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73" r:id="rId14"/>
    <p:sldId id="267" r:id="rId15"/>
    <p:sldId id="272" r:id="rId16"/>
    <p:sldId id="268" r:id="rId17"/>
    <p:sldId id="274" r:id="rId18"/>
    <p:sldId id="275" r:id="rId19"/>
    <p:sldId id="276" r:id="rId20"/>
    <p:sldId id="277" r:id="rId21"/>
    <p:sldId id="278" r:id="rId22"/>
    <p:sldId id="279" r:id="rId23"/>
    <p:sldId id="269" r:id="rId24"/>
    <p:sldId id="270"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1[1.4]" id="{0A94ED1D-CE71-4D53-83B5-4D5CBA07EC30}">
          <p14:sldIdLst>
            <p14:sldId id="256"/>
          </p14:sldIdLst>
        </p14:section>
        <p14:section name="Predicates" id="{126EBA78-F0B6-4B0F-86BC-81D3ED123590}">
          <p14:sldIdLst>
            <p14:sldId id="257"/>
            <p14:sldId id="258"/>
            <p14:sldId id="259"/>
            <p14:sldId id="260"/>
            <p14:sldId id="261"/>
            <p14:sldId id="262"/>
            <p14:sldId id="263"/>
            <p14:sldId id="264"/>
          </p14:sldIdLst>
        </p14:section>
        <p14:section name="Quantifier" id="{67FC7557-BA07-4187-8B96-A8FB8107A541}">
          <p14:sldIdLst>
            <p14:sldId id="265"/>
          </p14:sldIdLst>
        </p14:section>
        <p14:section name="Predicate Calculus" id="{D7D0B55D-C308-4303-A5C8-3EC854A5CD63}">
          <p14:sldIdLst>
            <p14:sldId id="271"/>
          </p14:sldIdLst>
        </p14:section>
        <p14:section name="Universal Quantifiers" id="{5635C757-8ABE-4BDC-B5BB-6041E4EDDD3F}">
          <p14:sldIdLst>
            <p14:sldId id="266"/>
            <p14:sldId id="273"/>
          </p14:sldIdLst>
        </p14:section>
        <p14:section name="Existential Quantifiers" id="{E80B757D-7CC2-481B-9CE4-2695A2B263D2}">
          <p14:sldIdLst>
            <p14:sldId id="267"/>
            <p14:sldId id="272"/>
          </p14:sldIdLst>
        </p14:section>
        <p14:section name="Truth value of quantifiers" id="{66F363CE-5671-4C86-B2F6-89CD1A1BE8A4}">
          <p14:sldIdLst>
            <p14:sldId id="268"/>
          </p14:sldIdLst>
        </p14:section>
        <p14:section name="Examples" id="{81987B21-9033-4F10-9CC0-7D764DEB8C19}">
          <p14:sldIdLst>
            <p14:sldId id="274"/>
            <p14:sldId id="275"/>
            <p14:sldId id="276"/>
            <p14:sldId id="277"/>
            <p14:sldId id="278"/>
          </p14:sldIdLst>
        </p14:section>
        <p14:section name="Precedence of quantifiers" id="{DBEBF0AD-1091-4F4B-9597-89189C2B078F}">
          <p14:sldIdLst>
            <p14:sldId id="279"/>
          </p14:sldIdLst>
        </p14:section>
        <p14:section name="Logical Equivalence" id="{B477690C-0833-433C-8A52-31A6275B5974}">
          <p14:sldIdLst>
            <p14:sldId id="269"/>
            <p14:sldId id="270"/>
            <p14:sldId id="280"/>
            <p14:sldId id="281"/>
            <p14:sldId id="282"/>
            <p14:sldId id="283"/>
            <p14:sldId id="284"/>
            <p14:sldId id="285"/>
            <p14:sldId id="286"/>
          </p14:sldIdLst>
        </p14:section>
        <p14:section name="Logical Expression using Quantifiers" id="{539CE02A-A353-4B0A-99CB-EEA34BAC45A0}">
          <p14:sldIdLst>
            <p14:sldId id="287"/>
            <p14:sldId id="288"/>
            <p14:sldId id="289"/>
            <p14:sldId id="290"/>
            <p14:sldId id="292"/>
            <p14:sldId id="293"/>
            <p14:sldId id="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0" autoAdjust="0"/>
    <p:restoredTop sz="94660"/>
  </p:normalViewPr>
  <p:slideViewPr>
    <p:cSldViewPr>
      <p:cViewPr varScale="1">
        <p:scale>
          <a:sx n="74" d="100"/>
          <a:sy n="74" d="100"/>
        </p:scale>
        <p:origin x="-108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4A3D768-9F44-4FBF-A770-56944FC38641}" type="datetimeFigureOut">
              <a:rPr lang="en-US" smtClean="0"/>
              <a:t>18/07/2018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C5CCBF99-7E50-42A5-B6F1-B599DF04DCC4}"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A3D768-9F44-4FBF-A770-56944FC38641}" type="datetimeFigureOut">
              <a:rPr lang="en-US" smtClean="0"/>
              <a:t>18/07/2018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CBF99-7E50-42A5-B6F1-B599DF04DC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A3D768-9F44-4FBF-A770-56944FC38641}" type="datetimeFigureOut">
              <a:rPr lang="en-US" smtClean="0"/>
              <a:t>18/07/2018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CBF99-7E50-42A5-B6F1-B599DF04DCC4}"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4A3D768-9F44-4FBF-A770-56944FC38641}" type="datetimeFigureOut">
              <a:rPr lang="en-US" smtClean="0"/>
              <a:t>18/07/2018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CBF99-7E50-42A5-B6F1-B599DF04DCC4}"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4A3D768-9F44-4FBF-A770-56944FC38641}" type="datetimeFigureOut">
              <a:rPr lang="en-US" smtClean="0"/>
              <a:t>18/07/2018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C5CCBF99-7E50-42A5-B6F1-B599DF04DCC4}"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4A3D768-9F44-4FBF-A770-56944FC38641}" type="datetimeFigureOut">
              <a:rPr lang="en-US" smtClean="0"/>
              <a:t>18/07/2018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CBF99-7E50-42A5-B6F1-B599DF04DCC4}"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4A3D768-9F44-4FBF-A770-56944FC38641}" type="datetimeFigureOut">
              <a:rPr lang="en-US" smtClean="0"/>
              <a:t>18/07/2018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CCBF99-7E50-42A5-B6F1-B599DF04DCC4}"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A3D768-9F44-4FBF-A770-56944FC38641}" type="datetimeFigureOut">
              <a:rPr lang="en-US" smtClean="0"/>
              <a:t>18/07/2018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CCBF99-7E50-42A5-B6F1-B599DF04DCC4}"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3D768-9F44-4FBF-A770-56944FC38641}" type="datetimeFigureOut">
              <a:rPr lang="en-US" smtClean="0"/>
              <a:t>18/07/2018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CCBF99-7E50-42A5-B6F1-B599DF04DCC4}"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A3D768-9F44-4FBF-A770-56944FC38641}" type="datetimeFigureOut">
              <a:rPr lang="en-US" smtClean="0"/>
              <a:t>18/07/2018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CBF99-7E50-42A5-B6F1-B599DF04DCC4}"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A3D768-9F44-4FBF-A770-56944FC38641}" type="datetimeFigureOut">
              <a:rPr lang="en-US" smtClean="0"/>
              <a:t>18/07/2018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CCBF99-7E50-42A5-B6F1-B599DF04DCC4}"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4A3D768-9F44-4FBF-A770-56944FC38641}" type="datetimeFigureOut">
              <a:rPr lang="en-US" smtClean="0"/>
              <a:t>18/07/2018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5CCBF99-7E50-42A5-B6F1-B599DF04DCC4}"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43608" y="3573016"/>
            <a:ext cx="7177608" cy="1375792"/>
          </a:xfrm>
        </p:spPr>
        <p:txBody>
          <a:bodyPr>
            <a:normAutofit fontScale="90000"/>
          </a:bodyPr>
          <a:lstStyle/>
          <a:p>
            <a:pPr algn="ctr"/>
            <a:r>
              <a:rPr lang="en-GB" b="1" u="sng" dirty="0" smtClean="0"/>
              <a:t>Chapter 1</a:t>
            </a:r>
            <a:r>
              <a:rPr lang="en-GB" dirty="0" smtClean="0"/>
              <a:t> </a:t>
            </a:r>
            <a:br>
              <a:rPr lang="en-GB" dirty="0" smtClean="0"/>
            </a:br>
            <a:r>
              <a:rPr lang="en-GB" b="1" dirty="0" smtClean="0"/>
              <a:t>The Foundations : Logic and Proofs</a:t>
            </a:r>
            <a:br>
              <a:rPr lang="en-GB" b="1" dirty="0" smtClean="0"/>
            </a:br>
            <a:r>
              <a:rPr lang="en-GB" b="1" dirty="0" smtClean="0"/>
              <a:t>Kenneth H. Rosen 7</a:t>
            </a:r>
            <a:r>
              <a:rPr lang="en-GB" b="1" baseline="30000" dirty="0" smtClean="0"/>
              <a:t>th</a:t>
            </a:r>
            <a:r>
              <a:rPr lang="en-GB" b="1" dirty="0" smtClean="0"/>
              <a:t> edition</a:t>
            </a:r>
            <a:endParaRPr lang="en-US" b="1" dirty="0"/>
          </a:p>
        </p:txBody>
      </p:sp>
      <p:sp>
        <p:nvSpPr>
          <p:cNvPr id="5" name="Subtitle 4"/>
          <p:cNvSpPr>
            <a:spLocks noGrp="1"/>
          </p:cNvSpPr>
          <p:nvPr>
            <p:ph type="subTitle" idx="1"/>
          </p:nvPr>
        </p:nvSpPr>
        <p:spPr>
          <a:xfrm>
            <a:off x="1219200" y="5124450"/>
            <a:ext cx="6858000" cy="533400"/>
          </a:xfrm>
        </p:spPr>
        <p:txBody>
          <a:bodyPr>
            <a:normAutofit/>
          </a:bodyPr>
          <a:lstStyle/>
          <a:p>
            <a:r>
              <a:rPr lang="en-GB" dirty="0" smtClean="0"/>
              <a:t>Section 1.4 :  Predicates </a:t>
            </a:r>
            <a:r>
              <a:rPr lang="en-GB" smtClean="0"/>
              <a:t>and Quantifiers</a:t>
            </a:r>
            <a:endParaRPr lang="en-GB" dirty="0" smtClean="0"/>
          </a:p>
        </p:txBody>
      </p:sp>
    </p:spTree>
    <p:extLst>
      <p:ext uri="{BB962C8B-B14F-4D97-AF65-F5344CB8AC3E}">
        <p14:creationId xmlns:p14="http://schemas.microsoft.com/office/powerpoint/2010/main" val="238851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Quantifier and Classifications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smtClean="0"/>
                  <a:t>Quantiﬁcation</a:t>
                </a:r>
              </a:p>
              <a:p>
                <a:pPr lvl="1"/>
                <a:r>
                  <a:rPr lang="en-US" dirty="0" smtClean="0"/>
                  <a:t>Expresses the </a:t>
                </a:r>
                <a:r>
                  <a:rPr lang="en-US" dirty="0"/>
                  <a:t>extent to which a predicate is true over a range of </a:t>
                </a:r>
                <a:r>
                  <a:rPr lang="en-US" dirty="0" smtClean="0"/>
                  <a:t>elements.</a:t>
                </a:r>
              </a:p>
              <a:p>
                <a:pPr lvl="1"/>
                <a:r>
                  <a:rPr lang="en-US" dirty="0" smtClean="0"/>
                  <a:t>In </a:t>
                </a:r>
                <a:r>
                  <a:rPr lang="en-US" dirty="0"/>
                  <a:t>English, the words </a:t>
                </a:r>
                <a14:m>
                  <m:oMath xmlns:m="http://schemas.openxmlformats.org/officeDocument/2006/math">
                    <m:r>
                      <a:rPr lang="en-GB" b="0" i="1" smtClean="0">
                        <a:latin typeface="Cambria Math"/>
                      </a:rPr>
                      <m:t>𝑎𝑙𝑙</m:t>
                    </m:r>
                    <m:r>
                      <a:rPr lang="en-GB" b="0" i="1" smtClean="0">
                        <a:latin typeface="Cambria Math"/>
                      </a:rPr>
                      <m:t>, </m:t>
                    </m:r>
                    <m:r>
                      <a:rPr lang="en-GB" b="0" i="1" smtClean="0">
                        <a:latin typeface="Cambria Math"/>
                      </a:rPr>
                      <m:t>𝑠𝑜𝑚𝑒</m:t>
                    </m:r>
                    <m:r>
                      <a:rPr lang="en-GB" b="0" i="1" smtClean="0">
                        <a:latin typeface="Cambria Math"/>
                      </a:rPr>
                      <m:t>, </m:t>
                    </m:r>
                    <m:r>
                      <a:rPr lang="en-GB" b="0" i="1" smtClean="0">
                        <a:latin typeface="Cambria Math"/>
                      </a:rPr>
                      <m:t>𝑚𝑎𝑛𝑦</m:t>
                    </m:r>
                    <m:r>
                      <a:rPr lang="en-GB" b="0" i="1" smtClean="0">
                        <a:latin typeface="Cambria Math"/>
                      </a:rPr>
                      <m:t>, </m:t>
                    </m:r>
                    <m:r>
                      <a:rPr lang="en-GB" b="0" i="1" smtClean="0">
                        <a:latin typeface="Cambria Math"/>
                      </a:rPr>
                      <m:t>𝑛𝑜𝑛𝑒</m:t>
                    </m:r>
                  </m:oMath>
                </a14:m>
                <a:r>
                  <a:rPr lang="en-US" dirty="0" smtClean="0"/>
                  <a:t> </a:t>
                </a:r>
                <a:r>
                  <a:rPr lang="en-US" dirty="0"/>
                  <a:t>and </a:t>
                </a:r>
                <a14:m>
                  <m:oMath xmlns:m="http://schemas.openxmlformats.org/officeDocument/2006/math">
                    <m:r>
                      <a:rPr lang="en-US" i="1" dirty="0" smtClean="0">
                        <a:latin typeface="Cambria Math"/>
                      </a:rPr>
                      <m:t>𝑓𝑒𝑤</m:t>
                    </m:r>
                  </m:oMath>
                </a14:m>
                <a:r>
                  <a:rPr lang="en-US" dirty="0"/>
                  <a:t> are used in </a:t>
                </a:r>
                <a:r>
                  <a:rPr lang="en-US" dirty="0" smtClean="0"/>
                  <a:t>quantiﬁcations.</a:t>
                </a:r>
              </a:p>
              <a:p>
                <a:r>
                  <a:rPr lang="en-US" dirty="0" smtClean="0"/>
                  <a:t>Universal Quantiﬁcation</a:t>
                </a:r>
              </a:p>
              <a:p>
                <a:pPr lvl="1"/>
                <a:r>
                  <a:rPr lang="en-US" dirty="0" smtClean="0"/>
                  <a:t>Tells </a:t>
                </a:r>
                <a:r>
                  <a:rPr lang="en-US" dirty="0"/>
                  <a:t>us that a predicate is true for every element </a:t>
                </a:r>
                <a:r>
                  <a:rPr lang="en-US" dirty="0" smtClean="0"/>
                  <a:t>under consideration</a:t>
                </a:r>
              </a:p>
              <a:p>
                <a:r>
                  <a:rPr lang="en-US" dirty="0" smtClean="0"/>
                  <a:t>Existential quantiﬁcation</a:t>
                </a:r>
              </a:p>
              <a:p>
                <a:pPr lvl="1"/>
                <a:r>
                  <a:rPr lang="en-US" dirty="0"/>
                  <a:t>T</a:t>
                </a:r>
                <a:r>
                  <a:rPr lang="en-US" dirty="0" smtClean="0"/>
                  <a:t>ells </a:t>
                </a:r>
                <a:r>
                  <a:rPr lang="en-US" dirty="0"/>
                  <a:t>us that there is one or more </a:t>
                </a:r>
                <a:r>
                  <a:rPr lang="en-US" dirty="0" smtClean="0"/>
                  <a:t>element under </a:t>
                </a:r>
                <a:r>
                  <a:rPr lang="en-US" dirty="0"/>
                  <a:t>consideration for which the predicate is </a:t>
                </a:r>
                <a:r>
                  <a:rPr lang="en-US" dirty="0" smtClean="0"/>
                  <a:t>true.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r="-1778"/>
                </a:stretch>
              </a:blipFill>
            </p:spPr>
            <p:txBody>
              <a:bodyPr/>
              <a:lstStyle/>
              <a:p>
                <a:r>
                  <a:rPr lang="en-US">
                    <a:noFill/>
                  </a:rPr>
                  <a:t> </a:t>
                </a:r>
              </a:p>
            </p:txBody>
          </p:sp>
        </mc:Fallback>
      </mc:AlternateContent>
    </p:spTree>
    <p:extLst>
      <p:ext uri="{BB962C8B-B14F-4D97-AF65-F5344CB8AC3E}">
        <p14:creationId xmlns:p14="http://schemas.microsoft.com/office/powerpoint/2010/main" val="193184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Predicate </a:t>
            </a:r>
            <a:r>
              <a:rPr lang="en-US" dirty="0" smtClean="0"/>
              <a:t>Calculus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endParaRPr lang="en-GB" sz="2800" dirty="0" smtClean="0"/>
              </a:p>
              <a:p>
                <a:endParaRPr lang="en-GB" sz="2800" dirty="0"/>
              </a:p>
              <a:p>
                <a:endParaRPr lang="en-GB" sz="2800" dirty="0" smtClean="0"/>
              </a:p>
              <a:p>
                <a:endParaRPr lang="en-GB" sz="2800" dirty="0"/>
              </a:p>
              <a:p>
                <a:r>
                  <a:rPr lang="en-GB" sz="2800" dirty="0" smtClean="0"/>
                  <a:t>The area of logic that deals with predicates and quantifiers is known as </a:t>
                </a:r>
                <a14:m>
                  <m:oMath xmlns:m="http://schemas.openxmlformats.org/officeDocument/2006/math">
                    <m:r>
                      <a:rPr lang="en-GB" sz="2800" b="0" i="1" smtClean="0">
                        <a:latin typeface="Cambria Math"/>
                      </a:rPr>
                      <m:t>𝑝𝑟𝑒𝑑𝑖𝑐𝑎𝑡𝑒</m:t>
                    </m:r>
                    <m:r>
                      <a:rPr lang="en-GB" sz="2800" b="0" i="1" smtClean="0">
                        <a:latin typeface="Cambria Math"/>
                      </a:rPr>
                      <m:t> </m:t>
                    </m:r>
                    <m:r>
                      <a:rPr lang="en-GB" sz="2800" b="0" i="1" smtClean="0">
                        <a:latin typeface="Cambria Math"/>
                      </a:rPr>
                      <m:t>𝑐𝑎𝑙𝑐𝑢𝑙𝑢𝑠</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41" t="-1235"/>
                </a:stretch>
              </a:blipFill>
            </p:spPr>
            <p:txBody>
              <a:bodyPr/>
              <a:lstStyle/>
              <a:p>
                <a:r>
                  <a:rPr lang="en-US">
                    <a:noFill/>
                  </a:rPr>
                  <a:t> </a:t>
                </a:r>
              </a:p>
            </p:txBody>
          </p:sp>
        </mc:Fallback>
      </mc:AlternateContent>
    </p:spTree>
    <p:extLst>
      <p:ext uri="{BB962C8B-B14F-4D97-AF65-F5344CB8AC3E}">
        <p14:creationId xmlns:p14="http://schemas.microsoft.com/office/powerpoint/2010/main" val="381050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Universal Quantifiers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Universal Quantification</a:t>
                </a:r>
                <a:endParaRPr lang="en-US" dirty="0" smtClean="0"/>
              </a:p>
              <a:p>
                <a:pPr lvl="1"/>
                <a:r>
                  <a:rPr lang="en-US" dirty="0" smtClean="0"/>
                  <a:t>The </a:t>
                </a:r>
                <a:r>
                  <a:rPr lang="en-US" dirty="0"/>
                  <a:t>universal quantiﬁcation of </a:t>
                </a:r>
                <a14:m>
                  <m:oMath xmlns:m="http://schemas.openxmlformats.org/officeDocument/2006/math">
                    <m:r>
                      <a:rPr lang="en-US" i="1" dirty="0" smtClean="0">
                        <a:latin typeface="Cambria Math"/>
                      </a:rPr>
                      <m:t>𝑃</m:t>
                    </m:r>
                    <m:d>
                      <m:dPr>
                        <m:ctrlPr>
                          <a:rPr lang="en-US" i="1" dirty="0" smtClean="0">
                            <a:latin typeface="Cambria Math"/>
                          </a:rPr>
                        </m:ctrlPr>
                      </m:dPr>
                      <m:e>
                        <m:r>
                          <a:rPr lang="en-US" i="1" dirty="0" smtClean="0">
                            <a:latin typeface="Cambria Math"/>
                          </a:rPr>
                          <m:t>𝑥</m:t>
                        </m:r>
                      </m:e>
                    </m:d>
                  </m:oMath>
                </a14:m>
                <a:r>
                  <a:rPr lang="en-US" dirty="0" smtClean="0"/>
                  <a:t> </a:t>
                </a:r>
                <a:r>
                  <a:rPr lang="en-US" dirty="0"/>
                  <a:t>is the statement</a:t>
                </a:r>
              </a:p>
              <a:p>
                <a:pPr marL="274320" lvl="1" indent="0">
                  <a:buNone/>
                </a:pPr>
                <a:r>
                  <a:rPr lang="en-US" dirty="0" smtClean="0"/>
                  <a:t>	</a:t>
                </a:r>
                <a14:m>
                  <m:oMath xmlns:m="http://schemas.openxmlformats.org/officeDocument/2006/math">
                    <m:r>
                      <a:rPr lang="en-US" i="1" dirty="0" smtClean="0">
                        <a:latin typeface="Cambria Math"/>
                      </a:rPr>
                      <m:t>“</m:t>
                    </m:r>
                    <m:r>
                      <a:rPr lang="en-US" i="1" dirty="0">
                        <a:latin typeface="Cambria Math"/>
                      </a:rPr>
                      <m:t>𝑃</m:t>
                    </m:r>
                    <m:r>
                      <a:rPr lang="en-US" i="1" dirty="0">
                        <a:latin typeface="Cambria Math"/>
                      </a:rPr>
                      <m:t>(</m:t>
                    </m:r>
                    <m:r>
                      <a:rPr lang="en-US" i="1" dirty="0">
                        <a:latin typeface="Cambria Math"/>
                      </a:rPr>
                      <m:t>𝑥</m:t>
                    </m:r>
                    <m:r>
                      <a:rPr lang="en-US" i="1" dirty="0">
                        <a:latin typeface="Cambria Math"/>
                      </a:rPr>
                      <m:t>) </m:t>
                    </m:r>
                    <m:r>
                      <a:rPr lang="en-US" i="1" dirty="0">
                        <a:latin typeface="Cambria Math"/>
                      </a:rPr>
                      <m:t>𝑓𝑜𝑟</m:t>
                    </m:r>
                    <m:r>
                      <a:rPr lang="en-US" i="1" dirty="0">
                        <a:latin typeface="Cambria Math"/>
                      </a:rPr>
                      <m:t> </m:t>
                    </m:r>
                    <m:r>
                      <a:rPr lang="en-US" i="1" dirty="0">
                        <a:latin typeface="Cambria Math"/>
                      </a:rPr>
                      <m:t>𝑎𝑙𝑙</m:t>
                    </m:r>
                    <m:r>
                      <a:rPr lang="en-US" i="1" dirty="0">
                        <a:latin typeface="Cambria Math"/>
                      </a:rPr>
                      <m:t> </m:t>
                    </m:r>
                    <m:r>
                      <a:rPr lang="en-US" i="1" dirty="0">
                        <a:latin typeface="Cambria Math"/>
                      </a:rPr>
                      <m:t>𝑣𝑎𝑙𝑢𝑒𝑠</m:t>
                    </m:r>
                    <m:r>
                      <a:rPr lang="en-US" i="1" dirty="0">
                        <a:latin typeface="Cambria Math"/>
                      </a:rPr>
                      <m:t> </m:t>
                    </m:r>
                    <m:r>
                      <a:rPr lang="en-US" i="1" dirty="0">
                        <a:latin typeface="Cambria Math"/>
                      </a:rPr>
                      <m:t>𝑜𝑓</m:t>
                    </m:r>
                    <m:r>
                      <a:rPr lang="en-US" i="1" dirty="0">
                        <a:latin typeface="Cambria Math"/>
                      </a:rPr>
                      <m:t> </m:t>
                    </m:r>
                    <m:r>
                      <a:rPr lang="en-US" i="1" dirty="0">
                        <a:latin typeface="Cambria Math"/>
                      </a:rPr>
                      <m:t>𝑥</m:t>
                    </m:r>
                    <m:r>
                      <a:rPr lang="en-US" i="1" dirty="0">
                        <a:latin typeface="Cambria Math"/>
                      </a:rPr>
                      <m:t> </m:t>
                    </m:r>
                    <m:r>
                      <a:rPr lang="en-US" i="1" dirty="0">
                        <a:latin typeface="Cambria Math"/>
                      </a:rPr>
                      <m:t>𝑖𝑛</m:t>
                    </m:r>
                    <m:r>
                      <a:rPr lang="en-US" i="1" dirty="0">
                        <a:latin typeface="Cambria Math"/>
                      </a:rPr>
                      <m:t> </m:t>
                    </m:r>
                    <m:r>
                      <a:rPr lang="en-US" i="1" dirty="0">
                        <a:latin typeface="Cambria Math"/>
                      </a:rPr>
                      <m:t>𝑡h𝑒</m:t>
                    </m:r>
                    <m:r>
                      <a:rPr lang="en-US" i="1" dirty="0">
                        <a:latin typeface="Cambria Math"/>
                      </a:rPr>
                      <m:t> </m:t>
                    </m:r>
                    <m:r>
                      <a:rPr lang="en-US" i="1" dirty="0">
                        <a:latin typeface="Cambria Math"/>
                      </a:rPr>
                      <m:t>𝑑𝑜𝑚𝑎𝑖𝑛</m:t>
                    </m:r>
                    <m:r>
                      <a:rPr lang="en-US" i="1" dirty="0">
                        <a:latin typeface="Cambria Math"/>
                      </a:rPr>
                      <m:t>.”</m:t>
                    </m:r>
                  </m:oMath>
                </a14:m>
                <a:endParaRPr lang="en-US" dirty="0"/>
              </a:p>
              <a:p>
                <a:pPr lvl="1"/>
                <a:r>
                  <a:rPr lang="en-US" dirty="0"/>
                  <a:t>The notation </a:t>
                </a:r>
                <a14:m>
                  <m:oMath xmlns:m="http://schemas.openxmlformats.org/officeDocument/2006/math">
                    <m:r>
                      <a:rPr lang="en-US" i="1" dirty="0" smtClean="0">
                        <a:latin typeface="Cambria Math"/>
                      </a:rPr>
                      <m:t>∀</m:t>
                    </m:r>
                    <m:r>
                      <a:rPr lang="en-US" i="1" dirty="0" err="1">
                        <a:latin typeface="Cambria Math"/>
                      </a:rPr>
                      <m:t>𝑥𝑃</m:t>
                    </m:r>
                    <m:r>
                      <a:rPr lang="en-US" i="1" dirty="0">
                        <a:latin typeface="Cambria Math"/>
                      </a:rPr>
                      <m:t>(</m:t>
                    </m:r>
                    <m:r>
                      <a:rPr lang="en-US" i="1" dirty="0">
                        <a:latin typeface="Cambria Math"/>
                      </a:rPr>
                      <m:t>𝑥</m:t>
                    </m:r>
                    <m:r>
                      <a:rPr lang="en-US" i="1" dirty="0">
                        <a:latin typeface="Cambria Math"/>
                      </a:rPr>
                      <m:t>)</m:t>
                    </m:r>
                  </m:oMath>
                </a14:m>
                <a:r>
                  <a:rPr lang="en-US" dirty="0"/>
                  <a:t> denotes the universal quantiﬁcation of </a:t>
                </a:r>
                <a14:m>
                  <m:oMath xmlns:m="http://schemas.openxmlformats.org/officeDocument/2006/math">
                    <m:r>
                      <a:rPr lang="en-US" i="1" dirty="0" smtClean="0">
                        <a:latin typeface="Cambria Math"/>
                      </a:rPr>
                      <m:t>𝑃</m:t>
                    </m:r>
                    <m:r>
                      <a:rPr lang="en-US" i="1" dirty="0" smtClean="0">
                        <a:latin typeface="Cambria Math"/>
                      </a:rPr>
                      <m:t>(</m:t>
                    </m:r>
                    <m:r>
                      <a:rPr lang="en-US" i="1" dirty="0" smtClean="0">
                        <a:latin typeface="Cambria Math"/>
                      </a:rPr>
                      <m:t>𝑥</m:t>
                    </m:r>
                    <m:r>
                      <a:rPr lang="en-US" i="1" dirty="0" smtClean="0">
                        <a:latin typeface="Cambria Math"/>
                      </a:rPr>
                      <m:t>). </m:t>
                    </m:r>
                  </m:oMath>
                </a14:m>
                <a:endParaRPr lang="en-US" dirty="0" smtClean="0"/>
              </a:p>
              <a:p>
                <a:pPr lvl="1"/>
                <a:r>
                  <a:rPr lang="en-US" dirty="0" smtClean="0"/>
                  <a:t>Here </a:t>
                </a:r>
                <a14:m>
                  <m:oMath xmlns:m="http://schemas.openxmlformats.org/officeDocument/2006/math">
                    <m:r>
                      <a:rPr lang="en-US" i="1" dirty="0" smtClean="0">
                        <a:latin typeface="Cambria Math"/>
                      </a:rPr>
                      <m:t>∀</m:t>
                    </m:r>
                  </m:oMath>
                </a14:m>
                <a:r>
                  <a:rPr lang="en-US" dirty="0"/>
                  <a:t> is called </a:t>
                </a:r>
                <a:r>
                  <a:rPr lang="en-US" dirty="0" smtClean="0"/>
                  <a:t>the universal </a:t>
                </a:r>
                <a:r>
                  <a:rPr lang="en-US" dirty="0"/>
                  <a:t>quantiﬁer. </a:t>
                </a:r>
                <a:endParaRPr lang="en-US" dirty="0" smtClean="0"/>
              </a:p>
              <a:p>
                <a:pPr lvl="1"/>
                <a:r>
                  <a:rPr lang="en-US" dirty="0" smtClean="0"/>
                  <a:t>An element for which </a:t>
                </a:r>
                <a14:m>
                  <m:oMath xmlns:m="http://schemas.openxmlformats.org/officeDocument/2006/math">
                    <m:r>
                      <a:rPr lang="en-US" i="1" dirty="0" smtClean="0">
                        <a:latin typeface="Cambria Math"/>
                      </a:rPr>
                      <m:t>𝑃</m:t>
                    </m:r>
                    <m:r>
                      <a:rPr lang="en-US" i="1" dirty="0" smtClean="0">
                        <a:latin typeface="Cambria Math"/>
                      </a:rPr>
                      <m:t>(</m:t>
                    </m:r>
                    <m:r>
                      <a:rPr lang="en-US" i="1" dirty="0" smtClean="0">
                        <a:latin typeface="Cambria Math"/>
                      </a:rPr>
                      <m:t>𝑥</m:t>
                    </m:r>
                    <m:r>
                      <a:rPr lang="en-US" i="1" dirty="0" smtClean="0">
                        <a:latin typeface="Cambria Math"/>
                      </a:rPr>
                      <m:t>)</m:t>
                    </m:r>
                  </m:oMath>
                </a14:m>
                <a:r>
                  <a:rPr lang="en-US" dirty="0" smtClean="0"/>
                  <a:t> is false is called a </a:t>
                </a:r>
                <a14:m>
                  <m:oMath xmlns:m="http://schemas.openxmlformats.org/officeDocument/2006/math">
                    <m:r>
                      <a:rPr lang="en-US" i="1" dirty="0" smtClean="0">
                        <a:latin typeface="Cambria Math"/>
                      </a:rPr>
                      <m:t>𝑐𝑜𝑢𝑛𝑡𝑒𝑟𝑒𝑥𝑎𝑚𝑝𝑙𝑒</m:t>
                    </m:r>
                    <m:r>
                      <a:rPr lang="en-US" i="1" dirty="0" smtClean="0">
                        <a:latin typeface="Cambria Math"/>
                      </a:rPr>
                      <m:t> </m:t>
                    </m:r>
                  </m:oMath>
                </a14:m>
                <a:r>
                  <a:rPr lang="en-US" dirty="0" smtClean="0"/>
                  <a:t>of </a:t>
                </a:r>
                <a14:m>
                  <m:oMath xmlns:m="http://schemas.openxmlformats.org/officeDocument/2006/math">
                    <m:r>
                      <a:rPr lang="en-US" i="1" dirty="0" smtClean="0">
                        <a:latin typeface="Cambria Math"/>
                      </a:rPr>
                      <m:t>∀</m:t>
                    </m:r>
                    <m:r>
                      <a:rPr lang="en-US" i="1" dirty="0" smtClean="0">
                        <a:latin typeface="Cambria Math"/>
                      </a:rPr>
                      <m:t>𝑥𝑃</m:t>
                    </m:r>
                    <m:r>
                      <a:rPr lang="en-US" i="1" dirty="0" smtClean="0">
                        <a:latin typeface="Cambria Math"/>
                      </a:rPr>
                      <m:t>(</m:t>
                    </m:r>
                    <m:r>
                      <a:rPr lang="en-US" i="1" dirty="0" smtClean="0">
                        <a:latin typeface="Cambria Math"/>
                      </a:rPr>
                      <m:t>𝑥</m:t>
                    </m:r>
                    <m:r>
                      <a:rPr lang="en-US" i="1" dirty="0" smtClean="0">
                        <a:latin typeface="Cambria Math"/>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a:stretch>
              </a:blipFill>
            </p:spPr>
            <p:txBody>
              <a:bodyPr/>
              <a:lstStyle/>
              <a:p>
                <a:r>
                  <a:rPr lang="en-US">
                    <a:noFill/>
                  </a:rPr>
                  <a:t> </a:t>
                </a:r>
              </a:p>
            </p:txBody>
          </p:sp>
        </mc:Fallback>
      </mc:AlternateContent>
    </p:spTree>
    <p:extLst>
      <p:ext uri="{BB962C8B-B14F-4D97-AF65-F5344CB8AC3E}">
        <p14:creationId xmlns:p14="http://schemas.microsoft.com/office/powerpoint/2010/main" val="41302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Universal Quantifiers(Contd.)</a:t>
            </a:r>
            <a:endParaRPr lang="en-US" dirty="0"/>
          </a:p>
        </p:txBody>
      </p:sp>
      <p:sp>
        <p:nvSpPr>
          <p:cNvPr id="3" name="Content Placeholder 2"/>
          <p:cNvSpPr>
            <a:spLocks noGrp="1"/>
          </p:cNvSpPr>
          <p:nvPr>
            <p:ph sz="quarter" idx="1"/>
          </p:nvPr>
        </p:nvSpPr>
        <p:spPr/>
        <p:txBody>
          <a:bodyPr/>
          <a:lstStyle/>
          <a:p>
            <a:r>
              <a:rPr lang="en-GB" dirty="0" smtClean="0"/>
              <a:t>Phrases used to express universal quantifiers</a:t>
            </a:r>
          </a:p>
          <a:p>
            <a:pPr lvl="1"/>
            <a:r>
              <a:rPr lang="en-US" sz="2500" dirty="0" smtClean="0"/>
              <a:t>“</a:t>
            </a:r>
            <a:r>
              <a:rPr lang="en-US" sz="2500" dirty="0"/>
              <a:t>for all</a:t>
            </a:r>
            <a:r>
              <a:rPr lang="en-US" sz="2500" dirty="0" smtClean="0"/>
              <a:t>”</a:t>
            </a:r>
          </a:p>
          <a:p>
            <a:pPr lvl="1"/>
            <a:r>
              <a:rPr lang="en-US" sz="2500" dirty="0" smtClean="0"/>
              <a:t>“</a:t>
            </a:r>
            <a:r>
              <a:rPr lang="en-US" sz="2500" dirty="0"/>
              <a:t>for </a:t>
            </a:r>
            <a:r>
              <a:rPr lang="en-US" sz="2500" dirty="0" smtClean="0"/>
              <a:t>every”</a:t>
            </a:r>
            <a:endParaRPr lang="en-US" sz="2500" dirty="0"/>
          </a:p>
          <a:p>
            <a:pPr lvl="1"/>
            <a:r>
              <a:rPr lang="en-US" sz="2500" dirty="0" smtClean="0"/>
              <a:t>“</a:t>
            </a:r>
            <a:r>
              <a:rPr lang="en-US" sz="2500" dirty="0"/>
              <a:t>all </a:t>
            </a:r>
            <a:r>
              <a:rPr lang="en-US" sz="2500" dirty="0" smtClean="0"/>
              <a:t>of”</a:t>
            </a:r>
          </a:p>
          <a:p>
            <a:pPr lvl="1"/>
            <a:r>
              <a:rPr lang="en-US" sz="2500" dirty="0" smtClean="0"/>
              <a:t>“</a:t>
            </a:r>
            <a:r>
              <a:rPr lang="en-US" sz="2500" dirty="0"/>
              <a:t>for </a:t>
            </a:r>
            <a:r>
              <a:rPr lang="en-US" sz="2500" dirty="0" smtClean="0"/>
              <a:t>each” </a:t>
            </a:r>
          </a:p>
          <a:p>
            <a:pPr lvl="1"/>
            <a:r>
              <a:rPr lang="en-US" sz="2500" dirty="0" smtClean="0"/>
              <a:t>“</a:t>
            </a:r>
            <a:r>
              <a:rPr lang="en-US" sz="2500" dirty="0"/>
              <a:t>given </a:t>
            </a:r>
            <a:r>
              <a:rPr lang="en-US" sz="2500" dirty="0" smtClean="0"/>
              <a:t>any” </a:t>
            </a:r>
          </a:p>
          <a:p>
            <a:pPr lvl="1"/>
            <a:r>
              <a:rPr lang="en-US" sz="2500" dirty="0" smtClean="0"/>
              <a:t>“</a:t>
            </a:r>
            <a:r>
              <a:rPr lang="en-US" sz="2500" dirty="0"/>
              <a:t>for </a:t>
            </a:r>
            <a:r>
              <a:rPr lang="en-US" sz="2500" dirty="0" smtClean="0"/>
              <a:t>arbitrary” </a:t>
            </a:r>
          </a:p>
          <a:p>
            <a:pPr lvl="1"/>
            <a:r>
              <a:rPr lang="en-US" sz="2500" dirty="0" smtClean="0"/>
              <a:t>“</a:t>
            </a:r>
            <a:r>
              <a:rPr lang="en-US" sz="2500" dirty="0"/>
              <a:t>for </a:t>
            </a:r>
            <a:r>
              <a:rPr lang="en-US" sz="2500" dirty="0" smtClean="0"/>
              <a:t>each” </a:t>
            </a:r>
          </a:p>
          <a:p>
            <a:pPr lvl="1"/>
            <a:r>
              <a:rPr lang="en-US" sz="2500" dirty="0" smtClean="0"/>
              <a:t>“</a:t>
            </a:r>
            <a:r>
              <a:rPr lang="en-US" sz="2500" dirty="0"/>
              <a:t>for any.”</a:t>
            </a:r>
            <a:endParaRPr lang="en-US" dirty="0"/>
          </a:p>
        </p:txBody>
      </p:sp>
    </p:spTree>
    <p:extLst>
      <p:ext uri="{BB962C8B-B14F-4D97-AF65-F5344CB8AC3E}">
        <p14:creationId xmlns:p14="http://schemas.microsoft.com/office/powerpoint/2010/main" val="2298761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Existential Quantifiers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a:t>E</a:t>
                </a:r>
                <a:r>
                  <a:rPr lang="en-US" dirty="0" smtClean="0"/>
                  <a:t>xistential quantiﬁcation</a:t>
                </a:r>
              </a:p>
              <a:p>
                <a:pPr lvl="1"/>
                <a:r>
                  <a:rPr lang="en-US" dirty="0" smtClean="0"/>
                  <a:t>The existential quantification of </a:t>
                </a:r>
                <a14:m>
                  <m:oMath xmlns:m="http://schemas.openxmlformats.org/officeDocument/2006/math">
                    <m:r>
                      <a:rPr lang="en-US" i="1" dirty="0" smtClean="0">
                        <a:latin typeface="Cambria Math"/>
                      </a:rPr>
                      <m:t>𝑃</m:t>
                    </m:r>
                    <m:r>
                      <a:rPr lang="en-US" i="1" dirty="0" smtClean="0">
                        <a:latin typeface="Cambria Math"/>
                      </a:rPr>
                      <m:t>(</m:t>
                    </m:r>
                    <m:r>
                      <a:rPr lang="en-US" i="1" dirty="0" smtClean="0">
                        <a:latin typeface="Cambria Math"/>
                      </a:rPr>
                      <m:t>𝑥</m:t>
                    </m:r>
                    <m:r>
                      <a:rPr lang="en-US" i="1" dirty="0" smtClean="0">
                        <a:latin typeface="Cambria Math"/>
                      </a:rPr>
                      <m:t>)</m:t>
                    </m:r>
                  </m:oMath>
                </a14:m>
                <a:r>
                  <a:rPr lang="en-US" dirty="0"/>
                  <a:t> is </a:t>
                </a:r>
                <a:r>
                  <a:rPr lang="en-US" dirty="0" smtClean="0"/>
                  <a:t>the statement</a:t>
                </a:r>
                <a14:m>
                  <m:oMath xmlns:m="http://schemas.openxmlformats.org/officeDocument/2006/math">
                    <m:r>
                      <a:rPr lang="en-US" i="1" dirty="0" smtClean="0">
                        <a:latin typeface="Cambria Math"/>
                      </a:rPr>
                      <m:t>“</m:t>
                    </m:r>
                    <m:r>
                      <a:rPr lang="en-US" i="1" dirty="0" smtClean="0">
                        <a:latin typeface="Cambria Math"/>
                      </a:rPr>
                      <m:t>𝑇h𝑒𝑟𝑒</m:t>
                    </m:r>
                    <m:r>
                      <a:rPr lang="en-US" i="1" dirty="0" smtClean="0">
                        <a:latin typeface="Cambria Math"/>
                      </a:rPr>
                      <m:t> </m:t>
                    </m:r>
                    <m:r>
                      <a:rPr lang="en-US" i="1" dirty="0" smtClean="0">
                        <a:latin typeface="Cambria Math"/>
                      </a:rPr>
                      <m:t>𝑒𝑥𝑖𝑠𝑡𝑠</m:t>
                    </m:r>
                    <m:r>
                      <a:rPr lang="en-US" i="1" dirty="0" smtClean="0">
                        <a:latin typeface="Cambria Math"/>
                      </a:rPr>
                      <m:t> </m:t>
                    </m:r>
                    <m:r>
                      <a:rPr lang="en-US" i="1" dirty="0" smtClean="0">
                        <a:latin typeface="Cambria Math"/>
                      </a:rPr>
                      <m:t>𝑎𝑛</m:t>
                    </m:r>
                    <m:r>
                      <a:rPr lang="en-US" i="1" dirty="0" smtClean="0">
                        <a:latin typeface="Cambria Math"/>
                      </a:rPr>
                      <m:t> </m:t>
                    </m:r>
                    <m:r>
                      <a:rPr lang="en-US" i="1" dirty="0" smtClean="0">
                        <a:latin typeface="Cambria Math"/>
                      </a:rPr>
                      <m:t>𝑒𝑙𝑒𝑚𝑒𝑛𝑡</m:t>
                    </m:r>
                    <m:r>
                      <a:rPr lang="en-US" i="1" dirty="0" smtClean="0">
                        <a:latin typeface="Cambria Math"/>
                      </a:rPr>
                      <m:t> </m:t>
                    </m:r>
                    <m:r>
                      <a:rPr lang="en-US" i="1" dirty="0" smtClean="0">
                        <a:latin typeface="Cambria Math"/>
                      </a:rPr>
                      <m:t>𝑥</m:t>
                    </m:r>
                    <m:r>
                      <a:rPr lang="en-US" i="1" dirty="0" smtClean="0">
                        <a:latin typeface="Cambria Math"/>
                      </a:rPr>
                      <m:t> </m:t>
                    </m:r>
                    <m:r>
                      <a:rPr lang="en-US" i="1" dirty="0" smtClean="0">
                        <a:latin typeface="Cambria Math"/>
                      </a:rPr>
                      <m:t>𝑖𝑛</m:t>
                    </m:r>
                    <m:r>
                      <a:rPr lang="en-US" i="1" dirty="0" smtClean="0">
                        <a:latin typeface="Cambria Math"/>
                      </a:rPr>
                      <m:t> </m:t>
                    </m:r>
                    <m:r>
                      <a:rPr lang="en-US" i="1" dirty="0" smtClean="0">
                        <a:latin typeface="Cambria Math"/>
                      </a:rPr>
                      <m:t>𝑡h𝑒</m:t>
                    </m:r>
                    <m:r>
                      <a:rPr lang="en-US" i="1" dirty="0" smtClean="0">
                        <a:latin typeface="Cambria Math"/>
                      </a:rPr>
                      <m:t> </m:t>
                    </m:r>
                    <m:r>
                      <a:rPr lang="en-US" i="1" dirty="0" smtClean="0">
                        <a:latin typeface="Cambria Math"/>
                      </a:rPr>
                      <m:t>𝑑𝑜𝑚𝑎𝑖𝑛</m:t>
                    </m:r>
                    <m:r>
                      <a:rPr lang="en-US" i="1" dirty="0" smtClean="0">
                        <a:latin typeface="Cambria Math"/>
                      </a:rPr>
                      <m:t> </m:t>
                    </m:r>
                    <m:r>
                      <a:rPr lang="en-US" i="1" dirty="0" smtClean="0">
                        <a:latin typeface="Cambria Math"/>
                      </a:rPr>
                      <m:t>𝑠𝑢𝑐h</m:t>
                    </m:r>
                    <m:r>
                      <a:rPr lang="en-US" i="1" dirty="0" smtClean="0">
                        <a:latin typeface="Cambria Math"/>
                      </a:rPr>
                      <m:t> </m:t>
                    </m:r>
                    <m:r>
                      <a:rPr lang="en-US" i="1" dirty="0" smtClean="0">
                        <a:latin typeface="Cambria Math"/>
                      </a:rPr>
                      <m:t>𝑡h𝑎𝑡</m:t>
                    </m:r>
                    <m:r>
                      <a:rPr lang="en-US" i="1" dirty="0" smtClean="0">
                        <a:latin typeface="Cambria Math"/>
                      </a:rPr>
                      <m:t> </m:t>
                    </m:r>
                    <m:r>
                      <a:rPr lang="en-US" i="1" dirty="0" smtClean="0">
                        <a:latin typeface="Cambria Math"/>
                      </a:rPr>
                      <m:t>𝑃</m:t>
                    </m:r>
                    <m:r>
                      <a:rPr lang="en-US" i="1" dirty="0" smtClean="0">
                        <a:latin typeface="Cambria Math"/>
                      </a:rPr>
                      <m:t>(</m:t>
                    </m:r>
                    <m:r>
                      <a:rPr lang="en-US" i="1" dirty="0" smtClean="0">
                        <a:latin typeface="Cambria Math"/>
                      </a:rPr>
                      <m:t>𝑥</m:t>
                    </m:r>
                    <m:r>
                      <a:rPr lang="en-US" i="1" dirty="0" smtClean="0">
                        <a:latin typeface="Cambria Math"/>
                      </a:rPr>
                      <m:t>).”</m:t>
                    </m:r>
                  </m:oMath>
                </a14:m>
                <a:endParaRPr lang="en-US" dirty="0"/>
              </a:p>
              <a:p>
                <a:pPr lvl="1"/>
                <a:r>
                  <a:rPr lang="en-US" dirty="0" smtClean="0"/>
                  <a:t>The </a:t>
                </a:r>
                <a:r>
                  <a:rPr lang="en-US" dirty="0"/>
                  <a:t>notation </a:t>
                </a:r>
                <a14:m>
                  <m:oMath xmlns:m="http://schemas.openxmlformats.org/officeDocument/2006/math">
                    <m:r>
                      <a:rPr lang="en-US" i="1" dirty="0" smtClean="0">
                        <a:latin typeface="Cambria Math"/>
                      </a:rPr>
                      <m:t>∃</m:t>
                    </m:r>
                    <m:r>
                      <a:rPr lang="en-US" i="1" dirty="0" err="1">
                        <a:latin typeface="Cambria Math"/>
                      </a:rPr>
                      <m:t>𝑥𝑃</m:t>
                    </m:r>
                    <m:r>
                      <a:rPr lang="en-US" i="1" dirty="0">
                        <a:latin typeface="Cambria Math"/>
                      </a:rPr>
                      <m:t>(</m:t>
                    </m:r>
                    <m:r>
                      <a:rPr lang="en-US" i="1" dirty="0">
                        <a:latin typeface="Cambria Math"/>
                      </a:rPr>
                      <m:t>𝑥</m:t>
                    </m:r>
                    <m:r>
                      <a:rPr lang="en-US" i="1" dirty="0">
                        <a:latin typeface="Cambria Math"/>
                      </a:rPr>
                      <m:t>)</m:t>
                    </m:r>
                  </m:oMath>
                </a14:m>
                <a:r>
                  <a:rPr lang="en-US" dirty="0"/>
                  <a:t> </a:t>
                </a:r>
                <a:r>
                  <a:rPr lang="en-US" dirty="0" smtClean="0"/>
                  <a:t>denotes the existential </a:t>
                </a:r>
                <a:r>
                  <a:rPr lang="en-US" dirty="0"/>
                  <a:t>quantiﬁcation of </a:t>
                </a:r>
                <a14:m>
                  <m:oMath xmlns:m="http://schemas.openxmlformats.org/officeDocument/2006/math">
                    <m:r>
                      <a:rPr lang="en-US" i="1" dirty="0" smtClean="0">
                        <a:latin typeface="Cambria Math"/>
                      </a:rPr>
                      <m:t>𝑃</m:t>
                    </m:r>
                    <m:r>
                      <a:rPr lang="en-US" i="1" dirty="0" smtClean="0">
                        <a:latin typeface="Cambria Math"/>
                      </a:rPr>
                      <m:t>(</m:t>
                    </m:r>
                    <m:r>
                      <a:rPr lang="en-US" i="1" dirty="0" smtClean="0">
                        <a:latin typeface="Cambria Math"/>
                      </a:rPr>
                      <m:t>𝑥</m:t>
                    </m:r>
                    <m:r>
                      <a:rPr lang="en-US" i="1" dirty="0" smtClean="0">
                        <a:latin typeface="Cambria Math"/>
                      </a:rPr>
                      <m:t>)</m:t>
                    </m:r>
                  </m:oMath>
                </a14:m>
                <a:r>
                  <a:rPr lang="en-US" dirty="0"/>
                  <a:t>. </a:t>
                </a:r>
                <a:endParaRPr lang="en-US" dirty="0" smtClean="0"/>
              </a:p>
              <a:p>
                <a:pPr lvl="1"/>
                <a:r>
                  <a:rPr lang="en-US" dirty="0" smtClean="0"/>
                  <a:t>Here </a:t>
                </a:r>
                <a:r>
                  <a:rPr lang="en-US" dirty="0"/>
                  <a:t>∃ is called </a:t>
                </a:r>
                <a:r>
                  <a:rPr lang="en-US" dirty="0" smtClean="0"/>
                  <a:t>the existential quantiﬁer</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r="-2667"/>
                </a:stretch>
              </a:blipFill>
            </p:spPr>
            <p:txBody>
              <a:bodyPr/>
              <a:lstStyle/>
              <a:p>
                <a:r>
                  <a:rPr lang="en-US">
                    <a:noFill/>
                  </a:rPr>
                  <a:t> </a:t>
                </a:r>
              </a:p>
            </p:txBody>
          </p:sp>
        </mc:Fallback>
      </mc:AlternateContent>
    </p:spTree>
    <p:extLst>
      <p:ext uri="{BB962C8B-B14F-4D97-AF65-F5344CB8AC3E}">
        <p14:creationId xmlns:p14="http://schemas.microsoft.com/office/powerpoint/2010/main" val="4188746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Existential </a:t>
            </a:r>
            <a:r>
              <a:rPr lang="en-GB" dirty="0" smtClean="0"/>
              <a:t>Quantifiers(Contd.)</a:t>
            </a:r>
            <a:endParaRPr lang="en-US" dirty="0"/>
          </a:p>
        </p:txBody>
      </p:sp>
      <p:sp>
        <p:nvSpPr>
          <p:cNvPr id="3" name="Content Placeholder 2"/>
          <p:cNvSpPr>
            <a:spLocks noGrp="1"/>
          </p:cNvSpPr>
          <p:nvPr>
            <p:ph sz="quarter" idx="1"/>
          </p:nvPr>
        </p:nvSpPr>
        <p:spPr/>
        <p:txBody>
          <a:bodyPr/>
          <a:lstStyle/>
          <a:p>
            <a:r>
              <a:rPr lang="en-GB" dirty="0" smtClean="0"/>
              <a:t>Phrases used to express existential quantifiers</a:t>
            </a:r>
          </a:p>
          <a:p>
            <a:pPr lvl="1"/>
            <a:r>
              <a:rPr lang="en-US" dirty="0" smtClean="0"/>
              <a:t>“</a:t>
            </a:r>
            <a:r>
              <a:rPr lang="en-US" dirty="0"/>
              <a:t>there </a:t>
            </a:r>
            <a:r>
              <a:rPr lang="en-US" dirty="0" smtClean="0"/>
              <a:t>exists”</a:t>
            </a:r>
            <a:endParaRPr lang="en-US" dirty="0"/>
          </a:p>
          <a:p>
            <a:pPr lvl="1"/>
            <a:r>
              <a:rPr lang="en-US" dirty="0" smtClean="0"/>
              <a:t>“</a:t>
            </a:r>
            <a:r>
              <a:rPr lang="en-US" dirty="0"/>
              <a:t>for </a:t>
            </a:r>
            <a:r>
              <a:rPr lang="en-US" dirty="0" smtClean="0"/>
              <a:t>some” </a:t>
            </a:r>
          </a:p>
          <a:p>
            <a:pPr lvl="1"/>
            <a:r>
              <a:rPr lang="en-US" dirty="0" smtClean="0"/>
              <a:t>“</a:t>
            </a:r>
            <a:r>
              <a:rPr lang="en-US" dirty="0"/>
              <a:t>for at least </a:t>
            </a:r>
            <a:r>
              <a:rPr lang="en-US" dirty="0" smtClean="0"/>
              <a:t>one”</a:t>
            </a:r>
          </a:p>
          <a:p>
            <a:pPr lvl="1"/>
            <a:r>
              <a:rPr lang="en-US" dirty="0" smtClean="0"/>
              <a:t>“there </a:t>
            </a:r>
            <a:r>
              <a:rPr lang="en-US" dirty="0"/>
              <a:t>is.” </a:t>
            </a:r>
          </a:p>
        </p:txBody>
      </p:sp>
    </p:spTree>
    <p:extLst>
      <p:ext uri="{BB962C8B-B14F-4D97-AF65-F5344CB8AC3E}">
        <p14:creationId xmlns:p14="http://schemas.microsoft.com/office/powerpoint/2010/main" val="356271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Truth Value of quantifiers</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sz="quarter" idx="1"/>
                <p:extLst>
                  <p:ext uri="{D42A27DB-BD31-4B8C-83A1-F6EECF244321}">
                    <p14:modId xmlns:p14="http://schemas.microsoft.com/office/powerpoint/2010/main" val="1733036020"/>
                  </p:ext>
                </p:extLst>
              </p:nvPr>
            </p:nvGraphicFramePr>
            <p:xfrm>
              <a:off x="64263" y="2780928"/>
              <a:ext cx="9044241" cy="1112520"/>
            </p:xfrm>
            <a:graphic>
              <a:graphicData uri="http://schemas.openxmlformats.org/drawingml/2006/table">
                <a:tbl>
                  <a:tblPr firstRow="1">
                    <a:tableStyleId>{ED083AE6-46FA-4A59-8FB0-9F97EB10719F}</a:tableStyleId>
                  </a:tblPr>
                  <a:tblGrid>
                    <a:gridCol w="1267377"/>
                    <a:gridCol w="3888432"/>
                    <a:gridCol w="3888432"/>
                  </a:tblGrid>
                  <a:tr h="370840">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𝑺𝒕𝒂𝒕𝒆𝒎𝒆𝒏𝒕</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𝑾𝒉𝒆𝒏</m:t>
                                </m:r>
                                <m:r>
                                  <a:rPr lang="en-GB" b="1" i="1" smtClean="0">
                                    <a:latin typeface="Cambria Math"/>
                                  </a:rPr>
                                  <m:t> </m:t>
                                </m:r>
                                <m:r>
                                  <a:rPr lang="en-GB" b="1" i="1" smtClean="0">
                                    <a:latin typeface="Cambria Math"/>
                                  </a:rPr>
                                  <m:t>𝑻𝒓𝒖𝒆</m:t>
                                </m:r>
                                <m:r>
                                  <a:rPr lang="en-GB" b="1" i="1" smtClean="0">
                                    <a:latin typeface="Cambria Math"/>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𝑾𝒉𝒆𝒏</m:t>
                                </m:r>
                                <m:r>
                                  <a:rPr lang="en-GB" b="1" i="1" smtClean="0">
                                    <a:latin typeface="Cambria Math"/>
                                  </a:rPr>
                                  <m:t> </m:t>
                                </m:r>
                                <m:r>
                                  <a:rPr lang="en-GB" b="1" i="1" smtClean="0">
                                    <a:latin typeface="Cambria Math"/>
                                  </a:rPr>
                                  <m:t>𝒇𝒂𝒍𝒔𝒆</m:t>
                                </m:r>
                                <m:r>
                                  <a:rPr lang="en-GB" b="1" i="1" smtClean="0">
                                    <a:latin typeface="Cambria Math"/>
                                  </a:rPr>
                                  <m:t>?</m:t>
                                </m:r>
                              </m:oMath>
                            </m:oMathPara>
                          </a14:m>
                          <a:endParaRPr lang="en-US"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m:t>
                                </m:r>
                                <m:r>
                                  <a:rPr kumimoji="0" lang="en-GB" sz="1800" b="0" i="1" kern="1200" dirty="0" smtClean="0">
                                    <a:solidFill>
                                      <a:schemeClr val="tx1"/>
                                    </a:solidFill>
                                    <a:latin typeface="Cambria Math"/>
                                    <a:ea typeface="+mn-ea"/>
                                    <a:cs typeface="+mn-cs"/>
                                  </a:rPr>
                                  <m:t>𝑥𝑃</m:t>
                                </m:r>
                                <m:r>
                                  <a:rPr kumimoji="0" lang="en-US" sz="1800" i="1" kern="1200" dirty="0" smtClean="0">
                                    <a:solidFill>
                                      <a:schemeClr val="tx1"/>
                                    </a:solidFill>
                                    <a:latin typeface="Cambria Math"/>
                                    <a:ea typeface="+mn-ea"/>
                                    <a:cs typeface="+mn-cs"/>
                                  </a:rPr>
                                  <m:t>(</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𝑃</m:t>
                                </m:r>
                                <m:r>
                                  <a:rPr kumimoji="0" lang="en-US" sz="1800" i="1" kern="1200" dirty="0" smtClean="0">
                                    <a:solidFill>
                                      <a:schemeClr val="tx1"/>
                                    </a:solidFill>
                                    <a:latin typeface="Cambria Math"/>
                                    <a:ea typeface="+mn-ea"/>
                                    <a:cs typeface="+mn-cs"/>
                                  </a:rPr>
                                  <m:t>(</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𝑖𝑠</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𝑡𝑟𝑢𝑒</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𝑓𝑜𝑟</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𝑒𝑣𝑒𝑟𝑦</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𝑇h𝑒𝑟𝑒</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𝑖𝑠</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𝑎𝑛</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𝑓𝑜𝑟</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𝑤h𝑖𝑐h</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𝑃</m:t>
                                </m:r>
                                <m:r>
                                  <a:rPr kumimoji="0" lang="en-US" sz="1800" i="1" kern="1200" dirty="0" smtClean="0">
                                    <a:solidFill>
                                      <a:schemeClr val="tx1"/>
                                    </a:solidFill>
                                    <a:latin typeface="Cambria Math"/>
                                    <a:ea typeface="+mn-ea"/>
                                    <a:cs typeface="+mn-cs"/>
                                  </a:rPr>
                                  <m:t>(</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𝑖𝑠</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𝑓𝑎𝑙𝑠𝑒</m:t>
                                </m:r>
                                <m:r>
                                  <a:rPr kumimoji="0" lang="en-US" sz="1800" i="1" kern="1200" dirty="0" smtClean="0">
                                    <a:solidFill>
                                      <a:schemeClr val="tx1"/>
                                    </a:solidFill>
                                    <a:latin typeface="Cambria Math"/>
                                    <a:ea typeface="+mn-ea"/>
                                    <a:cs typeface="+mn-cs"/>
                                  </a:rPr>
                                  <m:t>.</m:t>
                                </m:r>
                              </m:oMath>
                            </m:oMathPara>
                          </a14:m>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m:t>
                                </m:r>
                                <m:r>
                                  <a:rPr kumimoji="0" lang="en-GB" sz="1800" b="0" i="1" kern="1200" dirty="0" smtClean="0">
                                    <a:solidFill>
                                      <a:schemeClr val="tx1"/>
                                    </a:solidFill>
                                    <a:latin typeface="Cambria Math"/>
                                    <a:ea typeface="+mn-ea"/>
                                    <a:cs typeface="+mn-cs"/>
                                  </a:rPr>
                                  <m:t>𝑥𝑃</m:t>
                                </m:r>
                                <m:r>
                                  <a:rPr kumimoji="0" lang="en-US" sz="1800" i="1" kern="1200" dirty="0" smtClean="0">
                                    <a:solidFill>
                                      <a:schemeClr val="tx1"/>
                                    </a:solidFill>
                                    <a:latin typeface="Cambria Math"/>
                                    <a:ea typeface="+mn-ea"/>
                                    <a:cs typeface="+mn-cs"/>
                                  </a:rPr>
                                  <m:t>(</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m:t>
                                </m:r>
                              </m:oMath>
                            </m:oMathPara>
                          </a14:m>
                          <a:endParaRPr kumimoji="0" lang="en-US" sz="1800" kern="1200" dirty="0" smtClean="0">
                            <a:solidFill>
                              <a:schemeClr val="tx1"/>
                            </a:solidFill>
                            <a:latin typeface="+mn-lt"/>
                            <a:ea typeface="+mn-ea"/>
                            <a:cs typeface="+mn-cs"/>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𝑇h𝑒𝑟𝑒</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𝑖𝑠</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𝑎𝑛</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𝑓𝑜𝑟</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𝑤h𝑖𝑐h</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𝑃</m:t>
                                </m:r>
                                <m:r>
                                  <a:rPr kumimoji="0" lang="en-US" sz="1800" i="1" kern="1200" dirty="0" smtClean="0">
                                    <a:solidFill>
                                      <a:schemeClr val="tx1"/>
                                    </a:solidFill>
                                    <a:latin typeface="Cambria Math"/>
                                    <a:ea typeface="+mn-ea"/>
                                    <a:cs typeface="+mn-cs"/>
                                  </a:rPr>
                                  <m:t>(</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𝑖𝑠</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𝑡𝑟𝑢𝑒</m:t>
                                </m:r>
                                <m:r>
                                  <a:rPr kumimoji="0" lang="en-US" sz="1800" i="1" kern="1200" dirty="0" smtClean="0">
                                    <a:solidFill>
                                      <a:schemeClr val="tx1"/>
                                    </a:solidFill>
                                    <a:latin typeface="Cambria Math"/>
                                    <a:ea typeface="+mn-ea"/>
                                    <a:cs typeface="+mn-cs"/>
                                  </a:rPr>
                                  <m:t>. </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𝑃</m:t>
                                </m:r>
                                <m:r>
                                  <a:rPr kumimoji="0" lang="en-US" sz="1800" i="1" kern="1200" dirty="0" smtClean="0">
                                    <a:solidFill>
                                      <a:schemeClr val="tx1"/>
                                    </a:solidFill>
                                    <a:latin typeface="Cambria Math"/>
                                    <a:ea typeface="+mn-ea"/>
                                    <a:cs typeface="+mn-cs"/>
                                  </a:rPr>
                                  <m:t>(</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𝑖𝑠</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𝑓𝑎𝑙𝑠𝑒</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𝑓𝑜𝑟</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𝑒𝑣𝑒𝑟𝑦</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m:t>
                                </m:r>
                              </m:oMath>
                            </m:oMathPara>
                          </a14:m>
                          <a:endParaRPr lang="en-US" dirty="0"/>
                        </a:p>
                      </a:txBody>
                      <a:tcPr/>
                    </a:tc>
                  </a:tr>
                </a:tbl>
              </a:graphicData>
            </a:graphic>
          </p:graphicFrame>
        </mc:Choice>
        <mc:Fallback xmlns="">
          <p:graphicFrame>
            <p:nvGraphicFramePr>
              <p:cNvPr id="4" name="Content Placeholder 3"/>
              <p:cNvGraphicFramePr>
                <a:graphicFrameLocks noGrp="1"/>
              </p:cNvGraphicFramePr>
              <p:nvPr>
                <p:ph sz="quarter" idx="1"/>
                <p:extLst>
                  <p:ext uri="{D42A27DB-BD31-4B8C-83A1-F6EECF244321}">
                    <p14:modId xmlns:p14="http://schemas.microsoft.com/office/powerpoint/2010/main" val="1733036020"/>
                  </p:ext>
                </p:extLst>
              </p:nvPr>
            </p:nvGraphicFramePr>
            <p:xfrm>
              <a:off x="64263" y="2780928"/>
              <a:ext cx="9044241" cy="1112520"/>
            </p:xfrm>
            <a:graphic>
              <a:graphicData uri="http://schemas.openxmlformats.org/drawingml/2006/table">
                <a:tbl>
                  <a:tblPr firstRow="1">
                    <a:tableStyleId>{ED083AE6-46FA-4A59-8FB0-9F97EB10719F}</a:tableStyleId>
                  </a:tblPr>
                  <a:tblGrid>
                    <a:gridCol w="1267377"/>
                    <a:gridCol w="3888432"/>
                    <a:gridCol w="3888432"/>
                  </a:tblGrid>
                  <a:tr h="370840">
                    <a:tc>
                      <a:txBody>
                        <a:bodyPr/>
                        <a:lstStyle/>
                        <a:p>
                          <a:endParaRPr lang="en-US"/>
                        </a:p>
                      </a:txBody>
                      <a:tcPr>
                        <a:blipFill rotWithShape="1">
                          <a:blip r:embed="rId2"/>
                          <a:stretch>
                            <a:fillRect l="-481" t="-8197" r="-613462" b="-224590"/>
                          </a:stretch>
                        </a:blipFill>
                      </a:tcPr>
                    </a:tc>
                    <a:tc>
                      <a:txBody>
                        <a:bodyPr/>
                        <a:lstStyle/>
                        <a:p>
                          <a:endParaRPr lang="en-US"/>
                        </a:p>
                      </a:txBody>
                      <a:tcPr>
                        <a:blipFill rotWithShape="1">
                          <a:blip r:embed="rId2"/>
                          <a:stretch>
                            <a:fillRect l="-32810" t="-8197" r="-100314" b="-224590"/>
                          </a:stretch>
                        </a:blipFill>
                      </a:tcPr>
                    </a:tc>
                    <a:tc>
                      <a:txBody>
                        <a:bodyPr/>
                        <a:lstStyle/>
                        <a:p>
                          <a:endParaRPr lang="en-US"/>
                        </a:p>
                      </a:txBody>
                      <a:tcPr>
                        <a:blipFill rotWithShape="1">
                          <a:blip r:embed="rId2"/>
                          <a:stretch>
                            <a:fillRect l="-132602" t="-8197" r="-157" b="-224590"/>
                          </a:stretch>
                        </a:blipFill>
                      </a:tcPr>
                    </a:tc>
                  </a:tr>
                  <a:tr h="370840">
                    <a:tc>
                      <a:txBody>
                        <a:bodyPr/>
                        <a:lstStyle/>
                        <a:p>
                          <a:endParaRPr lang="en-US"/>
                        </a:p>
                      </a:txBody>
                      <a:tcPr>
                        <a:blipFill rotWithShape="1">
                          <a:blip r:embed="rId2"/>
                          <a:stretch>
                            <a:fillRect l="-481" t="-108197" r="-613462" b="-124590"/>
                          </a:stretch>
                        </a:blipFill>
                      </a:tcPr>
                    </a:tc>
                    <a:tc>
                      <a:txBody>
                        <a:bodyPr/>
                        <a:lstStyle/>
                        <a:p>
                          <a:endParaRPr lang="en-US"/>
                        </a:p>
                      </a:txBody>
                      <a:tcPr>
                        <a:blipFill rotWithShape="1">
                          <a:blip r:embed="rId2"/>
                          <a:stretch>
                            <a:fillRect l="-32810" t="-108197" r="-100314" b="-124590"/>
                          </a:stretch>
                        </a:blipFill>
                      </a:tcPr>
                    </a:tc>
                    <a:tc>
                      <a:txBody>
                        <a:bodyPr/>
                        <a:lstStyle/>
                        <a:p>
                          <a:endParaRPr lang="en-US"/>
                        </a:p>
                      </a:txBody>
                      <a:tcPr>
                        <a:blipFill rotWithShape="1">
                          <a:blip r:embed="rId2"/>
                          <a:stretch>
                            <a:fillRect l="-132602" t="-108197" r="-157" b="-124590"/>
                          </a:stretch>
                        </a:blipFill>
                      </a:tcPr>
                    </a:tc>
                  </a:tr>
                  <a:tr h="370840">
                    <a:tc>
                      <a:txBody>
                        <a:bodyPr/>
                        <a:lstStyle/>
                        <a:p>
                          <a:endParaRPr lang="en-US"/>
                        </a:p>
                      </a:txBody>
                      <a:tcPr>
                        <a:blipFill rotWithShape="1">
                          <a:blip r:embed="rId2"/>
                          <a:stretch>
                            <a:fillRect l="-481" t="-208197" r="-613462" b="-24590"/>
                          </a:stretch>
                        </a:blipFill>
                      </a:tcPr>
                    </a:tc>
                    <a:tc>
                      <a:txBody>
                        <a:bodyPr/>
                        <a:lstStyle/>
                        <a:p>
                          <a:endParaRPr lang="en-US"/>
                        </a:p>
                      </a:txBody>
                      <a:tcPr>
                        <a:blipFill rotWithShape="1">
                          <a:blip r:embed="rId2"/>
                          <a:stretch>
                            <a:fillRect l="-32810" t="-208197" r="-100314" b="-24590"/>
                          </a:stretch>
                        </a:blipFill>
                      </a:tcPr>
                    </a:tc>
                    <a:tc>
                      <a:txBody>
                        <a:bodyPr/>
                        <a:lstStyle/>
                        <a:p>
                          <a:endParaRPr lang="en-US"/>
                        </a:p>
                      </a:txBody>
                      <a:tcPr>
                        <a:blipFill rotWithShape="1">
                          <a:blip r:embed="rId2"/>
                          <a:stretch>
                            <a:fillRect l="-132602" t="-208197" r="-157" b="-24590"/>
                          </a:stretch>
                        </a:blipFill>
                      </a:tcPr>
                    </a:tc>
                  </a:tr>
                </a:tbl>
              </a:graphicData>
            </a:graphic>
          </p:graphicFrame>
        </mc:Fallback>
      </mc:AlternateContent>
    </p:spTree>
    <p:extLst>
      <p:ext uri="{BB962C8B-B14F-4D97-AF65-F5344CB8AC3E}">
        <p14:creationId xmlns:p14="http://schemas.microsoft.com/office/powerpoint/2010/main" val="114934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Examples of Quantifiers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Example : 1</a:t>
                </a:r>
              </a:p>
              <a:p>
                <a:pPr lvl="1"/>
                <a:r>
                  <a:rPr lang="en-US" dirty="0" smtClean="0"/>
                  <a:t>What </a:t>
                </a:r>
                <a:r>
                  <a:rPr lang="en-US" dirty="0"/>
                  <a:t>is the truth value of the </a:t>
                </a:r>
                <a:r>
                  <a:rPr lang="en-US" dirty="0" smtClean="0"/>
                  <a:t>universal quantiﬁcation for </a:t>
                </a:r>
                <a:r>
                  <a:rPr lang="en-US" dirty="0"/>
                  <a:t>the statement </a:t>
                </a:r>
                <a14:m>
                  <m:oMath xmlns:m="http://schemas.openxmlformats.org/officeDocument/2006/math">
                    <m:r>
                      <a:rPr lang="en-US" i="1" dirty="0" smtClean="0">
                        <a:latin typeface="Cambria Math"/>
                      </a:rPr>
                      <m:t>“</m:t>
                    </m:r>
                    <m:r>
                      <a:rPr lang="en-US" i="1" dirty="0" smtClean="0">
                        <a:latin typeface="Cambria Math"/>
                      </a:rPr>
                      <m:t>𝑥</m:t>
                    </m:r>
                    <m:r>
                      <a:rPr lang="en-US" i="1" dirty="0" smtClean="0">
                        <a:latin typeface="Cambria Math"/>
                      </a:rPr>
                      <m:t>&lt;2”,</m:t>
                    </m:r>
                  </m:oMath>
                </a14:m>
                <a:r>
                  <a:rPr lang="en-US" dirty="0" smtClean="0"/>
                  <a:t> where the </a:t>
                </a:r>
                <a:r>
                  <a:rPr lang="en-US" dirty="0"/>
                  <a:t>domain consists of all real numbers</a:t>
                </a:r>
                <a:r>
                  <a:rPr lang="en-US" dirty="0" smtClean="0"/>
                  <a:t>?</a:t>
                </a:r>
              </a:p>
              <a:p>
                <a:r>
                  <a:rPr lang="en-GB" dirty="0" smtClean="0"/>
                  <a:t>Solution:</a:t>
                </a:r>
              </a:p>
              <a:p>
                <a:pPr lvl="1"/>
                <a:r>
                  <a:rPr lang="en-GB" dirty="0" smtClean="0"/>
                  <a:t>Let,</a:t>
                </a:r>
              </a:p>
              <a:p>
                <a:pPr marL="594360" lvl="2" indent="0">
                  <a:buNone/>
                </a:pPr>
                <a14:m>
                  <m:oMath xmlns:m="http://schemas.openxmlformats.org/officeDocument/2006/math">
                    <m:r>
                      <a:rPr lang="en-GB" b="0" i="1" smtClean="0">
                        <a:latin typeface="Cambria Math"/>
                      </a:rPr>
                      <m:t>𝑄</m:t>
                    </m:r>
                    <m:d>
                      <m:dPr>
                        <m:ctrlPr>
                          <a:rPr lang="en-GB" b="0" i="1" smtClean="0">
                            <a:latin typeface="Cambria Math"/>
                          </a:rPr>
                        </m:ctrlPr>
                      </m:dPr>
                      <m:e>
                        <m:r>
                          <a:rPr lang="en-GB" b="0" i="1" smtClean="0">
                            <a:latin typeface="Cambria Math"/>
                          </a:rPr>
                          <m:t>𝑥</m:t>
                        </m:r>
                      </m:e>
                    </m:d>
                    <m:r>
                      <a:rPr lang="en-GB" b="0" i="1" smtClean="0">
                        <a:latin typeface="Cambria Math"/>
                      </a:rPr>
                      <m:t>=</m:t>
                    </m:r>
                  </m:oMath>
                </a14:m>
                <a:r>
                  <a:rPr lang="en-US" dirty="0" smtClean="0"/>
                  <a:t>“</a:t>
                </a:r>
                <a14:m>
                  <m:oMath xmlns:m="http://schemas.openxmlformats.org/officeDocument/2006/math">
                    <m:r>
                      <a:rPr lang="en-GB" b="0" i="1" dirty="0" smtClean="0">
                        <a:latin typeface="Cambria Math"/>
                      </a:rPr>
                      <m:t>𝑥</m:t>
                    </m:r>
                    <m:r>
                      <a:rPr lang="en-GB" b="0" i="1" dirty="0" smtClean="0">
                        <a:latin typeface="Cambria Math"/>
                      </a:rPr>
                      <m:t>&lt;2</m:t>
                    </m:r>
                  </m:oMath>
                </a14:m>
                <a:r>
                  <a:rPr lang="en-US" dirty="0" smtClean="0"/>
                  <a:t>”</a:t>
                </a:r>
              </a:p>
              <a:p>
                <a:pPr marL="594360" lvl="2" indent="0">
                  <a:buNone/>
                </a:pPr>
                <a:r>
                  <a:rPr lang="en-GB" dirty="0" smtClean="0"/>
                  <a:t>Here, the universal quantification for </a:t>
                </a:r>
                <a14:m>
                  <m:oMath xmlns:m="http://schemas.openxmlformats.org/officeDocument/2006/math">
                    <m:r>
                      <a:rPr lang="en-GB" b="0" i="1" smtClean="0">
                        <a:latin typeface="Cambria Math"/>
                      </a:rPr>
                      <m:t>𝑄</m:t>
                    </m:r>
                    <m:r>
                      <a:rPr lang="en-GB" b="0" i="1" smtClean="0">
                        <a:latin typeface="Cambria Math"/>
                      </a:rPr>
                      <m:t>(</m:t>
                    </m:r>
                    <m:r>
                      <a:rPr lang="en-GB" b="0" i="1" smtClean="0">
                        <a:latin typeface="Cambria Math"/>
                      </a:rPr>
                      <m:t>𝑥</m:t>
                    </m:r>
                    <m:r>
                      <a:rPr lang="en-GB" b="0" i="1" smtClean="0">
                        <a:latin typeface="Cambria Math"/>
                      </a:rPr>
                      <m:t>)</m:t>
                    </m:r>
                  </m:oMath>
                </a14:m>
                <a:r>
                  <a:rPr lang="en-US" dirty="0" smtClean="0"/>
                  <a:t> is </a:t>
                </a:r>
                <a14:m>
                  <m:oMath xmlns:m="http://schemas.openxmlformats.org/officeDocument/2006/math">
                    <m:r>
                      <a:rPr lang="en-US" i="1" smtClean="0">
                        <a:latin typeface="Cambria Math"/>
                        <a:ea typeface="Cambria Math"/>
                      </a:rPr>
                      <m:t>∀</m:t>
                    </m:r>
                    <m:r>
                      <a:rPr lang="en-GB" b="0" i="1" smtClean="0">
                        <a:latin typeface="Cambria Math"/>
                        <a:ea typeface="Cambria Math"/>
                      </a:rPr>
                      <m:t>𝑥𝑄</m:t>
                    </m:r>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oMath>
                </a14:m>
                <a:r>
                  <a:rPr lang="en-US" dirty="0" smtClean="0"/>
                  <a:t>.</a:t>
                </a:r>
              </a:p>
              <a:p>
                <a:pPr marL="594360" lvl="2" indent="0">
                  <a:buNone/>
                </a:pPr>
                <a:endParaRPr lang="en-GB" dirty="0"/>
              </a:p>
              <a:p>
                <a:pPr marL="594360" lvl="2" indent="0">
                  <a:buNone/>
                </a:pPr>
                <a:r>
                  <a:rPr lang="en-GB" dirty="0" smtClean="0"/>
                  <a:t>Since the domain consists of all the real numbers, </a:t>
                </a:r>
                <a14:m>
                  <m:oMath xmlns:m="http://schemas.openxmlformats.org/officeDocument/2006/math">
                    <m:r>
                      <a:rPr lang="en-GB" i="1" smtClean="0">
                        <a:latin typeface="Cambria Math"/>
                        <a:ea typeface="Cambria Math"/>
                      </a:rPr>
                      <m:t>∀</m:t>
                    </m:r>
                    <m:r>
                      <a:rPr lang="en-GB" b="0" i="1" smtClean="0">
                        <a:latin typeface="Cambria Math"/>
                        <a:ea typeface="Cambria Math"/>
                      </a:rPr>
                      <m:t>𝑥𝑄</m:t>
                    </m:r>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oMath>
                </a14:m>
                <a:r>
                  <a:rPr lang="en-US" dirty="0" smtClean="0"/>
                  <a:t> is </a:t>
                </a:r>
                <a14:m>
                  <m:oMath xmlns:m="http://schemas.openxmlformats.org/officeDocument/2006/math">
                    <m:r>
                      <a:rPr lang="en-GB" b="0" i="1" smtClean="0">
                        <a:latin typeface="Cambria Math"/>
                      </a:rPr>
                      <m:t>𝑓𝑎𝑙𝑠𝑒</m:t>
                    </m:r>
                  </m:oMath>
                </a14:m>
                <a:r>
                  <a:rPr lang="en-US" dirty="0" smtClean="0"/>
                  <a:t> as </a:t>
                </a:r>
                <a14:m>
                  <m:oMath xmlns:m="http://schemas.openxmlformats.org/officeDocument/2006/math">
                    <m:r>
                      <a:rPr lang="en-GB" b="0" i="1" smtClean="0">
                        <a:latin typeface="Cambria Math"/>
                      </a:rPr>
                      <m:t>𝑄</m:t>
                    </m:r>
                    <m:r>
                      <a:rPr lang="en-GB" b="0" i="1" smtClean="0">
                        <a:latin typeface="Cambria Math"/>
                      </a:rPr>
                      <m:t>(</m:t>
                    </m:r>
                    <m:r>
                      <a:rPr lang="en-GB" b="0" i="1" smtClean="0">
                        <a:latin typeface="Cambria Math"/>
                      </a:rPr>
                      <m:t>𝑥</m:t>
                    </m:r>
                    <m:r>
                      <a:rPr lang="en-GB" b="0" i="1" smtClean="0">
                        <a:latin typeface="Cambria Math"/>
                      </a:rPr>
                      <m:t>)</m:t>
                    </m:r>
                  </m:oMath>
                </a14:m>
                <a:r>
                  <a:rPr lang="en-US" dirty="0" smtClean="0"/>
                  <a:t> is </a:t>
                </a:r>
                <a14:m>
                  <m:oMath xmlns:m="http://schemas.openxmlformats.org/officeDocument/2006/math">
                    <m:r>
                      <a:rPr lang="en-GB" b="0" i="1" smtClean="0">
                        <a:latin typeface="Cambria Math"/>
                      </a:rPr>
                      <m:t>𝑓𝑎𝑙𝑠𝑒</m:t>
                    </m:r>
                  </m:oMath>
                </a14:m>
                <a:r>
                  <a:rPr lang="en-US" dirty="0" smtClean="0"/>
                  <a:t> for </a:t>
                </a:r>
                <a14:m>
                  <m:oMath xmlns:m="http://schemas.openxmlformats.org/officeDocument/2006/math">
                    <m:r>
                      <a:rPr lang="en-GB" b="0" i="1" smtClean="0">
                        <a:latin typeface="Cambria Math"/>
                      </a:rPr>
                      <m:t>𝑄</m:t>
                    </m:r>
                    <m:r>
                      <a:rPr lang="en-GB" b="0" i="1" smtClean="0">
                        <a:latin typeface="Cambria Math"/>
                      </a:rPr>
                      <m:t>(3)</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a:stretch>
              </a:blipFill>
            </p:spPr>
            <p:txBody>
              <a:bodyPr/>
              <a:lstStyle/>
              <a:p>
                <a:r>
                  <a:rPr lang="en-US">
                    <a:noFill/>
                  </a:rPr>
                  <a:t> </a:t>
                </a:r>
              </a:p>
            </p:txBody>
          </p:sp>
        </mc:Fallback>
      </mc:AlternateContent>
    </p:spTree>
    <p:extLst>
      <p:ext uri="{BB962C8B-B14F-4D97-AF65-F5344CB8AC3E}">
        <p14:creationId xmlns:p14="http://schemas.microsoft.com/office/powerpoint/2010/main" val="17153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Examples of </a:t>
            </a:r>
            <a:r>
              <a:rPr lang="en-GB" dirty="0" smtClean="0"/>
              <a:t>Quantifiers(Contd.)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Example 2:</a:t>
                </a:r>
              </a:p>
              <a:p>
                <a:pPr lvl="1"/>
                <a:r>
                  <a:rPr lang="en-US" dirty="0"/>
                  <a:t>What is the truth value of </a:t>
                </a:r>
                <a14:m>
                  <m:oMath xmlns:m="http://schemas.openxmlformats.org/officeDocument/2006/math">
                    <m:r>
                      <a:rPr lang="en-US" i="1" dirty="0" smtClean="0">
                        <a:latin typeface="Cambria Math"/>
                      </a:rPr>
                      <m:t>∀</m:t>
                    </m:r>
                    <m:r>
                      <a:rPr lang="en-GB" b="0" i="1" dirty="0" smtClean="0">
                        <a:latin typeface="Cambria Math"/>
                      </a:rPr>
                      <m:t>𝑥𝑃</m:t>
                    </m:r>
                    <m:r>
                      <a:rPr lang="en-US" i="1" dirty="0">
                        <a:latin typeface="Cambria Math"/>
                      </a:rPr>
                      <m:t>(</m:t>
                    </m:r>
                    <m:r>
                      <a:rPr lang="en-US" i="1" dirty="0">
                        <a:latin typeface="Cambria Math"/>
                      </a:rPr>
                      <m:t>𝑥</m:t>
                    </m:r>
                    <m:r>
                      <a:rPr lang="en-US" i="1" dirty="0">
                        <a:latin typeface="Cambria Math"/>
                      </a:rPr>
                      <m:t>),</m:t>
                    </m:r>
                  </m:oMath>
                </a14:m>
                <a:r>
                  <a:rPr lang="en-US" dirty="0"/>
                  <a:t> where </a:t>
                </a:r>
                <a14:m>
                  <m:oMath xmlns:m="http://schemas.openxmlformats.org/officeDocument/2006/math">
                    <m:r>
                      <a:rPr lang="en-US" i="1" dirty="0" smtClean="0">
                        <a:latin typeface="Cambria Math"/>
                      </a:rPr>
                      <m:t>𝑃</m:t>
                    </m:r>
                    <m:r>
                      <a:rPr lang="en-US" i="1" dirty="0" smtClean="0">
                        <a:latin typeface="Cambria Math"/>
                      </a:rPr>
                      <m:t>(</m:t>
                    </m:r>
                    <m:r>
                      <a:rPr lang="en-US" i="1" dirty="0" smtClean="0">
                        <a:latin typeface="Cambria Math"/>
                      </a:rPr>
                      <m:t>𝑥</m:t>
                    </m:r>
                    <m:r>
                      <a:rPr lang="en-US" i="1" dirty="0" smtClean="0">
                        <a:latin typeface="Cambria Math"/>
                      </a:rPr>
                      <m:t>)</m:t>
                    </m:r>
                  </m:oMath>
                </a14:m>
                <a:r>
                  <a:rPr lang="en-US" dirty="0"/>
                  <a:t> is the statement </a:t>
                </a:r>
                <a:r>
                  <a:rPr lang="en-US" dirty="0" smtClean="0"/>
                  <a:t>“</a:t>
                </a:r>
                <a14:m>
                  <m:oMath xmlns:m="http://schemas.openxmlformats.org/officeDocument/2006/math">
                    <m:sSup>
                      <m:sSupPr>
                        <m:ctrlPr>
                          <a:rPr lang="en-US" i="1" smtClean="0">
                            <a:latin typeface="Cambria Math"/>
                          </a:rPr>
                        </m:ctrlPr>
                      </m:sSupPr>
                      <m:e>
                        <m:r>
                          <a:rPr lang="en-GB" b="0" i="1" smtClean="0">
                            <a:latin typeface="Cambria Math"/>
                          </a:rPr>
                          <m:t>𝑥</m:t>
                        </m:r>
                      </m:e>
                      <m:sup>
                        <m:r>
                          <a:rPr lang="en-GB" b="0" i="1" smtClean="0">
                            <a:latin typeface="Cambria Math"/>
                          </a:rPr>
                          <m:t>2</m:t>
                        </m:r>
                      </m:sup>
                    </m:sSup>
                    <m:r>
                      <a:rPr lang="en-GB" b="0" i="1" smtClean="0">
                        <a:latin typeface="Cambria Math"/>
                      </a:rPr>
                      <m:t>&lt;10</m:t>
                    </m:r>
                  </m:oMath>
                </a14:m>
                <a:r>
                  <a:rPr lang="en-US" dirty="0" smtClean="0"/>
                  <a:t>” </a:t>
                </a:r>
                <a:r>
                  <a:rPr lang="en-US" dirty="0"/>
                  <a:t>and the </a:t>
                </a:r>
                <a:r>
                  <a:rPr lang="en-US" dirty="0" smtClean="0"/>
                  <a:t>domain consists </a:t>
                </a:r>
                <a:r>
                  <a:rPr lang="en-US" dirty="0"/>
                  <a:t>of the positive integers not exceeding </a:t>
                </a:r>
                <a14:m>
                  <m:oMath xmlns:m="http://schemas.openxmlformats.org/officeDocument/2006/math">
                    <m:r>
                      <a:rPr lang="en-US" i="1" dirty="0" smtClean="0">
                        <a:latin typeface="Cambria Math"/>
                      </a:rPr>
                      <m:t>4</m:t>
                    </m:r>
                  </m:oMath>
                </a14:m>
                <a:r>
                  <a:rPr lang="en-US" dirty="0" smtClean="0"/>
                  <a:t>?</a:t>
                </a:r>
              </a:p>
              <a:p>
                <a:pPr lvl="1"/>
                <a:endParaRPr lang="en-GB" dirty="0"/>
              </a:p>
              <a:p>
                <a:r>
                  <a:rPr lang="en-GB" dirty="0" smtClean="0"/>
                  <a:t>Solution</a:t>
                </a:r>
              </a:p>
              <a:p>
                <a:pPr marL="594360" lvl="2" indent="0">
                  <a:buNone/>
                </a:pPr>
                <a:r>
                  <a:rPr lang="en-US" dirty="0"/>
                  <a:t>Because the domain is </a:t>
                </a:r>
                <a14:m>
                  <m:oMath xmlns:m="http://schemas.openxmlformats.org/officeDocument/2006/math">
                    <m:r>
                      <a:rPr lang="en-US" i="1" dirty="0" smtClean="0">
                        <a:latin typeface="Cambria Math"/>
                      </a:rPr>
                      <m:t>{1, 2, 3, 4}, </m:t>
                    </m:r>
                  </m:oMath>
                </a14:m>
                <a:r>
                  <a:rPr lang="en-US" dirty="0"/>
                  <a:t>the proposition </a:t>
                </a:r>
                <a:r>
                  <a:rPr lang="en-GB" dirty="0" smtClean="0"/>
                  <a:t> </a:t>
                </a:r>
                <a14:m>
                  <m:oMath xmlns:m="http://schemas.openxmlformats.org/officeDocument/2006/math">
                    <m:r>
                      <a:rPr lang="en-GB" i="1" smtClean="0">
                        <a:latin typeface="Cambria Math"/>
                        <a:ea typeface="Cambria Math"/>
                      </a:rPr>
                      <m:t>∀</m:t>
                    </m:r>
                    <m:r>
                      <a:rPr lang="en-GB" b="0" i="1" smtClean="0">
                        <a:latin typeface="Cambria Math"/>
                        <a:ea typeface="Cambria Math"/>
                      </a:rPr>
                      <m:t>𝑥𝑃</m:t>
                    </m:r>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oMath>
                </a14:m>
                <a:r>
                  <a:rPr lang="en-US" dirty="0" smtClean="0"/>
                  <a:t> is the same as the conjunction</a:t>
                </a:r>
              </a:p>
              <a:p>
                <a:pPr marL="594360" lvl="2" indent="0">
                  <a:buNone/>
                </a:pPr>
                <a:endParaRPr lang="en-US" dirty="0"/>
              </a:p>
              <a:p>
                <a:pPr marL="594360" lvl="2" indent="0">
                  <a:buNone/>
                </a:pPr>
                <a14:m>
                  <m:oMathPara xmlns:m="http://schemas.openxmlformats.org/officeDocument/2006/math">
                    <m:oMathParaPr>
                      <m:jc m:val="centerGroup"/>
                    </m:oMathParaPr>
                    <m:oMath xmlns:m="http://schemas.openxmlformats.org/officeDocument/2006/math">
                      <m:r>
                        <a:rPr lang="en-US" i="1">
                          <a:latin typeface="Cambria Math"/>
                        </a:rPr>
                        <m:t>𝑃</m:t>
                      </m:r>
                      <m:r>
                        <a:rPr lang="en-US" i="1">
                          <a:latin typeface="Cambria Math"/>
                        </a:rPr>
                        <m:t>(1) ∧ </m:t>
                      </m:r>
                      <m:r>
                        <a:rPr lang="en-US" i="1">
                          <a:latin typeface="Cambria Math"/>
                        </a:rPr>
                        <m:t>𝑃</m:t>
                      </m:r>
                      <m:r>
                        <a:rPr lang="en-US" i="1">
                          <a:latin typeface="Cambria Math"/>
                        </a:rPr>
                        <m:t>(2) ∧ </m:t>
                      </m:r>
                      <m:r>
                        <a:rPr lang="en-US" i="1">
                          <a:latin typeface="Cambria Math"/>
                        </a:rPr>
                        <m:t>𝑃</m:t>
                      </m:r>
                      <m:r>
                        <a:rPr lang="en-US" i="1">
                          <a:latin typeface="Cambria Math"/>
                        </a:rPr>
                        <m:t>(3) ∧ </m:t>
                      </m:r>
                      <m:r>
                        <a:rPr lang="en-US" i="1">
                          <a:latin typeface="Cambria Math"/>
                        </a:rPr>
                        <m:t>𝑃</m:t>
                      </m:r>
                      <m:r>
                        <a:rPr lang="en-US" i="1">
                          <a:latin typeface="Cambria Math"/>
                        </a:rPr>
                        <m:t>(4),</m:t>
                      </m:r>
                    </m:oMath>
                  </m:oMathPara>
                </a14:m>
                <a:endParaRPr lang="en-US" dirty="0" smtClean="0"/>
              </a:p>
              <a:p>
                <a:pPr marL="594360" lvl="2" indent="0">
                  <a:buNone/>
                </a:pPr>
                <a:endParaRPr lang="en-GB" dirty="0"/>
              </a:p>
              <a:p>
                <a:pPr marL="594360" lvl="2" indent="0">
                  <a:buNone/>
                </a:pPr>
                <a:r>
                  <a:rPr lang="en-GB" dirty="0" smtClean="0"/>
                  <a:t>Since the domains contains </a:t>
                </a:r>
                <a14:m>
                  <m:oMath xmlns:m="http://schemas.openxmlformats.org/officeDocument/2006/math">
                    <m:r>
                      <a:rPr lang="en-GB" i="1" dirty="0" smtClean="0">
                        <a:latin typeface="Cambria Math"/>
                      </a:rPr>
                      <m:t>𝑝𝑜𝑠𝑖𝑡𝑖𝑣𝑒</m:t>
                    </m:r>
                    <m:r>
                      <a:rPr lang="en-GB" i="1" dirty="0" smtClean="0">
                        <a:latin typeface="Cambria Math"/>
                      </a:rPr>
                      <m:t> </m:t>
                    </m:r>
                    <m:r>
                      <a:rPr lang="en-GB" i="1" dirty="0" smtClean="0">
                        <a:latin typeface="Cambria Math"/>
                      </a:rPr>
                      <m:t>𝑖𝑛𝑡𝑒𝑔𝑒𝑟𝑠</m:t>
                    </m:r>
                    <m:r>
                      <a:rPr lang="en-GB" i="1" dirty="0" smtClean="0">
                        <a:latin typeface="Cambria Math"/>
                        <a:ea typeface="Cambria Math"/>
                      </a:rPr>
                      <m:t>≤</m:t>
                    </m:r>
                    <m:r>
                      <a:rPr lang="en-GB" b="0" i="1" dirty="0" smtClean="0">
                        <a:latin typeface="Cambria Math"/>
                        <a:ea typeface="Cambria Math"/>
                      </a:rPr>
                      <m:t>4</m:t>
                    </m:r>
                  </m:oMath>
                </a14:m>
                <a:r>
                  <a:rPr lang="en-GB" dirty="0" smtClean="0"/>
                  <a:t> and </a:t>
                </a:r>
                <a14:m>
                  <m:oMath xmlns:m="http://schemas.openxmlformats.org/officeDocument/2006/math">
                    <m:r>
                      <a:rPr lang="en-GB" b="0" i="1" smtClean="0">
                        <a:latin typeface="Cambria Math"/>
                      </a:rPr>
                      <m:t>𝑃</m:t>
                    </m:r>
                    <m:r>
                      <a:rPr lang="en-GB" b="0" i="1" smtClean="0">
                        <a:latin typeface="Cambria Math"/>
                      </a:rPr>
                      <m:t>(4)</m:t>
                    </m:r>
                  </m:oMath>
                </a14:m>
                <a:r>
                  <a:rPr lang="en-GB" dirty="0" smtClean="0"/>
                  <a:t> is </a:t>
                </a:r>
                <a14:m>
                  <m:oMath xmlns:m="http://schemas.openxmlformats.org/officeDocument/2006/math">
                    <m:r>
                      <a:rPr lang="en-GB" i="1" dirty="0" smtClean="0">
                        <a:latin typeface="Cambria Math"/>
                      </a:rPr>
                      <m:t>𝑓𝑎𝑙𝑠𝑒</m:t>
                    </m:r>
                    <m:r>
                      <a:rPr lang="en-GB" i="1" dirty="0" smtClean="0">
                        <a:latin typeface="Cambria Math"/>
                      </a:rPr>
                      <m:t>,</m:t>
                    </m:r>
                  </m:oMath>
                </a14:m>
                <a:r>
                  <a:rPr lang="en-GB" dirty="0" smtClean="0"/>
                  <a:t> the quantification </a:t>
                </a:r>
                <a14:m>
                  <m:oMath xmlns:m="http://schemas.openxmlformats.org/officeDocument/2006/math">
                    <m:r>
                      <a:rPr lang="en-GB" i="1" smtClean="0">
                        <a:latin typeface="Cambria Math"/>
                        <a:ea typeface="Cambria Math"/>
                      </a:rPr>
                      <m:t>∀</m:t>
                    </m:r>
                    <m:r>
                      <a:rPr lang="en-GB" b="0" i="1" smtClean="0">
                        <a:latin typeface="Cambria Math"/>
                        <a:ea typeface="Cambria Math"/>
                      </a:rPr>
                      <m:t>𝑥𝑃</m:t>
                    </m:r>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oMath>
                </a14:m>
                <a:r>
                  <a:rPr lang="en-GB" dirty="0" smtClean="0"/>
                  <a:t> is </a:t>
                </a:r>
                <a14:m>
                  <m:oMath xmlns:m="http://schemas.openxmlformats.org/officeDocument/2006/math">
                    <m:r>
                      <a:rPr lang="en-GB" b="0" i="1" smtClean="0">
                        <a:latin typeface="Cambria Math"/>
                      </a:rPr>
                      <m:t>𝑓𝑎𝑙𝑠𝑒</m:t>
                    </m:r>
                  </m:oMath>
                </a14:m>
                <a:r>
                  <a:rPr lang="en-GB" dirty="0" smtClean="0"/>
                  <a:t> </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b="-988"/>
                </a:stretch>
              </a:blipFill>
            </p:spPr>
            <p:txBody>
              <a:bodyPr/>
              <a:lstStyle/>
              <a:p>
                <a:r>
                  <a:rPr lang="en-US">
                    <a:noFill/>
                  </a:rPr>
                  <a:t> </a:t>
                </a:r>
              </a:p>
            </p:txBody>
          </p:sp>
        </mc:Fallback>
      </mc:AlternateContent>
    </p:spTree>
    <p:extLst>
      <p:ext uri="{BB962C8B-B14F-4D97-AF65-F5344CB8AC3E}">
        <p14:creationId xmlns:p14="http://schemas.microsoft.com/office/powerpoint/2010/main" val="2626572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Examples of Quantifiers(Contd.)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Example 3</a:t>
                </a:r>
              </a:p>
              <a:p>
                <a:pPr lvl="1"/>
                <a:r>
                  <a:rPr lang="en-US" dirty="0"/>
                  <a:t>What does the statement </a:t>
                </a:r>
                <a14:m>
                  <m:oMath xmlns:m="http://schemas.openxmlformats.org/officeDocument/2006/math">
                    <m:r>
                      <a:rPr lang="en-US" i="1" dirty="0" smtClean="0">
                        <a:latin typeface="Cambria Math"/>
                      </a:rPr>
                      <m:t>∀</m:t>
                    </m:r>
                    <m:r>
                      <a:rPr lang="en-GB" b="0" i="1" dirty="0" smtClean="0">
                        <a:latin typeface="Cambria Math"/>
                      </a:rPr>
                      <m:t>𝑥𝑁</m:t>
                    </m:r>
                    <m:r>
                      <a:rPr lang="en-US" i="1" dirty="0">
                        <a:latin typeface="Cambria Math"/>
                      </a:rPr>
                      <m:t>(</m:t>
                    </m:r>
                    <m:r>
                      <a:rPr lang="en-US" i="1" dirty="0">
                        <a:latin typeface="Cambria Math"/>
                      </a:rPr>
                      <m:t>𝑥</m:t>
                    </m:r>
                    <m:r>
                      <a:rPr lang="en-US" i="1" dirty="0">
                        <a:latin typeface="Cambria Math"/>
                      </a:rPr>
                      <m:t>)</m:t>
                    </m:r>
                  </m:oMath>
                </a14:m>
                <a:r>
                  <a:rPr lang="en-US" dirty="0"/>
                  <a:t> mean if </a:t>
                </a:r>
                <a14:m>
                  <m:oMath xmlns:m="http://schemas.openxmlformats.org/officeDocument/2006/math">
                    <m:r>
                      <a:rPr lang="en-US" i="1" dirty="0" smtClean="0">
                        <a:latin typeface="Cambria Math"/>
                      </a:rPr>
                      <m:t>𝑁</m:t>
                    </m:r>
                    <m:r>
                      <a:rPr lang="en-US" i="1" dirty="0" smtClean="0">
                        <a:latin typeface="Cambria Math"/>
                      </a:rPr>
                      <m:t>(</m:t>
                    </m:r>
                    <m:r>
                      <a:rPr lang="en-US" i="1" dirty="0" smtClean="0">
                        <a:latin typeface="Cambria Math"/>
                      </a:rPr>
                      <m:t>𝑥</m:t>
                    </m:r>
                    <m:r>
                      <a:rPr lang="en-US" i="1" dirty="0" smtClean="0">
                        <a:latin typeface="Cambria Math"/>
                      </a:rPr>
                      <m:t>)</m:t>
                    </m:r>
                  </m:oMath>
                </a14:m>
                <a:r>
                  <a:rPr lang="en-US" dirty="0"/>
                  <a:t> is </a:t>
                </a:r>
                <a14:m>
                  <m:oMath xmlns:m="http://schemas.openxmlformats.org/officeDocument/2006/math">
                    <m:r>
                      <a:rPr lang="en-US" i="1" dirty="0" smtClean="0">
                        <a:latin typeface="Cambria Math"/>
                      </a:rPr>
                      <m:t>“</m:t>
                    </m:r>
                    <m:r>
                      <a:rPr lang="en-US" i="1" dirty="0" smtClean="0">
                        <a:latin typeface="Cambria Math"/>
                      </a:rPr>
                      <m:t>𝐶𝑜𝑚𝑝𝑢𝑡𝑒𝑟</m:t>
                    </m:r>
                    <m:r>
                      <a:rPr lang="en-US" i="1" dirty="0" smtClean="0">
                        <a:latin typeface="Cambria Math"/>
                      </a:rPr>
                      <m:t> </m:t>
                    </m:r>
                    <m:r>
                      <a:rPr lang="en-US" i="1" dirty="0" smtClean="0">
                        <a:latin typeface="Cambria Math"/>
                      </a:rPr>
                      <m:t>𝑥</m:t>
                    </m:r>
                    <m:r>
                      <a:rPr lang="en-US" i="1" dirty="0" smtClean="0">
                        <a:latin typeface="Cambria Math"/>
                      </a:rPr>
                      <m:t> </m:t>
                    </m:r>
                    <m:r>
                      <a:rPr lang="en-US" i="1" dirty="0" smtClean="0">
                        <a:latin typeface="Cambria Math"/>
                      </a:rPr>
                      <m:t>𝑖𝑠</m:t>
                    </m:r>
                    <m:r>
                      <a:rPr lang="en-US" i="1" dirty="0" smtClean="0">
                        <a:latin typeface="Cambria Math"/>
                      </a:rPr>
                      <m:t> </m:t>
                    </m:r>
                    <m:r>
                      <a:rPr lang="en-US" i="1" dirty="0" smtClean="0">
                        <a:latin typeface="Cambria Math"/>
                      </a:rPr>
                      <m:t>𝑐𝑜𝑛𝑛𝑒𝑐𝑡𝑒𝑑</m:t>
                    </m:r>
                    <m:r>
                      <a:rPr lang="en-US" i="1" dirty="0" smtClean="0">
                        <a:latin typeface="Cambria Math"/>
                      </a:rPr>
                      <m:t> </m:t>
                    </m:r>
                    <m:r>
                      <a:rPr lang="en-US" i="1" dirty="0" smtClean="0">
                        <a:latin typeface="Cambria Math"/>
                      </a:rPr>
                      <m:t>𝑡𝑜</m:t>
                    </m:r>
                    <m:r>
                      <a:rPr lang="en-US" i="1" dirty="0" smtClean="0">
                        <a:latin typeface="Cambria Math"/>
                      </a:rPr>
                      <m:t> </m:t>
                    </m:r>
                    <m:r>
                      <a:rPr lang="en-US" i="1" dirty="0" smtClean="0">
                        <a:latin typeface="Cambria Math"/>
                      </a:rPr>
                      <m:t>𝑡h𝑒</m:t>
                    </m:r>
                    <m:r>
                      <a:rPr lang="en-US" i="1" dirty="0" smtClean="0">
                        <a:latin typeface="Cambria Math"/>
                      </a:rPr>
                      <m:t> </m:t>
                    </m:r>
                    <m:r>
                      <a:rPr lang="en-US" i="1" dirty="0" smtClean="0">
                        <a:latin typeface="Cambria Math"/>
                      </a:rPr>
                      <m:t>𝑛𝑒𝑡𝑤𝑜𝑟𝑘</m:t>
                    </m:r>
                    <m:r>
                      <a:rPr lang="en-US" i="1" dirty="0" smtClean="0">
                        <a:latin typeface="Cambria Math"/>
                      </a:rPr>
                      <m:t>”</m:t>
                    </m:r>
                  </m:oMath>
                </a14:m>
                <a:r>
                  <a:rPr lang="en-US" dirty="0" smtClean="0"/>
                  <a:t> and </a:t>
                </a:r>
                <a:r>
                  <a:rPr lang="en-US" dirty="0"/>
                  <a:t>the domain consists of all computers on campus</a:t>
                </a:r>
                <a:r>
                  <a:rPr lang="en-US" dirty="0" smtClean="0"/>
                  <a:t>?</a:t>
                </a:r>
              </a:p>
              <a:p>
                <a:pPr lvl="1"/>
                <a:endParaRPr lang="en-GB" dirty="0"/>
              </a:p>
              <a:p>
                <a:r>
                  <a:rPr lang="en-GB" dirty="0" smtClean="0"/>
                  <a:t>Solution</a:t>
                </a:r>
              </a:p>
              <a:p>
                <a:pPr marL="594360" lvl="2" indent="0">
                  <a:buNone/>
                </a:pPr>
                <a:r>
                  <a:rPr lang="en-US" dirty="0" smtClean="0"/>
                  <a:t>The </a:t>
                </a:r>
                <a:r>
                  <a:rPr lang="en-US" dirty="0"/>
                  <a:t>statement </a:t>
                </a:r>
                <a14:m>
                  <m:oMath xmlns:m="http://schemas.openxmlformats.org/officeDocument/2006/math">
                    <m:r>
                      <a:rPr lang="en-US" i="1" dirty="0" smtClean="0">
                        <a:latin typeface="Cambria Math"/>
                      </a:rPr>
                      <m:t>∀</m:t>
                    </m:r>
                    <m:r>
                      <a:rPr lang="en-GB" b="0" i="1" dirty="0" smtClean="0">
                        <a:latin typeface="Cambria Math"/>
                      </a:rPr>
                      <m:t>𝑥𝑁</m:t>
                    </m:r>
                    <m:r>
                      <a:rPr lang="en-US" i="1" dirty="0">
                        <a:latin typeface="Cambria Math"/>
                      </a:rPr>
                      <m:t>(</m:t>
                    </m:r>
                    <m:r>
                      <a:rPr lang="en-US" i="1" dirty="0">
                        <a:latin typeface="Cambria Math"/>
                      </a:rPr>
                      <m:t>𝑥</m:t>
                    </m:r>
                    <m:r>
                      <a:rPr lang="en-US" i="1" dirty="0">
                        <a:latin typeface="Cambria Math"/>
                      </a:rPr>
                      <m:t>)</m:t>
                    </m:r>
                  </m:oMath>
                </a14:m>
                <a:r>
                  <a:rPr lang="en-US" dirty="0"/>
                  <a:t> means that for every computer x on campus, that computer </a:t>
                </a:r>
                <a14:m>
                  <m:oMath xmlns:m="http://schemas.openxmlformats.org/officeDocument/2006/math">
                    <m:r>
                      <a:rPr lang="en-US" i="1" dirty="0" smtClean="0">
                        <a:latin typeface="Cambria Math"/>
                      </a:rPr>
                      <m:t>𝑥</m:t>
                    </m:r>
                  </m:oMath>
                </a14:m>
                <a:r>
                  <a:rPr lang="en-US" dirty="0" smtClean="0"/>
                  <a:t> </a:t>
                </a:r>
                <a:r>
                  <a:rPr lang="en-US" dirty="0"/>
                  <a:t>is connected to the network. This statement can be expressed in English </a:t>
                </a:r>
                <a:r>
                  <a:rPr lang="en-US" dirty="0" smtClean="0"/>
                  <a:t>as, </a:t>
                </a:r>
              </a:p>
              <a:p>
                <a:pPr marL="594360" lvl="2" indent="0">
                  <a:buNone/>
                </a:pPr>
                <a:endParaRPr lang="en-US" i="1" dirty="0">
                  <a:latin typeface="Cambria Math"/>
                </a:endParaRPr>
              </a:p>
              <a:p>
                <a:pPr marL="594360" lvl="2" indent="0">
                  <a:buNone/>
                </a:pPr>
                <a14:m>
                  <m:oMathPara xmlns:m="http://schemas.openxmlformats.org/officeDocument/2006/math">
                    <m:oMathParaPr>
                      <m:jc m:val="centerGroup"/>
                    </m:oMathParaPr>
                    <m:oMath xmlns:m="http://schemas.openxmlformats.org/officeDocument/2006/math">
                      <m:r>
                        <a:rPr lang="en-US" i="1" dirty="0" smtClean="0">
                          <a:latin typeface="Cambria Math"/>
                        </a:rPr>
                        <m:t>“</m:t>
                      </m:r>
                      <m:r>
                        <a:rPr lang="en-US" i="1" dirty="0" smtClean="0">
                          <a:latin typeface="Cambria Math"/>
                        </a:rPr>
                        <m:t>𝐸𝑣𝑒𝑟𝑦</m:t>
                      </m:r>
                      <m:r>
                        <a:rPr lang="en-US" i="1" dirty="0" smtClean="0">
                          <a:latin typeface="Cambria Math"/>
                        </a:rPr>
                        <m:t> </m:t>
                      </m:r>
                      <m:r>
                        <a:rPr lang="en-US" i="1" dirty="0" smtClean="0">
                          <a:latin typeface="Cambria Math"/>
                        </a:rPr>
                        <m:t>𝑐𝑜𝑚𝑝𝑢𝑡𝑒𝑟</m:t>
                      </m:r>
                      <m:r>
                        <a:rPr lang="en-US" i="1" dirty="0" smtClean="0">
                          <a:latin typeface="Cambria Math"/>
                        </a:rPr>
                        <m:t> </m:t>
                      </m:r>
                      <m:r>
                        <a:rPr lang="en-US" i="1" dirty="0" smtClean="0">
                          <a:latin typeface="Cambria Math"/>
                        </a:rPr>
                        <m:t>𝑜𝑛</m:t>
                      </m:r>
                      <m:r>
                        <a:rPr lang="en-US" i="1" dirty="0" smtClean="0">
                          <a:latin typeface="Cambria Math"/>
                        </a:rPr>
                        <m:t> </m:t>
                      </m:r>
                      <m:r>
                        <a:rPr lang="en-US" i="1" dirty="0" smtClean="0">
                          <a:latin typeface="Cambria Math"/>
                        </a:rPr>
                        <m:t>𝑐𝑎𝑚𝑝𝑢𝑠</m:t>
                      </m:r>
                      <m:r>
                        <a:rPr lang="en-US" i="1" dirty="0" smtClean="0">
                          <a:latin typeface="Cambria Math"/>
                        </a:rPr>
                        <m:t> </m:t>
                      </m:r>
                      <m:r>
                        <a:rPr lang="en-US" i="1" dirty="0" smtClean="0">
                          <a:latin typeface="Cambria Math"/>
                        </a:rPr>
                        <m:t>𝑖𝑠</m:t>
                      </m:r>
                      <m:r>
                        <a:rPr lang="en-US" i="1" dirty="0" smtClean="0">
                          <a:latin typeface="Cambria Math"/>
                        </a:rPr>
                        <m:t> </m:t>
                      </m:r>
                      <m:r>
                        <a:rPr lang="en-US" i="1" dirty="0" smtClean="0">
                          <a:latin typeface="Cambria Math"/>
                        </a:rPr>
                        <m:t>𝑐𝑜𝑛𝑛𝑒𝑐𝑡𝑒𝑑</m:t>
                      </m:r>
                      <m:r>
                        <a:rPr lang="en-US" i="1" dirty="0" smtClean="0">
                          <a:latin typeface="Cambria Math"/>
                        </a:rPr>
                        <m:t> </m:t>
                      </m:r>
                      <m:r>
                        <a:rPr lang="en-US" i="1" dirty="0" smtClean="0">
                          <a:latin typeface="Cambria Math"/>
                        </a:rPr>
                        <m:t>𝑡𝑜</m:t>
                      </m:r>
                      <m:r>
                        <a:rPr lang="en-US" i="1" dirty="0" smtClean="0">
                          <a:latin typeface="Cambria Math"/>
                        </a:rPr>
                        <m:t> </m:t>
                      </m:r>
                      <m:r>
                        <a:rPr lang="en-US" i="1" dirty="0" smtClean="0">
                          <a:latin typeface="Cambria Math"/>
                        </a:rPr>
                        <m:t>𝑡h𝑒</m:t>
                      </m:r>
                      <m:r>
                        <a:rPr lang="en-US" i="1" dirty="0" smtClean="0">
                          <a:latin typeface="Cambria Math"/>
                        </a:rPr>
                        <m:t> </m:t>
                      </m:r>
                      <m:r>
                        <a:rPr lang="en-US" i="1" dirty="0" smtClean="0">
                          <a:latin typeface="Cambria Math"/>
                        </a:rPr>
                        <m:t>𝑛𝑒𝑡𝑤𝑜𝑟𝑘</m:t>
                      </m:r>
                      <m:r>
                        <a:rPr lang="en-US" i="1" dirty="0" smtClean="0">
                          <a:latin typeface="Cambria Math"/>
                        </a:rPr>
                        <m:t>.”</m:t>
                      </m:r>
                    </m:oMath>
                  </m:oMathPara>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r="-741"/>
                </a:stretch>
              </a:blipFill>
            </p:spPr>
            <p:txBody>
              <a:bodyPr/>
              <a:lstStyle/>
              <a:p>
                <a:r>
                  <a:rPr lang="en-US">
                    <a:noFill/>
                  </a:rPr>
                  <a:t> </a:t>
                </a:r>
              </a:p>
            </p:txBody>
          </p:sp>
        </mc:Fallback>
      </mc:AlternateContent>
    </p:spTree>
    <p:extLst>
      <p:ext uri="{BB962C8B-B14F-4D97-AF65-F5344CB8AC3E}">
        <p14:creationId xmlns:p14="http://schemas.microsoft.com/office/powerpoint/2010/main" val="66054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Predicates</a:t>
            </a:r>
            <a:endParaRPr lang="en-US" dirty="0"/>
          </a:p>
        </p:txBody>
      </p:sp>
      <p:sp>
        <p:nvSpPr>
          <p:cNvPr id="3" name="Content Placeholder 2"/>
          <p:cNvSpPr>
            <a:spLocks noGrp="1"/>
          </p:cNvSpPr>
          <p:nvPr>
            <p:ph sz="quarter" idx="1"/>
          </p:nvPr>
        </p:nvSpPr>
        <p:spPr/>
        <p:txBody>
          <a:bodyPr/>
          <a:lstStyle/>
          <a:p>
            <a:r>
              <a:rPr lang="en-GB" dirty="0" smtClean="0"/>
              <a:t>Helps in converting a non propositional statement into a proposition.</a:t>
            </a:r>
            <a:endParaRPr lang="en-US" dirty="0" smtClean="0"/>
          </a:p>
          <a:p>
            <a:r>
              <a:rPr lang="en-GB" dirty="0" smtClean="0"/>
              <a:t>What to identify?</a:t>
            </a:r>
          </a:p>
          <a:p>
            <a:pPr lvl="1"/>
            <a:r>
              <a:rPr lang="en-GB" dirty="0" smtClean="0"/>
              <a:t>Variables</a:t>
            </a:r>
          </a:p>
          <a:p>
            <a:pPr lvl="1"/>
            <a:r>
              <a:rPr lang="en-GB" dirty="0" smtClean="0"/>
              <a:t>Predicates</a:t>
            </a:r>
          </a:p>
          <a:p>
            <a:pPr lvl="1"/>
            <a:r>
              <a:rPr lang="en-GB" dirty="0" smtClean="0"/>
              <a:t>Propositional Function</a:t>
            </a:r>
          </a:p>
          <a:p>
            <a:pPr marL="0" indent="0">
              <a:buNone/>
            </a:pPr>
            <a:endParaRPr lang="en-GB" dirty="0"/>
          </a:p>
          <a:p>
            <a:pPr marL="0" indent="0">
              <a:buNone/>
            </a:pPr>
            <a:endParaRPr lang="en-GB" dirty="0" smtClean="0"/>
          </a:p>
          <a:p>
            <a:pPr marL="274320" lvl="1" indent="0">
              <a:buNone/>
            </a:pPr>
            <a:endParaRPr lang="en-GB" dirty="0" smtClean="0"/>
          </a:p>
        </p:txBody>
      </p:sp>
    </p:spTree>
    <p:extLst>
      <p:ext uri="{BB962C8B-B14F-4D97-AF65-F5344CB8AC3E}">
        <p14:creationId xmlns:p14="http://schemas.microsoft.com/office/powerpoint/2010/main" val="3672974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Examples of Quantifiers(Contd.)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GB" dirty="0" smtClean="0"/>
                  <a:t>Example 4</a:t>
                </a:r>
              </a:p>
              <a:p>
                <a:pPr lvl="1"/>
                <a:r>
                  <a:rPr lang="en-US" dirty="0"/>
                  <a:t>What is the truth value of the </a:t>
                </a:r>
                <a:r>
                  <a:rPr lang="en-US" dirty="0" smtClean="0"/>
                  <a:t>existential </a:t>
                </a:r>
                <a:r>
                  <a:rPr lang="en-US" dirty="0"/>
                  <a:t>quantiﬁcation for the statement </a:t>
                </a:r>
                <a14:m>
                  <m:oMath xmlns:m="http://schemas.openxmlformats.org/officeDocument/2006/math">
                    <m:r>
                      <a:rPr lang="en-US" i="1" dirty="0">
                        <a:latin typeface="Cambria Math"/>
                      </a:rPr>
                      <m:t>“</m:t>
                    </m:r>
                    <m:r>
                      <a:rPr lang="en-US" i="1" dirty="0">
                        <a:latin typeface="Cambria Math"/>
                      </a:rPr>
                      <m:t>𝑥</m:t>
                    </m:r>
                    <m:r>
                      <a:rPr lang="en-GB" b="0" i="1" dirty="0" smtClean="0">
                        <a:latin typeface="Cambria Math"/>
                      </a:rPr>
                      <m:t>&gt;3</m:t>
                    </m:r>
                    <m:r>
                      <a:rPr lang="en-US" i="1" dirty="0">
                        <a:latin typeface="Cambria Math"/>
                      </a:rPr>
                      <m:t>”,</m:t>
                    </m:r>
                  </m:oMath>
                </a14:m>
                <a:r>
                  <a:rPr lang="en-US" dirty="0"/>
                  <a:t> where the domain consists of all real numbers</a:t>
                </a:r>
                <a:r>
                  <a:rPr lang="en-US" dirty="0" smtClean="0"/>
                  <a:t>?</a:t>
                </a:r>
              </a:p>
              <a:p>
                <a:endParaRPr lang="en-GB" dirty="0"/>
              </a:p>
              <a:p>
                <a:r>
                  <a:rPr lang="en-GB" dirty="0" smtClean="0"/>
                  <a:t>Solution</a:t>
                </a:r>
              </a:p>
              <a:p>
                <a:pPr lvl="1"/>
                <a:r>
                  <a:rPr lang="en-GB" dirty="0" smtClean="0"/>
                  <a:t>Let</a:t>
                </a:r>
              </a:p>
              <a:p>
                <a:pPr marL="594360" lvl="2" indent="0">
                  <a:buNone/>
                </a:pPr>
                <a14:m>
                  <m:oMath xmlns:m="http://schemas.openxmlformats.org/officeDocument/2006/math">
                    <m:r>
                      <a:rPr lang="en-GB" b="0" i="1" smtClean="0">
                        <a:latin typeface="Cambria Math"/>
                      </a:rPr>
                      <m:t>𝑃</m:t>
                    </m:r>
                    <m:d>
                      <m:dPr>
                        <m:ctrlPr>
                          <a:rPr lang="en-GB" b="0" i="1" smtClean="0">
                            <a:latin typeface="Cambria Math"/>
                          </a:rPr>
                        </m:ctrlPr>
                      </m:dPr>
                      <m:e>
                        <m:r>
                          <a:rPr lang="en-GB" b="0" i="1" smtClean="0">
                            <a:latin typeface="Cambria Math"/>
                          </a:rPr>
                          <m:t>𝑥</m:t>
                        </m:r>
                      </m:e>
                    </m:d>
                    <m:r>
                      <a:rPr lang="en-GB" b="0" i="1" smtClean="0">
                        <a:latin typeface="Cambria Math"/>
                      </a:rPr>
                      <m:t>=</m:t>
                    </m:r>
                  </m:oMath>
                </a14:m>
                <a:r>
                  <a:rPr lang="en-US" dirty="0" smtClean="0"/>
                  <a:t>“</a:t>
                </a:r>
                <a14:m>
                  <m:oMath xmlns:m="http://schemas.openxmlformats.org/officeDocument/2006/math">
                    <m:r>
                      <a:rPr lang="en-GB" b="0" i="1" dirty="0" smtClean="0">
                        <a:latin typeface="Cambria Math"/>
                      </a:rPr>
                      <m:t>𝑥</m:t>
                    </m:r>
                    <m:r>
                      <a:rPr lang="en-GB" b="0" i="1" dirty="0" smtClean="0">
                        <a:latin typeface="Cambria Math"/>
                      </a:rPr>
                      <m:t>&gt;3</m:t>
                    </m:r>
                  </m:oMath>
                </a14:m>
                <a:r>
                  <a:rPr lang="en-US" dirty="0" smtClean="0"/>
                  <a:t>”</a:t>
                </a:r>
              </a:p>
              <a:p>
                <a:pPr marL="594360" lvl="2" indent="0">
                  <a:buNone/>
                </a:pPr>
                <a:r>
                  <a:rPr lang="en-GB" dirty="0"/>
                  <a:t>Here, the </a:t>
                </a:r>
                <a:r>
                  <a:rPr lang="en-GB" dirty="0" smtClean="0"/>
                  <a:t>existential quantification </a:t>
                </a:r>
                <a:r>
                  <a:rPr lang="en-GB" dirty="0"/>
                  <a:t>for </a:t>
                </a:r>
                <a14:m>
                  <m:oMath xmlns:m="http://schemas.openxmlformats.org/officeDocument/2006/math">
                    <m:r>
                      <a:rPr lang="en-GB" i="1">
                        <a:latin typeface="Cambria Math"/>
                      </a:rPr>
                      <m:t>𝑄</m:t>
                    </m:r>
                    <m:r>
                      <a:rPr lang="en-GB" i="1">
                        <a:latin typeface="Cambria Math"/>
                      </a:rPr>
                      <m:t>(</m:t>
                    </m:r>
                    <m:r>
                      <a:rPr lang="en-GB" i="1">
                        <a:latin typeface="Cambria Math"/>
                      </a:rPr>
                      <m:t>𝑥</m:t>
                    </m:r>
                    <m:r>
                      <a:rPr lang="en-GB" i="1">
                        <a:latin typeface="Cambria Math"/>
                      </a:rPr>
                      <m:t>)</m:t>
                    </m:r>
                  </m:oMath>
                </a14:m>
                <a:r>
                  <a:rPr lang="en-US" dirty="0"/>
                  <a:t> is </a:t>
                </a:r>
                <a14:m>
                  <m:oMath xmlns:m="http://schemas.openxmlformats.org/officeDocument/2006/math">
                    <m:r>
                      <a:rPr lang="en-US" i="1">
                        <a:latin typeface="Cambria Math"/>
                        <a:ea typeface="Cambria Math"/>
                      </a:rPr>
                      <m:t>∀</m:t>
                    </m:r>
                    <m:r>
                      <a:rPr lang="en-GB" i="1">
                        <a:latin typeface="Cambria Math"/>
                        <a:ea typeface="Cambria Math"/>
                      </a:rPr>
                      <m:t>𝑥𝑄</m:t>
                    </m:r>
                    <m:r>
                      <a:rPr lang="en-GB" i="1">
                        <a:latin typeface="Cambria Math"/>
                        <a:ea typeface="Cambria Math"/>
                      </a:rPr>
                      <m:t>(</m:t>
                    </m:r>
                    <m:r>
                      <a:rPr lang="en-GB" i="1">
                        <a:latin typeface="Cambria Math"/>
                        <a:ea typeface="Cambria Math"/>
                      </a:rPr>
                      <m:t>𝑥</m:t>
                    </m:r>
                    <m:r>
                      <a:rPr lang="en-GB" i="1">
                        <a:latin typeface="Cambria Math"/>
                        <a:ea typeface="Cambria Math"/>
                      </a:rPr>
                      <m:t>)</m:t>
                    </m:r>
                  </m:oMath>
                </a14:m>
                <a:r>
                  <a:rPr lang="en-US" dirty="0" smtClean="0"/>
                  <a:t>.</a:t>
                </a:r>
              </a:p>
              <a:p>
                <a:pPr marL="594360" lvl="2" indent="0">
                  <a:buNone/>
                </a:pPr>
                <a:endParaRPr lang="en-GB" dirty="0"/>
              </a:p>
              <a:p>
                <a:pPr marL="594360" lvl="2" indent="0">
                  <a:buNone/>
                </a:pPr>
                <a:r>
                  <a:rPr lang="en-US" dirty="0" smtClean="0"/>
                  <a:t>Since , “</a:t>
                </a:r>
                <a14:m>
                  <m:oMath xmlns:m="http://schemas.openxmlformats.org/officeDocument/2006/math">
                    <m:r>
                      <a:rPr lang="en-US" i="1" dirty="0" smtClean="0">
                        <a:latin typeface="Cambria Math"/>
                      </a:rPr>
                      <m:t>𝑥</m:t>
                    </m:r>
                    <m:r>
                      <a:rPr lang="en-US" i="1" dirty="0" smtClean="0">
                        <a:latin typeface="Cambria Math"/>
                      </a:rPr>
                      <m:t>&gt;3</m:t>
                    </m:r>
                  </m:oMath>
                </a14:m>
                <a:r>
                  <a:rPr lang="en-US" dirty="0"/>
                  <a:t>” is sometimes </a:t>
                </a:r>
                <a14:m>
                  <m:oMath xmlns:m="http://schemas.openxmlformats.org/officeDocument/2006/math">
                    <m:r>
                      <a:rPr lang="en-US" i="1" dirty="0" smtClean="0">
                        <a:latin typeface="Cambria Math"/>
                      </a:rPr>
                      <m:t>𝑡𝑟𝑢𝑒</m:t>
                    </m:r>
                  </m:oMath>
                </a14:m>
                <a:r>
                  <a:rPr lang="en-US" dirty="0" smtClean="0"/>
                  <a:t>, for </a:t>
                </a:r>
                <a:r>
                  <a:rPr lang="en-US" dirty="0"/>
                  <a:t>instance, when </a:t>
                </a:r>
                <a14:m>
                  <m:oMath xmlns:m="http://schemas.openxmlformats.org/officeDocument/2006/math">
                    <m:r>
                      <a:rPr lang="en-US" i="1" dirty="0" smtClean="0">
                        <a:latin typeface="Cambria Math"/>
                      </a:rPr>
                      <m:t>𝑥</m:t>
                    </m:r>
                    <m:r>
                      <a:rPr lang="en-US" i="1" dirty="0" smtClean="0">
                        <a:latin typeface="Cambria Math"/>
                      </a:rPr>
                      <m:t> = 4</m:t>
                    </m:r>
                  </m:oMath>
                </a14:m>
                <a:r>
                  <a:rPr lang="en-US" dirty="0" smtClean="0"/>
                  <a:t> , we can conclude that </a:t>
                </a:r>
                <a14:m>
                  <m:oMath xmlns:m="http://schemas.openxmlformats.org/officeDocument/2006/math">
                    <m:r>
                      <a:rPr lang="en-US" i="1" dirty="0" smtClean="0">
                        <a:latin typeface="Cambria Math"/>
                      </a:rPr>
                      <m:t>∃</m:t>
                    </m:r>
                    <m:r>
                      <a:rPr lang="en-US" i="1" dirty="0" err="1">
                        <a:latin typeface="Cambria Math"/>
                      </a:rPr>
                      <m:t>𝑥𝑃</m:t>
                    </m:r>
                    <m:r>
                      <a:rPr lang="en-US" i="1" dirty="0">
                        <a:latin typeface="Cambria Math"/>
                      </a:rPr>
                      <m:t>(</m:t>
                    </m:r>
                    <m:r>
                      <a:rPr lang="en-US" i="1" dirty="0">
                        <a:latin typeface="Cambria Math"/>
                      </a:rPr>
                      <m:t>𝑥</m:t>
                    </m:r>
                    <m:r>
                      <a:rPr lang="en-US" i="1" dirty="0">
                        <a:latin typeface="Cambria Math"/>
                      </a:rPr>
                      <m:t>)</m:t>
                    </m:r>
                  </m:oMath>
                </a14:m>
                <a:r>
                  <a:rPr lang="en-US" dirty="0"/>
                  <a:t>, is </a:t>
                </a:r>
                <a14:m>
                  <m:oMath xmlns:m="http://schemas.openxmlformats.org/officeDocument/2006/math">
                    <m:r>
                      <a:rPr lang="en-US" i="1" dirty="0" smtClean="0">
                        <a:latin typeface="Cambria Math"/>
                      </a:rPr>
                      <m:t>𝑡𝑟𝑢𝑒</m:t>
                    </m:r>
                    <m:r>
                      <a:rPr lang="en-US" i="1" dirty="0" smtClean="0">
                        <a:latin typeface="Cambria Math"/>
                      </a:rPr>
                      <m:t>.</m:t>
                    </m:r>
                  </m:oMath>
                </a14:m>
                <a:r>
                  <a:rPr lang="en-US" dirty="0"/>
                  <a:t> </a:t>
                </a:r>
              </a:p>
              <a:p>
                <a:pPr marL="594360" lvl="2" indent="0">
                  <a:buNone/>
                </a:pPr>
                <a:endParaRPr lang="en-US" dirty="0" smtClean="0"/>
              </a:p>
              <a:p>
                <a:pPr marL="59436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r="-593" b="-13086"/>
                </a:stretch>
              </a:blipFill>
            </p:spPr>
            <p:txBody>
              <a:bodyPr/>
              <a:lstStyle/>
              <a:p>
                <a:r>
                  <a:rPr lang="en-US">
                    <a:noFill/>
                  </a:rPr>
                  <a:t> </a:t>
                </a:r>
              </a:p>
            </p:txBody>
          </p:sp>
        </mc:Fallback>
      </mc:AlternateContent>
    </p:spTree>
    <p:extLst>
      <p:ext uri="{BB962C8B-B14F-4D97-AF65-F5344CB8AC3E}">
        <p14:creationId xmlns:p14="http://schemas.microsoft.com/office/powerpoint/2010/main" val="731147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Examples of Quantifiers(Contd.)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Example 5</a:t>
                </a:r>
              </a:p>
              <a:p>
                <a:pPr lvl="1"/>
                <a:r>
                  <a:rPr lang="en-US" dirty="0"/>
                  <a:t>What is the truth value of </a:t>
                </a:r>
                <a14:m>
                  <m:oMath xmlns:m="http://schemas.openxmlformats.org/officeDocument/2006/math">
                    <m:r>
                      <a:rPr lang="en-US" i="1" dirty="0" smtClean="0">
                        <a:latin typeface="Cambria Math"/>
                      </a:rPr>
                      <m:t>∃</m:t>
                    </m:r>
                    <m:r>
                      <a:rPr lang="en-GB" b="0" i="1" dirty="0" smtClean="0">
                        <a:latin typeface="Cambria Math"/>
                      </a:rPr>
                      <m:t>𝑥𝑃</m:t>
                    </m:r>
                    <m:r>
                      <a:rPr lang="en-US" i="1" dirty="0">
                        <a:latin typeface="Cambria Math"/>
                      </a:rPr>
                      <m:t>(</m:t>
                    </m:r>
                    <m:r>
                      <a:rPr lang="en-US" i="1" dirty="0">
                        <a:latin typeface="Cambria Math"/>
                      </a:rPr>
                      <m:t>𝑥</m:t>
                    </m:r>
                    <m:r>
                      <a:rPr lang="en-US" i="1" dirty="0">
                        <a:latin typeface="Cambria Math"/>
                      </a:rPr>
                      <m:t>),</m:t>
                    </m:r>
                  </m:oMath>
                </a14:m>
                <a:r>
                  <a:rPr lang="en-US" dirty="0"/>
                  <a:t> where </a:t>
                </a:r>
                <a14:m>
                  <m:oMath xmlns:m="http://schemas.openxmlformats.org/officeDocument/2006/math">
                    <m:r>
                      <a:rPr lang="en-US" i="1" dirty="0" smtClean="0">
                        <a:latin typeface="Cambria Math"/>
                      </a:rPr>
                      <m:t>𝑃</m:t>
                    </m:r>
                    <m:r>
                      <a:rPr lang="en-US" i="1" dirty="0" smtClean="0">
                        <a:latin typeface="Cambria Math"/>
                      </a:rPr>
                      <m:t>(</m:t>
                    </m:r>
                    <m:r>
                      <a:rPr lang="en-US" i="1" dirty="0" smtClean="0">
                        <a:latin typeface="Cambria Math"/>
                      </a:rPr>
                      <m:t>𝑥</m:t>
                    </m:r>
                    <m:r>
                      <a:rPr lang="en-US" i="1" dirty="0" smtClean="0">
                        <a:latin typeface="Cambria Math"/>
                      </a:rPr>
                      <m:t>)</m:t>
                    </m:r>
                  </m:oMath>
                </a14:m>
                <a:r>
                  <a:rPr lang="en-US" dirty="0"/>
                  <a:t> is the statement </a:t>
                </a:r>
                <a:r>
                  <a:rPr lang="en-US" dirty="0" smtClean="0"/>
                  <a:t>“</a:t>
                </a:r>
                <a14:m>
                  <m:oMath xmlns:m="http://schemas.openxmlformats.org/officeDocument/2006/math">
                    <m:sSup>
                      <m:sSupPr>
                        <m:ctrlPr>
                          <a:rPr lang="en-US" i="1" smtClean="0">
                            <a:latin typeface="Cambria Math"/>
                          </a:rPr>
                        </m:ctrlPr>
                      </m:sSupPr>
                      <m:e>
                        <m:r>
                          <a:rPr lang="en-GB" b="0" i="1" smtClean="0">
                            <a:latin typeface="Cambria Math"/>
                          </a:rPr>
                          <m:t>𝑥</m:t>
                        </m:r>
                      </m:e>
                      <m:sup>
                        <m:r>
                          <a:rPr lang="en-GB" b="0" i="1" smtClean="0">
                            <a:latin typeface="Cambria Math"/>
                          </a:rPr>
                          <m:t>2</m:t>
                        </m:r>
                      </m:sup>
                    </m:sSup>
                    <m:r>
                      <a:rPr lang="en-GB" b="0" i="1" smtClean="0">
                        <a:latin typeface="Cambria Math"/>
                      </a:rPr>
                      <m:t>&gt;10</m:t>
                    </m:r>
                  </m:oMath>
                </a14:m>
                <a:r>
                  <a:rPr lang="en-US" dirty="0" smtClean="0"/>
                  <a:t>” and </a:t>
                </a:r>
                <a:r>
                  <a:rPr lang="en-US" dirty="0"/>
                  <a:t>the universe </a:t>
                </a:r>
                <a:r>
                  <a:rPr lang="en-US" dirty="0" smtClean="0"/>
                  <a:t>of discourse </a:t>
                </a:r>
                <a:r>
                  <a:rPr lang="en-US" dirty="0"/>
                  <a:t>consists of the positive integers not exceeding </a:t>
                </a:r>
                <a14:m>
                  <m:oMath xmlns:m="http://schemas.openxmlformats.org/officeDocument/2006/math">
                    <m:r>
                      <a:rPr lang="en-US" i="1" dirty="0" smtClean="0">
                        <a:latin typeface="Cambria Math"/>
                      </a:rPr>
                      <m:t>4</m:t>
                    </m:r>
                  </m:oMath>
                </a14:m>
                <a:r>
                  <a:rPr lang="en-US" dirty="0" smtClean="0"/>
                  <a:t>?</a:t>
                </a:r>
              </a:p>
              <a:p>
                <a:pPr lvl="1"/>
                <a:endParaRPr lang="en-GB" dirty="0"/>
              </a:p>
              <a:p>
                <a:r>
                  <a:rPr lang="en-GB" dirty="0" smtClean="0"/>
                  <a:t>Solution</a:t>
                </a:r>
              </a:p>
              <a:p>
                <a:pPr marL="594360" lvl="2" indent="0">
                  <a:buNone/>
                </a:pPr>
                <a:r>
                  <a:rPr lang="en-US" dirty="0"/>
                  <a:t>Because the domain is {1, 2, 3, 4}, the proposition </a:t>
                </a:r>
                <a:r>
                  <a:rPr lang="en-US" dirty="0" smtClean="0"/>
                  <a:t> </a:t>
                </a:r>
                <a14:m>
                  <m:oMath xmlns:m="http://schemas.openxmlformats.org/officeDocument/2006/math">
                    <m:r>
                      <a:rPr lang="en-US" i="1" smtClean="0">
                        <a:latin typeface="Cambria Math"/>
                        <a:ea typeface="Cambria Math"/>
                      </a:rPr>
                      <m:t>∃</m:t>
                    </m:r>
                    <m:r>
                      <a:rPr lang="en-GB" b="0" i="1" smtClean="0">
                        <a:latin typeface="Cambria Math"/>
                        <a:ea typeface="Cambria Math"/>
                      </a:rPr>
                      <m:t>𝑥𝑃</m:t>
                    </m:r>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oMath>
                </a14:m>
                <a:r>
                  <a:rPr lang="en-US" dirty="0" smtClean="0"/>
                  <a:t> is the same as the disjunction</a:t>
                </a:r>
              </a:p>
              <a:p>
                <a:pPr marL="594360" lvl="2" indent="0">
                  <a:buNone/>
                </a:pPr>
                <a:endParaRPr lang="en-US" dirty="0" smtClean="0"/>
              </a:p>
              <a:p>
                <a:pPr marL="594360" lvl="2"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r>
                            <a:rPr lang="en-US" i="1">
                              <a:latin typeface="Cambria Math"/>
                            </a:rPr>
                            <m:t>1</m:t>
                          </m:r>
                        </m:e>
                      </m:d>
                      <m:r>
                        <a:rPr lang="en-US" i="1">
                          <a:latin typeface="Cambria Math"/>
                        </a:rPr>
                        <m:t>∨ </m:t>
                      </m:r>
                      <m:r>
                        <a:rPr lang="en-US" i="1">
                          <a:latin typeface="Cambria Math"/>
                        </a:rPr>
                        <m:t>𝑃</m:t>
                      </m:r>
                      <m:d>
                        <m:dPr>
                          <m:ctrlPr>
                            <a:rPr lang="en-US" i="1">
                              <a:latin typeface="Cambria Math"/>
                            </a:rPr>
                          </m:ctrlPr>
                        </m:dPr>
                        <m:e>
                          <m:r>
                            <a:rPr lang="en-US" i="1">
                              <a:latin typeface="Cambria Math"/>
                            </a:rPr>
                            <m:t>2</m:t>
                          </m:r>
                        </m:e>
                      </m:d>
                      <m:r>
                        <a:rPr lang="en-US" i="1">
                          <a:latin typeface="Cambria Math"/>
                        </a:rPr>
                        <m:t>∨ </m:t>
                      </m:r>
                      <m:r>
                        <a:rPr lang="en-US" i="1">
                          <a:latin typeface="Cambria Math"/>
                        </a:rPr>
                        <m:t>𝑃</m:t>
                      </m:r>
                      <m:d>
                        <m:dPr>
                          <m:ctrlPr>
                            <a:rPr lang="en-US" i="1">
                              <a:latin typeface="Cambria Math"/>
                            </a:rPr>
                          </m:ctrlPr>
                        </m:dPr>
                        <m:e>
                          <m:r>
                            <a:rPr lang="en-US" i="1">
                              <a:latin typeface="Cambria Math"/>
                            </a:rPr>
                            <m:t>3</m:t>
                          </m:r>
                        </m:e>
                      </m:d>
                      <m:r>
                        <a:rPr lang="en-US" i="1">
                          <a:latin typeface="Cambria Math"/>
                        </a:rPr>
                        <m:t>∨ </m:t>
                      </m:r>
                      <m:r>
                        <a:rPr lang="en-US" i="1">
                          <a:latin typeface="Cambria Math"/>
                        </a:rPr>
                        <m:t>𝑃</m:t>
                      </m:r>
                      <m:d>
                        <m:dPr>
                          <m:ctrlPr>
                            <a:rPr lang="en-US" i="1">
                              <a:latin typeface="Cambria Math"/>
                            </a:rPr>
                          </m:ctrlPr>
                        </m:dPr>
                        <m:e>
                          <m:r>
                            <a:rPr lang="en-US" i="1">
                              <a:latin typeface="Cambria Math"/>
                            </a:rPr>
                            <m:t>4</m:t>
                          </m:r>
                        </m:e>
                      </m:d>
                      <m:r>
                        <a:rPr lang="en-US" i="1">
                          <a:latin typeface="Cambria Math"/>
                        </a:rPr>
                        <m:t>.</m:t>
                      </m:r>
                    </m:oMath>
                  </m:oMathPara>
                </a14:m>
                <a:endParaRPr lang="en-GB" dirty="0" smtClean="0"/>
              </a:p>
              <a:p>
                <a:pPr marL="594360" lvl="2" indent="0">
                  <a:buNone/>
                </a:pPr>
                <a:endParaRPr lang="en-GB" dirty="0" smtClean="0"/>
              </a:p>
              <a:p>
                <a:pPr marL="594360" lvl="2" indent="0">
                  <a:buNone/>
                </a:pPr>
                <a:r>
                  <a:rPr lang="en-GB" dirty="0" smtClean="0"/>
                  <a:t>Since </a:t>
                </a:r>
                <a:r>
                  <a:rPr lang="en-GB" dirty="0"/>
                  <a:t>the domains contains </a:t>
                </a:r>
                <a14:m>
                  <m:oMath xmlns:m="http://schemas.openxmlformats.org/officeDocument/2006/math">
                    <m:r>
                      <a:rPr lang="en-GB" i="1" dirty="0">
                        <a:latin typeface="Cambria Math"/>
                      </a:rPr>
                      <m:t>𝑝𝑜𝑠𝑖𝑡𝑖𝑣𝑒</m:t>
                    </m:r>
                    <m:r>
                      <a:rPr lang="en-GB" i="1" dirty="0">
                        <a:latin typeface="Cambria Math"/>
                      </a:rPr>
                      <m:t> </m:t>
                    </m:r>
                    <m:r>
                      <a:rPr lang="en-GB" i="1" dirty="0">
                        <a:latin typeface="Cambria Math"/>
                      </a:rPr>
                      <m:t>𝑖𝑛𝑡𝑒𝑔𝑒𝑟𝑠</m:t>
                    </m:r>
                    <m:r>
                      <a:rPr lang="en-GB" i="1" dirty="0" smtClean="0">
                        <a:latin typeface="Cambria Math"/>
                        <a:ea typeface="Cambria Math"/>
                      </a:rPr>
                      <m:t>≤</m:t>
                    </m:r>
                    <m:r>
                      <a:rPr lang="en-GB" i="1" dirty="0">
                        <a:latin typeface="Cambria Math"/>
                        <a:ea typeface="Cambria Math"/>
                      </a:rPr>
                      <m:t>4</m:t>
                    </m:r>
                  </m:oMath>
                </a14:m>
                <a:r>
                  <a:rPr lang="en-GB" dirty="0"/>
                  <a:t> and </a:t>
                </a:r>
                <a14:m>
                  <m:oMath xmlns:m="http://schemas.openxmlformats.org/officeDocument/2006/math">
                    <m:r>
                      <a:rPr lang="en-GB" i="1">
                        <a:latin typeface="Cambria Math"/>
                      </a:rPr>
                      <m:t>𝑃</m:t>
                    </m:r>
                    <m:r>
                      <a:rPr lang="en-GB" i="1">
                        <a:latin typeface="Cambria Math"/>
                      </a:rPr>
                      <m:t>(4)</m:t>
                    </m:r>
                  </m:oMath>
                </a14:m>
                <a:r>
                  <a:rPr lang="en-GB" dirty="0"/>
                  <a:t> is </a:t>
                </a:r>
                <a14:m>
                  <m:oMath xmlns:m="http://schemas.openxmlformats.org/officeDocument/2006/math">
                    <m:r>
                      <a:rPr lang="en-GB" b="0" i="1" dirty="0" smtClean="0">
                        <a:latin typeface="Cambria Math"/>
                      </a:rPr>
                      <m:t>𝑡𝑟𝑢𝑒</m:t>
                    </m:r>
                  </m:oMath>
                </a14:m>
                <a:r>
                  <a:rPr lang="en-GB" dirty="0" smtClean="0"/>
                  <a:t>,</a:t>
                </a:r>
                <a:r>
                  <a:rPr lang="en-GB" dirty="0"/>
                  <a:t> the quantification </a:t>
                </a:r>
                <a14:m>
                  <m:oMath xmlns:m="http://schemas.openxmlformats.org/officeDocument/2006/math">
                    <m:r>
                      <a:rPr lang="en-GB" i="1" smtClean="0">
                        <a:latin typeface="Cambria Math"/>
                        <a:ea typeface="Cambria Math"/>
                      </a:rPr>
                      <m:t>∃</m:t>
                    </m:r>
                    <m:r>
                      <a:rPr lang="en-GB" i="1">
                        <a:latin typeface="Cambria Math"/>
                        <a:ea typeface="Cambria Math"/>
                      </a:rPr>
                      <m:t>𝑥𝑃</m:t>
                    </m:r>
                    <m:r>
                      <a:rPr lang="en-GB" i="1">
                        <a:latin typeface="Cambria Math"/>
                        <a:ea typeface="Cambria Math"/>
                      </a:rPr>
                      <m:t>(</m:t>
                    </m:r>
                    <m:r>
                      <a:rPr lang="en-GB" i="1">
                        <a:latin typeface="Cambria Math"/>
                        <a:ea typeface="Cambria Math"/>
                      </a:rPr>
                      <m:t>𝑥</m:t>
                    </m:r>
                    <m:r>
                      <a:rPr lang="en-GB" i="1">
                        <a:latin typeface="Cambria Math"/>
                        <a:ea typeface="Cambria Math"/>
                      </a:rPr>
                      <m:t>)</m:t>
                    </m:r>
                  </m:oMath>
                </a14:m>
                <a:r>
                  <a:rPr lang="en-GB" dirty="0"/>
                  <a:t> </a:t>
                </a:r>
                <a:r>
                  <a:rPr lang="en-GB" dirty="0" smtClean="0"/>
                  <a:t>is </a:t>
                </a:r>
                <a14:m>
                  <m:oMath xmlns:m="http://schemas.openxmlformats.org/officeDocument/2006/math">
                    <m:r>
                      <a:rPr lang="en-GB" b="0" i="1" smtClean="0">
                        <a:latin typeface="Cambria Math"/>
                      </a:rPr>
                      <m:t>𝑡𝑟𝑢𝑒</m:t>
                    </m:r>
                  </m:oMath>
                </a14:m>
                <a:endParaRPr lang="en-US" dirty="0"/>
              </a:p>
              <a:p>
                <a:pPr marL="59436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r="-667" b="-8395"/>
                </a:stretch>
              </a:blipFill>
            </p:spPr>
            <p:txBody>
              <a:bodyPr/>
              <a:lstStyle/>
              <a:p>
                <a:r>
                  <a:rPr lang="en-US">
                    <a:noFill/>
                  </a:rPr>
                  <a:t> </a:t>
                </a:r>
              </a:p>
            </p:txBody>
          </p:sp>
        </mc:Fallback>
      </mc:AlternateContent>
    </p:spTree>
    <p:extLst>
      <p:ext uri="{BB962C8B-B14F-4D97-AF65-F5344CB8AC3E}">
        <p14:creationId xmlns:p14="http://schemas.microsoft.com/office/powerpoint/2010/main" val="1523406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Precedence of quantifiers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The quantiﬁers </a:t>
                </a:r>
                <a14:m>
                  <m:oMath xmlns:m="http://schemas.openxmlformats.org/officeDocument/2006/math">
                    <m:r>
                      <a:rPr lang="en-US" i="1" dirty="0" smtClean="0">
                        <a:latin typeface="Cambria Math"/>
                      </a:rPr>
                      <m:t>∀</m:t>
                    </m:r>
                  </m:oMath>
                </a14:m>
                <a:r>
                  <a:rPr lang="en-US" dirty="0"/>
                  <a:t> and </a:t>
                </a:r>
                <a14:m>
                  <m:oMath xmlns:m="http://schemas.openxmlformats.org/officeDocument/2006/math">
                    <m:r>
                      <a:rPr lang="en-US" i="1" dirty="0" smtClean="0">
                        <a:latin typeface="Cambria Math"/>
                      </a:rPr>
                      <m:t>∃</m:t>
                    </m:r>
                  </m:oMath>
                </a14:m>
                <a:r>
                  <a:rPr lang="en-US" dirty="0"/>
                  <a:t> have higher precedence than all logical operators from </a:t>
                </a:r>
                <a:r>
                  <a:rPr lang="en-US" dirty="0" smtClean="0"/>
                  <a:t>propositional calculus</a:t>
                </a:r>
                <a:r>
                  <a:rPr lang="en-US" dirty="0"/>
                  <a:t>. </a:t>
                </a:r>
                <a:endParaRPr lang="en-US" dirty="0" smtClean="0"/>
              </a:p>
              <a:p>
                <a:endParaRPr lang="en-US" dirty="0" smtClean="0"/>
              </a:p>
              <a:p>
                <a:r>
                  <a:rPr lang="en-US" dirty="0" smtClean="0"/>
                  <a:t>For </a:t>
                </a:r>
                <a:r>
                  <a:rPr lang="en-US" dirty="0"/>
                  <a:t>example, </a:t>
                </a:r>
                <a14:m>
                  <m:oMath xmlns:m="http://schemas.openxmlformats.org/officeDocument/2006/math">
                    <m:r>
                      <a:rPr lang="en-US" i="1" dirty="0" smtClean="0">
                        <a:latin typeface="Cambria Math"/>
                      </a:rPr>
                      <m:t>∀</m:t>
                    </m:r>
                    <m:r>
                      <a:rPr lang="en-GB" b="0" i="1" dirty="0" smtClean="0">
                        <a:latin typeface="Cambria Math"/>
                      </a:rPr>
                      <m:t>𝑥𝑃</m:t>
                    </m:r>
                    <m:r>
                      <a:rPr lang="en-US" i="1" dirty="0">
                        <a:latin typeface="Cambria Math"/>
                      </a:rPr>
                      <m:t>(</m:t>
                    </m:r>
                    <m:r>
                      <a:rPr lang="en-US" i="1" dirty="0">
                        <a:latin typeface="Cambria Math"/>
                      </a:rPr>
                      <m:t>𝑥</m:t>
                    </m:r>
                    <m:r>
                      <a:rPr lang="en-US" i="1" dirty="0">
                        <a:latin typeface="Cambria Math"/>
                      </a:rPr>
                      <m:t>) ∨ </m:t>
                    </m:r>
                    <m:r>
                      <a:rPr lang="en-US" i="1" dirty="0">
                        <a:latin typeface="Cambria Math"/>
                      </a:rPr>
                      <m:t>𝑄</m:t>
                    </m:r>
                    <m:r>
                      <a:rPr lang="en-US" i="1" dirty="0">
                        <a:latin typeface="Cambria Math"/>
                      </a:rPr>
                      <m:t>(</m:t>
                    </m:r>
                    <m:r>
                      <a:rPr lang="en-US" i="1" dirty="0">
                        <a:latin typeface="Cambria Math"/>
                      </a:rPr>
                      <m:t>𝑥</m:t>
                    </m:r>
                    <m:r>
                      <a:rPr lang="en-US" i="1" dirty="0">
                        <a:latin typeface="Cambria Math"/>
                      </a:rPr>
                      <m:t>)</m:t>
                    </m:r>
                  </m:oMath>
                </a14:m>
                <a:r>
                  <a:rPr lang="en-US" dirty="0"/>
                  <a:t> is the disjunction of </a:t>
                </a:r>
                <a14:m>
                  <m:oMath xmlns:m="http://schemas.openxmlformats.org/officeDocument/2006/math">
                    <m:r>
                      <a:rPr lang="en-US" i="1" dirty="0" smtClean="0">
                        <a:latin typeface="Cambria Math"/>
                      </a:rPr>
                      <m:t>∀</m:t>
                    </m:r>
                    <m:r>
                      <a:rPr lang="en-GB" b="0" i="1" dirty="0" smtClean="0">
                        <a:latin typeface="Cambria Math"/>
                      </a:rPr>
                      <m:t>𝑥𝑃</m:t>
                    </m:r>
                    <m:r>
                      <a:rPr lang="en-US" i="1" dirty="0" smtClean="0">
                        <a:latin typeface="Cambria Math"/>
                      </a:rPr>
                      <m:t>(</m:t>
                    </m:r>
                    <m:r>
                      <a:rPr lang="en-US" i="1" dirty="0" smtClean="0">
                        <a:latin typeface="Cambria Math"/>
                      </a:rPr>
                      <m:t>𝑥</m:t>
                    </m:r>
                    <m:r>
                      <a:rPr lang="en-US" i="1" dirty="0">
                        <a:latin typeface="Cambria Math"/>
                      </a:rPr>
                      <m:t>)</m:t>
                    </m:r>
                  </m:oMath>
                </a14:m>
                <a:r>
                  <a:rPr lang="en-US" dirty="0"/>
                  <a:t> and </a:t>
                </a:r>
                <a14:m>
                  <m:oMath xmlns:m="http://schemas.openxmlformats.org/officeDocument/2006/math">
                    <m:r>
                      <a:rPr lang="en-US" i="1" dirty="0" smtClean="0">
                        <a:latin typeface="Cambria Math"/>
                      </a:rPr>
                      <m:t>𝑄</m:t>
                    </m:r>
                    <m:r>
                      <a:rPr lang="en-US" i="1" dirty="0" smtClean="0">
                        <a:latin typeface="Cambria Math"/>
                      </a:rPr>
                      <m:t>(</m:t>
                    </m:r>
                    <m:r>
                      <a:rPr lang="en-US" i="1" dirty="0" smtClean="0">
                        <a:latin typeface="Cambria Math"/>
                      </a:rPr>
                      <m:t>𝑥</m:t>
                    </m:r>
                    <m:r>
                      <a:rPr lang="en-US" i="1" dirty="0" smtClean="0">
                        <a:latin typeface="Cambria Math"/>
                      </a:rPr>
                      <m:t>)</m:t>
                    </m:r>
                  </m:oMath>
                </a14:m>
                <a:r>
                  <a:rPr lang="en-US" dirty="0"/>
                  <a:t>. </a:t>
                </a:r>
                <a:endParaRPr lang="en-US" dirty="0" smtClean="0"/>
              </a:p>
              <a:p>
                <a:endParaRPr lang="en-US" dirty="0" smtClean="0"/>
              </a:p>
              <a:p>
                <a:r>
                  <a:rPr lang="en-US" dirty="0" smtClean="0"/>
                  <a:t>In </a:t>
                </a:r>
                <a:r>
                  <a:rPr lang="en-US" dirty="0"/>
                  <a:t>other </a:t>
                </a:r>
                <a:r>
                  <a:rPr lang="en-US" dirty="0" smtClean="0"/>
                  <a:t>words, it means</a:t>
                </a:r>
              </a:p>
              <a:p>
                <a:pPr marL="0" indent="0" algn="ctr">
                  <a:buNone/>
                </a:pPr>
                <a14:m>
                  <m:oMath xmlns:m="http://schemas.openxmlformats.org/officeDocument/2006/math">
                    <m:r>
                      <a:rPr lang="en-US" b="1" i="1" dirty="0" smtClean="0">
                        <a:solidFill>
                          <a:srgbClr val="00B050"/>
                        </a:solidFill>
                        <a:latin typeface="Cambria Math"/>
                      </a:rPr>
                      <m:t>(∀</m:t>
                    </m:r>
                    <m:r>
                      <a:rPr lang="en-GB" b="1" i="1" dirty="0" smtClean="0">
                        <a:solidFill>
                          <a:srgbClr val="00B050"/>
                        </a:solidFill>
                        <a:latin typeface="Cambria Math"/>
                      </a:rPr>
                      <m:t>𝒙𝑷</m:t>
                    </m:r>
                    <m:r>
                      <a:rPr lang="en-US" b="1" i="1" dirty="0">
                        <a:solidFill>
                          <a:srgbClr val="00B050"/>
                        </a:solidFill>
                        <a:latin typeface="Cambria Math"/>
                      </a:rPr>
                      <m:t>(</m:t>
                    </m:r>
                    <m:r>
                      <a:rPr lang="en-US" b="1" i="1" dirty="0">
                        <a:solidFill>
                          <a:srgbClr val="00B050"/>
                        </a:solidFill>
                        <a:latin typeface="Cambria Math"/>
                      </a:rPr>
                      <m:t>𝒙</m:t>
                    </m:r>
                    <m:r>
                      <a:rPr lang="en-US" b="1" i="1" dirty="0">
                        <a:solidFill>
                          <a:srgbClr val="00B050"/>
                        </a:solidFill>
                        <a:latin typeface="Cambria Math"/>
                      </a:rPr>
                      <m:t>)) ∨ </m:t>
                    </m:r>
                    <m:r>
                      <a:rPr lang="en-US" b="1" i="1" dirty="0">
                        <a:solidFill>
                          <a:srgbClr val="00B050"/>
                        </a:solidFill>
                        <a:latin typeface="Cambria Math"/>
                      </a:rPr>
                      <m:t>𝑸</m:t>
                    </m:r>
                    <m:r>
                      <a:rPr lang="en-US" b="1" i="1" dirty="0">
                        <a:solidFill>
                          <a:srgbClr val="00B050"/>
                        </a:solidFill>
                        <a:latin typeface="Cambria Math"/>
                      </a:rPr>
                      <m:t>(</m:t>
                    </m:r>
                    <m:r>
                      <a:rPr lang="en-US" b="1" i="1" dirty="0">
                        <a:solidFill>
                          <a:srgbClr val="00B050"/>
                        </a:solidFill>
                        <a:latin typeface="Cambria Math"/>
                      </a:rPr>
                      <m:t>𝒙</m:t>
                    </m:r>
                    <m:r>
                      <a:rPr lang="en-US" b="1" i="1" dirty="0">
                        <a:solidFill>
                          <a:srgbClr val="00B050"/>
                        </a:solidFill>
                        <a:latin typeface="Cambria Math"/>
                      </a:rPr>
                      <m:t>)</m:t>
                    </m:r>
                  </m:oMath>
                </a14:m>
                <a:r>
                  <a:rPr lang="en-US" b="1" dirty="0">
                    <a:solidFill>
                      <a:srgbClr val="00B050"/>
                    </a:solidFill>
                  </a:rPr>
                  <a:t> </a:t>
                </a:r>
                <a:endParaRPr lang="en-US" b="1" dirty="0" smtClean="0">
                  <a:solidFill>
                    <a:srgbClr val="00B050"/>
                  </a:solidFill>
                </a:endParaRPr>
              </a:p>
              <a:p>
                <a:pPr marL="0" indent="0">
                  <a:buNone/>
                </a:pPr>
                <a:r>
                  <a:rPr lang="en-US" dirty="0" smtClean="0"/>
                  <a:t>   and not</a:t>
                </a:r>
              </a:p>
              <a:p>
                <a:pPr marL="0" indent="0" algn="ctr">
                  <a:buNone/>
                </a:pPr>
                <a:r>
                  <a:rPr lang="en-US" dirty="0" smtClean="0"/>
                  <a:t> </a:t>
                </a:r>
                <a14:m>
                  <m:oMath xmlns:m="http://schemas.openxmlformats.org/officeDocument/2006/math">
                    <m:r>
                      <a:rPr lang="en-US" b="1" i="1" dirty="0" smtClean="0">
                        <a:solidFill>
                          <a:srgbClr val="FF0000"/>
                        </a:solidFill>
                        <a:latin typeface="Cambria Math"/>
                      </a:rPr>
                      <m:t>∀</m:t>
                    </m:r>
                    <m:r>
                      <a:rPr lang="en-US" b="1" i="1" dirty="0" smtClean="0">
                        <a:solidFill>
                          <a:srgbClr val="FF0000"/>
                        </a:solidFill>
                        <a:latin typeface="Cambria Math"/>
                      </a:rPr>
                      <m:t>𝒙</m:t>
                    </m:r>
                    <m:r>
                      <a:rPr lang="en-US" b="1" i="1" dirty="0" smtClean="0">
                        <a:solidFill>
                          <a:srgbClr val="FF0000"/>
                        </a:solidFill>
                        <a:latin typeface="Cambria Math"/>
                      </a:rPr>
                      <m:t>(</m:t>
                    </m:r>
                    <m:r>
                      <a:rPr lang="en-US" b="1" i="1" dirty="0" smtClean="0">
                        <a:solidFill>
                          <a:srgbClr val="FF0000"/>
                        </a:solidFill>
                        <a:latin typeface="Cambria Math"/>
                      </a:rPr>
                      <m:t>𝑷</m:t>
                    </m:r>
                    <m:r>
                      <a:rPr lang="en-US" b="1" i="1" dirty="0" smtClean="0">
                        <a:solidFill>
                          <a:srgbClr val="FF0000"/>
                        </a:solidFill>
                        <a:latin typeface="Cambria Math"/>
                      </a:rPr>
                      <m:t>(</m:t>
                    </m:r>
                    <m:r>
                      <a:rPr lang="en-US" b="1" i="1" dirty="0" smtClean="0">
                        <a:solidFill>
                          <a:srgbClr val="FF0000"/>
                        </a:solidFill>
                        <a:latin typeface="Cambria Math"/>
                      </a:rPr>
                      <m:t>𝒙</m:t>
                    </m:r>
                    <m:r>
                      <a:rPr lang="en-US" b="1" i="1" dirty="0" smtClean="0">
                        <a:solidFill>
                          <a:srgbClr val="FF0000"/>
                        </a:solidFill>
                        <a:latin typeface="Cambria Math"/>
                      </a:rPr>
                      <m:t>) ∨ </m:t>
                    </m:r>
                    <m:r>
                      <a:rPr lang="en-US" b="1" i="1" dirty="0" smtClean="0">
                        <a:solidFill>
                          <a:srgbClr val="FF0000"/>
                        </a:solidFill>
                        <a:latin typeface="Cambria Math"/>
                      </a:rPr>
                      <m:t>𝑸</m:t>
                    </m:r>
                    <m:r>
                      <a:rPr lang="en-US" b="1" i="1" dirty="0" smtClean="0">
                        <a:solidFill>
                          <a:srgbClr val="FF0000"/>
                        </a:solidFill>
                        <a:latin typeface="Cambria Math"/>
                      </a:rPr>
                      <m:t>(</m:t>
                    </m:r>
                    <m:r>
                      <a:rPr lang="en-US" b="1" i="1" dirty="0" smtClean="0">
                        <a:solidFill>
                          <a:srgbClr val="FF0000"/>
                        </a:solidFill>
                        <a:latin typeface="Cambria Math"/>
                      </a:rPr>
                      <m:t>𝒙</m:t>
                    </m:r>
                    <m:r>
                      <a:rPr lang="en-US" b="1" i="1" dirty="0" smtClean="0">
                        <a:solidFill>
                          <a:srgbClr val="FF0000"/>
                        </a:solidFill>
                        <a:latin typeface="Cambria Math"/>
                      </a:rPr>
                      <m:t>))</m:t>
                    </m:r>
                  </m:oMath>
                </a14:m>
                <a:endParaRPr lang="en-US" b="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259" t="-1111"/>
                </a:stretch>
              </a:blipFill>
            </p:spPr>
            <p:txBody>
              <a:bodyPr/>
              <a:lstStyle/>
              <a:p>
                <a:r>
                  <a:rPr lang="en-US">
                    <a:noFill/>
                  </a:rPr>
                  <a:t> </a:t>
                </a:r>
              </a:p>
            </p:txBody>
          </p:sp>
        </mc:Fallback>
      </mc:AlternateContent>
    </p:spTree>
    <p:extLst>
      <p:ext uri="{BB962C8B-B14F-4D97-AF65-F5344CB8AC3E}">
        <p14:creationId xmlns:p14="http://schemas.microsoft.com/office/powerpoint/2010/main" val="2376656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Logical Equivalence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77500" lnSpcReduction="20000"/>
              </a:bodyPr>
              <a:lstStyle/>
              <a:p>
                <a14:m>
                  <m:oMath xmlns:m="http://schemas.openxmlformats.org/officeDocument/2006/math">
                    <m:r>
                      <a:rPr lang="en-GB" b="0" i="1" smtClean="0">
                        <a:latin typeface="Cambria Math"/>
                        <a:ea typeface="Cambria Math"/>
                      </a:rPr>
                      <m:t>¬</m:t>
                    </m:r>
                    <m:r>
                      <a:rPr lang="en-US" i="1" smtClean="0">
                        <a:latin typeface="Cambria Math"/>
                        <a:ea typeface="Cambria Math"/>
                      </a:rPr>
                      <m:t>∀</m:t>
                    </m:r>
                    <m:r>
                      <a:rPr lang="en-GB" b="0" i="1" smtClean="0">
                        <a:latin typeface="Cambria Math"/>
                        <a:ea typeface="Cambria Math"/>
                      </a:rPr>
                      <m:t>𝑥𝑃</m:t>
                    </m:r>
                    <m:d>
                      <m:dPr>
                        <m:ctrlPr>
                          <a:rPr lang="en-GB" b="0" i="1" smtClean="0">
                            <a:latin typeface="Cambria Math"/>
                            <a:ea typeface="Cambria Math"/>
                          </a:rPr>
                        </m:ctrlPr>
                      </m:dPr>
                      <m:e>
                        <m:r>
                          <a:rPr lang="en-GB" b="0" i="1" smtClean="0">
                            <a:latin typeface="Cambria Math"/>
                            <a:ea typeface="Cambria Math"/>
                          </a:rPr>
                          <m:t>𝑥</m:t>
                        </m:r>
                      </m:e>
                    </m:d>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r>
                      <a:rPr lang="en-GB" b="0" i="1" smtClean="0">
                        <a:latin typeface="Cambria Math"/>
                        <a:ea typeface="Cambria Math"/>
                      </a:rPr>
                      <m:t>𝑃</m:t>
                    </m:r>
                    <m:d>
                      <m:dPr>
                        <m:ctrlPr>
                          <a:rPr lang="en-GB" b="0" i="1" smtClean="0">
                            <a:latin typeface="Cambria Math"/>
                            <a:ea typeface="Cambria Math"/>
                          </a:rPr>
                        </m:ctrlPr>
                      </m:dPr>
                      <m:e>
                        <m:r>
                          <a:rPr lang="en-GB" b="0" i="1" smtClean="0">
                            <a:latin typeface="Cambria Math"/>
                            <a:ea typeface="Cambria Math"/>
                          </a:rPr>
                          <m:t>𝑥</m:t>
                        </m:r>
                      </m:e>
                    </m:d>
                  </m:oMath>
                </a14:m>
                <a:endParaRPr lang="en-GB" b="0" dirty="0" smtClean="0">
                  <a:ea typeface="Cambria Math"/>
                </a:endParaRPr>
              </a:p>
              <a:p>
                <a:pPr lvl="1"/>
                <a:endParaRPr lang="en-GB" dirty="0" smtClean="0"/>
              </a:p>
              <a:p>
                <a:pPr lvl="1"/>
                <a:r>
                  <a:rPr lang="en-GB" dirty="0" smtClean="0"/>
                  <a:t>Consider the statement</a:t>
                </a:r>
              </a:p>
              <a:p>
                <a:pPr marL="274320" lvl="1" indent="0">
                  <a:buNone/>
                </a:pPr>
                <a:endParaRPr lang="en-GB" i="1" dirty="0" smtClean="0">
                  <a:latin typeface="Cambria Math"/>
                </a:endParaRPr>
              </a:p>
              <a:p>
                <a:pPr marL="274320" lvl="1" indent="0">
                  <a:buNone/>
                </a:pPr>
                <a14:m>
                  <m:oMathPara xmlns:m="http://schemas.openxmlformats.org/officeDocument/2006/math">
                    <m:oMathParaPr>
                      <m:jc m:val="center"/>
                    </m:oMathParaPr>
                    <m:oMath xmlns:m="http://schemas.openxmlformats.org/officeDocument/2006/math">
                      <m:r>
                        <a:rPr lang="en-US" i="1">
                          <a:latin typeface="Cambria Math"/>
                        </a:rPr>
                        <m:t>“</m:t>
                      </m:r>
                      <m:r>
                        <a:rPr lang="en-US" i="1">
                          <a:latin typeface="Cambria Math"/>
                        </a:rPr>
                        <m:t>𝐸𝑣𝑒𝑟𝑦</m:t>
                      </m:r>
                      <m:r>
                        <a:rPr lang="en-US" i="1">
                          <a:latin typeface="Cambria Math"/>
                        </a:rPr>
                        <m:t> </m:t>
                      </m:r>
                      <m:r>
                        <a:rPr lang="en-US" i="1">
                          <a:latin typeface="Cambria Math"/>
                        </a:rPr>
                        <m:t>𝑠𝑡𝑢𝑑𝑒𝑛𝑡</m:t>
                      </m:r>
                      <m:r>
                        <a:rPr lang="en-US" i="1">
                          <a:latin typeface="Cambria Math"/>
                        </a:rPr>
                        <m:t> </m:t>
                      </m:r>
                      <m:r>
                        <a:rPr lang="en-US" i="1">
                          <a:latin typeface="Cambria Math"/>
                        </a:rPr>
                        <m:t>𝑖𝑛</m:t>
                      </m:r>
                      <m:r>
                        <a:rPr lang="en-US" i="1">
                          <a:latin typeface="Cambria Math"/>
                        </a:rPr>
                        <m:t> </m:t>
                      </m:r>
                      <m:r>
                        <a:rPr lang="en-US" i="1">
                          <a:latin typeface="Cambria Math"/>
                        </a:rPr>
                        <m:t>𝑦𝑜𝑢𝑟</m:t>
                      </m:r>
                      <m:r>
                        <a:rPr lang="en-US" i="1">
                          <a:latin typeface="Cambria Math"/>
                        </a:rPr>
                        <m:t> </m:t>
                      </m:r>
                      <m:r>
                        <a:rPr lang="en-US" i="1">
                          <a:latin typeface="Cambria Math"/>
                        </a:rPr>
                        <m:t>𝑐𝑙𝑎𝑠𝑠</m:t>
                      </m:r>
                      <m:r>
                        <a:rPr lang="en-US" i="1">
                          <a:latin typeface="Cambria Math"/>
                        </a:rPr>
                        <m:t> </m:t>
                      </m:r>
                      <m:r>
                        <a:rPr lang="en-US" i="1">
                          <a:latin typeface="Cambria Math"/>
                        </a:rPr>
                        <m:t>h𝑎𝑠</m:t>
                      </m:r>
                      <m:r>
                        <a:rPr lang="en-US" i="1">
                          <a:latin typeface="Cambria Math"/>
                        </a:rPr>
                        <m:t> </m:t>
                      </m:r>
                      <m:r>
                        <a:rPr lang="en-US" i="1">
                          <a:latin typeface="Cambria Math"/>
                        </a:rPr>
                        <m:t>𝑡𝑎𝑘𝑒𝑛</m:t>
                      </m:r>
                      <m:r>
                        <a:rPr lang="en-US" i="1">
                          <a:latin typeface="Cambria Math"/>
                        </a:rPr>
                        <m:t> </m:t>
                      </m:r>
                    </m:oMath>
                  </m:oMathPara>
                </a14:m>
                <a:endParaRPr lang="en-GB" i="1" dirty="0" smtClean="0">
                  <a:latin typeface="Cambria Math"/>
                </a:endParaRPr>
              </a:p>
              <a:p>
                <a:pPr marL="274320" lvl="1" indent="0">
                  <a:buNone/>
                </a:pPr>
                <a14:m>
                  <m:oMathPara xmlns:m="http://schemas.openxmlformats.org/officeDocument/2006/math">
                    <m:oMathParaPr>
                      <m:jc m:val="center"/>
                    </m:oMathParaPr>
                    <m:oMath xmlns:m="http://schemas.openxmlformats.org/officeDocument/2006/math">
                      <m:r>
                        <a:rPr lang="en-US" i="1">
                          <a:latin typeface="Cambria Math"/>
                        </a:rPr>
                        <m:t>𝑎</m:t>
                      </m:r>
                      <m:r>
                        <a:rPr lang="en-US" i="1">
                          <a:latin typeface="Cambria Math"/>
                        </a:rPr>
                        <m:t> </m:t>
                      </m:r>
                      <m:r>
                        <a:rPr lang="en-US" i="1">
                          <a:latin typeface="Cambria Math"/>
                        </a:rPr>
                        <m:t>𝑐𝑜𝑢𝑟𝑠𝑒</m:t>
                      </m:r>
                      <m:r>
                        <a:rPr lang="en-US" i="1">
                          <a:latin typeface="Cambria Math"/>
                        </a:rPr>
                        <m:t> </m:t>
                      </m:r>
                      <m:r>
                        <a:rPr lang="en-US" i="1">
                          <a:latin typeface="Cambria Math"/>
                        </a:rPr>
                        <m:t>𝑖𝑛</m:t>
                      </m:r>
                      <m:r>
                        <a:rPr lang="en-US" i="1">
                          <a:latin typeface="Cambria Math"/>
                        </a:rPr>
                        <m:t> </m:t>
                      </m:r>
                      <m:r>
                        <a:rPr lang="en-US" i="1">
                          <a:latin typeface="Cambria Math"/>
                        </a:rPr>
                        <m:t>𝑐𝑎𝑙𝑐𝑢𝑙𝑢𝑠</m:t>
                      </m:r>
                      <m:r>
                        <a:rPr lang="en-US" i="1">
                          <a:latin typeface="Cambria Math"/>
                        </a:rPr>
                        <m:t>.”</m:t>
                      </m:r>
                    </m:oMath>
                  </m:oMathPara>
                </a14:m>
                <a:endParaRPr lang="en-GB" i="1" dirty="0" smtClean="0">
                  <a:latin typeface="Cambria Math"/>
                </a:endParaRPr>
              </a:p>
              <a:p>
                <a:pPr lvl="1"/>
                <a:endParaRPr lang="en-GB" dirty="0" smtClean="0"/>
              </a:p>
              <a:p>
                <a:pPr marL="594360" lvl="2" indent="0">
                  <a:buNone/>
                </a:pPr>
                <a:r>
                  <a:rPr lang="en-GB" sz="2600" dirty="0" smtClean="0"/>
                  <a:t>Here,</a:t>
                </a:r>
              </a:p>
              <a:p>
                <a:pPr marL="594360" lvl="2" indent="0">
                  <a:buNone/>
                </a:pPr>
                <a14:m>
                  <m:oMath xmlns:m="http://schemas.openxmlformats.org/officeDocument/2006/math">
                    <m:r>
                      <a:rPr lang="en-GB" sz="2600" b="0" i="1" smtClean="0">
                        <a:latin typeface="Cambria Math"/>
                      </a:rPr>
                      <m:t>𝑃</m:t>
                    </m:r>
                    <m:r>
                      <a:rPr lang="en-GB" sz="2600" b="0" i="1" smtClean="0">
                        <a:latin typeface="Cambria Math"/>
                      </a:rPr>
                      <m:t>(</m:t>
                    </m:r>
                    <m:r>
                      <a:rPr lang="en-GB" sz="2600" b="0" i="1" smtClean="0">
                        <a:latin typeface="Cambria Math"/>
                      </a:rPr>
                      <m:t>𝑥</m:t>
                    </m:r>
                    <m:r>
                      <a:rPr lang="en-GB" sz="2600" b="0" i="1" smtClean="0">
                        <a:latin typeface="Cambria Math"/>
                      </a:rPr>
                      <m:t>)</m:t>
                    </m:r>
                  </m:oMath>
                </a14:m>
                <a:r>
                  <a:rPr lang="en-GB" sz="2600" dirty="0" smtClean="0"/>
                  <a:t>=“</a:t>
                </a:r>
                <a14:m>
                  <m:oMath xmlns:m="http://schemas.openxmlformats.org/officeDocument/2006/math">
                    <m:r>
                      <a:rPr lang="en-US" sz="2600" i="1" dirty="0">
                        <a:latin typeface="Cambria Math"/>
                      </a:rPr>
                      <m:t>𝑥</m:t>
                    </m:r>
                    <m:r>
                      <a:rPr lang="en-US" sz="2600" i="1" dirty="0">
                        <a:latin typeface="Cambria Math"/>
                      </a:rPr>
                      <m:t> </m:t>
                    </m:r>
                    <m:r>
                      <a:rPr lang="en-US" sz="2600" i="1" dirty="0">
                        <a:latin typeface="Cambria Math"/>
                      </a:rPr>
                      <m:t>h𝑎𝑠</m:t>
                    </m:r>
                    <m:r>
                      <a:rPr lang="en-US" sz="2600" i="1" dirty="0">
                        <a:latin typeface="Cambria Math"/>
                      </a:rPr>
                      <m:t> </m:t>
                    </m:r>
                    <m:r>
                      <a:rPr lang="en-US" sz="2600" i="1" dirty="0">
                        <a:latin typeface="Cambria Math"/>
                      </a:rPr>
                      <m:t>𝑡𝑎𝑘𝑒𝑛</m:t>
                    </m:r>
                    <m:r>
                      <a:rPr lang="en-US" sz="2600" i="1" dirty="0">
                        <a:latin typeface="Cambria Math"/>
                      </a:rPr>
                      <m:t> </m:t>
                    </m:r>
                    <m:r>
                      <a:rPr lang="en-US" sz="2600" i="1" dirty="0">
                        <a:latin typeface="Cambria Math"/>
                      </a:rPr>
                      <m:t>𝑎</m:t>
                    </m:r>
                    <m:r>
                      <a:rPr lang="en-US" sz="2600" i="1" dirty="0">
                        <a:latin typeface="Cambria Math"/>
                      </a:rPr>
                      <m:t> </m:t>
                    </m:r>
                    <m:r>
                      <a:rPr lang="en-US" sz="2600" i="1" dirty="0">
                        <a:latin typeface="Cambria Math"/>
                      </a:rPr>
                      <m:t>𝑐𝑜𝑢𝑟𝑠𝑒</m:t>
                    </m:r>
                    <m:r>
                      <a:rPr lang="en-US" sz="2600" i="1" dirty="0">
                        <a:latin typeface="Cambria Math"/>
                      </a:rPr>
                      <m:t> </m:t>
                    </m:r>
                    <m:r>
                      <a:rPr lang="en-US" sz="2600" i="1" dirty="0">
                        <a:latin typeface="Cambria Math"/>
                      </a:rPr>
                      <m:t>𝑖𝑛</m:t>
                    </m:r>
                    <m:r>
                      <a:rPr lang="en-US" sz="2600" i="1" dirty="0">
                        <a:latin typeface="Cambria Math"/>
                      </a:rPr>
                      <m:t> </m:t>
                    </m:r>
                    <m:r>
                      <a:rPr lang="en-US" sz="2600" i="1" dirty="0">
                        <a:latin typeface="Cambria Math"/>
                      </a:rPr>
                      <m:t>𝑐𝑎𝑙𝑐𝑢𝑙𝑢𝑠</m:t>
                    </m:r>
                  </m:oMath>
                </a14:m>
                <a:r>
                  <a:rPr lang="en-GB" sz="2600" dirty="0" smtClean="0"/>
                  <a:t>”</a:t>
                </a:r>
              </a:p>
              <a:p>
                <a:pPr marL="594360" lvl="2" indent="0">
                  <a:buNone/>
                </a:pPr>
                <a:r>
                  <a:rPr lang="en-GB" sz="2600" dirty="0" smtClean="0"/>
                  <a:t>The domain consists of the students of your class.</a:t>
                </a:r>
              </a:p>
              <a:p>
                <a:pPr marL="594360" lvl="2" indent="0">
                  <a:buNone/>
                </a:pPr>
                <a:endParaRPr lang="en-GB" sz="2600" dirty="0"/>
              </a:p>
              <a:p>
                <a:pPr marL="594360" lvl="2" indent="0">
                  <a:buNone/>
                </a:pPr>
                <a:r>
                  <a:rPr lang="en-GB" sz="2600" dirty="0" smtClean="0"/>
                  <a:t>The statement can be represented using the universal quantifier </a:t>
                </a:r>
                <a14:m>
                  <m:oMath xmlns:m="http://schemas.openxmlformats.org/officeDocument/2006/math">
                    <m:r>
                      <a:rPr lang="en-GB" sz="2600" i="1" smtClean="0">
                        <a:latin typeface="Cambria Math"/>
                        <a:ea typeface="Cambria Math"/>
                      </a:rPr>
                      <m:t>∀</m:t>
                    </m:r>
                    <m:r>
                      <a:rPr lang="en-GB" sz="2600" b="0" i="1" smtClean="0">
                        <a:latin typeface="Cambria Math"/>
                        <a:ea typeface="Cambria Math"/>
                      </a:rPr>
                      <m:t>𝑥𝑃</m:t>
                    </m:r>
                    <m:r>
                      <a:rPr lang="en-GB" sz="2600" b="0" i="1" smtClean="0">
                        <a:latin typeface="Cambria Math"/>
                        <a:ea typeface="Cambria Math"/>
                      </a:rPr>
                      <m:t>(</m:t>
                    </m:r>
                    <m:r>
                      <a:rPr lang="en-GB" sz="2600" b="0" i="1" smtClean="0">
                        <a:latin typeface="Cambria Math"/>
                        <a:ea typeface="Cambria Math"/>
                      </a:rPr>
                      <m:t>𝑥</m:t>
                    </m:r>
                    <m:r>
                      <a:rPr lang="en-GB" sz="2600" b="0" i="1" smtClean="0">
                        <a:latin typeface="Cambria Math"/>
                        <a:ea typeface="Cambria Math"/>
                      </a:rPr>
                      <m:t>)</m:t>
                    </m:r>
                  </m:oMath>
                </a14:m>
                <a:endParaRPr lang="en-GB" sz="2600" dirty="0"/>
              </a:p>
              <a:p>
                <a:pPr marL="594360" lvl="2" indent="0">
                  <a:buNone/>
                </a:pPr>
                <a:r>
                  <a:rPr lang="en-GB" sz="2600" dirty="0" smtClean="0"/>
                  <a:t>The negation of the statement is</a:t>
                </a:r>
              </a:p>
              <a:p>
                <a:pPr marL="594360" lvl="2" indent="0">
                  <a:buNone/>
                </a:pPr>
                <a:endParaRPr lang="en-GB" sz="2600" dirty="0" smtClean="0"/>
              </a:p>
              <a:p>
                <a:pPr marL="594360" lvl="2" indent="0" algn="ctr">
                  <a:buNone/>
                </a:pPr>
                <a:r>
                  <a:rPr lang="en-US" sz="2600" dirty="0" smtClean="0"/>
                  <a:t>“</a:t>
                </a:r>
                <a14:m>
                  <m:oMath xmlns:m="http://schemas.openxmlformats.org/officeDocument/2006/math">
                    <m:r>
                      <a:rPr lang="en-US" sz="2600" i="1">
                        <a:latin typeface="Cambria Math"/>
                      </a:rPr>
                      <m:t>𝐼𝑡</m:t>
                    </m:r>
                    <m:r>
                      <a:rPr lang="en-US" sz="2600" i="1">
                        <a:latin typeface="Cambria Math"/>
                      </a:rPr>
                      <m:t> </m:t>
                    </m:r>
                    <m:r>
                      <a:rPr lang="en-US" sz="2600" i="1">
                        <a:latin typeface="Cambria Math"/>
                      </a:rPr>
                      <m:t>𝑖𝑠</m:t>
                    </m:r>
                    <m:r>
                      <a:rPr lang="en-US" sz="2600" i="1">
                        <a:latin typeface="Cambria Math"/>
                      </a:rPr>
                      <m:t> </m:t>
                    </m:r>
                    <m:r>
                      <a:rPr lang="en-US" sz="2600" i="1">
                        <a:latin typeface="Cambria Math"/>
                      </a:rPr>
                      <m:t>𝑛𝑜𝑡</m:t>
                    </m:r>
                    <m:r>
                      <a:rPr lang="en-US" sz="2600" i="1">
                        <a:latin typeface="Cambria Math"/>
                      </a:rPr>
                      <m:t> </m:t>
                    </m:r>
                    <m:r>
                      <a:rPr lang="en-US" sz="2600" i="1">
                        <a:latin typeface="Cambria Math"/>
                      </a:rPr>
                      <m:t>𝑡h𝑒</m:t>
                    </m:r>
                    <m:r>
                      <a:rPr lang="en-US" sz="2600" i="1">
                        <a:latin typeface="Cambria Math"/>
                      </a:rPr>
                      <m:t> </m:t>
                    </m:r>
                    <m:r>
                      <a:rPr lang="en-US" sz="2600" i="1">
                        <a:latin typeface="Cambria Math"/>
                      </a:rPr>
                      <m:t>𝑐𝑎𝑠𝑒</m:t>
                    </m:r>
                    <m:r>
                      <a:rPr lang="en-US" sz="2600" i="1">
                        <a:latin typeface="Cambria Math"/>
                      </a:rPr>
                      <m:t> </m:t>
                    </m:r>
                    <m:r>
                      <a:rPr lang="en-US" sz="2600" i="1">
                        <a:latin typeface="Cambria Math"/>
                      </a:rPr>
                      <m:t>𝑡h𝑎𝑡</m:t>
                    </m:r>
                    <m:r>
                      <a:rPr lang="en-US" sz="2600" i="1">
                        <a:latin typeface="Cambria Math"/>
                      </a:rPr>
                      <m:t> </m:t>
                    </m:r>
                    <m:r>
                      <a:rPr lang="en-US" sz="2600" i="1">
                        <a:latin typeface="Cambria Math"/>
                      </a:rPr>
                      <m:t>𝑒𝑣𝑒𝑟𝑦</m:t>
                    </m:r>
                    <m:r>
                      <a:rPr lang="en-US" sz="2600" i="1">
                        <a:latin typeface="Cambria Math"/>
                      </a:rPr>
                      <m:t> </m:t>
                    </m:r>
                    <m:r>
                      <a:rPr lang="en-US" sz="2600" i="1">
                        <a:latin typeface="Cambria Math"/>
                      </a:rPr>
                      <m:t>𝑠𝑡𝑢𝑑𝑒𝑛𝑡</m:t>
                    </m:r>
                    <m:r>
                      <a:rPr lang="en-US" sz="2600" i="1">
                        <a:latin typeface="Cambria Math"/>
                      </a:rPr>
                      <m:t> </m:t>
                    </m:r>
                    <m:r>
                      <a:rPr lang="en-US" sz="2600" i="1">
                        <a:latin typeface="Cambria Math"/>
                      </a:rPr>
                      <m:t>𝑖𝑛</m:t>
                    </m:r>
                    <m:r>
                      <a:rPr lang="en-GB" sz="2600" b="0" i="1" smtClean="0">
                        <a:latin typeface="Cambria Math"/>
                      </a:rPr>
                      <m:t> </m:t>
                    </m:r>
                    <m:r>
                      <a:rPr lang="en-US" sz="2600" i="1">
                        <a:latin typeface="Cambria Math"/>
                      </a:rPr>
                      <m:t>𝑦𝑜𝑢𝑟</m:t>
                    </m:r>
                    <m:r>
                      <a:rPr lang="en-US" sz="2600" i="1">
                        <a:latin typeface="Cambria Math"/>
                      </a:rPr>
                      <m:t> </m:t>
                    </m:r>
                    <m:r>
                      <a:rPr lang="en-US" sz="2600" i="1">
                        <a:latin typeface="Cambria Math"/>
                      </a:rPr>
                      <m:t>𝑐𝑙𝑎𝑠𝑠</m:t>
                    </m:r>
                    <m:r>
                      <a:rPr lang="en-US" sz="2600" i="1">
                        <a:latin typeface="Cambria Math"/>
                      </a:rPr>
                      <m:t> </m:t>
                    </m:r>
                    <m:r>
                      <a:rPr lang="en-US" sz="2600" i="1">
                        <a:latin typeface="Cambria Math"/>
                      </a:rPr>
                      <m:t>h𝑎𝑠</m:t>
                    </m:r>
                    <m:r>
                      <a:rPr lang="en-US" sz="2600" i="1">
                        <a:latin typeface="Cambria Math"/>
                      </a:rPr>
                      <m:t> </m:t>
                    </m:r>
                    <m:r>
                      <a:rPr lang="en-US" sz="2600" i="1">
                        <a:latin typeface="Cambria Math"/>
                      </a:rPr>
                      <m:t>𝑡𝑎𝑘𝑒𝑛</m:t>
                    </m:r>
                    <m:r>
                      <a:rPr lang="en-US" sz="2600" i="1">
                        <a:latin typeface="Cambria Math"/>
                      </a:rPr>
                      <m:t> </m:t>
                    </m:r>
                    <m:r>
                      <a:rPr lang="en-US" sz="2600" i="1">
                        <a:latin typeface="Cambria Math"/>
                      </a:rPr>
                      <m:t>𝑎</m:t>
                    </m:r>
                    <m:r>
                      <a:rPr lang="en-US" sz="2600" i="1">
                        <a:latin typeface="Cambria Math"/>
                      </a:rPr>
                      <m:t> </m:t>
                    </m:r>
                  </m:oMath>
                </a14:m>
                <a:endParaRPr lang="en-GB" sz="2600" i="1" dirty="0" smtClean="0">
                  <a:latin typeface="Cambria Math"/>
                </a:endParaRPr>
              </a:p>
              <a:p>
                <a:pPr marL="594360" lvl="2" indent="0" algn="ctr">
                  <a:buNone/>
                </a:pPr>
                <a14:m>
                  <m:oMath xmlns:m="http://schemas.openxmlformats.org/officeDocument/2006/math">
                    <m:r>
                      <a:rPr lang="en-US" sz="2600" i="1">
                        <a:latin typeface="Cambria Math"/>
                      </a:rPr>
                      <m:t>𝑐𝑜𝑢𝑟𝑠𝑒</m:t>
                    </m:r>
                    <m:r>
                      <a:rPr lang="en-US" sz="2600" i="1">
                        <a:latin typeface="Cambria Math"/>
                      </a:rPr>
                      <m:t> </m:t>
                    </m:r>
                    <m:r>
                      <a:rPr lang="en-US" sz="2600" i="1">
                        <a:latin typeface="Cambria Math"/>
                      </a:rPr>
                      <m:t>𝑖𝑛</m:t>
                    </m:r>
                    <m:r>
                      <a:rPr lang="en-US" sz="2600" i="1">
                        <a:latin typeface="Cambria Math"/>
                      </a:rPr>
                      <m:t> </m:t>
                    </m:r>
                    <m:r>
                      <a:rPr lang="en-US" sz="2600" i="1">
                        <a:latin typeface="Cambria Math"/>
                      </a:rPr>
                      <m:t>𝑐𝑎𝑙𝑐𝑢𝑙𝑢𝑠</m:t>
                    </m:r>
                    <m:r>
                      <a:rPr lang="en-US" sz="2600" i="1">
                        <a:latin typeface="Cambria Math"/>
                      </a:rPr>
                      <m:t>.</m:t>
                    </m:r>
                  </m:oMath>
                </a14:m>
                <a:r>
                  <a:rPr lang="en-GB"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222" t="-617" r="-1407"/>
                </a:stretch>
              </a:blipFill>
            </p:spPr>
            <p:txBody>
              <a:bodyPr/>
              <a:lstStyle/>
              <a:p>
                <a:r>
                  <a:rPr lang="en-US">
                    <a:noFill/>
                  </a:rPr>
                  <a:t> </a:t>
                </a:r>
              </a:p>
            </p:txBody>
          </p:sp>
        </mc:Fallback>
      </mc:AlternateContent>
    </p:spTree>
    <p:extLst>
      <p:ext uri="{BB962C8B-B14F-4D97-AF65-F5344CB8AC3E}">
        <p14:creationId xmlns:p14="http://schemas.microsoft.com/office/powerpoint/2010/main" val="3644424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Logical Equivalence(Contd.)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marL="594360" lvl="2" indent="0">
                  <a:buNone/>
                </a:pPr>
                <a:r>
                  <a:rPr lang="en-GB" dirty="0" smtClean="0"/>
                  <a:t>This negation can be represented by </a:t>
                </a:r>
                <a14:m>
                  <m:oMath xmlns:m="http://schemas.openxmlformats.org/officeDocument/2006/math">
                    <m:r>
                      <a:rPr lang="en-GB" b="1" i="1" smtClean="0">
                        <a:solidFill>
                          <a:srgbClr val="00B050"/>
                        </a:solidFill>
                        <a:latin typeface="Cambria Math"/>
                      </a:rPr>
                      <m:t>¬</m:t>
                    </m:r>
                    <m:r>
                      <a:rPr lang="en-GB" b="1" i="1" smtClean="0">
                        <a:solidFill>
                          <a:srgbClr val="00B050"/>
                        </a:solidFill>
                        <a:latin typeface="Cambria Math"/>
                        <a:ea typeface="Cambria Math"/>
                      </a:rPr>
                      <m:t>∀</m:t>
                    </m:r>
                    <m:r>
                      <a:rPr lang="en-GB" b="1" i="1" smtClean="0">
                        <a:solidFill>
                          <a:srgbClr val="00B050"/>
                        </a:solidFill>
                        <a:latin typeface="Cambria Math"/>
                        <a:ea typeface="Cambria Math"/>
                      </a:rPr>
                      <m:t>𝒙𝑷</m:t>
                    </m:r>
                    <m:r>
                      <a:rPr lang="en-GB" b="1" i="1" smtClean="0">
                        <a:solidFill>
                          <a:srgbClr val="00B050"/>
                        </a:solidFill>
                        <a:latin typeface="Cambria Math"/>
                        <a:ea typeface="Cambria Math"/>
                      </a:rPr>
                      <m:t>(</m:t>
                    </m:r>
                    <m:r>
                      <a:rPr lang="en-GB" b="1" i="1" smtClean="0">
                        <a:solidFill>
                          <a:srgbClr val="00B050"/>
                        </a:solidFill>
                        <a:latin typeface="Cambria Math"/>
                        <a:ea typeface="Cambria Math"/>
                      </a:rPr>
                      <m:t>𝒙</m:t>
                    </m:r>
                    <m:r>
                      <a:rPr lang="en-GB" b="1" i="1" smtClean="0">
                        <a:solidFill>
                          <a:srgbClr val="00B050"/>
                        </a:solidFill>
                        <a:latin typeface="Cambria Math"/>
                        <a:ea typeface="Cambria Math"/>
                      </a:rPr>
                      <m:t>)</m:t>
                    </m:r>
                  </m:oMath>
                </a14:m>
                <a:r>
                  <a:rPr lang="en-US" dirty="0" smtClean="0"/>
                  <a:t>. </a:t>
                </a:r>
              </a:p>
              <a:p>
                <a:pPr marL="594360" lvl="2" indent="0">
                  <a:buNone/>
                </a:pPr>
                <a:r>
                  <a:rPr lang="en-GB" dirty="0" smtClean="0"/>
                  <a:t>Now, the negation can also be represented as,</a:t>
                </a:r>
              </a:p>
              <a:p>
                <a:pPr marL="594360" lvl="2" indent="0" algn="ctr">
                  <a:buNone/>
                </a:pPr>
                <a:r>
                  <a:rPr lang="en-GB" dirty="0" smtClean="0"/>
                  <a:t>“</a:t>
                </a:r>
                <a14:m>
                  <m:oMath xmlns:m="http://schemas.openxmlformats.org/officeDocument/2006/math">
                    <m:r>
                      <a:rPr lang="en-GB" b="0" i="1" smtClean="0">
                        <a:latin typeface="Cambria Math"/>
                      </a:rPr>
                      <m:t>𝑇h𝑒𝑟𝑒</m:t>
                    </m:r>
                    <m:r>
                      <a:rPr lang="en-GB" b="0" i="1" smtClean="0">
                        <a:latin typeface="Cambria Math"/>
                      </a:rPr>
                      <m:t> </m:t>
                    </m:r>
                    <m:r>
                      <a:rPr lang="en-GB" b="0" i="1" smtClean="0">
                        <a:latin typeface="Cambria Math"/>
                      </a:rPr>
                      <m:t>𝑖𝑠</m:t>
                    </m:r>
                    <m:r>
                      <a:rPr lang="en-GB" b="0" i="1" smtClean="0">
                        <a:latin typeface="Cambria Math"/>
                      </a:rPr>
                      <m:t> </m:t>
                    </m:r>
                    <m:r>
                      <a:rPr lang="en-GB" b="0" i="1" smtClean="0">
                        <a:latin typeface="Cambria Math"/>
                      </a:rPr>
                      <m:t>𝑎</m:t>
                    </m:r>
                    <m:r>
                      <a:rPr lang="en-GB" b="0" i="1" smtClean="0">
                        <a:latin typeface="Cambria Math"/>
                      </a:rPr>
                      <m:t> </m:t>
                    </m:r>
                    <m:r>
                      <a:rPr lang="en-GB" b="0" i="1" smtClean="0">
                        <a:latin typeface="Cambria Math"/>
                      </a:rPr>
                      <m:t>𝑠𝑡𝑢𝑑𝑒𝑛𝑡</m:t>
                    </m:r>
                    <m:r>
                      <a:rPr lang="en-GB" b="0" i="1" smtClean="0">
                        <a:latin typeface="Cambria Math"/>
                      </a:rPr>
                      <m:t> </m:t>
                    </m:r>
                    <m:r>
                      <a:rPr lang="en-GB" b="0" i="1" smtClean="0">
                        <a:latin typeface="Cambria Math"/>
                      </a:rPr>
                      <m:t>𝑖𝑛</m:t>
                    </m:r>
                    <m:r>
                      <a:rPr lang="en-GB" b="0" i="1" smtClean="0">
                        <a:latin typeface="Cambria Math"/>
                      </a:rPr>
                      <m:t> </m:t>
                    </m:r>
                    <m:r>
                      <a:rPr lang="en-GB" b="0" i="1" smtClean="0">
                        <a:latin typeface="Cambria Math"/>
                      </a:rPr>
                      <m:t>𝑦𝑜𝑢𝑟</m:t>
                    </m:r>
                    <m:r>
                      <a:rPr lang="en-GB" b="0" i="1" smtClean="0">
                        <a:latin typeface="Cambria Math"/>
                      </a:rPr>
                      <m:t> </m:t>
                    </m:r>
                    <m:r>
                      <a:rPr lang="en-GB" b="0" i="1" smtClean="0">
                        <a:latin typeface="Cambria Math"/>
                      </a:rPr>
                      <m:t>𝑐𝑙𝑎𝑠𝑠</m:t>
                    </m:r>
                    <m:r>
                      <a:rPr lang="en-GB" b="0" i="1" smtClean="0">
                        <a:latin typeface="Cambria Math"/>
                      </a:rPr>
                      <m:t> </m:t>
                    </m:r>
                    <m:r>
                      <a:rPr lang="en-GB" b="0" i="1" smtClean="0">
                        <a:latin typeface="Cambria Math"/>
                      </a:rPr>
                      <m:t>𝑤h𝑜</m:t>
                    </m:r>
                    <m:r>
                      <a:rPr lang="en-GB" b="0" i="1" smtClean="0">
                        <a:latin typeface="Cambria Math"/>
                      </a:rPr>
                      <m:t> </m:t>
                    </m:r>
                    <m:r>
                      <a:rPr lang="en-GB" b="0" i="1" smtClean="0">
                        <a:latin typeface="Cambria Math"/>
                      </a:rPr>
                      <m:t>h𝑎𝑠</m:t>
                    </m:r>
                    <m:r>
                      <a:rPr lang="en-GB" b="0" i="1" smtClean="0">
                        <a:latin typeface="Cambria Math"/>
                      </a:rPr>
                      <m:t> </m:t>
                    </m:r>
                    <m:r>
                      <a:rPr lang="en-GB" b="0" i="1" smtClean="0">
                        <a:latin typeface="Cambria Math"/>
                      </a:rPr>
                      <m:t>𝑛𝑜𝑡</m:t>
                    </m:r>
                    <m:r>
                      <a:rPr lang="en-GB" b="0" i="1" smtClean="0">
                        <a:latin typeface="Cambria Math"/>
                      </a:rPr>
                      <m:t> </m:t>
                    </m:r>
                    <m:r>
                      <a:rPr lang="en-GB" b="0" i="1" smtClean="0">
                        <a:latin typeface="Cambria Math"/>
                      </a:rPr>
                      <m:t>𝑡𝑎𝑘𝑒𝑛</m:t>
                    </m:r>
                    <m:r>
                      <a:rPr lang="en-GB" b="0" i="1" smtClean="0">
                        <a:latin typeface="Cambria Math"/>
                      </a:rPr>
                      <m:t> </m:t>
                    </m:r>
                  </m:oMath>
                </a14:m>
                <a:endParaRPr lang="en-GB" b="0" i="1" dirty="0" smtClean="0">
                  <a:latin typeface="Cambria Math"/>
                </a:endParaRPr>
              </a:p>
              <a:p>
                <a:pPr marL="594360" lvl="2" indent="0" algn="ctr">
                  <a:buNone/>
                </a:pPr>
                <a14:m>
                  <m:oMath xmlns:m="http://schemas.openxmlformats.org/officeDocument/2006/math">
                    <m:r>
                      <a:rPr lang="en-GB" b="0" i="1" smtClean="0">
                        <a:latin typeface="Cambria Math"/>
                      </a:rPr>
                      <m:t>𝑎</m:t>
                    </m:r>
                    <m:r>
                      <a:rPr lang="en-GB" b="0" i="1" smtClean="0">
                        <a:latin typeface="Cambria Math"/>
                      </a:rPr>
                      <m:t> </m:t>
                    </m:r>
                    <m:r>
                      <a:rPr lang="en-GB" b="0" i="1" smtClean="0">
                        <a:latin typeface="Cambria Math"/>
                      </a:rPr>
                      <m:t>𝑐𝑜𝑢𝑟𝑠𝑒</m:t>
                    </m:r>
                    <m:r>
                      <a:rPr lang="en-GB" b="0" i="1" smtClean="0">
                        <a:latin typeface="Cambria Math"/>
                      </a:rPr>
                      <m:t> </m:t>
                    </m:r>
                    <m:r>
                      <a:rPr lang="en-GB" b="0" i="1" smtClean="0">
                        <a:latin typeface="Cambria Math"/>
                      </a:rPr>
                      <m:t>𝑖𝑛</m:t>
                    </m:r>
                    <m:r>
                      <a:rPr lang="en-GB" b="0" i="1" smtClean="0">
                        <a:latin typeface="Cambria Math"/>
                      </a:rPr>
                      <m:t> </m:t>
                    </m:r>
                    <m:r>
                      <a:rPr lang="en-GB" b="0" i="1" smtClean="0">
                        <a:latin typeface="Cambria Math"/>
                      </a:rPr>
                      <m:t>𝑐𝑎𝑙𝑐𝑢𝑙𝑢𝑠</m:t>
                    </m:r>
                  </m:oMath>
                </a14:m>
                <a:r>
                  <a:rPr lang="en-US" dirty="0" smtClean="0"/>
                  <a:t>”</a:t>
                </a:r>
              </a:p>
              <a:p>
                <a:pPr marL="594360" lvl="2" indent="0">
                  <a:buNone/>
                </a:pPr>
                <a:r>
                  <a:rPr lang="en-GB" dirty="0" smtClean="0"/>
                  <a:t>Which is similar to the existential quantification of the negation of the original proposition and is represented by </a:t>
                </a:r>
                <a14:m>
                  <m:oMath xmlns:m="http://schemas.openxmlformats.org/officeDocument/2006/math">
                    <m:r>
                      <a:rPr lang="en-GB" b="1" i="1" smtClean="0">
                        <a:solidFill>
                          <a:srgbClr val="00B050"/>
                        </a:solidFill>
                        <a:latin typeface="Cambria Math"/>
                        <a:ea typeface="Cambria Math"/>
                      </a:rPr>
                      <m:t>∃</m:t>
                    </m:r>
                    <m:r>
                      <a:rPr lang="en-GB" b="1" i="1" smtClean="0">
                        <a:solidFill>
                          <a:srgbClr val="00B050"/>
                        </a:solidFill>
                        <a:latin typeface="Cambria Math"/>
                        <a:ea typeface="Cambria Math"/>
                      </a:rPr>
                      <m:t>𝒙</m:t>
                    </m:r>
                    <m:r>
                      <a:rPr lang="en-GB" b="1" i="1" smtClean="0">
                        <a:solidFill>
                          <a:srgbClr val="00B050"/>
                        </a:solidFill>
                        <a:latin typeface="Cambria Math"/>
                        <a:ea typeface="Cambria Math"/>
                      </a:rPr>
                      <m:t>¬</m:t>
                    </m:r>
                    <m:r>
                      <a:rPr lang="en-GB" b="1" i="1" smtClean="0">
                        <a:solidFill>
                          <a:srgbClr val="00B050"/>
                        </a:solidFill>
                        <a:latin typeface="Cambria Math"/>
                        <a:ea typeface="Cambria Math"/>
                      </a:rPr>
                      <m:t>𝑷</m:t>
                    </m:r>
                    <m:r>
                      <a:rPr lang="en-GB" b="1" i="1" smtClean="0">
                        <a:solidFill>
                          <a:srgbClr val="00B050"/>
                        </a:solidFill>
                        <a:latin typeface="Cambria Math"/>
                        <a:ea typeface="Cambria Math"/>
                      </a:rPr>
                      <m:t>(</m:t>
                    </m:r>
                    <m:r>
                      <a:rPr lang="en-GB" b="1" i="1" smtClean="0">
                        <a:solidFill>
                          <a:srgbClr val="00B050"/>
                        </a:solidFill>
                        <a:latin typeface="Cambria Math"/>
                        <a:ea typeface="Cambria Math"/>
                      </a:rPr>
                      <m:t>𝒙</m:t>
                    </m:r>
                    <m:r>
                      <a:rPr lang="en-GB" b="1" i="1" smtClean="0">
                        <a:solidFill>
                          <a:srgbClr val="00B050"/>
                        </a:solidFill>
                        <a:latin typeface="Cambria Math"/>
                        <a:ea typeface="Cambria Math"/>
                      </a:rPr>
                      <m:t>)</m:t>
                    </m:r>
                  </m:oMath>
                </a14:m>
                <a:r>
                  <a:rPr lang="en-US" dirty="0" smtClean="0"/>
                  <a:t>.</a:t>
                </a:r>
              </a:p>
              <a:p>
                <a:pPr marL="594360" lvl="2" indent="0">
                  <a:buNone/>
                </a:pPr>
                <a:endParaRPr lang="en-GB" dirty="0" smtClean="0"/>
              </a:p>
              <a:p>
                <a:pPr marL="594360" lvl="2" indent="0">
                  <a:buNone/>
                </a:pPr>
                <a:r>
                  <a:rPr lang="en-GB" dirty="0" smtClean="0"/>
                  <a:t>Thus, we can see that,</a:t>
                </a:r>
                <a:endParaRPr lang="en-US" dirty="0" smtClean="0"/>
              </a:p>
              <a:p>
                <a:pPr marL="594360" lvl="2" indent="0">
                  <a:buNone/>
                </a:pPr>
                <a:endParaRPr lang="en-GB" dirty="0" smtClean="0"/>
              </a:p>
              <a:p>
                <a:pPr marL="594360" lvl="2" indent="0">
                  <a:buNone/>
                </a:pPr>
                <a14:m>
                  <m:oMathPara xmlns:m="http://schemas.openxmlformats.org/officeDocument/2006/math">
                    <m:oMathParaPr>
                      <m:jc m:val="centerGroup"/>
                    </m:oMathParaPr>
                    <m:oMath xmlns:m="http://schemas.openxmlformats.org/officeDocument/2006/math">
                      <m:r>
                        <a:rPr lang="en-GB" b="1" i="1" smtClean="0">
                          <a:solidFill>
                            <a:srgbClr val="00B050"/>
                          </a:solidFill>
                          <a:latin typeface="Cambria Math"/>
                        </a:rPr>
                        <m:t>¬</m:t>
                      </m:r>
                      <m:r>
                        <a:rPr lang="en-GB" b="1" i="1">
                          <a:solidFill>
                            <a:srgbClr val="00B050"/>
                          </a:solidFill>
                          <a:latin typeface="Cambria Math"/>
                          <a:ea typeface="Cambria Math"/>
                        </a:rPr>
                        <m:t>∀</m:t>
                      </m:r>
                      <m:r>
                        <a:rPr lang="en-GB" b="1" i="1">
                          <a:solidFill>
                            <a:srgbClr val="00B050"/>
                          </a:solidFill>
                          <a:latin typeface="Cambria Math"/>
                          <a:ea typeface="Cambria Math"/>
                        </a:rPr>
                        <m:t>𝒙𝑷</m:t>
                      </m:r>
                      <m:d>
                        <m:dPr>
                          <m:ctrlPr>
                            <a:rPr lang="en-GB" b="1" i="1">
                              <a:solidFill>
                                <a:srgbClr val="00B050"/>
                              </a:solidFill>
                              <a:latin typeface="Cambria Math"/>
                              <a:ea typeface="Cambria Math"/>
                            </a:rPr>
                          </m:ctrlPr>
                        </m:dPr>
                        <m:e>
                          <m:r>
                            <a:rPr lang="en-GB" b="1" i="1">
                              <a:solidFill>
                                <a:srgbClr val="00B050"/>
                              </a:solidFill>
                              <a:latin typeface="Cambria Math"/>
                              <a:ea typeface="Cambria Math"/>
                            </a:rPr>
                            <m:t>𝒙</m:t>
                          </m:r>
                        </m:e>
                      </m:d>
                      <m:r>
                        <a:rPr lang="en-GB" b="1" i="1" smtClean="0">
                          <a:solidFill>
                            <a:srgbClr val="00B050"/>
                          </a:solidFill>
                          <a:latin typeface="Cambria Math"/>
                          <a:ea typeface="Cambria Math"/>
                        </a:rPr>
                        <m:t>≡∃</m:t>
                      </m:r>
                      <m:r>
                        <a:rPr lang="en-GB" b="1" i="1" smtClean="0">
                          <a:solidFill>
                            <a:srgbClr val="00B050"/>
                          </a:solidFill>
                          <a:latin typeface="Cambria Math"/>
                          <a:ea typeface="Cambria Math"/>
                        </a:rPr>
                        <m:t>𝒙</m:t>
                      </m:r>
                      <m:r>
                        <a:rPr lang="en-GB" b="1" i="1" smtClean="0">
                          <a:solidFill>
                            <a:srgbClr val="00B050"/>
                          </a:solidFill>
                          <a:latin typeface="Cambria Math"/>
                          <a:ea typeface="Cambria Math"/>
                        </a:rPr>
                        <m:t>¬</m:t>
                      </m:r>
                      <m:r>
                        <a:rPr lang="en-GB" b="1" i="1" smtClean="0">
                          <a:solidFill>
                            <a:srgbClr val="00B050"/>
                          </a:solidFill>
                          <a:latin typeface="Cambria Math"/>
                          <a:ea typeface="Cambria Math"/>
                        </a:rPr>
                        <m:t>𝑷</m:t>
                      </m:r>
                      <m:r>
                        <a:rPr lang="en-GB" b="1" i="1" smtClean="0">
                          <a:solidFill>
                            <a:srgbClr val="00B050"/>
                          </a:solidFill>
                          <a:latin typeface="Cambria Math"/>
                          <a:ea typeface="Cambria Math"/>
                        </a:rPr>
                        <m:t>(</m:t>
                      </m:r>
                      <m:r>
                        <a:rPr lang="en-GB" b="1" i="1" smtClean="0">
                          <a:solidFill>
                            <a:srgbClr val="00B050"/>
                          </a:solidFill>
                          <a:latin typeface="Cambria Math"/>
                          <a:ea typeface="Cambria Math"/>
                        </a:rPr>
                        <m:t>𝒙</m:t>
                      </m:r>
                      <m:r>
                        <a:rPr lang="en-GB" b="1" i="1" smtClean="0">
                          <a:solidFill>
                            <a:srgbClr val="00B050"/>
                          </a:solidFill>
                          <a:latin typeface="Cambria Math"/>
                          <a:ea typeface="Cambria Math"/>
                        </a:rPr>
                        <m:t>)</m:t>
                      </m:r>
                    </m:oMath>
                  </m:oMathPara>
                </a14:m>
                <a:endParaRPr lang="en-US" b="1" dirty="0">
                  <a:solidFill>
                    <a:srgbClr val="00B05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t="-617"/>
                </a:stretch>
              </a:blipFill>
            </p:spPr>
            <p:txBody>
              <a:bodyPr/>
              <a:lstStyle/>
              <a:p>
                <a:r>
                  <a:rPr lang="en-US">
                    <a:noFill/>
                  </a:rPr>
                  <a:t> </a:t>
                </a:r>
              </a:p>
            </p:txBody>
          </p:sp>
        </mc:Fallback>
      </mc:AlternateContent>
    </p:spTree>
    <p:extLst>
      <p:ext uri="{BB962C8B-B14F-4D97-AF65-F5344CB8AC3E}">
        <p14:creationId xmlns:p14="http://schemas.microsoft.com/office/powerpoint/2010/main" val="3738741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Logical Equivalences(Contd.)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14:m>
                  <m:oMath xmlns:m="http://schemas.openxmlformats.org/officeDocument/2006/math">
                    <m:r>
                      <a:rPr lang="en-US" i="1" dirty="0" smtClean="0">
                        <a:latin typeface="Cambria Math"/>
                      </a:rPr>
                      <m:t>¬∃</m:t>
                    </m:r>
                    <m:r>
                      <a:rPr lang="en-GB" b="0" i="1" dirty="0" smtClean="0">
                        <a:latin typeface="Cambria Math"/>
                      </a:rPr>
                      <m:t>𝑥𝑃</m:t>
                    </m:r>
                    <m:d>
                      <m:dPr>
                        <m:ctrlPr>
                          <a:rPr lang="en-US" b="0" i="1" dirty="0" smtClean="0">
                            <a:latin typeface="Cambria Math"/>
                          </a:rPr>
                        </m:ctrlPr>
                      </m:dPr>
                      <m:e>
                        <m:r>
                          <a:rPr lang="en-US" i="1" dirty="0">
                            <a:latin typeface="Cambria Math"/>
                          </a:rPr>
                          <m:t>𝑥</m:t>
                        </m:r>
                      </m:e>
                    </m:d>
                    <m:r>
                      <a:rPr lang="en-US" i="1" dirty="0">
                        <a:latin typeface="Cambria Math"/>
                      </a:rPr>
                      <m:t>≡∀</m:t>
                    </m:r>
                    <m:r>
                      <a:rPr lang="en-US" i="1" dirty="0">
                        <a:latin typeface="Cambria Math"/>
                      </a:rPr>
                      <m:t>𝑥</m:t>
                    </m:r>
                    <m:r>
                      <a:rPr lang="en-US" i="1" dirty="0">
                        <a:latin typeface="Cambria Math"/>
                      </a:rPr>
                      <m:t> ¬</m:t>
                    </m:r>
                    <m:r>
                      <a:rPr lang="en-GB" b="0" i="1" dirty="0" smtClean="0">
                        <a:latin typeface="Cambria Math"/>
                      </a:rPr>
                      <m:t>𝑃</m:t>
                    </m:r>
                    <m:d>
                      <m:dPr>
                        <m:ctrlPr>
                          <a:rPr lang="en-US" b="0" i="1" dirty="0" smtClean="0">
                            <a:latin typeface="Cambria Math"/>
                          </a:rPr>
                        </m:ctrlPr>
                      </m:dPr>
                      <m:e>
                        <m:r>
                          <a:rPr lang="en-US" i="1" dirty="0">
                            <a:latin typeface="Cambria Math"/>
                          </a:rPr>
                          <m:t>𝑥</m:t>
                        </m:r>
                      </m:e>
                    </m:d>
                  </m:oMath>
                </a14:m>
                <a:endParaRPr lang="en-GB" dirty="0" smtClean="0"/>
              </a:p>
              <a:p>
                <a:pPr lvl="1"/>
                <a:r>
                  <a:rPr lang="en-GB" dirty="0" smtClean="0"/>
                  <a:t>Consider the statement,</a:t>
                </a:r>
              </a:p>
              <a:p>
                <a:pPr marL="274320" lvl="1" indent="0" algn="ctr">
                  <a:buNone/>
                </a:pPr>
                <a:r>
                  <a:rPr lang="en-US" dirty="0" smtClean="0"/>
                  <a:t>“</a:t>
                </a:r>
                <a14:m>
                  <m:oMath xmlns:m="http://schemas.openxmlformats.org/officeDocument/2006/math">
                    <m:r>
                      <a:rPr lang="en-US" i="1">
                        <a:latin typeface="Cambria Math"/>
                      </a:rPr>
                      <m:t>𝑇h𝑒𝑟𝑒</m:t>
                    </m:r>
                    <m:r>
                      <a:rPr lang="en-US" i="1">
                        <a:latin typeface="Cambria Math"/>
                      </a:rPr>
                      <m:t> </m:t>
                    </m:r>
                    <m:r>
                      <a:rPr lang="en-US" i="1">
                        <a:latin typeface="Cambria Math"/>
                      </a:rPr>
                      <m:t>𝑖𝑠</m:t>
                    </m:r>
                    <m:r>
                      <a:rPr lang="en-US" i="1">
                        <a:latin typeface="Cambria Math"/>
                      </a:rPr>
                      <m:t> </m:t>
                    </m:r>
                    <m:r>
                      <a:rPr lang="en-US" i="1">
                        <a:latin typeface="Cambria Math"/>
                      </a:rPr>
                      <m:t>𝑎</m:t>
                    </m:r>
                    <m:r>
                      <a:rPr lang="en-US" i="1">
                        <a:latin typeface="Cambria Math"/>
                      </a:rPr>
                      <m:t> </m:t>
                    </m:r>
                    <m:r>
                      <a:rPr lang="en-US" i="1">
                        <a:latin typeface="Cambria Math"/>
                      </a:rPr>
                      <m:t>𝑠𝑡𝑢𝑑𝑒𝑛𝑡</m:t>
                    </m:r>
                    <m:r>
                      <a:rPr lang="en-US" i="1">
                        <a:latin typeface="Cambria Math"/>
                      </a:rPr>
                      <m:t> </m:t>
                    </m:r>
                    <m:r>
                      <a:rPr lang="en-US" i="1">
                        <a:latin typeface="Cambria Math"/>
                      </a:rPr>
                      <m:t>𝑖𝑛</m:t>
                    </m:r>
                    <m:r>
                      <a:rPr lang="en-US" i="1">
                        <a:latin typeface="Cambria Math"/>
                      </a:rPr>
                      <m:t> </m:t>
                    </m:r>
                    <m:r>
                      <a:rPr lang="en-US" i="1">
                        <a:latin typeface="Cambria Math"/>
                      </a:rPr>
                      <m:t>𝑡h𝑖𝑠</m:t>
                    </m:r>
                    <m:r>
                      <a:rPr lang="en-US" i="1">
                        <a:latin typeface="Cambria Math"/>
                      </a:rPr>
                      <m:t> </m:t>
                    </m:r>
                    <m:r>
                      <a:rPr lang="en-US" i="1">
                        <a:latin typeface="Cambria Math"/>
                      </a:rPr>
                      <m:t>𝑐𝑙𝑎𝑠𝑠</m:t>
                    </m:r>
                    <m:r>
                      <a:rPr lang="en-US" i="1">
                        <a:latin typeface="Cambria Math"/>
                      </a:rPr>
                      <m:t> </m:t>
                    </m:r>
                    <m:r>
                      <a:rPr lang="en-US" i="1">
                        <a:latin typeface="Cambria Math"/>
                      </a:rPr>
                      <m:t>𝑤h𝑜</m:t>
                    </m:r>
                    <m:r>
                      <a:rPr lang="en-US" i="1">
                        <a:latin typeface="Cambria Math"/>
                      </a:rPr>
                      <m:t> </m:t>
                    </m:r>
                    <m:r>
                      <a:rPr lang="en-US" i="1">
                        <a:latin typeface="Cambria Math"/>
                      </a:rPr>
                      <m:t>h𝑎𝑠</m:t>
                    </m:r>
                    <m:r>
                      <a:rPr lang="en-US" i="1">
                        <a:latin typeface="Cambria Math"/>
                      </a:rPr>
                      <m:t> </m:t>
                    </m:r>
                    <m:r>
                      <a:rPr lang="en-US" i="1">
                        <a:latin typeface="Cambria Math"/>
                      </a:rPr>
                      <m:t>𝑡𝑎𝑘𝑒𝑛</m:t>
                    </m:r>
                    <m:r>
                      <a:rPr lang="en-US" i="1">
                        <a:latin typeface="Cambria Math"/>
                      </a:rPr>
                      <m:t> </m:t>
                    </m:r>
                  </m:oMath>
                </a14:m>
                <a:endParaRPr lang="en-GB" i="1" dirty="0" smtClean="0">
                  <a:latin typeface="Cambria Math"/>
                </a:endParaRPr>
              </a:p>
              <a:p>
                <a:pPr marL="274320" lvl="1" indent="0" algn="ctr">
                  <a:buNone/>
                </a:pPr>
                <a14:m>
                  <m:oMath xmlns:m="http://schemas.openxmlformats.org/officeDocument/2006/math">
                    <m:r>
                      <a:rPr lang="en-US" i="1">
                        <a:latin typeface="Cambria Math"/>
                      </a:rPr>
                      <m:t>𝑎</m:t>
                    </m:r>
                    <m:r>
                      <a:rPr lang="en-US" i="1">
                        <a:latin typeface="Cambria Math"/>
                      </a:rPr>
                      <m:t> </m:t>
                    </m:r>
                    <m:r>
                      <a:rPr lang="en-US" i="1">
                        <a:latin typeface="Cambria Math"/>
                      </a:rPr>
                      <m:t>𝑐𝑜𝑢𝑟𝑠𝑒</m:t>
                    </m:r>
                    <m:r>
                      <a:rPr lang="en-US" i="1">
                        <a:latin typeface="Cambria Math"/>
                      </a:rPr>
                      <m:t> </m:t>
                    </m:r>
                    <m:r>
                      <a:rPr lang="en-US" i="1">
                        <a:latin typeface="Cambria Math"/>
                      </a:rPr>
                      <m:t>𝑖𝑛</m:t>
                    </m:r>
                    <m:r>
                      <a:rPr lang="en-US" i="1">
                        <a:latin typeface="Cambria Math"/>
                      </a:rPr>
                      <m:t> </m:t>
                    </m:r>
                    <m:r>
                      <a:rPr lang="en-US" i="1">
                        <a:latin typeface="Cambria Math"/>
                      </a:rPr>
                      <m:t>𝑐𝑎𝑙𝑐𝑢𝑙𝑢𝑠</m:t>
                    </m:r>
                  </m:oMath>
                </a14:m>
                <a:r>
                  <a:rPr lang="en-US" dirty="0" smtClean="0"/>
                  <a:t>”</a:t>
                </a:r>
              </a:p>
              <a:p>
                <a:pPr marL="868680" lvl="3" indent="0">
                  <a:buNone/>
                </a:pPr>
                <a:endParaRPr lang="en-US" dirty="0" smtClean="0"/>
              </a:p>
              <a:p>
                <a:pPr marL="594360" lvl="2" indent="0">
                  <a:buNone/>
                </a:pPr>
                <a:r>
                  <a:rPr lang="en-GB" dirty="0" smtClean="0"/>
                  <a:t>Here,</a:t>
                </a:r>
              </a:p>
              <a:p>
                <a:pPr marL="594360" lvl="2" indent="0">
                  <a:buNone/>
                </a:pPr>
                <a14:m>
                  <m:oMath xmlns:m="http://schemas.openxmlformats.org/officeDocument/2006/math">
                    <m:r>
                      <a:rPr lang="en-GB" i="1">
                        <a:latin typeface="Cambria Math"/>
                      </a:rPr>
                      <m:t>𝑃</m:t>
                    </m:r>
                    <m:r>
                      <a:rPr lang="en-GB" i="1">
                        <a:latin typeface="Cambria Math"/>
                      </a:rPr>
                      <m:t>(</m:t>
                    </m:r>
                    <m:r>
                      <a:rPr lang="en-GB" i="1">
                        <a:latin typeface="Cambria Math"/>
                      </a:rPr>
                      <m:t>𝑥</m:t>
                    </m:r>
                    <m:r>
                      <a:rPr lang="en-GB" i="1">
                        <a:latin typeface="Cambria Math"/>
                      </a:rPr>
                      <m:t>)</m:t>
                    </m:r>
                  </m:oMath>
                </a14:m>
                <a:r>
                  <a:rPr lang="en-GB" dirty="0"/>
                  <a:t>=“</a:t>
                </a:r>
                <a14:m>
                  <m:oMath xmlns:m="http://schemas.openxmlformats.org/officeDocument/2006/math">
                    <m:r>
                      <a:rPr lang="en-US" i="1" dirty="0">
                        <a:latin typeface="Cambria Math"/>
                      </a:rPr>
                      <m:t>𝑥</m:t>
                    </m:r>
                    <m:r>
                      <a:rPr lang="en-US" i="1" dirty="0">
                        <a:latin typeface="Cambria Math"/>
                      </a:rPr>
                      <m:t> </m:t>
                    </m:r>
                    <m:r>
                      <a:rPr lang="en-US" i="1" dirty="0">
                        <a:latin typeface="Cambria Math"/>
                      </a:rPr>
                      <m:t>h𝑎𝑠</m:t>
                    </m:r>
                    <m:r>
                      <a:rPr lang="en-US" i="1" dirty="0">
                        <a:latin typeface="Cambria Math"/>
                      </a:rPr>
                      <m:t> </m:t>
                    </m:r>
                    <m:r>
                      <a:rPr lang="en-US" i="1" dirty="0">
                        <a:latin typeface="Cambria Math"/>
                      </a:rPr>
                      <m:t>𝑡𝑎𝑘𝑒𝑛</m:t>
                    </m:r>
                    <m:r>
                      <a:rPr lang="en-US" i="1" dirty="0">
                        <a:latin typeface="Cambria Math"/>
                      </a:rPr>
                      <m:t> </m:t>
                    </m:r>
                    <m:r>
                      <a:rPr lang="en-US" i="1" dirty="0">
                        <a:latin typeface="Cambria Math"/>
                      </a:rPr>
                      <m:t>𝑎</m:t>
                    </m:r>
                    <m:r>
                      <a:rPr lang="en-US" i="1" dirty="0">
                        <a:latin typeface="Cambria Math"/>
                      </a:rPr>
                      <m:t> </m:t>
                    </m:r>
                    <m:r>
                      <a:rPr lang="en-US" i="1" dirty="0">
                        <a:latin typeface="Cambria Math"/>
                      </a:rPr>
                      <m:t>𝑐𝑜𝑢𝑟𝑠𝑒</m:t>
                    </m:r>
                    <m:r>
                      <a:rPr lang="en-US" i="1" dirty="0">
                        <a:latin typeface="Cambria Math"/>
                      </a:rPr>
                      <m:t> </m:t>
                    </m:r>
                    <m:r>
                      <a:rPr lang="en-US" i="1" dirty="0">
                        <a:latin typeface="Cambria Math"/>
                      </a:rPr>
                      <m:t>𝑖𝑛</m:t>
                    </m:r>
                    <m:r>
                      <a:rPr lang="en-US" i="1" dirty="0">
                        <a:latin typeface="Cambria Math"/>
                      </a:rPr>
                      <m:t> </m:t>
                    </m:r>
                    <m:r>
                      <a:rPr lang="en-US" i="1" dirty="0">
                        <a:latin typeface="Cambria Math"/>
                      </a:rPr>
                      <m:t>𝑐𝑎𝑙𝑐𝑢𝑙𝑢𝑠</m:t>
                    </m:r>
                  </m:oMath>
                </a14:m>
                <a:r>
                  <a:rPr lang="en-GB" dirty="0"/>
                  <a:t>”</a:t>
                </a:r>
              </a:p>
              <a:p>
                <a:pPr marL="594360" lvl="2" indent="0">
                  <a:buNone/>
                </a:pPr>
                <a:r>
                  <a:rPr lang="en-GB" dirty="0"/>
                  <a:t>The domain consists of the students of your class.</a:t>
                </a:r>
              </a:p>
              <a:p>
                <a:pPr marL="594360" lvl="2" indent="0">
                  <a:buNone/>
                </a:pPr>
                <a:endParaRPr lang="en-GB" dirty="0" smtClean="0"/>
              </a:p>
              <a:p>
                <a:pPr marL="594360" lvl="2" indent="0">
                  <a:buNone/>
                </a:pPr>
                <a:r>
                  <a:rPr lang="en-GB" dirty="0"/>
                  <a:t>The statement can be represented using the </a:t>
                </a:r>
                <a:r>
                  <a:rPr lang="en-GB" dirty="0" smtClean="0"/>
                  <a:t>existential quantifier </a:t>
                </a:r>
                <a14:m>
                  <m:oMath xmlns:m="http://schemas.openxmlformats.org/officeDocument/2006/math">
                    <m:r>
                      <a:rPr lang="en-GB" i="1" smtClean="0">
                        <a:latin typeface="Cambria Math"/>
                        <a:ea typeface="Cambria Math"/>
                      </a:rPr>
                      <m:t>∃</m:t>
                    </m:r>
                    <m:r>
                      <a:rPr lang="en-GB" i="1">
                        <a:latin typeface="Cambria Math"/>
                        <a:ea typeface="Cambria Math"/>
                      </a:rPr>
                      <m:t>𝑥𝑃</m:t>
                    </m:r>
                    <m:r>
                      <a:rPr lang="en-GB" i="1">
                        <a:latin typeface="Cambria Math"/>
                        <a:ea typeface="Cambria Math"/>
                      </a:rPr>
                      <m:t>(</m:t>
                    </m:r>
                    <m:r>
                      <a:rPr lang="en-GB" i="1">
                        <a:latin typeface="Cambria Math"/>
                        <a:ea typeface="Cambria Math"/>
                      </a:rPr>
                      <m:t>𝑥</m:t>
                    </m:r>
                    <m:r>
                      <a:rPr lang="en-GB" i="1">
                        <a:latin typeface="Cambria Math"/>
                        <a:ea typeface="Cambria Math"/>
                      </a:rPr>
                      <m:t>)</m:t>
                    </m:r>
                  </m:oMath>
                </a14:m>
                <a:endParaRPr lang="en-GB" dirty="0"/>
              </a:p>
              <a:p>
                <a:pPr marL="59436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t="-1111"/>
                </a:stretch>
              </a:blipFill>
            </p:spPr>
            <p:txBody>
              <a:bodyPr/>
              <a:lstStyle/>
              <a:p>
                <a:r>
                  <a:rPr lang="en-US">
                    <a:noFill/>
                  </a:rPr>
                  <a:t> </a:t>
                </a:r>
              </a:p>
            </p:txBody>
          </p:sp>
        </mc:Fallback>
      </mc:AlternateContent>
    </p:spTree>
    <p:extLst>
      <p:ext uri="{BB962C8B-B14F-4D97-AF65-F5344CB8AC3E}">
        <p14:creationId xmlns:p14="http://schemas.microsoft.com/office/powerpoint/2010/main" val="10884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Logical Equivalences(Contd.)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pPr marL="594360" lvl="2" indent="0">
                  <a:buNone/>
                </a:pPr>
                <a:r>
                  <a:rPr lang="en-GB" dirty="0" smtClean="0"/>
                  <a:t>The negation of the statement is</a:t>
                </a:r>
              </a:p>
              <a:p>
                <a:pPr marL="594360" lvl="2" indent="0">
                  <a:buNone/>
                </a:pPr>
                <a:endParaRPr lang="en-GB" dirty="0" smtClean="0"/>
              </a:p>
              <a:p>
                <a:pPr marL="594360" lvl="2" indent="0" algn="ctr">
                  <a:buNone/>
                </a:pPr>
                <a:r>
                  <a:rPr lang="en-US" dirty="0" smtClean="0"/>
                  <a:t>“</a:t>
                </a:r>
                <a14:m>
                  <m:oMath xmlns:m="http://schemas.openxmlformats.org/officeDocument/2006/math">
                    <m:r>
                      <a:rPr lang="en-US" i="1">
                        <a:latin typeface="Cambria Math"/>
                      </a:rPr>
                      <m:t>𝐼𝑡</m:t>
                    </m:r>
                    <m:r>
                      <a:rPr lang="en-US" i="1">
                        <a:latin typeface="Cambria Math"/>
                      </a:rPr>
                      <m:t> </m:t>
                    </m:r>
                    <m:r>
                      <a:rPr lang="en-US" i="1">
                        <a:latin typeface="Cambria Math"/>
                      </a:rPr>
                      <m:t>𝑖𝑠</m:t>
                    </m:r>
                    <m:r>
                      <a:rPr lang="en-US" i="1">
                        <a:latin typeface="Cambria Math"/>
                      </a:rPr>
                      <m:t> </m:t>
                    </m:r>
                    <m:r>
                      <a:rPr lang="en-US" i="1">
                        <a:latin typeface="Cambria Math"/>
                      </a:rPr>
                      <m:t>𝑛𝑜𝑡</m:t>
                    </m:r>
                    <m:r>
                      <a:rPr lang="en-US" i="1">
                        <a:latin typeface="Cambria Math"/>
                      </a:rPr>
                      <m:t> </m:t>
                    </m:r>
                    <m:r>
                      <a:rPr lang="en-US" i="1">
                        <a:latin typeface="Cambria Math"/>
                      </a:rPr>
                      <m:t>𝑡h𝑒</m:t>
                    </m:r>
                    <m:r>
                      <a:rPr lang="en-US" i="1">
                        <a:latin typeface="Cambria Math"/>
                      </a:rPr>
                      <m:t> </m:t>
                    </m:r>
                    <m:r>
                      <a:rPr lang="en-US" i="1">
                        <a:latin typeface="Cambria Math"/>
                      </a:rPr>
                      <m:t>𝑐𝑎𝑠𝑒</m:t>
                    </m:r>
                    <m:r>
                      <a:rPr lang="en-US" i="1">
                        <a:latin typeface="Cambria Math"/>
                      </a:rPr>
                      <m:t> </m:t>
                    </m:r>
                    <m:r>
                      <a:rPr lang="en-US" i="1">
                        <a:latin typeface="Cambria Math"/>
                      </a:rPr>
                      <m:t>𝑡h𝑎𝑡</m:t>
                    </m:r>
                    <m:r>
                      <a:rPr lang="en-US" i="1">
                        <a:latin typeface="Cambria Math"/>
                      </a:rPr>
                      <m:t> </m:t>
                    </m:r>
                    <m:r>
                      <a:rPr lang="en-US" i="1">
                        <a:latin typeface="Cambria Math"/>
                      </a:rPr>
                      <m:t>𝑡h𝑒𝑟𝑒</m:t>
                    </m:r>
                    <m:r>
                      <a:rPr lang="en-US" i="1">
                        <a:latin typeface="Cambria Math"/>
                      </a:rPr>
                      <m:t> </m:t>
                    </m:r>
                    <m:r>
                      <a:rPr lang="en-US" i="1">
                        <a:latin typeface="Cambria Math"/>
                      </a:rPr>
                      <m:t>𝑖𝑠</m:t>
                    </m:r>
                    <m:r>
                      <a:rPr lang="en-US" i="1">
                        <a:latin typeface="Cambria Math"/>
                      </a:rPr>
                      <m:t> </m:t>
                    </m:r>
                    <m:r>
                      <a:rPr lang="en-US" i="1">
                        <a:latin typeface="Cambria Math"/>
                      </a:rPr>
                      <m:t>𝑎</m:t>
                    </m:r>
                    <m:r>
                      <a:rPr lang="en-US" i="1">
                        <a:latin typeface="Cambria Math"/>
                      </a:rPr>
                      <m:t> </m:t>
                    </m:r>
                    <m:r>
                      <a:rPr lang="en-US" i="1">
                        <a:latin typeface="Cambria Math"/>
                      </a:rPr>
                      <m:t>𝑠𝑡𝑢𝑑𝑒𝑛𝑡</m:t>
                    </m:r>
                    <m:r>
                      <a:rPr lang="en-US" i="1">
                        <a:latin typeface="Cambria Math"/>
                      </a:rPr>
                      <m:t> </m:t>
                    </m:r>
                    <m:r>
                      <a:rPr lang="en-US" i="1">
                        <a:latin typeface="Cambria Math"/>
                      </a:rPr>
                      <m:t>𝑖𝑛</m:t>
                    </m:r>
                    <m:r>
                      <a:rPr lang="en-US" i="1">
                        <a:latin typeface="Cambria Math"/>
                      </a:rPr>
                      <m:t> </m:t>
                    </m:r>
                    <m:r>
                      <a:rPr lang="en-US" i="1">
                        <a:latin typeface="Cambria Math"/>
                      </a:rPr>
                      <m:t>𝑡h𝑖𝑠</m:t>
                    </m:r>
                    <m:r>
                      <a:rPr lang="en-US" i="1">
                        <a:latin typeface="Cambria Math"/>
                      </a:rPr>
                      <m:t> </m:t>
                    </m:r>
                    <m:r>
                      <a:rPr lang="en-US" i="1">
                        <a:latin typeface="Cambria Math"/>
                      </a:rPr>
                      <m:t>𝑐𝑙𝑎𝑠𝑠</m:t>
                    </m:r>
                    <m:r>
                      <a:rPr lang="en-US" i="1">
                        <a:latin typeface="Cambria Math"/>
                      </a:rPr>
                      <m:t> </m:t>
                    </m:r>
                    <m:r>
                      <a:rPr lang="en-US" i="1">
                        <a:latin typeface="Cambria Math"/>
                      </a:rPr>
                      <m:t>𝑤h𝑜</m:t>
                    </m:r>
                    <m:r>
                      <a:rPr lang="en-US" i="1">
                        <a:latin typeface="Cambria Math"/>
                      </a:rPr>
                      <m:t> </m:t>
                    </m:r>
                    <m:r>
                      <a:rPr lang="en-US" i="1">
                        <a:latin typeface="Cambria Math"/>
                      </a:rPr>
                      <m:t>h𝑎𝑠</m:t>
                    </m:r>
                    <m:r>
                      <a:rPr lang="en-US" i="1">
                        <a:latin typeface="Cambria Math"/>
                      </a:rPr>
                      <m:t> </m:t>
                    </m:r>
                  </m:oMath>
                </a14:m>
                <a:endParaRPr lang="en-GB" i="1" dirty="0" smtClean="0">
                  <a:latin typeface="Cambria Math"/>
                </a:endParaRPr>
              </a:p>
              <a:p>
                <a:pPr marL="594360" lvl="2" indent="0" algn="ctr">
                  <a:buNone/>
                </a:pPr>
                <a14:m>
                  <m:oMath xmlns:m="http://schemas.openxmlformats.org/officeDocument/2006/math">
                    <m:r>
                      <a:rPr lang="en-US" i="1">
                        <a:latin typeface="Cambria Math"/>
                      </a:rPr>
                      <m:t>𝑡𝑎𝑘𝑒𝑛</m:t>
                    </m:r>
                    <m:r>
                      <a:rPr lang="en-US" i="1">
                        <a:latin typeface="Cambria Math"/>
                      </a:rPr>
                      <m:t> </m:t>
                    </m:r>
                    <m:r>
                      <a:rPr lang="en-US" i="1">
                        <a:latin typeface="Cambria Math"/>
                      </a:rPr>
                      <m:t>𝑎</m:t>
                    </m:r>
                    <m:r>
                      <a:rPr lang="en-US" i="1">
                        <a:latin typeface="Cambria Math"/>
                      </a:rPr>
                      <m:t> </m:t>
                    </m:r>
                    <m:r>
                      <a:rPr lang="en-US" i="1">
                        <a:latin typeface="Cambria Math"/>
                      </a:rPr>
                      <m:t>𝑐𝑜𝑢𝑟𝑠𝑒</m:t>
                    </m:r>
                    <m:r>
                      <a:rPr lang="en-US" i="1">
                        <a:latin typeface="Cambria Math"/>
                      </a:rPr>
                      <m:t> </m:t>
                    </m:r>
                    <m:r>
                      <a:rPr lang="en-US" i="1">
                        <a:latin typeface="Cambria Math"/>
                      </a:rPr>
                      <m:t>𝑖𝑛</m:t>
                    </m:r>
                    <m:r>
                      <a:rPr lang="en-GB" b="0" i="1" smtClean="0">
                        <a:latin typeface="Cambria Math"/>
                      </a:rPr>
                      <m:t> </m:t>
                    </m:r>
                    <m:r>
                      <a:rPr lang="en-US" i="1">
                        <a:latin typeface="Cambria Math"/>
                      </a:rPr>
                      <m:t>𝑐𝑎𝑙𝑐𝑢𝑙𝑢𝑠</m:t>
                    </m:r>
                    <m:r>
                      <a:rPr lang="en-US" i="1">
                        <a:latin typeface="Cambria Math"/>
                      </a:rPr>
                      <m:t>.</m:t>
                    </m:r>
                  </m:oMath>
                </a14:m>
                <a:r>
                  <a:rPr lang="en-US" dirty="0" smtClean="0"/>
                  <a:t>”</a:t>
                </a:r>
              </a:p>
              <a:p>
                <a:pPr marL="594360" lvl="2" indent="0">
                  <a:buNone/>
                </a:pPr>
                <a:r>
                  <a:rPr lang="en-GB" dirty="0"/>
                  <a:t>This negation can be represented by </a:t>
                </a:r>
                <a14:m>
                  <m:oMath xmlns:m="http://schemas.openxmlformats.org/officeDocument/2006/math">
                    <m:r>
                      <a:rPr lang="en-GB" b="1" i="1" smtClean="0">
                        <a:solidFill>
                          <a:srgbClr val="00B050"/>
                        </a:solidFill>
                        <a:latin typeface="Cambria Math"/>
                      </a:rPr>
                      <m:t>¬</m:t>
                    </m:r>
                    <m:r>
                      <a:rPr lang="en-GB" b="1" i="1" smtClean="0">
                        <a:solidFill>
                          <a:srgbClr val="00B050"/>
                        </a:solidFill>
                        <a:latin typeface="Cambria Math"/>
                        <a:ea typeface="Cambria Math"/>
                      </a:rPr>
                      <m:t>∃</m:t>
                    </m:r>
                    <m:r>
                      <a:rPr lang="en-GB" b="1" i="1">
                        <a:solidFill>
                          <a:srgbClr val="00B050"/>
                        </a:solidFill>
                        <a:latin typeface="Cambria Math"/>
                        <a:ea typeface="Cambria Math"/>
                      </a:rPr>
                      <m:t>𝒙𝑷</m:t>
                    </m:r>
                    <m:r>
                      <a:rPr lang="en-GB" b="1" i="1">
                        <a:solidFill>
                          <a:srgbClr val="00B050"/>
                        </a:solidFill>
                        <a:latin typeface="Cambria Math"/>
                        <a:ea typeface="Cambria Math"/>
                      </a:rPr>
                      <m:t>(</m:t>
                    </m:r>
                    <m:r>
                      <a:rPr lang="en-GB" b="1" i="1">
                        <a:solidFill>
                          <a:srgbClr val="00B050"/>
                        </a:solidFill>
                        <a:latin typeface="Cambria Math"/>
                        <a:ea typeface="Cambria Math"/>
                      </a:rPr>
                      <m:t>𝒙</m:t>
                    </m:r>
                    <m:r>
                      <a:rPr lang="en-GB" b="1" i="1">
                        <a:solidFill>
                          <a:srgbClr val="00B050"/>
                        </a:solidFill>
                        <a:latin typeface="Cambria Math"/>
                        <a:ea typeface="Cambria Math"/>
                      </a:rPr>
                      <m:t>)</m:t>
                    </m:r>
                  </m:oMath>
                </a14:m>
                <a:r>
                  <a:rPr lang="en-US" dirty="0"/>
                  <a:t>. </a:t>
                </a:r>
                <a:endParaRPr lang="en-US" dirty="0" smtClean="0"/>
              </a:p>
              <a:p>
                <a:pPr marL="594360" lvl="2" indent="0">
                  <a:buNone/>
                </a:pPr>
                <a:endParaRPr lang="en-US" dirty="0"/>
              </a:p>
              <a:p>
                <a:pPr marL="594360" lvl="2" indent="0">
                  <a:buNone/>
                </a:pPr>
                <a:r>
                  <a:rPr lang="en-GB" dirty="0"/>
                  <a:t>Which is similar </a:t>
                </a:r>
                <a:r>
                  <a:rPr lang="en-GB" dirty="0" smtClean="0"/>
                  <a:t>to saying,</a:t>
                </a:r>
              </a:p>
              <a:p>
                <a:pPr marL="594360" lvl="2" indent="0" algn="ctr">
                  <a:buNone/>
                </a:pPr>
                <a:r>
                  <a:rPr lang="en-US" dirty="0" smtClean="0"/>
                  <a:t>“</a:t>
                </a:r>
                <a14:m>
                  <m:oMath xmlns:m="http://schemas.openxmlformats.org/officeDocument/2006/math">
                    <m:r>
                      <a:rPr lang="en-US" i="1">
                        <a:latin typeface="Cambria Math"/>
                      </a:rPr>
                      <m:t>𝐸𝑣𝑒𝑟𝑦</m:t>
                    </m:r>
                    <m:r>
                      <a:rPr lang="en-US" i="1">
                        <a:latin typeface="Cambria Math"/>
                      </a:rPr>
                      <m:t> </m:t>
                    </m:r>
                    <m:r>
                      <a:rPr lang="en-US" i="1">
                        <a:latin typeface="Cambria Math"/>
                      </a:rPr>
                      <m:t>𝑠𝑡𝑢𝑑𝑒𝑛𝑡</m:t>
                    </m:r>
                    <m:r>
                      <a:rPr lang="en-US" i="1">
                        <a:latin typeface="Cambria Math"/>
                      </a:rPr>
                      <m:t> </m:t>
                    </m:r>
                    <m:r>
                      <a:rPr lang="en-US" i="1">
                        <a:latin typeface="Cambria Math"/>
                      </a:rPr>
                      <m:t>𝑖𝑛</m:t>
                    </m:r>
                    <m:r>
                      <a:rPr lang="en-US" i="1">
                        <a:latin typeface="Cambria Math"/>
                      </a:rPr>
                      <m:t> </m:t>
                    </m:r>
                    <m:r>
                      <a:rPr lang="en-US" i="1">
                        <a:latin typeface="Cambria Math"/>
                      </a:rPr>
                      <m:t>𝑡h𝑖𝑠</m:t>
                    </m:r>
                    <m:r>
                      <a:rPr lang="en-US" i="1">
                        <a:latin typeface="Cambria Math"/>
                      </a:rPr>
                      <m:t> </m:t>
                    </m:r>
                    <m:r>
                      <a:rPr lang="en-US" i="1">
                        <a:latin typeface="Cambria Math"/>
                      </a:rPr>
                      <m:t>𝑐𝑙𝑎𝑠𝑠</m:t>
                    </m:r>
                    <m:r>
                      <a:rPr lang="en-US" i="1">
                        <a:latin typeface="Cambria Math"/>
                      </a:rPr>
                      <m:t> </m:t>
                    </m:r>
                    <m:r>
                      <a:rPr lang="en-US" i="1">
                        <a:latin typeface="Cambria Math"/>
                      </a:rPr>
                      <m:t>h𝑎𝑠</m:t>
                    </m:r>
                    <m:r>
                      <a:rPr lang="en-US" i="1">
                        <a:latin typeface="Cambria Math"/>
                      </a:rPr>
                      <m:t> </m:t>
                    </m:r>
                    <m:r>
                      <a:rPr lang="en-US" i="1">
                        <a:latin typeface="Cambria Math"/>
                      </a:rPr>
                      <m:t>𝑛𝑜𝑡</m:t>
                    </m:r>
                    <m:r>
                      <a:rPr lang="en-US" i="1">
                        <a:latin typeface="Cambria Math"/>
                      </a:rPr>
                      <m:t> </m:t>
                    </m:r>
                    <m:r>
                      <a:rPr lang="en-US" i="1">
                        <a:latin typeface="Cambria Math"/>
                      </a:rPr>
                      <m:t>𝑡𝑎𝑘𝑒𝑛</m:t>
                    </m:r>
                    <m:r>
                      <a:rPr lang="en-US" i="1">
                        <a:latin typeface="Cambria Math"/>
                      </a:rPr>
                      <m:t> </m:t>
                    </m:r>
                    <m:r>
                      <a:rPr lang="en-US" i="1">
                        <a:latin typeface="Cambria Math"/>
                      </a:rPr>
                      <m:t>𝑐𝑎𝑙𝑐𝑢𝑙𝑢𝑠</m:t>
                    </m:r>
                  </m:oMath>
                </a14:m>
                <a:r>
                  <a:rPr lang="en-US" dirty="0" smtClean="0"/>
                  <a:t>”</a:t>
                </a:r>
              </a:p>
              <a:p>
                <a:pPr marL="594360" lvl="2" indent="0">
                  <a:buNone/>
                </a:pPr>
                <a:endParaRPr lang="en-GB" dirty="0" smtClean="0"/>
              </a:p>
              <a:p>
                <a:pPr marL="594360" lvl="2" indent="0">
                  <a:buNone/>
                </a:pPr>
                <a:r>
                  <a:rPr lang="en-GB" dirty="0" smtClean="0"/>
                  <a:t>Which is </a:t>
                </a:r>
                <a:r>
                  <a:rPr lang="en-US" dirty="0"/>
                  <a:t>the universal quantiﬁcation of the negation of the original propositional function, </a:t>
                </a:r>
                <a:r>
                  <a:rPr lang="en-US" dirty="0" smtClean="0"/>
                  <a:t> </a:t>
                </a:r>
                <a14:m>
                  <m:oMath xmlns:m="http://schemas.openxmlformats.org/officeDocument/2006/math">
                    <m:r>
                      <a:rPr lang="en-US" b="1" i="1" smtClean="0">
                        <a:solidFill>
                          <a:srgbClr val="00B050"/>
                        </a:solidFill>
                        <a:latin typeface="Cambria Math"/>
                        <a:ea typeface="Cambria Math"/>
                      </a:rPr>
                      <m:t>∀</m:t>
                    </m:r>
                    <m:r>
                      <a:rPr lang="en-GB" b="1" i="1" smtClean="0">
                        <a:solidFill>
                          <a:srgbClr val="00B050"/>
                        </a:solidFill>
                        <a:latin typeface="Cambria Math"/>
                        <a:ea typeface="Cambria Math"/>
                      </a:rPr>
                      <m:t>𝒙</m:t>
                    </m:r>
                    <m:r>
                      <a:rPr lang="en-GB" b="1" i="1" smtClean="0">
                        <a:solidFill>
                          <a:srgbClr val="00B050"/>
                        </a:solidFill>
                        <a:latin typeface="Cambria Math"/>
                        <a:ea typeface="Cambria Math"/>
                      </a:rPr>
                      <m:t>¬</m:t>
                    </m:r>
                    <m:r>
                      <a:rPr lang="en-GB" b="1" i="1" smtClean="0">
                        <a:solidFill>
                          <a:srgbClr val="00B050"/>
                        </a:solidFill>
                        <a:latin typeface="Cambria Math"/>
                        <a:ea typeface="Cambria Math"/>
                      </a:rPr>
                      <m:t>𝑷</m:t>
                    </m:r>
                    <m:r>
                      <a:rPr lang="en-GB" b="1" i="1" smtClean="0">
                        <a:solidFill>
                          <a:srgbClr val="00B050"/>
                        </a:solidFill>
                        <a:latin typeface="Cambria Math"/>
                        <a:ea typeface="Cambria Math"/>
                      </a:rPr>
                      <m:t>(</m:t>
                    </m:r>
                    <m:r>
                      <a:rPr lang="en-GB" b="1" i="1" smtClean="0">
                        <a:solidFill>
                          <a:srgbClr val="00B050"/>
                        </a:solidFill>
                        <a:latin typeface="Cambria Math"/>
                        <a:ea typeface="Cambria Math"/>
                      </a:rPr>
                      <m:t>𝒙</m:t>
                    </m:r>
                    <m:r>
                      <a:rPr lang="en-GB" b="1" i="1" smtClean="0">
                        <a:solidFill>
                          <a:srgbClr val="00B050"/>
                        </a:solidFill>
                        <a:latin typeface="Cambria Math"/>
                        <a:ea typeface="Cambria Math"/>
                      </a:rPr>
                      <m:t>)</m:t>
                    </m:r>
                  </m:oMath>
                </a14:m>
                <a:endParaRPr lang="en-US" b="1" dirty="0" smtClean="0">
                  <a:solidFill>
                    <a:srgbClr val="00B050"/>
                  </a:solidFill>
                </a:endParaRPr>
              </a:p>
              <a:p>
                <a:pPr marL="594360" lvl="2" indent="0">
                  <a:buNone/>
                </a:pPr>
                <a:r>
                  <a:rPr lang="en-GB" dirty="0"/>
                  <a:t>Thus, we can see that,</a:t>
                </a:r>
                <a:endParaRPr lang="en-US" dirty="0"/>
              </a:p>
              <a:p>
                <a:pPr marL="594360" lvl="2" indent="0">
                  <a:buNone/>
                </a:pPr>
                <a:endParaRPr lang="en-GB" dirty="0"/>
              </a:p>
              <a:p>
                <a:pPr marL="594360" lvl="2" indent="0">
                  <a:buNone/>
                </a:pPr>
                <a14:m>
                  <m:oMathPara xmlns:m="http://schemas.openxmlformats.org/officeDocument/2006/math">
                    <m:oMathParaPr>
                      <m:jc m:val="centerGroup"/>
                    </m:oMathParaPr>
                    <m:oMath xmlns:m="http://schemas.openxmlformats.org/officeDocument/2006/math">
                      <m:r>
                        <a:rPr lang="en-GB" b="1" i="1">
                          <a:solidFill>
                            <a:srgbClr val="00B050"/>
                          </a:solidFill>
                          <a:latin typeface="Cambria Math"/>
                        </a:rPr>
                        <m:t>¬</m:t>
                      </m:r>
                      <m:r>
                        <a:rPr lang="en-GB" b="1" i="1">
                          <a:solidFill>
                            <a:srgbClr val="00B050"/>
                          </a:solidFill>
                          <a:latin typeface="Cambria Math"/>
                          <a:ea typeface="Cambria Math"/>
                        </a:rPr>
                        <m:t>∃</m:t>
                      </m:r>
                      <m:r>
                        <a:rPr lang="en-GB" b="1" i="1">
                          <a:solidFill>
                            <a:srgbClr val="00B050"/>
                          </a:solidFill>
                          <a:latin typeface="Cambria Math"/>
                          <a:ea typeface="Cambria Math"/>
                        </a:rPr>
                        <m:t>𝒙𝑷</m:t>
                      </m:r>
                      <m:d>
                        <m:dPr>
                          <m:ctrlPr>
                            <a:rPr lang="en-GB" b="1" i="1">
                              <a:solidFill>
                                <a:srgbClr val="00B050"/>
                              </a:solidFill>
                              <a:latin typeface="Cambria Math"/>
                              <a:ea typeface="Cambria Math"/>
                            </a:rPr>
                          </m:ctrlPr>
                        </m:dPr>
                        <m:e>
                          <m:r>
                            <a:rPr lang="en-GB" b="1" i="1">
                              <a:solidFill>
                                <a:srgbClr val="00B050"/>
                              </a:solidFill>
                              <a:latin typeface="Cambria Math"/>
                              <a:ea typeface="Cambria Math"/>
                            </a:rPr>
                            <m:t>𝒙</m:t>
                          </m:r>
                        </m:e>
                      </m:d>
                      <m:r>
                        <a:rPr lang="en-GB" b="1" i="1">
                          <a:solidFill>
                            <a:srgbClr val="00B050"/>
                          </a:solidFill>
                          <a:latin typeface="Cambria Math"/>
                          <a:ea typeface="Cambria Math"/>
                        </a:rPr>
                        <m:t>≡</m:t>
                      </m:r>
                      <m:r>
                        <a:rPr lang="en-GB" b="1" i="1" smtClean="0">
                          <a:solidFill>
                            <a:srgbClr val="00B050"/>
                          </a:solidFill>
                          <a:latin typeface="Cambria Math"/>
                          <a:ea typeface="Cambria Math"/>
                        </a:rPr>
                        <m:t>∀</m:t>
                      </m:r>
                      <m:r>
                        <a:rPr lang="en-GB" b="1" i="1">
                          <a:solidFill>
                            <a:srgbClr val="00B050"/>
                          </a:solidFill>
                          <a:latin typeface="Cambria Math"/>
                          <a:ea typeface="Cambria Math"/>
                        </a:rPr>
                        <m:t>𝒙</m:t>
                      </m:r>
                      <m:r>
                        <a:rPr lang="en-GB" b="1" i="1">
                          <a:solidFill>
                            <a:srgbClr val="00B050"/>
                          </a:solidFill>
                          <a:latin typeface="Cambria Math"/>
                          <a:ea typeface="Cambria Math"/>
                        </a:rPr>
                        <m:t>¬</m:t>
                      </m:r>
                      <m:r>
                        <a:rPr lang="en-GB" b="1" i="1">
                          <a:solidFill>
                            <a:srgbClr val="00B050"/>
                          </a:solidFill>
                          <a:latin typeface="Cambria Math"/>
                          <a:ea typeface="Cambria Math"/>
                        </a:rPr>
                        <m:t>𝑷</m:t>
                      </m:r>
                      <m:r>
                        <a:rPr lang="en-GB" b="1" i="1">
                          <a:solidFill>
                            <a:srgbClr val="00B050"/>
                          </a:solidFill>
                          <a:latin typeface="Cambria Math"/>
                          <a:ea typeface="Cambria Math"/>
                        </a:rPr>
                        <m:t>(</m:t>
                      </m:r>
                      <m:r>
                        <a:rPr lang="en-GB" b="1" i="1">
                          <a:solidFill>
                            <a:srgbClr val="00B050"/>
                          </a:solidFill>
                          <a:latin typeface="Cambria Math"/>
                          <a:ea typeface="Cambria Math"/>
                        </a:rPr>
                        <m:t>𝒙</m:t>
                      </m:r>
                      <m:r>
                        <a:rPr lang="en-GB" b="1" i="1">
                          <a:solidFill>
                            <a:srgbClr val="00B050"/>
                          </a:solidFill>
                          <a:latin typeface="Cambria Math"/>
                          <a:ea typeface="Cambria Math"/>
                        </a:rPr>
                        <m:t>)</m:t>
                      </m:r>
                    </m:oMath>
                  </m:oMathPara>
                </a14:m>
                <a:endParaRPr lang="en-US" b="1" dirty="0">
                  <a:solidFill>
                    <a:srgbClr val="00B050"/>
                  </a:solidFill>
                </a:endParaRPr>
              </a:p>
              <a:p>
                <a:pPr marL="59436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t="-1235" b="-3457"/>
                </a:stretch>
              </a:blipFill>
            </p:spPr>
            <p:txBody>
              <a:bodyPr/>
              <a:lstStyle/>
              <a:p>
                <a:r>
                  <a:rPr lang="en-US">
                    <a:noFill/>
                  </a:rPr>
                  <a:t> </a:t>
                </a:r>
              </a:p>
            </p:txBody>
          </p:sp>
        </mc:Fallback>
      </mc:AlternateContent>
    </p:spTree>
    <p:extLst>
      <p:ext uri="{BB962C8B-B14F-4D97-AF65-F5344CB8AC3E}">
        <p14:creationId xmlns:p14="http://schemas.microsoft.com/office/powerpoint/2010/main" val="2583986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Logical equivalences(Contd.)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The rules for negations for quantiﬁers are called </a:t>
                </a:r>
                <a14:m>
                  <m:oMath xmlns:m="http://schemas.openxmlformats.org/officeDocument/2006/math">
                    <m:r>
                      <a:rPr lang="en-US" i="1" dirty="0" smtClean="0">
                        <a:latin typeface="Cambria Math"/>
                      </a:rPr>
                      <m:t>𝐷𝑒</m:t>
                    </m:r>
                    <m:r>
                      <a:rPr lang="en-US" i="1" dirty="0" smtClean="0">
                        <a:latin typeface="Cambria Math"/>
                      </a:rPr>
                      <m:t> </m:t>
                    </m:r>
                    <m:r>
                      <a:rPr lang="en-US" i="1" dirty="0" smtClean="0">
                        <a:latin typeface="Cambria Math"/>
                      </a:rPr>
                      <m:t>𝑀𝑜𝑟𝑔𝑎𝑛</m:t>
                    </m:r>
                    <m:r>
                      <a:rPr lang="en-US" i="1" dirty="0" smtClean="0">
                        <a:latin typeface="Cambria Math"/>
                      </a:rPr>
                      <m:t>’</m:t>
                    </m:r>
                    <m:r>
                      <a:rPr lang="en-US" i="1" dirty="0" smtClean="0">
                        <a:latin typeface="Cambria Math"/>
                      </a:rPr>
                      <m:t>𝑠</m:t>
                    </m:r>
                    <m:r>
                      <a:rPr lang="en-US" i="1" dirty="0" smtClean="0">
                        <a:latin typeface="Cambria Math"/>
                      </a:rPr>
                      <m:t> </m:t>
                    </m:r>
                    <m:r>
                      <a:rPr lang="en-US" i="1" dirty="0" smtClean="0">
                        <a:latin typeface="Cambria Math"/>
                      </a:rPr>
                      <m:t>𝑙𝑎𝑤𝑠</m:t>
                    </m:r>
                    <m:r>
                      <a:rPr lang="en-US" i="1" dirty="0" smtClean="0">
                        <a:latin typeface="Cambria Math"/>
                      </a:rPr>
                      <m:t> </m:t>
                    </m:r>
                    <m:r>
                      <a:rPr lang="en-US" i="1" dirty="0" smtClean="0">
                        <a:latin typeface="Cambria Math"/>
                      </a:rPr>
                      <m:t>𝑓𝑜𝑟</m:t>
                    </m:r>
                    <m:r>
                      <a:rPr lang="en-US" i="1" dirty="0" smtClean="0">
                        <a:latin typeface="Cambria Math"/>
                      </a:rPr>
                      <m:t> </m:t>
                    </m:r>
                    <m:r>
                      <a:rPr lang="en-US" i="1" dirty="0" smtClean="0">
                        <a:latin typeface="Cambria Math"/>
                      </a:rPr>
                      <m:t>𝑞𝑢𝑎𝑛𝑡𝑖</m:t>
                    </m:r>
                    <m:r>
                      <a:rPr lang="en-US" i="1" dirty="0" smtClean="0">
                        <a:latin typeface="Cambria Math"/>
                      </a:rPr>
                      <m:t>ﬁ</m:t>
                    </m:r>
                    <m:r>
                      <a:rPr lang="en-US" i="1" dirty="0" smtClean="0">
                        <a:latin typeface="Cambria Math"/>
                      </a:rPr>
                      <m:t>𝑒𝑟𝑠</m:t>
                    </m:r>
                  </m:oMath>
                </a14:m>
                <a:endParaRPr lang="en-US" dirty="0" smtClean="0"/>
              </a:p>
              <a:p>
                <a:endParaRPr lang="en-GB"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394541314"/>
                  </p:ext>
                </p:extLst>
              </p:nvPr>
            </p:nvGraphicFramePr>
            <p:xfrm>
              <a:off x="755576" y="2708920"/>
              <a:ext cx="7848727" cy="2565400"/>
            </p:xfrm>
            <a:graphic>
              <a:graphicData uri="http://schemas.openxmlformats.org/drawingml/2006/table">
                <a:tbl>
                  <a:tblPr firstRow="1">
                    <a:tableStyleId>{ED083AE6-46FA-4A59-8FB0-9F97EB10719F}</a:tableStyleId>
                  </a:tblPr>
                  <a:tblGrid>
                    <a:gridCol w="1298893"/>
                    <a:gridCol w="1524000"/>
                    <a:gridCol w="2299779"/>
                    <a:gridCol w="2726055"/>
                  </a:tblGrid>
                  <a:tr h="370840">
                    <a:tc>
                      <a:txBody>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𝑵𝒆𝒈𝒂𝒕𝒊𝒐𝒏</m:t>
                                </m:r>
                              </m:oMath>
                            </m:oMathPara>
                          </a14:m>
                          <a:endParaRPr lang="en-US" dirty="0"/>
                        </a:p>
                      </a:txBody>
                      <a:tcPr>
                        <a:solidFill>
                          <a:schemeClr val="accent4">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𝑬𝒒𝒖𝒊𝒗𝒂𝒍𝒆𝒏𝒕</m:t>
                                </m:r>
                                <m:r>
                                  <a:rPr lang="en-GB" b="1" i="1" smtClean="0">
                                    <a:latin typeface="Cambria Math"/>
                                  </a:rPr>
                                  <m:t> </m:t>
                                </m:r>
                              </m:oMath>
                            </m:oMathPara>
                          </a14:m>
                          <a:endParaRPr lang="en-GB" b="1" i="1" dirty="0" smtClean="0">
                            <a:latin typeface="Cambria Math"/>
                          </a:endParaRPr>
                        </a:p>
                        <a:p>
                          <a:pPr/>
                          <a14:m>
                            <m:oMathPara xmlns:m="http://schemas.openxmlformats.org/officeDocument/2006/math">
                              <m:oMathParaPr>
                                <m:jc m:val="centerGroup"/>
                              </m:oMathParaPr>
                              <m:oMath xmlns:m="http://schemas.openxmlformats.org/officeDocument/2006/math">
                                <m:r>
                                  <a:rPr lang="en-GB" b="1" i="1" smtClean="0">
                                    <a:latin typeface="Cambria Math"/>
                                  </a:rPr>
                                  <m:t>𝑺𝒕𝒂𝒕𝒆𝒎𝒆𝒏𝒕</m:t>
                                </m:r>
                              </m:oMath>
                            </m:oMathPara>
                          </a14:m>
                          <a:endParaRPr lang="en-US" dirty="0"/>
                        </a:p>
                      </a:txBody>
                      <a:tcPr>
                        <a:solidFill>
                          <a:schemeClr val="accent4">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𝑾𝒉𝒆𝒏</m:t>
                                </m:r>
                                <m:r>
                                  <a:rPr lang="en-GB" b="1" i="1" smtClean="0">
                                    <a:latin typeface="Cambria Math"/>
                                  </a:rPr>
                                  <m:t> </m:t>
                                </m:r>
                                <m:r>
                                  <a:rPr lang="en-GB" b="1" i="1" smtClean="0">
                                    <a:latin typeface="Cambria Math"/>
                                  </a:rPr>
                                  <m:t>𝑻𝒓𝒖𝒆</m:t>
                                </m:r>
                                <m:r>
                                  <a:rPr lang="en-GB" b="1" i="1" smtClean="0">
                                    <a:latin typeface="Cambria Math"/>
                                  </a:rPr>
                                  <m:t>?</m:t>
                                </m:r>
                              </m:oMath>
                            </m:oMathPara>
                          </a14:m>
                          <a:endParaRPr lang="en-US" dirty="0"/>
                        </a:p>
                      </a:txBody>
                      <a:tcPr>
                        <a:solidFill>
                          <a:schemeClr val="accent4">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𝑾𝒉𝒆𝒏</m:t>
                                </m:r>
                                <m:r>
                                  <a:rPr lang="en-GB" b="1" i="1" smtClean="0">
                                    <a:latin typeface="Cambria Math"/>
                                  </a:rPr>
                                  <m:t> </m:t>
                                </m:r>
                                <m:r>
                                  <a:rPr lang="en-GB" b="1" i="1" smtClean="0">
                                    <a:latin typeface="Cambria Math"/>
                                  </a:rPr>
                                  <m:t>𝑭𝒂𝒍𝒔𝒆</m:t>
                                </m:r>
                                <m:r>
                                  <a:rPr lang="en-GB" b="1" i="1" smtClean="0">
                                    <a:latin typeface="Cambria Math"/>
                                  </a:rPr>
                                  <m:t>?</m:t>
                                </m:r>
                              </m:oMath>
                            </m:oMathPara>
                          </a14:m>
                          <a:endParaRPr lang="en-US" dirty="0"/>
                        </a:p>
                      </a:txBody>
                      <a:tcPr>
                        <a:solidFill>
                          <a:schemeClr val="accent4">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m:t>
                                </m:r>
                                <m:r>
                                  <a:rPr kumimoji="0" lang="en-GB" sz="1800" b="0" i="1" kern="1200" dirty="0" smtClean="0">
                                    <a:solidFill>
                                      <a:schemeClr val="tx1"/>
                                    </a:solidFill>
                                    <a:latin typeface="Cambria Math"/>
                                    <a:ea typeface="+mn-ea"/>
                                    <a:cs typeface="+mn-cs"/>
                                  </a:rPr>
                                  <m:t>𝑥𝑃</m:t>
                                </m:r>
                                <m:r>
                                  <a:rPr kumimoji="0" lang="en-US" sz="1800" i="1" kern="1200" dirty="0" smtClean="0">
                                    <a:solidFill>
                                      <a:schemeClr val="tx1"/>
                                    </a:solidFill>
                                    <a:latin typeface="Cambria Math"/>
                                    <a:ea typeface="+mn-ea"/>
                                    <a:cs typeface="+mn-cs"/>
                                  </a:rPr>
                                  <m:t>(</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m:t>
                                </m:r>
                                <m:r>
                                  <a:rPr kumimoji="0" lang="en-GB" sz="1800" b="0" i="1" kern="1200" dirty="0" smtClean="0">
                                    <a:solidFill>
                                      <a:schemeClr val="tx1"/>
                                    </a:solidFill>
                                    <a:latin typeface="Cambria Math"/>
                                    <a:ea typeface="+mn-ea"/>
                                    <a:cs typeface="+mn-cs"/>
                                  </a:rPr>
                                  <m:t>𝑥</m:t>
                                </m:r>
                                <m:r>
                                  <a:rPr kumimoji="0" lang="en-GB" sz="1800" b="0" i="1" kern="1200" dirty="0" smtClean="0">
                                    <a:solidFill>
                                      <a:schemeClr val="tx1"/>
                                    </a:solidFill>
                                    <a:latin typeface="Cambria Math"/>
                                    <a:ea typeface="+mn-ea"/>
                                    <a:cs typeface="+mn-cs"/>
                                  </a:rPr>
                                  <m:t>¬</m:t>
                                </m:r>
                                <m:r>
                                  <a:rPr kumimoji="0" lang="en-GB" sz="1800" b="0" i="1" kern="1200" dirty="0" smtClean="0">
                                    <a:solidFill>
                                      <a:schemeClr val="tx1"/>
                                    </a:solidFill>
                                    <a:latin typeface="Cambria Math"/>
                                    <a:ea typeface="+mn-ea"/>
                                    <a:cs typeface="+mn-cs"/>
                                  </a:rPr>
                                  <m:t>𝑃</m:t>
                                </m:r>
                                <m:r>
                                  <a:rPr kumimoji="0" lang="en-US" sz="1800" i="1" kern="1200" dirty="0" smtClean="0">
                                    <a:solidFill>
                                      <a:schemeClr val="tx1"/>
                                    </a:solidFill>
                                    <a:latin typeface="Cambria Math"/>
                                    <a:ea typeface="+mn-ea"/>
                                    <a:cs typeface="+mn-cs"/>
                                  </a:rPr>
                                  <m:t>(</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m:t>
                                </m:r>
                              </m:oMath>
                            </m:oMathPara>
                          </a14:m>
                          <a:endParaRPr kumimoji="0" lang="en-US" sz="1800" kern="1200" dirty="0" smtClean="0">
                            <a:solidFill>
                              <a:schemeClr val="tx1"/>
                            </a:solidFill>
                            <a:latin typeface="+mn-lt"/>
                            <a:ea typeface="+mn-ea"/>
                            <a:cs typeface="+mn-cs"/>
                          </a:endParaRPr>
                        </a:p>
                        <a:p>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𝐹𝑜𝑟</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𝑒𝑣𝑒𝑟𝑦</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oMath>
                            </m:oMathPara>
                          </a14:m>
                          <a:endParaRPr kumimoji="0" lang="en-GB" sz="1800" i="1" kern="1200" dirty="0" smtClean="0">
                            <a:solidFill>
                              <a:schemeClr val="tx1"/>
                            </a:solidFill>
                            <a:latin typeface="Cambria Math"/>
                            <a:ea typeface="+mn-ea"/>
                            <a:cs typeface="+mn-cs"/>
                          </a:endParaRPr>
                        </a:p>
                        <a:p>
                          <a:pP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𝑃</m:t>
                                </m:r>
                                <m:r>
                                  <a:rPr kumimoji="0" lang="en-US" sz="1800" i="1" kern="1200" dirty="0" smtClean="0">
                                    <a:solidFill>
                                      <a:schemeClr val="tx1"/>
                                    </a:solidFill>
                                    <a:latin typeface="Cambria Math"/>
                                    <a:ea typeface="+mn-ea"/>
                                    <a:cs typeface="+mn-cs"/>
                                  </a:rPr>
                                  <m:t>(</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𝑖𝑠</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𝑓𝑎𝑙𝑠𝑒</m:t>
                                </m:r>
                                <m:r>
                                  <a:rPr kumimoji="0" lang="en-US" sz="1800" i="1" kern="1200" dirty="0" smtClean="0">
                                    <a:solidFill>
                                      <a:schemeClr val="tx1"/>
                                    </a:solidFill>
                                    <a:latin typeface="Cambria Math"/>
                                    <a:ea typeface="+mn-ea"/>
                                    <a:cs typeface="+mn-cs"/>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𝑇h𝑒𝑟𝑒</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𝑖𝑠</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𝑎𝑛</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𝑓𝑜𝑟</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𝑤h𝑖𝑐h</m:t>
                                </m:r>
                              </m:oMath>
                            </m:oMathPara>
                          </a14:m>
                          <a:endParaRPr kumimoji="0" lang="en-US" sz="1800" kern="1200" dirty="0" smtClean="0">
                            <a:solidFill>
                              <a:schemeClr val="tx1"/>
                            </a:solidFill>
                            <a:latin typeface="+mn-lt"/>
                            <a:ea typeface="+mn-ea"/>
                            <a:cs typeface="+mn-cs"/>
                          </a:endParaRPr>
                        </a:p>
                        <a:p>
                          <a:pP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𝑃</m:t>
                                </m:r>
                                <m:r>
                                  <a:rPr kumimoji="0" lang="en-US" sz="1800" i="1" kern="1200" dirty="0" smtClean="0">
                                    <a:solidFill>
                                      <a:schemeClr val="tx1"/>
                                    </a:solidFill>
                                    <a:latin typeface="Cambria Math"/>
                                    <a:ea typeface="+mn-ea"/>
                                    <a:cs typeface="+mn-cs"/>
                                  </a:rPr>
                                  <m:t>(</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𝑖𝑠</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𝑡𝑟𝑢𝑒</m:t>
                                </m:r>
                                <m:r>
                                  <a:rPr kumimoji="0" lang="en-US" sz="1800" i="1" kern="1200" dirty="0" smtClean="0">
                                    <a:solidFill>
                                      <a:schemeClr val="tx1"/>
                                    </a:solidFill>
                                    <a:latin typeface="Cambria Math"/>
                                    <a:ea typeface="+mn-ea"/>
                                    <a:cs typeface="+mn-cs"/>
                                  </a:rPr>
                                  <m:t>.</m:t>
                                </m:r>
                              </m:oMath>
                            </m:oMathPara>
                          </a14:m>
                          <a:endParaRPr kumimoji="0" lang="en-US" sz="1800" kern="1200" dirty="0" smtClean="0">
                            <a:solidFill>
                              <a:schemeClr val="tx1"/>
                            </a:solidFill>
                            <a:latin typeface="+mn-lt"/>
                            <a:ea typeface="+mn-ea"/>
                            <a:cs typeface="+mn-cs"/>
                          </a:endParaRP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m:t>
                                </m:r>
                                <m:r>
                                  <a:rPr kumimoji="0" lang="en-GB" sz="1800" b="0" i="1" kern="1200" dirty="0" smtClean="0">
                                    <a:solidFill>
                                      <a:schemeClr val="tx1"/>
                                    </a:solidFill>
                                    <a:latin typeface="Cambria Math"/>
                                    <a:ea typeface="+mn-ea"/>
                                    <a:cs typeface="+mn-cs"/>
                                  </a:rPr>
                                  <m:t>𝑥𝑃</m:t>
                                </m:r>
                                <m:r>
                                  <a:rPr kumimoji="0" lang="en-US" sz="1800" i="1" kern="1200" dirty="0" smtClean="0">
                                    <a:solidFill>
                                      <a:schemeClr val="tx1"/>
                                    </a:solidFill>
                                    <a:latin typeface="Cambria Math"/>
                                    <a:ea typeface="+mn-ea"/>
                                    <a:cs typeface="+mn-cs"/>
                                  </a:rPr>
                                  <m:t>(</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m:t>
                                </m:r>
                              </m:oMath>
                            </m:oMathPara>
                          </a14:m>
                          <a:endParaRPr kumimoji="0" lang="en-US" sz="1800" kern="1200" dirty="0" smtClean="0">
                            <a:solidFill>
                              <a:schemeClr val="tx1"/>
                            </a:solidFill>
                            <a:latin typeface="+mn-lt"/>
                            <a:ea typeface="+mn-ea"/>
                            <a:cs typeface="+mn-cs"/>
                          </a:endParaRPr>
                        </a:p>
                      </a:txBody>
                      <a:tcPr/>
                    </a:tc>
                    <a:tc>
                      <a:txBody>
                        <a:bodyPr/>
                        <a:lstStyle/>
                        <a:p>
                          <a:pPr algn="ctr"/>
                          <a14:m>
                            <m:oMath xmlns:m="http://schemas.openxmlformats.org/officeDocument/2006/math">
                              <m:r>
                                <a:rPr kumimoji="0" lang="en-US" sz="1800" i="1" kern="1200" dirty="0" smtClean="0">
                                  <a:solidFill>
                                    <a:schemeClr val="tx1"/>
                                  </a:solidFill>
                                  <a:latin typeface="Cambria Math"/>
                                  <a:ea typeface="+mn-ea"/>
                                  <a:cs typeface="+mn-cs"/>
                                </a:rPr>
                                <m:t>∃</m:t>
                              </m:r>
                              <m:r>
                                <a:rPr kumimoji="0" lang="en-GB" sz="1800" b="0" i="1" kern="1200" dirty="0" smtClean="0">
                                  <a:solidFill>
                                    <a:schemeClr val="tx1"/>
                                  </a:solidFill>
                                  <a:latin typeface="Cambria Math"/>
                                  <a:ea typeface="+mn-ea"/>
                                  <a:cs typeface="+mn-cs"/>
                                </a:rPr>
                                <m:t>𝑥</m:t>
                              </m:r>
                              <m:r>
                                <a:rPr kumimoji="0" lang="en-GB" sz="1800" b="0" i="1" kern="1200" dirty="0" smtClean="0">
                                  <a:solidFill>
                                    <a:schemeClr val="tx1"/>
                                  </a:solidFill>
                                  <a:latin typeface="Cambria Math"/>
                                  <a:ea typeface="+mn-ea"/>
                                  <a:cs typeface="+mn-cs"/>
                                </a:rPr>
                                <m:t>¬</m:t>
                              </m:r>
                              <m:r>
                                <a:rPr kumimoji="0" lang="en-GB" sz="1800" b="0" i="1" kern="1200" dirty="0" smtClean="0">
                                  <a:solidFill>
                                    <a:schemeClr val="tx1"/>
                                  </a:solidFill>
                                  <a:latin typeface="Cambria Math"/>
                                  <a:ea typeface="+mn-ea"/>
                                  <a:cs typeface="+mn-cs"/>
                                </a:rPr>
                                <m:t>𝑃</m:t>
                              </m:r>
                              <m:r>
                                <a:rPr kumimoji="0" lang="en-US" sz="1800" i="1" kern="1200" dirty="0" smtClean="0">
                                  <a:solidFill>
                                    <a:schemeClr val="tx1"/>
                                  </a:solidFill>
                                  <a:latin typeface="Cambria Math"/>
                                  <a:ea typeface="+mn-ea"/>
                                  <a:cs typeface="+mn-cs"/>
                                </a:rPr>
                                <m:t>(</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m:t>
                              </m:r>
                            </m:oMath>
                          </a14:m>
                          <a:r>
                            <a:rPr kumimoji="0" lang="en-US" sz="1800" kern="1200" dirty="0" smtClean="0">
                              <a:solidFill>
                                <a:schemeClr val="tx1"/>
                              </a:solidFill>
                              <a:latin typeface="+mn-lt"/>
                              <a:ea typeface="+mn-ea"/>
                              <a:cs typeface="+mn-cs"/>
                            </a:rPr>
                            <a:t> </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𝑇h𝑒𝑟𝑒</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𝑖𝑠</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𝑎𝑛</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𝑓𝑜𝑟</m:t>
                                </m:r>
                              </m:oMath>
                            </m:oMathPara>
                          </a14:m>
                          <a:endParaRPr kumimoji="0" lang="en-GB" sz="1800" i="1" kern="1200" dirty="0" smtClean="0">
                            <a:solidFill>
                              <a:schemeClr val="tx1"/>
                            </a:solidFill>
                            <a:latin typeface="Cambria Math"/>
                            <a:ea typeface="+mn-ea"/>
                            <a:cs typeface="+mn-cs"/>
                          </a:endParaRPr>
                        </a:p>
                        <a:p>
                          <a:pP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𝑤h𝑖𝑐h</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𝑃</m:t>
                                </m:r>
                                <m:r>
                                  <a:rPr kumimoji="0" lang="en-US" sz="1800" i="1" kern="1200" dirty="0" smtClean="0">
                                    <a:solidFill>
                                      <a:schemeClr val="tx1"/>
                                    </a:solidFill>
                                    <a:latin typeface="Cambria Math"/>
                                    <a:ea typeface="+mn-ea"/>
                                    <a:cs typeface="+mn-cs"/>
                                  </a:rPr>
                                  <m:t>(</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𝑖𝑠</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𝑓𝑎𝑙𝑠𝑒</m:t>
                                </m:r>
                                <m:r>
                                  <a:rPr kumimoji="0" lang="en-US" sz="1800" i="1" kern="1200" dirty="0" smtClean="0">
                                    <a:solidFill>
                                      <a:schemeClr val="tx1"/>
                                    </a:solidFill>
                                    <a:latin typeface="Cambria Math"/>
                                    <a:ea typeface="+mn-ea"/>
                                    <a:cs typeface="+mn-cs"/>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kumimoji="0" lang="en-US" sz="1800" i="1" kern="1200" dirty="0" smtClean="0">
                                    <a:solidFill>
                                      <a:schemeClr val="tx1"/>
                                    </a:solidFill>
                                    <a:latin typeface="Cambria Math"/>
                                    <a:ea typeface="+mn-ea"/>
                                    <a:cs typeface="+mn-cs"/>
                                  </a:rPr>
                                  <m:t>𝑃</m:t>
                                </m:r>
                                <m:r>
                                  <a:rPr kumimoji="0" lang="en-US" sz="1800" i="1" kern="1200" dirty="0" smtClean="0">
                                    <a:solidFill>
                                      <a:schemeClr val="tx1"/>
                                    </a:solidFill>
                                    <a:latin typeface="Cambria Math"/>
                                    <a:ea typeface="+mn-ea"/>
                                    <a:cs typeface="+mn-cs"/>
                                  </a:rPr>
                                  <m:t>(</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𝑖𝑠</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𝑡𝑟𝑢𝑒</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𝑓𝑜𝑟</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𝑒𝑣𝑒𝑟𝑦</m:t>
                                </m:r>
                                <m:r>
                                  <a:rPr kumimoji="0" lang="en-US" sz="1800" i="1" kern="1200" dirty="0" smtClean="0">
                                    <a:solidFill>
                                      <a:schemeClr val="tx1"/>
                                    </a:solidFill>
                                    <a:latin typeface="Cambria Math"/>
                                    <a:ea typeface="+mn-ea"/>
                                    <a:cs typeface="+mn-cs"/>
                                  </a:rPr>
                                  <m:t> </m:t>
                                </m:r>
                                <m:r>
                                  <a:rPr kumimoji="0" lang="en-US" sz="1800" i="1" kern="1200" dirty="0" smtClean="0">
                                    <a:solidFill>
                                      <a:schemeClr val="tx1"/>
                                    </a:solidFill>
                                    <a:latin typeface="Cambria Math"/>
                                    <a:ea typeface="+mn-ea"/>
                                    <a:cs typeface="+mn-cs"/>
                                  </a:rPr>
                                  <m:t>𝑥</m:t>
                                </m:r>
                                <m:r>
                                  <a:rPr kumimoji="0" lang="en-US" sz="1800" i="1" kern="1200" dirty="0" smtClean="0">
                                    <a:solidFill>
                                      <a:schemeClr val="tx1"/>
                                    </a:solidFill>
                                    <a:latin typeface="Cambria Math"/>
                                    <a:ea typeface="+mn-ea"/>
                                    <a:cs typeface="+mn-cs"/>
                                  </a:rPr>
                                  <m:t>.</m:t>
                                </m:r>
                              </m:oMath>
                            </m:oMathPara>
                          </a14:m>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394541314"/>
                  </p:ext>
                </p:extLst>
              </p:nvPr>
            </p:nvGraphicFramePr>
            <p:xfrm>
              <a:off x="755576" y="2708920"/>
              <a:ext cx="7848727" cy="2565400"/>
            </p:xfrm>
            <a:graphic>
              <a:graphicData uri="http://schemas.openxmlformats.org/drawingml/2006/table">
                <a:tbl>
                  <a:tblPr firstRow="1">
                    <a:tableStyleId>{ED083AE6-46FA-4A59-8FB0-9F97EB10719F}</a:tableStyleId>
                  </a:tblPr>
                  <a:tblGrid>
                    <a:gridCol w="1298893"/>
                    <a:gridCol w="1524000"/>
                    <a:gridCol w="2299779"/>
                    <a:gridCol w="2726055"/>
                  </a:tblGrid>
                  <a:tr h="640080">
                    <a:tc>
                      <a:txBody>
                        <a:bodyPr/>
                        <a:lstStyle/>
                        <a:p>
                          <a:endParaRPr lang="en-US"/>
                        </a:p>
                      </a:txBody>
                      <a:tcPr>
                        <a:blipFill rotWithShape="1">
                          <a:blip r:embed="rId3"/>
                          <a:stretch>
                            <a:fillRect l="-469" t="-5714" r="-504695" b="-301905"/>
                          </a:stretch>
                        </a:blipFill>
                      </a:tcPr>
                    </a:tc>
                    <a:tc>
                      <a:txBody>
                        <a:bodyPr/>
                        <a:lstStyle/>
                        <a:p>
                          <a:endParaRPr lang="en-US"/>
                        </a:p>
                      </a:txBody>
                      <a:tcPr>
                        <a:blipFill rotWithShape="1">
                          <a:blip r:embed="rId3"/>
                          <a:stretch>
                            <a:fillRect l="-85600" t="-5714" r="-330000" b="-301905"/>
                          </a:stretch>
                        </a:blipFill>
                      </a:tcPr>
                    </a:tc>
                    <a:tc>
                      <a:txBody>
                        <a:bodyPr/>
                        <a:lstStyle/>
                        <a:p>
                          <a:endParaRPr lang="en-US"/>
                        </a:p>
                      </a:txBody>
                      <a:tcPr>
                        <a:blipFill rotWithShape="1">
                          <a:blip r:embed="rId3"/>
                          <a:stretch>
                            <a:fillRect l="-123077" t="-5714" r="-118833" b="-301905"/>
                          </a:stretch>
                        </a:blipFill>
                      </a:tcPr>
                    </a:tc>
                    <a:tc>
                      <a:txBody>
                        <a:bodyPr/>
                        <a:lstStyle/>
                        <a:p>
                          <a:endParaRPr lang="en-US"/>
                        </a:p>
                      </a:txBody>
                      <a:tcPr>
                        <a:blipFill rotWithShape="1">
                          <a:blip r:embed="rId3"/>
                          <a:stretch>
                            <a:fillRect l="-188143" t="-5714" r="-224" b="-301905"/>
                          </a:stretch>
                        </a:blipFill>
                      </a:tcPr>
                    </a:tc>
                  </a:tr>
                  <a:tr h="914400">
                    <a:tc>
                      <a:txBody>
                        <a:bodyPr/>
                        <a:lstStyle/>
                        <a:p>
                          <a:endParaRPr lang="en-US"/>
                        </a:p>
                      </a:txBody>
                      <a:tcPr>
                        <a:blipFill rotWithShape="1">
                          <a:blip r:embed="rId3"/>
                          <a:stretch>
                            <a:fillRect l="-469" t="-74000" r="-504695" b="-111333"/>
                          </a:stretch>
                        </a:blipFill>
                      </a:tcPr>
                    </a:tc>
                    <a:tc>
                      <a:txBody>
                        <a:bodyPr/>
                        <a:lstStyle/>
                        <a:p>
                          <a:endParaRPr lang="en-US"/>
                        </a:p>
                      </a:txBody>
                      <a:tcPr>
                        <a:blipFill rotWithShape="1">
                          <a:blip r:embed="rId3"/>
                          <a:stretch>
                            <a:fillRect l="-85600" t="-74000" r="-330000" b="-111333"/>
                          </a:stretch>
                        </a:blipFill>
                      </a:tcPr>
                    </a:tc>
                    <a:tc>
                      <a:txBody>
                        <a:bodyPr/>
                        <a:lstStyle/>
                        <a:p>
                          <a:endParaRPr lang="en-US"/>
                        </a:p>
                      </a:txBody>
                      <a:tcPr>
                        <a:blipFill rotWithShape="1">
                          <a:blip r:embed="rId3"/>
                          <a:stretch>
                            <a:fillRect l="-123077" t="-74000" r="-118833" b="-111333"/>
                          </a:stretch>
                        </a:blipFill>
                      </a:tcPr>
                    </a:tc>
                    <a:tc>
                      <a:txBody>
                        <a:bodyPr/>
                        <a:lstStyle/>
                        <a:p>
                          <a:endParaRPr lang="en-US"/>
                        </a:p>
                      </a:txBody>
                      <a:tcPr>
                        <a:blipFill rotWithShape="1">
                          <a:blip r:embed="rId3"/>
                          <a:stretch>
                            <a:fillRect l="-188143" t="-74000" r="-224" b="-111333"/>
                          </a:stretch>
                        </a:blipFill>
                      </a:tcPr>
                    </a:tc>
                  </a:tr>
                  <a:tr h="640080">
                    <a:tc>
                      <a:txBody>
                        <a:bodyPr/>
                        <a:lstStyle/>
                        <a:p>
                          <a:endParaRPr lang="en-US"/>
                        </a:p>
                      </a:txBody>
                      <a:tcPr>
                        <a:blipFill rotWithShape="1">
                          <a:blip r:embed="rId3"/>
                          <a:stretch>
                            <a:fillRect l="-469" t="-248571" r="-504695" b="-59048"/>
                          </a:stretch>
                        </a:blipFill>
                      </a:tcPr>
                    </a:tc>
                    <a:tc>
                      <a:txBody>
                        <a:bodyPr/>
                        <a:lstStyle/>
                        <a:p>
                          <a:endParaRPr lang="en-US"/>
                        </a:p>
                      </a:txBody>
                      <a:tcPr>
                        <a:blipFill rotWithShape="1">
                          <a:blip r:embed="rId3"/>
                          <a:stretch>
                            <a:fillRect l="-85600" t="-248571" r="-330000" b="-59048"/>
                          </a:stretch>
                        </a:blipFill>
                      </a:tcPr>
                    </a:tc>
                    <a:tc>
                      <a:txBody>
                        <a:bodyPr/>
                        <a:lstStyle/>
                        <a:p>
                          <a:endParaRPr lang="en-US"/>
                        </a:p>
                      </a:txBody>
                      <a:tcPr>
                        <a:blipFill rotWithShape="1">
                          <a:blip r:embed="rId3"/>
                          <a:stretch>
                            <a:fillRect l="-123077" t="-248571" r="-118833" b="-59048"/>
                          </a:stretch>
                        </a:blipFill>
                      </a:tcPr>
                    </a:tc>
                    <a:tc>
                      <a:txBody>
                        <a:bodyPr/>
                        <a:lstStyle/>
                        <a:p>
                          <a:endParaRPr lang="en-US"/>
                        </a:p>
                      </a:txBody>
                      <a:tcPr>
                        <a:blipFill rotWithShape="1">
                          <a:blip r:embed="rId3"/>
                          <a:stretch>
                            <a:fillRect l="-188143" t="-248571" r="-224" b="-59048"/>
                          </a:stretch>
                        </a:blipFill>
                      </a:tcPr>
                    </a:tc>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mc:Fallback>
      </mc:AlternateContent>
    </p:spTree>
    <p:extLst>
      <p:ext uri="{BB962C8B-B14F-4D97-AF65-F5344CB8AC3E}">
        <p14:creationId xmlns:p14="http://schemas.microsoft.com/office/powerpoint/2010/main" val="2242744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Logical Equivalences(Contd.)</a:t>
            </a:r>
            <a:endParaRPr lang="en-US" dirty="0"/>
          </a:p>
        </p:txBody>
      </p:sp>
      <p:sp>
        <p:nvSpPr>
          <p:cNvPr id="3" name="Content Placeholder 2"/>
          <p:cNvSpPr>
            <a:spLocks noGrp="1"/>
          </p:cNvSpPr>
          <p:nvPr>
            <p:ph sz="quarter" idx="1"/>
          </p:nvPr>
        </p:nvSpPr>
        <p:spPr/>
        <p:txBody>
          <a:bodyPr/>
          <a:lstStyle/>
          <a:p>
            <a:r>
              <a:rPr lang="en-US" dirty="0"/>
              <a:t>What are the negations of the </a:t>
            </a:r>
            <a:r>
              <a:rPr lang="en-US" dirty="0" smtClean="0"/>
              <a:t>statement? Express using Quantifiers.</a:t>
            </a:r>
          </a:p>
          <a:p>
            <a:pPr lvl="1"/>
            <a:r>
              <a:rPr lang="en-US" dirty="0" smtClean="0"/>
              <a:t> </a:t>
            </a:r>
            <a:r>
              <a:rPr lang="en-US" dirty="0"/>
              <a:t>“There is an honest politician</a:t>
            </a:r>
            <a:r>
              <a:rPr lang="en-US" dirty="0" smtClean="0"/>
              <a:t>”</a:t>
            </a:r>
          </a:p>
          <a:p>
            <a:pPr lvl="1"/>
            <a:r>
              <a:rPr lang="en-US" dirty="0" smtClean="0"/>
              <a:t> </a:t>
            </a:r>
            <a:r>
              <a:rPr lang="en-US" dirty="0"/>
              <a:t>“All Americans </a:t>
            </a:r>
            <a:r>
              <a:rPr lang="en-US" dirty="0" smtClean="0"/>
              <a:t>eat cheeseburgers</a:t>
            </a:r>
            <a:r>
              <a:rPr lang="en-US" dirty="0"/>
              <a:t>”?</a:t>
            </a:r>
          </a:p>
        </p:txBody>
      </p:sp>
    </p:spTree>
    <p:extLst>
      <p:ext uri="{BB962C8B-B14F-4D97-AF65-F5344CB8AC3E}">
        <p14:creationId xmlns:p14="http://schemas.microsoft.com/office/powerpoint/2010/main" val="3928476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Logical Equivalences(Contd.)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67544" y="1227544"/>
                <a:ext cx="8229600" cy="4937760"/>
              </a:xfrm>
            </p:spPr>
            <p:txBody>
              <a:bodyPr/>
              <a:lstStyle/>
              <a:p>
                <a:r>
                  <a:rPr lang="en-GB" dirty="0" smtClean="0"/>
                  <a:t>Solution 1:</a:t>
                </a:r>
              </a:p>
              <a:p>
                <a:pPr lvl="2"/>
                <a:r>
                  <a:rPr lang="en-GB" dirty="0" smtClean="0"/>
                  <a:t>Let,</a:t>
                </a:r>
              </a:p>
              <a:p>
                <a:pPr marL="868680" lvl="3" indent="0">
                  <a:buNone/>
                </a:pPr>
                <a14:m>
                  <m:oMath xmlns:m="http://schemas.openxmlformats.org/officeDocument/2006/math">
                    <m:r>
                      <a:rPr lang="en-GB" b="0" i="1" smtClean="0">
                        <a:latin typeface="Cambria Math"/>
                      </a:rPr>
                      <m:t>𝐻</m:t>
                    </m:r>
                    <m:d>
                      <m:dPr>
                        <m:ctrlPr>
                          <a:rPr lang="en-GB" b="0" i="1" smtClean="0">
                            <a:latin typeface="Cambria Math"/>
                          </a:rPr>
                        </m:ctrlPr>
                      </m:dPr>
                      <m:e>
                        <m:r>
                          <a:rPr lang="en-GB" b="0" i="1" smtClean="0">
                            <a:latin typeface="Cambria Math"/>
                          </a:rPr>
                          <m:t>𝑥</m:t>
                        </m:r>
                      </m:e>
                    </m:d>
                    <m:r>
                      <a:rPr lang="en-GB" b="0" i="1" smtClean="0">
                        <a:latin typeface="Cambria Math"/>
                      </a:rPr>
                      <m:t>=</m:t>
                    </m:r>
                  </m:oMath>
                </a14:m>
                <a:r>
                  <a:rPr lang="en-GB" dirty="0" smtClean="0"/>
                  <a:t> </a:t>
                </a:r>
                <a14:m>
                  <m:oMath xmlns:m="http://schemas.openxmlformats.org/officeDocument/2006/math">
                    <m:r>
                      <a:rPr lang="en-GB" b="0" i="1" dirty="0" smtClean="0">
                        <a:latin typeface="Cambria Math"/>
                      </a:rPr>
                      <m:t>"</m:t>
                    </m:r>
                    <m:r>
                      <a:rPr lang="en-GB" b="0" i="1" dirty="0" smtClean="0">
                        <a:latin typeface="Cambria Math"/>
                      </a:rPr>
                      <m:t>𝑥</m:t>
                    </m:r>
                    <m:r>
                      <a:rPr lang="en-GB" b="0" i="1" dirty="0" smtClean="0">
                        <a:latin typeface="Cambria Math"/>
                      </a:rPr>
                      <m:t> </m:t>
                    </m:r>
                    <m:r>
                      <a:rPr lang="en-GB" b="0" i="1" dirty="0" smtClean="0">
                        <a:latin typeface="Cambria Math"/>
                      </a:rPr>
                      <m:t>𝑖𝑠</m:t>
                    </m:r>
                    <m:r>
                      <a:rPr lang="en-GB" b="0" i="1" dirty="0" smtClean="0">
                        <a:latin typeface="Cambria Math"/>
                      </a:rPr>
                      <m:t> </m:t>
                    </m:r>
                    <m:r>
                      <a:rPr lang="en-GB" b="0" i="1" dirty="0" smtClean="0">
                        <a:latin typeface="Cambria Math"/>
                      </a:rPr>
                      <m:t>h𝑜𝑛𝑒𝑠𝑡</m:t>
                    </m:r>
                    <m:r>
                      <a:rPr lang="en-GB" b="0" i="1" dirty="0" smtClean="0">
                        <a:latin typeface="Cambria Math"/>
                      </a:rPr>
                      <m:t>.“</m:t>
                    </m:r>
                  </m:oMath>
                </a14:m>
                <a:endParaRPr lang="en-GB" dirty="0" smtClean="0"/>
              </a:p>
              <a:p>
                <a:pPr marL="868680" lvl="3" indent="0">
                  <a:buNone/>
                </a:pPr>
                <a:r>
                  <a:rPr lang="en-GB" dirty="0" smtClean="0"/>
                  <a:t>Then, the statement </a:t>
                </a:r>
                <a14:m>
                  <m:oMath xmlns:m="http://schemas.openxmlformats.org/officeDocument/2006/math">
                    <m:r>
                      <a:rPr lang="en-GB" b="0" i="1" smtClean="0">
                        <a:latin typeface="Cambria Math"/>
                      </a:rPr>
                      <m:t>"</m:t>
                    </m:r>
                    <m:r>
                      <a:rPr lang="en-GB" b="0" i="1" smtClean="0">
                        <a:latin typeface="Cambria Math"/>
                      </a:rPr>
                      <m:t>𝑇h𝑒𝑟𝑒</m:t>
                    </m:r>
                    <m:r>
                      <a:rPr lang="en-GB" b="0" i="1" smtClean="0">
                        <a:latin typeface="Cambria Math"/>
                      </a:rPr>
                      <m:t> </m:t>
                    </m:r>
                    <m:r>
                      <a:rPr lang="en-GB" b="0" i="1" smtClean="0">
                        <a:latin typeface="Cambria Math"/>
                      </a:rPr>
                      <m:t>𝑖𝑠</m:t>
                    </m:r>
                    <m:r>
                      <a:rPr lang="en-GB" b="0" i="1" smtClean="0">
                        <a:latin typeface="Cambria Math"/>
                      </a:rPr>
                      <m:t> </m:t>
                    </m:r>
                    <m:r>
                      <a:rPr lang="en-GB" b="0" i="1" smtClean="0">
                        <a:latin typeface="Cambria Math"/>
                      </a:rPr>
                      <m:t>𝑎𝑛</m:t>
                    </m:r>
                    <m:r>
                      <a:rPr lang="en-GB" b="0" i="1" smtClean="0">
                        <a:latin typeface="Cambria Math"/>
                      </a:rPr>
                      <m:t> </m:t>
                    </m:r>
                    <m:r>
                      <a:rPr lang="en-GB" b="0" i="1" smtClean="0">
                        <a:latin typeface="Cambria Math"/>
                      </a:rPr>
                      <m:t>h𝑜𝑛𝑒𝑠𝑡</m:t>
                    </m:r>
                    <m:r>
                      <a:rPr lang="en-GB" b="0" i="1" smtClean="0">
                        <a:latin typeface="Cambria Math"/>
                      </a:rPr>
                      <m:t> </m:t>
                    </m:r>
                    <m:r>
                      <a:rPr lang="en-GB" b="0" i="1" smtClean="0">
                        <a:latin typeface="Cambria Math"/>
                      </a:rPr>
                      <m:t>𝑝𝑜𝑙𝑖𝑡𝑖𝑐𝑖𝑎𝑛</m:t>
                    </m:r>
                    <m:r>
                      <a:rPr lang="en-GB" b="0" i="1" smtClean="0">
                        <a:latin typeface="Cambria Math"/>
                      </a:rPr>
                      <m:t>.“</m:t>
                    </m:r>
                  </m:oMath>
                </a14:m>
                <a:r>
                  <a:rPr lang="en-GB" dirty="0" smtClean="0"/>
                  <a:t> is represented by </a:t>
                </a:r>
                <a14:m>
                  <m:oMath xmlns:m="http://schemas.openxmlformats.org/officeDocument/2006/math">
                    <m:r>
                      <a:rPr lang="en-GB" i="1" smtClean="0">
                        <a:latin typeface="Cambria Math"/>
                        <a:ea typeface="Cambria Math"/>
                      </a:rPr>
                      <m:t>∃</m:t>
                    </m:r>
                    <m:r>
                      <a:rPr lang="en-GB" b="0" i="1" smtClean="0">
                        <a:latin typeface="Cambria Math"/>
                        <a:ea typeface="Cambria Math"/>
                      </a:rPr>
                      <m:t>𝑥𝐻</m:t>
                    </m:r>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oMath>
                </a14:m>
                <a:r>
                  <a:rPr lang="en-GB" dirty="0" smtClean="0"/>
                  <a:t> where the domain consists of all the politicians.</a:t>
                </a:r>
              </a:p>
              <a:p>
                <a:pPr marL="868680" lvl="3" indent="0">
                  <a:buNone/>
                </a:pPr>
                <a:endParaRPr lang="en-GB" dirty="0"/>
              </a:p>
              <a:p>
                <a:pPr marL="868680" lvl="3" indent="0">
                  <a:buNone/>
                </a:pPr>
                <a:r>
                  <a:rPr lang="en-GB" dirty="0" smtClean="0"/>
                  <a:t>The negation of this can be represented by </a:t>
                </a:r>
                <a14:m>
                  <m:oMath xmlns:m="http://schemas.openxmlformats.org/officeDocument/2006/math">
                    <m:r>
                      <a:rPr lang="en-GB" b="0" i="0" smtClean="0">
                        <a:latin typeface="Cambria Math"/>
                        <a:ea typeface="Cambria Math"/>
                      </a:rPr>
                      <m:t>¬</m:t>
                    </m:r>
                    <m:r>
                      <a:rPr lang="en-GB" i="1" smtClean="0">
                        <a:latin typeface="Cambria Math"/>
                        <a:ea typeface="Cambria Math"/>
                      </a:rPr>
                      <m:t>∃</m:t>
                    </m:r>
                    <m:r>
                      <a:rPr lang="en-GB" b="0" i="1" smtClean="0">
                        <a:latin typeface="Cambria Math"/>
                        <a:ea typeface="Cambria Math"/>
                      </a:rPr>
                      <m:t>𝑥𝐻</m:t>
                    </m:r>
                    <m:d>
                      <m:dPr>
                        <m:ctrlPr>
                          <a:rPr lang="en-GB" b="0" i="1" smtClean="0">
                            <a:latin typeface="Cambria Math"/>
                            <a:ea typeface="Cambria Math"/>
                          </a:rPr>
                        </m:ctrlPr>
                      </m:dPr>
                      <m:e>
                        <m:r>
                          <a:rPr lang="en-GB" b="0" i="1" smtClean="0">
                            <a:latin typeface="Cambria Math"/>
                            <a:ea typeface="Cambria Math"/>
                          </a:rPr>
                          <m:t>𝑥</m:t>
                        </m:r>
                      </m:e>
                    </m:d>
                  </m:oMath>
                </a14:m>
                <a:r>
                  <a:rPr lang="en-GB" dirty="0" smtClean="0"/>
                  <a:t>, which is equivalent to </a:t>
                </a:r>
                <a14:m>
                  <m:oMath xmlns:m="http://schemas.openxmlformats.org/officeDocument/2006/math">
                    <m:r>
                      <a:rPr lang="en-GB"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r>
                      <a:rPr lang="en-GB" b="0" i="1" smtClean="0">
                        <a:latin typeface="Cambria Math"/>
                        <a:ea typeface="Cambria Math"/>
                      </a:rPr>
                      <m:t>𝐻</m:t>
                    </m:r>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oMath>
                </a14:m>
                <a:r>
                  <a:rPr lang="en-GB" dirty="0" smtClean="0"/>
                  <a:t>. This is the same as saying,</a:t>
                </a:r>
              </a:p>
              <a:p>
                <a:pPr marL="868680" lvl="3" indent="0">
                  <a:buNone/>
                </a:pPr>
                <a:endParaRPr lang="en-GB" dirty="0" smtClean="0"/>
              </a:p>
              <a:p>
                <a:pPr marL="868680" lvl="3" indent="0" algn="ctr">
                  <a:buNone/>
                </a:pPr>
                <a14:m>
                  <m:oMath xmlns:m="http://schemas.openxmlformats.org/officeDocument/2006/math">
                    <m:r>
                      <a:rPr lang="en-GB" b="0" i="1" smtClean="0">
                        <a:latin typeface="Cambria Math"/>
                      </a:rPr>
                      <m:t>"</m:t>
                    </m:r>
                    <m:r>
                      <a:rPr lang="en-GB" b="0" i="1" smtClean="0">
                        <a:latin typeface="Cambria Math"/>
                      </a:rPr>
                      <m:t>𝐸𝑣𝑒𝑟𝑦</m:t>
                    </m:r>
                    <m:r>
                      <a:rPr lang="en-GB" b="0" i="1" smtClean="0">
                        <a:latin typeface="Cambria Math"/>
                      </a:rPr>
                      <m:t> </m:t>
                    </m:r>
                    <m:r>
                      <a:rPr lang="en-GB" b="0" i="1" smtClean="0">
                        <a:latin typeface="Cambria Math"/>
                      </a:rPr>
                      <m:t>𝑝𝑜𝑙𝑖𝑡𝑖𝑐𝑖𝑎𝑛</m:t>
                    </m:r>
                    <m:r>
                      <a:rPr lang="en-GB" b="0" i="1" smtClean="0">
                        <a:latin typeface="Cambria Math"/>
                      </a:rPr>
                      <m:t> </m:t>
                    </m:r>
                    <m:r>
                      <a:rPr lang="en-GB" b="0" i="1" smtClean="0">
                        <a:latin typeface="Cambria Math"/>
                      </a:rPr>
                      <m:t>𝑖𝑠</m:t>
                    </m:r>
                    <m:r>
                      <a:rPr lang="en-GB" b="0" i="1" smtClean="0">
                        <a:latin typeface="Cambria Math"/>
                      </a:rPr>
                      <m:t> </m:t>
                    </m:r>
                    <m:r>
                      <a:rPr lang="en-GB" b="0" i="1" smtClean="0">
                        <a:latin typeface="Cambria Math"/>
                      </a:rPr>
                      <m:t>𝑑𝑖𝑠h𝑜𝑛𝑒𝑠𝑡</m:t>
                    </m:r>
                    <m:r>
                      <a:rPr lang="en-GB" b="0" i="1" smtClean="0">
                        <a:latin typeface="Cambria Math"/>
                      </a:rPr>
                      <m:t>. "</m:t>
                    </m:r>
                  </m:oMath>
                </a14:m>
                <a:r>
                  <a:rPr lang="en-GB" dirty="0" smtClean="0"/>
                  <a:t> </a:t>
                </a:r>
              </a:p>
              <a:p>
                <a:pPr marL="868680" lvl="3" indent="0">
                  <a:buNone/>
                </a:pPr>
                <a:r>
                  <a:rPr lang="en-GB" dirty="0" smtClean="0"/>
                  <a:t>1</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67544" y="1227544"/>
                <a:ext cx="8229600" cy="4937760"/>
              </a:xfrm>
              <a:blipFill rotWithShape="1">
                <a:blip r:embed="rId2"/>
                <a:stretch>
                  <a:fillRect l="-667" t="-1111"/>
                </a:stretch>
              </a:blipFill>
            </p:spPr>
            <p:txBody>
              <a:bodyPr/>
              <a:lstStyle/>
              <a:p>
                <a:r>
                  <a:rPr lang="en-US">
                    <a:noFill/>
                  </a:rPr>
                  <a:t> </a:t>
                </a:r>
              </a:p>
            </p:txBody>
          </p:sp>
        </mc:Fallback>
      </mc:AlternateContent>
    </p:spTree>
    <p:extLst>
      <p:ext uri="{BB962C8B-B14F-4D97-AF65-F5344CB8AC3E}">
        <p14:creationId xmlns:p14="http://schemas.microsoft.com/office/powerpoint/2010/main" val="177481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Predicates(Contd.)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GB" dirty="0" smtClean="0"/>
                  <a:t>Example 1:</a:t>
                </a:r>
              </a:p>
              <a:p>
                <a:pPr lvl="1"/>
                <a:r>
                  <a:rPr lang="en-US" dirty="0" smtClean="0"/>
                  <a:t>“Computer </a:t>
                </a:r>
                <a14:m>
                  <m:oMath xmlns:m="http://schemas.openxmlformats.org/officeDocument/2006/math">
                    <m:r>
                      <a:rPr lang="en-US" i="1" dirty="0" smtClean="0">
                        <a:latin typeface="Cambria Math"/>
                      </a:rPr>
                      <m:t>𝑥</m:t>
                    </m:r>
                  </m:oMath>
                </a14:m>
                <a:r>
                  <a:rPr lang="en-US" dirty="0"/>
                  <a:t> is under attack by an </a:t>
                </a:r>
                <a:r>
                  <a:rPr lang="en-US" dirty="0" smtClean="0"/>
                  <a:t>intruder.” Convert this sentence into a proposition using predicate logic.</a:t>
                </a:r>
              </a:p>
              <a:p>
                <a:pPr lvl="1"/>
                <a:endParaRPr lang="en-GB" dirty="0"/>
              </a:p>
              <a:p>
                <a:r>
                  <a:rPr lang="en-GB" dirty="0" smtClean="0"/>
                  <a:t>Solution:</a:t>
                </a:r>
              </a:p>
              <a:p>
                <a:pPr lvl="1"/>
                <a:r>
                  <a:rPr lang="en-GB" dirty="0" smtClean="0"/>
                  <a:t>Let, </a:t>
                </a:r>
              </a:p>
              <a:p>
                <a:pPr marL="594360" lvl="2" indent="0">
                  <a:buNone/>
                </a:pPr>
                <a14:m>
                  <m:oMath xmlns:m="http://schemas.openxmlformats.org/officeDocument/2006/math">
                    <m:r>
                      <a:rPr lang="en-GB" b="0" i="1" smtClean="0">
                        <a:latin typeface="Cambria Math"/>
                      </a:rPr>
                      <m:t>𝑠</m:t>
                    </m:r>
                    <m:r>
                      <a:rPr lang="en-GB" b="0" i="1" smtClean="0">
                        <a:latin typeface="Cambria Math"/>
                      </a:rPr>
                      <m:t>=</m:t>
                    </m:r>
                  </m:oMath>
                </a14:m>
                <a:r>
                  <a:rPr lang="en-GB" dirty="0" smtClean="0"/>
                  <a:t> “Computer </a:t>
                </a:r>
                <a14:m>
                  <m:oMath xmlns:m="http://schemas.openxmlformats.org/officeDocument/2006/math">
                    <m:r>
                      <a:rPr lang="en-GB" b="0" i="1" smtClean="0">
                        <a:latin typeface="Cambria Math"/>
                      </a:rPr>
                      <m:t>𝑥</m:t>
                    </m:r>
                  </m:oMath>
                </a14:m>
                <a:r>
                  <a:rPr lang="en-GB" dirty="0" smtClean="0"/>
                  <a:t> is under attack by an intruder.”</a:t>
                </a:r>
              </a:p>
              <a:p>
                <a:pPr marL="594360" lvl="2" indent="0">
                  <a:buNone/>
                </a:pPr>
                <a:r>
                  <a:rPr lang="en-GB" dirty="0" smtClean="0"/>
                  <a:t>The variable involved is, </a:t>
                </a:r>
                <a14:m>
                  <m:oMath xmlns:m="http://schemas.openxmlformats.org/officeDocument/2006/math">
                    <m:r>
                      <a:rPr lang="en-GB" b="0" i="1" smtClean="0">
                        <a:latin typeface="Cambria Math"/>
                      </a:rPr>
                      <m:t>𝑥</m:t>
                    </m:r>
                  </m:oMath>
                </a14:m>
                <a:endParaRPr lang="en-GB" b="0" dirty="0" smtClean="0"/>
              </a:p>
              <a:p>
                <a:pPr marL="594360" lvl="2" indent="0">
                  <a:buNone/>
                </a:pPr>
                <a:r>
                  <a:rPr lang="en-GB" dirty="0" smtClean="0"/>
                  <a:t>The predicate is,  “Computer is under attack by an intruder.”</a:t>
                </a:r>
              </a:p>
              <a:p>
                <a:pPr marL="594360" lvl="2" indent="0">
                  <a:buNone/>
                </a:pPr>
                <a:endParaRPr lang="en-GB" dirty="0"/>
              </a:p>
              <a:p>
                <a:pPr marL="594360" lvl="2" indent="0">
                  <a:buNone/>
                </a:pPr>
                <a:r>
                  <a:rPr lang="en-GB" dirty="0" smtClean="0"/>
                  <a:t>We can denote the statement </a:t>
                </a:r>
                <a14:m>
                  <m:oMath xmlns:m="http://schemas.openxmlformats.org/officeDocument/2006/math">
                    <m:r>
                      <a:rPr lang="en-GB" b="0" i="1" smtClean="0">
                        <a:latin typeface="Cambria Math"/>
                      </a:rPr>
                      <m:t>𝑠</m:t>
                    </m:r>
                  </m:oMath>
                </a14:m>
                <a:r>
                  <a:rPr lang="en-US" dirty="0" smtClean="0"/>
                  <a:t> by the propositional function </a:t>
                </a:r>
                <a14:m>
                  <m:oMath xmlns:m="http://schemas.openxmlformats.org/officeDocument/2006/math">
                    <m:r>
                      <a:rPr lang="en-GB" b="0" i="0" smtClean="0">
                        <a:latin typeface="Cambria Math"/>
                      </a:rPr>
                      <m:t> </m:t>
                    </m:r>
                    <m:r>
                      <a:rPr lang="en-GB" b="0" i="1" smtClean="0">
                        <a:latin typeface="Cambria Math"/>
                      </a:rPr>
                      <m:t>𝑃</m:t>
                    </m:r>
                    <m:d>
                      <m:dPr>
                        <m:ctrlPr>
                          <a:rPr lang="en-GB" b="0" i="1" smtClean="0">
                            <a:latin typeface="Cambria Math"/>
                          </a:rPr>
                        </m:ctrlPr>
                      </m:dPr>
                      <m:e>
                        <m:r>
                          <a:rPr lang="en-GB" b="0" i="1" smtClean="0">
                            <a:latin typeface="Cambria Math"/>
                          </a:rPr>
                          <m:t>𝑥</m:t>
                        </m:r>
                      </m:e>
                    </m:d>
                  </m:oMath>
                </a14:m>
                <a:r>
                  <a:rPr lang="en-US" dirty="0" smtClean="0"/>
                  <a:t>, where  </a:t>
                </a:r>
                <a14:m>
                  <m:oMath xmlns:m="http://schemas.openxmlformats.org/officeDocument/2006/math">
                    <m:r>
                      <a:rPr lang="en-GB" b="0" i="1" smtClean="0">
                        <a:latin typeface="Cambria Math"/>
                      </a:rPr>
                      <m:t>𝑃</m:t>
                    </m:r>
                  </m:oMath>
                </a14:m>
                <a:r>
                  <a:rPr lang="en-US" dirty="0" smtClean="0"/>
                  <a:t> denotes the predicate and </a:t>
                </a:r>
                <a14:m>
                  <m:oMath xmlns:m="http://schemas.openxmlformats.org/officeDocument/2006/math">
                    <m:r>
                      <a:rPr lang="en-GB" b="0" i="1" smtClean="0">
                        <a:latin typeface="Cambria Math"/>
                      </a:rPr>
                      <m:t>𝑥</m:t>
                    </m:r>
                  </m:oMath>
                </a14:m>
                <a:r>
                  <a:rPr lang="en-US" dirty="0" smtClean="0"/>
                  <a:t> is the variable. Once we assign a value to the variable, the statement </a:t>
                </a:r>
                <a14:m>
                  <m:oMath xmlns:m="http://schemas.openxmlformats.org/officeDocument/2006/math">
                    <m:r>
                      <a:rPr lang="en-GB" b="0" i="1" smtClean="0">
                        <a:latin typeface="Cambria Math"/>
                      </a:rPr>
                      <m:t>𝑃</m:t>
                    </m:r>
                    <m:r>
                      <a:rPr lang="en-GB" b="0" i="1" smtClean="0">
                        <a:latin typeface="Cambria Math"/>
                      </a:rPr>
                      <m:t>(</m:t>
                    </m:r>
                    <m:r>
                      <a:rPr lang="en-GB" b="0" i="1" smtClean="0">
                        <a:latin typeface="Cambria Math"/>
                      </a:rPr>
                      <m:t>𝑥</m:t>
                    </m:r>
                    <m:r>
                      <a:rPr lang="en-GB" b="0" i="1" smtClean="0">
                        <a:latin typeface="Cambria Math"/>
                      </a:rPr>
                      <m:t>)</m:t>
                    </m:r>
                  </m:oMath>
                </a14:m>
                <a:r>
                  <a:rPr lang="en-US" dirty="0" smtClean="0"/>
                  <a:t> is said to have a truth value and thus becomes a proposition.</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852" b="-8519"/>
                </a:stretch>
              </a:blipFill>
            </p:spPr>
            <p:txBody>
              <a:bodyPr/>
              <a:lstStyle/>
              <a:p>
                <a:r>
                  <a:rPr lang="en-US">
                    <a:noFill/>
                  </a:rPr>
                  <a:t> </a:t>
                </a:r>
              </a:p>
            </p:txBody>
          </p:sp>
        </mc:Fallback>
      </mc:AlternateContent>
    </p:spTree>
    <p:extLst>
      <p:ext uri="{BB962C8B-B14F-4D97-AF65-F5344CB8AC3E}">
        <p14:creationId xmlns:p14="http://schemas.microsoft.com/office/powerpoint/2010/main" val="4174948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Logical Equivalences(Contd.)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Solution 2:</a:t>
                </a:r>
              </a:p>
              <a:p>
                <a:pPr lvl="2"/>
                <a:r>
                  <a:rPr lang="en-GB" dirty="0" smtClean="0"/>
                  <a:t>Let,</a:t>
                </a:r>
              </a:p>
              <a:p>
                <a:pPr marL="868680" lvl="3" indent="0">
                  <a:buNone/>
                </a:pPr>
                <a14:m>
                  <m:oMath xmlns:m="http://schemas.openxmlformats.org/officeDocument/2006/math">
                    <m:r>
                      <a:rPr lang="en-GB" b="0" i="1" smtClean="0">
                        <a:latin typeface="Cambria Math"/>
                      </a:rPr>
                      <m:t>𝐶</m:t>
                    </m:r>
                    <m:d>
                      <m:dPr>
                        <m:ctrlPr>
                          <a:rPr lang="en-GB" b="0" i="1" smtClean="0">
                            <a:latin typeface="Cambria Math"/>
                          </a:rPr>
                        </m:ctrlPr>
                      </m:dPr>
                      <m:e>
                        <m:r>
                          <a:rPr lang="en-GB" b="0" i="1" smtClean="0">
                            <a:latin typeface="Cambria Math"/>
                          </a:rPr>
                          <m:t>𝑥</m:t>
                        </m:r>
                      </m:e>
                    </m:d>
                    <m:r>
                      <a:rPr lang="en-GB" b="0" i="1" smtClean="0">
                        <a:latin typeface="Cambria Math"/>
                      </a:rPr>
                      <m:t>=</m:t>
                    </m:r>
                  </m:oMath>
                </a14:m>
                <a:r>
                  <a:rPr lang="en-US" dirty="0" smtClean="0"/>
                  <a:t> </a:t>
                </a:r>
                <a14:m>
                  <m:oMath xmlns:m="http://schemas.openxmlformats.org/officeDocument/2006/math">
                    <m:r>
                      <a:rPr lang="en-GB" b="0" i="1" dirty="0" smtClean="0">
                        <a:latin typeface="Cambria Math"/>
                      </a:rPr>
                      <m:t>"</m:t>
                    </m:r>
                    <m:r>
                      <a:rPr lang="en-GB" b="0" i="1" dirty="0" smtClean="0">
                        <a:latin typeface="Cambria Math"/>
                      </a:rPr>
                      <m:t>𝑥</m:t>
                    </m:r>
                    <m:r>
                      <a:rPr lang="en-GB" b="0" i="1" dirty="0" smtClean="0">
                        <a:latin typeface="Cambria Math"/>
                      </a:rPr>
                      <m:t> </m:t>
                    </m:r>
                    <m:r>
                      <a:rPr lang="en-GB" b="0" i="1" dirty="0" smtClean="0">
                        <a:latin typeface="Cambria Math"/>
                      </a:rPr>
                      <m:t>𝑒𝑎𝑡𝑠</m:t>
                    </m:r>
                    <m:r>
                      <a:rPr lang="en-GB" b="0" i="1" dirty="0" smtClean="0">
                        <a:latin typeface="Cambria Math"/>
                      </a:rPr>
                      <m:t> </m:t>
                    </m:r>
                    <m:r>
                      <a:rPr lang="en-GB" b="0" i="1" dirty="0" smtClean="0">
                        <a:latin typeface="Cambria Math"/>
                      </a:rPr>
                      <m:t>𝑐h𝑒𝑒𝑠𝑒𝑏𝑢𝑟𝑔𝑒𝑟𝑠</m:t>
                    </m:r>
                    <m:r>
                      <a:rPr lang="en-GB" b="0" i="1" dirty="0" smtClean="0">
                        <a:latin typeface="Cambria Math"/>
                      </a:rPr>
                      <m:t>.“</m:t>
                    </m:r>
                  </m:oMath>
                </a14:m>
                <a:endParaRPr lang="en-US" dirty="0" smtClean="0"/>
              </a:p>
              <a:p>
                <a:pPr marL="868680" lvl="3" indent="0">
                  <a:buNone/>
                </a:pPr>
                <a:r>
                  <a:rPr lang="en-GB" dirty="0" smtClean="0"/>
                  <a:t>Then, the statement </a:t>
                </a:r>
                <a14:m>
                  <m:oMath xmlns:m="http://schemas.openxmlformats.org/officeDocument/2006/math">
                    <m:r>
                      <a:rPr lang="en-GB" b="0" i="1" smtClean="0">
                        <a:latin typeface="Cambria Math"/>
                      </a:rPr>
                      <m:t>"</m:t>
                    </m:r>
                    <m:r>
                      <a:rPr lang="en-GB" b="0" i="1" smtClean="0">
                        <a:latin typeface="Cambria Math"/>
                      </a:rPr>
                      <m:t>𝐴𝑙𝑙</m:t>
                    </m:r>
                    <m:r>
                      <a:rPr lang="en-GB" b="0" i="1" smtClean="0">
                        <a:latin typeface="Cambria Math"/>
                      </a:rPr>
                      <m:t> </m:t>
                    </m:r>
                    <m:r>
                      <a:rPr lang="en-GB" b="0" i="1" smtClean="0">
                        <a:latin typeface="Cambria Math"/>
                      </a:rPr>
                      <m:t>𝐴𝑚𝑒𝑟𝑖𝑐𝑎𝑛𝑠</m:t>
                    </m:r>
                    <m:r>
                      <a:rPr lang="en-GB" b="0" i="1" smtClean="0">
                        <a:latin typeface="Cambria Math"/>
                      </a:rPr>
                      <m:t> </m:t>
                    </m:r>
                    <m:r>
                      <a:rPr lang="en-GB" b="0" i="1" smtClean="0">
                        <a:latin typeface="Cambria Math"/>
                      </a:rPr>
                      <m:t>𝑒𝑎𝑡</m:t>
                    </m:r>
                    <m:r>
                      <a:rPr lang="en-GB" b="0" i="1" smtClean="0">
                        <a:latin typeface="Cambria Math"/>
                      </a:rPr>
                      <m:t> </m:t>
                    </m:r>
                    <m:r>
                      <a:rPr lang="en-GB" b="0" i="1" smtClean="0">
                        <a:latin typeface="Cambria Math"/>
                      </a:rPr>
                      <m:t>𝑐h𝑒𝑒𝑠𝑒𝑏𝑢𝑟𝑔𝑒𝑟𝑠</m:t>
                    </m:r>
                    <m:r>
                      <a:rPr lang="en-GB" b="0" i="1" smtClean="0">
                        <a:latin typeface="Cambria Math"/>
                      </a:rPr>
                      <m:t>.“</m:t>
                    </m:r>
                  </m:oMath>
                </a14:m>
                <a:r>
                  <a:rPr lang="en-US" dirty="0" smtClean="0"/>
                  <a:t> is represented by</a:t>
                </a:r>
                <a14:m>
                  <m:oMath xmlns:m="http://schemas.openxmlformats.org/officeDocument/2006/math">
                    <m:r>
                      <a:rPr lang="en-GB" b="0" i="1" smtClean="0">
                        <a:latin typeface="Cambria Math"/>
                      </a:rPr>
                      <m:t> </m:t>
                    </m:r>
                    <m:r>
                      <a:rPr lang="en-GB" b="0" i="1" smtClean="0">
                        <a:latin typeface="Cambria Math"/>
                        <a:ea typeface="Cambria Math"/>
                      </a:rPr>
                      <m:t>∀</m:t>
                    </m:r>
                    <m:r>
                      <a:rPr lang="en-GB" b="0" i="1" smtClean="0">
                        <a:latin typeface="Cambria Math"/>
                        <a:ea typeface="Cambria Math"/>
                      </a:rPr>
                      <m:t>𝑥𝐶</m:t>
                    </m:r>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oMath>
                </a14:m>
                <a:r>
                  <a:rPr lang="en-US" dirty="0" smtClean="0"/>
                  <a:t>, where the domain consists of all Americans.</a:t>
                </a:r>
              </a:p>
              <a:p>
                <a:pPr marL="868680" lvl="3" indent="0">
                  <a:buNone/>
                </a:pPr>
                <a:endParaRPr lang="en-GB" dirty="0"/>
              </a:p>
              <a:p>
                <a:pPr marL="868680" lvl="3" indent="0">
                  <a:buNone/>
                </a:pPr>
                <a:r>
                  <a:rPr lang="en-GB" dirty="0" smtClean="0"/>
                  <a:t>The negation of this can be represented by </a:t>
                </a:r>
                <a14:m>
                  <m:oMath xmlns:m="http://schemas.openxmlformats.org/officeDocument/2006/math">
                    <m:r>
                      <a:rPr lang="en-GB" b="0" i="1" smtClean="0">
                        <a:latin typeface="Cambria Math"/>
                      </a:rPr>
                      <m:t>¬</m:t>
                    </m:r>
                    <m:r>
                      <a:rPr lang="en-GB" b="0" i="1" smtClean="0">
                        <a:latin typeface="Cambria Math"/>
                        <a:ea typeface="Cambria Math"/>
                      </a:rPr>
                      <m:t>∀</m:t>
                    </m:r>
                    <m:r>
                      <a:rPr lang="en-GB" b="0" i="1" smtClean="0">
                        <a:latin typeface="Cambria Math"/>
                        <a:ea typeface="Cambria Math"/>
                      </a:rPr>
                      <m:t>𝑥𝐶</m:t>
                    </m:r>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oMath>
                </a14:m>
                <a:r>
                  <a:rPr lang="en-US" dirty="0" smtClean="0"/>
                  <a:t>, which is equivalent to </a:t>
                </a:r>
                <a14:m>
                  <m:oMath xmlns:m="http://schemas.openxmlformats.org/officeDocument/2006/math">
                    <m:r>
                      <a:rPr lang="en-US"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r>
                      <a:rPr lang="en-GB" b="0" i="1" smtClean="0">
                        <a:latin typeface="Cambria Math"/>
                        <a:ea typeface="Cambria Math"/>
                      </a:rPr>
                      <m:t>𝐶</m:t>
                    </m:r>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oMath>
                </a14:m>
                <a:r>
                  <a:rPr lang="en-US" dirty="0" smtClean="0"/>
                  <a:t>. This is the same as saying,</a:t>
                </a:r>
              </a:p>
              <a:p>
                <a:pPr marL="868680" lvl="3" indent="0">
                  <a:buNone/>
                </a:pPr>
                <a:endParaRPr lang="en-GB" dirty="0"/>
              </a:p>
              <a:p>
                <a:pPr marL="868680" lvl="3" indent="0">
                  <a:buNone/>
                </a:pPr>
                <a14:m>
                  <m:oMathPara xmlns:m="http://schemas.openxmlformats.org/officeDocument/2006/math">
                    <m:oMathParaPr>
                      <m:jc m:val="right"/>
                    </m:oMathParaPr>
                    <m:oMath xmlns:m="http://schemas.openxmlformats.org/officeDocument/2006/math">
                      <m:r>
                        <a:rPr lang="en-GB" b="0" i="1" smtClean="0">
                          <a:latin typeface="Cambria Math"/>
                        </a:rPr>
                        <m:t>"</m:t>
                      </m:r>
                      <m:r>
                        <a:rPr lang="en-GB" b="0" i="1" smtClean="0">
                          <a:latin typeface="Cambria Math"/>
                        </a:rPr>
                        <m:t>𝑇h𝑒𝑟𝑒</m:t>
                      </m:r>
                      <m:r>
                        <a:rPr lang="en-GB" b="0" i="1" smtClean="0">
                          <a:latin typeface="Cambria Math"/>
                        </a:rPr>
                        <m:t> </m:t>
                      </m:r>
                      <m:r>
                        <a:rPr lang="en-GB" b="0" i="1" smtClean="0">
                          <a:latin typeface="Cambria Math"/>
                        </a:rPr>
                        <m:t>𝑖𝑠</m:t>
                      </m:r>
                      <m:r>
                        <a:rPr lang="en-GB" b="0" i="1" smtClean="0">
                          <a:latin typeface="Cambria Math"/>
                        </a:rPr>
                        <m:t> </m:t>
                      </m:r>
                      <m:r>
                        <a:rPr lang="en-GB" b="0" i="1" smtClean="0">
                          <a:latin typeface="Cambria Math"/>
                        </a:rPr>
                        <m:t>𝑎𝑛</m:t>
                      </m:r>
                      <m:r>
                        <a:rPr lang="en-GB" b="0" i="1" smtClean="0">
                          <a:latin typeface="Cambria Math"/>
                        </a:rPr>
                        <m:t> </m:t>
                      </m:r>
                      <m:r>
                        <a:rPr lang="en-GB" b="0" i="1" smtClean="0">
                          <a:latin typeface="Cambria Math"/>
                        </a:rPr>
                        <m:t>𝐴𝑚𝑒𝑟𝑖𝑐𝑎𝑛</m:t>
                      </m:r>
                      <m:r>
                        <a:rPr lang="en-GB" b="0" i="1" smtClean="0">
                          <a:latin typeface="Cambria Math"/>
                        </a:rPr>
                        <m:t> </m:t>
                      </m:r>
                      <m:r>
                        <a:rPr lang="en-GB" b="0" i="1" smtClean="0">
                          <a:latin typeface="Cambria Math"/>
                        </a:rPr>
                        <m:t>𝑤h𝑜</m:t>
                      </m:r>
                      <m:r>
                        <a:rPr lang="en-GB" b="0" i="1" smtClean="0">
                          <a:latin typeface="Cambria Math"/>
                        </a:rPr>
                        <m:t> </m:t>
                      </m:r>
                      <m:r>
                        <a:rPr lang="en-GB" b="0" i="1" smtClean="0">
                          <a:latin typeface="Cambria Math"/>
                        </a:rPr>
                        <m:t>𝑑𝑜𝑒𝑠</m:t>
                      </m:r>
                      <m:r>
                        <a:rPr lang="en-GB" b="0" i="1" smtClean="0">
                          <a:latin typeface="Cambria Math"/>
                        </a:rPr>
                        <m:t> </m:t>
                      </m:r>
                      <m:r>
                        <a:rPr lang="en-GB" b="0" i="1" smtClean="0">
                          <a:latin typeface="Cambria Math"/>
                        </a:rPr>
                        <m:t>𝑛𝑜𝑡</m:t>
                      </m:r>
                      <m:r>
                        <a:rPr lang="en-GB" b="0" i="1" smtClean="0">
                          <a:latin typeface="Cambria Math"/>
                        </a:rPr>
                        <m:t> </m:t>
                      </m:r>
                      <m:r>
                        <a:rPr lang="en-GB" b="0" i="1" smtClean="0">
                          <a:latin typeface="Cambria Math"/>
                        </a:rPr>
                        <m:t>𝑒𝑎𝑡</m:t>
                      </m:r>
                      <m:r>
                        <a:rPr lang="en-GB" b="0" i="1" smtClean="0">
                          <a:latin typeface="Cambria Math"/>
                        </a:rPr>
                        <m:t> </m:t>
                      </m:r>
                      <m:r>
                        <a:rPr lang="en-GB" b="0" i="1" smtClean="0">
                          <a:latin typeface="Cambria Math"/>
                        </a:rPr>
                        <m:t>𝑐h𝑒𝑒𝑠𝑒𝑏𝑢𝑟𝑔𝑒𝑟𝑠</m:t>
                      </m:r>
                      <m:r>
                        <a:rPr lang="en-GB"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a:stretch>
              </a:blipFill>
            </p:spPr>
            <p:txBody>
              <a:bodyPr/>
              <a:lstStyle/>
              <a:p>
                <a:r>
                  <a:rPr lang="en-US">
                    <a:noFill/>
                  </a:rPr>
                  <a:t> </a:t>
                </a:r>
              </a:p>
            </p:txBody>
          </p:sp>
        </mc:Fallback>
      </mc:AlternateContent>
    </p:spTree>
    <p:extLst>
      <p:ext uri="{BB962C8B-B14F-4D97-AF65-F5344CB8AC3E}">
        <p14:creationId xmlns:p14="http://schemas.microsoft.com/office/powerpoint/2010/main" val="462006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Logical Equivalences(Contd.)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Show that </a:t>
                </a:r>
                <a14:m>
                  <m:oMath xmlns:m="http://schemas.openxmlformats.org/officeDocument/2006/math">
                    <m:r>
                      <a:rPr lang="en-US" i="1" dirty="0" smtClean="0">
                        <a:latin typeface="Cambria Math"/>
                      </a:rPr>
                      <m:t>¬∀</m:t>
                    </m:r>
                    <m:r>
                      <a:rPr lang="en-US" i="1" dirty="0" smtClean="0">
                        <a:latin typeface="Cambria Math"/>
                      </a:rPr>
                      <m:t>𝑥</m:t>
                    </m:r>
                    <m:r>
                      <a:rPr lang="en-US" i="1" dirty="0" smtClean="0">
                        <a:latin typeface="Cambria Math"/>
                      </a:rPr>
                      <m:t>(</m:t>
                    </m:r>
                    <m:r>
                      <a:rPr lang="en-US" i="1" dirty="0" smtClean="0">
                        <a:latin typeface="Cambria Math"/>
                      </a:rPr>
                      <m:t>𝑃</m:t>
                    </m:r>
                    <m:r>
                      <a:rPr lang="en-US" i="1" dirty="0" smtClean="0">
                        <a:latin typeface="Cambria Math"/>
                      </a:rPr>
                      <m:t>(</m:t>
                    </m:r>
                    <m:r>
                      <a:rPr lang="en-US" i="1" dirty="0" smtClean="0">
                        <a:latin typeface="Cambria Math"/>
                      </a:rPr>
                      <m:t>𝑥</m:t>
                    </m:r>
                    <m:r>
                      <a:rPr lang="en-US" i="1" dirty="0" smtClean="0">
                        <a:latin typeface="Cambria Math"/>
                      </a:rPr>
                      <m:t>)→</m:t>
                    </m:r>
                    <m:r>
                      <a:rPr lang="en-US" i="1" dirty="0" smtClean="0">
                        <a:latin typeface="Cambria Math"/>
                      </a:rPr>
                      <m:t>𝑄</m:t>
                    </m:r>
                    <m:r>
                      <a:rPr lang="en-US" i="1" dirty="0" smtClean="0">
                        <a:latin typeface="Cambria Math"/>
                      </a:rPr>
                      <m:t>(</m:t>
                    </m:r>
                    <m:r>
                      <a:rPr lang="en-US" i="1" dirty="0" smtClean="0">
                        <a:latin typeface="Cambria Math"/>
                      </a:rPr>
                      <m:t>𝑥</m:t>
                    </m:r>
                    <m:r>
                      <a:rPr lang="en-US" i="1" dirty="0" smtClean="0">
                        <a:latin typeface="Cambria Math"/>
                      </a:rPr>
                      <m:t>)) </m:t>
                    </m:r>
                  </m:oMath>
                </a14:m>
                <a:r>
                  <a:rPr lang="en-US" dirty="0"/>
                  <a:t>and </a:t>
                </a:r>
                <a14:m>
                  <m:oMath xmlns:m="http://schemas.openxmlformats.org/officeDocument/2006/math">
                    <m:r>
                      <a:rPr lang="en-US" i="1">
                        <a:latin typeface="Cambria Math"/>
                        <a:ea typeface="Cambria Math"/>
                      </a:rPr>
                      <m:t>∃</m:t>
                    </m:r>
                    <m:r>
                      <a:rPr lang="en-GB" i="1">
                        <a:latin typeface="Cambria Math"/>
                        <a:ea typeface="Cambria Math"/>
                      </a:rPr>
                      <m:t>𝑥</m:t>
                    </m:r>
                    <m:r>
                      <a:rPr lang="en-GB" i="1">
                        <a:latin typeface="Cambria Math"/>
                        <a:ea typeface="Cambria Math"/>
                      </a:rPr>
                      <m:t>[</m:t>
                    </m:r>
                    <m:r>
                      <a:rPr lang="en-GB" i="1">
                        <a:latin typeface="Cambria Math"/>
                        <a:ea typeface="Cambria Math"/>
                      </a:rPr>
                      <m:t>𝑃</m:t>
                    </m:r>
                    <m:d>
                      <m:dPr>
                        <m:ctrlPr>
                          <a:rPr lang="en-GB" i="1">
                            <a:latin typeface="Cambria Math"/>
                            <a:ea typeface="Cambria Math"/>
                          </a:rPr>
                        </m:ctrlPr>
                      </m:dPr>
                      <m:e>
                        <m:r>
                          <a:rPr lang="en-GB" i="1">
                            <a:latin typeface="Cambria Math"/>
                            <a:ea typeface="Cambria Math"/>
                          </a:rPr>
                          <m:t>𝑥</m:t>
                        </m:r>
                      </m:e>
                    </m:d>
                    <m:r>
                      <a:rPr lang="en-GB" i="1">
                        <a:latin typeface="Cambria Math"/>
                        <a:ea typeface="Cambria Math"/>
                      </a:rPr>
                      <m:t>∧</m:t>
                    </m:r>
                    <m:r>
                      <a:rPr lang="en-GB" b="0" i="1" smtClean="0">
                        <a:latin typeface="Cambria Math"/>
                        <a:ea typeface="Cambria Math"/>
                      </a:rPr>
                      <m:t>¬</m:t>
                    </m:r>
                    <m:r>
                      <a:rPr lang="en-GB" i="1">
                        <a:latin typeface="Cambria Math"/>
                        <a:ea typeface="Cambria Math"/>
                      </a:rPr>
                      <m:t>𝑄</m:t>
                    </m:r>
                    <m:d>
                      <m:dPr>
                        <m:ctrlPr>
                          <a:rPr lang="en-GB" i="1">
                            <a:latin typeface="Cambria Math"/>
                            <a:ea typeface="Cambria Math"/>
                          </a:rPr>
                        </m:ctrlPr>
                      </m:dPr>
                      <m:e>
                        <m:r>
                          <a:rPr lang="en-GB" i="1">
                            <a:latin typeface="Cambria Math"/>
                            <a:ea typeface="Cambria Math"/>
                          </a:rPr>
                          <m:t>𝑥</m:t>
                        </m:r>
                      </m:e>
                    </m:d>
                    <m:r>
                      <a:rPr lang="en-GB" i="1">
                        <a:latin typeface="Cambria Math"/>
                        <a:ea typeface="Cambria Math"/>
                      </a:rPr>
                      <m:t>] </m:t>
                    </m:r>
                  </m:oMath>
                </a14:m>
                <a:r>
                  <a:rPr lang="en-US" dirty="0" smtClean="0"/>
                  <a:t>are </a:t>
                </a:r>
                <a:r>
                  <a:rPr lang="en-US" dirty="0"/>
                  <a:t>logically equivalent</a:t>
                </a:r>
                <a:r>
                  <a:rPr lang="en-US" dirty="0" smtClean="0"/>
                  <a:t>.</a:t>
                </a:r>
              </a:p>
              <a:p>
                <a:endParaRPr lang="en-GB" dirty="0"/>
              </a:p>
              <a:p>
                <a:r>
                  <a:rPr lang="en-GB" dirty="0" smtClean="0"/>
                  <a:t>Solution:</a:t>
                </a:r>
              </a:p>
              <a:p>
                <a:pPr marL="27432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665330932"/>
                  </p:ext>
                </p:extLst>
              </p:nvPr>
            </p:nvGraphicFramePr>
            <p:xfrm>
              <a:off x="1804191" y="3447008"/>
              <a:ext cx="5288089" cy="1513586"/>
            </p:xfrm>
            <a:graphic>
              <a:graphicData uri="http://schemas.openxmlformats.org/drawingml/2006/table">
                <a:tbl>
                  <a:tblPr>
                    <a:tableStyleId>{5C22544A-7EE6-4342-B048-85BDC9FD1C3A}</a:tableStyleId>
                  </a:tblPr>
                  <a:tblGrid>
                    <a:gridCol w="2298700"/>
                    <a:gridCol w="417830"/>
                    <a:gridCol w="2571559"/>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m:t>
                                </m:r>
                                <m:r>
                                  <a:rPr lang="en-US" i="1" dirty="0" smtClean="0">
                                    <a:latin typeface="Cambria Math"/>
                                  </a:rPr>
                                  <m:t>𝑥</m:t>
                                </m:r>
                                <m:r>
                                  <a:rPr lang="en-US" i="1" dirty="0" smtClean="0">
                                    <a:latin typeface="Cambria Math"/>
                                  </a:rPr>
                                  <m:t>(</m:t>
                                </m:r>
                                <m:r>
                                  <a:rPr lang="en-US" i="1" dirty="0" smtClean="0">
                                    <a:latin typeface="Cambria Math"/>
                                  </a:rPr>
                                  <m:t>𝑃</m:t>
                                </m:r>
                                <m:r>
                                  <a:rPr lang="en-US" i="1" dirty="0" smtClean="0">
                                    <a:latin typeface="Cambria Math"/>
                                  </a:rPr>
                                  <m:t>(</m:t>
                                </m:r>
                                <m:r>
                                  <a:rPr lang="en-US" i="1" dirty="0" smtClean="0">
                                    <a:latin typeface="Cambria Math"/>
                                  </a:rPr>
                                  <m:t>𝑥</m:t>
                                </m:r>
                                <m:r>
                                  <a:rPr lang="en-US" i="1" dirty="0" smtClean="0">
                                    <a:latin typeface="Cambria Math"/>
                                  </a:rPr>
                                  <m:t>) → </m:t>
                                </m:r>
                                <m:r>
                                  <a:rPr lang="en-US" i="1" dirty="0" smtClean="0">
                                    <a:latin typeface="Cambria Math"/>
                                  </a:rPr>
                                  <m:t>𝑄</m:t>
                                </m:r>
                                <m:r>
                                  <a:rPr lang="en-US" i="1" dirty="0" smtClean="0">
                                    <a:latin typeface="Cambria Math"/>
                                  </a:rPr>
                                  <m:t>(</m:t>
                                </m:r>
                                <m:r>
                                  <a:rPr lang="en-US" i="1" dirty="0" smtClean="0">
                                    <a:latin typeface="Cambria Math"/>
                                  </a:rPr>
                                  <m:t>𝑥</m:t>
                                </m:r>
                                <m:r>
                                  <a:rPr lang="en-US" i="1" dirty="0" smtClean="0">
                                    <a:latin typeface="Cambria Math"/>
                                  </a:rPr>
                                  <m:t>)) </m:t>
                                </m:r>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14:m>
                            <m:oMath xmlns:m="http://schemas.openxmlformats.org/officeDocument/2006/math">
                              <m:r>
                                <a:rPr lang="en-US"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d>
                                <m:dPr>
                                  <m:begChr m:val="["/>
                                  <m:endChr m:val="]"/>
                                  <m:ctrlPr>
                                    <a:rPr lang="en-GB" b="0" i="1" smtClean="0">
                                      <a:latin typeface="Cambria Math"/>
                                      <a:ea typeface="Cambria Math"/>
                                    </a:rPr>
                                  </m:ctrlPr>
                                </m:dPr>
                                <m:e>
                                  <m:r>
                                    <a:rPr lang="en-GB" b="0" i="1" smtClean="0">
                                      <a:latin typeface="Cambria Math"/>
                                      <a:ea typeface="Cambria Math"/>
                                    </a:rPr>
                                    <m:t>𝑃</m:t>
                                  </m:r>
                                  <m:d>
                                    <m:dPr>
                                      <m:ctrlPr>
                                        <a:rPr lang="en-GB" b="0" i="1" smtClean="0">
                                          <a:latin typeface="Cambria Math"/>
                                          <a:ea typeface="Cambria Math"/>
                                        </a:rPr>
                                      </m:ctrlPr>
                                    </m:dPr>
                                    <m:e>
                                      <m:r>
                                        <a:rPr lang="en-GB" b="0" i="1" smtClean="0">
                                          <a:latin typeface="Cambria Math"/>
                                          <a:ea typeface="Cambria Math"/>
                                        </a:rPr>
                                        <m:t>𝑥</m:t>
                                      </m:r>
                                    </m:e>
                                  </m:d>
                                  <m:r>
                                    <a:rPr lang="en-GB" b="0" i="1" smtClean="0">
                                      <a:latin typeface="Cambria Math"/>
                                      <a:ea typeface="Cambria Math"/>
                                    </a:rPr>
                                    <m:t>→</m:t>
                                  </m:r>
                                  <m:r>
                                    <a:rPr lang="en-GB" b="0" i="1" smtClean="0">
                                      <a:latin typeface="Cambria Math"/>
                                      <a:ea typeface="Cambria Math"/>
                                    </a:rPr>
                                    <m:t>𝑄</m:t>
                                  </m:r>
                                  <m:d>
                                    <m:dPr>
                                      <m:ctrlPr>
                                        <a:rPr lang="en-GB" b="0" i="1" smtClean="0">
                                          <a:latin typeface="Cambria Math"/>
                                          <a:ea typeface="Cambria Math"/>
                                        </a:rPr>
                                      </m:ctrlPr>
                                    </m:dPr>
                                    <m:e>
                                      <m:r>
                                        <a:rPr lang="en-GB" b="0" i="1" smtClean="0">
                                          <a:latin typeface="Cambria Math"/>
                                          <a:ea typeface="Cambria Math"/>
                                        </a:rPr>
                                        <m:t>𝑥</m:t>
                                      </m:r>
                                    </m:e>
                                  </m:d>
                                </m:e>
                              </m:d>
                            </m:oMath>
                          </a14:m>
                          <a:r>
                            <a:rPr lang="en-GB" b="0" dirty="0" smtClean="0">
                              <a:ea typeface="Cambria Math"/>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ctr"/>
                          <a:r>
                            <a:rPr lang="en-GB" dirty="0" smtClean="0"/>
                            <a:t> </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14:m>
                            <m:oMath xmlns:m="http://schemas.openxmlformats.org/officeDocument/2006/math">
                              <m:r>
                                <a:rPr lang="en-US"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d>
                                <m:dPr>
                                  <m:begChr m:val="["/>
                                  <m:endChr m:val="]"/>
                                  <m:ctrlPr>
                                    <a:rPr lang="en-GB" b="0" i="1" smtClean="0">
                                      <a:latin typeface="Cambria Math"/>
                                      <a:ea typeface="Cambria Math"/>
                                    </a:rPr>
                                  </m:ctrlPr>
                                </m:dPr>
                                <m:e>
                                  <m:r>
                                    <a:rPr lang="en-GB" b="0" i="1" smtClean="0">
                                      <a:latin typeface="Cambria Math"/>
                                      <a:ea typeface="Cambria Math"/>
                                    </a:rPr>
                                    <m:t>¬</m:t>
                                  </m:r>
                                  <m:r>
                                    <a:rPr lang="en-GB" b="0" i="1" smtClean="0">
                                      <a:latin typeface="Cambria Math"/>
                                      <a:ea typeface="Cambria Math"/>
                                    </a:rPr>
                                    <m:t>𝑃</m:t>
                                  </m:r>
                                  <m:d>
                                    <m:dPr>
                                      <m:ctrlPr>
                                        <a:rPr lang="en-GB" b="0" i="1" smtClean="0">
                                          <a:latin typeface="Cambria Math"/>
                                          <a:ea typeface="Cambria Math"/>
                                        </a:rPr>
                                      </m:ctrlPr>
                                    </m:dPr>
                                    <m:e>
                                      <m:r>
                                        <a:rPr lang="en-GB" b="0" i="1" smtClean="0">
                                          <a:latin typeface="Cambria Math"/>
                                          <a:ea typeface="Cambria Math"/>
                                        </a:rPr>
                                        <m:t>𝑥</m:t>
                                      </m:r>
                                    </m:e>
                                  </m:d>
                                  <m:r>
                                    <a:rPr lang="en-GB" b="0" i="1" smtClean="0">
                                      <a:latin typeface="Cambria Math"/>
                                      <a:ea typeface="Cambria Math"/>
                                    </a:rPr>
                                    <m:t>∨</m:t>
                                  </m:r>
                                  <m:r>
                                    <a:rPr lang="en-GB" b="0" i="1" smtClean="0">
                                      <a:latin typeface="Cambria Math"/>
                                      <a:ea typeface="Cambria Math"/>
                                    </a:rPr>
                                    <m:t>𝑄</m:t>
                                  </m:r>
                                  <m:d>
                                    <m:dPr>
                                      <m:ctrlPr>
                                        <a:rPr lang="en-GB" b="0" i="1" smtClean="0">
                                          <a:latin typeface="Cambria Math"/>
                                          <a:ea typeface="Cambria Math"/>
                                        </a:rPr>
                                      </m:ctrlPr>
                                    </m:dPr>
                                    <m:e>
                                      <m:r>
                                        <a:rPr lang="en-GB" b="0" i="1" smtClean="0">
                                          <a:latin typeface="Cambria Math"/>
                                          <a:ea typeface="Cambria Math"/>
                                        </a:rPr>
                                        <m:t>𝑥</m:t>
                                      </m:r>
                                    </m:e>
                                  </m:d>
                                </m:e>
                              </m:d>
                            </m:oMath>
                          </a14:m>
                          <a:r>
                            <a:rPr lang="en-US" dirty="0" smtClean="0"/>
                            <a:t> </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ctr"/>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14:m>
                            <m:oMath xmlns:m="http://schemas.openxmlformats.org/officeDocument/2006/math">
                              <m:r>
                                <a:rPr lang="en-US"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d>
                                <m:dPr>
                                  <m:ctrlPr>
                                    <a:rPr lang="en-GB" b="0" i="1" smtClean="0">
                                      <a:latin typeface="Cambria Math"/>
                                      <a:ea typeface="Cambria Math"/>
                                    </a:rPr>
                                  </m:ctrlPr>
                                </m:dPr>
                                <m:e>
                                  <m:r>
                                    <a:rPr lang="en-GB" b="0" i="1" smtClean="0">
                                      <a:latin typeface="Cambria Math"/>
                                      <a:ea typeface="Cambria Math"/>
                                    </a:rPr>
                                    <m:t>¬</m:t>
                                  </m:r>
                                  <m:r>
                                    <a:rPr lang="en-GB" b="0" i="1" smtClean="0">
                                      <a:latin typeface="Cambria Math"/>
                                      <a:ea typeface="Cambria Math"/>
                                    </a:rPr>
                                    <m:t>𝑃</m:t>
                                  </m:r>
                                  <m:d>
                                    <m:dPr>
                                      <m:ctrlPr>
                                        <a:rPr lang="en-GB" b="0" i="1" smtClean="0">
                                          <a:latin typeface="Cambria Math"/>
                                          <a:ea typeface="Cambria Math"/>
                                        </a:rPr>
                                      </m:ctrlPr>
                                    </m:dPr>
                                    <m:e>
                                      <m:r>
                                        <a:rPr lang="en-GB" b="0" i="1" smtClean="0">
                                          <a:latin typeface="Cambria Math"/>
                                          <a:ea typeface="Cambria Math"/>
                                        </a:rPr>
                                        <m:t>𝑥</m:t>
                                      </m:r>
                                    </m:e>
                                  </m:d>
                                </m:e>
                              </m:d>
                              <m:r>
                                <a:rPr lang="en-GB" b="0" i="1" smtClean="0">
                                  <a:latin typeface="Cambria Math"/>
                                  <a:ea typeface="Cambria Math"/>
                                </a:rPr>
                                <m:t>∧¬</m:t>
                              </m:r>
                              <m:r>
                                <a:rPr lang="en-GB" b="0" i="1" smtClean="0">
                                  <a:latin typeface="Cambria Math"/>
                                  <a:ea typeface="Cambria Math"/>
                                </a:rPr>
                                <m:t>𝑄</m:t>
                              </m:r>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oMath>
                          </a14:m>
                          <a:r>
                            <a:rPr lang="en-US" dirty="0" smtClean="0"/>
                            <a:t> </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ctr"/>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14:m>
                            <m:oMath xmlns:m="http://schemas.openxmlformats.org/officeDocument/2006/math">
                              <m:r>
                                <a:rPr lang="en-US"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r>
                                <a:rPr lang="en-GB" b="0" i="1" smtClean="0">
                                  <a:latin typeface="Cambria Math"/>
                                  <a:ea typeface="Cambria Math"/>
                                </a:rPr>
                                <m:t>𝑃</m:t>
                              </m:r>
                              <m:d>
                                <m:dPr>
                                  <m:ctrlPr>
                                    <a:rPr lang="en-GB" b="0" i="1" smtClean="0">
                                      <a:latin typeface="Cambria Math"/>
                                      <a:ea typeface="Cambria Math"/>
                                    </a:rPr>
                                  </m:ctrlPr>
                                </m:dPr>
                                <m:e>
                                  <m:r>
                                    <a:rPr lang="en-GB" b="0" i="1" smtClean="0">
                                      <a:latin typeface="Cambria Math"/>
                                      <a:ea typeface="Cambria Math"/>
                                    </a:rPr>
                                    <m:t>𝑥</m:t>
                                  </m:r>
                                </m:e>
                              </m:d>
                              <m:r>
                                <a:rPr lang="en-GB" b="0" i="1" smtClean="0">
                                  <a:latin typeface="Cambria Math"/>
                                  <a:ea typeface="Cambria Math"/>
                                </a:rPr>
                                <m:t>∧¬</m:t>
                              </m:r>
                              <m:r>
                                <a:rPr lang="en-GB" b="0" i="1" smtClean="0">
                                  <a:latin typeface="Cambria Math"/>
                                  <a:ea typeface="Cambria Math"/>
                                </a:rPr>
                                <m:t>𝑄</m:t>
                              </m:r>
                              <m:d>
                                <m:dPr>
                                  <m:ctrlPr>
                                    <a:rPr lang="en-GB" b="0" i="1" smtClean="0">
                                      <a:latin typeface="Cambria Math"/>
                                      <a:ea typeface="Cambria Math"/>
                                    </a:rPr>
                                  </m:ctrlPr>
                                </m:dPr>
                                <m:e>
                                  <m:r>
                                    <a:rPr lang="en-GB" b="0" i="1" smtClean="0">
                                      <a:latin typeface="Cambria Math"/>
                                      <a:ea typeface="Cambria Math"/>
                                    </a:rPr>
                                    <m:t>𝑥</m:t>
                                  </m:r>
                                </m:e>
                              </m:d>
                              <m:r>
                                <a:rPr lang="en-GB" b="0" i="1" smtClean="0">
                                  <a:latin typeface="Cambria Math"/>
                                  <a:ea typeface="Cambria Math"/>
                                </a:rPr>
                                <m:t>]</m:t>
                              </m:r>
                            </m:oMath>
                          </a14:m>
                          <a:r>
                            <a:rPr lang="en-US" dirty="0" smtClean="0"/>
                            <a:t> </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665330932"/>
                  </p:ext>
                </p:extLst>
              </p:nvPr>
            </p:nvGraphicFramePr>
            <p:xfrm>
              <a:off x="1804191" y="3447008"/>
              <a:ext cx="5288089" cy="1513586"/>
            </p:xfrm>
            <a:graphic>
              <a:graphicData uri="http://schemas.openxmlformats.org/drawingml/2006/table">
                <a:tbl>
                  <a:tblPr>
                    <a:tableStyleId>{5C22544A-7EE6-4342-B048-85BDC9FD1C3A}</a:tableStyleId>
                  </a:tblPr>
                  <a:tblGrid>
                    <a:gridCol w="2298700"/>
                    <a:gridCol w="417830"/>
                    <a:gridCol w="2571559"/>
                  </a:tblGrid>
                  <a:tr h="37084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1">
                          <a:blip r:embed="rId3"/>
                          <a:stretch>
                            <a:fillRect l="-265" t="-8197" r="-130239" b="-332787"/>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1">
                          <a:blip r:embed="rId3"/>
                          <a:stretch>
                            <a:fillRect l="-555882" t="-8197" r="-622059" b="-332787"/>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1">
                          <a:blip r:embed="rId3"/>
                          <a:stretch>
                            <a:fillRect l="-105687" t="-8197" r="-237" b="-332787"/>
                          </a:stretch>
                        </a:blipFill>
                      </a:tcPr>
                    </a:tc>
                  </a:tr>
                  <a:tr h="370840">
                    <a:tc>
                      <a:txBody>
                        <a:bodyPr/>
                        <a:lstStyle/>
                        <a:p>
                          <a:pPr algn="ctr"/>
                          <a:r>
                            <a:rPr lang="en-GB" dirty="0" smtClean="0"/>
                            <a:t> </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1">
                          <a:blip r:embed="rId3"/>
                          <a:stretch>
                            <a:fillRect l="-555882" t="-108197" r="-622059" b="-232787"/>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1">
                          <a:blip r:embed="rId3"/>
                          <a:stretch>
                            <a:fillRect l="-105687" t="-108197" r="-237" b="-232787"/>
                          </a:stretch>
                        </a:blipFill>
                      </a:tcPr>
                    </a:tc>
                  </a:tr>
                  <a:tr h="401066">
                    <a:tc>
                      <a:txBody>
                        <a:bodyPr/>
                        <a:lstStyle/>
                        <a:p>
                          <a:pPr algn="ctr"/>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1">
                          <a:blip r:embed="rId3"/>
                          <a:stretch>
                            <a:fillRect l="-555882" t="-192424" r="-622059" b="-115152"/>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1">
                          <a:blip r:embed="rId3"/>
                          <a:stretch>
                            <a:fillRect l="-105687" t="-192424" r="-237" b="-115152"/>
                          </a:stretch>
                        </a:blipFill>
                      </a:tcPr>
                    </a:tc>
                  </a:tr>
                  <a:tr h="370840">
                    <a:tc>
                      <a:txBody>
                        <a:bodyPr/>
                        <a:lstStyle/>
                        <a:p>
                          <a:pPr algn="ctr"/>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1">
                          <a:blip r:embed="rId3"/>
                          <a:stretch>
                            <a:fillRect l="-555882" t="-316393" r="-622059" b="-2459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1">
                          <a:blip r:embed="rId3"/>
                          <a:stretch>
                            <a:fillRect l="-105687" t="-316393" r="-237" b="-24590"/>
                          </a:stretch>
                        </a:blipFill>
                      </a:tcPr>
                    </a:tc>
                  </a:tr>
                </a:tbl>
              </a:graphicData>
            </a:graphic>
          </p:graphicFrame>
        </mc:Fallback>
      </mc:AlternateContent>
    </p:spTree>
    <p:extLst>
      <p:ext uri="{BB962C8B-B14F-4D97-AF65-F5344CB8AC3E}">
        <p14:creationId xmlns:p14="http://schemas.microsoft.com/office/powerpoint/2010/main" val="1022869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Logical Expression using Quantifiers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85000" lnSpcReduction="20000"/>
              </a:bodyPr>
              <a:lstStyle/>
              <a:p>
                <a:r>
                  <a:rPr lang="en-GB" dirty="0" smtClean="0"/>
                  <a:t>Convert the following Sentence into logical expression using predicates and Quantifiers.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a:rPr>
                        <m:t>“</m:t>
                      </m:r>
                    </m:oMath>
                  </m:oMathPara>
                </a14:m>
                <a:endParaRPr lang="en-GB" b="0" i="1" dirty="0" smtClean="0">
                  <a:latin typeface="Cambria Math"/>
                </a:endParaRPr>
              </a:p>
              <a:p>
                <a:pPr marL="0" indent="0" algn="ctr">
                  <a:buNone/>
                </a:pPr>
                <a:r>
                  <a:rPr lang="en-GB" b="0" dirty="0" smtClean="0"/>
                  <a:t>“</a:t>
                </a:r>
                <a14:m>
                  <m:oMath xmlns:m="http://schemas.openxmlformats.org/officeDocument/2006/math">
                    <m:r>
                      <a:rPr lang="en-GB" b="0" i="1" smtClean="0">
                        <a:latin typeface="Cambria Math"/>
                      </a:rPr>
                      <m:t>𝐹𝑜𝑟</m:t>
                    </m:r>
                    <m:r>
                      <a:rPr lang="en-GB" b="0" i="1" smtClean="0">
                        <a:latin typeface="Cambria Math"/>
                      </a:rPr>
                      <m:t> </m:t>
                    </m:r>
                    <m:r>
                      <a:rPr lang="en-GB" b="0" i="1" smtClean="0">
                        <a:latin typeface="Cambria Math"/>
                      </a:rPr>
                      <m:t>𝑒𝑣𝑒𝑟𝑦</m:t>
                    </m:r>
                    <m:r>
                      <a:rPr lang="en-GB" b="0" i="1" smtClean="0">
                        <a:latin typeface="Cambria Math"/>
                      </a:rPr>
                      <m:t> </m:t>
                    </m:r>
                    <m:r>
                      <a:rPr lang="en-GB" b="0" i="1" smtClean="0">
                        <a:latin typeface="Cambria Math"/>
                      </a:rPr>
                      <m:t>𝑝𝑒𝑟𝑠𝑜𝑛</m:t>
                    </m:r>
                    <m:r>
                      <a:rPr lang="en-GB" b="0" i="1" smtClean="0">
                        <a:latin typeface="Cambria Math"/>
                      </a:rPr>
                      <m:t>, </m:t>
                    </m:r>
                    <m:r>
                      <a:rPr lang="en-GB" b="0" i="1" smtClean="0">
                        <a:latin typeface="Cambria Math"/>
                      </a:rPr>
                      <m:t>𝑖𝑓</m:t>
                    </m:r>
                    <m:r>
                      <a:rPr lang="en-GB" b="0" i="1" smtClean="0">
                        <a:latin typeface="Cambria Math"/>
                      </a:rPr>
                      <m:t> </m:t>
                    </m:r>
                    <m:r>
                      <a:rPr lang="en-GB" b="0" i="1" smtClean="0">
                        <a:latin typeface="Cambria Math"/>
                      </a:rPr>
                      <m:t>h𝑒</m:t>
                    </m:r>
                    <m:r>
                      <a:rPr lang="en-GB" b="0" i="1" smtClean="0">
                        <a:latin typeface="Cambria Math"/>
                      </a:rPr>
                      <m:t> </m:t>
                    </m:r>
                    <m:r>
                      <a:rPr lang="en-GB" b="0" i="1" smtClean="0">
                        <a:latin typeface="Cambria Math"/>
                      </a:rPr>
                      <m:t>𝑖𝑠</m:t>
                    </m:r>
                    <m:r>
                      <a:rPr lang="en-GB" b="0" i="1" smtClean="0">
                        <a:latin typeface="Cambria Math"/>
                      </a:rPr>
                      <m:t> </m:t>
                    </m:r>
                    <m:r>
                      <a:rPr lang="en-GB" b="0" i="1" smtClean="0">
                        <a:latin typeface="Cambria Math"/>
                      </a:rPr>
                      <m:t>𝑎</m:t>
                    </m:r>
                    <m:r>
                      <a:rPr lang="en-GB" b="0" i="1" smtClean="0">
                        <a:latin typeface="Cambria Math"/>
                      </a:rPr>
                      <m:t> </m:t>
                    </m:r>
                    <m:r>
                      <a:rPr lang="en-GB" b="0" i="1" smtClean="0">
                        <a:latin typeface="Cambria Math"/>
                      </a:rPr>
                      <m:t>𝑠𝑡𝑢𝑑𝑒𝑛𝑡</m:t>
                    </m:r>
                    <m:r>
                      <a:rPr lang="en-GB" b="0" i="1" smtClean="0">
                        <a:latin typeface="Cambria Math"/>
                      </a:rPr>
                      <m:t> </m:t>
                    </m:r>
                    <m:r>
                      <a:rPr lang="en-GB" b="0" i="1" smtClean="0">
                        <a:latin typeface="Cambria Math"/>
                      </a:rPr>
                      <m:t>𝑜𝑓</m:t>
                    </m:r>
                    <m:r>
                      <a:rPr lang="en-GB" b="0" i="1" smtClean="0">
                        <a:latin typeface="Cambria Math"/>
                      </a:rPr>
                      <m:t> </m:t>
                    </m:r>
                    <m:r>
                      <a:rPr lang="en-GB" b="0" i="1" smtClean="0">
                        <a:latin typeface="Cambria Math"/>
                      </a:rPr>
                      <m:t>𝑡h𝑖𝑠</m:t>
                    </m:r>
                    <m:r>
                      <a:rPr lang="en-GB" b="0" i="1" smtClean="0">
                        <a:latin typeface="Cambria Math"/>
                      </a:rPr>
                      <m:t> </m:t>
                    </m:r>
                    <m:r>
                      <a:rPr lang="en-GB" b="0" i="1" smtClean="0">
                        <a:latin typeface="Cambria Math"/>
                      </a:rPr>
                      <m:t>𝑐𝑙𝑎𝑠𝑠</m:t>
                    </m:r>
                    <m:r>
                      <a:rPr lang="en-GB" b="0" i="1" smtClean="0">
                        <a:latin typeface="Cambria Math"/>
                      </a:rPr>
                      <m:t> </m:t>
                    </m:r>
                    <m:r>
                      <a:rPr lang="en-GB" b="0" i="1" smtClean="0">
                        <a:latin typeface="Cambria Math"/>
                      </a:rPr>
                      <m:t>𝑡h𝑒𝑛</m:t>
                    </m:r>
                    <m:r>
                      <a:rPr lang="en-GB" b="0" i="1" smtClean="0">
                        <a:latin typeface="Cambria Math"/>
                      </a:rPr>
                      <m:t> </m:t>
                    </m:r>
                    <m:r>
                      <a:rPr lang="en-GB" b="0" i="1" smtClean="0">
                        <a:latin typeface="Cambria Math"/>
                      </a:rPr>
                      <m:t>h𝑒</m:t>
                    </m:r>
                    <m:r>
                      <a:rPr lang="en-GB" b="0" i="1" smtClean="0">
                        <a:latin typeface="Cambria Math"/>
                      </a:rPr>
                      <m:t> </m:t>
                    </m:r>
                    <m:r>
                      <a:rPr lang="en-GB" b="0" i="1" smtClean="0">
                        <a:latin typeface="Cambria Math"/>
                      </a:rPr>
                      <m:t>h𝑎𝑠</m:t>
                    </m:r>
                    <m:r>
                      <a:rPr lang="en-GB" b="0" i="1" smtClean="0">
                        <a:latin typeface="Cambria Math"/>
                      </a:rPr>
                      <m:t> </m:t>
                    </m:r>
                  </m:oMath>
                </a14:m>
                <a:endParaRPr lang="en-GB" b="0" dirty="0" smtClean="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a:rPr>
                        <m:t>𝑠𝑡𝑢𝑑𝑖𝑒𝑑</m:t>
                      </m:r>
                      <m:r>
                        <a:rPr lang="en-GB" b="0" i="1" smtClean="0">
                          <a:latin typeface="Cambria Math"/>
                        </a:rPr>
                        <m:t> </m:t>
                      </m:r>
                      <m:r>
                        <a:rPr lang="en-GB" b="0" i="1" smtClean="0">
                          <a:latin typeface="Cambria Math"/>
                        </a:rPr>
                        <m:t>𝑐𝑎𝑙𝑐𝑢𝑙𝑢𝑠</m:t>
                      </m:r>
                      <m:r>
                        <a:rPr lang="en-GB" b="0" i="1" smtClean="0">
                          <a:latin typeface="Cambria Math"/>
                        </a:rPr>
                        <m:t>.“</m:t>
                      </m:r>
                    </m:oMath>
                  </m:oMathPara>
                </a14:m>
                <a:endParaRPr lang="en-GB" b="0" dirty="0" smtClean="0"/>
              </a:p>
              <a:p>
                <a:pPr marL="0" indent="0">
                  <a:buNone/>
                </a:pPr>
                <a:endParaRPr lang="en-GB" dirty="0" smtClean="0"/>
              </a:p>
              <a:p>
                <a:r>
                  <a:rPr lang="en-GB" dirty="0" smtClean="0"/>
                  <a:t>Solution:</a:t>
                </a:r>
              </a:p>
              <a:p>
                <a:pPr lvl="1"/>
                <a:r>
                  <a:rPr lang="en-GB" dirty="0" smtClean="0"/>
                  <a:t>Let,</a:t>
                </a:r>
              </a:p>
              <a:p>
                <a:pPr marL="594360" lvl="2" indent="0">
                  <a:buNone/>
                </a:pPr>
                <a14:m>
                  <m:oMath xmlns:m="http://schemas.openxmlformats.org/officeDocument/2006/math">
                    <m:r>
                      <a:rPr lang="en-GB" b="0" i="1" smtClean="0">
                        <a:latin typeface="Cambria Math"/>
                      </a:rPr>
                      <m:t>𝑆</m:t>
                    </m:r>
                    <m:d>
                      <m:dPr>
                        <m:ctrlPr>
                          <a:rPr lang="en-GB" b="0" i="1" smtClean="0">
                            <a:latin typeface="Cambria Math"/>
                          </a:rPr>
                        </m:ctrlPr>
                      </m:dPr>
                      <m:e>
                        <m:r>
                          <a:rPr lang="en-GB" b="0" i="1" smtClean="0">
                            <a:latin typeface="Cambria Math"/>
                          </a:rPr>
                          <m:t>𝑥</m:t>
                        </m:r>
                      </m:e>
                    </m:d>
                    <m:r>
                      <a:rPr lang="en-GB" b="0" i="1" smtClean="0">
                        <a:latin typeface="Cambria Math"/>
                      </a:rPr>
                      <m:t>=</m:t>
                    </m:r>
                  </m:oMath>
                </a14:m>
                <a:r>
                  <a:rPr lang="en-US" dirty="0" smtClean="0"/>
                  <a:t> </a:t>
                </a:r>
                <a14:m>
                  <m:oMath xmlns:m="http://schemas.openxmlformats.org/officeDocument/2006/math">
                    <m:r>
                      <a:rPr lang="en-GB" b="0" i="0" dirty="0" smtClean="0">
                        <a:latin typeface="Cambria Math"/>
                      </a:rPr>
                      <m:t>"</m:t>
                    </m:r>
                    <m:r>
                      <m:rPr>
                        <m:nor/>
                      </m:rPr>
                      <a:rPr lang="en-GB" b="0" i="0" dirty="0" smtClean="0">
                        <a:latin typeface="Cambria Math"/>
                      </a:rPr>
                      <m:t>x</m:t>
                    </m:r>
                    <m:r>
                      <m:rPr>
                        <m:nor/>
                      </m:rPr>
                      <a:rPr lang="en-GB" b="0" i="0" dirty="0" smtClean="0">
                        <a:latin typeface="Cambria Math"/>
                      </a:rPr>
                      <m:t> </m:t>
                    </m:r>
                    <m:r>
                      <m:rPr>
                        <m:nor/>
                      </m:rPr>
                      <a:rPr lang="en-GB" b="0" i="0" dirty="0" smtClean="0">
                        <a:latin typeface="Cambria Math"/>
                      </a:rPr>
                      <m:t>is</m:t>
                    </m:r>
                    <m:r>
                      <m:rPr>
                        <m:nor/>
                      </m:rPr>
                      <a:rPr lang="en-GB" b="0" i="0" dirty="0" smtClean="0">
                        <a:latin typeface="Cambria Math"/>
                      </a:rPr>
                      <m:t> </m:t>
                    </m:r>
                    <m:r>
                      <m:rPr>
                        <m:nor/>
                      </m:rPr>
                      <a:rPr lang="en-GB" b="0" i="0" dirty="0" smtClean="0">
                        <a:latin typeface="Cambria Math"/>
                      </a:rPr>
                      <m:t>a</m:t>
                    </m:r>
                    <m:r>
                      <m:rPr>
                        <m:nor/>
                      </m:rPr>
                      <a:rPr lang="en-GB" b="0" i="0" dirty="0" smtClean="0">
                        <a:latin typeface="Cambria Math"/>
                      </a:rPr>
                      <m:t> </m:t>
                    </m:r>
                    <m:r>
                      <m:rPr>
                        <m:nor/>
                      </m:rPr>
                      <a:rPr lang="en-GB" b="0" i="0" dirty="0" smtClean="0">
                        <a:latin typeface="Cambria Math"/>
                      </a:rPr>
                      <m:t>student</m:t>
                    </m:r>
                    <m:r>
                      <m:rPr>
                        <m:nor/>
                      </m:rPr>
                      <a:rPr lang="en-GB" b="0" i="0" dirty="0" smtClean="0">
                        <a:latin typeface="Cambria Math"/>
                      </a:rPr>
                      <m:t> </m:t>
                    </m:r>
                    <m:r>
                      <m:rPr>
                        <m:nor/>
                      </m:rPr>
                      <a:rPr lang="en-GB" b="0" i="0" dirty="0" smtClean="0">
                        <a:latin typeface="Cambria Math"/>
                      </a:rPr>
                      <m:t>of</m:t>
                    </m:r>
                    <m:r>
                      <m:rPr>
                        <m:nor/>
                      </m:rPr>
                      <a:rPr lang="en-GB" b="0" i="0" dirty="0" smtClean="0">
                        <a:latin typeface="Cambria Math"/>
                      </a:rPr>
                      <m:t> </m:t>
                    </m:r>
                    <m:r>
                      <m:rPr>
                        <m:nor/>
                      </m:rPr>
                      <a:rPr lang="en-GB" b="0" i="0" dirty="0" smtClean="0">
                        <a:latin typeface="Cambria Math"/>
                      </a:rPr>
                      <m:t>this</m:t>
                    </m:r>
                    <m:r>
                      <m:rPr>
                        <m:nor/>
                      </m:rPr>
                      <a:rPr lang="en-GB" b="0" i="0" dirty="0" smtClean="0">
                        <a:latin typeface="Cambria Math"/>
                      </a:rPr>
                      <m:t> </m:t>
                    </m:r>
                    <m:r>
                      <m:rPr>
                        <m:nor/>
                      </m:rPr>
                      <a:rPr lang="en-GB" b="0" i="0" dirty="0" smtClean="0">
                        <a:latin typeface="Cambria Math"/>
                      </a:rPr>
                      <m:t>class</m:t>
                    </m:r>
                    <m:r>
                      <m:rPr>
                        <m:nor/>
                      </m:rPr>
                      <a:rPr lang="en-GB" b="0" i="0" dirty="0" smtClean="0">
                        <a:latin typeface="Cambria Math"/>
                      </a:rPr>
                      <m:t>"</m:t>
                    </m:r>
                  </m:oMath>
                </a14:m>
                <a:endParaRPr lang="en-GB" b="0" i="0" dirty="0" smtClean="0">
                  <a:latin typeface="Cambria Math"/>
                </a:endParaRPr>
              </a:p>
              <a:p>
                <a:pPr marL="594360" lvl="2" indent="0">
                  <a:buNone/>
                </a:pPr>
                <a14:m>
                  <m:oMath xmlns:m="http://schemas.openxmlformats.org/officeDocument/2006/math">
                    <m:r>
                      <a:rPr lang="en-GB" b="0" i="1" smtClean="0">
                        <a:latin typeface="Cambria Math"/>
                      </a:rPr>
                      <m:t>𝑄</m:t>
                    </m:r>
                    <m:d>
                      <m:dPr>
                        <m:ctrlPr>
                          <a:rPr lang="en-GB" b="0" i="1" smtClean="0">
                            <a:latin typeface="Cambria Math"/>
                          </a:rPr>
                        </m:ctrlPr>
                      </m:dPr>
                      <m:e>
                        <m:r>
                          <a:rPr lang="en-GB" b="0" i="1" smtClean="0">
                            <a:latin typeface="Cambria Math"/>
                          </a:rPr>
                          <m:t>𝑥</m:t>
                        </m:r>
                        <m:r>
                          <a:rPr lang="en-GB" b="0" i="1" smtClean="0">
                            <a:latin typeface="Cambria Math"/>
                          </a:rPr>
                          <m:t>,</m:t>
                        </m:r>
                        <m:r>
                          <a:rPr lang="en-GB" b="0" i="1" smtClean="0">
                            <a:latin typeface="Cambria Math"/>
                          </a:rPr>
                          <m:t>𝑐𝑎𝑙𝑐𝑢𝑙𝑢𝑠</m:t>
                        </m:r>
                      </m:e>
                    </m:d>
                    <m:r>
                      <a:rPr lang="en-GB" b="0" i="1" smtClean="0">
                        <a:latin typeface="Cambria Math"/>
                      </a:rPr>
                      <m:t>=</m:t>
                    </m:r>
                  </m:oMath>
                </a14:m>
                <a:r>
                  <a:rPr lang="en-GB" dirty="0" smtClean="0"/>
                  <a:t> </a:t>
                </a:r>
                <a14:m>
                  <m:oMath xmlns:m="http://schemas.openxmlformats.org/officeDocument/2006/math">
                    <m:r>
                      <m:rPr>
                        <m:nor/>
                      </m:rPr>
                      <a:rPr lang="en-GB" b="0" i="0" dirty="0" smtClean="0">
                        <a:latin typeface="Cambria Math"/>
                      </a:rPr>
                      <m:t>x</m:t>
                    </m:r>
                    <m:r>
                      <m:rPr>
                        <m:nor/>
                      </m:rPr>
                      <a:rPr lang="en-GB" b="0" i="0" dirty="0" smtClean="0">
                        <a:latin typeface="Cambria Math"/>
                      </a:rPr>
                      <m:t> </m:t>
                    </m:r>
                    <m:r>
                      <m:rPr>
                        <m:nor/>
                      </m:rPr>
                      <a:rPr lang="en-GB" b="0" i="0" dirty="0" smtClean="0">
                        <a:latin typeface="Cambria Math"/>
                      </a:rPr>
                      <m:t>has</m:t>
                    </m:r>
                    <m:r>
                      <m:rPr>
                        <m:nor/>
                      </m:rPr>
                      <a:rPr lang="en-GB" b="0" i="0" dirty="0" smtClean="0">
                        <a:latin typeface="Cambria Math"/>
                      </a:rPr>
                      <m:t> </m:t>
                    </m:r>
                    <m:r>
                      <m:rPr>
                        <m:nor/>
                      </m:rPr>
                      <a:rPr lang="en-GB" b="0" i="0" dirty="0" smtClean="0">
                        <a:latin typeface="Cambria Math"/>
                      </a:rPr>
                      <m:t>studied</m:t>
                    </m:r>
                    <m:r>
                      <m:rPr>
                        <m:nor/>
                      </m:rPr>
                      <a:rPr lang="en-GB" b="0" i="0" dirty="0" smtClean="0">
                        <a:latin typeface="Cambria Math"/>
                      </a:rPr>
                      <m:t> </m:t>
                    </m:r>
                    <m:r>
                      <m:rPr>
                        <m:nor/>
                      </m:rPr>
                      <a:rPr lang="en-GB" b="0" i="0" dirty="0" smtClean="0">
                        <a:latin typeface="Cambria Math"/>
                      </a:rPr>
                      <m:t>subject</m:t>
                    </m:r>
                    <m:r>
                      <m:rPr>
                        <m:nor/>
                      </m:rPr>
                      <a:rPr lang="en-GB" b="0" i="0" dirty="0" smtClean="0">
                        <a:latin typeface="Cambria Math"/>
                      </a:rPr>
                      <m:t> </m:t>
                    </m:r>
                    <m:r>
                      <m:rPr>
                        <m:nor/>
                      </m:rPr>
                      <a:rPr lang="en-GB" b="0" i="0" dirty="0" smtClean="0">
                        <a:latin typeface="Cambria Math"/>
                      </a:rPr>
                      <m:t>calculus</m:t>
                    </m:r>
                    <m:r>
                      <m:rPr>
                        <m:nor/>
                      </m:rPr>
                      <a:rPr lang="en-GB" b="0" i="0" dirty="0" smtClean="0">
                        <a:latin typeface="Cambria Math"/>
                      </a:rPr>
                      <m:t>.</m:t>
                    </m:r>
                  </m:oMath>
                </a14:m>
                <a:endParaRPr lang="en-GB" b="0" dirty="0" smtClean="0"/>
              </a:p>
              <a:p>
                <a:pPr marL="594360" lvl="2" indent="0">
                  <a:buNone/>
                </a:pPr>
                <a:r>
                  <a:rPr lang="en-GB" dirty="0" smtClean="0"/>
                  <a:t> </a:t>
                </a:r>
              </a:p>
              <a:p>
                <a:pPr marL="594360" lvl="2" indent="0">
                  <a:buNone/>
                </a:pPr>
                <a:r>
                  <a:rPr lang="en-GB" dirty="0" smtClean="0"/>
                  <a:t>Thus, here the domain consists of every one in the class,  and the statement is a conditional which states that. </a:t>
                </a:r>
                <a14:m>
                  <m:oMath xmlns:m="http://schemas.openxmlformats.org/officeDocument/2006/math">
                    <m:r>
                      <a:rPr lang="en-GB" b="0" i="1" smtClean="0">
                        <a:latin typeface="Cambria Math"/>
                      </a:rPr>
                      <m:t>𝑆</m:t>
                    </m:r>
                    <m:r>
                      <a:rPr lang="en-GB" b="0" i="1" smtClean="0">
                        <a:latin typeface="Cambria Math"/>
                      </a:rPr>
                      <m:t>(</m:t>
                    </m:r>
                    <m:r>
                      <a:rPr lang="en-GB" b="0" i="1" smtClean="0">
                        <a:latin typeface="Cambria Math"/>
                      </a:rPr>
                      <m:t>𝑥</m:t>
                    </m:r>
                    <m:r>
                      <a:rPr lang="en-GB" b="0" i="1" smtClean="0">
                        <a:latin typeface="Cambria Math"/>
                      </a:rPr>
                      <m:t>)</m:t>
                    </m:r>
                  </m:oMath>
                </a14:m>
                <a:r>
                  <a:rPr lang="en-US" dirty="0" smtClean="0"/>
                  <a:t> is the hypothesis and </a:t>
                </a:r>
                <a14:m>
                  <m:oMath xmlns:m="http://schemas.openxmlformats.org/officeDocument/2006/math">
                    <m:r>
                      <a:rPr lang="en-GB" b="0" i="1" smtClean="0">
                        <a:latin typeface="Cambria Math"/>
                      </a:rPr>
                      <m:t>𝑄</m:t>
                    </m:r>
                    <m:r>
                      <a:rPr lang="en-GB" b="0" i="1" smtClean="0">
                        <a:latin typeface="Cambria Math"/>
                      </a:rPr>
                      <m:t>(</m:t>
                    </m:r>
                    <m:r>
                      <a:rPr lang="en-GB" b="0" i="1" smtClean="0">
                        <a:latin typeface="Cambria Math"/>
                      </a:rPr>
                      <m:t>𝑥</m:t>
                    </m:r>
                    <m:r>
                      <a:rPr lang="en-GB" b="0" i="1" smtClean="0">
                        <a:latin typeface="Cambria Math"/>
                      </a:rPr>
                      <m:t>, </m:t>
                    </m:r>
                    <m:r>
                      <a:rPr lang="en-GB" b="0" i="1" smtClean="0">
                        <a:latin typeface="Cambria Math"/>
                      </a:rPr>
                      <m:t>𝑐𝑎𝑙𝑐𝑢𝑙𝑢𝑠</m:t>
                    </m:r>
                    <m:r>
                      <a:rPr lang="en-GB" b="0" i="1" smtClean="0">
                        <a:latin typeface="Cambria Math"/>
                      </a:rPr>
                      <m:t>)</m:t>
                    </m:r>
                  </m:oMath>
                </a14:m>
                <a:r>
                  <a:rPr lang="en-US" dirty="0" smtClean="0"/>
                  <a:t> is the conclusion. </a:t>
                </a:r>
                <a:r>
                  <a:rPr lang="en-US" dirty="0"/>
                  <a:t> </a:t>
                </a:r>
                <a:r>
                  <a:rPr lang="en-US" dirty="0" smtClean="0"/>
                  <a:t>Thus, the required logical expression becomes,</a:t>
                </a:r>
              </a:p>
              <a:p>
                <a:pPr marL="594360" lvl="2" indent="0">
                  <a:buNone/>
                </a:pPr>
                <a:endParaRPr lang="en-US" i="1" dirty="0" smtClean="0">
                  <a:latin typeface="Cambria Math"/>
                  <a:ea typeface="Cambria Math"/>
                </a:endParaRPr>
              </a:p>
              <a:p>
                <a:pPr marL="594360" lvl="2" indent="0">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r>
                        <a:rPr lang="en-GB" b="0" i="1" smtClean="0">
                          <a:latin typeface="Cambria Math"/>
                          <a:ea typeface="Cambria Math"/>
                        </a:rPr>
                        <m:t>𝑆</m:t>
                      </m:r>
                      <m:d>
                        <m:dPr>
                          <m:ctrlPr>
                            <a:rPr lang="en-GB" b="0" i="1" smtClean="0">
                              <a:latin typeface="Cambria Math"/>
                              <a:ea typeface="Cambria Math"/>
                            </a:rPr>
                          </m:ctrlPr>
                        </m:dPr>
                        <m:e>
                          <m:r>
                            <a:rPr lang="en-GB" b="0" i="1" smtClean="0">
                              <a:latin typeface="Cambria Math"/>
                              <a:ea typeface="Cambria Math"/>
                            </a:rPr>
                            <m:t>𝑥</m:t>
                          </m:r>
                        </m:e>
                      </m:d>
                      <m:r>
                        <a:rPr lang="en-GB" b="0" i="1" smtClean="0">
                          <a:latin typeface="Cambria Math"/>
                          <a:ea typeface="Cambria Math"/>
                        </a:rPr>
                        <m:t>→</m:t>
                      </m:r>
                      <m:r>
                        <a:rPr lang="en-GB" b="0" i="1" smtClean="0">
                          <a:latin typeface="Cambria Math"/>
                          <a:ea typeface="Cambria Math"/>
                        </a:rPr>
                        <m:t>𝑄</m:t>
                      </m:r>
                      <m:d>
                        <m:dPr>
                          <m:ctrlPr>
                            <a:rPr lang="en-GB" b="0" i="1" smtClean="0">
                              <a:latin typeface="Cambria Math"/>
                              <a:ea typeface="Cambria Math"/>
                            </a:rPr>
                          </m:ctrlPr>
                        </m:dPr>
                        <m:e>
                          <m:r>
                            <a:rPr lang="en-GB" b="0" i="1" smtClean="0">
                              <a:latin typeface="Cambria Math"/>
                              <a:ea typeface="Cambria Math"/>
                            </a:rPr>
                            <m:t>𝑥</m:t>
                          </m:r>
                          <m:r>
                            <a:rPr lang="en-GB" b="0" i="1" smtClean="0">
                              <a:latin typeface="Cambria Math"/>
                              <a:ea typeface="Cambria Math"/>
                            </a:rPr>
                            <m:t>,</m:t>
                          </m:r>
                          <m:r>
                            <a:rPr lang="en-GB" b="0" i="1" smtClean="0">
                              <a:latin typeface="Cambria Math"/>
                              <a:ea typeface="Cambria Math"/>
                            </a:rPr>
                            <m:t>𝑐𝑎𝑙𝑐𝑢𝑙𝑢𝑠</m:t>
                          </m:r>
                        </m:e>
                      </m:d>
                      <m:r>
                        <a:rPr lang="en-GB" b="0" i="1" smtClean="0">
                          <a:latin typeface="Cambria Math"/>
                          <a:ea typeface="Cambria Math"/>
                        </a:rPr>
                        <m:t>]</m:t>
                      </m:r>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889" t="-2099" r="-74"/>
                </a:stretch>
              </a:blipFill>
            </p:spPr>
            <p:txBody>
              <a:bodyPr/>
              <a:lstStyle/>
              <a:p>
                <a:r>
                  <a:rPr lang="en-US">
                    <a:noFill/>
                  </a:rPr>
                  <a:t> </a:t>
                </a:r>
              </a:p>
            </p:txBody>
          </p:sp>
        </mc:Fallback>
      </mc:AlternateContent>
    </p:spTree>
    <p:extLst>
      <p:ext uri="{BB962C8B-B14F-4D97-AF65-F5344CB8AC3E}">
        <p14:creationId xmlns:p14="http://schemas.microsoft.com/office/powerpoint/2010/main" val="3301187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Logical Expression using </a:t>
            </a:r>
            <a:r>
              <a:rPr lang="en-GB" dirty="0" smtClean="0"/>
              <a:t>Quantifiers(Contd.)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fontScale="85000" lnSpcReduction="10000"/>
              </a:bodyPr>
              <a:lstStyle/>
              <a:p>
                <a:r>
                  <a:rPr lang="en-US" dirty="0" smtClean="0"/>
                  <a:t>Express the statements </a:t>
                </a:r>
                <a:endParaRPr lang="en-GB" i="1" dirty="0" smtClean="0">
                  <a:latin typeface="Cambria Math"/>
                </a:endParaRPr>
              </a:p>
              <a:p>
                <a:pPr marL="731520" lvl="1" indent="-457200">
                  <a:buFont typeface="+mj-lt"/>
                  <a:buAutoNum type="arabicPeriod"/>
                </a:pPr>
                <a14:m>
                  <m:oMath xmlns:m="http://schemas.openxmlformats.org/officeDocument/2006/math">
                    <m:r>
                      <a:rPr lang="en-US" i="1" dirty="0" smtClean="0">
                        <a:latin typeface="Cambria Math"/>
                      </a:rPr>
                      <m:t>“</m:t>
                    </m:r>
                    <m:r>
                      <a:rPr lang="en-US" i="1" dirty="0" smtClean="0">
                        <a:latin typeface="Cambria Math"/>
                      </a:rPr>
                      <m:t>𝑆𝑜𝑚𝑒</m:t>
                    </m:r>
                    <m:r>
                      <a:rPr lang="en-US" i="1" dirty="0" smtClean="0">
                        <a:latin typeface="Cambria Math"/>
                      </a:rPr>
                      <m:t> </m:t>
                    </m:r>
                    <m:r>
                      <a:rPr lang="en-US" i="1" dirty="0" smtClean="0">
                        <a:latin typeface="Cambria Math"/>
                      </a:rPr>
                      <m:t>𝑠𝑡𝑢𝑑𝑒𝑛𝑡</m:t>
                    </m:r>
                    <m:r>
                      <a:rPr lang="en-US" i="1" dirty="0" smtClean="0">
                        <a:latin typeface="Cambria Math"/>
                      </a:rPr>
                      <m:t> </m:t>
                    </m:r>
                    <m:r>
                      <a:rPr lang="en-US" i="1" dirty="0" smtClean="0">
                        <a:latin typeface="Cambria Math"/>
                      </a:rPr>
                      <m:t>𝑖𝑛</m:t>
                    </m:r>
                    <m:r>
                      <a:rPr lang="en-US" i="1" dirty="0" smtClean="0">
                        <a:latin typeface="Cambria Math"/>
                      </a:rPr>
                      <m:t> </m:t>
                    </m:r>
                    <m:r>
                      <a:rPr lang="en-US" i="1" dirty="0" smtClean="0">
                        <a:latin typeface="Cambria Math"/>
                      </a:rPr>
                      <m:t>𝑡h𝑖𝑠</m:t>
                    </m:r>
                  </m:oMath>
                </a14:m>
                <a:r>
                  <a:rPr lang="en-US" dirty="0" smtClean="0"/>
                  <a:t> </a:t>
                </a:r>
                <a14:m>
                  <m:oMath xmlns:m="http://schemas.openxmlformats.org/officeDocument/2006/math">
                    <m:r>
                      <a:rPr lang="en-US" i="1" dirty="0" smtClean="0">
                        <a:latin typeface="Cambria Math"/>
                      </a:rPr>
                      <m:t>𝑐𝑙𝑎𝑠𝑠</m:t>
                    </m:r>
                  </m:oMath>
                </a14:m>
                <a:r>
                  <a:rPr lang="en-US" dirty="0" smtClean="0"/>
                  <a:t> </a:t>
                </a:r>
                <a14:m>
                  <m:oMath xmlns:m="http://schemas.openxmlformats.org/officeDocument/2006/math">
                    <m:r>
                      <a:rPr lang="en-US" i="1" dirty="0" smtClean="0">
                        <a:latin typeface="Cambria Math"/>
                      </a:rPr>
                      <m:t>h𝑎𝑠</m:t>
                    </m:r>
                    <m:r>
                      <a:rPr lang="en-US" i="1" dirty="0" smtClean="0">
                        <a:latin typeface="Cambria Math"/>
                      </a:rPr>
                      <m:t> </m:t>
                    </m:r>
                    <m:r>
                      <a:rPr lang="en-US" i="1" dirty="0">
                        <a:latin typeface="Cambria Math"/>
                      </a:rPr>
                      <m:t>𝑣𝑖𝑠𝑖𝑡𝑒𝑑</m:t>
                    </m:r>
                    <m:r>
                      <a:rPr lang="en-US" i="1" dirty="0">
                        <a:latin typeface="Cambria Math"/>
                      </a:rPr>
                      <m:t> </m:t>
                    </m:r>
                    <m:r>
                      <a:rPr lang="en-US" i="1" dirty="0">
                        <a:latin typeface="Cambria Math"/>
                      </a:rPr>
                      <m:t>𝑀𝑒𝑥𝑖𝑐𝑜</m:t>
                    </m:r>
                    <m:r>
                      <a:rPr lang="en-US" i="1" dirty="0">
                        <a:latin typeface="Cambria Math"/>
                      </a:rPr>
                      <m:t>”</m:t>
                    </m:r>
                  </m:oMath>
                </a14:m>
                <a:r>
                  <a:rPr lang="en-US" dirty="0"/>
                  <a:t> </a:t>
                </a:r>
                <a:endParaRPr lang="en-US" dirty="0"/>
              </a:p>
              <a:p>
                <a:pPr marL="731520" lvl="1" indent="-457200">
                  <a:buFont typeface="+mj-lt"/>
                  <a:buAutoNum type="arabicPeriod"/>
                </a:pPr>
                <a14:m>
                  <m:oMath xmlns:m="http://schemas.openxmlformats.org/officeDocument/2006/math">
                    <m:r>
                      <a:rPr lang="en-US" i="1" dirty="0" smtClean="0">
                        <a:latin typeface="Cambria Math"/>
                      </a:rPr>
                      <m:t>“</m:t>
                    </m:r>
                    <m:r>
                      <a:rPr lang="en-US" i="1" dirty="0" smtClean="0">
                        <a:latin typeface="Cambria Math"/>
                      </a:rPr>
                      <m:t>𝐸𝑣𝑒𝑟𝑦</m:t>
                    </m:r>
                    <m:r>
                      <a:rPr lang="en-US" i="1" dirty="0" smtClean="0">
                        <a:latin typeface="Cambria Math"/>
                      </a:rPr>
                      <m:t> </m:t>
                    </m:r>
                    <m:r>
                      <a:rPr lang="en-US" i="1" dirty="0" smtClean="0">
                        <a:latin typeface="Cambria Math"/>
                      </a:rPr>
                      <m:t>𝑠𝑡𝑢𝑑𝑒𝑛𝑡</m:t>
                    </m:r>
                    <m:r>
                      <a:rPr lang="en-US" i="1" dirty="0" smtClean="0">
                        <a:latin typeface="Cambria Math"/>
                      </a:rPr>
                      <m:t> </m:t>
                    </m:r>
                    <m:r>
                      <a:rPr lang="en-US" i="1" dirty="0" smtClean="0">
                        <a:latin typeface="Cambria Math"/>
                      </a:rPr>
                      <m:t>𝑖𝑛</m:t>
                    </m:r>
                    <m:r>
                      <a:rPr lang="en-US" i="1" dirty="0" smtClean="0">
                        <a:latin typeface="Cambria Math"/>
                      </a:rPr>
                      <m:t> </m:t>
                    </m:r>
                    <m:r>
                      <a:rPr lang="en-US" i="1" dirty="0" smtClean="0">
                        <a:latin typeface="Cambria Math"/>
                      </a:rPr>
                      <m:t>𝑡h𝑖𝑠</m:t>
                    </m:r>
                    <m:r>
                      <a:rPr lang="en-GB" b="0" i="0" dirty="0" smtClean="0">
                        <a:latin typeface="Cambria Math"/>
                      </a:rPr>
                      <m:t> </m:t>
                    </m:r>
                    <m:r>
                      <a:rPr lang="en-US" i="1" dirty="0" smtClean="0">
                        <a:latin typeface="Cambria Math"/>
                      </a:rPr>
                      <m:t>𝑐𝑙𝑎𝑠𝑠</m:t>
                    </m:r>
                    <m:r>
                      <a:rPr lang="en-GB" b="0" i="0" dirty="0" smtClean="0">
                        <a:latin typeface="Cambria Math"/>
                      </a:rPr>
                      <m:t> </m:t>
                    </m:r>
                    <m:r>
                      <m:rPr>
                        <m:sty m:val="p"/>
                      </m:rPr>
                      <a:rPr lang="en-GB" b="0" i="0" dirty="0" smtClean="0">
                        <a:latin typeface="Cambria Math"/>
                      </a:rPr>
                      <m:t>h</m:t>
                    </m:r>
                    <m:r>
                      <a:rPr lang="en-US" i="1" dirty="0" smtClean="0">
                        <a:latin typeface="Cambria Math"/>
                      </a:rPr>
                      <m:t>𝑎𝑠</m:t>
                    </m:r>
                    <m:r>
                      <a:rPr lang="en-US" i="1" dirty="0" smtClean="0">
                        <a:latin typeface="Cambria Math"/>
                      </a:rPr>
                      <m:t> </m:t>
                    </m:r>
                    <m:r>
                      <a:rPr lang="en-US" i="1" dirty="0" smtClean="0">
                        <a:latin typeface="Cambria Math"/>
                      </a:rPr>
                      <m:t>𝑣𝑖𝑠𝑖𝑡𝑒𝑑</m:t>
                    </m:r>
                    <m:r>
                      <a:rPr lang="en-US" i="1" dirty="0" smtClean="0">
                        <a:latin typeface="Cambria Math"/>
                      </a:rPr>
                      <m:t> </m:t>
                    </m:r>
                    <m:r>
                      <a:rPr lang="en-US" i="1" dirty="0" smtClean="0">
                        <a:latin typeface="Cambria Math"/>
                      </a:rPr>
                      <m:t>𝑒𝑖𝑡h𝑒𝑟</m:t>
                    </m:r>
                    <m:r>
                      <a:rPr lang="en-US" i="1" dirty="0" smtClean="0">
                        <a:latin typeface="Cambria Math"/>
                      </a:rPr>
                      <m:t> </m:t>
                    </m:r>
                  </m:oMath>
                </a14:m>
                <a:endParaRPr lang="en-GB" i="1" dirty="0" smtClean="0">
                  <a:latin typeface="Cambria Math"/>
                </a:endParaRPr>
              </a:p>
              <a:p>
                <a:pPr marL="274320" lvl="1" indent="0">
                  <a:buNone/>
                </a:pPr>
                <a:r>
                  <a:rPr lang="en-US" dirty="0" smtClean="0"/>
                  <a:t>   </a:t>
                </a:r>
                <a14:m>
                  <m:oMath xmlns:m="http://schemas.openxmlformats.org/officeDocument/2006/math">
                    <m:r>
                      <a:rPr lang="en-US" i="1" dirty="0" smtClean="0">
                        <a:latin typeface="Cambria Math"/>
                      </a:rPr>
                      <m:t>𝐶𝑎𝑛𝑎𝑑𝑎</m:t>
                    </m:r>
                    <m:r>
                      <a:rPr lang="en-US" i="1" dirty="0" smtClean="0">
                        <a:latin typeface="Cambria Math"/>
                      </a:rPr>
                      <m:t> </m:t>
                    </m:r>
                    <m:r>
                      <a:rPr lang="en-US" i="1" dirty="0" smtClean="0">
                        <a:latin typeface="Cambria Math"/>
                      </a:rPr>
                      <m:t>𝑜𝑟</m:t>
                    </m:r>
                    <m:r>
                      <a:rPr lang="en-US" i="1" dirty="0" smtClean="0">
                        <a:latin typeface="Cambria Math"/>
                      </a:rPr>
                      <m:t> </m:t>
                    </m:r>
                    <m:r>
                      <a:rPr lang="en-US" i="1" dirty="0" smtClean="0">
                        <a:latin typeface="Cambria Math"/>
                      </a:rPr>
                      <m:t>𝑀𝑒𝑥𝑖𝑐𝑜</m:t>
                    </m:r>
                    <m:r>
                      <a:rPr lang="en-US" i="1" dirty="0" smtClean="0">
                        <a:latin typeface="Cambria Math"/>
                      </a:rPr>
                      <m:t>”</m:t>
                    </m:r>
                  </m:oMath>
                </a14:m>
                <a:r>
                  <a:rPr lang="en-US" dirty="0"/>
                  <a:t> </a:t>
                </a:r>
                <a:r>
                  <a:rPr lang="en-US" dirty="0" smtClean="0"/>
                  <a:t> </a:t>
                </a:r>
              </a:p>
              <a:p>
                <a:pPr marL="0" indent="0" algn="just">
                  <a:buNone/>
                </a:pPr>
                <a:r>
                  <a:rPr lang="en-US" dirty="0" smtClean="0"/>
                  <a:t>   using </a:t>
                </a:r>
                <a:r>
                  <a:rPr lang="en-US" dirty="0"/>
                  <a:t>predicates and </a:t>
                </a:r>
                <a:r>
                  <a:rPr lang="en-US" dirty="0" smtClean="0"/>
                  <a:t>quantiﬁers</a:t>
                </a:r>
                <a:r>
                  <a:rPr lang="en-US" dirty="0"/>
                  <a:t> </a:t>
                </a:r>
                <a:r>
                  <a:rPr lang="en-US" dirty="0" smtClean="0"/>
                  <a:t>when the domain consists   of   </a:t>
                </a:r>
              </a:p>
              <a:p>
                <a:pPr marL="0" indent="0" algn="just">
                  <a:buNone/>
                </a:pPr>
                <a:r>
                  <a:rPr lang="en-US" dirty="0" smtClean="0"/>
                  <a:t>   students of the class and also when the domain contains all people.</a:t>
                </a:r>
              </a:p>
              <a:p>
                <a:endParaRPr lang="en-GB" dirty="0" smtClean="0"/>
              </a:p>
              <a:p>
                <a:r>
                  <a:rPr lang="en-GB" dirty="0" smtClean="0"/>
                  <a:t>Solution 1:</a:t>
                </a:r>
              </a:p>
              <a:p>
                <a:pPr lvl="1"/>
                <a:r>
                  <a:rPr lang="en-GB" dirty="0" smtClean="0"/>
                  <a:t>Let,</a:t>
                </a:r>
              </a:p>
              <a:p>
                <a:pPr marL="594360" lvl="2" indent="0">
                  <a:buNone/>
                </a:pPr>
                <a14:m>
                  <m:oMath xmlns:m="http://schemas.openxmlformats.org/officeDocument/2006/math">
                    <m:r>
                      <a:rPr lang="en-GB" b="0" i="1" smtClean="0">
                        <a:latin typeface="Cambria Math"/>
                      </a:rPr>
                      <m:t>𝑀</m:t>
                    </m:r>
                    <m:d>
                      <m:dPr>
                        <m:ctrlPr>
                          <a:rPr lang="en-GB" b="0" i="1" smtClean="0">
                            <a:latin typeface="Cambria Math"/>
                          </a:rPr>
                        </m:ctrlPr>
                      </m:dPr>
                      <m:e>
                        <m:r>
                          <a:rPr lang="en-GB" b="0" i="1" smtClean="0">
                            <a:latin typeface="Cambria Math"/>
                          </a:rPr>
                          <m:t>𝑥</m:t>
                        </m:r>
                      </m:e>
                    </m:d>
                    <m:r>
                      <a:rPr lang="en-GB" b="0" i="1" smtClean="0">
                        <a:latin typeface="Cambria Math"/>
                      </a:rPr>
                      <m:t>=</m:t>
                    </m:r>
                  </m:oMath>
                </a14:m>
                <a:r>
                  <a:rPr lang="en-GB" dirty="0" smtClean="0"/>
                  <a:t> </a:t>
                </a:r>
                <a14:m>
                  <m:oMath xmlns:m="http://schemas.openxmlformats.org/officeDocument/2006/math">
                    <m:r>
                      <a:rPr lang="en-GB" i="1" dirty="0" smtClean="0">
                        <a:latin typeface="Cambria Math"/>
                      </a:rPr>
                      <m:t>“</m:t>
                    </m:r>
                    <m:r>
                      <a:rPr lang="en-US" i="1" dirty="0">
                        <a:latin typeface="Cambria Math"/>
                      </a:rPr>
                      <m:t>𝑇h𝑒𝑟𝑒</m:t>
                    </m:r>
                    <m:r>
                      <a:rPr lang="en-US" i="1" dirty="0">
                        <a:latin typeface="Cambria Math"/>
                      </a:rPr>
                      <m:t> </m:t>
                    </m:r>
                    <m:r>
                      <a:rPr lang="en-US" i="1" dirty="0">
                        <a:latin typeface="Cambria Math"/>
                      </a:rPr>
                      <m:t>𝑖𝑠</m:t>
                    </m:r>
                    <m:r>
                      <a:rPr lang="en-US" i="1" dirty="0">
                        <a:latin typeface="Cambria Math"/>
                      </a:rPr>
                      <m:t> </m:t>
                    </m:r>
                    <m:r>
                      <a:rPr lang="en-US" i="1" dirty="0">
                        <a:latin typeface="Cambria Math"/>
                      </a:rPr>
                      <m:t>𝑎</m:t>
                    </m:r>
                    <m:r>
                      <a:rPr lang="en-US" i="1" dirty="0">
                        <a:latin typeface="Cambria Math"/>
                      </a:rPr>
                      <m:t> </m:t>
                    </m:r>
                    <m:r>
                      <a:rPr lang="en-US" i="1" dirty="0">
                        <a:latin typeface="Cambria Math"/>
                      </a:rPr>
                      <m:t>𝑠𝑡𝑢𝑑𝑒𝑛𝑡</m:t>
                    </m:r>
                    <m:r>
                      <a:rPr lang="en-US" i="1" dirty="0">
                        <a:latin typeface="Cambria Math"/>
                      </a:rPr>
                      <m:t> </m:t>
                    </m:r>
                    <m:r>
                      <a:rPr lang="en-GB" b="0" i="1" dirty="0" smtClean="0">
                        <a:latin typeface="Cambria Math"/>
                      </a:rPr>
                      <m:t>𝑥</m:t>
                    </m:r>
                    <m:r>
                      <a:rPr lang="en-GB" b="0" i="1" dirty="0" smtClean="0">
                        <a:latin typeface="Cambria Math"/>
                      </a:rPr>
                      <m:t> </m:t>
                    </m:r>
                    <m:r>
                      <a:rPr lang="en-US" i="1" dirty="0">
                        <a:latin typeface="Cambria Math"/>
                      </a:rPr>
                      <m:t>𝑖𝑛</m:t>
                    </m:r>
                    <m:r>
                      <a:rPr lang="en-US" i="1" dirty="0">
                        <a:latin typeface="Cambria Math"/>
                      </a:rPr>
                      <m:t> </m:t>
                    </m:r>
                    <m:r>
                      <a:rPr lang="en-US" i="1" dirty="0">
                        <a:latin typeface="Cambria Math"/>
                      </a:rPr>
                      <m:t>𝑡h𝑖𝑠</m:t>
                    </m:r>
                    <m:r>
                      <a:rPr lang="en-US" i="1" dirty="0">
                        <a:latin typeface="Cambria Math"/>
                      </a:rPr>
                      <m:t> </m:t>
                    </m:r>
                    <m:r>
                      <a:rPr lang="en-US" i="1" dirty="0">
                        <a:latin typeface="Cambria Math"/>
                      </a:rPr>
                      <m:t>𝑐𝑙𝑎𝑠𝑠</m:t>
                    </m:r>
                    <m:r>
                      <a:rPr lang="en-US" i="1" dirty="0">
                        <a:latin typeface="Cambria Math"/>
                      </a:rPr>
                      <m:t> </m:t>
                    </m:r>
                    <m:r>
                      <a:rPr lang="en-US" i="1" dirty="0">
                        <a:latin typeface="Cambria Math"/>
                      </a:rPr>
                      <m:t>𝑤𝑖𝑡h</m:t>
                    </m:r>
                    <m:r>
                      <a:rPr lang="en-US" i="1" dirty="0">
                        <a:latin typeface="Cambria Math"/>
                      </a:rPr>
                      <m:t> </m:t>
                    </m:r>
                    <m:r>
                      <a:rPr lang="en-US" i="1" dirty="0">
                        <a:latin typeface="Cambria Math"/>
                      </a:rPr>
                      <m:t>𝑡h𝑒</m:t>
                    </m:r>
                    <m:r>
                      <a:rPr lang="en-US" i="1" dirty="0">
                        <a:latin typeface="Cambria Math"/>
                      </a:rPr>
                      <m:t> </m:t>
                    </m:r>
                    <m:r>
                      <a:rPr lang="en-US" i="1" dirty="0">
                        <a:latin typeface="Cambria Math"/>
                      </a:rPr>
                      <m:t>𝑝𝑟𝑜𝑝𝑒𝑟𝑡𝑦</m:t>
                    </m:r>
                    <m:r>
                      <a:rPr lang="en-US" i="1" dirty="0">
                        <a:latin typeface="Cambria Math"/>
                      </a:rPr>
                      <m:t> </m:t>
                    </m:r>
                    <m:r>
                      <a:rPr lang="en-US" i="1" dirty="0">
                        <a:latin typeface="Cambria Math"/>
                      </a:rPr>
                      <m:t>𝑡h𝑎𝑡</m:t>
                    </m:r>
                    <m:r>
                      <a:rPr lang="en-US" i="1" dirty="0">
                        <a:latin typeface="Cambria Math"/>
                      </a:rPr>
                      <m:t> </m:t>
                    </m:r>
                  </m:oMath>
                </a14:m>
                <a:endParaRPr lang="en-GB" i="1" dirty="0" smtClean="0">
                  <a:latin typeface="Cambria Math"/>
                </a:endParaRPr>
              </a:p>
              <a:p>
                <a:pPr marL="594360" lvl="2" indent="0" algn="ctr">
                  <a:buNone/>
                </a:pPr>
                <a14:m>
                  <m:oMath xmlns:m="http://schemas.openxmlformats.org/officeDocument/2006/math">
                    <m:r>
                      <a:rPr lang="en-US" i="1" dirty="0">
                        <a:latin typeface="Cambria Math"/>
                      </a:rPr>
                      <m:t>𝑡h𝑒</m:t>
                    </m:r>
                    <m:r>
                      <a:rPr lang="en-US" i="1" dirty="0">
                        <a:latin typeface="Cambria Math"/>
                      </a:rPr>
                      <m:t> </m:t>
                    </m:r>
                    <m:r>
                      <a:rPr lang="en-US" i="1" dirty="0">
                        <a:latin typeface="Cambria Math"/>
                      </a:rPr>
                      <m:t>𝑠𝑡𝑢𝑑𝑒𝑛𝑡</m:t>
                    </m:r>
                    <m:r>
                      <a:rPr lang="en-US" i="1" dirty="0">
                        <a:latin typeface="Cambria Math"/>
                      </a:rPr>
                      <m:t> </m:t>
                    </m:r>
                    <m:r>
                      <a:rPr lang="en-GB" b="0" i="1" dirty="0" smtClean="0">
                        <a:latin typeface="Cambria Math"/>
                      </a:rPr>
                      <m:t>𝑥</m:t>
                    </m:r>
                    <m:r>
                      <a:rPr lang="en-GB" b="0" i="1" dirty="0" smtClean="0">
                        <a:latin typeface="Cambria Math"/>
                      </a:rPr>
                      <m:t> </m:t>
                    </m:r>
                    <m:r>
                      <a:rPr lang="en-US" i="1" dirty="0">
                        <a:latin typeface="Cambria Math"/>
                      </a:rPr>
                      <m:t>h𝑎𝑠</m:t>
                    </m:r>
                    <m:r>
                      <a:rPr lang="en-US" i="1" dirty="0">
                        <a:latin typeface="Cambria Math"/>
                      </a:rPr>
                      <m:t> </m:t>
                    </m:r>
                    <m:r>
                      <a:rPr lang="en-US" i="1" dirty="0">
                        <a:latin typeface="Cambria Math"/>
                      </a:rPr>
                      <m:t>𝑣𝑖𝑠𝑖𝑡𝑒𝑑</m:t>
                    </m:r>
                    <m:r>
                      <a:rPr lang="en-US" i="1" dirty="0">
                        <a:latin typeface="Cambria Math"/>
                      </a:rPr>
                      <m:t> </m:t>
                    </m:r>
                    <m:r>
                      <a:rPr lang="en-US" i="1" dirty="0">
                        <a:latin typeface="Cambria Math"/>
                      </a:rPr>
                      <m:t>𝑀𝑒𝑥𝑖𝑐𝑜</m:t>
                    </m:r>
                  </m:oMath>
                </a14:m>
                <a:r>
                  <a:rPr lang="en-GB" dirty="0" smtClean="0"/>
                  <a:t>”</a:t>
                </a:r>
              </a:p>
              <a:p>
                <a:pPr marL="594360" lvl="2" indent="0">
                  <a:buNone/>
                </a:pPr>
                <a:r>
                  <a:rPr lang="en-GB" dirty="0" smtClean="0"/>
                  <a:t>When the domain consists of all the students in the class, we can quantify this statement using the existential quantifier as </a:t>
                </a:r>
                <a14:m>
                  <m:oMath xmlns:m="http://schemas.openxmlformats.org/officeDocument/2006/math">
                    <m:r>
                      <a:rPr lang="en-GB" i="1" smtClean="0">
                        <a:latin typeface="Cambria Math"/>
                        <a:ea typeface="Cambria Math"/>
                      </a:rPr>
                      <m:t>∃</m:t>
                    </m:r>
                    <m:r>
                      <a:rPr lang="en-GB" b="0" i="1" smtClean="0">
                        <a:latin typeface="Cambria Math"/>
                        <a:ea typeface="Cambria Math"/>
                      </a:rPr>
                      <m:t>𝑥𝑀</m:t>
                    </m:r>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oMath>
                </a14:m>
                <a:endParaRPr lang="en-GB"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889" t="-1481"/>
                </a:stretch>
              </a:blipFill>
            </p:spPr>
            <p:txBody>
              <a:bodyPr/>
              <a:lstStyle/>
              <a:p>
                <a:r>
                  <a:rPr lang="en-US">
                    <a:noFill/>
                  </a:rPr>
                  <a:t> </a:t>
                </a:r>
              </a:p>
            </p:txBody>
          </p:sp>
        </mc:Fallback>
      </mc:AlternateContent>
    </p:spTree>
    <p:extLst>
      <p:ext uri="{BB962C8B-B14F-4D97-AF65-F5344CB8AC3E}">
        <p14:creationId xmlns:p14="http://schemas.microsoft.com/office/powerpoint/2010/main" val="1206985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Logical Expression using Quantifiers(Contd.)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pPr marL="594360" lvl="2" indent="0">
                  <a:buNone/>
                </a:pPr>
                <a:r>
                  <a:rPr lang="en-GB" dirty="0" smtClean="0"/>
                  <a:t>Now, when the domain consists of all people, we look at the problem a little bit differently,</a:t>
                </a:r>
              </a:p>
              <a:p>
                <a:pPr marL="594360" lvl="2" indent="0">
                  <a:buNone/>
                </a:pPr>
                <a:r>
                  <a:rPr lang="en-GB" dirty="0" smtClean="0"/>
                  <a:t>Let,</a:t>
                </a:r>
              </a:p>
              <a:p>
                <a:pPr marL="594360" lvl="2" indent="0">
                  <a:buNone/>
                </a:pPr>
                <a14:m>
                  <m:oMath xmlns:m="http://schemas.openxmlformats.org/officeDocument/2006/math">
                    <m:r>
                      <a:rPr lang="en-GB" b="0" i="1" smtClean="0">
                        <a:latin typeface="Cambria Math"/>
                      </a:rPr>
                      <m:t>𝑆</m:t>
                    </m:r>
                    <m:d>
                      <m:dPr>
                        <m:ctrlPr>
                          <a:rPr lang="en-GB" b="0" i="1" smtClean="0">
                            <a:latin typeface="Cambria Math"/>
                          </a:rPr>
                        </m:ctrlPr>
                      </m:dPr>
                      <m:e>
                        <m:r>
                          <a:rPr lang="en-GB" b="0" i="1" smtClean="0">
                            <a:latin typeface="Cambria Math"/>
                          </a:rPr>
                          <m:t>𝑥</m:t>
                        </m:r>
                      </m:e>
                    </m:d>
                    <m:r>
                      <a:rPr lang="en-GB" b="0" i="1" smtClean="0">
                        <a:latin typeface="Cambria Math"/>
                      </a:rPr>
                      <m:t>="</m:t>
                    </m:r>
                    <m:r>
                      <a:rPr lang="en-GB" b="0" i="1" smtClean="0">
                        <a:latin typeface="Cambria Math"/>
                      </a:rPr>
                      <m:t>𝑥</m:t>
                    </m:r>
                    <m:r>
                      <a:rPr lang="en-GB" b="0" i="1" smtClean="0">
                        <a:latin typeface="Cambria Math"/>
                      </a:rPr>
                      <m:t> </m:t>
                    </m:r>
                    <m:r>
                      <a:rPr lang="en-GB" b="0" i="1" smtClean="0">
                        <a:latin typeface="Cambria Math"/>
                      </a:rPr>
                      <m:t>𝑖𝑠</m:t>
                    </m:r>
                    <m:r>
                      <a:rPr lang="en-GB" b="0" i="1" smtClean="0">
                        <a:latin typeface="Cambria Math"/>
                      </a:rPr>
                      <m:t> </m:t>
                    </m:r>
                    <m:r>
                      <a:rPr lang="en-GB" b="0" i="1" smtClean="0">
                        <a:latin typeface="Cambria Math"/>
                      </a:rPr>
                      <m:t>𝑎</m:t>
                    </m:r>
                    <m:r>
                      <a:rPr lang="en-GB" b="0" i="1" smtClean="0">
                        <a:latin typeface="Cambria Math"/>
                      </a:rPr>
                      <m:t> </m:t>
                    </m:r>
                    <m:r>
                      <a:rPr lang="en-GB" b="0" i="1" smtClean="0">
                        <a:latin typeface="Cambria Math"/>
                      </a:rPr>
                      <m:t>𝑠𝑡𝑢𝑑𝑒𝑛𝑡</m:t>
                    </m:r>
                    <m:r>
                      <a:rPr lang="en-GB" b="0" i="1" smtClean="0">
                        <a:latin typeface="Cambria Math"/>
                      </a:rPr>
                      <m:t> </m:t>
                    </m:r>
                    <m:r>
                      <a:rPr lang="en-GB" b="0" i="1" smtClean="0">
                        <a:latin typeface="Cambria Math"/>
                      </a:rPr>
                      <m:t>𝑖𝑛</m:t>
                    </m:r>
                    <m:r>
                      <a:rPr lang="en-GB" b="0" i="1" smtClean="0">
                        <a:latin typeface="Cambria Math"/>
                      </a:rPr>
                      <m:t> </m:t>
                    </m:r>
                    <m:r>
                      <a:rPr lang="en-GB" b="0" i="1" smtClean="0">
                        <a:latin typeface="Cambria Math"/>
                      </a:rPr>
                      <m:t>𝑡h𝑖𝑠</m:t>
                    </m:r>
                    <m:r>
                      <a:rPr lang="en-GB" b="0" i="1" smtClean="0">
                        <a:latin typeface="Cambria Math"/>
                      </a:rPr>
                      <m:t> </m:t>
                    </m:r>
                    <m:r>
                      <a:rPr lang="en-GB" b="0" i="1" smtClean="0">
                        <a:latin typeface="Cambria Math"/>
                      </a:rPr>
                      <m:t>𝑐𝑙𝑎𝑠𝑠</m:t>
                    </m:r>
                    <m:r>
                      <a:rPr lang="en-GB" b="0" i="1" smtClean="0">
                        <a:latin typeface="Cambria Math"/>
                      </a:rPr>
                      <m:t>.“</m:t>
                    </m:r>
                  </m:oMath>
                </a14:m>
                <a:r>
                  <a:rPr lang="en-GB" dirty="0" smtClean="0"/>
                  <a:t> </a:t>
                </a:r>
              </a:p>
              <a:p>
                <a:pPr marL="594360" lvl="2" indent="0">
                  <a:buNone/>
                </a:pPr>
                <a:endParaRPr lang="en-GB" dirty="0"/>
              </a:p>
              <a:p>
                <a:pPr marL="594360" lvl="2" indent="0">
                  <a:buNone/>
                </a:pPr>
                <a:r>
                  <a:rPr lang="en-GB" dirty="0" smtClean="0"/>
                  <a:t>Thus the statement can now be quantified existentially as</a:t>
                </a:r>
              </a:p>
              <a:p>
                <a:pPr marL="594360" lvl="2" indent="0" algn="ctr">
                  <a:buNone/>
                </a:pPr>
                <a:r>
                  <a:rPr lang="en-GB" dirty="0" smtClean="0"/>
                  <a:t> </a:t>
                </a:r>
                <a14:m>
                  <m:oMath xmlns:m="http://schemas.openxmlformats.org/officeDocument/2006/math">
                    <m:r>
                      <a:rPr lang="en-GB"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r>
                      <a:rPr lang="en-GB" b="0" i="1" smtClean="0">
                        <a:latin typeface="Cambria Math"/>
                        <a:ea typeface="Cambria Math"/>
                      </a:rPr>
                      <m:t>𝑆</m:t>
                    </m:r>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r>
                      <a:rPr lang="en-GB" b="0" i="1" smtClean="0">
                        <a:latin typeface="Cambria Math"/>
                        <a:ea typeface="Cambria Math"/>
                      </a:rPr>
                      <m:t>𝑀</m:t>
                    </m:r>
                    <m:r>
                      <a:rPr lang="en-GB" b="0"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oMath>
                </a14:m>
                <a:endParaRPr lang="en-US" dirty="0" smtClean="0"/>
              </a:p>
              <a:p>
                <a:pPr marL="594360" lvl="2" indent="0">
                  <a:buNone/>
                </a:pPr>
                <a:endParaRPr lang="en-GB" dirty="0" smtClean="0"/>
              </a:p>
              <a:p>
                <a:pPr marL="594360" lvl="2" indent="0">
                  <a:buNone/>
                </a:pPr>
                <a:r>
                  <a:rPr lang="en-GB" sz="2800" dirty="0" smtClean="0"/>
                  <a:t>[GUESS!! Why can’t we express this as, </a:t>
                </a:r>
                <a14:m>
                  <m:oMath xmlns:m="http://schemas.openxmlformats.org/officeDocument/2006/math">
                    <m:r>
                      <a:rPr lang="en-GB" sz="2800" i="1" dirty="0" smtClean="0">
                        <a:latin typeface="Cambria Math"/>
                      </a:rPr>
                      <m:t>∃</m:t>
                    </m:r>
                    <m:r>
                      <a:rPr lang="en-GB" sz="2800" i="1" dirty="0" smtClean="0">
                        <a:latin typeface="Cambria Math"/>
                      </a:rPr>
                      <m:t>𝑥</m:t>
                    </m:r>
                    <m:r>
                      <a:rPr lang="en-GB" sz="2800" i="1" dirty="0" smtClean="0">
                        <a:latin typeface="Cambria Math"/>
                      </a:rPr>
                      <m:t>(</m:t>
                    </m:r>
                    <m:r>
                      <a:rPr lang="en-GB" sz="2800" i="1" dirty="0" smtClean="0">
                        <a:latin typeface="Cambria Math"/>
                      </a:rPr>
                      <m:t>𝑆</m:t>
                    </m:r>
                    <m:r>
                      <a:rPr lang="en-GB" sz="2800" i="1" dirty="0" smtClean="0">
                        <a:latin typeface="Cambria Math"/>
                      </a:rPr>
                      <m:t>(</m:t>
                    </m:r>
                    <m:r>
                      <a:rPr lang="en-GB" sz="2800" i="1" dirty="0" smtClean="0">
                        <a:latin typeface="Cambria Math"/>
                      </a:rPr>
                      <m:t>𝑥</m:t>
                    </m:r>
                    <m:r>
                      <a:rPr lang="en-GB" sz="2800" i="1" dirty="0">
                        <a:latin typeface="Cambria Math"/>
                      </a:rPr>
                      <m:t>) → </m:t>
                    </m:r>
                    <m:r>
                      <a:rPr lang="en-GB" sz="2800" i="1" dirty="0">
                        <a:latin typeface="Cambria Math"/>
                      </a:rPr>
                      <m:t>𝑀</m:t>
                    </m:r>
                    <m:r>
                      <a:rPr lang="en-GB" sz="2800" i="1" dirty="0">
                        <a:latin typeface="Cambria Math"/>
                      </a:rPr>
                      <m:t>(</m:t>
                    </m:r>
                    <m:r>
                      <a:rPr lang="en-GB" sz="2800" i="1" dirty="0">
                        <a:latin typeface="Cambria Math"/>
                      </a:rPr>
                      <m:t>𝑥</m:t>
                    </m:r>
                    <m:r>
                      <a:rPr lang="en-GB" sz="2800" i="1" dirty="0">
                        <a:latin typeface="Cambria Math"/>
                      </a:rPr>
                      <m:t>))</m:t>
                    </m:r>
                  </m:oMath>
                </a14:m>
                <a:r>
                  <a:rPr lang="en-GB" sz="2800" dirty="0" smtClean="0"/>
                  <a:t>?]</a:t>
                </a:r>
              </a:p>
              <a:p>
                <a:pPr marL="594360" lvl="2"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t="-617"/>
                </a:stretch>
              </a:blipFill>
            </p:spPr>
            <p:txBody>
              <a:bodyPr/>
              <a:lstStyle/>
              <a:p>
                <a:r>
                  <a:rPr lang="en-US">
                    <a:noFill/>
                  </a:rPr>
                  <a:t> </a:t>
                </a:r>
              </a:p>
            </p:txBody>
          </p:sp>
        </mc:Fallback>
      </mc:AlternateContent>
    </p:spTree>
    <p:extLst>
      <p:ext uri="{BB962C8B-B14F-4D97-AF65-F5344CB8AC3E}">
        <p14:creationId xmlns:p14="http://schemas.microsoft.com/office/powerpoint/2010/main" val="1628395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Logical Expression using Quantifiers(Contd.)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pPr marL="594360" lvl="2" indent="0">
                  <a:buNone/>
                </a:pPr>
                <a:r>
                  <a:rPr lang="en-GB" dirty="0" smtClean="0"/>
                  <a:t>The reason is that, the statement is existentially quantified, that means, not all the students have visited Mexico and therefore when we look at the domain containing all the people, the statement </a:t>
                </a:r>
                <a:r>
                  <a:rPr lang="en-US" dirty="0"/>
                  <a:t>cannot be expressed as </a:t>
                </a:r>
                <a14:m>
                  <m:oMath xmlns:m="http://schemas.openxmlformats.org/officeDocument/2006/math">
                    <m:r>
                      <a:rPr lang="en-US" i="1" dirty="0" smtClean="0">
                        <a:latin typeface="Cambria Math"/>
                      </a:rPr>
                      <m:t>∃</m:t>
                    </m:r>
                    <m:r>
                      <a:rPr lang="en-US" i="1" dirty="0" smtClean="0">
                        <a:latin typeface="Cambria Math"/>
                      </a:rPr>
                      <m:t>𝑥</m:t>
                    </m:r>
                    <m:d>
                      <m:dPr>
                        <m:ctrlPr>
                          <a:rPr lang="en-US" i="1" dirty="0" smtClean="0">
                            <a:latin typeface="Cambria Math"/>
                          </a:rPr>
                        </m:ctrlPr>
                      </m:dPr>
                      <m:e>
                        <m:r>
                          <a:rPr lang="en-US" i="1" dirty="0" smtClean="0">
                            <a:latin typeface="Cambria Math"/>
                          </a:rPr>
                          <m:t>𝑆</m:t>
                        </m:r>
                        <m:d>
                          <m:dPr>
                            <m:ctrlPr>
                              <a:rPr lang="en-US" i="1" dirty="0" smtClean="0">
                                <a:latin typeface="Cambria Math"/>
                              </a:rPr>
                            </m:ctrlPr>
                          </m:dPr>
                          <m:e>
                            <m:r>
                              <a:rPr lang="en-US" i="1" dirty="0" smtClean="0">
                                <a:latin typeface="Cambria Math"/>
                              </a:rPr>
                              <m:t>𝑥</m:t>
                            </m:r>
                          </m:e>
                        </m:d>
                        <m:r>
                          <a:rPr lang="en-US" i="1" dirty="0" smtClean="0">
                            <a:latin typeface="Cambria Math"/>
                          </a:rPr>
                          <m:t>→ </m:t>
                        </m:r>
                        <m:r>
                          <a:rPr lang="en-US" i="1" dirty="0" smtClean="0">
                            <a:latin typeface="Cambria Math"/>
                          </a:rPr>
                          <m:t>𝑀</m:t>
                        </m:r>
                        <m:d>
                          <m:dPr>
                            <m:ctrlPr>
                              <a:rPr lang="en-US" i="1" dirty="0" smtClean="0">
                                <a:latin typeface="Cambria Math"/>
                              </a:rPr>
                            </m:ctrlPr>
                          </m:dPr>
                          <m:e>
                            <m:r>
                              <a:rPr lang="en-US" i="1" dirty="0" smtClean="0">
                                <a:latin typeface="Cambria Math"/>
                              </a:rPr>
                              <m:t>𝑥</m:t>
                            </m:r>
                          </m:e>
                        </m:d>
                      </m:e>
                    </m:d>
                    <m:r>
                      <a:rPr lang="en-GB" b="0" i="1" dirty="0" smtClean="0">
                        <a:latin typeface="Cambria Math"/>
                      </a:rPr>
                      <m:t>,</m:t>
                    </m:r>
                  </m:oMath>
                </a14:m>
                <a:r>
                  <a:rPr lang="en-US" dirty="0" smtClean="0"/>
                  <a:t> which </a:t>
                </a:r>
                <a:r>
                  <a:rPr lang="en-US" dirty="0"/>
                  <a:t>is true when there is someone </a:t>
                </a:r>
                <a:r>
                  <a:rPr lang="en-US" dirty="0" smtClean="0"/>
                  <a:t>not in </a:t>
                </a:r>
                <a:r>
                  <a:rPr lang="en-US" dirty="0"/>
                  <a:t>the class because, in that case, for such a person </a:t>
                </a:r>
                <a14:m>
                  <m:oMath xmlns:m="http://schemas.openxmlformats.org/officeDocument/2006/math">
                    <m:r>
                      <a:rPr lang="en-US" i="1" dirty="0" smtClean="0">
                        <a:latin typeface="Cambria Math"/>
                      </a:rPr>
                      <m:t>𝑥</m:t>
                    </m:r>
                    <m:r>
                      <a:rPr lang="en-US" i="1" dirty="0" smtClean="0">
                        <a:latin typeface="Cambria Math"/>
                      </a:rPr>
                      <m:t>, </m:t>
                    </m:r>
                    <m:r>
                      <a:rPr lang="en-US" i="1" dirty="0" smtClean="0">
                        <a:latin typeface="Cambria Math"/>
                      </a:rPr>
                      <m:t>𝑆</m:t>
                    </m:r>
                    <m:r>
                      <a:rPr lang="en-US" i="1" dirty="0" smtClean="0">
                        <a:latin typeface="Cambria Math"/>
                      </a:rPr>
                      <m:t>(</m:t>
                    </m:r>
                    <m:r>
                      <a:rPr lang="en-US" i="1" dirty="0" smtClean="0">
                        <a:latin typeface="Cambria Math"/>
                      </a:rPr>
                      <m:t>𝑥</m:t>
                    </m:r>
                    <m:r>
                      <a:rPr lang="en-US" i="1" dirty="0" smtClean="0">
                        <a:latin typeface="Cambria Math"/>
                      </a:rPr>
                      <m:t>) → </m:t>
                    </m:r>
                    <m:r>
                      <a:rPr lang="en-US" i="1" dirty="0" smtClean="0">
                        <a:latin typeface="Cambria Math"/>
                      </a:rPr>
                      <m:t>𝑀</m:t>
                    </m:r>
                    <m:r>
                      <a:rPr lang="en-US" i="1" dirty="0" smtClean="0">
                        <a:latin typeface="Cambria Math"/>
                      </a:rPr>
                      <m:t>(</m:t>
                    </m:r>
                    <m:r>
                      <a:rPr lang="en-US" i="1" dirty="0" smtClean="0">
                        <a:latin typeface="Cambria Math"/>
                      </a:rPr>
                      <m:t>𝑥</m:t>
                    </m:r>
                    <m:r>
                      <a:rPr lang="en-US" i="1" dirty="0" smtClean="0">
                        <a:latin typeface="Cambria Math"/>
                      </a:rPr>
                      <m:t>)</m:t>
                    </m:r>
                  </m:oMath>
                </a14:m>
                <a:r>
                  <a:rPr lang="en-US" dirty="0"/>
                  <a:t> becomes either </a:t>
                </a:r>
                <a14:m>
                  <m:oMath xmlns:m="http://schemas.openxmlformats.org/officeDocument/2006/math">
                    <m:r>
                      <a:rPr lang="en-US" i="1" dirty="0" smtClean="0">
                        <a:latin typeface="Cambria Math"/>
                      </a:rPr>
                      <m:t>𝐹</m:t>
                    </m:r>
                    <m:r>
                      <a:rPr lang="en-US" i="1" dirty="0" smtClean="0">
                        <a:latin typeface="Cambria Math"/>
                      </a:rPr>
                      <m:t> →</m:t>
                    </m:r>
                    <m:r>
                      <a:rPr lang="en-US" i="1" dirty="0" smtClean="0">
                        <a:latin typeface="Cambria Math"/>
                      </a:rPr>
                      <m:t>𝑇</m:t>
                    </m:r>
                  </m:oMath>
                </a14:m>
                <a:r>
                  <a:rPr lang="en-US" dirty="0"/>
                  <a:t> </a:t>
                </a:r>
                <a:r>
                  <a:rPr lang="en-US" dirty="0" smtClean="0"/>
                  <a:t>or </a:t>
                </a:r>
                <a14:m>
                  <m:oMath xmlns:m="http://schemas.openxmlformats.org/officeDocument/2006/math">
                    <m:r>
                      <a:rPr lang="en-US" i="1" dirty="0" smtClean="0">
                        <a:latin typeface="Cambria Math"/>
                      </a:rPr>
                      <m:t>𝐹</m:t>
                    </m:r>
                    <m:r>
                      <a:rPr lang="en-US" i="1" dirty="0" smtClean="0">
                        <a:latin typeface="Cambria Math"/>
                      </a:rPr>
                      <m:t> →</m:t>
                    </m:r>
                    <m:r>
                      <a:rPr lang="en-US" i="1" dirty="0">
                        <a:latin typeface="Cambria Math"/>
                      </a:rPr>
                      <m:t>𝐹</m:t>
                    </m:r>
                  </m:oMath>
                </a14:m>
                <a:r>
                  <a:rPr lang="en-US" dirty="0"/>
                  <a:t>, both of which are </a:t>
                </a:r>
                <a:r>
                  <a:rPr lang="en-US" dirty="0" smtClean="0"/>
                  <a:t>true.</a:t>
                </a:r>
              </a:p>
              <a:p>
                <a:pPr marL="594360" lvl="2"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t="-617" r="-1556"/>
                </a:stretch>
              </a:blipFill>
            </p:spPr>
            <p:txBody>
              <a:bodyPr/>
              <a:lstStyle/>
              <a:p>
                <a:r>
                  <a:rPr lang="en-US">
                    <a:noFill/>
                  </a:rPr>
                  <a:t> </a:t>
                </a:r>
              </a:p>
            </p:txBody>
          </p:sp>
        </mc:Fallback>
      </mc:AlternateContent>
    </p:spTree>
    <p:extLst>
      <p:ext uri="{BB962C8B-B14F-4D97-AF65-F5344CB8AC3E}">
        <p14:creationId xmlns:p14="http://schemas.microsoft.com/office/powerpoint/2010/main" val="884154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Logical Expression using Quantifiers(Contd.)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en-GB" dirty="0" smtClean="0"/>
                  <a:t>Solution 2:</a:t>
                </a:r>
              </a:p>
              <a:p>
                <a:pPr marL="594360" lvl="2" indent="0">
                  <a:buNone/>
                </a:pPr>
                <a:r>
                  <a:rPr lang="en-GB" dirty="0" smtClean="0"/>
                  <a:t>Let,</a:t>
                </a:r>
              </a:p>
              <a:p>
                <a:pPr marL="594360" lvl="2" indent="0">
                  <a:buNone/>
                </a:pPr>
                <a14:m>
                  <m:oMath xmlns:m="http://schemas.openxmlformats.org/officeDocument/2006/math">
                    <m:r>
                      <a:rPr lang="en-GB" b="0" i="1" smtClean="0">
                        <a:latin typeface="Cambria Math"/>
                      </a:rPr>
                      <m:t>𝑀</m:t>
                    </m:r>
                    <m:d>
                      <m:dPr>
                        <m:ctrlPr>
                          <a:rPr lang="en-GB" b="0" i="1" smtClean="0">
                            <a:latin typeface="Cambria Math"/>
                          </a:rPr>
                        </m:ctrlPr>
                      </m:dPr>
                      <m:e>
                        <m:r>
                          <a:rPr lang="en-GB" b="0" i="1" smtClean="0">
                            <a:latin typeface="Cambria Math"/>
                          </a:rPr>
                          <m:t>𝑥</m:t>
                        </m:r>
                      </m:e>
                    </m:d>
                    <m:r>
                      <a:rPr lang="en-GB" b="0" i="1" smtClean="0">
                        <a:latin typeface="Cambria Math"/>
                      </a:rPr>
                      <m:t>=</m:t>
                    </m:r>
                    <m:r>
                      <a:rPr lang="en-US" i="1" dirty="0" smtClean="0">
                        <a:latin typeface="Cambria Math"/>
                      </a:rPr>
                      <m:t>“</m:t>
                    </m:r>
                    <m:r>
                      <a:rPr lang="en-US" i="1" dirty="0" smtClean="0">
                        <a:latin typeface="Cambria Math"/>
                      </a:rPr>
                      <m:t>𝑥</m:t>
                    </m:r>
                    <m:r>
                      <a:rPr lang="en-US" i="1" dirty="0" smtClean="0">
                        <a:latin typeface="Cambria Math"/>
                      </a:rPr>
                      <m:t> </m:t>
                    </m:r>
                    <m:r>
                      <a:rPr lang="en-US" i="1" dirty="0" smtClean="0">
                        <a:latin typeface="Cambria Math"/>
                      </a:rPr>
                      <m:t>h𝑎𝑠</m:t>
                    </m:r>
                    <m:r>
                      <a:rPr lang="en-US" i="1" dirty="0" smtClean="0">
                        <a:latin typeface="Cambria Math"/>
                      </a:rPr>
                      <m:t> </m:t>
                    </m:r>
                    <m:r>
                      <a:rPr lang="en-US" i="1" dirty="0" smtClean="0">
                        <a:latin typeface="Cambria Math"/>
                      </a:rPr>
                      <m:t>𝑣𝑖𝑠𝑖𝑡𝑒𝑑</m:t>
                    </m:r>
                    <m:r>
                      <a:rPr lang="en-US" i="1" dirty="0" smtClean="0">
                        <a:latin typeface="Cambria Math"/>
                      </a:rPr>
                      <m:t> </m:t>
                    </m:r>
                    <m:r>
                      <a:rPr lang="en-US" i="1" dirty="0" smtClean="0">
                        <a:latin typeface="Cambria Math"/>
                      </a:rPr>
                      <m:t>𝑀𝑒𝑥𝑖𝑐𝑜</m:t>
                    </m:r>
                    <m:r>
                      <a:rPr lang="en-US" i="1" dirty="0" smtClean="0">
                        <a:latin typeface="Cambria Math"/>
                      </a:rPr>
                      <m:t>.”</m:t>
                    </m:r>
                  </m:oMath>
                </a14:m>
                <a:r>
                  <a:rPr lang="en-US" dirty="0" smtClean="0"/>
                  <a:t> </a:t>
                </a:r>
              </a:p>
              <a:p>
                <a:pPr marL="594360" lvl="2" indent="0">
                  <a:buNone/>
                </a:pPr>
                <a14:m>
                  <m:oMath xmlns:m="http://schemas.openxmlformats.org/officeDocument/2006/math">
                    <m:r>
                      <a:rPr lang="en-GB" b="0" i="1" smtClean="0">
                        <a:latin typeface="Cambria Math"/>
                      </a:rPr>
                      <m:t>𝐶</m:t>
                    </m:r>
                    <m:d>
                      <m:dPr>
                        <m:ctrlPr>
                          <a:rPr lang="en-GB" b="0" i="1" smtClean="0">
                            <a:latin typeface="Cambria Math"/>
                          </a:rPr>
                        </m:ctrlPr>
                      </m:dPr>
                      <m:e>
                        <m:r>
                          <a:rPr lang="en-GB" b="0" i="1" smtClean="0">
                            <a:latin typeface="Cambria Math"/>
                          </a:rPr>
                          <m:t>𝑥</m:t>
                        </m:r>
                      </m:e>
                    </m:d>
                    <m:r>
                      <a:rPr lang="en-GB" b="0" i="1" smtClean="0">
                        <a:latin typeface="Cambria Math"/>
                      </a:rPr>
                      <m:t>=</m:t>
                    </m:r>
                  </m:oMath>
                </a14:m>
                <a:r>
                  <a:rPr lang="en-US" dirty="0"/>
                  <a:t> </a:t>
                </a:r>
                <a14:m>
                  <m:oMath xmlns:m="http://schemas.openxmlformats.org/officeDocument/2006/math">
                    <m:r>
                      <a:rPr lang="en-US" i="1" dirty="0" smtClean="0">
                        <a:latin typeface="Cambria Math"/>
                      </a:rPr>
                      <m:t>“</m:t>
                    </m:r>
                    <m:r>
                      <a:rPr lang="en-US" i="1" dirty="0" smtClean="0">
                        <a:latin typeface="Cambria Math"/>
                      </a:rPr>
                      <m:t>𝑥</m:t>
                    </m:r>
                    <m:r>
                      <a:rPr lang="en-US" i="1" dirty="0" smtClean="0">
                        <a:latin typeface="Cambria Math"/>
                      </a:rPr>
                      <m:t> </m:t>
                    </m:r>
                    <m:r>
                      <a:rPr lang="en-US" i="1" dirty="0" smtClean="0">
                        <a:latin typeface="Cambria Math"/>
                      </a:rPr>
                      <m:t>h𝑎𝑠</m:t>
                    </m:r>
                    <m:r>
                      <a:rPr lang="en-US" i="1" dirty="0" smtClean="0">
                        <a:latin typeface="Cambria Math"/>
                      </a:rPr>
                      <m:t> </m:t>
                    </m:r>
                    <m:r>
                      <a:rPr lang="en-US" i="1" dirty="0">
                        <a:latin typeface="Cambria Math"/>
                      </a:rPr>
                      <m:t>𝑣𝑖𝑠𝑖𝑡𝑒𝑑</m:t>
                    </m:r>
                    <m:r>
                      <a:rPr lang="en-US" i="1" dirty="0">
                        <a:latin typeface="Cambria Math"/>
                      </a:rPr>
                      <m:t> </m:t>
                    </m:r>
                    <m:r>
                      <a:rPr lang="en-US" i="1" dirty="0">
                        <a:latin typeface="Cambria Math"/>
                      </a:rPr>
                      <m:t>𝐶𝑎𝑛𝑎𝑑𝑎</m:t>
                    </m:r>
                    <m:r>
                      <a:rPr lang="en-US" i="1" dirty="0">
                        <a:latin typeface="Cambria Math"/>
                      </a:rPr>
                      <m:t>.”</m:t>
                    </m:r>
                  </m:oMath>
                </a14:m>
                <a:endParaRPr lang="en-GB" dirty="0" smtClean="0"/>
              </a:p>
              <a:p>
                <a:pPr marL="594360" lvl="2" indent="0">
                  <a:buNone/>
                </a:pPr>
                <a:endParaRPr lang="en-US" dirty="0" smtClean="0"/>
              </a:p>
              <a:p>
                <a:pPr marL="594360" lvl="2" indent="0">
                  <a:buNone/>
                </a:pPr>
                <a:r>
                  <a:rPr lang="en-US" dirty="0" smtClean="0"/>
                  <a:t>When the domain consists of the students in the class the statement can be represented as </a:t>
                </a:r>
              </a:p>
              <a:p>
                <a:pPr marL="594360" lvl="2" indent="0" algn="ctr">
                  <a:buNone/>
                </a:pPr>
                <a14:m>
                  <m:oMath xmlns:m="http://schemas.openxmlformats.org/officeDocument/2006/math">
                    <m:r>
                      <a:rPr lang="en-US" i="1" smtClean="0">
                        <a:latin typeface="Cambria Math"/>
                        <a:ea typeface="Cambria Math"/>
                      </a:rPr>
                      <m:t>∀</m:t>
                    </m:r>
                    <m:r>
                      <a:rPr lang="en-GB" b="0" i="1" smtClean="0">
                        <a:latin typeface="Cambria Math"/>
                        <a:ea typeface="Cambria Math"/>
                      </a:rPr>
                      <m:t>𝑥</m:t>
                    </m:r>
                    <m:d>
                      <m:dPr>
                        <m:ctrlPr>
                          <a:rPr lang="en-GB" b="0" i="1" smtClean="0">
                            <a:latin typeface="Cambria Math"/>
                            <a:ea typeface="Cambria Math"/>
                          </a:rPr>
                        </m:ctrlPr>
                      </m:dPr>
                      <m:e>
                        <m:r>
                          <a:rPr lang="en-GB" b="0" i="1" smtClean="0">
                            <a:latin typeface="Cambria Math"/>
                            <a:ea typeface="Cambria Math"/>
                          </a:rPr>
                          <m:t>𝐶</m:t>
                        </m:r>
                        <m:d>
                          <m:dPr>
                            <m:ctrlPr>
                              <a:rPr lang="en-GB" b="0" i="1" smtClean="0">
                                <a:latin typeface="Cambria Math"/>
                                <a:ea typeface="Cambria Math"/>
                              </a:rPr>
                            </m:ctrlPr>
                          </m:dPr>
                          <m:e>
                            <m:r>
                              <a:rPr lang="en-GB" b="0" i="1" smtClean="0">
                                <a:latin typeface="Cambria Math"/>
                                <a:ea typeface="Cambria Math"/>
                              </a:rPr>
                              <m:t>𝑥</m:t>
                            </m:r>
                          </m:e>
                        </m:d>
                        <m:r>
                          <a:rPr lang="en-GB" b="0" i="1" smtClean="0">
                            <a:latin typeface="Cambria Math"/>
                            <a:ea typeface="Cambria Math"/>
                          </a:rPr>
                          <m:t>∨</m:t>
                        </m:r>
                        <m:r>
                          <a:rPr lang="en-GB" b="0" i="1" smtClean="0">
                            <a:latin typeface="Cambria Math"/>
                            <a:ea typeface="Cambria Math"/>
                          </a:rPr>
                          <m:t>𝑀</m:t>
                        </m:r>
                        <m:d>
                          <m:dPr>
                            <m:ctrlPr>
                              <a:rPr lang="en-GB" b="0" i="1" smtClean="0">
                                <a:latin typeface="Cambria Math"/>
                                <a:ea typeface="Cambria Math"/>
                              </a:rPr>
                            </m:ctrlPr>
                          </m:dPr>
                          <m:e>
                            <m:r>
                              <a:rPr lang="en-GB" b="0" i="1" smtClean="0">
                                <a:latin typeface="Cambria Math"/>
                                <a:ea typeface="Cambria Math"/>
                              </a:rPr>
                              <m:t>𝑥</m:t>
                            </m:r>
                          </m:e>
                        </m:d>
                      </m:e>
                    </m:d>
                  </m:oMath>
                </a14:m>
                <a:r>
                  <a:rPr lang="en-GB" b="0" dirty="0" smtClean="0">
                    <a:ea typeface="Cambria Math"/>
                  </a:rPr>
                  <a:t> </a:t>
                </a:r>
              </a:p>
              <a:p>
                <a:pPr marL="594360" lvl="2" indent="0">
                  <a:buNone/>
                </a:pPr>
                <a:r>
                  <a:rPr lang="en-US" dirty="0" smtClean="0"/>
                  <a:t> </a:t>
                </a:r>
              </a:p>
              <a:p>
                <a:pPr marL="594360" lvl="2" indent="0">
                  <a:buNone/>
                </a:pPr>
                <a:r>
                  <a:rPr lang="en-GB" dirty="0" smtClean="0"/>
                  <a:t>Now, when the domain contains all the people, </a:t>
                </a:r>
              </a:p>
              <a:p>
                <a:pPr marL="594360" lvl="2" indent="0">
                  <a:buNone/>
                </a:pPr>
                <a:r>
                  <a:rPr lang="en-GB" dirty="0" smtClean="0"/>
                  <a:t>Let,</a:t>
                </a:r>
              </a:p>
              <a:p>
                <a:pPr marL="594360" lvl="2" indent="0">
                  <a:buNone/>
                </a:pPr>
                <a14:m>
                  <m:oMath xmlns:m="http://schemas.openxmlformats.org/officeDocument/2006/math">
                    <m:r>
                      <a:rPr lang="en-GB" i="1">
                        <a:latin typeface="Cambria Math"/>
                      </a:rPr>
                      <m:t>𝑆</m:t>
                    </m:r>
                    <m:d>
                      <m:dPr>
                        <m:ctrlPr>
                          <a:rPr lang="en-GB" i="1">
                            <a:latin typeface="Cambria Math"/>
                          </a:rPr>
                        </m:ctrlPr>
                      </m:dPr>
                      <m:e>
                        <m:r>
                          <a:rPr lang="en-GB" i="1">
                            <a:latin typeface="Cambria Math"/>
                          </a:rPr>
                          <m:t>𝑥</m:t>
                        </m:r>
                      </m:e>
                    </m:d>
                    <m:r>
                      <a:rPr lang="en-GB" i="1">
                        <a:latin typeface="Cambria Math"/>
                      </a:rPr>
                      <m:t>=</m:t>
                    </m:r>
                  </m:oMath>
                </a14:m>
                <a:r>
                  <a:rPr lang="en-US" dirty="0"/>
                  <a:t> </a:t>
                </a:r>
                <a14:m>
                  <m:oMath xmlns:m="http://schemas.openxmlformats.org/officeDocument/2006/math">
                    <m:r>
                      <a:rPr lang="en-US" i="1" dirty="0">
                        <a:latin typeface="Cambria Math"/>
                      </a:rPr>
                      <m:t>“</m:t>
                    </m:r>
                    <m:r>
                      <a:rPr lang="en-US" i="1" dirty="0">
                        <a:latin typeface="Cambria Math"/>
                      </a:rPr>
                      <m:t>𝑥</m:t>
                    </m:r>
                    <m:r>
                      <a:rPr lang="en-US" i="1" dirty="0">
                        <a:latin typeface="Cambria Math"/>
                      </a:rPr>
                      <m:t> </m:t>
                    </m:r>
                    <m:r>
                      <a:rPr lang="en-US" i="1" dirty="0">
                        <a:latin typeface="Cambria Math"/>
                      </a:rPr>
                      <m:t>𝑖𝑠</m:t>
                    </m:r>
                    <m:r>
                      <a:rPr lang="en-US" i="1" dirty="0">
                        <a:latin typeface="Cambria Math"/>
                      </a:rPr>
                      <m:t> </m:t>
                    </m:r>
                    <m:r>
                      <a:rPr lang="en-US" i="1" dirty="0">
                        <a:latin typeface="Cambria Math"/>
                      </a:rPr>
                      <m:t>𝑎</m:t>
                    </m:r>
                    <m:r>
                      <a:rPr lang="en-US" i="1" dirty="0">
                        <a:latin typeface="Cambria Math"/>
                      </a:rPr>
                      <m:t> </m:t>
                    </m:r>
                    <m:r>
                      <a:rPr lang="en-US" i="1" dirty="0">
                        <a:latin typeface="Cambria Math"/>
                      </a:rPr>
                      <m:t>𝑠𝑡𝑢𝑑𝑒𝑛𝑡</m:t>
                    </m:r>
                    <m:r>
                      <a:rPr lang="en-US" i="1" dirty="0">
                        <a:latin typeface="Cambria Math"/>
                      </a:rPr>
                      <m:t> </m:t>
                    </m:r>
                    <m:r>
                      <a:rPr lang="en-US" i="1" dirty="0">
                        <a:latin typeface="Cambria Math"/>
                      </a:rPr>
                      <m:t>𝑖𝑛</m:t>
                    </m:r>
                    <m:r>
                      <a:rPr lang="en-US" i="1" dirty="0">
                        <a:latin typeface="Cambria Math"/>
                      </a:rPr>
                      <m:t> </m:t>
                    </m:r>
                    <m:r>
                      <a:rPr lang="en-US" i="1" dirty="0">
                        <a:latin typeface="Cambria Math"/>
                      </a:rPr>
                      <m:t>𝑡h𝑖𝑠</m:t>
                    </m:r>
                    <m:r>
                      <a:rPr lang="en-US" i="1" dirty="0">
                        <a:latin typeface="Cambria Math"/>
                      </a:rPr>
                      <m:t> </m:t>
                    </m:r>
                    <m:r>
                      <a:rPr lang="en-US" i="1" dirty="0">
                        <a:latin typeface="Cambria Math"/>
                      </a:rPr>
                      <m:t>𝑐𝑙𝑎𝑠𝑠</m:t>
                    </m:r>
                    <m:r>
                      <a:rPr lang="en-US" i="1" dirty="0">
                        <a:latin typeface="Cambria Math"/>
                      </a:rPr>
                      <m:t>.” </m:t>
                    </m:r>
                  </m:oMath>
                </a14:m>
                <a:endParaRPr lang="en-GB" dirty="0"/>
              </a:p>
              <a:p>
                <a:pPr marL="594360" lvl="2"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b="-1111"/>
                </a:stretch>
              </a:blipFill>
            </p:spPr>
            <p:txBody>
              <a:bodyPr/>
              <a:lstStyle/>
              <a:p>
                <a:r>
                  <a:rPr lang="en-US">
                    <a:noFill/>
                  </a:rPr>
                  <a:t> </a:t>
                </a:r>
              </a:p>
            </p:txBody>
          </p:sp>
        </mc:Fallback>
      </mc:AlternateContent>
    </p:spTree>
    <p:extLst>
      <p:ext uri="{BB962C8B-B14F-4D97-AF65-F5344CB8AC3E}">
        <p14:creationId xmlns:p14="http://schemas.microsoft.com/office/powerpoint/2010/main" val="576463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Logical Expression using Quantifiers(Contd.)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pPr marL="594360" lvl="2" indent="0">
                  <a:buNone/>
                </a:pPr>
                <a:r>
                  <a:rPr lang="en-GB" dirty="0" smtClean="0"/>
                  <a:t>With all the people in the domain the statement can be represented as,</a:t>
                </a:r>
              </a:p>
              <a:p>
                <a:pPr marL="594360" lvl="2" indent="0">
                  <a:buNone/>
                </a:pPr>
                <a:endParaRPr lang="en-GB" dirty="0"/>
              </a:p>
              <a:p>
                <a:pPr marL="594360" lvl="2" indent="0">
                  <a:buNone/>
                </a:pPr>
                <a14:m>
                  <m:oMathPara xmlns:m="http://schemas.openxmlformats.org/officeDocument/2006/math">
                    <m:oMathParaPr>
                      <m:jc m:val="centerGroup"/>
                    </m:oMathParaPr>
                    <m:oMath xmlns:m="http://schemas.openxmlformats.org/officeDocument/2006/math">
                      <m:r>
                        <a:rPr lang="en-GB" b="0" i="1" smtClean="0">
                          <a:latin typeface="Cambria Math"/>
                        </a:rPr>
                        <m:t>"</m:t>
                      </m:r>
                      <m:r>
                        <a:rPr lang="en-GB" b="0" i="1" smtClean="0">
                          <a:latin typeface="Cambria Math"/>
                        </a:rPr>
                        <m:t>𝐹𝑜𝑟</m:t>
                      </m:r>
                      <m:r>
                        <a:rPr lang="en-GB" b="0" i="1" smtClean="0">
                          <a:latin typeface="Cambria Math"/>
                        </a:rPr>
                        <m:t> </m:t>
                      </m:r>
                      <m:r>
                        <a:rPr lang="en-GB" b="0" i="1" smtClean="0">
                          <a:latin typeface="Cambria Math"/>
                        </a:rPr>
                        <m:t>𝑒𝑣𝑒𝑟𝑦</m:t>
                      </m:r>
                      <m:r>
                        <a:rPr lang="en-GB" b="0" i="1" smtClean="0">
                          <a:latin typeface="Cambria Math"/>
                        </a:rPr>
                        <m:t> </m:t>
                      </m:r>
                      <m:r>
                        <a:rPr lang="en-GB" b="0" i="1" smtClean="0">
                          <a:latin typeface="Cambria Math"/>
                        </a:rPr>
                        <m:t>𝑝𝑒𝑟𝑠𝑜𝑛</m:t>
                      </m:r>
                      <m:r>
                        <a:rPr lang="en-GB" b="0" i="1" smtClean="0">
                          <a:latin typeface="Cambria Math"/>
                        </a:rPr>
                        <m:t> </m:t>
                      </m:r>
                      <m:r>
                        <a:rPr lang="en-GB" b="0" i="1" smtClean="0">
                          <a:latin typeface="Cambria Math"/>
                        </a:rPr>
                        <m:t>𝑥</m:t>
                      </m:r>
                      <m:r>
                        <a:rPr lang="en-GB" b="0" i="1" smtClean="0">
                          <a:latin typeface="Cambria Math"/>
                        </a:rPr>
                        <m:t>, </m:t>
                      </m:r>
                      <m:r>
                        <a:rPr lang="en-GB" b="0" i="1" smtClean="0">
                          <a:latin typeface="Cambria Math"/>
                        </a:rPr>
                        <m:t>𝑖𝑓</m:t>
                      </m:r>
                      <m:r>
                        <a:rPr lang="en-GB" b="0" i="1" smtClean="0">
                          <a:latin typeface="Cambria Math"/>
                        </a:rPr>
                        <m:t> </m:t>
                      </m:r>
                      <m:r>
                        <a:rPr lang="en-GB" b="0" i="1" smtClean="0">
                          <a:latin typeface="Cambria Math"/>
                        </a:rPr>
                        <m:t>𝑥</m:t>
                      </m:r>
                      <m:r>
                        <a:rPr lang="en-GB" b="0" i="1" smtClean="0">
                          <a:latin typeface="Cambria Math"/>
                        </a:rPr>
                        <m:t> </m:t>
                      </m:r>
                      <m:r>
                        <a:rPr lang="en-GB" b="0" i="1" smtClean="0">
                          <a:latin typeface="Cambria Math"/>
                        </a:rPr>
                        <m:t>𝑖𝑠</m:t>
                      </m:r>
                      <m:r>
                        <a:rPr lang="en-GB" b="0" i="1" smtClean="0">
                          <a:latin typeface="Cambria Math"/>
                        </a:rPr>
                        <m:t> </m:t>
                      </m:r>
                      <m:r>
                        <a:rPr lang="en-GB" b="0" i="1" smtClean="0">
                          <a:latin typeface="Cambria Math"/>
                        </a:rPr>
                        <m:t>𝑎</m:t>
                      </m:r>
                      <m:r>
                        <a:rPr lang="en-GB" b="0" i="1" smtClean="0">
                          <a:latin typeface="Cambria Math"/>
                        </a:rPr>
                        <m:t> </m:t>
                      </m:r>
                      <m:r>
                        <a:rPr lang="en-GB" b="0" i="1" smtClean="0">
                          <a:latin typeface="Cambria Math"/>
                        </a:rPr>
                        <m:t>𝑠𝑡𝑢𝑑𝑒𝑛𝑡</m:t>
                      </m:r>
                      <m:r>
                        <a:rPr lang="en-GB" b="0" i="1" smtClean="0">
                          <a:latin typeface="Cambria Math"/>
                        </a:rPr>
                        <m:t> </m:t>
                      </m:r>
                      <m:r>
                        <a:rPr lang="en-GB" b="0" i="1" smtClean="0">
                          <a:latin typeface="Cambria Math"/>
                        </a:rPr>
                        <m:t>𝑜𝑓</m:t>
                      </m:r>
                      <m:r>
                        <a:rPr lang="en-GB" b="0" i="1" smtClean="0">
                          <a:latin typeface="Cambria Math"/>
                        </a:rPr>
                        <m:t> </m:t>
                      </m:r>
                      <m:r>
                        <a:rPr lang="en-GB" b="0" i="1" smtClean="0">
                          <a:latin typeface="Cambria Math"/>
                        </a:rPr>
                        <m:t>𝑡h𝑖𝑠</m:t>
                      </m:r>
                      <m:r>
                        <a:rPr lang="en-GB" b="0" i="1" smtClean="0">
                          <a:latin typeface="Cambria Math"/>
                        </a:rPr>
                        <m:t> </m:t>
                      </m:r>
                      <m:r>
                        <a:rPr lang="en-GB" b="0" i="1" smtClean="0">
                          <a:latin typeface="Cambria Math"/>
                        </a:rPr>
                        <m:t>𝑐𝑙𝑎𝑠𝑠</m:t>
                      </m:r>
                      <m:r>
                        <a:rPr lang="en-GB" b="0" i="1" smtClean="0">
                          <a:latin typeface="Cambria Math"/>
                        </a:rPr>
                        <m:t> </m:t>
                      </m:r>
                      <m:r>
                        <a:rPr lang="en-GB" b="0" i="1" smtClean="0">
                          <a:latin typeface="Cambria Math"/>
                        </a:rPr>
                        <m:t>𝑡h𝑒𝑛</m:t>
                      </m:r>
                      <m:r>
                        <a:rPr lang="en-GB" b="0" i="1" smtClean="0">
                          <a:latin typeface="Cambria Math"/>
                        </a:rPr>
                        <m:t> </m:t>
                      </m:r>
                      <m:r>
                        <a:rPr lang="en-GB" b="0" i="1" smtClean="0">
                          <a:latin typeface="Cambria Math"/>
                        </a:rPr>
                        <m:t>𝑥</m:t>
                      </m:r>
                      <m:r>
                        <a:rPr lang="en-GB" b="0" i="1" smtClean="0">
                          <a:latin typeface="Cambria Math"/>
                        </a:rPr>
                        <m:t> </m:t>
                      </m:r>
                      <m:r>
                        <a:rPr lang="en-GB" b="0" i="1" smtClean="0">
                          <a:latin typeface="Cambria Math"/>
                        </a:rPr>
                        <m:t>h𝑎𝑠</m:t>
                      </m:r>
                      <m:r>
                        <a:rPr lang="en-GB" b="0" i="1" smtClean="0">
                          <a:latin typeface="Cambria Math"/>
                        </a:rPr>
                        <m:t> </m:t>
                      </m:r>
                    </m:oMath>
                  </m:oMathPara>
                </a14:m>
                <a:endParaRPr lang="en-GB" b="0" i="1" dirty="0" smtClean="0">
                  <a:latin typeface="Cambria Math"/>
                </a:endParaRPr>
              </a:p>
              <a:p>
                <a:pPr marL="594360" lvl="2" indent="0">
                  <a:buNone/>
                </a:pPr>
                <a14:m>
                  <m:oMathPara xmlns:m="http://schemas.openxmlformats.org/officeDocument/2006/math">
                    <m:oMathParaPr>
                      <m:jc m:val="centerGroup"/>
                    </m:oMathParaPr>
                    <m:oMath xmlns:m="http://schemas.openxmlformats.org/officeDocument/2006/math">
                      <m:r>
                        <a:rPr lang="en-GB" b="0" i="1" smtClean="0">
                          <a:latin typeface="Cambria Math"/>
                        </a:rPr>
                        <m:t>𝑣𝑖𝑠𝑖𝑡𝑒𝑑</m:t>
                      </m:r>
                      <m:r>
                        <a:rPr lang="en-GB" b="0" i="1" smtClean="0">
                          <a:latin typeface="Cambria Math"/>
                        </a:rPr>
                        <m:t> </m:t>
                      </m:r>
                      <m:r>
                        <a:rPr lang="en-GB" b="0" i="1" smtClean="0">
                          <a:latin typeface="Cambria Math"/>
                        </a:rPr>
                        <m:t>𝑒𝑖𝑡h𝑒𝑟</m:t>
                      </m:r>
                      <m:r>
                        <a:rPr lang="en-GB" b="0" i="1" smtClean="0">
                          <a:latin typeface="Cambria Math"/>
                        </a:rPr>
                        <m:t> </m:t>
                      </m:r>
                      <m:r>
                        <a:rPr lang="en-GB" b="0" i="1" smtClean="0">
                          <a:latin typeface="Cambria Math"/>
                        </a:rPr>
                        <m:t>𝐶𝑎𝑛𝑎𝑑𝑎</m:t>
                      </m:r>
                      <m:r>
                        <a:rPr lang="en-GB" b="0" i="1" smtClean="0">
                          <a:latin typeface="Cambria Math"/>
                        </a:rPr>
                        <m:t> </m:t>
                      </m:r>
                      <m:r>
                        <a:rPr lang="en-GB" b="0" i="1" smtClean="0">
                          <a:latin typeface="Cambria Math"/>
                        </a:rPr>
                        <m:t>𝑜𝑟</m:t>
                      </m:r>
                      <m:r>
                        <a:rPr lang="en-GB" b="0" i="1" smtClean="0">
                          <a:latin typeface="Cambria Math"/>
                        </a:rPr>
                        <m:t> </m:t>
                      </m:r>
                      <m:r>
                        <a:rPr lang="en-GB" b="0" i="1" smtClean="0">
                          <a:latin typeface="Cambria Math"/>
                        </a:rPr>
                        <m:t>𝑀𝑒𝑥𝑖𝑐𝑜</m:t>
                      </m:r>
                      <m:r>
                        <a:rPr lang="en-GB" b="0" i="1" smtClean="0">
                          <a:latin typeface="Cambria Math"/>
                        </a:rPr>
                        <m:t>.“</m:t>
                      </m:r>
                    </m:oMath>
                  </m:oMathPara>
                </a14:m>
                <a:endParaRPr lang="en-US" dirty="0" smtClean="0"/>
              </a:p>
              <a:p>
                <a:pPr marL="594360" lvl="2" indent="0">
                  <a:buNone/>
                </a:pPr>
                <a:endParaRPr lang="en-GB" dirty="0"/>
              </a:p>
              <a:p>
                <a:pPr marL="594360" lvl="2" indent="0">
                  <a:buNone/>
                </a:pPr>
                <a:r>
                  <a:rPr lang="en-GB" dirty="0" smtClean="0"/>
                  <a:t>This, can be represented using,</a:t>
                </a:r>
              </a:p>
              <a:p>
                <a:pPr marL="594360" lvl="2" indent="0">
                  <a:buNone/>
                </a:pPr>
                <a:endParaRPr lang="en-GB" dirty="0" smtClean="0"/>
              </a:p>
              <a:p>
                <a:pPr marL="594360" lvl="2" indent="0" algn="ctr">
                  <a:buNone/>
                </a:pPr>
                <a:r>
                  <a:rPr lang="en-GB" dirty="0"/>
                  <a:t>	</a:t>
                </a:r>
                <a14:m>
                  <m:oMath xmlns:m="http://schemas.openxmlformats.org/officeDocument/2006/math">
                    <m:r>
                      <a:rPr lang="en-GB" i="1" smtClean="0">
                        <a:latin typeface="Cambria Math"/>
                        <a:ea typeface="Cambria Math"/>
                      </a:rPr>
                      <m:t>∀</m:t>
                    </m:r>
                    <m:r>
                      <a:rPr lang="en-GB" b="0" i="1" smtClean="0">
                        <a:latin typeface="Cambria Math"/>
                        <a:ea typeface="Cambria Math"/>
                      </a:rPr>
                      <m:t>𝑥</m:t>
                    </m:r>
                    <m:r>
                      <a:rPr lang="en-GB" b="0" i="1" smtClean="0">
                        <a:latin typeface="Cambria Math"/>
                        <a:ea typeface="Cambria Math"/>
                      </a:rPr>
                      <m:t>(</m:t>
                    </m:r>
                    <m:r>
                      <a:rPr lang="en-GB" b="0" i="1" smtClean="0">
                        <a:latin typeface="Cambria Math"/>
                        <a:ea typeface="Cambria Math"/>
                      </a:rPr>
                      <m:t>𝑆</m:t>
                    </m:r>
                    <m:d>
                      <m:dPr>
                        <m:ctrlPr>
                          <a:rPr lang="en-GB" b="0" i="1" smtClean="0">
                            <a:latin typeface="Cambria Math"/>
                            <a:ea typeface="Cambria Math"/>
                          </a:rPr>
                        </m:ctrlPr>
                      </m:dPr>
                      <m:e>
                        <m:r>
                          <a:rPr lang="en-GB" b="0" i="1" smtClean="0">
                            <a:latin typeface="Cambria Math"/>
                            <a:ea typeface="Cambria Math"/>
                          </a:rPr>
                          <m:t>𝑥</m:t>
                        </m:r>
                      </m:e>
                    </m:d>
                    <m:r>
                      <a:rPr lang="en-GB" b="0" i="1" smtClean="0">
                        <a:latin typeface="Cambria Math"/>
                        <a:ea typeface="Cambria Math"/>
                      </a:rPr>
                      <m:t>→</m:t>
                    </m:r>
                    <m:d>
                      <m:dPr>
                        <m:ctrlPr>
                          <a:rPr lang="en-GB" b="0" i="1" smtClean="0">
                            <a:latin typeface="Cambria Math"/>
                            <a:ea typeface="Cambria Math"/>
                          </a:rPr>
                        </m:ctrlPr>
                      </m:dPr>
                      <m:e>
                        <m:r>
                          <a:rPr lang="en-GB" b="0" i="1" smtClean="0">
                            <a:latin typeface="Cambria Math"/>
                            <a:ea typeface="Cambria Math"/>
                          </a:rPr>
                          <m:t>𝐶</m:t>
                        </m:r>
                        <m:d>
                          <m:dPr>
                            <m:ctrlPr>
                              <a:rPr lang="en-GB" b="0" i="1" smtClean="0">
                                <a:latin typeface="Cambria Math"/>
                                <a:ea typeface="Cambria Math"/>
                              </a:rPr>
                            </m:ctrlPr>
                          </m:dPr>
                          <m:e>
                            <m:r>
                              <a:rPr lang="en-GB" b="0" i="1" smtClean="0">
                                <a:latin typeface="Cambria Math"/>
                                <a:ea typeface="Cambria Math"/>
                              </a:rPr>
                              <m:t>𝑥</m:t>
                            </m:r>
                          </m:e>
                        </m:d>
                        <m:r>
                          <a:rPr lang="en-GB" b="0" i="1" smtClean="0">
                            <a:latin typeface="Cambria Math"/>
                            <a:ea typeface="Cambria Math"/>
                          </a:rPr>
                          <m:t>∨</m:t>
                        </m:r>
                        <m:r>
                          <a:rPr lang="en-GB" b="0" i="1" smtClean="0">
                            <a:latin typeface="Cambria Math"/>
                            <a:ea typeface="Cambria Math"/>
                          </a:rPr>
                          <m:t>𝑀</m:t>
                        </m:r>
                        <m:d>
                          <m:dPr>
                            <m:ctrlPr>
                              <a:rPr lang="en-GB" b="0" i="1" smtClean="0">
                                <a:latin typeface="Cambria Math"/>
                                <a:ea typeface="Cambria Math"/>
                              </a:rPr>
                            </m:ctrlPr>
                          </m:dPr>
                          <m:e>
                            <m:r>
                              <a:rPr lang="en-GB" b="0" i="1" smtClean="0">
                                <a:latin typeface="Cambria Math"/>
                                <a:ea typeface="Cambria Math"/>
                              </a:rPr>
                              <m:t>𝑥</m:t>
                            </m:r>
                          </m:e>
                        </m:d>
                        <m:r>
                          <a:rPr lang="en-GB" b="0" i="1" smtClean="0">
                            <a:latin typeface="Cambria Math"/>
                            <a:ea typeface="Cambria Math"/>
                          </a:rPr>
                          <m:t>)</m:t>
                        </m:r>
                      </m:e>
                    </m:d>
                  </m:oMath>
                </a14:m>
                <a:r>
                  <a:rPr lang="en-US" dirty="0" smtClean="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t="-617" r="-444"/>
                </a:stretch>
              </a:blipFill>
            </p:spPr>
            <p:txBody>
              <a:bodyPr/>
              <a:lstStyle/>
              <a:p>
                <a:r>
                  <a:rPr lang="en-US">
                    <a:noFill/>
                  </a:rPr>
                  <a:t> </a:t>
                </a:r>
              </a:p>
            </p:txBody>
          </p:sp>
        </mc:Fallback>
      </mc:AlternateContent>
    </p:spTree>
    <p:extLst>
      <p:ext uri="{BB962C8B-B14F-4D97-AF65-F5344CB8AC3E}">
        <p14:creationId xmlns:p14="http://schemas.microsoft.com/office/powerpoint/2010/main" val="871085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6856" y="764704"/>
            <a:ext cx="8229600" cy="2808312"/>
          </a:xfrm>
        </p:spPr>
        <p:txBody>
          <a:bodyPr/>
          <a:lstStyle/>
          <a:p>
            <a:pPr algn="ctr"/>
            <a:r>
              <a:rPr lang="en-GB" dirty="0" smtClean="0"/>
              <a:t>THE END</a:t>
            </a:r>
            <a:endParaRPr lang="en-US" dirty="0"/>
          </a:p>
        </p:txBody>
      </p:sp>
    </p:spTree>
    <p:extLst>
      <p:ext uri="{BB962C8B-B14F-4D97-AF65-F5344CB8AC3E}">
        <p14:creationId xmlns:p14="http://schemas.microsoft.com/office/powerpoint/2010/main" val="234221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Predicates(Contd</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Example 2:</a:t>
                </a:r>
              </a:p>
              <a:p>
                <a:pPr lvl="1"/>
                <a:r>
                  <a:rPr lang="en-US" dirty="0"/>
                  <a:t>Let </a:t>
                </a:r>
                <a14:m>
                  <m:oMath xmlns:m="http://schemas.openxmlformats.org/officeDocument/2006/math">
                    <m:r>
                      <a:rPr lang="en-US" i="1" dirty="0" smtClean="0">
                        <a:latin typeface="Cambria Math"/>
                      </a:rPr>
                      <m:t>𝐴</m:t>
                    </m:r>
                    <m:r>
                      <a:rPr lang="en-US" i="1" dirty="0" smtClean="0">
                        <a:latin typeface="Cambria Math"/>
                      </a:rPr>
                      <m:t>(</m:t>
                    </m:r>
                    <m:r>
                      <a:rPr lang="en-US" i="1" dirty="0" smtClean="0">
                        <a:latin typeface="Cambria Math"/>
                      </a:rPr>
                      <m:t>𝑥</m:t>
                    </m:r>
                    <m:r>
                      <a:rPr lang="en-US" i="1" dirty="0" smtClean="0">
                        <a:latin typeface="Cambria Math"/>
                      </a:rPr>
                      <m:t>)</m:t>
                    </m:r>
                  </m:oMath>
                </a14:m>
                <a:r>
                  <a:rPr lang="en-US" dirty="0" smtClean="0"/>
                  <a:t> = </a:t>
                </a:r>
                <a14:m>
                  <m:oMath xmlns:m="http://schemas.openxmlformats.org/officeDocument/2006/math">
                    <m:r>
                      <a:rPr lang="en-US" i="1" dirty="0" smtClean="0">
                        <a:latin typeface="Cambria Math"/>
                      </a:rPr>
                      <m:t> “</m:t>
                    </m:r>
                    <m:r>
                      <a:rPr lang="en-US" i="1" dirty="0" smtClean="0">
                        <a:latin typeface="Cambria Math"/>
                      </a:rPr>
                      <m:t>𝐶𝑜𝑚𝑝𝑢𝑡𝑒𝑟</m:t>
                    </m:r>
                    <m:r>
                      <a:rPr lang="en-US" i="1" dirty="0" smtClean="0">
                        <a:latin typeface="Cambria Math"/>
                      </a:rPr>
                      <m:t> </m:t>
                    </m:r>
                    <m:r>
                      <a:rPr lang="en-US" i="1" dirty="0" smtClean="0">
                        <a:latin typeface="Cambria Math"/>
                      </a:rPr>
                      <m:t>𝑥</m:t>
                    </m:r>
                    <m:r>
                      <a:rPr lang="en-US" i="1" dirty="0" smtClean="0">
                        <a:latin typeface="Cambria Math"/>
                      </a:rPr>
                      <m:t> </m:t>
                    </m:r>
                    <m:r>
                      <a:rPr lang="en-US" i="1" dirty="0" smtClean="0">
                        <a:latin typeface="Cambria Math"/>
                      </a:rPr>
                      <m:t>𝑖𝑠</m:t>
                    </m:r>
                    <m:r>
                      <a:rPr lang="en-US" i="1" dirty="0" smtClean="0">
                        <a:latin typeface="Cambria Math"/>
                      </a:rPr>
                      <m:t> </m:t>
                    </m:r>
                    <m:r>
                      <a:rPr lang="en-US" i="1" dirty="0" smtClean="0">
                        <a:latin typeface="Cambria Math"/>
                      </a:rPr>
                      <m:t>𝑢𝑛𝑑𝑒𝑟</m:t>
                    </m:r>
                    <m:r>
                      <a:rPr lang="en-US" i="1" dirty="0" smtClean="0">
                        <a:latin typeface="Cambria Math"/>
                      </a:rPr>
                      <m:t> </m:t>
                    </m:r>
                    <m:r>
                      <a:rPr lang="en-US" i="1" dirty="0" smtClean="0">
                        <a:latin typeface="Cambria Math"/>
                      </a:rPr>
                      <m:t>𝑎𝑡𝑡𝑎𝑐𝑘</m:t>
                    </m:r>
                    <m:r>
                      <a:rPr lang="en-US" i="1" dirty="0" smtClean="0">
                        <a:latin typeface="Cambria Math"/>
                      </a:rPr>
                      <m:t> </m:t>
                    </m:r>
                    <m:r>
                      <a:rPr lang="en-US" i="1" dirty="0" smtClean="0">
                        <a:latin typeface="Cambria Math"/>
                      </a:rPr>
                      <m:t>𝑏𝑦</m:t>
                    </m:r>
                    <m:r>
                      <a:rPr lang="en-US" i="1" dirty="0" smtClean="0">
                        <a:latin typeface="Cambria Math"/>
                      </a:rPr>
                      <m:t> </m:t>
                    </m:r>
                    <m:r>
                      <a:rPr lang="en-US" i="1" dirty="0" smtClean="0">
                        <a:latin typeface="Cambria Math"/>
                      </a:rPr>
                      <m:t>𝑎𝑛</m:t>
                    </m:r>
                    <m:r>
                      <a:rPr lang="en-US" i="1" dirty="0" smtClean="0">
                        <a:latin typeface="Cambria Math"/>
                      </a:rPr>
                      <m:t> </m:t>
                    </m:r>
                    <m:r>
                      <a:rPr lang="en-US" i="1" dirty="0" smtClean="0">
                        <a:latin typeface="Cambria Math"/>
                      </a:rPr>
                      <m:t>𝑖𝑛𝑡𝑟𝑢𝑑𝑒𝑟</m:t>
                    </m:r>
                    <m:r>
                      <a:rPr lang="en-US" i="1" dirty="0" smtClean="0">
                        <a:latin typeface="Cambria Math"/>
                      </a:rPr>
                      <m:t>.”</m:t>
                    </m:r>
                  </m:oMath>
                </a14:m>
                <a:r>
                  <a:rPr lang="en-US" dirty="0" smtClean="0"/>
                  <a:t> Suppose </a:t>
                </a:r>
                <a:r>
                  <a:rPr lang="en-US" dirty="0"/>
                  <a:t>that of </a:t>
                </a:r>
                <a:r>
                  <a:rPr lang="en-US" dirty="0" smtClean="0"/>
                  <a:t>the computers </a:t>
                </a:r>
                <a:r>
                  <a:rPr lang="en-US" dirty="0"/>
                  <a:t>on campus, only </a:t>
                </a:r>
                <a14:m>
                  <m:oMath xmlns:m="http://schemas.openxmlformats.org/officeDocument/2006/math">
                    <m:r>
                      <a:rPr lang="en-US" i="1" dirty="0" smtClean="0">
                        <a:latin typeface="Cambria Math"/>
                      </a:rPr>
                      <m:t>𝐶𝑆</m:t>
                    </m:r>
                    <m:r>
                      <a:rPr lang="en-US" i="1" dirty="0" smtClean="0">
                        <a:latin typeface="Cambria Math"/>
                      </a:rPr>
                      <m:t>2</m:t>
                    </m:r>
                  </m:oMath>
                </a14:m>
                <a:r>
                  <a:rPr lang="en-US" dirty="0"/>
                  <a:t> and </a:t>
                </a:r>
                <a14:m>
                  <m:oMath xmlns:m="http://schemas.openxmlformats.org/officeDocument/2006/math">
                    <m:r>
                      <a:rPr lang="en-US" i="1" dirty="0" smtClean="0">
                        <a:latin typeface="Cambria Math"/>
                      </a:rPr>
                      <m:t>𝑀𝐴𝑇𝐻</m:t>
                    </m:r>
                    <m:r>
                      <a:rPr lang="en-US" i="1" dirty="0" smtClean="0">
                        <a:latin typeface="Cambria Math"/>
                      </a:rPr>
                      <m:t>1</m:t>
                    </m:r>
                  </m:oMath>
                </a14:m>
                <a:r>
                  <a:rPr lang="en-US" dirty="0"/>
                  <a:t> are currently under attack by intruders. What </a:t>
                </a:r>
                <a:r>
                  <a:rPr lang="en-US" dirty="0" smtClean="0"/>
                  <a:t>are truth values </a:t>
                </a:r>
                <a:r>
                  <a:rPr lang="en-US" dirty="0"/>
                  <a:t>of </a:t>
                </a:r>
                <a14:m>
                  <m:oMath xmlns:m="http://schemas.openxmlformats.org/officeDocument/2006/math">
                    <m:r>
                      <a:rPr lang="en-US" i="1" dirty="0" smtClean="0">
                        <a:latin typeface="Cambria Math"/>
                      </a:rPr>
                      <m:t>𝐴</m:t>
                    </m:r>
                    <m:r>
                      <a:rPr lang="en-US" i="1" dirty="0" smtClean="0">
                        <a:latin typeface="Cambria Math"/>
                      </a:rPr>
                      <m:t>(</m:t>
                    </m:r>
                    <m:r>
                      <a:rPr lang="en-US" i="1" dirty="0" smtClean="0">
                        <a:latin typeface="Cambria Math"/>
                      </a:rPr>
                      <m:t>𝐶𝑆</m:t>
                    </m:r>
                    <m:r>
                      <a:rPr lang="en-US" i="1" dirty="0" smtClean="0">
                        <a:latin typeface="Cambria Math"/>
                      </a:rPr>
                      <m:t>1), </m:t>
                    </m:r>
                    <m:r>
                      <a:rPr lang="en-US" i="1" dirty="0" smtClean="0">
                        <a:latin typeface="Cambria Math"/>
                      </a:rPr>
                      <m:t>𝐴</m:t>
                    </m:r>
                    <m:r>
                      <a:rPr lang="en-US" i="1" dirty="0" smtClean="0">
                        <a:latin typeface="Cambria Math"/>
                      </a:rPr>
                      <m:t>(</m:t>
                    </m:r>
                    <m:r>
                      <a:rPr lang="en-US" i="1" dirty="0" smtClean="0">
                        <a:latin typeface="Cambria Math"/>
                      </a:rPr>
                      <m:t>𝐶𝑆</m:t>
                    </m:r>
                    <m:r>
                      <a:rPr lang="en-US" i="1" dirty="0" smtClean="0">
                        <a:latin typeface="Cambria Math"/>
                      </a:rPr>
                      <m:t>2),</m:t>
                    </m:r>
                  </m:oMath>
                </a14:m>
                <a:r>
                  <a:rPr lang="en-US" dirty="0"/>
                  <a:t> and </a:t>
                </a:r>
                <a14:m>
                  <m:oMath xmlns:m="http://schemas.openxmlformats.org/officeDocument/2006/math">
                    <m:r>
                      <a:rPr lang="en-US" i="1" dirty="0" smtClean="0">
                        <a:latin typeface="Cambria Math"/>
                      </a:rPr>
                      <m:t>𝐴</m:t>
                    </m:r>
                    <m:r>
                      <a:rPr lang="en-US" i="1" dirty="0" smtClean="0">
                        <a:latin typeface="Cambria Math"/>
                      </a:rPr>
                      <m:t>(</m:t>
                    </m:r>
                    <m:r>
                      <a:rPr lang="en-US" i="1" dirty="0" smtClean="0">
                        <a:latin typeface="Cambria Math"/>
                      </a:rPr>
                      <m:t>𝑀𝐴𝑇𝐻</m:t>
                    </m:r>
                    <m:r>
                      <a:rPr lang="en-US" i="1" dirty="0" smtClean="0">
                        <a:latin typeface="Cambria Math"/>
                      </a:rPr>
                      <m:t>1)</m:t>
                    </m:r>
                  </m:oMath>
                </a14:m>
                <a:r>
                  <a:rPr lang="en-US" dirty="0"/>
                  <a:t>?</a:t>
                </a:r>
                <a:endParaRPr lang="en-US" dirty="0" smtClean="0"/>
              </a:p>
              <a:p>
                <a:endParaRPr lang="en-GB" dirty="0" smtClean="0"/>
              </a:p>
              <a:p>
                <a:r>
                  <a:rPr lang="en-GB" dirty="0" smtClean="0"/>
                  <a:t>Solution:</a:t>
                </a:r>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r="-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940319196"/>
                  </p:ext>
                </p:extLst>
              </p:nvPr>
            </p:nvGraphicFramePr>
            <p:xfrm>
              <a:off x="1475656" y="4365104"/>
              <a:ext cx="6096000" cy="1483360"/>
            </p:xfrm>
            <a:graphic>
              <a:graphicData uri="http://schemas.openxmlformats.org/drawingml/2006/table">
                <a:tbl>
                  <a:tblPr firstRow="1">
                    <a:tableStyleId>{ED083AE6-46FA-4A59-8FB0-9F97EB10719F}</a:tableStyleId>
                  </a:tblPr>
                  <a:tblGrid>
                    <a:gridCol w="2032000"/>
                    <a:gridCol w="2032000"/>
                    <a:gridCol w="2032000"/>
                  </a:tblGrid>
                  <a:tr h="370840">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𝒙</m:t>
                                </m:r>
                              </m:oMath>
                            </m:oMathPara>
                          </a14:m>
                          <a:endParaRPr lang="en-US"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𝑼𝒏𝒅𝒆𝒓</m:t>
                                </m:r>
                                <m:r>
                                  <a:rPr lang="en-GB" b="1" i="1" smtClean="0">
                                    <a:latin typeface="Cambria Math"/>
                                  </a:rPr>
                                  <m:t> </m:t>
                                </m:r>
                                <m:r>
                                  <a:rPr lang="en-GB" b="1" i="1" smtClean="0">
                                    <a:latin typeface="Cambria Math"/>
                                  </a:rPr>
                                  <m:t>𝑨𝒕𝒕𝒂𝒄𝒌</m:t>
                                </m:r>
                                <m:r>
                                  <a:rPr lang="en-GB" b="1" i="1" smtClean="0">
                                    <a:latin typeface="Cambria Math"/>
                                  </a:rPr>
                                  <m:t>?</m:t>
                                </m:r>
                              </m:oMath>
                            </m:oMathPara>
                          </a14:m>
                          <a:endParaRPr lang="en-US"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𝑻𝒓𝒖𝒕𝒉</m:t>
                                </m:r>
                                <m:r>
                                  <a:rPr lang="en-GB" b="1" i="1" smtClean="0">
                                    <a:latin typeface="Cambria Math"/>
                                  </a:rPr>
                                  <m:t> </m:t>
                                </m:r>
                                <m:r>
                                  <a:rPr lang="en-GB" b="1" i="1" smtClean="0">
                                    <a:latin typeface="Cambria Math"/>
                                  </a:rPr>
                                  <m:t>𝑽𝒂𝒍𝒖𝒆</m:t>
                                </m:r>
                              </m:oMath>
                            </m:oMathPara>
                          </a14:m>
                          <a:endParaRPr lang="en-US" dirty="0"/>
                        </a:p>
                      </a:txBody>
                      <a:tcPr>
                        <a:solidFill>
                          <a:schemeClr val="accent4">
                            <a:lumMod val="20000"/>
                            <a:lumOff val="80000"/>
                          </a:schemeClr>
                        </a:solidFill>
                      </a:tcPr>
                    </a:tc>
                  </a:tr>
                  <a:tr h="370840">
                    <a:tc>
                      <a:txBody>
                        <a:bodyPr/>
                        <a:lstStyle/>
                        <a:p>
                          <a:pPr algn="ctr"/>
                          <a:r>
                            <a:rPr lang="en-GB" dirty="0" smtClean="0"/>
                            <a:t>CS1</a:t>
                          </a:r>
                        </a:p>
                      </a:txBody>
                      <a:tcPr/>
                    </a:tc>
                    <a:tc>
                      <a:txBody>
                        <a:bodyPr/>
                        <a:lstStyle/>
                        <a:p>
                          <a:pPr algn="ctr"/>
                          <a:r>
                            <a:rPr lang="en-GB" dirty="0" smtClean="0"/>
                            <a:t>No</a:t>
                          </a:r>
                          <a:endParaRPr lang="en-US" dirty="0"/>
                        </a:p>
                      </a:txBody>
                      <a:tcPr/>
                    </a:tc>
                    <a:tc>
                      <a:txBody>
                        <a:bodyPr/>
                        <a:lstStyle/>
                        <a:p>
                          <a:pPr algn="ctr"/>
                          <a:r>
                            <a:rPr lang="en-GB" dirty="0" smtClean="0"/>
                            <a:t>F</a:t>
                          </a:r>
                          <a:endParaRPr lang="en-US" dirty="0"/>
                        </a:p>
                      </a:txBody>
                      <a:tcPr/>
                    </a:tc>
                  </a:tr>
                  <a:tr h="370840">
                    <a:tc>
                      <a:txBody>
                        <a:bodyPr/>
                        <a:lstStyle/>
                        <a:p>
                          <a:pPr algn="ctr"/>
                          <a:r>
                            <a:rPr lang="en-GB" dirty="0" smtClean="0"/>
                            <a:t>CS2</a:t>
                          </a:r>
                          <a:endParaRPr lang="en-US" dirty="0"/>
                        </a:p>
                      </a:txBody>
                      <a:tcPr/>
                    </a:tc>
                    <a:tc>
                      <a:txBody>
                        <a:bodyPr/>
                        <a:lstStyle/>
                        <a:p>
                          <a:pPr algn="ctr"/>
                          <a:r>
                            <a:rPr lang="en-GB" dirty="0" smtClean="0"/>
                            <a:t>Yes</a:t>
                          </a:r>
                          <a:endParaRPr lang="en-US" dirty="0"/>
                        </a:p>
                      </a:txBody>
                      <a:tcPr/>
                    </a:tc>
                    <a:tc>
                      <a:txBody>
                        <a:bodyPr/>
                        <a:lstStyle/>
                        <a:p>
                          <a:pPr algn="ctr"/>
                          <a:r>
                            <a:rPr lang="en-GB" dirty="0" smtClean="0"/>
                            <a:t>T</a:t>
                          </a:r>
                          <a:endParaRPr lang="en-US" dirty="0"/>
                        </a:p>
                      </a:txBody>
                      <a:tcPr/>
                    </a:tc>
                  </a:tr>
                  <a:tr h="370840">
                    <a:tc>
                      <a:txBody>
                        <a:bodyPr/>
                        <a:lstStyle/>
                        <a:p>
                          <a:pPr algn="ctr"/>
                          <a:r>
                            <a:rPr lang="en-GB" dirty="0" smtClean="0"/>
                            <a:t>MATH1</a:t>
                          </a:r>
                          <a:endParaRPr lang="en-US" dirty="0"/>
                        </a:p>
                      </a:txBody>
                      <a:tcPr/>
                    </a:tc>
                    <a:tc>
                      <a:txBody>
                        <a:bodyPr/>
                        <a:lstStyle/>
                        <a:p>
                          <a:pPr algn="ctr"/>
                          <a:r>
                            <a:rPr lang="en-GB" dirty="0" smtClean="0"/>
                            <a:t>Yes</a:t>
                          </a:r>
                          <a:endParaRPr lang="en-US" dirty="0"/>
                        </a:p>
                      </a:txBody>
                      <a:tcPr/>
                    </a:tc>
                    <a:tc>
                      <a:txBody>
                        <a:bodyPr/>
                        <a:lstStyle/>
                        <a:p>
                          <a:pPr algn="ctr"/>
                          <a:r>
                            <a:rPr lang="en-GB" dirty="0" smtClean="0"/>
                            <a:t>T</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940319196"/>
                  </p:ext>
                </p:extLst>
              </p:nvPr>
            </p:nvGraphicFramePr>
            <p:xfrm>
              <a:off x="1475656" y="4365104"/>
              <a:ext cx="6096000" cy="1483360"/>
            </p:xfrm>
            <a:graphic>
              <a:graphicData uri="http://schemas.openxmlformats.org/drawingml/2006/table">
                <a:tbl>
                  <a:tblPr firstRow="1">
                    <a:tableStyleId>{ED083AE6-46FA-4A59-8FB0-9F97EB10719F}</a:tableStyleId>
                  </a:tblPr>
                  <a:tblGrid>
                    <a:gridCol w="2032000"/>
                    <a:gridCol w="2032000"/>
                    <a:gridCol w="2032000"/>
                  </a:tblGrid>
                  <a:tr h="370840">
                    <a:tc>
                      <a:txBody>
                        <a:bodyPr/>
                        <a:lstStyle/>
                        <a:p>
                          <a:endParaRPr lang="en-US"/>
                        </a:p>
                      </a:txBody>
                      <a:tcPr>
                        <a:blipFill rotWithShape="1">
                          <a:blip r:embed="rId3"/>
                          <a:stretch>
                            <a:fillRect t="-8197" r="-200601" b="-324590"/>
                          </a:stretch>
                        </a:blipFill>
                      </a:tcPr>
                    </a:tc>
                    <a:tc>
                      <a:txBody>
                        <a:bodyPr/>
                        <a:lstStyle/>
                        <a:p>
                          <a:endParaRPr lang="en-US"/>
                        </a:p>
                      </a:txBody>
                      <a:tcPr>
                        <a:blipFill rotWithShape="1">
                          <a:blip r:embed="rId3"/>
                          <a:stretch>
                            <a:fillRect l="-99701" t="-8197" r="-100000" b="-324590"/>
                          </a:stretch>
                        </a:blipFill>
                      </a:tcPr>
                    </a:tc>
                    <a:tc>
                      <a:txBody>
                        <a:bodyPr/>
                        <a:lstStyle/>
                        <a:p>
                          <a:endParaRPr lang="en-US"/>
                        </a:p>
                      </a:txBody>
                      <a:tcPr>
                        <a:blipFill rotWithShape="1">
                          <a:blip r:embed="rId3"/>
                          <a:stretch>
                            <a:fillRect l="-200300" t="-8197" r="-300" b="-324590"/>
                          </a:stretch>
                        </a:blipFill>
                      </a:tcPr>
                    </a:tc>
                  </a:tr>
                  <a:tr h="370840">
                    <a:tc>
                      <a:txBody>
                        <a:bodyPr/>
                        <a:lstStyle/>
                        <a:p>
                          <a:pPr algn="ctr"/>
                          <a:r>
                            <a:rPr lang="en-GB" dirty="0" smtClean="0"/>
                            <a:t>CS1</a:t>
                          </a:r>
                        </a:p>
                      </a:txBody>
                      <a:tcPr/>
                    </a:tc>
                    <a:tc>
                      <a:txBody>
                        <a:bodyPr/>
                        <a:lstStyle/>
                        <a:p>
                          <a:pPr algn="ctr"/>
                          <a:r>
                            <a:rPr lang="en-GB" dirty="0" smtClean="0"/>
                            <a:t>No</a:t>
                          </a:r>
                          <a:endParaRPr lang="en-US" dirty="0"/>
                        </a:p>
                      </a:txBody>
                      <a:tcPr/>
                    </a:tc>
                    <a:tc>
                      <a:txBody>
                        <a:bodyPr/>
                        <a:lstStyle/>
                        <a:p>
                          <a:pPr algn="ctr"/>
                          <a:r>
                            <a:rPr lang="en-GB" dirty="0" smtClean="0"/>
                            <a:t>F</a:t>
                          </a:r>
                          <a:endParaRPr lang="en-US" dirty="0"/>
                        </a:p>
                      </a:txBody>
                      <a:tcPr/>
                    </a:tc>
                  </a:tr>
                  <a:tr h="370840">
                    <a:tc>
                      <a:txBody>
                        <a:bodyPr/>
                        <a:lstStyle/>
                        <a:p>
                          <a:pPr algn="ctr"/>
                          <a:r>
                            <a:rPr lang="en-GB" dirty="0" smtClean="0"/>
                            <a:t>CS2</a:t>
                          </a:r>
                          <a:endParaRPr lang="en-US" dirty="0"/>
                        </a:p>
                      </a:txBody>
                      <a:tcPr/>
                    </a:tc>
                    <a:tc>
                      <a:txBody>
                        <a:bodyPr/>
                        <a:lstStyle/>
                        <a:p>
                          <a:pPr algn="ctr"/>
                          <a:r>
                            <a:rPr lang="en-GB" dirty="0" smtClean="0"/>
                            <a:t>Yes</a:t>
                          </a:r>
                          <a:endParaRPr lang="en-US" dirty="0"/>
                        </a:p>
                      </a:txBody>
                      <a:tcPr/>
                    </a:tc>
                    <a:tc>
                      <a:txBody>
                        <a:bodyPr/>
                        <a:lstStyle/>
                        <a:p>
                          <a:pPr algn="ctr"/>
                          <a:r>
                            <a:rPr lang="en-GB" dirty="0" smtClean="0"/>
                            <a:t>T</a:t>
                          </a:r>
                          <a:endParaRPr lang="en-US" dirty="0"/>
                        </a:p>
                      </a:txBody>
                      <a:tcPr/>
                    </a:tc>
                  </a:tr>
                  <a:tr h="370840">
                    <a:tc>
                      <a:txBody>
                        <a:bodyPr/>
                        <a:lstStyle/>
                        <a:p>
                          <a:pPr algn="ctr"/>
                          <a:r>
                            <a:rPr lang="en-GB" dirty="0" smtClean="0"/>
                            <a:t>MATH1</a:t>
                          </a:r>
                          <a:endParaRPr lang="en-US" dirty="0"/>
                        </a:p>
                      </a:txBody>
                      <a:tcPr/>
                    </a:tc>
                    <a:tc>
                      <a:txBody>
                        <a:bodyPr/>
                        <a:lstStyle/>
                        <a:p>
                          <a:pPr algn="ctr"/>
                          <a:r>
                            <a:rPr lang="en-GB" dirty="0" smtClean="0"/>
                            <a:t>Yes</a:t>
                          </a:r>
                          <a:endParaRPr lang="en-US" dirty="0"/>
                        </a:p>
                      </a:txBody>
                      <a:tcPr/>
                    </a:tc>
                    <a:tc>
                      <a:txBody>
                        <a:bodyPr/>
                        <a:lstStyle/>
                        <a:p>
                          <a:pPr algn="ctr"/>
                          <a:r>
                            <a:rPr lang="en-GB" dirty="0" smtClean="0"/>
                            <a:t>T</a:t>
                          </a:r>
                          <a:endParaRPr lang="en-US" dirty="0"/>
                        </a:p>
                      </a:txBody>
                      <a:tcPr/>
                    </a:tc>
                  </a:tr>
                </a:tbl>
              </a:graphicData>
            </a:graphic>
          </p:graphicFrame>
        </mc:Fallback>
      </mc:AlternateContent>
    </p:spTree>
    <p:extLst>
      <p:ext uri="{BB962C8B-B14F-4D97-AF65-F5344CB8AC3E}">
        <p14:creationId xmlns:p14="http://schemas.microsoft.com/office/powerpoint/2010/main" val="315791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Predicates(Contd</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Example 3:</a:t>
                </a:r>
              </a:p>
              <a:p>
                <a:pPr lvl="1"/>
                <a:r>
                  <a:rPr lang="en-GB" dirty="0" smtClean="0"/>
                  <a:t>Consider the statement </a:t>
                </a:r>
                <a14:m>
                  <m:oMath xmlns:m="http://schemas.openxmlformats.org/officeDocument/2006/math">
                    <m:r>
                      <a:rPr lang="en-GB" b="0" i="1" smtClean="0">
                        <a:latin typeface="Cambria Math"/>
                      </a:rPr>
                      <m:t>"</m:t>
                    </m:r>
                    <m:r>
                      <a:rPr lang="en-GB" b="0" i="1" smtClean="0">
                        <a:latin typeface="Cambria Math"/>
                      </a:rPr>
                      <m:t>𝑥</m:t>
                    </m:r>
                    <m:r>
                      <a:rPr lang="en-GB" b="0" i="1" smtClean="0">
                        <a:latin typeface="Cambria Math"/>
                      </a:rPr>
                      <m:t>=</m:t>
                    </m:r>
                    <m:r>
                      <a:rPr lang="en-GB" b="0" i="1" smtClean="0">
                        <a:latin typeface="Cambria Math"/>
                      </a:rPr>
                      <m:t>𝑦</m:t>
                    </m:r>
                    <m:r>
                      <a:rPr lang="en-GB" b="0" i="1" smtClean="0">
                        <a:latin typeface="Cambria Math"/>
                      </a:rPr>
                      <m:t>+3“</m:t>
                    </m:r>
                  </m:oMath>
                </a14:m>
                <a:r>
                  <a:rPr lang="en-US" dirty="0" smtClean="0"/>
                  <a:t>. Convert this statement into a proposition and find out the truth value for the following pair of inputs as </a:t>
                </a:r>
                <a14:m>
                  <m:oMath xmlns:m="http://schemas.openxmlformats.org/officeDocument/2006/math">
                    <m:r>
                      <a:rPr lang="en-GB" b="0" i="1" smtClean="0">
                        <a:latin typeface="Cambria Math"/>
                      </a:rPr>
                      <m:t>(</m:t>
                    </m:r>
                    <m:r>
                      <a:rPr lang="en-GB" b="0" i="1" smtClean="0">
                        <a:latin typeface="Cambria Math"/>
                      </a:rPr>
                      <m:t>𝑥</m:t>
                    </m:r>
                    <m:r>
                      <a:rPr lang="en-GB" b="0" i="1" smtClean="0">
                        <a:latin typeface="Cambria Math"/>
                      </a:rPr>
                      <m:t>,</m:t>
                    </m:r>
                    <m:r>
                      <a:rPr lang="en-GB" b="0" i="1" smtClean="0">
                        <a:latin typeface="Cambria Math"/>
                      </a:rPr>
                      <m:t>𝑦</m:t>
                    </m:r>
                    <m:r>
                      <a:rPr lang="en-GB" b="0" i="1" smtClean="0">
                        <a:latin typeface="Cambria Math"/>
                      </a:rPr>
                      <m:t>)</m:t>
                    </m:r>
                  </m:oMath>
                </a14:m>
                <a:r>
                  <a:rPr lang="en-US" dirty="0" smtClean="0"/>
                  <a:t>,</a:t>
                </a:r>
              </a:p>
              <a:p>
                <a:pPr lvl="2"/>
                <a14:m>
                  <m:oMath xmlns:m="http://schemas.openxmlformats.org/officeDocument/2006/math">
                    <m:d>
                      <m:dPr>
                        <m:ctrlPr>
                          <a:rPr lang="en-GB" b="0" i="1" smtClean="0">
                            <a:latin typeface="Cambria Math"/>
                          </a:rPr>
                        </m:ctrlPr>
                      </m:dPr>
                      <m:e>
                        <m:r>
                          <a:rPr lang="en-GB" b="0" i="1" smtClean="0">
                            <a:latin typeface="Cambria Math"/>
                          </a:rPr>
                          <m:t>1,2</m:t>
                        </m:r>
                      </m:e>
                    </m:d>
                  </m:oMath>
                </a14:m>
                <a:endParaRPr lang="en-GB" b="0" dirty="0" smtClean="0"/>
              </a:p>
              <a:p>
                <a:pPr lvl="2"/>
                <a14:m>
                  <m:oMath xmlns:m="http://schemas.openxmlformats.org/officeDocument/2006/math">
                    <m:d>
                      <m:dPr>
                        <m:ctrlPr>
                          <a:rPr lang="en-GB" b="0" i="1" smtClean="0">
                            <a:latin typeface="Cambria Math"/>
                          </a:rPr>
                        </m:ctrlPr>
                      </m:dPr>
                      <m:e>
                        <m:r>
                          <a:rPr lang="en-GB" b="0" i="1" smtClean="0">
                            <a:latin typeface="Cambria Math"/>
                          </a:rPr>
                          <m:t>3,0</m:t>
                        </m:r>
                      </m:e>
                    </m:d>
                  </m:oMath>
                </a14:m>
                <a:endParaRPr lang="en-GB" b="0" dirty="0" smtClean="0"/>
              </a:p>
              <a:p>
                <a:r>
                  <a:rPr lang="en-GB" dirty="0" smtClean="0"/>
                  <a:t>Solution:</a:t>
                </a:r>
              </a:p>
              <a:p>
                <a:pPr lvl="1"/>
                <a:r>
                  <a:rPr lang="en-GB" dirty="0" smtClean="0"/>
                  <a:t>Let,</a:t>
                </a:r>
              </a:p>
              <a:p>
                <a:pPr marL="594360" lvl="2" indent="0">
                  <a:buNone/>
                </a:pPr>
                <a14:m>
                  <m:oMath xmlns:m="http://schemas.openxmlformats.org/officeDocument/2006/math">
                    <m:r>
                      <a:rPr lang="en-GB" b="0" i="1" smtClean="0">
                        <a:latin typeface="Cambria Math"/>
                      </a:rPr>
                      <m:t>𝑄</m:t>
                    </m:r>
                    <m:r>
                      <a:rPr lang="en-GB" b="0" i="1" smtClean="0">
                        <a:latin typeface="Cambria Math"/>
                      </a:rPr>
                      <m:t>(</m:t>
                    </m:r>
                    <m:r>
                      <a:rPr lang="en-GB" b="0" i="1" smtClean="0">
                        <a:latin typeface="Cambria Math"/>
                      </a:rPr>
                      <m:t>𝑥</m:t>
                    </m:r>
                    <m:r>
                      <a:rPr lang="en-GB" b="0" i="1" smtClean="0">
                        <a:latin typeface="Cambria Math"/>
                      </a:rPr>
                      <m:t>,</m:t>
                    </m:r>
                    <m:r>
                      <a:rPr lang="en-GB" b="0" i="1" smtClean="0">
                        <a:latin typeface="Cambria Math"/>
                      </a:rPr>
                      <m:t>𝑦</m:t>
                    </m:r>
                    <m:r>
                      <a:rPr lang="en-GB" b="0" i="1" smtClean="0">
                        <a:latin typeface="Cambria Math"/>
                      </a:rPr>
                      <m:t>)</m:t>
                    </m:r>
                  </m:oMath>
                </a14:m>
                <a:r>
                  <a:rPr lang="en-US" dirty="0" smtClean="0"/>
                  <a:t> = “</a:t>
                </a:r>
                <a14:m>
                  <m:oMath xmlns:m="http://schemas.openxmlformats.org/officeDocument/2006/math">
                    <m:r>
                      <a:rPr lang="en-GB" b="0" i="1" smtClean="0">
                        <a:latin typeface="Cambria Math"/>
                      </a:rPr>
                      <m:t>𝑥</m:t>
                    </m:r>
                    <m:r>
                      <a:rPr lang="en-GB" b="0" i="1" smtClean="0">
                        <a:latin typeface="Cambria Math"/>
                      </a:rPr>
                      <m:t>=</m:t>
                    </m:r>
                    <m:r>
                      <a:rPr lang="en-GB" b="0" i="1" smtClean="0">
                        <a:latin typeface="Cambria Math"/>
                      </a:rPr>
                      <m:t>𝑦</m:t>
                    </m:r>
                    <m:r>
                      <a:rPr lang="en-GB" b="0" i="1" smtClean="0">
                        <a:latin typeface="Cambria Math"/>
                      </a:rPr>
                      <m:t>+3</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r="-18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146365740"/>
                  </p:ext>
                </p:extLst>
              </p:nvPr>
            </p:nvGraphicFramePr>
            <p:xfrm>
              <a:off x="1619672" y="5013176"/>
              <a:ext cx="6096000" cy="1112520"/>
            </p:xfrm>
            <a:graphic>
              <a:graphicData uri="http://schemas.openxmlformats.org/drawingml/2006/table">
                <a:tbl>
                  <a:tblPr firstRow="1">
                    <a:tableStyleId>{ED083AE6-46FA-4A59-8FB0-9F97EB10719F}</a:tableStyleId>
                  </a:tblPr>
                  <a:tblGrid>
                    <a:gridCol w="2032000"/>
                    <a:gridCol w="2032000"/>
                    <a:gridCol w="2032000"/>
                  </a:tblGrid>
                  <a:tr h="370840">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m:t>
                                </m:r>
                                <m:r>
                                  <a:rPr lang="en-GB" b="1" i="1" smtClean="0">
                                    <a:latin typeface="Cambria Math"/>
                                  </a:rPr>
                                  <m:t>𝒙</m:t>
                                </m:r>
                                <m:r>
                                  <a:rPr lang="en-GB" b="1" i="1" smtClean="0">
                                    <a:latin typeface="Cambria Math"/>
                                  </a:rPr>
                                  <m:t>,</m:t>
                                </m:r>
                                <m:r>
                                  <a:rPr lang="en-GB" b="1" i="1" smtClean="0">
                                    <a:latin typeface="Cambria Math"/>
                                  </a:rPr>
                                  <m:t>𝒚</m:t>
                                </m:r>
                                <m:r>
                                  <a:rPr lang="en-GB" b="1" i="1" smtClean="0">
                                    <a:latin typeface="Cambria Math"/>
                                  </a:rPr>
                                  <m:t>)</m:t>
                                </m:r>
                              </m:oMath>
                            </m:oMathPara>
                          </a14:m>
                          <a:endParaRPr lang="en-US"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𝑸</m:t>
                                </m:r>
                                <m:r>
                                  <a:rPr lang="en-GB" b="1" i="1" smtClean="0">
                                    <a:latin typeface="Cambria Math"/>
                                  </a:rPr>
                                  <m:t>(</m:t>
                                </m:r>
                                <m:r>
                                  <a:rPr lang="en-GB" b="1" i="1" smtClean="0">
                                    <a:latin typeface="Cambria Math"/>
                                  </a:rPr>
                                  <m:t>𝒙</m:t>
                                </m:r>
                                <m:r>
                                  <a:rPr lang="en-GB" b="1" i="1" smtClean="0">
                                    <a:latin typeface="Cambria Math"/>
                                  </a:rPr>
                                  <m:t>,</m:t>
                                </m:r>
                                <m:r>
                                  <a:rPr lang="en-GB" b="1" i="1" smtClean="0">
                                    <a:latin typeface="Cambria Math"/>
                                  </a:rPr>
                                  <m:t>𝒚</m:t>
                                </m:r>
                                <m:r>
                                  <a:rPr lang="en-GB" b="1" i="1" smtClean="0">
                                    <a:latin typeface="Cambria Math"/>
                                  </a:rPr>
                                  <m:t>)</m:t>
                                </m:r>
                              </m:oMath>
                            </m:oMathPara>
                          </a14:m>
                          <a:endParaRPr lang="en-US" dirty="0"/>
                        </a:p>
                      </a:txBody>
                      <a:tcP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GB" b="1" i="1" smtClean="0">
                                    <a:latin typeface="Cambria Math"/>
                                  </a:rPr>
                                  <m:t>𝑻𝒓𝒖𝒕𝒉</m:t>
                                </m:r>
                                <m:r>
                                  <a:rPr lang="en-GB" b="1" i="1" smtClean="0">
                                    <a:latin typeface="Cambria Math"/>
                                  </a:rPr>
                                  <m:t> </m:t>
                                </m:r>
                                <m:r>
                                  <a:rPr lang="en-GB" b="1" i="1" smtClean="0">
                                    <a:latin typeface="Cambria Math"/>
                                  </a:rPr>
                                  <m:t>𝒗𝒂𝒍𝒖𝒆</m:t>
                                </m:r>
                              </m:oMath>
                            </m:oMathPara>
                          </a14:m>
                          <a:endParaRPr lang="en-US" dirty="0"/>
                        </a:p>
                      </a:txBody>
                      <a:tcPr>
                        <a:solidFill>
                          <a:schemeClr val="accent4">
                            <a:lumMod val="20000"/>
                            <a:lumOff val="80000"/>
                          </a:schemeClr>
                        </a:solidFill>
                      </a:tcPr>
                    </a:tc>
                  </a:tr>
                  <a:tr h="370840">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a:rPr>
                                  <m:t>(1,2)</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a:rPr>
                                  <m:t>1=2+3</m:t>
                                </m:r>
                              </m:oMath>
                            </m:oMathPara>
                          </a14:m>
                          <a:endParaRPr lang="en-US" dirty="0"/>
                        </a:p>
                      </a:txBody>
                      <a:tcPr/>
                    </a:tc>
                    <a:tc>
                      <a:txBody>
                        <a:bodyPr/>
                        <a:lstStyle/>
                        <a:p>
                          <a:pPr algn="ctr"/>
                          <a:r>
                            <a:rPr lang="en-GB" dirty="0" smtClean="0"/>
                            <a:t>F</a:t>
                          </a:r>
                          <a:endParaRPr lang="en-US"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lang="en-GB" i="1" dirty="0" smtClean="0">
                                    <a:latin typeface="Cambria Math"/>
                                  </a:rPr>
                                  <m:t>(3,0)</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a:rPr>
                                  <m:t>3=0+3</m:t>
                                </m:r>
                              </m:oMath>
                            </m:oMathPara>
                          </a14:m>
                          <a:endParaRPr lang="en-US" dirty="0"/>
                        </a:p>
                      </a:txBody>
                      <a:tcPr/>
                    </a:tc>
                    <a:tc>
                      <a:txBody>
                        <a:bodyPr/>
                        <a:lstStyle/>
                        <a:p>
                          <a:pPr algn="ctr"/>
                          <a:r>
                            <a:rPr lang="en-GB" dirty="0" smtClean="0"/>
                            <a:t>T</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146365740"/>
                  </p:ext>
                </p:extLst>
              </p:nvPr>
            </p:nvGraphicFramePr>
            <p:xfrm>
              <a:off x="1619672" y="5013176"/>
              <a:ext cx="6096000" cy="1112520"/>
            </p:xfrm>
            <a:graphic>
              <a:graphicData uri="http://schemas.openxmlformats.org/drawingml/2006/table">
                <a:tbl>
                  <a:tblPr firstRow="1">
                    <a:tableStyleId>{ED083AE6-46FA-4A59-8FB0-9F97EB10719F}</a:tableStyleId>
                  </a:tblPr>
                  <a:tblGrid>
                    <a:gridCol w="2032000"/>
                    <a:gridCol w="2032000"/>
                    <a:gridCol w="2032000"/>
                  </a:tblGrid>
                  <a:tr h="370840">
                    <a:tc>
                      <a:txBody>
                        <a:bodyPr/>
                        <a:lstStyle/>
                        <a:p>
                          <a:endParaRPr lang="en-US"/>
                        </a:p>
                      </a:txBody>
                      <a:tcPr>
                        <a:blipFill rotWithShape="1">
                          <a:blip r:embed="rId3"/>
                          <a:stretch>
                            <a:fillRect l="-300" t="-8197" r="-200300" b="-224590"/>
                          </a:stretch>
                        </a:blipFill>
                      </a:tcPr>
                    </a:tc>
                    <a:tc>
                      <a:txBody>
                        <a:bodyPr/>
                        <a:lstStyle/>
                        <a:p>
                          <a:endParaRPr lang="en-US"/>
                        </a:p>
                      </a:txBody>
                      <a:tcPr>
                        <a:blipFill rotWithShape="1">
                          <a:blip r:embed="rId3"/>
                          <a:stretch>
                            <a:fillRect l="-100000" t="-8197" r="-99701" b="-224590"/>
                          </a:stretch>
                        </a:blipFill>
                      </a:tcPr>
                    </a:tc>
                    <a:tc>
                      <a:txBody>
                        <a:bodyPr/>
                        <a:lstStyle/>
                        <a:p>
                          <a:endParaRPr lang="en-US"/>
                        </a:p>
                      </a:txBody>
                      <a:tcPr>
                        <a:blipFill rotWithShape="1">
                          <a:blip r:embed="rId3"/>
                          <a:stretch>
                            <a:fillRect l="-200601" t="-8197" b="-224590"/>
                          </a:stretch>
                        </a:blipFill>
                      </a:tcPr>
                    </a:tc>
                  </a:tr>
                  <a:tr h="370840">
                    <a:tc>
                      <a:txBody>
                        <a:bodyPr/>
                        <a:lstStyle/>
                        <a:p>
                          <a:endParaRPr lang="en-US"/>
                        </a:p>
                      </a:txBody>
                      <a:tcPr>
                        <a:blipFill rotWithShape="1">
                          <a:blip r:embed="rId3"/>
                          <a:stretch>
                            <a:fillRect l="-300" t="-108197" r="-200300" b="-124590"/>
                          </a:stretch>
                        </a:blipFill>
                      </a:tcPr>
                    </a:tc>
                    <a:tc>
                      <a:txBody>
                        <a:bodyPr/>
                        <a:lstStyle/>
                        <a:p>
                          <a:endParaRPr lang="en-US"/>
                        </a:p>
                      </a:txBody>
                      <a:tcPr>
                        <a:blipFill rotWithShape="1">
                          <a:blip r:embed="rId3"/>
                          <a:stretch>
                            <a:fillRect l="-100000" t="-108197" r="-99701" b="-124590"/>
                          </a:stretch>
                        </a:blipFill>
                      </a:tcPr>
                    </a:tc>
                    <a:tc>
                      <a:txBody>
                        <a:bodyPr/>
                        <a:lstStyle/>
                        <a:p>
                          <a:pPr algn="ctr"/>
                          <a:r>
                            <a:rPr lang="en-GB" dirty="0" smtClean="0"/>
                            <a:t>F</a:t>
                          </a:r>
                          <a:endParaRPr lang="en-US" dirty="0"/>
                        </a:p>
                      </a:txBody>
                      <a:tcPr/>
                    </a:tc>
                  </a:tr>
                  <a:tr h="370840">
                    <a:tc>
                      <a:txBody>
                        <a:bodyPr/>
                        <a:lstStyle/>
                        <a:p>
                          <a:endParaRPr lang="en-US"/>
                        </a:p>
                      </a:txBody>
                      <a:tcPr>
                        <a:blipFill rotWithShape="1">
                          <a:blip r:embed="rId3"/>
                          <a:stretch>
                            <a:fillRect l="-300" t="-208197" r="-200300" b="-24590"/>
                          </a:stretch>
                        </a:blipFill>
                      </a:tcPr>
                    </a:tc>
                    <a:tc>
                      <a:txBody>
                        <a:bodyPr/>
                        <a:lstStyle/>
                        <a:p>
                          <a:endParaRPr lang="en-US"/>
                        </a:p>
                      </a:txBody>
                      <a:tcPr>
                        <a:blipFill rotWithShape="1">
                          <a:blip r:embed="rId3"/>
                          <a:stretch>
                            <a:fillRect l="-100000" t="-208197" r="-99701" b="-24590"/>
                          </a:stretch>
                        </a:blipFill>
                      </a:tcPr>
                    </a:tc>
                    <a:tc>
                      <a:txBody>
                        <a:bodyPr/>
                        <a:lstStyle/>
                        <a:p>
                          <a:pPr algn="ctr"/>
                          <a:r>
                            <a:rPr lang="en-GB" dirty="0" smtClean="0"/>
                            <a:t>T</a:t>
                          </a:r>
                          <a:endParaRPr lang="en-US" dirty="0"/>
                        </a:p>
                      </a:txBody>
                      <a:tcPr/>
                    </a:tc>
                  </a:tr>
                </a:tbl>
              </a:graphicData>
            </a:graphic>
          </p:graphicFrame>
        </mc:Fallback>
      </mc:AlternateContent>
    </p:spTree>
    <p:extLst>
      <p:ext uri="{BB962C8B-B14F-4D97-AF65-F5344CB8AC3E}">
        <p14:creationId xmlns:p14="http://schemas.microsoft.com/office/powerpoint/2010/main" val="349873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Predicates(Contd</a:t>
            </a:r>
            <a:r>
              <a:rPr lang="en-US" dirty="0"/>
              <a:t>.)</a:t>
            </a:r>
          </a:p>
        </p:txBody>
      </p:sp>
      <p:sp>
        <p:nvSpPr>
          <p:cNvPr id="3" name="Content Placeholder 2"/>
          <p:cNvSpPr>
            <a:spLocks noGrp="1"/>
          </p:cNvSpPr>
          <p:nvPr>
            <p:ph sz="quarter" idx="1"/>
          </p:nvPr>
        </p:nvSpPr>
        <p:spPr/>
        <p:txBody>
          <a:bodyPr/>
          <a:lstStyle/>
          <a:p>
            <a:r>
              <a:rPr lang="en-GB" dirty="0" smtClean="0"/>
              <a:t>Pre-Conditions</a:t>
            </a:r>
          </a:p>
          <a:p>
            <a:pPr lvl="1"/>
            <a:r>
              <a:rPr lang="en-US" dirty="0"/>
              <a:t>The statements that describe valid input are </a:t>
            </a:r>
            <a:r>
              <a:rPr lang="en-US" dirty="0" smtClean="0"/>
              <a:t>known as pre-conditions. </a:t>
            </a:r>
          </a:p>
          <a:p>
            <a:endParaRPr lang="en-GB" dirty="0" smtClean="0"/>
          </a:p>
          <a:p>
            <a:r>
              <a:rPr lang="en-GB" dirty="0" smtClean="0"/>
              <a:t>Post-Conditions</a:t>
            </a:r>
          </a:p>
          <a:p>
            <a:pPr lvl="1"/>
            <a:r>
              <a:rPr lang="en-US" dirty="0" smtClean="0"/>
              <a:t>The </a:t>
            </a:r>
            <a:r>
              <a:rPr lang="en-US" dirty="0"/>
              <a:t>conditions that the output should satisfy when the program has </a:t>
            </a:r>
            <a:r>
              <a:rPr lang="en-US" dirty="0" smtClean="0"/>
              <a:t>run are </a:t>
            </a:r>
            <a:r>
              <a:rPr lang="en-US" dirty="0"/>
              <a:t>known as </a:t>
            </a:r>
            <a:r>
              <a:rPr lang="en-US" dirty="0" smtClean="0"/>
              <a:t>post-conditions.</a:t>
            </a:r>
            <a:endParaRPr lang="en-GB" dirty="0" smtClean="0"/>
          </a:p>
          <a:p>
            <a:pPr marL="274320" lvl="1" indent="0">
              <a:buNone/>
            </a:pPr>
            <a:endParaRPr lang="en-US" dirty="0"/>
          </a:p>
        </p:txBody>
      </p:sp>
    </p:spTree>
    <p:extLst>
      <p:ext uri="{BB962C8B-B14F-4D97-AF65-F5344CB8AC3E}">
        <p14:creationId xmlns:p14="http://schemas.microsoft.com/office/powerpoint/2010/main" val="44638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Predicates(Contd.)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GB" dirty="0" smtClean="0"/>
                  <a:t>Example:</a:t>
                </a:r>
              </a:p>
              <a:p>
                <a:pPr lvl="1"/>
                <a:r>
                  <a:rPr lang="en-US" dirty="0" smtClean="0"/>
                  <a:t>The </a:t>
                </a:r>
                <a:r>
                  <a:rPr lang="en-US" dirty="0"/>
                  <a:t>following program, designed to interchange the values of two variables x and y.</a:t>
                </a:r>
              </a:p>
              <a:p>
                <a:pPr marL="274320" lvl="1" indent="0">
                  <a:buNone/>
                </a:pPr>
                <a14:m>
                  <m:oMathPara xmlns:m="http://schemas.openxmlformats.org/officeDocument/2006/math">
                    <m:oMathParaPr>
                      <m:jc m:val="centerGroup"/>
                    </m:oMathParaPr>
                    <m:oMath xmlns:m="http://schemas.openxmlformats.org/officeDocument/2006/math">
                      <m:r>
                        <a:rPr lang="en-US" i="1" dirty="0" smtClean="0">
                          <a:latin typeface="Cambria Math"/>
                        </a:rPr>
                        <m:t>𝑡𝑒𝑚𝑝</m:t>
                      </m:r>
                      <m:r>
                        <a:rPr lang="en-US" i="1" dirty="0" smtClean="0">
                          <a:latin typeface="Cambria Math"/>
                        </a:rPr>
                        <m:t> := </m:t>
                      </m:r>
                      <m:r>
                        <a:rPr lang="en-US" i="1" dirty="0" smtClean="0">
                          <a:latin typeface="Cambria Math"/>
                        </a:rPr>
                        <m:t>𝑥</m:t>
                      </m:r>
                    </m:oMath>
                  </m:oMathPara>
                </a14:m>
                <a:endParaRPr lang="en-US" dirty="0"/>
              </a:p>
              <a:p>
                <a:pPr marL="274320" lvl="1" indent="0">
                  <a:buNone/>
                </a:pPr>
                <a14:m>
                  <m:oMathPara xmlns:m="http://schemas.openxmlformats.org/officeDocument/2006/math">
                    <m:oMathParaPr>
                      <m:jc m:val="centerGroup"/>
                    </m:oMathParaPr>
                    <m:oMath xmlns:m="http://schemas.openxmlformats.org/officeDocument/2006/math">
                      <m:r>
                        <a:rPr lang="en-US" i="1" dirty="0" smtClean="0">
                          <a:latin typeface="Cambria Math"/>
                        </a:rPr>
                        <m:t>𝑥</m:t>
                      </m:r>
                      <m:r>
                        <a:rPr lang="en-US" i="1" dirty="0" smtClean="0">
                          <a:latin typeface="Cambria Math"/>
                        </a:rPr>
                        <m:t>:=</m:t>
                      </m:r>
                      <m:r>
                        <a:rPr lang="en-US" i="1" dirty="0" smtClean="0">
                          <a:latin typeface="Cambria Math"/>
                        </a:rPr>
                        <m:t>𝑦</m:t>
                      </m:r>
                    </m:oMath>
                  </m:oMathPara>
                </a14:m>
                <a:endParaRPr lang="en-US" dirty="0"/>
              </a:p>
              <a:p>
                <a:pPr marL="274320" lvl="1" indent="0">
                  <a:buNone/>
                </a:pPr>
                <a14:m>
                  <m:oMathPara xmlns:m="http://schemas.openxmlformats.org/officeDocument/2006/math">
                    <m:oMathParaPr>
                      <m:jc m:val="centerGroup"/>
                    </m:oMathParaPr>
                    <m:oMath xmlns:m="http://schemas.openxmlformats.org/officeDocument/2006/math">
                      <m:r>
                        <a:rPr lang="en-US" i="1" dirty="0" smtClean="0">
                          <a:latin typeface="Cambria Math"/>
                        </a:rPr>
                        <m:t>𝑦</m:t>
                      </m:r>
                      <m:r>
                        <a:rPr lang="en-US" i="1" dirty="0" smtClean="0">
                          <a:latin typeface="Cambria Math"/>
                        </a:rPr>
                        <m:t> := </m:t>
                      </m:r>
                      <m:r>
                        <a:rPr lang="en-US" i="1" dirty="0" smtClean="0">
                          <a:latin typeface="Cambria Math"/>
                        </a:rPr>
                        <m:t>𝑡𝑒𝑚𝑝</m:t>
                      </m:r>
                    </m:oMath>
                  </m:oMathPara>
                </a14:m>
                <a:endParaRPr lang="en-US" dirty="0"/>
              </a:p>
              <a:p>
                <a:pPr marL="731520" lvl="1" indent="-457200">
                  <a:buFont typeface="+mj-lt"/>
                  <a:buAutoNum type="arabicPeriod"/>
                </a:pPr>
                <a:r>
                  <a:rPr lang="en-US" dirty="0"/>
                  <a:t>Find predicates that we can use as the precondition and the </a:t>
                </a:r>
                <a:r>
                  <a:rPr lang="en-US" dirty="0" smtClean="0"/>
                  <a:t>post-condition </a:t>
                </a:r>
                <a:r>
                  <a:rPr lang="en-US" dirty="0"/>
                  <a:t>to verify the </a:t>
                </a:r>
                <a:r>
                  <a:rPr lang="en-US" dirty="0" smtClean="0"/>
                  <a:t>correctness of this program. </a:t>
                </a:r>
              </a:p>
              <a:p>
                <a:pPr marL="731520" lvl="1" indent="-457200">
                  <a:buFont typeface="+mj-lt"/>
                  <a:buAutoNum type="arabicPeriod"/>
                </a:pPr>
                <a:r>
                  <a:rPr lang="en-US" dirty="0" smtClean="0"/>
                  <a:t>Then explain how to use them to verify that for all valid input the program does what is intended.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r="-1704"/>
                </a:stretch>
              </a:blipFill>
            </p:spPr>
            <p:txBody>
              <a:bodyPr/>
              <a:lstStyle/>
              <a:p>
                <a:r>
                  <a:rPr lang="en-US">
                    <a:noFill/>
                  </a:rPr>
                  <a:t> </a:t>
                </a:r>
              </a:p>
            </p:txBody>
          </p:sp>
        </mc:Fallback>
      </mc:AlternateContent>
    </p:spTree>
    <p:extLst>
      <p:ext uri="{BB962C8B-B14F-4D97-AF65-F5344CB8AC3E}">
        <p14:creationId xmlns:p14="http://schemas.microsoft.com/office/powerpoint/2010/main" val="1860058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Predicates(Contd.)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GB" dirty="0" smtClean="0"/>
                  <a:t>Solution:</a:t>
                </a:r>
              </a:p>
              <a:p>
                <a:pPr lvl="2"/>
                <a14:m>
                  <m:oMath xmlns:m="http://schemas.openxmlformats.org/officeDocument/2006/math">
                    <m:r>
                      <a:rPr lang="en-GB" b="0" i="1" smtClean="0">
                        <a:latin typeface="Cambria Math"/>
                      </a:rPr>
                      <m:t>1.</m:t>
                    </m:r>
                  </m:oMath>
                </a14:m>
                <a:endParaRPr lang="en-GB" b="0" dirty="0" smtClean="0">
                  <a:latin typeface="Cambria Math"/>
                </a:endParaRPr>
              </a:p>
              <a:p>
                <a:pPr marL="274320" lvl="1" indent="0">
                  <a:buNone/>
                </a:pPr>
                <a14:m>
                  <m:oMath xmlns:m="http://schemas.openxmlformats.org/officeDocument/2006/math">
                    <m:r>
                      <a:rPr lang="en-GB" b="0" i="1" smtClean="0">
                        <a:latin typeface="Cambria Math"/>
                      </a:rPr>
                      <m:t>𝑥</m:t>
                    </m:r>
                    <m:r>
                      <a:rPr lang="en-GB" b="0" i="1" smtClean="0">
                        <a:latin typeface="Cambria Math"/>
                      </a:rPr>
                      <m:t>,</m:t>
                    </m:r>
                    <m:r>
                      <a:rPr lang="en-GB" b="0" i="1" smtClean="0">
                        <a:latin typeface="Cambria Math"/>
                      </a:rPr>
                      <m:t>𝑦</m:t>
                    </m:r>
                  </m:oMath>
                </a14:m>
                <a:r>
                  <a:rPr lang="en-US" dirty="0" smtClean="0"/>
                  <a:t> must have an initial value before this program can be run.</a:t>
                </a:r>
              </a:p>
              <a:p>
                <a:pPr marL="274320" lvl="1" indent="0">
                  <a:buNone/>
                </a:pPr>
                <a:r>
                  <a:rPr lang="en-GB" dirty="0" smtClean="0"/>
                  <a:t>Thus, for the pre-condition, we can use the predicate </a:t>
                </a:r>
                <a14:m>
                  <m:oMath xmlns:m="http://schemas.openxmlformats.org/officeDocument/2006/math">
                    <m:r>
                      <a:rPr lang="en-GB" b="0" i="1" smtClean="0">
                        <a:latin typeface="Cambria Math"/>
                      </a:rPr>
                      <m:t>𝑃</m:t>
                    </m:r>
                    <m:r>
                      <a:rPr lang="en-GB" b="0" i="1" smtClean="0">
                        <a:latin typeface="Cambria Math"/>
                      </a:rPr>
                      <m:t>(</m:t>
                    </m:r>
                    <m:r>
                      <a:rPr lang="en-GB" b="0" i="1" smtClean="0">
                        <a:latin typeface="Cambria Math"/>
                      </a:rPr>
                      <m:t>𝑥</m:t>
                    </m:r>
                    <m:r>
                      <a:rPr lang="en-GB" b="0" i="1" smtClean="0">
                        <a:latin typeface="Cambria Math"/>
                      </a:rPr>
                      <m:t>,</m:t>
                    </m:r>
                    <m:r>
                      <a:rPr lang="en-GB" b="0" i="1" smtClean="0">
                        <a:latin typeface="Cambria Math"/>
                      </a:rPr>
                      <m:t>𝑦</m:t>
                    </m:r>
                    <m:r>
                      <a:rPr lang="en-GB" b="0" i="1" smtClean="0">
                        <a:latin typeface="Cambria Math"/>
                      </a:rPr>
                      <m:t>)</m:t>
                    </m:r>
                  </m:oMath>
                </a14:m>
                <a:r>
                  <a:rPr lang="en-US" dirty="0" smtClean="0"/>
                  <a:t> </a:t>
                </a:r>
              </a:p>
              <a:p>
                <a:pPr marL="274320" lvl="1" indent="0">
                  <a:buNone/>
                </a:pPr>
                <a:r>
                  <a:rPr lang="en-GB" dirty="0" smtClean="0"/>
                  <a:t>Where,</a:t>
                </a:r>
              </a:p>
              <a:p>
                <a:pPr marL="274320" lvl="1" indent="0">
                  <a:buNone/>
                </a:pPr>
                <a14:m>
                  <m:oMath xmlns:m="http://schemas.openxmlformats.org/officeDocument/2006/math">
                    <m:r>
                      <a:rPr lang="en-GB" b="0" i="1" smtClean="0">
                        <a:latin typeface="Cambria Math"/>
                      </a:rPr>
                      <m:t>𝑃</m:t>
                    </m:r>
                    <m:r>
                      <a:rPr lang="en-GB" b="0" i="1" smtClean="0">
                        <a:latin typeface="Cambria Math"/>
                      </a:rPr>
                      <m:t>(</m:t>
                    </m:r>
                    <m:r>
                      <a:rPr lang="en-GB" b="0" i="1" smtClean="0">
                        <a:latin typeface="Cambria Math"/>
                      </a:rPr>
                      <m:t>𝑥</m:t>
                    </m:r>
                    <m:r>
                      <a:rPr lang="en-GB" b="0" i="1" smtClean="0">
                        <a:latin typeface="Cambria Math"/>
                      </a:rPr>
                      <m:t>,</m:t>
                    </m:r>
                    <m:r>
                      <a:rPr lang="en-GB" b="0" i="1" smtClean="0">
                        <a:latin typeface="Cambria Math"/>
                      </a:rPr>
                      <m:t>𝑦</m:t>
                    </m:r>
                    <m:r>
                      <a:rPr lang="en-GB" b="0" i="1" smtClean="0">
                        <a:latin typeface="Cambria Math"/>
                      </a:rPr>
                      <m:t>)</m:t>
                    </m:r>
                  </m:oMath>
                </a14:m>
                <a:r>
                  <a:rPr lang="en-US" dirty="0" smtClean="0"/>
                  <a:t> = “</a:t>
                </a:r>
                <a14:m>
                  <m:oMath xmlns:m="http://schemas.openxmlformats.org/officeDocument/2006/math">
                    <m:r>
                      <a:rPr lang="en-GB" b="0" i="1" smtClean="0">
                        <a:latin typeface="Cambria Math"/>
                      </a:rPr>
                      <m:t>𝑥</m:t>
                    </m:r>
                    <m:r>
                      <a:rPr lang="en-GB" b="0" i="1" smtClean="0">
                        <a:latin typeface="Cambria Math"/>
                      </a:rPr>
                      <m:t>=</m:t>
                    </m:r>
                    <m:r>
                      <a:rPr lang="en-GB" b="0" i="1" smtClean="0">
                        <a:latin typeface="Cambria Math"/>
                      </a:rPr>
                      <m:t>𝑎</m:t>
                    </m:r>
                    <m:r>
                      <a:rPr lang="en-GB" b="0" i="1" smtClean="0">
                        <a:latin typeface="Cambria Math"/>
                      </a:rPr>
                      <m:t> </m:t>
                    </m:r>
                    <m:r>
                      <a:rPr lang="en-GB" b="0" i="1" smtClean="0">
                        <a:latin typeface="Cambria Math"/>
                      </a:rPr>
                      <m:t>𝑎𝑛𝑑</m:t>
                    </m:r>
                    <m:r>
                      <a:rPr lang="en-GB" b="0" i="1" smtClean="0">
                        <a:latin typeface="Cambria Math"/>
                      </a:rPr>
                      <m:t> </m:t>
                    </m:r>
                    <m:r>
                      <a:rPr lang="en-GB" b="0" i="1" smtClean="0">
                        <a:latin typeface="Cambria Math"/>
                      </a:rPr>
                      <m:t>𝑦</m:t>
                    </m:r>
                    <m:r>
                      <a:rPr lang="en-GB" b="0" i="1" smtClean="0">
                        <a:latin typeface="Cambria Math"/>
                      </a:rPr>
                      <m:t>=</m:t>
                    </m:r>
                    <m:r>
                      <a:rPr lang="en-GB" b="0" i="1" smtClean="0">
                        <a:latin typeface="Cambria Math"/>
                      </a:rPr>
                      <m:t>𝑏</m:t>
                    </m:r>
                    <m:r>
                      <a:rPr lang="en-GB" b="0" i="1" smtClean="0">
                        <a:latin typeface="Cambria Math"/>
                      </a:rPr>
                      <m:t>.</m:t>
                    </m:r>
                  </m:oMath>
                </a14:m>
                <a:r>
                  <a:rPr lang="en-US" dirty="0" smtClean="0"/>
                  <a:t>”</a:t>
                </a:r>
              </a:p>
              <a:p>
                <a:pPr marL="274320" lvl="1" indent="0">
                  <a:buNone/>
                </a:pPr>
                <a:endParaRPr lang="en-GB" dirty="0"/>
              </a:p>
              <a:p>
                <a:pPr marL="274320" lvl="1" indent="0">
                  <a:buNone/>
                </a:pPr>
                <a:r>
                  <a:rPr lang="en-GB" dirty="0" smtClean="0"/>
                  <a:t>Now, we want to verify whether the program is able to swap the values or not.</a:t>
                </a:r>
              </a:p>
              <a:p>
                <a:pPr marL="274320" lvl="1" indent="0">
                  <a:buNone/>
                </a:pPr>
                <a:r>
                  <a:rPr lang="en-GB" dirty="0" smtClean="0"/>
                  <a:t>Thus, for the post-condition, we can use the predicate </a:t>
                </a:r>
                <a14:m>
                  <m:oMath xmlns:m="http://schemas.openxmlformats.org/officeDocument/2006/math">
                    <m:r>
                      <a:rPr lang="en-GB" b="0" i="1" smtClean="0">
                        <a:latin typeface="Cambria Math"/>
                      </a:rPr>
                      <m:t>𝑄</m:t>
                    </m:r>
                    <m:r>
                      <a:rPr lang="en-GB" b="0" i="1" smtClean="0">
                        <a:latin typeface="Cambria Math"/>
                      </a:rPr>
                      <m:t>(</m:t>
                    </m:r>
                    <m:r>
                      <a:rPr lang="en-GB" b="0" i="1" smtClean="0">
                        <a:latin typeface="Cambria Math"/>
                      </a:rPr>
                      <m:t>𝑥</m:t>
                    </m:r>
                    <m:r>
                      <a:rPr lang="en-GB" b="0" i="1" smtClean="0">
                        <a:latin typeface="Cambria Math"/>
                      </a:rPr>
                      <m:t>,</m:t>
                    </m:r>
                    <m:r>
                      <a:rPr lang="en-GB" b="0" i="1" smtClean="0">
                        <a:latin typeface="Cambria Math"/>
                      </a:rPr>
                      <m:t>𝑦</m:t>
                    </m:r>
                    <m:r>
                      <a:rPr lang="en-GB" b="0" i="1" smtClean="0">
                        <a:latin typeface="Cambria Math"/>
                      </a:rPr>
                      <m:t>)</m:t>
                    </m:r>
                  </m:oMath>
                </a14:m>
                <a:endParaRPr lang="en-US" dirty="0" smtClean="0"/>
              </a:p>
              <a:p>
                <a:pPr marL="274320" lvl="1" indent="0">
                  <a:buNone/>
                </a:pPr>
                <a:r>
                  <a:rPr lang="en-GB" dirty="0" smtClean="0"/>
                  <a:t>Where,</a:t>
                </a:r>
              </a:p>
              <a:p>
                <a:pPr marL="274320" lvl="1" indent="0">
                  <a:buNone/>
                </a:pPr>
                <a14:m>
                  <m:oMath xmlns:m="http://schemas.openxmlformats.org/officeDocument/2006/math">
                    <m:r>
                      <a:rPr lang="en-GB" b="0" i="1" smtClean="0">
                        <a:latin typeface="Cambria Math"/>
                      </a:rPr>
                      <m:t>𝑄</m:t>
                    </m:r>
                    <m:r>
                      <a:rPr lang="en-GB" b="0" i="1" smtClean="0">
                        <a:latin typeface="Cambria Math"/>
                      </a:rPr>
                      <m:t>(</m:t>
                    </m:r>
                    <m:r>
                      <a:rPr lang="en-GB" b="0" i="1" smtClean="0">
                        <a:latin typeface="Cambria Math"/>
                      </a:rPr>
                      <m:t>𝑥</m:t>
                    </m:r>
                    <m:r>
                      <a:rPr lang="en-GB" b="0" i="1" smtClean="0">
                        <a:latin typeface="Cambria Math"/>
                      </a:rPr>
                      <m:t>,</m:t>
                    </m:r>
                    <m:r>
                      <a:rPr lang="en-GB" b="0" i="1" smtClean="0">
                        <a:latin typeface="Cambria Math"/>
                      </a:rPr>
                      <m:t>𝑦</m:t>
                    </m:r>
                    <m:r>
                      <a:rPr lang="en-GB" b="0" i="1" smtClean="0">
                        <a:latin typeface="Cambria Math"/>
                      </a:rPr>
                      <m:t>)</m:t>
                    </m:r>
                  </m:oMath>
                </a14:m>
                <a:r>
                  <a:rPr lang="en-US" dirty="0" smtClean="0"/>
                  <a:t> = “</a:t>
                </a:r>
                <a14:m>
                  <m:oMath xmlns:m="http://schemas.openxmlformats.org/officeDocument/2006/math">
                    <m:r>
                      <a:rPr lang="en-GB" b="0" i="1" smtClean="0">
                        <a:latin typeface="Cambria Math"/>
                      </a:rPr>
                      <m:t>𝑥</m:t>
                    </m:r>
                    <m:r>
                      <a:rPr lang="en-GB" b="0" i="1" smtClean="0">
                        <a:latin typeface="Cambria Math"/>
                      </a:rPr>
                      <m:t>=</m:t>
                    </m:r>
                    <m:r>
                      <a:rPr lang="en-GB" b="0" i="1" smtClean="0">
                        <a:latin typeface="Cambria Math"/>
                      </a:rPr>
                      <m:t>𝑏</m:t>
                    </m:r>
                    <m:r>
                      <a:rPr lang="en-GB" b="0" i="1" smtClean="0">
                        <a:latin typeface="Cambria Math"/>
                      </a:rPr>
                      <m:t> </m:t>
                    </m:r>
                    <m:r>
                      <a:rPr lang="en-GB" b="0" i="1" smtClean="0">
                        <a:latin typeface="Cambria Math"/>
                      </a:rPr>
                      <m:t>𝑎𝑛𝑑</m:t>
                    </m:r>
                    <m:r>
                      <a:rPr lang="en-GB" b="0" i="1" smtClean="0">
                        <a:latin typeface="Cambria Math"/>
                      </a:rPr>
                      <m:t> </m:t>
                    </m:r>
                    <m:r>
                      <a:rPr lang="en-GB" b="0" i="1" smtClean="0">
                        <a:latin typeface="Cambria Math"/>
                      </a:rPr>
                      <m:t>𝑦</m:t>
                    </m:r>
                    <m:r>
                      <a:rPr lang="en-GB" b="0" i="1" smtClean="0">
                        <a:latin typeface="Cambria Math"/>
                      </a:rPr>
                      <m:t>=</m:t>
                    </m:r>
                    <m:r>
                      <a:rPr lang="en-GB" b="0" i="1" smtClean="0">
                        <a:latin typeface="Cambria Math"/>
                      </a:rPr>
                      <m:t>𝑎</m:t>
                    </m:r>
                    <m:r>
                      <a:rPr lang="en-GB" b="0" i="1" smtClean="0">
                        <a:latin typeface="Cambria Math"/>
                      </a:rPr>
                      <m:t>.</m:t>
                    </m:r>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r="-815" b="-2593"/>
                </a:stretch>
              </a:blipFill>
            </p:spPr>
            <p:txBody>
              <a:bodyPr/>
              <a:lstStyle/>
              <a:p>
                <a:r>
                  <a:rPr lang="en-US">
                    <a:noFill/>
                  </a:rPr>
                  <a:t> </a:t>
                </a:r>
              </a:p>
            </p:txBody>
          </p:sp>
        </mc:Fallback>
      </mc:AlternateContent>
    </p:spTree>
    <p:extLst>
      <p:ext uri="{BB962C8B-B14F-4D97-AF65-F5344CB8AC3E}">
        <p14:creationId xmlns:p14="http://schemas.microsoft.com/office/powerpoint/2010/main" val="171424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Predicates(Contd.)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a:bodyPr>
              <a:lstStyle/>
              <a:p>
                <a:r>
                  <a:rPr lang="en-GB" dirty="0" smtClean="0"/>
                  <a:t>Solution:</a:t>
                </a:r>
              </a:p>
              <a:p>
                <a:pPr lvl="2"/>
                <a14:m>
                  <m:oMath xmlns:m="http://schemas.openxmlformats.org/officeDocument/2006/math">
                    <m:r>
                      <a:rPr lang="en-GB" b="0" i="1" smtClean="0">
                        <a:latin typeface="Cambria Math"/>
                      </a:rPr>
                      <m:t>2.</m:t>
                    </m:r>
                  </m:oMath>
                </a14:m>
                <a:endParaRPr lang="en-GB" b="0" dirty="0" smtClean="0"/>
              </a:p>
              <a:p>
                <a:pPr marL="274320" lvl="1" indent="0">
                  <a:buNone/>
                </a:pPr>
                <a:r>
                  <a:rPr lang="en-GB" dirty="0" smtClean="0"/>
                  <a:t>To verify that the program executes successfully, we consider that the precondition </a:t>
                </a:r>
                <a14:m>
                  <m:oMath xmlns:m="http://schemas.openxmlformats.org/officeDocument/2006/math">
                    <m:r>
                      <a:rPr lang="en-GB" b="0" i="1" smtClean="0">
                        <a:latin typeface="Cambria Math"/>
                      </a:rPr>
                      <m:t>𝑃</m:t>
                    </m:r>
                    <m:r>
                      <a:rPr lang="en-GB" b="0" i="1" smtClean="0">
                        <a:latin typeface="Cambria Math"/>
                      </a:rPr>
                      <m:t>(</m:t>
                    </m:r>
                    <m:r>
                      <a:rPr lang="en-GB" b="0" i="1" smtClean="0">
                        <a:latin typeface="Cambria Math"/>
                      </a:rPr>
                      <m:t>𝑥</m:t>
                    </m:r>
                    <m:r>
                      <a:rPr lang="en-GB" b="0" i="1" smtClean="0">
                        <a:latin typeface="Cambria Math"/>
                      </a:rPr>
                      <m:t>,</m:t>
                    </m:r>
                    <m:r>
                      <a:rPr lang="en-GB" b="0" i="1" smtClean="0">
                        <a:latin typeface="Cambria Math"/>
                      </a:rPr>
                      <m:t>𝑦</m:t>
                    </m:r>
                    <m:r>
                      <a:rPr lang="en-GB" b="0" i="1" smtClean="0">
                        <a:latin typeface="Cambria Math"/>
                      </a:rPr>
                      <m:t>)</m:t>
                    </m:r>
                  </m:oMath>
                </a14:m>
                <a:r>
                  <a:rPr lang="en-US" dirty="0" smtClean="0"/>
                  <a:t> is true i.e. “</a:t>
                </a:r>
                <a14:m>
                  <m:oMath xmlns:m="http://schemas.openxmlformats.org/officeDocument/2006/math">
                    <m:r>
                      <a:rPr lang="en-GB" b="0" i="1" smtClean="0">
                        <a:latin typeface="Cambria Math"/>
                      </a:rPr>
                      <m:t>𝑥</m:t>
                    </m:r>
                    <m:r>
                      <a:rPr lang="en-GB" b="0" i="1" smtClean="0">
                        <a:latin typeface="Cambria Math"/>
                      </a:rPr>
                      <m:t>=</m:t>
                    </m:r>
                    <m:r>
                      <a:rPr lang="en-GB" b="0" i="1" smtClean="0">
                        <a:latin typeface="Cambria Math"/>
                      </a:rPr>
                      <m:t>𝑎</m:t>
                    </m:r>
                    <m:r>
                      <a:rPr lang="en-GB" b="0" i="1" smtClean="0">
                        <a:latin typeface="Cambria Math"/>
                      </a:rPr>
                      <m:t> </m:t>
                    </m:r>
                    <m:r>
                      <a:rPr lang="en-GB" b="0" i="1" smtClean="0">
                        <a:latin typeface="Cambria Math"/>
                      </a:rPr>
                      <m:t>𝑎𝑛𝑑</m:t>
                    </m:r>
                    <m:r>
                      <a:rPr lang="en-GB" b="0" i="1" smtClean="0">
                        <a:latin typeface="Cambria Math"/>
                      </a:rPr>
                      <m:t> </m:t>
                    </m:r>
                    <m:r>
                      <a:rPr lang="en-GB" b="0" i="1" smtClean="0">
                        <a:latin typeface="Cambria Math"/>
                      </a:rPr>
                      <m:t>𝑦</m:t>
                    </m:r>
                    <m:r>
                      <a:rPr lang="en-GB" b="0" i="1" smtClean="0">
                        <a:latin typeface="Cambria Math"/>
                      </a:rPr>
                      <m:t>=</m:t>
                    </m:r>
                    <m:r>
                      <a:rPr lang="en-GB" b="0" i="1" smtClean="0">
                        <a:latin typeface="Cambria Math"/>
                      </a:rPr>
                      <m:t>𝑏</m:t>
                    </m:r>
                  </m:oMath>
                </a14:m>
                <a:r>
                  <a:rPr lang="en-US" dirty="0" smtClean="0"/>
                  <a:t>” holds.</a:t>
                </a:r>
                <a:endParaRPr lang="en-GB" dirty="0"/>
              </a:p>
              <a:p>
                <a:pPr marL="274320" lvl="1" indent="0">
                  <a:buNone/>
                </a:pPr>
                <a:r>
                  <a:rPr lang="en-GB" dirty="0" smtClean="0"/>
                  <a:t>Now, let us check whether the values of the variables match with those of the post-condition to prove the correctness of the program.</a:t>
                </a:r>
              </a:p>
              <a:p>
                <a:pPr marL="274320" lvl="1" indent="0">
                  <a:buNone/>
                </a:pPr>
                <a:endParaRPr lang="en-GB" dirty="0"/>
              </a:p>
              <a:p>
                <a:pPr marL="274320" lvl="1" indent="0">
                  <a:buNone/>
                </a:pPr>
                <a:endParaRPr lang="en-GB" dirty="0" smtClean="0"/>
              </a:p>
              <a:p>
                <a:pPr marL="274320" lvl="1" indent="0">
                  <a:buNone/>
                </a:pPr>
                <a:endParaRPr lang="en-GB" dirty="0"/>
              </a:p>
              <a:p>
                <a:pPr marL="274320" lvl="1" indent="0">
                  <a:buNone/>
                </a:pPr>
                <a:endParaRPr lang="en-GB" dirty="0" smtClean="0"/>
              </a:p>
              <a:p>
                <a:pPr marL="274320" lvl="1" indent="0">
                  <a:buNone/>
                </a:pPr>
                <a:endParaRPr lang="en-GB" dirty="0" smtClean="0"/>
              </a:p>
              <a:p>
                <a:pPr marL="274320" lvl="1" indent="0">
                  <a:buNone/>
                </a:pPr>
                <a:endParaRPr lang="en-GB" dirty="0"/>
              </a:p>
              <a:p>
                <a:pPr marL="274320" lvl="1" indent="0">
                  <a:buNone/>
                </a:pPr>
                <a:r>
                  <a:rPr lang="en-GB" dirty="0" smtClean="0"/>
                  <a:t>Since, both the pre and post conditions hold, the program is correct.</a:t>
                </a:r>
              </a:p>
              <a:p>
                <a:pPr marL="274320" lvl="1"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444" t="-988" r="-1333" b="-9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954391061"/>
                  </p:ext>
                </p:extLst>
              </p:nvPr>
            </p:nvGraphicFramePr>
            <p:xfrm>
              <a:off x="1547664" y="3789040"/>
              <a:ext cx="6295645" cy="1483360"/>
            </p:xfrm>
            <a:graphic>
              <a:graphicData uri="http://schemas.openxmlformats.org/drawingml/2006/table">
                <a:tbl>
                  <a:tblPr firstRow="1">
                    <a:tableStyleId>{ED083AE6-46FA-4A59-8FB0-9F97EB10719F}</a:tableStyleId>
                  </a:tblPr>
                  <a:tblGrid>
                    <a:gridCol w="1594041"/>
                    <a:gridCol w="2493963"/>
                    <a:gridCol w="2207641"/>
                  </a:tblGrid>
                  <a:tr h="370840">
                    <a:tc>
                      <a:txBody>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𝑺𝒕𝒆𝒑𝒔</m:t>
                                </m:r>
                              </m:oMath>
                            </m:oMathPara>
                          </a14:m>
                          <a:endParaRPr lang="en-US" dirty="0"/>
                        </a:p>
                      </a:txBody>
                      <a:tcPr>
                        <a:solidFill>
                          <a:schemeClr val="accent4">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𝑽𝒂𝒍𝒖𝒆𝒔</m:t>
                                </m:r>
                              </m:oMath>
                            </m:oMathPara>
                          </a14:m>
                          <a:endParaRPr lang="en-US" dirty="0"/>
                        </a:p>
                      </a:txBody>
                      <a:tcPr>
                        <a:solidFill>
                          <a:schemeClr val="accent4">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𝑫𝒆𝒄𝒊𝒔𝒊𝒐𝒏</m:t>
                                </m:r>
                              </m:oMath>
                            </m:oMathPara>
                          </a14:m>
                          <a:endParaRPr lang="en-US" dirty="0"/>
                        </a:p>
                      </a:txBody>
                      <a:tcPr>
                        <a:solidFill>
                          <a:schemeClr val="accent4">
                            <a:lumMod val="20000"/>
                            <a:lumOff val="80000"/>
                          </a:schemeClr>
                        </a:solidFill>
                      </a:tcPr>
                    </a:tc>
                  </a:tr>
                  <a:tr h="370840">
                    <a:tc>
                      <a:txBody>
                        <a:bodyPr/>
                        <a:lstStyle/>
                        <a:p>
                          <a:pPr marL="274320" lvl="1" indent="0">
                            <a:buNone/>
                          </a:pPr>
                          <a14:m>
                            <m:oMathPara xmlns:m="http://schemas.openxmlformats.org/officeDocument/2006/math">
                              <m:oMathParaPr>
                                <m:jc m:val="centerGroup"/>
                              </m:oMathParaPr>
                              <m:oMath xmlns:m="http://schemas.openxmlformats.org/officeDocument/2006/math">
                                <m:r>
                                  <a:rPr lang="en-US" i="1" dirty="0" smtClean="0">
                                    <a:latin typeface="Cambria Math"/>
                                  </a:rPr>
                                  <m:t>𝑡𝑒𝑚𝑝</m:t>
                                </m:r>
                                <m:r>
                                  <a:rPr lang="en-US" i="1" dirty="0" smtClean="0">
                                    <a:latin typeface="Cambria Math"/>
                                  </a:rPr>
                                  <m:t> := </m:t>
                                </m:r>
                                <m:r>
                                  <a:rPr lang="en-US" i="1" dirty="0" smtClean="0">
                                    <a:latin typeface="Cambria Math"/>
                                  </a:rPr>
                                  <m:t>𝑥</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𝑥</m:t>
                                </m:r>
                                <m:r>
                                  <a:rPr lang="en-GB" b="0" i="1" smtClean="0">
                                    <a:latin typeface="Cambria Math"/>
                                  </a:rPr>
                                  <m:t>=</m:t>
                                </m:r>
                                <m:r>
                                  <a:rPr lang="en-GB" b="0" i="1" smtClean="0">
                                    <a:latin typeface="Cambria Math"/>
                                  </a:rPr>
                                  <m:t>𝑎</m:t>
                                </m:r>
                                <m:r>
                                  <a:rPr lang="en-GB" b="0" i="1" smtClean="0">
                                    <a:latin typeface="Cambria Math"/>
                                  </a:rPr>
                                  <m:t>, </m:t>
                                </m:r>
                                <m:r>
                                  <a:rPr lang="en-GB" b="0" i="1" smtClean="0">
                                    <a:latin typeface="Cambria Math"/>
                                  </a:rPr>
                                  <m:t>𝑡𝑒𝑚𝑝</m:t>
                                </m:r>
                                <m:r>
                                  <a:rPr lang="en-GB" b="0" i="1" smtClean="0">
                                    <a:latin typeface="Cambria Math"/>
                                  </a:rPr>
                                  <m:t>=</m:t>
                                </m:r>
                                <m:r>
                                  <a:rPr lang="en-GB" b="0" i="1" smtClean="0">
                                    <a:latin typeface="Cambria Math"/>
                                  </a:rPr>
                                  <m:t>𝑎</m:t>
                                </m:r>
                                <m:r>
                                  <a:rPr lang="en-GB" b="0" i="1" smtClean="0">
                                    <a:latin typeface="Cambria Math"/>
                                  </a:rPr>
                                  <m:t>, </m:t>
                                </m:r>
                                <m:r>
                                  <a:rPr lang="en-GB" b="0" i="1" smtClean="0">
                                    <a:latin typeface="Cambria Math"/>
                                  </a:rPr>
                                  <m:t>𝑦</m:t>
                                </m:r>
                                <m:r>
                                  <a:rPr lang="en-GB" b="0" i="1" smtClean="0">
                                    <a:latin typeface="Cambria Math"/>
                                  </a:rPr>
                                  <m:t>=</m:t>
                                </m:r>
                                <m:r>
                                  <a:rPr lang="en-GB" b="0" i="1" smtClean="0">
                                    <a:latin typeface="Cambria Math"/>
                                  </a:rPr>
                                  <m:t>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𝑃𝑟𝑒𝑐𝑜𝑛𝑑𝑖𝑡𝑖𝑜𝑛</m:t>
                                </m:r>
                                <m:r>
                                  <a:rPr lang="en-GB" b="0" i="1" smtClean="0">
                                    <a:latin typeface="Cambria Math"/>
                                  </a:rPr>
                                  <m:t> </m:t>
                                </m:r>
                                <m:r>
                                  <a:rPr lang="en-GB" b="0" i="1" smtClean="0">
                                    <a:latin typeface="Cambria Math"/>
                                  </a:rPr>
                                  <m:t>h𝑜𝑙𝑑𝑠</m:t>
                                </m:r>
                              </m:oMath>
                            </m:oMathPara>
                          </a14:m>
                          <a:endParaRPr lang="en-GB" b="0" dirty="0" smtClean="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latin typeface="Cambria Math"/>
                                  </a:rPr>
                                  <m:t>𝑥</m:t>
                                </m:r>
                                <m:r>
                                  <a:rPr lang="en-US" i="1" dirty="0" smtClean="0">
                                    <a:latin typeface="Cambria Math"/>
                                  </a:rPr>
                                  <m:t>:=</m:t>
                                </m:r>
                                <m:r>
                                  <a:rPr lang="en-US" i="1" dirty="0" smtClean="0">
                                    <a:latin typeface="Cambria Math"/>
                                  </a:rPr>
                                  <m:t>𝑦</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𝑥</m:t>
                                </m:r>
                                <m:r>
                                  <a:rPr lang="en-GB" b="0" i="1" smtClean="0">
                                    <a:latin typeface="Cambria Math"/>
                                  </a:rPr>
                                  <m:t>=</m:t>
                                </m:r>
                                <m:r>
                                  <a:rPr lang="en-GB" b="0" i="1" smtClean="0">
                                    <a:latin typeface="Cambria Math"/>
                                  </a:rPr>
                                  <m:t>𝑏</m:t>
                                </m:r>
                                <m:r>
                                  <a:rPr lang="en-GB" b="0" i="1" smtClean="0">
                                    <a:latin typeface="Cambria Math"/>
                                  </a:rPr>
                                  <m:t>,</m:t>
                                </m:r>
                                <m:r>
                                  <a:rPr lang="en-GB" b="0" i="1" smtClean="0">
                                    <a:latin typeface="Cambria Math"/>
                                  </a:rPr>
                                  <m:t>𝑡𝑒𝑚𝑝</m:t>
                                </m:r>
                                <m:r>
                                  <a:rPr lang="en-GB" b="0" i="1" smtClean="0">
                                    <a:latin typeface="Cambria Math"/>
                                  </a:rPr>
                                  <m:t>=</m:t>
                                </m:r>
                                <m:r>
                                  <a:rPr lang="en-GB" b="0" i="1" smtClean="0">
                                    <a:latin typeface="Cambria Math"/>
                                  </a:rPr>
                                  <m:t>𝑎</m:t>
                                </m:r>
                                <m:r>
                                  <a:rPr lang="en-GB" b="0" i="1" smtClean="0">
                                    <a:latin typeface="Cambria Math"/>
                                  </a:rPr>
                                  <m:t>,</m:t>
                                </m:r>
                                <m:r>
                                  <a:rPr lang="en-GB" b="0" i="1" smtClean="0">
                                    <a:latin typeface="Cambria Math"/>
                                  </a:rPr>
                                  <m:t>𝑦</m:t>
                                </m:r>
                                <m:r>
                                  <a:rPr lang="en-GB" b="0" i="1" smtClean="0">
                                    <a:latin typeface="Cambria Math"/>
                                  </a:rPr>
                                  <m:t>=</m:t>
                                </m:r>
                                <m:r>
                                  <a:rPr lang="en-GB" b="0" i="1" smtClean="0">
                                    <a:latin typeface="Cambria Math"/>
                                  </a:rPr>
                                  <m:t>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a:rPr>
                                  <m:t>−</m:t>
                                </m:r>
                              </m:oMath>
                            </m:oMathPara>
                          </a14:m>
                          <a:endParaRPr lang="en-US"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latin typeface="Cambria Math"/>
                                  </a:rPr>
                                  <m:t>𝑦</m:t>
                                </m:r>
                                <m:r>
                                  <a:rPr lang="en-US" i="1" dirty="0" smtClean="0">
                                    <a:latin typeface="Cambria Math"/>
                                  </a:rPr>
                                  <m:t> := </m:t>
                                </m:r>
                                <m:r>
                                  <a:rPr lang="en-US" i="1" dirty="0" smtClean="0">
                                    <a:latin typeface="Cambria Math"/>
                                  </a:rPr>
                                  <m:t>𝑡𝑒𝑚𝑝</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𝑥</m:t>
                                </m:r>
                                <m:r>
                                  <a:rPr lang="en-GB" b="0" i="1" smtClean="0">
                                    <a:latin typeface="Cambria Math"/>
                                  </a:rPr>
                                  <m:t>=</m:t>
                                </m:r>
                                <m:r>
                                  <a:rPr lang="en-GB" b="0" i="1" smtClean="0">
                                    <a:latin typeface="Cambria Math"/>
                                  </a:rPr>
                                  <m:t>𝑏</m:t>
                                </m:r>
                                <m:r>
                                  <a:rPr lang="en-GB" b="0" i="1" smtClean="0">
                                    <a:latin typeface="Cambria Math"/>
                                  </a:rPr>
                                  <m:t>, </m:t>
                                </m:r>
                                <m:r>
                                  <a:rPr lang="en-GB" b="0" i="1" smtClean="0">
                                    <a:latin typeface="Cambria Math"/>
                                  </a:rPr>
                                  <m:t>𝑡𝑒𝑚𝑝</m:t>
                                </m:r>
                                <m:r>
                                  <a:rPr lang="en-GB" b="0" i="1" smtClean="0">
                                    <a:latin typeface="Cambria Math"/>
                                  </a:rPr>
                                  <m:t>=</m:t>
                                </m:r>
                                <m:r>
                                  <a:rPr lang="en-GB" b="0" i="1" smtClean="0">
                                    <a:latin typeface="Cambria Math"/>
                                  </a:rPr>
                                  <m:t>𝑎</m:t>
                                </m:r>
                                <m:r>
                                  <a:rPr lang="en-GB" b="0" i="1" smtClean="0">
                                    <a:latin typeface="Cambria Math"/>
                                  </a:rPr>
                                  <m:t>. </m:t>
                                </m:r>
                                <m:r>
                                  <a:rPr lang="en-GB" b="0" i="1" smtClean="0">
                                    <a:latin typeface="Cambria Math"/>
                                  </a:rPr>
                                  <m:t>𝑦</m:t>
                                </m:r>
                                <m:r>
                                  <a:rPr lang="en-GB" b="0" i="1" smtClean="0">
                                    <a:latin typeface="Cambria Math"/>
                                  </a:rPr>
                                  <m:t>=</m:t>
                                </m:r>
                                <m:r>
                                  <a:rPr lang="en-GB" b="0" i="1" smtClean="0">
                                    <a:latin typeface="Cambria Math"/>
                                  </a:rPr>
                                  <m:t>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𝑃𝑜𝑠𝑡𝑐𝑜𝑛𝑑𝑖𝑡𝑖𝑜𝑛</m:t>
                                </m:r>
                                <m:r>
                                  <a:rPr lang="en-GB" b="0" i="1" smtClean="0">
                                    <a:latin typeface="Cambria Math"/>
                                  </a:rPr>
                                  <m:t> </m:t>
                                </m:r>
                                <m:r>
                                  <a:rPr lang="en-GB" b="0" i="1" smtClean="0">
                                    <a:latin typeface="Cambria Math"/>
                                  </a:rPr>
                                  <m:t>h𝑜𝑙𝑑𝑠</m:t>
                                </m:r>
                              </m:oMath>
                            </m:oMathPara>
                          </a14:m>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954391061"/>
                  </p:ext>
                </p:extLst>
              </p:nvPr>
            </p:nvGraphicFramePr>
            <p:xfrm>
              <a:off x="1547664" y="3789040"/>
              <a:ext cx="6295645" cy="1483360"/>
            </p:xfrm>
            <a:graphic>
              <a:graphicData uri="http://schemas.openxmlformats.org/drawingml/2006/table">
                <a:tbl>
                  <a:tblPr firstRow="1">
                    <a:tableStyleId>{ED083AE6-46FA-4A59-8FB0-9F97EB10719F}</a:tableStyleId>
                  </a:tblPr>
                  <a:tblGrid>
                    <a:gridCol w="1594041"/>
                    <a:gridCol w="2493963"/>
                    <a:gridCol w="2207641"/>
                  </a:tblGrid>
                  <a:tr h="370840">
                    <a:tc>
                      <a:txBody>
                        <a:bodyPr/>
                        <a:lstStyle/>
                        <a:p>
                          <a:endParaRPr lang="en-US"/>
                        </a:p>
                      </a:txBody>
                      <a:tcPr>
                        <a:blipFill rotWithShape="1">
                          <a:blip r:embed="rId3"/>
                          <a:stretch>
                            <a:fillRect l="-382" t="-8197" r="-294275" b="-322951"/>
                          </a:stretch>
                        </a:blipFill>
                      </a:tcPr>
                    </a:tc>
                    <a:tc>
                      <a:txBody>
                        <a:bodyPr/>
                        <a:lstStyle/>
                        <a:p>
                          <a:endParaRPr lang="en-US"/>
                        </a:p>
                      </a:txBody>
                      <a:tcPr>
                        <a:blipFill rotWithShape="1">
                          <a:blip r:embed="rId3"/>
                          <a:stretch>
                            <a:fillRect l="-64303" t="-8197" r="-88509" b="-322951"/>
                          </a:stretch>
                        </a:blipFill>
                      </a:tcPr>
                    </a:tc>
                    <a:tc>
                      <a:txBody>
                        <a:bodyPr/>
                        <a:lstStyle/>
                        <a:p>
                          <a:endParaRPr lang="en-US"/>
                        </a:p>
                      </a:txBody>
                      <a:tcPr>
                        <a:blipFill rotWithShape="1">
                          <a:blip r:embed="rId3"/>
                          <a:stretch>
                            <a:fillRect l="-185635" t="-8197" b="-322951"/>
                          </a:stretch>
                        </a:blipFill>
                      </a:tcPr>
                    </a:tc>
                  </a:tr>
                  <a:tr h="370840">
                    <a:tc>
                      <a:txBody>
                        <a:bodyPr/>
                        <a:lstStyle/>
                        <a:p>
                          <a:endParaRPr lang="en-US"/>
                        </a:p>
                      </a:txBody>
                      <a:tcPr>
                        <a:blipFill rotWithShape="1">
                          <a:blip r:embed="rId3"/>
                          <a:stretch>
                            <a:fillRect l="-382" t="-108197" r="-294275" b="-222951"/>
                          </a:stretch>
                        </a:blipFill>
                      </a:tcPr>
                    </a:tc>
                    <a:tc>
                      <a:txBody>
                        <a:bodyPr/>
                        <a:lstStyle/>
                        <a:p>
                          <a:endParaRPr lang="en-US"/>
                        </a:p>
                      </a:txBody>
                      <a:tcPr>
                        <a:blipFill rotWithShape="1">
                          <a:blip r:embed="rId3"/>
                          <a:stretch>
                            <a:fillRect l="-64303" t="-108197" r="-88509" b="-222951"/>
                          </a:stretch>
                        </a:blipFill>
                      </a:tcPr>
                    </a:tc>
                    <a:tc>
                      <a:txBody>
                        <a:bodyPr/>
                        <a:lstStyle/>
                        <a:p>
                          <a:endParaRPr lang="en-US"/>
                        </a:p>
                      </a:txBody>
                      <a:tcPr>
                        <a:blipFill rotWithShape="1">
                          <a:blip r:embed="rId3"/>
                          <a:stretch>
                            <a:fillRect l="-185635" t="-108197" b="-222951"/>
                          </a:stretch>
                        </a:blipFill>
                      </a:tcPr>
                    </a:tc>
                  </a:tr>
                  <a:tr h="370840">
                    <a:tc>
                      <a:txBody>
                        <a:bodyPr/>
                        <a:lstStyle/>
                        <a:p>
                          <a:endParaRPr lang="en-US"/>
                        </a:p>
                      </a:txBody>
                      <a:tcPr>
                        <a:blipFill rotWithShape="1">
                          <a:blip r:embed="rId3"/>
                          <a:stretch>
                            <a:fillRect l="-382" t="-211667" r="-294275" b="-126667"/>
                          </a:stretch>
                        </a:blipFill>
                      </a:tcPr>
                    </a:tc>
                    <a:tc>
                      <a:txBody>
                        <a:bodyPr/>
                        <a:lstStyle/>
                        <a:p>
                          <a:endParaRPr lang="en-US"/>
                        </a:p>
                      </a:txBody>
                      <a:tcPr>
                        <a:blipFill rotWithShape="1">
                          <a:blip r:embed="rId3"/>
                          <a:stretch>
                            <a:fillRect l="-64303" t="-211667" r="-88509" b="-126667"/>
                          </a:stretch>
                        </a:blipFill>
                      </a:tcPr>
                    </a:tc>
                    <a:tc>
                      <a:txBody>
                        <a:bodyPr/>
                        <a:lstStyle/>
                        <a:p>
                          <a:endParaRPr lang="en-US"/>
                        </a:p>
                      </a:txBody>
                      <a:tcPr>
                        <a:blipFill rotWithShape="1">
                          <a:blip r:embed="rId3"/>
                          <a:stretch>
                            <a:fillRect l="-185635" t="-211667" b="-126667"/>
                          </a:stretch>
                        </a:blipFill>
                      </a:tcPr>
                    </a:tc>
                  </a:tr>
                  <a:tr h="370840">
                    <a:tc>
                      <a:txBody>
                        <a:bodyPr/>
                        <a:lstStyle/>
                        <a:p>
                          <a:endParaRPr lang="en-US"/>
                        </a:p>
                      </a:txBody>
                      <a:tcPr>
                        <a:blipFill rotWithShape="1">
                          <a:blip r:embed="rId3"/>
                          <a:stretch>
                            <a:fillRect l="-382" t="-306557" r="-294275" b="-24590"/>
                          </a:stretch>
                        </a:blipFill>
                      </a:tcPr>
                    </a:tc>
                    <a:tc>
                      <a:txBody>
                        <a:bodyPr/>
                        <a:lstStyle/>
                        <a:p>
                          <a:endParaRPr lang="en-US"/>
                        </a:p>
                      </a:txBody>
                      <a:tcPr>
                        <a:blipFill rotWithShape="1">
                          <a:blip r:embed="rId3"/>
                          <a:stretch>
                            <a:fillRect l="-64303" t="-306557" r="-88509" b="-24590"/>
                          </a:stretch>
                        </a:blipFill>
                      </a:tcPr>
                    </a:tc>
                    <a:tc>
                      <a:txBody>
                        <a:bodyPr/>
                        <a:lstStyle/>
                        <a:p>
                          <a:endParaRPr lang="en-US"/>
                        </a:p>
                      </a:txBody>
                      <a:tcPr>
                        <a:blipFill rotWithShape="1">
                          <a:blip r:embed="rId3"/>
                          <a:stretch>
                            <a:fillRect l="-185635" t="-306557" b="-24590"/>
                          </a:stretch>
                        </a:blipFill>
                      </a:tcPr>
                    </a:tc>
                  </a:tr>
                </a:tbl>
              </a:graphicData>
            </a:graphic>
          </p:graphicFrame>
        </mc:Fallback>
      </mc:AlternateContent>
    </p:spTree>
    <p:extLst>
      <p:ext uri="{BB962C8B-B14F-4D97-AF65-F5344CB8AC3E}">
        <p14:creationId xmlns:p14="http://schemas.microsoft.com/office/powerpoint/2010/main" val="2878577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615</TotalTime>
  <Words>2988</Words>
  <Application>Microsoft Office PowerPoint</Application>
  <PresentationFormat>On-screen Show (4:3)</PresentationFormat>
  <Paragraphs>379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Origin</vt:lpstr>
      <vt:lpstr>Chapter 1  The Foundations : Logic and Proofs Kenneth H. Rosen 7th edition</vt:lpstr>
      <vt:lpstr>Predicates</vt:lpstr>
      <vt:lpstr>Predicates(Contd.)</vt:lpstr>
      <vt:lpstr>Predicates(Contd.)</vt:lpstr>
      <vt:lpstr>Predicates(Contd.)</vt:lpstr>
      <vt:lpstr>Predicates(Contd.)</vt:lpstr>
      <vt:lpstr>Predicates(Contd.)</vt:lpstr>
      <vt:lpstr>Predicates(Contd.)</vt:lpstr>
      <vt:lpstr>Predicates(Contd.)</vt:lpstr>
      <vt:lpstr>Quantifier and Classifications</vt:lpstr>
      <vt:lpstr>Predicate Calculus</vt:lpstr>
      <vt:lpstr>Universal Quantifiers</vt:lpstr>
      <vt:lpstr>Universal Quantifiers(Contd.)</vt:lpstr>
      <vt:lpstr>Existential Quantifiers</vt:lpstr>
      <vt:lpstr>Existential Quantifiers(Contd.)</vt:lpstr>
      <vt:lpstr>Truth Value of quantifiers</vt:lpstr>
      <vt:lpstr>Examples of Quantifiers</vt:lpstr>
      <vt:lpstr>Examples of Quantifiers(Contd.)</vt:lpstr>
      <vt:lpstr>Examples of Quantifiers(Contd.)</vt:lpstr>
      <vt:lpstr>Examples of Quantifiers(Contd.)</vt:lpstr>
      <vt:lpstr>Examples of Quantifiers(Contd.)</vt:lpstr>
      <vt:lpstr>Precedence of quantifiers</vt:lpstr>
      <vt:lpstr>Logical Equivalence</vt:lpstr>
      <vt:lpstr>Logical Equivalence(Contd.)</vt:lpstr>
      <vt:lpstr>Logical Equivalences(Contd.)</vt:lpstr>
      <vt:lpstr>Logical Equivalences(Contd.)</vt:lpstr>
      <vt:lpstr>Logical equivalences(Contd.)</vt:lpstr>
      <vt:lpstr>Logical Equivalences(Contd.)</vt:lpstr>
      <vt:lpstr>Logical Equivalences(Contd.)</vt:lpstr>
      <vt:lpstr>Logical Equivalences(Contd.)</vt:lpstr>
      <vt:lpstr>Logical Equivalences(Contd.)</vt:lpstr>
      <vt:lpstr>Logical Expression using Quantifiers</vt:lpstr>
      <vt:lpstr>Logical Expression using Quantifiers(Contd.)</vt:lpstr>
      <vt:lpstr>Logical Expression using Quantifiers(Contd.)</vt:lpstr>
      <vt:lpstr>Logical Expression using Quantifiers(Contd.)</vt:lpstr>
      <vt:lpstr>Logical Expression using Quantifiers(Contd.)</vt:lpstr>
      <vt:lpstr>Logical Expression using Quantifiers(Contd.)</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Foundations : Logic and Proofs Kenneth H. Rosen 7th edition</dc:title>
  <dc:creator>Sunef</dc:creator>
  <cp:lastModifiedBy>Sunef</cp:lastModifiedBy>
  <cp:revision>38</cp:revision>
  <dcterms:created xsi:type="dcterms:W3CDTF">2018-07-12T19:08:15Z</dcterms:created>
  <dcterms:modified xsi:type="dcterms:W3CDTF">2018-07-18T05:05:49Z</dcterms:modified>
</cp:coreProperties>
</file>