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8" r:id="rId14"/>
    <p:sldId id="270" r:id="rId15"/>
    <p:sldId id="271" r:id="rId16"/>
    <p:sldId id="272" r:id="rId17"/>
    <p:sldId id="269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1[1.6]" id="{BD3BA17F-270E-48D3-BB14-25FCFB2858F2}">
          <p14:sldIdLst>
            <p14:sldId id="256"/>
          </p14:sldIdLst>
        </p14:section>
        <p14:section name="Rules of Inference" id="{49C7B353-59C4-4CB0-A227-1492A75E9AE5}">
          <p14:sldIdLst>
            <p14:sldId id="257"/>
            <p14:sldId id="258"/>
            <p14:sldId id="266"/>
            <p14:sldId id="259"/>
            <p14:sldId id="260"/>
            <p14:sldId id="267"/>
            <p14:sldId id="261"/>
            <p14:sldId id="262"/>
            <p14:sldId id="263"/>
            <p14:sldId id="264"/>
            <p14:sldId id="265"/>
            <p14:sldId id="268"/>
            <p14:sldId id="270"/>
          </p14:sldIdLst>
        </p14:section>
        <p14:section name="Using Rules of Inference to Build Arguments" id="{D39A39E6-C851-48B4-A40E-B7137008E27D}">
          <p14:sldIdLst>
            <p14:sldId id="271"/>
            <p14:sldId id="272"/>
            <p14:sldId id="269"/>
            <p14:sldId id="273"/>
            <p14:sldId id="275"/>
            <p14:sldId id="274"/>
          </p14:sldIdLst>
        </p14:section>
        <p14:section name="Resolution" id="{CE0AF41A-1479-40EF-9788-F9CF7CFDEFAB}">
          <p14:sldIdLst>
            <p14:sldId id="276"/>
            <p14:sldId id="277"/>
            <p14:sldId id="278"/>
            <p14:sldId id="279"/>
            <p14:sldId id="280"/>
          </p14:sldIdLst>
        </p14:section>
        <p14:section name="Rules of Inference for Quantifiers" id="{6DDE6BAA-F24A-49A6-B809-E3161980890F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88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27/07/2018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27/07/2018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1043608" y="3573016"/>
            <a:ext cx="7177608" cy="1375792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u="sng" dirty="0" smtClean="0"/>
              <a:t>Chapter 1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b="1" dirty="0" smtClean="0"/>
              <a:t>The Foundations : Logic and Proofs</a:t>
            </a:r>
            <a:br>
              <a:rPr lang="en-GB" b="1" dirty="0" smtClean="0"/>
            </a:br>
            <a:r>
              <a:rPr lang="en-GB" b="1" dirty="0" smtClean="0"/>
              <a:t>Kenneth H. Rosen 7</a:t>
            </a:r>
            <a:r>
              <a:rPr lang="en-GB" b="1" baseline="30000" dirty="0" smtClean="0"/>
              <a:t>th</a:t>
            </a:r>
            <a:r>
              <a:rPr lang="en-GB" b="1" dirty="0" smtClean="0"/>
              <a:t> edition</a:t>
            </a:r>
            <a:endParaRPr lang="en-US" b="1" dirty="0"/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/>
          <a:p>
            <a:r>
              <a:rPr lang="en-GB" dirty="0" smtClean="0"/>
              <a:t>Section 1.6 :Rules of Inference</a:t>
            </a:r>
          </a:p>
        </p:txBody>
      </p:sp>
    </p:spTree>
    <p:extLst>
      <p:ext uri="{BB962C8B-B14F-4D97-AF65-F5344CB8AC3E}">
        <p14:creationId xmlns:p14="http://schemas.microsoft.com/office/powerpoint/2010/main" val="151378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Rules of Inference(Contd.)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1:</a:t>
                </a:r>
                <a:endParaRPr lang="en-US" b="1" u="sng" dirty="0" smtClean="0"/>
              </a:p>
              <a:p>
                <a:r>
                  <a:rPr lang="en-US" dirty="0" smtClean="0"/>
                  <a:t>Determine whether the argument given here is valid and determine whether its conclusion must be </a:t>
                </a:r>
                <a:r>
                  <a:rPr lang="en-US" dirty="0"/>
                  <a:t>true because of the validity of the argument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GB" b="0" i="1" smtClean="0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GB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 We know that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GB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GB" i="1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GB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GB" b="0" i="0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dirty="0" smtClean="0"/>
                  <a:t>Consequently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=2</m:t>
                    </m:r>
                    <m:r>
                      <a:rPr lang="en-GB" i="1"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71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Rules of Inference(Contd.)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Solution:</a:t>
                </a:r>
              </a:p>
              <a:p>
                <a:pPr lvl="1"/>
                <a:r>
                  <a:rPr lang="en-GB" dirty="0" smtClean="0"/>
                  <a:t>Let,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𝑝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GB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GB" i="1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GB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𝑞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marL="594360" lvl="2" indent="0">
                  <a:buNone/>
                </a:pPr>
                <a:r>
                  <a:rPr lang="en-GB" dirty="0" smtClean="0"/>
                  <a:t>The argument can be represented as</a:t>
                </a:r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endParaRPr lang="en-GB" dirty="0" smtClean="0"/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r>
                  <a:rPr lang="en-GB" dirty="0" smtClean="0"/>
                  <a:t>The argument is valid as it is constructed using modus ponens. But, we cannot conclude that the conclusion is true. Because, the premises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GB" dirty="0" smtClean="0"/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𝑓𝑎𝑙𝑠𝑒</m:t>
                    </m:r>
                  </m:oMath>
                </a14:m>
                <a:r>
                  <a:rPr lang="en-GB" dirty="0" smtClean="0"/>
                  <a:t>.  Also by observation, we can see that the conclusion,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GB" dirty="0" smtClean="0"/>
                  <a:t> is also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𝑓𝑎𝑙𝑠𝑒</m:t>
                    </m:r>
                    <m:r>
                      <a:rPr lang="en-GB" b="0" i="1" smtClean="0">
                        <a:latin typeface="Cambria Math"/>
                      </a:rPr>
                      <m:t>.</m:t>
                    </m:r>
                  </m:oMath>
                </a14:m>
                <a:endParaRPr lang="en-GB" dirty="0" smtClean="0"/>
              </a:p>
              <a:p>
                <a:pPr marL="59436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6501011"/>
                  </p:ext>
                </p:extLst>
              </p:nvPr>
            </p:nvGraphicFramePr>
            <p:xfrm>
              <a:off x="3733800" y="3581400"/>
              <a:ext cx="1267651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8143"/>
                    <a:gridCol w="88950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6501011"/>
                  </p:ext>
                </p:extLst>
              </p:nvPr>
            </p:nvGraphicFramePr>
            <p:xfrm>
              <a:off x="3733800" y="3581400"/>
              <a:ext cx="1267651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8143"/>
                    <a:gridCol w="88950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3448" t="-8197" r="-690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3448" t="-110000" r="-690" b="-12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1613" t="-206557" r="-2354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43448" t="-206557" r="-6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06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Rules of Inference(Contd.)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b="1" u="sng" dirty="0" smtClean="0"/>
                  <a:t>Example 2:</a:t>
                </a:r>
                <a:endParaRPr lang="en-US" b="1" u="sng" dirty="0" smtClean="0"/>
              </a:p>
              <a:p>
                <a:r>
                  <a:rPr lang="en-US" dirty="0" smtClean="0"/>
                  <a:t>State which rule of inference is the basis of the following argument: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“</m:t>
                    </m:r>
                    <m:r>
                      <a:rPr lang="en-US" i="1" dirty="0">
                        <a:latin typeface="Cambria Math"/>
                      </a:rPr>
                      <m:t>𝐼𝑡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𝑏𝑒𝑙𝑜𝑤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𝑓𝑟𝑒𝑒𝑧𝑖𝑛𝑔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𝑛𝑜𝑤</m:t>
                    </m:r>
                    <m:r>
                      <a:rPr lang="en-US" i="1" dirty="0" smtClean="0">
                        <a:latin typeface="Cambria Math"/>
                      </a:rPr>
                      <m:t>. </m:t>
                    </m:r>
                    <m:r>
                      <a:rPr lang="en-US" i="1" dirty="0" smtClean="0">
                        <a:latin typeface="Cambria Math"/>
                      </a:rPr>
                      <m:t>𝑇h𝑒𝑟𝑒𝑓𝑜𝑟𝑒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𝑖𝑡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𝑒𝑖𝑡h𝑒𝑟</m:t>
                    </m:r>
                  </m:oMath>
                </a14:m>
                <a:endParaRPr lang="en-GB" i="1" dirty="0" smtClean="0">
                  <a:latin typeface="Cambria Math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𝑏𝑒𝑙𝑜𝑤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𝑓𝑟𝑒𝑒𝑧𝑖𝑛𝑔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𝑜𝑟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𝑟𝑎𝑖𝑛𝑖𝑛𝑔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𝑛𝑜𝑤</m:t>
                      </m:r>
                      <m:r>
                        <a:rPr lang="en-US" i="1" dirty="0">
                          <a:latin typeface="Cambria Math"/>
                        </a:rPr>
                        <m:t>.”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GB" b="1" u="sng" dirty="0" smtClean="0"/>
                  <a:t>Solution:</a:t>
                </a:r>
              </a:p>
              <a:p>
                <a:pPr lvl="1"/>
                <a:r>
                  <a:rPr lang="en-GB" dirty="0" smtClean="0"/>
                  <a:t>Let,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𝑝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“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𝐼𝑡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𝑖𝑠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𝑏𝑒𝑙𝑜𝑤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𝑓𝑟𝑒𝑒𝑧𝑖𝑛𝑔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𝑛𝑜𝑤</m:t>
                    </m:r>
                    <m:r>
                      <a:rPr lang="en-GB" b="0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”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𝑞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“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𝐼𝑡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𝑖𝑠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𝑟𝑎𝑖𝑛𝑖𝑛𝑔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𝑛𝑜𝑤</m:t>
                    </m:r>
                    <m:r>
                      <a:rPr lang="en-GB" b="0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”</a:t>
                </a:r>
              </a:p>
              <a:p>
                <a:pPr marL="594360" lvl="2" indent="0">
                  <a:buNone/>
                </a:pPr>
                <a:r>
                  <a:rPr lang="en-GB" dirty="0" smtClean="0"/>
                  <a:t>The argument can be represented as,</a:t>
                </a:r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endParaRPr lang="en-GB" dirty="0" smtClean="0"/>
              </a:p>
              <a:p>
                <a:pPr marL="594360" lvl="2" indent="0">
                  <a:buNone/>
                </a:pPr>
                <a:endParaRPr lang="en-GB" dirty="0" smtClean="0"/>
              </a:p>
              <a:p>
                <a:pPr marL="594360" lvl="2" indent="0">
                  <a:buNone/>
                </a:pPr>
                <a:r>
                  <a:rPr lang="en-GB" dirty="0" smtClean="0"/>
                  <a:t>This argument uses the addition rule.</a:t>
                </a:r>
                <a:endParaRPr lang="en-US" dirty="0" smtClean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728" b="-8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8270037"/>
                  </p:ext>
                </p:extLst>
              </p:nvPr>
            </p:nvGraphicFramePr>
            <p:xfrm>
              <a:off x="3831399" y="4876800"/>
              <a:ext cx="1121601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8143"/>
                    <a:gridCol w="74345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∨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8270037"/>
                  </p:ext>
                </p:extLst>
              </p:nvPr>
            </p:nvGraphicFramePr>
            <p:xfrm>
              <a:off x="3831399" y="4876800"/>
              <a:ext cx="1121601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8143"/>
                    <a:gridCol w="74345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1639" t="-819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1613" t="-108197" r="-19677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51639" t="-10819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2982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Rules of Inference(Contd.)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 smtClean="0"/>
                  <a:t>Example 3:</a:t>
                </a:r>
                <a:endParaRPr lang="en-US" b="1" u="sng" dirty="0" smtClean="0"/>
              </a:p>
              <a:p>
                <a:r>
                  <a:rPr lang="en-US" dirty="0" smtClean="0"/>
                  <a:t>State which rule of inference is used in the argument: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𝐼𝑓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𝑖𝑡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𝑟𝑎𝑖𝑛𝑠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𝑡𝑜𝑑𝑎𝑦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𝑡h𝑒𝑛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𝑤𝑒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𝑤𝑖𝑙𝑙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𝑛𝑜𝑡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h𝑎𝑣𝑒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𝑏𝑎𝑟𝑏𝑒𝑐𝑢𝑒</m:t>
                    </m:r>
                  </m:oMath>
                </a14:m>
                <a:endParaRPr lang="en-GB" i="1" dirty="0" smtClean="0">
                  <a:latin typeface="Cambria Math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𝑡𝑜𝑑𝑎𝑦</m:t>
                      </m:r>
                      <m:r>
                        <a:rPr lang="en-US" i="1" dirty="0" smtClean="0">
                          <a:latin typeface="Cambria Math"/>
                        </a:rPr>
                        <m:t>. </m:t>
                      </m:r>
                      <m:r>
                        <a:rPr lang="en-US" i="1" dirty="0" smtClean="0">
                          <a:latin typeface="Cambria Math"/>
                        </a:rPr>
                        <m:t>𝐼𝑓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𝑤𝑒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𝑑𝑜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𝑛𝑜𝑡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h𝑎𝑣𝑒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𝑎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𝑏𝑎𝑟𝑏𝑒𝑐𝑢𝑒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𝑡𝑜𝑑𝑎𝑦</m:t>
                      </m:r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  <m:r>
                        <a:rPr lang="en-US" i="1" dirty="0" smtClean="0">
                          <a:latin typeface="Cambria Math"/>
                        </a:rPr>
                        <m:t>𝑡h𝑒𝑛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𝑤𝑒</m:t>
                      </m:r>
                    </m:oMath>
                  </m:oMathPara>
                </a14:m>
                <a:endParaRPr lang="en-GB" i="1" dirty="0" smtClean="0">
                  <a:latin typeface="Cambria Math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GB" b="0" i="1" dirty="0" smtClean="0">
                          <a:latin typeface="Cambria Math"/>
                        </a:rPr>
                        <m:t>   </m:t>
                      </m:r>
                      <m:r>
                        <a:rPr lang="en-US" i="1" dirty="0">
                          <a:latin typeface="Cambria Math"/>
                        </a:rPr>
                        <m:t>𝑤𝑖𝑙𝑙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h𝑎𝑣𝑒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𝑎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𝑏𝑎𝑟𝑏𝑒𝑐𝑢𝑒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𝑡𝑜𝑚𝑜𝑟𝑟𝑜𝑤</m:t>
                      </m:r>
                      <m:r>
                        <a:rPr lang="en-US" i="1" dirty="0">
                          <a:latin typeface="Cambria Math"/>
                        </a:rPr>
                        <m:t>. </m:t>
                      </m:r>
                      <m:r>
                        <a:rPr lang="en-US" i="1" dirty="0">
                          <a:latin typeface="Cambria Math"/>
                        </a:rPr>
                        <m:t>𝑇h𝑒𝑟𝑒𝑓𝑜𝑟𝑒</m:t>
                      </m:r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i="1" dirty="0">
                          <a:latin typeface="Cambria Math"/>
                        </a:rPr>
                        <m:t>𝑖𝑓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𝑖𝑡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𝑟𝑎𝑖𝑛𝑠</m:t>
                      </m:r>
                      <m:r>
                        <a:rPr lang="en-GB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b="0" i="1" dirty="0" smtClean="0">
                  <a:latin typeface="Cambria Math"/>
                </a:endParaRPr>
              </a:p>
              <a:p>
                <a:pPr marL="274320" lvl="1" indent="0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𝑡𝑜𝑑𝑎𝑦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𝑡h𝑒𝑛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𝑤𝑒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𝑤𝑖𝑙𝑙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h𝑎𝑣𝑒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𝑏𝑎𝑟𝑏𝑒𝑐𝑢𝑒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𝑡𝑜𝑚𝑜𝑟𝑟𝑜𝑤</m:t>
                    </m:r>
                    <m:r>
                      <a:rPr lang="en-US" i="1" dirty="0">
                        <a:latin typeface="Cambria Math"/>
                      </a:rPr>
                      <m:t>.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GB" b="1" u="sng" dirty="0" smtClean="0"/>
                  <a:t>Solution:</a:t>
                </a:r>
              </a:p>
              <a:p>
                <a:pPr lvl="1"/>
                <a:r>
                  <a:rPr lang="en-GB" dirty="0" smtClean="0"/>
                  <a:t>Let,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𝑝</m:t>
                    </m:r>
                    <m:r>
                      <a:rPr lang="en-GB" b="0" i="1" smtClean="0">
                        <a:latin typeface="Cambria Math"/>
                      </a:rPr>
                      <m:t>="</m:t>
                    </m:r>
                    <m:r>
                      <a:rPr lang="en-GB" b="0" i="1" smtClean="0">
                        <a:latin typeface="Cambria Math"/>
                      </a:rPr>
                      <m:t>𝐼𝑡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𝑖𝑠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𝑟𝑎𝑖𝑛𝑖𝑛𝑔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𝑡𝑜𝑑𝑎𝑦</m:t>
                    </m:r>
                    <m:r>
                      <a:rPr lang="en-GB" b="0" i="1" smtClean="0">
                        <a:latin typeface="Cambria Math"/>
                      </a:rPr>
                      <m:t>.“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𝑞</m:t>
                    </m:r>
                    <m:r>
                      <a:rPr lang="en-GB" b="0" i="1" smtClean="0">
                        <a:latin typeface="Cambria Math"/>
                      </a:rPr>
                      <m:t>="</m:t>
                    </m:r>
                    <m:r>
                      <a:rPr lang="en-GB" b="0" i="1" smtClean="0">
                        <a:latin typeface="Cambria Math"/>
                      </a:rPr>
                      <m:t>𝑊𝑒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𝑤𝑖𝑙𝑙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𝑛𝑜𝑡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h𝑎𝑣𝑒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𝑎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𝑏𝑒𝑟𝑏𝑒𝑐𝑢𝑒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𝑡𝑜𝑑𝑎𝑦</m:t>
                    </m:r>
                    <m:r>
                      <a:rPr lang="en-GB" b="0" i="1" smtClean="0">
                        <a:latin typeface="Cambria Math"/>
                      </a:rPr>
                      <m:t>.“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𝑟</m:t>
                    </m:r>
                    <m:r>
                      <a:rPr lang="en-GB" b="0" i="1" smtClean="0">
                        <a:latin typeface="Cambria Math"/>
                      </a:rPr>
                      <m:t>="</m:t>
                    </m:r>
                    <m:r>
                      <a:rPr lang="en-GB" b="0" i="1" smtClean="0">
                        <a:latin typeface="Cambria Math"/>
                      </a:rPr>
                      <m:t>𝑊𝑒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𝑤𝑖𝑙𝑙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h𝑎𝑣𝑒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𝑎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𝑏𝑒𝑟𝑏𝑒𝑐𝑢𝑒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𝑡𝑜𝑚𝑜𝑟𝑟𝑜𝑤</m:t>
                    </m:r>
                    <m:r>
                      <a:rPr lang="en-GB" b="0" i="1" smtClean="0">
                        <a:latin typeface="Cambria Math"/>
                      </a:rPr>
                      <m:t>.“</m:t>
                    </m:r>
                  </m:oMath>
                </a14:m>
                <a:r>
                  <a:rPr lang="en-US" dirty="0" smtClean="0"/>
                  <a:t> 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93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Rules of Inference(Contd.)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94360" lvl="2" indent="0">
              <a:buNone/>
            </a:pPr>
            <a:r>
              <a:rPr lang="en-US" dirty="0"/>
              <a:t>The argument can be represented as</a:t>
            </a:r>
            <a:r>
              <a:rPr lang="en-US" dirty="0" smtClean="0"/>
              <a:t>,</a:t>
            </a:r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 smtClean="0"/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 smtClean="0"/>
          </a:p>
          <a:p>
            <a:pPr marL="594360" lvl="2" indent="0">
              <a:buNone/>
            </a:pPr>
            <a:r>
              <a:rPr lang="en-GB" dirty="0" smtClean="0"/>
              <a:t>The argument thus uses the hypothetical syllogism rule.</a:t>
            </a:r>
            <a:endParaRPr lang="en-US" dirty="0"/>
          </a:p>
          <a:p>
            <a:pPr marL="594360" lvl="2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414570"/>
                  </p:ext>
                </p:extLst>
              </p:nvPr>
            </p:nvGraphicFramePr>
            <p:xfrm>
              <a:off x="3886200" y="1828800"/>
              <a:ext cx="1267651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8143"/>
                    <a:gridCol w="88950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414570"/>
                  </p:ext>
                </p:extLst>
              </p:nvPr>
            </p:nvGraphicFramePr>
            <p:xfrm>
              <a:off x="3886200" y="1828800"/>
              <a:ext cx="1267651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8143"/>
                    <a:gridCol w="88950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448" t="-8197" r="-690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3448" t="-108197" r="-69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613" t="-208197" r="-2354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43448" t="-208197" r="-6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206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Using Rules of Inference to </a:t>
            </a:r>
            <a:r>
              <a:rPr lang="en-US" dirty="0" smtClean="0"/>
              <a:t>Build</a:t>
            </a:r>
            <a:br>
              <a:rPr lang="en-US" dirty="0" smtClean="0"/>
            </a:b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u="sng" dirty="0" smtClean="0"/>
              <a:t>Example 1:</a:t>
            </a:r>
            <a:endParaRPr lang="en-US" b="1" u="sng" dirty="0" smtClean="0"/>
          </a:p>
          <a:p>
            <a:r>
              <a:rPr lang="en-US" dirty="0" smtClean="0"/>
              <a:t>Show </a:t>
            </a:r>
            <a:r>
              <a:rPr lang="en-US" dirty="0"/>
              <a:t>that the premises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It is not sunny this afternoon and it is colder than yesterday</a:t>
            </a:r>
            <a:r>
              <a:rPr lang="en-US" dirty="0" smtClean="0"/>
              <a:t>,”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We </a:t>
            </a:r>
            <a:r>
              <a:rPr lang="en-US" dirty="0" smtClean="0"/>
              <a:t>will go </a:t>
            </a:r>
            <a:r>
              <a:rPr lang="en-US" dirty="0"/>
              <a:t>swimming only if it is sunny,”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If we do not go swimming, then we will take a canoe trip</a:t>
            </a:r>
            <a:r>
              <a:rPr lang="en-US" dirty="0" smtClean="0"/>
              <a:t>,”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“If we take a canoe trip, then we will be home by sunset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Lead </a:t>
            </a:r>
            <a:r>
              <a:rPr lang="en-US" dirty="0"/>
              <a:t>to the conclusion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We </a:t>
            </a:r>
            <a:r>
              <a:rPr lang="en-US" dirty="0" smtClean="0"/>
              <a:t>will be </a:t>
            </a:r>
            <a:r>
              <a:rPr lang="en-US" dirty="0"/>
              <a:t>home by sunset.”</a:t>
            </a:r>
          </a:p>
        </p:txBody>
      </p:sp>
    </p:spTree>
    <p:extLst>
      <p:ext uri="{BB962C8B-B14F-4D97-AF65-F5344CB8AC3E}">
        <p14:creationId xmlns:p14="http://schemas.microsoft.com/office/powerpoint/2010/main" val="3766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Using Rules of Inference to Build Arguments</a:t>
            </a:r>
            <a:r>
              <a:rPr lang="en-GB" dirty="0" smtClean="0"/>
              <a:t>(Contd</a:t>
            </a:r>
            <a:r>
              <a:rPr lang="en-GB" dirty="0"/>
              <a:t>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b="1" u="sng" dirty="0" smtClean="0"/>
                  <a:t>Solution:</a:t>
                </a:r>
              </a:p>
              <a:p>
                <a:pPr lvl="1"/>
                <a:r>
                  <a:rPr lang="en-GB" dirty="0" smtClean="0"/>
                  <a:t>Let,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𝑝</m:t>
                    </m:r>
                    <m:r>
                      <a:rPr lang="en-GB" b="0" i="1" smtClean="0">
                        <a:latin typeface="Cambria Math"/>
                      </a:rPr>
                      <m:t>="</m:t>
                    </m:r>
                    <m:r>
                      <a:rPr lang="en-GB" b="0" i="1" smtClean="0">
                        <a:latin typeface="Cambria Math"/>
                      </a:rPr>
                      <m:t>𝐼𝑡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𝑖𝑠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𝑠𝑢𝑛𝑛𝑦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𝑡h𝑖𝑠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𝑎𝑓𝑡𝑒𝑟𝑛𝑜𝑜𝑛</m:t>
                    </m:r>
                    <m:r>
                      <a:rPr lang="en-GB" b="0" i="1" smtClean="0">
                        <a:latin typeface="Cambria Math"/>
                      </a:rPr>
                      <m:t>."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𝑞</m:t>
                    </m:r>
                    <m:r>
                      <a:rPr lang="en-GB" b="0" i="1" smtClean="0">
                        <a:latin typeface="Cambria Math"/>
                      </a:rPr>
                      <m:t>="</m:t>
                    </m:r>
                    <m:r>
                      <a:rPr lang="en-GB" b="0" i="1" smtClean="0">
                        <a:latin typeface="Cambria Math"/>
                      </a:rPr>
                      <m:t>𝐼𝑡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𝑖𝑠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𝑐𝑜𝑙𝑑𝑒𝑟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𝑡h𝑎𝑛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𝑦𝑒𝑠𝑡𝑒𝑟𝑑𝑎𝑦</m:t>
                    </m:r>
                    <m:r>
                      <a:rPr lang="en-GB" b="0" i="1" smtClean="0">
                        <a:latin typeface="Cambria Math"/>
                      </a:rPr>
                      <m:t>."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𝑟</m:t>
                    </m:r>
                    <m:r>
                      <a:rPr lang="en-GB" b="0" i="1" smtClean="0">
                        <a:latin typeface="Cambria Math"/>
                      </a:rPr>
                      <m:t>="</m:t>
                    </m:r>
                    <m:r>
                      <a:rPr lang="en-GB" b="0" i="1" smtClean="0">
                        <a:latin typeface="Cambria Math"/>
                      </a:rPr>
                      <m:t>𝑊𝑒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𝑤𝑖𝑙𝑙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𝑔𝑜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𝑠𝑤𝑖𝑚𝑚𝑖𝑛𝑔</m:t>
                    </m:r>
                    <m:r>
                      <a:rPr lang="en-GB" b="0" i="1" smtClean="0">
                        <a:latin typeface="Cambria Math"/>
                      </a:rPr>
                      <m:t>."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𝑠</m:t>
                    </m:r>
                    <m:r>
                      <a:rPr lang="en-GB" b="0" i="1" smtClean="0">
                        <a:latin typeface="Cambria Math"/>
                      </a:rPr>
                      <m:t>="</m:t>
                    </m:r>
                    <m:r>
                      <a:rPr lang="en-GB" b="0" i="1" smtClean="0">
                        <a:latin typeface="Cambria Math"/>
                      </a:rPr>
                      <m:t>𝑊𝑒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𝑤𝑖𝑙𝑙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𝑡𝑎𝑘𝑒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𝑎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𝑐𝑎𝑛𝑜𝑒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𝑡𝑟𝑖𝑝</m:t>
                    </m:r>
                    <m:r>
                      <a:rPr lang="en-GB" b="0" i="1" smtClean="0">
                        <a:latin typeface="Cambria Math"/>
                      </a:rPr>
                      <m:t>."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𝑡</m:t>
                    </m:r>
                    <m:r>
                      <a:rPr lang="en-GB" b="0" i="1" smtClean="0">
                        <a:latin typeface="Cambria Math"/>
                      </a:rPr>
                      <m:t>="</m:t>
                    </m:r>
                    <m:r>
                      <a:rPr lang="en-GB" b="0" i="1" smtClean="0">
                        <a:latin typeface="Cambria Math"/>
                      </a:rPr>
                      <m:t>𝑊𝑒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𝑤𝑖𝑙𝑙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𝑏𝑒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h𝑜𝑚𝑒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𝑏𝑦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𝑠𝑢𝑛𝑠𝑒𝑡</m:t>
                    </m:r>
                    <m:r>
                      <a:rPr lang="en-GB" b="0" i="1" smtClean="0">
                        <a:latin typeface="Cambria Math"/>
                      </a:rPr>
                      <m:t>."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marL="594360" lvl="2" indent="0">
                  <a:buNone/>
                </a:pPr>
                <a:r>
                  <a:rPr lang="en-GB" dirty="0" smtClean="0"/>
                  <a:t>Then, the premises become,</a:t>
                </a:r>
              </a:p>
              <a:p>
                <a:pPr marL="105156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¬</m:t>
                    </m:r>
                    <m:r>
                      <a:rPr lang="en-GB" b="0" i="1" smtClean="0">
                        <a:latin typeface="Cambria Math"/>
                      </a:rPr>
                      <m:t>𝑝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05156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𝑟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05156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¬</m:t>
                    </m:r>
                    <m:r>
                      <a:rPr lang="en-GB" b="0" i="1" smtClean="0">
                        <a:latin typeface="Cambria Math"/>
                      </a:rPr>
                      <m:t>𝑟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05156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594360" lvl="2" indent="0">
                  <a:buNone/>
                </a:pPr>
                <a:r>
                  <a:rPr lang="en-GB" dirty="0" smtClean="0"/>
                  <a:t>The conclusion is simply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93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Using Rules of Inference to Build Arguments</a:t>
            </a:r>
            <a:r>
              <a:rPr lang="en-GB" dirty="0"/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94360" lvl="2" indent="0">
              <a:buNone/>
            </a:pPr>
            <a:r>
              <a:rPr lang="en-GB" dirty="0" smtClean="0"/>
              <a:t>We construct an argument to show that our premises lead to the desired conclusion as follows,</a:t>
            </a:r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 smtClean="0"/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 smtClean="0"/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 smtClean="0"/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 smtClean="0"/>
          </a:p>
          <a:p>
            <a:pPr marL="594360" lvl="2" indent="0">
              <a:buNone/>
            </a:pPr>
            <a:r>
              <a:rPr lang="en-GB" dirty="0" smtClean="0"/>
              <a:t>Thus, we can see that our premises lead to the desired conclusion. </a:t>
            </a:r>
          </a:p>
          <a:p>
            <a:pPr marL="594360" lvl="2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0832856"/>
                  </p:ext>
                </p:extLst>
              </p:nvPr>
            </p:nvGraphicFramePr>
            <p:xfrm>
              <a:off x="1600200" y="2133600"/>
              <a:ext cx="4995101" cy="2656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21308"/>
                    <a:gridCol w="367379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𝑺𝒕𝒆𝒑𝒔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𝑹𝒆𝒂𝒔𝒐𝒏𝒔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∧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𝑝</m:t>
                              </m:r>
                            </m:oMath>
                          </a14:m>
                          <a:endParaRPr lang="en-GB" b="0" dirty="0" smtClean="0"/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𝑟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𝑡</m:t>
                              </m:r>
                            </m:oMath>
                          </a14:m>
                          <a:endParaRPr lang="en-US" dirty="0" smtClean="0"/>
                        </a:p>
                      </a:txBody>
                      <a:tcPr>
                        <a:lnR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𝑝𝑟𝑒𝑚𝑖𝑠𝑒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𝑆𝑖𝑚𝑝𝑙𝑖𝑓𝑖𝑐𝑎𝑡𝑖𝑜𝑛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𝑢𝑠𝑖𝑛𝑔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(1)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𝑝𝑟𝑒𝑚𝑖𝑠𝑒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𝑀𝑜𝑑𝑢𝑙𝑢𝑠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𝑡𝑜𝑙𝑙𝑒𝑛𝑠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𝑢𝑠𝑖𝑛𝑔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d>
                            </m:oMath>
                          </a14:m>
                          <a:r>
                            <a:rPr lang="en-GB" b="0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𝑝𝑟𝑒𝑚𝑖𝑠𝑒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𝑀𝑜𝑑𝑢𝑙𝑢𝑠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𝑝𝑜𝑛𝑒𝑛𝑠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𝑢𝑠𝑖𝑛𝑔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(5)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𝑝𝑟𝑒𝑚𝑖𝑠𝑒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𝑀𝑜𝑑𝑢𝑙𝑢𝑠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𝑝𝑜𝑛𝑒𝑛𝑠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𝑢𝑠𝑖𝑛𝑔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(7)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0832856"/>
                  </p:ext>
                </p:extLst>
              </p:nvPr>
            </p:nvGraphicFramePr>
            <p:xfrm>
              <a:off x="1600200" y="2133600"/>
              <a:ext cx="4995101" cy="2656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21308"/>
                    <a:gridCol w="367379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61" t="-8197" r="-277419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6213" t="-8197" b="-640984"/>
                          </a:stretch>
                        </a:blipFill>
                      </a:tcPr>
                    </a:tc>
                  </a:tr>
                  <a:tr h="228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461" t="-17600" r="-277419" b="-42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6213" t="-17600" b="-42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19064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Using Rules of Inference to Build Arguments</a:t>
            </a:r>
            <a:r>
              <a:rPr lang="en-GB" dirty="0"/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u="sng" dirty="0" smtClean="0"/>
              <a:t>Example 2:</a:t>
            </a:r>
            <a:endParaRPr lang="en-GB" dirty="0"/>
          </a:p>
          <a:p>
            <a:r>
              <a:rPr lang="en-GB" dirty="0" smtClean="0"/>
              <a:t>Show that the premises</a:t>
            </a:r>
          </a:p>
          <a:p>
            <a:pPr lvl="1"/>
            <a:r>
              <a:rPr lang="en-US" dirty="0"/>
              <a:t>“If you send me an e-mail message, then I will ﬁnish writing </a:t>
            </a:r>
            <a:r>
              <a:rPr lang="en-US" dirty="0" smtClean="0"/>
              <a:t>the program.” </a:t>
            </a:r>
          </a:p>
          <a:p>
            <a:pPr lvl="1"/>
            <a:r>
              <a:rPr lang="en-US" dirty="0"/>
              <a:t>“If you do not send me an e-mail message, then I will go to sleep </a:t>
            </a:r>
            <a:r>
              <a:rPr lang="en-US" dirty="0" smtClean="0"/>
              <a:t>early.”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If I </a:t>
            </a:r>
            <a:r>
              <a:rPr lang="en-US" dirty="0" smtClean="0"/>
              <a:t>go to </a:t>
            </a:r>
            <a:r>
              <a:rPr lang="en-US" dirty="0"/>
              <a:t>sleep early, then I will wake up feeling </a:t>
            </a:r>
            <a:r>
              <a:rPr lang="en-US" dirty="0" smtClean="0"/>
              <a:t>refreshed.”</a:t>
            </a:r>
          </a:p>
          <a:p>
            <a:r>
              <a:rPr lang="en-US" dirty="0" smtClean="0"/>
              <a:t>Lead to </a:t>
            </a:r>
            <a:r>
              <a:rPr lang="en-US" dirty="0"/>
              <a:t>the conclusion </a:t>
            </a:r>
            <a:endParaRPr lang="en-US" dirty="0" smtClean="0"/>
          </a:p>
          <a:p>
            <a:pPr lvl="1"/>
            <a:r>
              <a:rPr lang="en-US" dirty="0" smtClean="0"/>
              <a:t>“If </a:t>
            </a:r>
            <a:r>
              <a:rPr lang="en-US" dirty="0"/>
              <a:t>I do not </a:t>
            </a:r>
            <a:r>
              <a:rPr lang="en-US" dirty="0" smtClean="0"/>
              <a:t>ﬁnish writing </a:t>
            </a:r>
            <a:r>
              <a:rPr lang="en-US" dirty="0"/>
              <a:t>the program, then I will wake up feeling refreshed.”</a:t>
            </a:r>
          </a:p>
        </p:txBody>
      </p:sp>
    </p:spTree>
    <p:extLst>
      <p:ext uri="{BB962C8B-B14F-4D97-AF65-F5344CB8AC3E}">
        <p14:creationId xmlns:p14="http://schemas.microsoft.com/office/powerpoint/2010/main" val="1826085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Using Rules of Inference to Build Arguments</a:t>
            </a:r>
            <a:r>
              <a:rPr lang="en-GB" dirty="0"/>
              <a:t>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Solution:</a:t>
                </a:r>
              </a:p>
              <a:p>
                <a:pPr lvl="1"/>
                <a:r>
                  <a:rPr lang="en-GB" dirty="0" smtClean="0"/>
                  <a:t>Let,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𝑝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 smtClean="0"/>
                  <a:t> “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𝑌</m:t>
                    </m:r>
                    <m:r>
                      <a:rPr lang="en-US" i="1" dirty="0">
                        <a:latin typeface="Cambria Math"/>
                      </a:rPr>
                      <m:t>𝑜𝑢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𝑠𝑒𝑛𝑑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𝑚𝑒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𝑒</m:t>
                    </m:r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𝑚𝑎𝑖𝑙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𝑚𝑒𝑠𝑠𝑎𝑔𝑒</m:t>
                    </m:r>
                    <m:r>
                      <a:rPr lang="en-GB" b="0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GB" dirty="0" smtClean="0"/>
                  <a:t>”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𝑞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 smtClean="0"/>
                  <a:t> “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𝐼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𝑤𝑖𝑙𝑙</m:t>
                    </m:r>
                    <m:r>
                      <a:rPr lang="en-US" i="1" dirty="0">
                        <a:latin typeface="Cambria Math"/>
                      </a:rPr>
                      <m:t> ﬁ</m:t>
                    </m:r>
                    <m:r>
                      <a:rPr lang="en-US" i="1" dirty="0">
                        <a:latin typeface="Cambria Math"/>
                      </a:rPr>
                      <m:t>𝑛𝑖𝑠h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𝑤𝑟𝑖𝑡𝑖𝑛𝑔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𝑡h𝑒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𝑝𝑟𝑜𝑔𝑟𝑎𝑚</m:t>
                    </m:r>
                    <m:r>
                      <a:rPr lang="en-GB" b="0" i="0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GB" dirty="0" smtClean="0"/>
                  <a:t>”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𝑟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 smtClean="0"/>
                  <a:t> “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𝐼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𝑤𝑖𝑙𝑙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𝑔𝑜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𝑡𝑜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𝑠𝑙𝑒𝑒𝑝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𝑒𝑎𝑟𝑙𝑦</m:t>
                    </m:r>
                    <m:r>
                      <a:rPr lang="en-US" i="1" dirty="0">
                        <a:latin typeface="Cambria Math"/>
                      </a:rPr>
                      <m:t>.”</m:t>
                    </m:r>
                  </m:oMath>
                </a14:m>
                <a:endParaRPr lang="en-GB" dirty="0" smtClean="0"/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𝑠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 smtClean="0"/>
                  <a:t> “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𝐼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𝑤𝑖𝑙𝑙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𝑤𝑎𝑘𝑒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𝑢𝑝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𝑓𝑒𝑒𝑙𝑖𝑛𝑔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𝑟𝑒𝑓𝑟𝑒𝑠h𝑒𝑑</m:t>
                    </m:r>
                  </m:oMath>
                </a14:m>
                <a:r>
                  <a:rPr lang="en-GB" dirty="0" smtClean="0"/>
                  <a:t>.”</a:t>
                </a:r>
              </a:p>
              <a:p>
                <a:pPr marL="594360" lvl="2" indent="0">
                  <a:buNone/>
                </a:pPr>
                <a:r>
                  <a:rPr lang="en-GB" dirty="0" smtClean="0"/>
                  <a:t>Then the premises become,</a:t>
                </a:r>
              </a:p>
              <a:p>
                <a:pPr marL="105156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𝑝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endParaRPr lang="en-GB" b="0" dirty="0" smtClean="0">
                  <a:ea typeface="Cambria Math"/>
                </a:endParaRPr>
              </a:p>
              <a:p>
                <a:pPr marL="105156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¬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endParaRPr lang="en-GB" b="0" dirty="0" smtClean="0">
                  <a:ea typeface="Cambria Math"/>
                </a:endParaRPr>
              </a:p>
              <a:p>
                <a:pPr marL="105156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en-GB" b="0" dirty="0" smtClean="0">
                  <a:ea typeface="Cambria Math"/>
                </a:endParaRPr>
              </a:p>
              <a:p>
                <a:pPr marL="594360" lvl="2" indent="0">
                  <a:buNone/>
                </a:pPr>
                <a:r>
                  <a:rPr lang="en-GB" dirty="0" smtClean="0"/>
                  <a:t>The conclusion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¬</m:t>
                    </m:r>
                    <m:r>
                      <a:rPr lang="en-GB" b="0" i="1" smtClean="0">
                        <a:latin typeface="Cambria Math"/>
                      </a:rPr>
                      <m:t>𝑞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en-GB" dirty="0" smtClean="0"/>
              </a:p>
              <a:p>
                <a:pPr marL="594360" lvl="2" indent="0">
                  <a:buNone/>
                </a:pPr>
                <a:r>
                  <a:rPr lang="en-GB" dirty="0" smtClean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89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Rules of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Infer means:</a:t>
                </a:r>
              </a:p>
              <a:p>
                <a:pPr lvl="1"/>
                <a:r>
                  <a:rPr lang="en-US" dirty="0" smtClean="0"/>
                  <a:t>To deduce </a:t>
                </a:r>
                <a:r>
                  <a:rPr lang="en-US" dirty="0"/>
                  <a:t>or conclude (something) from evidence and reasoning rather than from explicit statements.</a:t>
                </a:r>
              </a:p>
              <a:p>
                <a:r>
                  <a:rPr lang="en-US" dirty="0" smtClean="0"/>
                  <a:t>Proofs </a:t>
                </a:r>
                <a:r>
                  <a:rPr lang="en-US" dirty="0"/>
                  <a:t>in mathematics </a:t>
                </a:r>
                <a:r>
                  <a:rPr lang="en-US" dirty="0" smtClean="0"/>
                  <a:t>are</a:t>
                </a:r>
              </a:p>
              <a:p>
                <a:pPr lvl="1"/>
                <a:r>
                  <a:rPr lang="en-US" dirty="0" smtClean="0"/>
                  <a:t>Valid arguments</a:t>
                </a:r>
              </a:p>
              <a:p>
                <a:pPr lvl="1"/>
                <a:r>
                  <a:rPr lang="en-US" dirty="0" smtClean="0"/>
                  <a:t>These arguments establish the </a:t>
                </a:r>
                <a:r>
                  <a:rPr lang="en-US" dirty="0"/>
                  <a:t>truth of mathematical statements. </a:t>
                </a:r>
                <a:endParaRPr lang="en-US" dirty="0" smtClean="0"/>
              </a:p>
              <a:p>
                <a:r>
                  <a:rPr lang="en-US" dirty="0"/>
                  <a:t>By 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𝒂𝒓𝒈𝒖𝒎𝒆𝒏𝒕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we mean a sequence of </a:t>
                </a:r>
                <a:r>
                  <a:rPr lang="en-US" dirty="0" smtClean="0"/>
                  <a:t>statements that </a:t>
                </a:r>
                <a:r>
                  <a:rPr lang="en-US" dirty="0"/>
                  <a:t>end with a </a:t>
                </a:r>
                <a:r>
                  <a:rPr lang="en-US" dirty="0" smtClean="0"/>
                  <a:t>conclusion.</a:t>
                </a:r>
              </a:p>
              <a:p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𝒗𝒂𝒍𝒊𝒅</m:t>
                    </m:r>
                  </m:oMath>
                </a14:m>
                <a:r>
                  <a:rPr lang="en-US" dirty="0"/>
                  <a:t>, we mean that the conclusion, or ﬁnal statement of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𝒂𝒓𝒈𝒖𝒎𝒆𝒏𝒕</m:t>
                    </m:r>
                  </m:oMath>
                </a14:m>
                <a:r>
                  <a:rPr lang="en-US" dirty="0"/>
                  <a:t>, must follow from the truth of the preceding statements, 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𝒑𝒓𝒆𝒎𝒊𝒔𝒆𝒔</m:t>
                    </m:r>
                    <m:r>
                      <a:rPr lang="en-GB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of </a:t>
                </a:r>
                <a:r>
                  <a:rPr lang="en-US" dirty="0"/>
                  <a:t>the argument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An argument is valid if the truth of all its premises implies that the conclusion is true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i.e</a:t>
                </a:r>
                <a:r>
                  <a:rPr lang="en-US" dirty="0"/>
                  <a:t>. the conclusion is true </a:t>
                </a:r>
                <a:r>
                  <a:rPr lang="en-US" dirty="0" smtClean="0"/>
                  <a:t>if the </a:t>
                </a:r>
                <a:r>
                  <a:rPr lang="en-US" dirty="0"/>
                  <a:t>premises are all true.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2469" r="-889" b="-10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653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Using Rules of Inference to Build Arguments</a:t>
            </a:r>
            <a:r>
              <a:rPr lang="en-GB" dirty="0"/>
              <a:t>(Contd.)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marL="594360" lvl="2" indent="0">
              <a:buNone/>
            </a:pPr>
            <a:r>
              <a:rPr lang="en-GB" dirty="0" smtClean="0"/>
              <a:t>We construct an argument to show that our premises lead to the desired conclusion as follows,</a:t>
            </a:r>
          </a:p>
          <a:p>
            <a:pPr marL="594360" lvl="2" indent="0" algn="ctr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 smtClean="0"/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 smtClean="0"/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 smtClean="0"/>
          </a:p>
          <a:p>
            <a:pPr marL="594360" lvl="2" indent="0">
              <a:buNone/>
            </a:pPr>
            <a:r>
              <a:rPr lang="en-GB" dirty="0" smtClean="0"/>
              <a:t>		</a:t>
            </a:r>
            <a:endParaRPr lang="en-GB" dirty="0"/>
          </a:p>
          <a:p>
            <a:pPr marL="594360" lvl="2" indent="0">
              <a:buNone/>
            </a:pPr>
            <a:endParaRPr lang="en-GB" dirty="0" smtClean="0"/>
          </a:p>
          <a:p>
            <a:pPr marL="594360" lvl="2" indent="0">
              <a:buNone/>
            </a:pPr>
            <a:r>
              <a:rPr lang="en-GB" dirty="0" smtClean="0"/>
              <a:t>Thus, we can see that our premises lead to the desired conclusion. </a:t>
            </a:r>
          </a:p>
          <a:p>
            <a:pPr marL="594360" lvl="2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725437"/>
                  </p:ext>
                </p:extLst>
              </p:nvPr>
            </p:nvGraphicFramePr>
            <p:xfrm>
              <a:off x="1600200" y="2387600"/>
              <a:ext cx="5185601" cy="21082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11808"/>
                    <a:gridCol w="3673793"/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𝑺𝒕𝒆𝒑𝒔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𝑹𝒆𝒂𝒔𝒐𝒏𝒔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oMath>
                          </a14:m>
                          <a:endParaRPr lang="en-GB" b="0" dirty="0" smtClean="0">
                            <a:ea typeface="Cambria Math"/>
                          </a:endParaRPr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→¬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oMath>
                          </a14:m>
                          <a:endParaRPr lang="en-GB" b="0" dirty="0" smtClean="0">
                            <a:ea typeface="Cambria Math"/>
                          </a:endParaRPr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oMath>
                          </a14:m>
                          <a:endParaRPr lang="en-US" dirty="0" smtClean="0"/>
                        </a:p>
                      </a:txBody>
                      <a:tcPr>
                        <a:lnR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𝑝𝑟𝑒𝑚𝑖𝑠𝑒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𝐶𝑜𝑛𝑡𝑟𝑎𝑝𝑜𝑠𝑖𝑡𝑖𝑣𝑒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𝑟𝑢𝑙𝑒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𝑝𝑟𝑒𝑚𝑖𝑠𝑒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𝐻𝑦𝑝𝑜𝑡h𝑒𝑡𝑖𝑐𝑎𝑙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𝑠𝑦𝑙𝑙𝑜𝑔𝑖𝑠𝑚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𝑢𝑠𝑖𝑛𝑔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d>
                            </m:oMath>
                          </a14:m>
                          <a:r>
                            <a:rPr lang="en-GB" b="0" dirty="0" smtClean="0"/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𝑝𝑟𝑒𝑚𝑖𝑠𝑒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𝐻𝑦𝑝𝑜𝑡h𝑒𝑡𝑖𝑐𝑎𝑙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𝑠𝑦𝑙𝑙𝑜𝑔𝑖𝑠𝑚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𝑢𝑠𝑖𝑛𝑔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(3)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725437"/>
                  </p:ext>
                </p:extLst>
              </p:nvPr>
            </p:nvGraphicFramePr>
            <p:xfrm>
              <a:off x="1600200" y="2387600"/>
              <a:ext cx="5185601" cy="21082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11808"/>
                    <a:gridCol w="367379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3" t="-8197" r="-243145" b="-4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1362" t="-8197" r="-166" b="-491803"/>
                          </a:stretch>
                        </a:blipFill>
                      </a:tcPr>
                    </a:tc>
                  </a:tr>
                  <a:tr h="1737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403" t="-23158" r="-243145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41362" t="-23158" r="-166" b="-52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1272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Resolution is nothing but a rule of </a:t>
                </a:r>
                <a:r>
                  <a:rPr lang="en-US" dirty="0"/>
                  <a:t>inference </a:t>
                </a:r>
                <a:r>
                  <a:rPr lang="en-US" dirty="0" smtClean="0"/>
                  <a:t>based </a:t>
                </a:r>
                <a:r>
                  <a:rPr lang="en-US" dirty="0"/>
                  <a:t>on the </a:t>
                </a:r>
                <a:r>
                  <a:rPr lang="en-US" dirty="0" smtClean="0"/>
                  <a:t>tautology,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)→(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GB" dirty="0" smtClean="0"/>
                  <a:t>Using this resolution, we can derive rule of inference.</a:t>
                </a:r>
              </a:p>
              <a:p>
                <a:pPr lvl="1"/>
                <a:r>
                  <a:rPr lang="en-GB" dirty="0" smtClean="0"/>
                  <a:t>Let, 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𝑟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𝐹𝑎𝑙𝑠𝑒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594360" lvl="2" indent="0">
                  <a:buNone/>
                </a:pPr>
                <a:r>
                  <a:rPr lang="en-GB" dirty="0" smtClean="0"/>
                  <a:t>Then the resolution becomes,</a:t>
                </a:r>
              </a:p>
              <a:p>
                <a:pPr marL="59436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∨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∧¬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en-US" dirty="0" smtClean="0"/>
              </a:p>
              <a:p>
                <a:pPr marL="594360" lvl="2" indent="0">
                  <a:buNone/>
                </a:pPr>
                <a:r>
                  <a:rPr lang="en-GB" dirty="0" smtClean="0"/>
                  <a:t>This is the same as </a:t>
                </a:r>
                <a:r>
                  <a:rPr lang="en-GB" smtClean="0"/>
                  <a:t>disjunctive syllogism.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272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Resolution(Contd.)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u="sng" dirty="0" smtClean="0"/>
              <a:t>Example 1:</a:t>
            </a:r>
          </a:p>
          <a:p>
            <a:r>
              <a:rPr lang="en-US" dirty="0"/>
              <a:t>Use resolution to show that the hypotheses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Jasmine is skiing or it is not snowing”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It </a:t>
            </a:r>
            <a:r>
              <a:rPr lang="en-US" dirty="0" smtClean="0"/>
              <a:t>is snowing </a:t>
            </a:r>
            <a:r>
              <a:rPr lang="en-US" dirty="0"/>
              <a:t>or Bart is playing hockey” </a:t>
            </a:r>
            <a:endParaRPr lang="en-US" dirty="0" smtClean="0"/>
          </a:p>
          <a:p>
            <a:r>
              <a:rPr lang="en-US" dirty="0" smtClean="0"/>
              <a:t>Imply </a:t>
            </a:r>
            <a:r>
              <a:rPr lang="en-US" dirty="0"/>
              <a:t>that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Jasmine is skiing or Bart is playing hockey.”</a:t>
            </a:r>
          </a:p>
        </p:txBody>
      </p:sp>
    </p:spTree>
    <p:extLst>
      <p:ext uri="{BB962C8B-B14F-4D97-AF65-F5344CB8AC3E}">
        <p14:creationId xmlns:p14="http://schemas.microsoft.com/office/powerpoint/2010/main" val="3566585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Resolution(Contd.)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Solution:</a:t>
                </a:r>
              </a:p>
              <a:p>
                <a:pPr lvl="1"/>
                <a:r>
                  <a:rPr lang="en-US" sz="2500" dirty="0" smtClean="0"/>
                  <a:t>Let,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𝑝</m:t>
                    </m:r>
                    <m:r>
                      <a:rPr lang="en-GB" sz="22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200" dirty="0" smtClean="0"/>
                  <a:t> “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𝐼𝑡</m:t>
                    </m:r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  <m:r>
                      <a:rPr lang="en-US" sz="2200" i="1" dirty="0" smtClean="0">
                        <a:latin typeface="Cambria Math"/>
                      </a:rPr>
                      <m:t>𝑖𝑠</m:t>
                    </m:r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  <m:r>
                      <a:rPr lang="en-US" sz="2200" i="1" dirty="0" smtClean="0">
                        <a:latin typeface="Cambria Math"/>
                      </a:rPr>
                      <m:t>𝑠𝑛𝑜𝑤𝑖𝑛𝑔</m:t>
                    </m:r>
                  </m:oMath>
                </a14:m>
                <a:r>
                  <a:rPr lang="en-US" sz="2200" dirty="0" smtClean="0"/>
                  <a:t>” 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sz="2200" b="0" i="1" dirty="0" smtClean="0">
                        <a:latin typeface="Cambria Math"/>
                      </a:rPr>
                      <m:t>𝑟</m:t>
                    </m:r>
                    <m:r>
                      <a:rPr lang="en-GB" sz="22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200" dirty="0" smtClean="0"/>
                  <a:t> “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𝐽𝑎𝑠𝑚𝑖𝑛𝑒</m:t>
                    </m:r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  <m:r>
                      <a:rPr lang="en-US" sz="2200" i="1" dirty="0" smtClean="0">
                        <a:latin typeface="Cambria Math"/>
                      </a:rPr>
                      <m:t>𝑖𝑠</m:t>
                    </m:r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  <m:r>
                      <a:rPr lang="en-US" sz="2200" i="1" dirty="0" smtClean="0">
                        <a:latin typeface="Cambria Math"/>
                      </a:rPr>
                      <m:t>𝑠𝑘𝑖𝑖𝑛𝑔</m:t>
                    </m:r>
                  </m:oMath>
                </a14:m>
                <a:r>
                  <a:rPr lang="en-US" sz="2200" dirty="0" smtClean="0"/>
                  <a:t>”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sz="2200" b="0" i="1" dirty="0" smtClean="0">
                        <a:latin typeface="Cambria Math"/>
                      </a:rPr>
                      <m:t>𝑞</m:t>
                    </m:r>
                    <m:r>
                      <a:rPr lang="en-GB" sz="22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200" dirty="0" smtClean="0"/>
                  <a:t> “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𝐵𝑎𝑟𝑡</m:t>
                    </m:r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  <m:r>
                      <a:rPr lang="en-US" sz="2200" i="1" dirty="0">
                        <a:latin typeface="Cambria Math"/>
                      </a:rPr>
                      <m:t>𝑖𝑠</m:t>
                    </m:r>
                    <m:r>
                      <a:rPr lang="en-US" sz="2200" i="1" dirty="0">
                        <a:latin typeface="Cambria Math"/>
                      </a:rPr>
                      <m:t> </m:t>
                    </m:r>
                    <m:r>
                      <a:rPr lang="en-US" sz="2200" i="1" dirty="0">
                        <a:latin typeface="Cambria Math"/>
                      </a:rPr>
                      <m:t>𝑝𝑙𝑎𝑦𝑖𝑛𝑔</m:t>
                    </m:r>
                    <m:r>
                      <a:rPr lang="en-US" sz="2200" i="1" dirty="0">
                        <a:latin typeface="Cambria Math"/>
                      </a:rPr>
                      <m:t> </m:t>
                    </m:r>
                    <m:r>
                      <a:rPr lang="en-US" sz="2200" i="1" dirty="0">
                        <a:latin typeface="Cambria Math"/>
                      </a:rPr>
                      <m:t>h𝑜𝑐𝑘𝑒𝑦</m:t>
                    </m:r>
                    <m:r>
                      <a:rPr lang="en-US" sz="2200" i="1" dirty="0">
                        <a:latin typeface="Cambria Math"/>
                      </a:rPr>
                      <m:t>.</m:t>
                    </m:r>
                  </m:oMath>
                </a14:m>
                <a:r>
                  <a:rPr lang="en-US" sz="2200" dirty="0"/>
                  <a:t>”</a:t>
                </a:r>
                <a:endParaRPr lang="en-US" sz="2200" dirty="0" smtClean="0"/>
              </a:p>
              <a:p>
                <a:pPr marL="594360" lvl="2" indent="0">
                  <a:buNone/>
                </a:pPr>
                <a:r>
                  <a:rPr lang="en-GB" dirty="0" smtClean="0"/>
                  <a:t>The hypotheses can be represented as follows</a:t>
                </a:r>
              </a:p>
              <a:p>
                <a:pPr marL="105156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/>
                      </a:rPr>
                      <m:t>¬</m:t>
                    </m:r>
                    <m:r>
                      <a:rPr lang="en-GB" sz="2200" b="0" i="1" smtClean="0">
                        <a:latin typeface="Cambria Math"/>
                      </a:rPr>
                      <m:t>𝑝</m:t>
                    </m:r>
                    <m:r>
                      <a:rPr lang="en-GB" sz="2200" b="0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en-GB" sz="2200" b="0" i="1" smtClean="0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endParaRPr lang="en-GB" sz="2200" dirty="0" smtClean="0"/>
              </a:p>
              <a:p>
                <a:pPr marL="105156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/>
                      </a:rPr>
                      <m:t>𝑝</m:t>
                    </m:r>
                    <m:r>
                      <a:rPr lang="en-GB" sz="2200" b="0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en-GB" sz="2200" b="0" i="1" smtClean="0"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endParaRPr lang="en-GB" sz="2200" dirty="0" smtClean="0"/>
              </a:p>
              <a:p>
                <a:pPr marL="594360" lvl="2" indent="0">
                  <a:buNone/>
                </a:pPr>
                <a:r>
                  <a:rPr lang="en-GB" sz="2200" dirty="0" smtClean="0"/>
                  <a:t>The resolution suggests that </a:t>
                </a:r>
              </a:p>
              <a:p>
                <a:pPr marL="59436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)→(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594360" lvl="2" indent="0">
                  <a:buNone/>
                </a:pPr>
                <a:r>
                  <a:rPr lang="en-GB" sz="2200" dirty="0" smtClean="0"/>
                  <a:t>Thus, the hypotheses implies,</a:t>
                </a:r>
              </a:p>
              <a:p>
                <a:pPr marL="59436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/>
                        </a:rPr>
                        <m:t>(</m:t>
                      </m:r>
                      <m:r>
                        <a:rPr lang="en-GB" sz="2200" b="0" i="1" smtClean="0">
                          <a:latin typeface="Cambria Math"/>
                        </a:rPr>
                        <m:t>𝑞</m:t>
                      </m:r>
                      <m:r>
                        <a:rPr lang="en-GB" sz="2200" b="0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GB" sz="22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GB" sz="2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442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Resolution(Contd.)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2:</a:t>
                </a:r>
              </a:p>
              <a:p>
                <a:r>
                  <a:rPr lang="en-US" dirty="0"/>
                  <a:t>Show that the premises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 ∧ 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) ∨ </m:t>
                    </m:r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 → </m:t>
                    </m:r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imply the conclusion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 ∨ </m:t>
                    </m:r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749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Resolution(Contd.)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Solution:</a:t>
                </a:r>
                <a:endParaRPr lang="en-US" dirty="0" smtClean="0"/>
              </a:p>
              <a:p>
                <a:pPr lvl="1"/>
                <a:r>
                  <a:rPr lang="en-US" sz="2500" dirty="0"/>
                  <a:t>We can rewrite the premises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(</m:t>
                    </m:r>
                    <m:r>
                      <a:rPr lang="en-US" sz="2500" i="1" dirty="0" smtClean="0">
                        <a:latin typeface="Cambria Math"/>
                      </a:rPr>
                      <m:t>𝑝</m:t>
                    </m:r>
                    <m:r>
                      <a:rPr lang="en-US" sz="2500" i="1" dirty="0" smtClean="0">
                        <a:latin typeface="Cambria Math"/>
                      </a:rPr>
                      <m:t> ∧ </m:t>
                    </m:r>
                    <m:r>
                      <a:rPr lang="en-US" sz="2500" i="1" dirty="0" smtClean="0">
                        <a:latin typeface="Cambria Math"/>
                      </a:rPr>
                      <m:t>𝑞</m:t>
                    </m:r>
                    <m:r>
                      <a:rPr lang="en-US" sz="2500" i="1" dirty="0" smtClean="0">
                        <a:latin typeface="Cambria Math"/>
                      </a:rPr>
                      <m:t>) ∨ </m:t>
                    </m:r>
                    <m:r>
                      <a:rPr lang="en-US" sz="2500" i="1" dirty="0" smtClean="0">
                        <a:latin typeface="Cambria Math"/>
                      </a:rPr>
                      <m:t>𝑟</m:t>
                    </m:r>
                    <m:r>
                      <a:rPr lang="en-US" sz="25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500" dirty="0"/>
                  <a:t>as two clauses,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𝑝</m:t>
                    </m:r>
                    <m:r>
                      <a:rPr lang="en-US" sz="2500" i="1" dirty="0" smtClean="0">
                        <a:latin typeface="Cambria Math"/>
                      </a:rPr>
                      <m:t> ∨ </m:t>
                    </m:r>
                    <m:r>
                      <a:rPr lang="en-US" sz="2500" i="1" dirty="0" smtClean="0">
                        <a:latin typeface="Cambria Math"/>
                      </a:rPr>
                      <m:t>𝑟</m:t>
                    </m:r>
                    <m:r>
                      <a:rPr lang="en-US" sz="25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500" dirty="0"/>
                  <a:t>and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𝑞</m:t>
                    </m:r>
                    <m:r>
                      <a:rPr lang="en-US" sz="2500" i="1" dirty="0" smtClean="0">
                        <a:latin typeface="Cambria Math"/>
                      </a:rPr>
                      <m:t> ∨ </m:t>
                    </m:r>
                    <m:r>
                      <a:rPr lang="en-US" sz="2500" i="1" dirty="0" smtClean="0">
                        <a:latin typeface="Cambria Math"/>
                      </a:rPr>
                      <m:t>𝑟</m:t>
                    </m:r>
                    <m:r>
                      <a:rPr lang="en-US" sz="2500" i="1" dirty="0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sz="2500" dirty="0"/>
                  <a:t>We can </a:t>
                </a:r>
                <a:r>
                  <a:rPr lang="en-US" sz="2500" dirty="0" smtClean="0"/>
                  <a:t>also replace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𝑟</m:t>
                    </m:r>
                    <m:r>
                      <a:rPr lang="en-US" sz="2500" i="1" dirty="0" smtClean="0">
                        <a:latin typeface="Cambria Math"/>
                      </a:rPr>
                      <m:t> → </m:t>
                    </m:r>
                    <m:r>
                      <a:rPr lang="en-US" sz="2500" i="1" dirty="0" smtClean="0">
                        <a:latin typeface="Cambria Math"/>
                      </a:rPr>
                      <m:t>𝑠</m:t>
                    </m:r>
                    <m:r>
                      <a:rPr lang="en-US" sz="25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500" dirty="0" smtClean="0"/>
                  <a:t>by the equivalent clause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¬</m:t>
                    </m:r>
                    <m:r>
                      <a:rPr lang="en-US" sz="2500" i="1" dirty="0" smtClean="0">
                        <a:latin typeface="Cambria Math"/>
                      </a:rPr>
                      <m:t>𝑟</m:t>
                    </m:r>
                    <m:r>
                      <a:rPr lang="en-US" sz="2500" i="1" dirty="0" smtClean="0">
                        <a:latin typeface="Cambria Math"/>
                      </a:rPr>
                      <m:t> ∨ </m:t>
                    </m:r>
                    <m:r>
                      <a:rPr lang="en-US" sz="2500" i="1" dirty="0" smtClean="0">
                        <a:latin typeface="Cambria Math"/>
                      </a:rPr>
                      <m:t>𝑠</m:t>
                    </m:r>
                    <m:r>
                      <a:rPr lang="en-US" sz="2500" i="1" dirty="0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sz="2500" dirty="0" smtClean="0"/>
                  <a:t>Using the two clauses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𝑝</m:t>
                    </m:r>
                    <m:r>
                      <a:rPr lang="en-US" sz="2500" i="1" dirty="0" smtClean="0">
                        <a:latin typeface="Cambria Math"/>
                      </a:rPr>
                      <m:t> ∨ </m:t>
                    </m:r>
                    <m:r>
                      <a:rPr lang="en-US" sz="2500" i="1" dirty="0" smtClean="0">
                        <a:latin typeface="Cambria Math"/>
                      </a:rPr>
                      <m:t>𝑟</m:t>
                    </m:r>
                    <m:r>
                      <a:rPr lang="en-US" sz="25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5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¬</m:t>
                    </m:r>
                    <m:r>
                      <a:rPr lang="en-US" sz="2500" i="1" dirty="0" smtClean="0">
                        <a:latin typeface="Cambria Math"/>
                      </a:rPr>
                      <m:t>𝑟</m:t>
                    </m:r>
                    <m:r>
                      <a:rPr lang="en-US" sz="2500" i="1" dirty="0" smtClean="0">
                        <a:latin typeface="Cambria Math"/>
                      </a:rPr>
                      <m:t> ∨ </m:t>
                    </m:r>
                    <m:r>
                      <a:rPr lang="en-US" sz="250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500" dirty="0" smtClean="0"/>
                  <a:t>, we can use </a:t>
                </a:r>
                <a:r>
                  <a:rPr lang="en-US" sz="2500" dirty="0"/>
                  <a:t>resolution to conclude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𝑝</m:t>
                    </m:r>
                    <m:r>
                      <a:rPr lang="en-US" sz="2500" i="1" dirty="0" smtClean="0">
                        <a:latin typeface="Cambria Math"/>
                      </a:rPr>
                      <m:t> ∨ </m:t>
                    </m:r>
                    <m:r>
                      <a:rPr lang="en-US" sz="2500" i="1" dirty="0" smtClean="0">
                        <a:latin typeface="Cambria Math"/>
                      </a:rPr>
                      <m:t>𝑠</m:t>
                    </m:r>
                    <m:r>
                      <a:rPr lang="en-US" sz="25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500" dirty="0"/>
              </a:p>
              <a:p>
                <a:pPr lvl="1"/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853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Rules of Inference for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Like the rules of inference for propositions, we now we see the rules of inference for quantified statements.</a:t>
            </a:r>
          </a:p>
          <a:p>
            <a:endParaRPr lang="en-GB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2128405"/>
                  </p:ext>
                </p:extLst>
              </p:nvPr>
            </p:nvGraphicFramePr>
            <p:xfrm>
              <a:off x="1704277" y="2514600"/>
              <a:ext cx="5915723" cy="3040444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2934017"/>
                    <a:gridCol w="298170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𝑹𝒖𝒍𝒆𝒔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𝒐𝒇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𝑰𝒏𝒇𝒆𝒓𝒆𝒏𝒄𝒆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𝑵𝒂𝒎𝒆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∀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𝑥𝑃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∴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𝑃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𝑈𝑛𝑖𝑣𝑒𝑟𝑠𝑎𝑙</m:t>
                                </m:r>
                                <m:r>
                                  <a:rPr lang="en-GB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𝑖𝑛𝑠𝑡𝑎𝑛𝑡𝑖𝑎𝑡𝑖𝑜𝑛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𝑓𝑜𝑟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𝑎𝑛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𝑎𝑟𝑏𝑖𝑡𝑟𝑎𝑟𝑦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∴∀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𝑥𝑃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𝑈𝑛𝑖𝑣𝑒𝑟𝑠𝑎𝑙</m:t>
                                </m:r>
                                <m:r>
                                  <a:rPr lang="en-GB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𝑔𝑒𝑛𝑒𝑟𝑎𝑙𝑖𝑧𝑎𝑡𝑖𝑜𝑛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∃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𝑥𝑃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∴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solidFill>
                                              <a:srgbClr val="00800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00800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𝑓𝑜𝑟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𝑠𝑜𝑚𝑒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𝑒𝑙𝑒𝑚𝑒𝑛𝑡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rgbClr val="008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𝐸𝑥𝑖𝑠𝑡𝑒𝑛𝑡𝑖𝑎𝑙</m:t>
                                </m:r>
                                <m:r>
                                  <a:rPr lang="en-GB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𝑖𝑛𝑠𝑡𝑎𝑛𝑡𝑖𝑎𝑡𝑖𝑜𝑛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8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solidFill>
                                              <a:srgbClr val="008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008000"/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</a:rPr>
                                      <m:t>𝑓𝑜𝑟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</a:rPr>
                                      <m:t>𝑠𝑜𝑚𝑒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</a:rPr>
                                      <m:t>𝑒𝑙𝑒𝑚𝑒𝑛𝑡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∴∃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𝑥𝑃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rgbClr val="008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𝐸𝑥𝑖𝑠𝑡𝑒𝑛𝑡𝑖𝑎𝑙</m:t>
                                </m:r>
                                <m:r>
                                  <a:rPr lang="en-GB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𝑔𝑒𝑛𝑒𝑟𝑎𝑙𝑖𝑧𝑎𝑡𝑖𝑜𝑛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8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2128405"/>
                  </p:ext>
                </p:extLst>
              </p:nvPr>
            </p:nvGraphicFramePr>
            <p:xfrm>
              <a:off x="1704277" y="2514600"/>
              <a:ext cx="5915723" cy="3040444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2934017"/>
                    <a:gridCol w="298170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8" t="-8197" r="-101663" b="-7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8569" t="-8197" b="-718033"/>
                          </a:stretch>
                        </a:blipFill>
                      </a:tcPr>
                    </a:tc>
                  </a:tr>
                  <a:tr h="6626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8" t="-61111" r="-101663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8569" t="-61111" b="-305556"/>
                          </a:stretch>
                        </a:blipFill>
                      </a:tcPr>
                    </a:tc>
                  </a:tr>
                  <a:tr h="672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8" t="-158182" r="-1016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8569" t="-158182" b="-200000"/>
                          </a:stretch>
                        </a:blipFill>
                      </a:tcPr>
                    </a:tc>
                  </a:tr>
                  <a:tr h="6620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8" t="-260550" r="-101663" b="-1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8569" t="-260550" b="-101835"/>
                          </a:stretch>
                        </a:blipFill>
                      </a:tcPr>
                    </a:tc>
                  </a:tr>
                  <a:tr h="672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8" t="-357273" r="-101663" b="-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8569" t="-357273" b="-9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9138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Rules of Inference for Quantifiers(Contd.)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Universal Instantiation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true, 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a particular member of the domain, given the premise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∀</m:t>
                    </m:r>
                    <m:r>
                      <a:rPr lang="en-GB" b="1" i="1" dirty="0" smtClean="0">
                        <a:latin typeface="Cambria Math"/>
                      </a:rPr>
                      <m:t>𝒙𝑷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. </a:t>
                </a:r>
                <a:endParaRPr lang="en-US" b="1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Universal Generalization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∀</m:t>
                    </m:r>
                    <m:r>
                      <a:rPr lang="en-GB" b="1" i="1" dirty="0" smtClean="0">
                        <a:latin typeface="Cambria Math"/>
                      </a:rPr>
                      <m:t>𝒙𝑷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true, given </a:t>
                </a:r>
                <a:r>
                  <a:rPr lang="en-US" dirty="0" smtClean="0"/>
                  <a:t>the premise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𝒄</m:t>
                        </m:r>
                      </m:e>
                    </m:d>
                  </m:oMath>
                </a14:m>
                <a:r>
                  <a:rPr lang="en-US" dirty="0"/>
                  <a:t>is true for all elements c in the domain. </a:t>
                </a:r>
              </a:p>
              <a:p>
                <a:pPr lvl="1"/>
                <a:r>
                  <a:rPr lang="en-US" dirty="0" smtClean="0"/>
                  <a:t>We </a:t>
                </a: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∀</m:t>
                    </m:r>
                    <m:r>
                      <a:rPr lang="en-GB" b="1" i="1" dirty="0" smtClean="0">
                        <a:latin typeface="Cambria Math"/>
                      </a:rPr>
                      <m:t>𝒙𝑷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true by taking an arbitrary element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from the domain and showing </a:t>
                </a:r>
                <a:r>
                  <a:rPr lang="en-US" dirty="0" smtClean="0"/>
                  <a:t>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𝒄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true.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element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that we select must be an arbitrary, </a:t>
                </a:r>
                <a:r>
                  <a:rPr lang="en-US" dirty="0" smtClean="0"/>
                  <a:t> and </a:t>
                </a:r>
                <a:r>
                  <a:rPr lang="en-US" dirty="0"/>
                  <a:t>not a speciﬁc, element </a:t>
                </a:r>
                <a:r>
                  <a:rPr lang="en-US" dirty="0" smtClean="0"/>
                  <a:t>of the </a:t>
                </a:r>
                <a:r>
                  <a:rPr lang="en-US" dirty="0"/>
                  <a:t>domain.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1037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138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Rules of Inference for Quantifiers(Contd.)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Existential Instantiation</a:t>
                </a:r>
              </a:p>
              <a:p>
                <a:pPr lvl="1"/>
                <a:r>
                  <a:rPr lang="en-US" dirty="0" smtClean="0"/>
                  <a:t>Allows </a:t>
                </a:r>
                <a:r>
                  <a:rPr lang="en-US" dirty="0"/>
                  <a:t>us to conclude that there is an element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the </a:t>
                </a:r>
                <a:r>
                  <a:rPr lang="en-US" dirty="0"/>
                  <a:t>domain for which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true if we know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∃</m:t>
                    </m:r>
                    <m:r>
                      <a:rPr lang="en-GB" b="1" i="1" dirty="0" smtClean="0">
                        <a:latin typeface="Cambria Math"/>
                      </a:rPr>
                      <m:t>𝒙𝑷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true.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We </a:t>
                </a:r>
                <a:r>
                  <a:rPr lang="en-US" dirty="0"/>
                  <a:t>cannot select an </a:t>
                </a:r>
                <a:r>
                  <a:rPr lang="en-US" dirty="0" smtClean="0"/>
                  <a:t>arbitrary value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here, but </a:t>
                </a:r>
                <a:r>
                  <a:rPr lang="en-US" dirty="0"/>
                  <a:t>rather it must be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true. </a:t>
                </a:r>
                <a:endParaRPr lang="en-US" dirty="0" smtClean="0"/>
              </a:p>
              <a:p>
                <a:endParaRPr lang="en-GB" dirty="0"/>
              </a:p>
              <a:p>
                <a:r>
                  <a:rPr lang="en-GB" dirty="0" smtClean="0"/>
                  <a:t>Existential Generalization</a:t>
                </a:r>
              </a:p>
              <a:p>
                <a:pPr lvl="1"/>
                <a:r>
                  <a:rPr lang="en-US" dirty="0" smtClean="0"/>
                  <a:t>Allows us to conclude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∃</m:t>
                    </m:r>
                    <m:r>
                      <a:rPr lang="en-GB" b="1" i="1" dirty="0" smtClean="0">
                        <a:latin typeface="Cambria Math"/>
                      </a:rPr>
                      <m:t>𝒙𝑷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smtClean="0"/>
                  <a:t>is true </a:t>
                </a:r>
                <a:r>
                  <a:rPr lang="en-US" dirty="0"/>
                  <a:t>when a particular element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true is known.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That </a:t>
                </a:r>
                <a:r>
                  <a:rPr lang="en-US" dirty="0"/>
                  <a:t>is, if we know one element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the </a:t>
                </a:r>
                <a:r>
                  <a:rPr lang="en-US" dirty="0"/>
                  <a:t>domain for which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true, then we know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∃</m:t>
                    </m:r>
                    <m:r>
                      <a:rPr lang="en-GB" b="1" i="1" dirty="0" smtClean="0">
                        <a:latin typeface="Cambria Math"/>
                      </a:rPr>
                      <m:t>𝒙𝑷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true.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717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Rules of Inference for Quantifiers</a:t>
            </a:r>
            <a:r>
              <a:rPr lang="en-GB" dirty="0"/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u="sng" dirty="0" smtClean="0"/>
              <a:t>Example 1:</a:t>
            </a:r>
            <a:endParaRPr lang="en-US" b="1" u="sng" dirty="0" smtClean="0"/>
          </a:p>
          <a:p>
            <a:r>
              <a:rPr lang="en-US" dirty="0" smtClean="0"/>
              <a:t>Show </a:t>
            </a:r>
            <a:r>
              <a:rPr lang="en-US" dirty="0"/>
              <a:t>that the premises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Everyone in this discrete mathematics class has taken a course </a:t>
            </a:r>
            <a:r>
              <a:rPr lang="en-US" dirty="0" smtClean="0"/>
              <a:t>in computer science”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Marla is a student in this class” </a:t>
            </a:r>
            <a:endParaRPr lang="en-US" dirty="0" smtClean="0"/>
          </a:p>
          <a:p>
            <a:r>
              <a:rPr lang="en-US" dirty="0" smtClean="0"/>
              <a:t>Imply the </a:t>
            </a:r>
            <a:r>
              <a:rPr lang="en-US" dirty="0"/>
              <a:t>conclusion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Marla has </a:t>
            </a:r>
            <a:r>
              <a:rPr lang="en-US" dirty="0" smtClean="0"/>
              <a:t>taken a </a:t>
            </a:r>
            <a:r>
              <a:rPr lang="en-US" dirty="0"/>
              <a:t>course in computer science.”</a:t>
            </a:r>
          </a:p>
        </p:txBody>
      </p:sp>
    </p:spTree>
    <p:extLst>
      <p:ext uri="{BB962C8B-B14F-4D97-AF65-F5344CB8AC3E}">
        <p14:creationId xmlns:p14="http://schemas.microsoft.com/office/powerpoint/2010/main" val="267893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Rules of Inference(Contd.)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</a:t>
                </a:r>
                <a:r>
                  <a:rPr lang="en-US" dirty="0"/>
                  <a:t>argument is valid if and only </a:t>
                </a:r>
                <a:r>
                  <a:rPr lang="en-US" dirty="0" smtClean="0"/>
                  <a:t>if</a:t>
                </a:r>
              </a:p>
              <a:p>
                <a:pPr lvl="1"/>
                <a:r>
                  <a:rPr lang="en-US" dirty="0" smtClean="0"/>
                  <a:t>It </a:t>
                </a:r>
                <a:r>
                  <a:rPr lang="en-US" dirty="0"/>
                  <a:t>is impossible for all the premises to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𝑡𝑟𝑢𝑒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conclusion to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𝑓𝑎𝑙𝑠𝑒</m:t>
                    </m:r>
                    <m:r>
                      <a:rPr lang="en-US" i="1" dirty="0" smtClean="0">
                        <a:latin typeface="Cambria Math"/>
                      </a:rPr>
                      <m:t>.</m:t>
                    </m:r>
                  </m:oMath>
                </a14:m>
                <a:endParaRPr lang="en-GB" dirty="0" smtClean="0"/>
              </a:p>
              <a:p>
                <a:r>
                  <a:rPr lang="en-US" dirty="0"/>
                  <a:t>From the deﬁnition of a valid argument form we see that the argument form with </a:t>
                </a:r>
                <a:r>
                  <a:rPr lang="en-US" dirty="0" smtClean="0"/>
                  <a:t>premises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conclusion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is valid if and only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∧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/>
                      </a:rPr>
                      <m:t>∧…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/>
                      </a:rPr>
                      <m:t>)→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is a tautology.</a:t>
                </a:r>
              </a:p>
              <a:p>
                <a:r>
                  <a:rPr lang="en-US" dirty="0" smtClean="0"/>
                  <a:t>The key </a:t>
                </a:r>
                <a:r>
                  <a:rPr lang="en-US" dirty="0"/>
                  <a:t>to showing that an argument in propositional logic is valid is to show that </a:t>
                </a:r>
                <a:r>
                  <a:rPr lang="en-US" dirty="0" smtClean="0"/>
                  <a:t>its argument </a:t>
                </a:r>
                <a:r>
                  <a:rPr lang="en-US" dirty="0"/>
                  <a:t>form is </a:t>
                </a:r>
                <a:r>
                  <a:rPr lang="en-US" dirty="0" smtClean="0"/>
                  <a:t>valid.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174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Rules of Inference for Quantifiers</a:t>
            </a:r>
            <a:r>
              <a:rPr lang="en-GB" dirty="0"/>
              <a:t>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Solution:</a:t>
                </a:r>
              </a:p>
              <a:p>
                <a:pPr lvl="1"/>
                <a:r>
                  <a:rPr lang="en-GB" dirty="0" smtClean="0"/>
                  <a:t>Let,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“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𝑖𝑠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𝑖𝑛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𝑡h𝑖𝑠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𝐷𝑖𝑠𝑐𝑟𝑒𝑡𝑒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𝑀𝑎𝑡h𝑒𝑚𝑎𝑡𝑖𝑐𝑠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𝑐𝑙𝑎𝑠𝑠</m:t>
                    </m:r>
                    <m:r>
                      <a:rPr lang="en-GB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”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“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h𝑎𝑠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𝑡𝑎𝑘𝑒𝑛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𝑎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𝑐𝑜𝑢𝑟𝑠𝑒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𝑖𝑛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𝐶𝑜𝑚𝑝𝑢𝑡𝑒𝑟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𝑆𝑐𝑖𝑒𝑛𝑐𝑒</m:t>
                    </m:r>
                    <m:r>
                      <a:rPr lang="en-GB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”</a:t>
                </a:r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r>
                  <a:rPr lang="en-GB" dirty="0" smtClean="0"/>
                  <a:t>Then, the premises can be represented as,</a:t>
                </a:r>
              </a:p>
              <a:p>
                <a:pPr marL="105156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𝐷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1051560" lvl="2" indent="-45720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𝑀𝑎𝑟𝑙𝑎</m:t>
                        </m:r>
                      </m:e>
                    </m:d>
                  </m:oMath>
                </a14:m>
                <a:endParaRPr lang="en-GB" b="0" dirty="0" smtClean="0"/>
              </a:p>
              <a:p>
                <a:pPr marL="594360" lvl="2" indent="0">
                  <a:buNone/>
                </a:pPr>
                <a:endParaRPr lang="en-GB" dirty="0" smtClean="0"/>
              </a:p>
              <a:p>
                <a:pPr marL="594360" lvl="2" indent="0">
                  <a:buNone/>
                </a:pPr>
                <a:r>
                  <a:rPr lang="en-GB" dirty="0" smtClean="0"/>
                  <a:t>The conclusion is simply,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𝑀𝑎𝑟𝑙𝑎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59436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513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Rules of Inference for Quantifiers</a:t>
            </a:r>
            <a:r>
              <a:rPr lang="en-GB" dirty="0"/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94360" lvl="2" indent="0">
              <a:buNone/>
            </a:pPr>
            <a:r>
              <a:rPr lang="en-GB" dirty="0"/>
              <a:t>We construct an argument to show that our premises lead to the desired conclusion as follows,</a:t>
            </a:r>
          </a:p>
          <a:p>
            <a:pPr marL="594360" lvl="2" indent="0">
              <a:buNone/>
            </a:pPr>
            <a:endParaRPr lang="en-GB" dirty="0" smtClean="0"/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 smtClean="0"/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 smtClean="0"/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r>
              <a:rPr lang="en-GB" dirty="0"/>
              <a:t>Thus, we can see that our premises lead to the desired conclusion. </a:t>
            </a:r>
          </a:p>
          <a:p>
            <a:pPr marL="594360" lvl="2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5567"/>
                  </p:ext>
                </p:extLst>
              </p:nvPr>
            </p:nvGraphicFramePr>
            <p:xfrm>
              <a:off x="1600200" y="2387600"/>
              <a:ext cx="6543612" cy="15595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69819"/>
                    <a:gridCol w="3673793"/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𝑺𝒕𝒆𝒑𝒔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𝑹𝒆𝒂𝒔𝒐𝒏𝒔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𝑀𝑎𝑟𝑙𝑎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𝑀𝑎𝑟𝑙𝑎</m:t>
                                  </m:r>
                                </m:e>
                              </m:d>
                            </m:oMath>
                          </a14:m>
                          <a:endParaRPr lang="en-GB" b="0" dirty="0" smtClean="0">
                            <a:ea typeface="Cambria Math"/>
                          </a:endParaRPr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𝑀𝑎𝑟𝑙𝑎</m:t>
                                  </m:r>
                                </m:e>
                              </m:d>
                            </m:oMath>
                          </a14:m>
                          <a:endParaRPr lang="en-GB" b="0" dirty="0" smtClean="0"/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𝑀𝑎𝑟𝑙𝑎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dirty="0" smtClean="0"/>
                        </a:p>
                      </a:txBody>
                      <a:tcPr>
                        <a:lnR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𝑝𝑟𝑒𝑚𝑖𝑠𝑒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𝑈𝑛𝑖𝑣𝑒𝑟𝑠𝑎𝑙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𝐼𝑛𝑠𝑡𝑎𝑛𝑡𝑖𝑎𝑡𝑖𝑜𝑛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𝑢𝑠𝑖𝑛𝑔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endParaRPr lang="en-GB" b="0" i="1" dirty="0" smtClean="0">
                            <a:latin typeface="Cambria Math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𝑝𝑟𝑒𝑚𝑖𝑠𝑒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𝑀𝑜𝑑𝑢𝑠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𝑝𝑜𝑛𝑒𝑛𝑠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𝑢𝑠𝑖𝑛𝑔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(3)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5567"/>
                  </p:ext>
                </p:extLst>
              </p:nvPr>
            </p:nvGraphicFramePr>
            <p:xfrm>
              <a:off x="1600200" y="2387600"/>
              <a:ext cx="6543612" cy="15595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69819"/>
                    <a:gridCol w="367379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12" t="-8197" r="-127813" b="-3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8405" t="-8197" b="-344262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212" t="-33846" r="-127813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78405" t="-3384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9012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Rules of Inference for Quantifiers(Contd.)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u="sng" dirty="0" smtClean="0"/>
              <a:t>Example 2:</a:t>
            </a:r>
            <a:endParaRPr lang="en-US" b="1" u="sng" dirty="0" smtClean="0"/>
          </a:p>
          <a:p>
            <a:r>
              <a:rPr lang="en-US" dirty="0"/>
              <a:t>Show that the premises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A student in this class has not read the </a:t>
            </a:r>
            <a:r>
              <a:rPr lang="en-US" dirty="0" smtClean="0"/>
              <a:t>book”</a:t>
            </a:r>
          </a:p>
          <a:p>
            <a:pPr lvl="1"/>
            <a:r>
              <a:rPr lang="en-US" dirty="0" smtClean="0"/>
              <a:t>“Everyone </a:t>
            </a:r>
            <a:r>
              <a:rPr lang="en-US" dirty="0"/>
              <a:t>in </a:t>
            </a:r>
            <a:r>
              <a:rPr lang="en-US" dirty="0" smtClean="0"/>
              <a:t>this class </a:t>
            </a:r>
            <a:r>
              <a:rPr lang="en-US" dirty="0"/>
              <a:t>passed the ﬁrst exam” </a:t>
            </a:r>
            <a:endParaRPr lang="en-US" dirty="0" smtClean="0"/>
          </a:p>
          <a:p>
            <a:r>
              <a:rPr lang="en-US" dirty="0" smtClean="0"/>
              <a:t>Imply </a:t>
            </a:r>
            <a:r>
              <a:rPr lang="en-US" dirty="0"/>
              <a:t>the conclusion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Someone who passed the ﬁrst exam has </a:t>
            </a:r>
            <a:r>
              <a:rPr lang="en-US" dirty="0" smtClean="0"/>
              <a:t>not read </a:t>
            </a:r>
            <a:r>
              <a:rPr lang="en-US" dirty="0"/>
              <a:t>the book.”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62397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Rules of Inference for Quantifiers(Contd.)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Solution:</a:t>
                </a:r>
              </a:p>
              <a:p>
                <a:pPr lvl="1"/>
                <a:r>
                  <a:rPr lang="en-GB" dirty="0" smtClean="0"/>
                  <a:t>Let,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“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𝑥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𝑖𝑠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𝑖𝑛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𝑡h𝑖𝑠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𝑐𝑙𝑎𝑠𝑠</m:t>
                    </m:r>
                    <m:r>
                      <a:rPr lang="en-GB" b="0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”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h𝑎𝑠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𝑟𝑒𝑎𝑑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𝑡h𝑒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𝑏𝑜𝑜𝑘</m:t>
                    </m:r>
                    <m:r>
                      <a:rPr lang="en-GB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”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“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𝑥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𝑝𝑎𝑠𝑠𝑒𝑑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𝑡h𝑒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𝑓𝑖𝑟𝑠𝑡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𝑒𝑥𝑎𝑚</m:t>
                    </m:r>
                    <m:r>
                      <a:rPr lang="en-GB" b="0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”</a:t>
                </a:r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r>
                  <a:rPr lang="en-GB" dirty="0" smtClean="0"/>
                  <a:t>Then the premises can be represented as,</a:t>
                </a:r>
              </a:p>
              <a:p>
                <a:pPr marL="105156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∧¬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𝐵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105156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r>
                  <a:rPr lang="en-GB" dirty="0" smtClean="0"/>
                  <a:t>The conclusion is simply,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∃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 ∧¬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753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Rules of Inference for Quantifiers(Contd.)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94360" lvl="2" indent="0">
              <a:buNone/>
            </a:pPr>
            <a:r>
              <a:rPr lang="en-GB" dirty="0"/>
              <a:t>We construct an argument to show that our premises lead to the desired conclusion as follows,</a:t>
            </a:r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 smtClean="0"/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 smtClean="0"/>
          </a:p>
          <a:p>
            <a:pPr marL="594360" lvl="2" indent="0">
              <a:buNone/>
            </a:pPr>
            <a:r>
              <a:rPr lang="en-GB" dirty="0" smtClean="0"/>
              <a:t>Thus</a:t>
            </a:r>
            <a:r>
              <a:rPr lang="en-GB" dirty="0"/>
              <a:t>, we can see that our premises lead to the desired conclusion. </a:t>
            </a:r>
          </a:p>
          <a:p>
            <a:pPr marL="594360" lvl="2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151531"/>
                  </p:ext>
                </p:extLst>
              </p:nvPr>
            </p:nvGraphicFramePr>
            <p:xfrm>
              <a:off x="1224153" y="2291334"/>
              <a:ext cx="7081647" cy="296646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83612"/>
                    <a:gridCol w="4598035"/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𝑺𝒕𝒆𝒑𝒔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𝑹𝒆𝒂𝒔𝒐𝒏𝒔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∃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) ∧¬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))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) ∧¬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GB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endParaRPr lang="en-GB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endParaRPr lang="en-GB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  <m:t>→ </m:t>
                                  </m:r>
                                  <m: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GB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→ </m:t>
                              </m:r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endParaRPr lang="en-GB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endParaRPr lang="en-GB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∧¬</m:t>
                              </m:r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endParaRPr lang="en-GB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marL="342900" marR="0" lvl="2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∃</m:t>
                              </m:r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) ∧¬</m:t>
                              </m:r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</m:oMath>
                          </a14:m>
                          <a:endParaRPr lang="en-US" dirty="0" smtClean="0"/>
                        </a:p>
                      </a:txBody>
                      <a:tcPr>
                        <a:lnR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𝑝𝑟𝑒𝑚𝑖𝑠𝑒</m:t>
                              </m:r>
                            </m:oMath>
                          </a14:m>
                          <a:r>
                            <a:rPr lang="en-GB" b="0" i="1" dirty="0" smtClean="0">
                              <a:latin typeface="Cambria Math"/>
                            </a:rPr>
                            <a:t> 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𝐸𝑥𝑖𝑠𝑡𝑒𝑛𝑡𝑖𝑎𝑙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𝑖𝑛𝑠𝑡𝑎𝑛𝑡𝑖𝑎𝑡𝑖𝑜𝑛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𝑢𝑠𝑖𝑛𝑔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GB" b="0" i="1" dirty="0" smtClean="0">
                              <a:latin typeface="Cambria Math"/>
                            </a:rPr>
                            <a:t>  </a:t>
                          </a:r>
                          <a:r>
                            <a:rPr lang="en-GB" b="0" i="1" dirty="0" smtClean="0">
                              <a:latin typeface="Cambria Math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𝑆𝑖𝑚𝑝𝑙𝑖𝑓𝑖𝑐𝑎𝑡𝑖𝑜𝑛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𝑓𝑟𝑜𝑚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(2)</m:t>
                              </m:r>
                            </m:oMath>
                          </a14:m>
                          <a:endParaRPr lang="en-GB" b="0" i="1" dirty="0" smtClean="0">
                            <a:latin typeface="Cambria Math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𝑆𝑖𝑚𝑝𝑙𝑖𝑓𝑖𝑐𝑎𝑡𝑖𝑜𝑛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𝑓𝑟𝑜𝑚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(2)</m:t>
                              </m:r>
                            </m:oMath>
                          </a14:m>
                          <a:r>
                            <a:rPr lang="en-GB" b="0" i="1" dirty="0" smtClean="0">
                              <a:latin typeface="Cambria Math"/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𝑝𝑟𝑒𝑚𝑖𝑠𝑒</m:t>
                              </m:r>
                            </m:oMath>
                          </a14:m>
                          <a:r>
                            <a:rPr lang="en-GB" b="0" i="1" dirty="0" smtClean="0">
                              <a:latin typeface="Cambria Math"/>
                            </a:rPr>
                            <a:t> </a:t>
                          </a:r>
                          <a:endParaRPr lang="en-GB" b="0" i="1" dirty="0" smtClean="0">
                            <a:latin typeface="Cambria Math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𝑈𝑛𝑖𝑣𝑒𝑟𝑠𝑎𝑙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𝑖𝑛𝑠𝑡𝑎𝑛𝑡𝑖𝑎𝑡𝑖𝑜𝑛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𝑓𝑟𝑜𝑚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</m:d>
                            </m:oMath>
                          </a14:m>
                          <a:r>
                            <a:rPr lang="en-GB" b="0" i="1" dirty="0" smtClean="0">
                              <a:latin typeface="Cambria Math"/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𝑀𝑜𝑑𝑢𝑠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𝑝𝑜𝑛𝑒𝑛𝑠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𝑓𝑟𝑜𝑚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b="0" i="1" dirty="0" smtClean="0">
                              <a:latin typeface="Cambria Math"/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𝐶𝑜𝑛𝑗𝑢𝑛𝑡𝑖𝑜𝑛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𝑓𝑟𝑜𝑚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(7)</m:t>
                              </m:r>
                            </m:oMath>
                          </a14:m>
                          <a:r>
                            <a:rPr lang="en-GB" b="0" i="1" dirty="0" smtClean="0">
                              <a:latin typeface="Cambria Math"/>
                            </a:rPr>
                            <a:t>  </a:t>
                          </a:r>
                          <a:endParaRPr lang="en-GB" b="0" i="1" dirty="0" smtClean="0">
                            <a:latin typeface="Cambria Math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𝐸𝑥𝑖𝑠𝑡𝑒𝑛𝑡𝑖𝑎𝑙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𝑔𝑒𝑛𝑒𝑟𝑎𝑙𝑖𝑧𝑎𝑡𝑖𝑜𝑛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𝑓𝑟𝑜𝑚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(8)</m:t>
                              </m:r>
                            </m:oMath>
                          </a14:m>
                          <a:r>
                            <a:rPr lang="en-GB" b="0" i="1" dirty="0" smtClean="0">
                              <a:latin typeface="Cambria Math"/>
                            </a:rPr>
                            <a:t> </a:t>
                          </a:r>
                          <a:endParaRPr lang="en-GB" b="0" i="1" dirty="0" smtClean="0">
                            <a:latin typeface="Cambria Math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151531"/>
                  </p:ext>
                </p:extLst>
              </p:nvPr>
            </p:nvGraphicFramePr>
            <p:xfrm>
              <a:off x="1224153" y="2291334"/>
              <a:ext cx="7081647" cy="296646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83612"/>
                    <a:gridCol w="459803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45" t="-8197" r="-18480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4244" t="-8197" b="-724590"/>
                          </a:stretch>
                        </a:blipFill>
                      </a:tcPr>
                    </a:tc>
                  </a:tr>
                  <a:tr h="25956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245" t="-15493" r="-184804" b="-3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54244" t="-15493" b="-37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93378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6856" y="764704"/>
            <a:ext cx="8229600" cy="2808312"/>
          </a:xfrm>
        </p:spPr>
        <p:txBody>
          <a:bodyPr/>
          <a:lstStyle/>
          <a:p>
            <a:pPr algn="ctr"/>
            <a:r>
              <a:rPr lang="en-GB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4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Rules of Inference(Contd.)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1354165"/>
                  </p:ext>
                </p:extLst>
              </p:nvPr>
            </p:nvGraphicFramePr>
            <p:xfrm>
              <a:off x="1219200" y="1219200"/>
              <a:ext cx="7136913" cy="4755039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310340"/>
                    <a:gridCol w="1074277"/>
                    <a:gridCol w="2661031"/>
                    <a:gridCol w="338858"/>
                    <a:gridCol w="1062228"/>
                    <a:gridCol w="1690179"/>
                  </a:tblGrid>
                  <a:tr h="362348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𝑹𝒖𝒍𝒆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𝒐𝒇</m:t>
                                </m:r>
                                <m:r>
                                  <a:rPr lang="en-GB" b="1" i="0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b="1" i="0" dirty="0" smtClean="0">
                            <a:latin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𝑰𝒏𝒇𝒆𝒓𝒆𝒏𝒄𝒆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𝑵𝒂𝒎𝒆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𝑹𝒖𝒍𝒆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𝒐𝒇</m:t>
                                </m:r>
                                <m:r>
                                  <a:rPr lang="en-GB" b="1" i="0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b="1" i="0" dirty="0" smtClean="0">
                            <a:latin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𝑰𝒏𝒇𝒆𝒓𝒆𝒏𝒄𝒆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𝑵𝒂𝒎𝒆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5735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oMath>
                          </a14:m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𝑀𝑜𝑑𝑢𝑠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𝑝𝑜𝑛𝑒𝑛𝑠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GB" b="0" i="1" dirty="0" smtClean="0">
                                  <a:latin typeface="Cambria Math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𝐴𝑑𝑑𝑖𝑡𝑖𝑜𝑛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6134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GB" b="0" i="1" dirty="0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∨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kumimoji="0" lang="en-GB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5735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¬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oMath>
                          </a14:m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oMath>
                          </a14:m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𝑀𝑜𝑑𝑢𝑠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GB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𝑡𝑜𝑙𝑙𝑒𝑛𝑠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∧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oMath>
                          </a14:m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𝑆𝑖𝑚𝑝𝑙𝑖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ﬁ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𝑐𝑎𝑡𝑖𝑜𝑛</m:t>
                                </m:r>
                              </m:oMath>
                            </m:oMathPara>
                          </a14:m>
                          <a:endParaRPr kumimoji="0" lang="en-US" sz="18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  <a:tr h="2613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¬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5735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oMath>
                          </a14:m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oMath>
                          </a14:m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𝐻𝑦𝑝𝑜𝑡h𝑒𝑡𝑖𝑐𝑎𝑙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𝑠𝑦𝑙𝑙𝑜𝑔𝑖𝑠𝑚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𝐶𝑜𝑛𝑗𝑢𝑛𝑐𝑡𝑖𝑜𝑛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5735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∧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5735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∨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oMath>
                          </a14:m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¬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𝐷𝑖𝑠𝑗𝑢𝑛𝑐𝑡𝑖𝑣𝑒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𝑠𝑦𝑙𝑙𝑜𝑔𝑖𝑠𝑚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∨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oMath>
                          </a14:m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¬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∨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𝑅𝑒𝑠𝑜𝑙𝑢𝑡𝑖𝑜𝑛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61348">
                    <a:tc>
                      <a:txBody>
                        <a:bodyPr/>
                        <a:lstStyle/>
                        <a:p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∴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∨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1354165"/>
                  </p:ext>
                </p:extLst>
              </p:nvPr>
            </p:nvGraphicFramePr>
            <p:xfrm>
              <a:off x="1219200" y="1219200"/>
              <a:ext cx="7136913" cy="4755039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310340"/>
                    <a:gridCol w="1074277"/>
                    <a:gridCol w="2661031"/>
                    <a:gridCol w="338858"/>
                    <a:gridCol w="1062228"/>
                    <a:gridCol w="1690179"/>
                  </a:tblGrid>
                  <a:tr h="64008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714" r="-415859" b="-65809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945" t="-5714" r="-116018" b="-65809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88696" t="-5714" r="-120435" b="-65809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2744" t="-5714" b="-65809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8977" t="-105714" r="-536364" b="-55809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51945" t="-67273" r="-116018" b="-31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10857" t="-105714" r="-158286" b="-55809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2744" t="-67273" b="-318788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360000" r="-2196078" b="-8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28977" t="-360000" r="-536364" b="-87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207273" t="-360000" r="-821818" b="-8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410857" t="-360000" r="-158286" b="-87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8977" t="-262857" r="-536364" b="-40095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51945" t="-167273" r="-116018" b="-21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10857" t="-262857" r="-158286" b="-40095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2744" t="-167273" b="-218788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635000" r="-2196078" b="-6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28977" t="-635000" r="-536364" b="-601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207273" t="-635000" r="-821818" b="-6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410857" t="-635000" r="-158286" b="-601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8977" t="-420000" r="-536364" b="-24381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51945" t="-245000" r="-116018" b="-10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10857" t="-420000" r="-158286" b="-24381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2744" t="-245000" b="-100556"/>
                          </a:stretch>
                        </a:blipFill>
                      </a:tcPr>
                    </a:tc>
                  </a:tr>
                  <a:tr h="4573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728000" r="-2196078" b="-2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28977" t="-728000" r="-536364" b="-2413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207273" t="-728000" r="-821818" b="-2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410857" t="-728000" r="-158286" b="-2413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8977" t="-591429" r="-536364" b="-7238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51945" t="-376364" r="-116018" b="-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10857" t="-591429" r="-158286" b="-7238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2744" t="-376364" b="-969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∴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28977" t="-1210000" r="-536364" b="-2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207273" t="-1210000" r="-82181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410857" t="-1210000" r="-158286" b="-2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151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Rules of Inference(Contd.)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An Illustration:</a:t>
            </a:r>
          </a:p>
          <a:p>
            <a:pPr marL="274320" lvl="1" indent="0">
              <a:buNone/>
            </a:pPr>
            <a:r>
              <a:rPr lang="en-GB" dirty="0" smtClean="0"/>
              <a:t>Consider the following argument: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If you have a current password, then you can log onto the network.”</a:t>
            </a:r>
          </a:p>
          <a:p>
            <a:pPr lvl="1"/>
            <a:r>
              <a:rPr lang="en-US" dirty="0"/>
              <a:t>“You have a current password.”</a:t>
            </a:r>
          </a:p>
          <a:p>
            <a:pPr lvl="1"/>
            <a:r>
              <a:rPr lang="en-US" dirty="0"/>
              <a:t>Therefore,</a:t>
            </a:r>
          </a:p>
          <a:p>
            <a:pPr lvl="1"/>
            <a:r>
              <a:rPr lang="en-US" dirty="0"/>
              <a:t>“You can log onto the network</a:t>
            </a:r>
            <a:r>
              <a:rPr lang="en-US" dirty="0" smtClean="0"/>
              <a:t>.”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1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Rules of Inference(Contd.)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 smtClean="0"/>
                  <a:t>Solution:</a:t>
                </a:r>
              </a:p>
              <a:p>
                <a:pPr lvl="1"/>
                <a:r>
                  <a:rPr lang="en-GB" dirty="0" smtClean="0"/>
                  <a:t>Let,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𝑝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 smtClean="0"/>
                  <a:t> “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𝑌𝑜𝑢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h𝑎𝑣𝑒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𝑐𝑢𝑟𝑟𝑒𝑛𝑡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𝑝𝑎𝑠𝑠𝑤𝑜𝑟𝑑</m:t>
                    </m:r>
                  </m:oMath>
                </a14:m>
                <a:r>
                  <a:rPr lang="en-GB" dirty="0" smtClean="0"/>
                  <a:t>.”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𝑞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 smtClean="0"/>
                  <a:t> “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𝑌𝑜𝑢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𝑐𝑎𝑛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𝑙𝑜𝑔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𝑜𝑛𝑡𝑜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𝑡h𝑒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𝑛𝑒𝑡𝑤𝑜𝑟𝑘</m:t>
                    </m:r>
                    <m:r>
                      <a:rPr lang="en-US" i="1" dirty="0">
                        <a:latin typeface="Cambria Math"/>
                      </a:rPr>
                      <m:t>.</m:t>
                    </m:r>
                  </m:oMath>
                </a14:m>
                <a:r>
                  <a:rPr lang="en-GB" dirty="0" smtClean="0"/>
                  <a:t>”</a:t>
                </a:r>
                <a:endParaRPr lang="en-GB" dirty="0"/>
              </a:p>
              <a:p>
                <a:pPr marL="594360" lvl="2" indent="0">
                  <a:buNone/>
                </a:pPr>
                <a:r>
                  <a:rPr lang="en-GB" dirty="0" smtClean="0"/>
                  <a:t>Then, the argument has the form</a:t>
                </a:r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endParaRPr lang="en-GB" dirty="0" smtClean="0"/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endParaRPr lang="en-GB" dirty="0" smtClean="0"/>
              </a:p>
              <a:p>
                <a:pPr marL="594360" lvl="2" indent="0">
                  <a:buNone/>
                </a:pPr>
                <a:r>
                  <a:rPr lang="en-GB" dirty="0" smtClean="0"/>
                  <a:t>Here, we can see that the argument uses the form of Modus Ponens rule. The argument is thus a valid one. Now if, both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𝑝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GB" dirty="0" smtClean="0"/>
                  <a:t> are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𝑡𝑟𝑢𝑒</m:t>
                    </m:r>
                    <m:r>
                      <a:rPr lang="en-GB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GB" dirty="0" smtClean="0"/>
                  <a:t>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GB" dirty="0" smtClean="0"/>
                  <a:t> must also be true.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9342791"/>
                  </p:ext>
                </p:extLst>
              </p:nvPr>
            </p:nvGraphicFramePr>
            <p:xfrm>
              <a:off x="3733800" y="3352800"/>
              <a:ext cx="1267651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8143"/>
                    <a:gridCol w="88950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9342791"/>
                  </p:ext>
                </p:extLst>
              </p:nvPr>
            </p:nvGraphicFramePr>
            <p:xfrm>
              <a:off x="3733800" y="3352800"/>
              <a:ext cx="1267651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8143"/>
                    <a:gridCol w="88950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3448" t="-8197" r="-690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3448" t="-108197" r="-69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1613" t="-208197" r="-2354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43448" t="-208197" r="-6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05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Rules of Inference(Contd.)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GB" dirty="0" smtClean="0"/>
              </a:p>
              <a:p>
                <a:r>
                  <a:rPr lang="en-GB" sz="3600" dirty="0" smtClean="0"/>
                  <a:t>What if, you have two premises,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/>
                      </a:rPr>
                      <m:t>𝑝</m:t>
                    </m:r>
                    <m:r>
                      <a:rPr lang="en-GB" sz="36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GB" sz="3600" b="0" i="1" smtClean="0"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en-US" sz="3600" dirty="0" smtClean="0"/>
                  <a:t> and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3600" dirty="0" smtClean="0"/>
                  <a:t> and the conclusion as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3600" dirty="0" smtClean="0"/>
                  <a:t> where, not both of the premises are true?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59" t="-1111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8910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Rules of Inference(Contd.)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An Illustration:</a:t>
            </a:r>
          </a:p>
          <a:p>
            <a:pPr marL="274320" lvl="1" indent="0">
              <a:buNone/>
            </a:pPr>
            <a:r>
              <a:rPr lang="en-GB" dirty="0"/>
              <a:t>Consider the following argument:</a:t>
            </a:r>
            <a:endParaRPr lang="en-US" dirty="0"/>
          </a:p>
          <a:p>
            <a:pPr lvl="1"/>
            <a:r>
              <a:rPr lang="en-US" dirty="0"/>
              <a:t>“If you have </a:t>
            </a:r>
            <a:r>
              <a:rPr lang="en-US" dirty="0" smtClean="0"/>
              <a:t>access to the network, </a:t>
            </a:r>
            <a:r>
              <a:rPr lang="en-US" dirty="0"/>
              <a:t>then you can </a:t>
            </a:r>
            <a:r>
              <a:rPr lang="en-US" dirty="0" smtClean="0"/>
              <a:t>change your grades.”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smtClean="0"/>
              <a:t>You have access to the network.”</a:t>
            </a:r>
            <a:endParaRPr lang="en-US" dirty="0"/>
          </a:p>
          <a:p>
            <a:pPr lvl="1"/>
            <a:r>
              <a:rPr lang="en-US" dirty="0"/>
              <a:t>Therefore,</a:t>
            </a:r>
          </a:p>
          <a:p>
            <a:pPr lvl="1"/>
            <a:r>
              <a:rPr lang="en-US" dirty="0"/>
              <a:t>“You </a:t>
            </a:r>
            <a:r>
              <a:rPr lang="en-US" dirty="0" smtClean="0"/>
              <a:t>can change your grades.”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ctr"/>
            <a:r>
              <a:rPr lang="en-GB" dirty="0"/>
              <a:t>Rules of Inference(Contd.)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r>
                  <a:rPr lang="en-GB" b="1" u="sng" dirty="0" smtClean="0"/>
                  <a:t>Solution:</a:t>
                </a:r>
              </a:p>
              <a:p>
                <a:pPr lvl="1"/>
                <a:r>
                  <a:rPr lang="en-GB" dirty="0" smtClean="0"/>
                  <a:t>Let,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𝑝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 smtClean="0"/>
                  <a:t> “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𝑌𝑜𝑢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h𝑎𝑣𝑒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𝑎𝑐𝑐𝑒𝑠𝑠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𝑡𝑜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𝑡h𝑒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𝑛𝑒𝑡𝑤𝑜𝑟𝑘</m:t>
                    </m:r>
                  </m:oMath>
                </a14:m>
                <a:r>
                  <a:rPr lang="en-GB" dirty="0" smtClean="0"/>
                  <a:t>.”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𝑞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 smtClean="0"/>
                  <a:t> “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𝑌𝑜𝑢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𝑐𝑎𝑛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𝑐h𝑎𝑛𝑔𝑒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𝑦𝑜𝑢𝑟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𝑔𝑟𝑎𝑑𝑒𝑠</m:t>
                    </m:r>
                    <m:r>
                      <a:rPr lang="en-US" i="1" dirty="0">
                        <a:latin typeface="Cambria Math"/>
                      </a:rPr>
                      <m:t>.</m:t>
                    </m:r>
                  </m:oMath>
                </a14:m>
                <a:r>
                  <a:rPr lang="en-GB" dirty="0" smtClean="0"/>
                  <a:t>”</a:t>
                </a:r>
                <a:endParaRPr lang="en-GB" dirty="0"/>
              </a:p>
              <a:p>
                <a:pPr marL="594360" lvl="2" indent="0">
                  <a:buNone/>
                </a:pPr>
                <a:r>
                  <a:rPr lang="en-GB" dirty="0" smtClean="0"/>
                  <a:t>Then, the argument has the form</a:t>
                </a:r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endParaRPr lang="en-GB" dirty="0" smtClean="0"/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endParaRPr lang="en-GB" dirty="0" smtClean="0"/>
              </a:p>
              <a:p>
                <a:pPr marL="594360" lvl="2" indent="0">
                  <a:buNone/>
                </a:pPr>
                <a:r>
                  <a:rPr lang="en-GB" dirty="0" smtClean="0"/>
                  <a:t>Here, we can see that the argument uses the form of Modus Ponens rule. The argument is thus a valid one. Now , both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𝑝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GB" dirty="0" smtClean="0"/>
                  <a:t> are not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𝑡𝑟𝑢𝑒</m:t>
                    </m:r>
                    <m:r>
                      <a:rPr lang="en-GB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GB" dirty="0" smtClean="0"/>
                  <a:t> namely the first one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𝑓𝑎𝑙𝑠𝑒</m:t>
                    </m:r>
                    <m:r>
                      <a:rPr lang="en-GB" b="0" i="1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GB" dirty="0" smtClean="0"/>
                  <a:t>Thus, we cannot conclude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GB" dirty="0" smtClean="0"/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𝑡𝑟𝑢𝑒</m:t>
                    </m:r>
                    <m:r>
                      <a:rPr lang="en-GB" i="1" dirty="0" smtClean="0">
                        <a:latin typeface="Cambria Math"/>
                      </a:rPr>
                      <m:t>.</m:t>
                    </m:r>
                  </m:oMath>
                </a14:m>
                <a:endParaRPr lang="en-GB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 rotWithShape="1">
                <a:blip r:embed="rId2"/>
                <a:stretch>
                  <a:fillRect l="-593" t="-1111" b="-9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008505"/>
                  </p:ext>
                </p:extLst>
              </p:nvPr>
            </p:nvGraphicFramePr>
            <p:xfrm>
              <a:off x="3733800" y="3352800"/>
              <a:ext cx="1267651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8143"/>
                    <a:gridCol w="88950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008505"/>
                  </p:ext>
                </p:extLst>
              </p:nvPr>
            </p:nvGraphicFramePr>
            <p:xfrm>
              <a:off x="3733800" y="3352800"/>
              <a:ext cx="1267651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8143"/>
                    <a:gridCol w="88950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3448" t="-8197" r="-690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3448" t="-108197" r="-69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1613" t="-208197" r="-2354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43448" t="-208197" r="-6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9068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307</TotalTime>
  <Words>2702</Words>
  <Application>Microsoft Office PowerPoint</Application>
  <PresentationFormat>On-screen Show (4:3)</PresentationFormat>
  <Paragraphs>420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Origin</vt:lpstr>
      <vt:lpstr>Chapter 1  The Foundations : Logic and Proofs Kenneth H. Rosen 7th edition</vt:lpstr>
      <vt:lpstr>Rules of Inference</vt:lpstr>
      <vt:lpstr>Rules of Inference(Contd.)</vt:lpstr>
      <vt:lpstr>Rules of Inference(Contd.)</vt:lpstr>
      <vt:lpstr>Rules of Inference(Contd.)</vt:lpstr>
      <vt:lpstr>Rules of Inference(Contd.)</vt:lpstr>
      <vt:lpstr>Rules of Inference(Contd.)</vt:lpstr>
      <vt:lpstr>Rules of Inference(Contd.)</vt:lpstr>
      <vt:lpstr>Rules of Inference(Contd.)</vt:lpstr>
      <vt:lpstr>Rules of Inference(Contd.)</vt:lpstr>
      <vt:lpstr>Rules of Inference(Contd.)</vt:lpstr>
      <vt:lpstr>Rules of Inference(Contd.)</vt:lpstr>
      <vt:lpstr>Rules of Inference(Contd.)</vt:lpstr>
      <vt:lpstr>Rules of Inference(Contd.)</vt:lpstr>
      <vt:lpstr>Using Rules of Inference to Build Arguments</vt:lpstr>
      <vt:lpstr>Using Rules of Inference to Build Arguments(Contd.)</vt:lpstr>
      <vt:lpstr>Using Rules of Inference to Build Arguments(Contd.)</vt:lpstr>
      <vt:lpstr>Using Rules of Inference to Build Arguments(Contd.)</vt:lpstr>
      <vt:lpstr>Using Rules of Inference to Build Arguments(Contd.)</vt:lpstr>
      <vt:lpstr>Using Rules of Inference to Build Arguments(Contd.)</vt:lpstr>
      <vt:lpstr>Resolution</vt:lpstr>
      <vt:lpstr>Resolution(Contd.)</vt:lpstr>
      <vt:lpstr>Resolution(Contd.)</vt:lpstr>
      <vt:lpstr>Resolution(Contd.)</vt:lpstr>
      <vt:lpstr>Resolution(Contd.)</vt:lpstr>
      <vt:lpstr>Rules of Inference for Quantifiers</vt:lpstr>
      <vt:lpstr>Rules of Inference for Quantifiers(Contd.)</vt:lpstr>
      <vt:lpstr>Rules of Inference for Quantifiers(Contd.)</vt:lpstr>
      <vt:lpstr>Rules of Inference for Quantifiers(Contd.)</vt:lpstr>
      <vt:lpstr>Rules of Inference for Quantifiers(Contd.)</vt:lpstr>
      <vt:lpstr>Rules of Inference for Quantifiers(Contd.)</vt:lpstr>
      <vt:lpstr>Rules of Inference for Quantifiers(Contd.)</vt:lpstr>
      <vt:lpstr>Rules of Inference for Quantifiers(Contd.)</vt:lpstr>
      <vt:lpstr>Rules of Inference for Quantifiers(Contd.)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The Foundations : Logic and Proofs Kenneth H. Rosen 7th edition</dc:title>
  <dc:creator>Sunef</dc:creator>
  <cp:lastModifiedBy>Sunef</cp:lastModifiedBy>
  <cp:revision>35</cp:revision>
  <dcterms:created xsi:type="dcterms:W3CDTF">2006-08-16T00:00:00Z</dcterms:created>
  <dcterms:modified xsi:type="dcterms:W3CDTF">2018-07-27T10:28:06Z</dcterms:modified>
</cp:coreProperties>
</file>