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70" r:id="rId15"/>
    <p:sldId id="271" r:id="rId16"/>
    <p:sldId id="273" r:id="rId17"/>
    <p:sldId id="279" r:id="rId18"/>
    <p:sldId id="272" r:id="rId19"/>
    <p:sldId id="268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2[2.1]" id="{2D4A4604-8A0E-43CB-AA23-DFE9B7BA0715}">
          <p14:sldIdLst>
            <p14:sldId id="256"/>
          </p14:sldIdLst>
        </p14:section>
        <p14:section name="Sets" id="{2144A1DF-EACB-4BEC-8AAF-291E3087DA69}">
          <p14:sldIdLst>
            <p14:sldId id="257"/>
            <p14:sldId id="258"/>
            <p14:sldId id="259"/>
          </p14:sldIdLst>
        </p14:section>
        <p14:section name="Equal Sets" id="{E70D22ED-FC5A-4510-98AA-BEF656A66005}">
          <p14:sldIdLst>
            <p14:sldId id="260"/>
            <p14:sldId id="261"/>
          </p14:sldIdLst>
        </p14:section>
        <p14:section name="Empty &amp; Singleton Sets" id="{6829AB2F-D965-436B-9F61-C80F73CCE5D6}">
          <p14:sldIdLst>
            <p14:sldId id="262"/>
            <p14:sldId id="263"/>
            <p14:sldId id="264"/>
          </p14:sldIdLst>
        </p14:section>
        <p14:section name="Venn Diagram" id="{609574B2-7B84-4FFB-B60D-BFA0DC8ED03E}">
          <p14:sldIdLst>
            <p14:sldId id="269"/>
          </p14:sldIdLst>
        </p14:section>
        <p14:section name="Subsets" id="{E0D013D3-5F8E-4D1F-9602-1A246B2AFE39}">
          <p14:sldIdLst>
            <p14:sldId id="265"/>
          </p14:sldIdLst>
        </p14:section>
        <p14:section name="Cardinality" id="{E2C587EC-9CB9-43A1-BCE6-1DFA1ACC76B4}">
          <p14:sldIdLst>
            <p14:sldId id="266"/>
          </p14:sldIdLst>
        </p14:section>
        <p14:section name="Power Sets" id="{2BD2BAD9-B410-45E9-BA52-A2874882C4C8}">
          <p14:sldIdLst>
            <p14:sldId id="267"/>
            <p14:sldId id="270"/>
            <p14:sldId id="271"/>
          </p14:sldIdLst>
        </p14:section>
        <p14:section name="Ordered Pairs" id="{CC8A7927-883F-49A5-8784-5E22BF5362B2}">
          <p14:sldIdLst>
            <p14:sldId id="273"/>
            <p14:sldId id="279"/>
          </p14:sldIdLst>
        </p14:section>
        <p14:section name="Cartesian Products" id="{5032058C-47BA-4E9D-968F-04E974EF5CDD}">
          <p14:sldIdLst>
            <p14:sldId id="272"/>
            <p14:sldId id="268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01/08/2018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01/08/2018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01/08/2018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1043608" y="3577208"/>
            <a:ext cx="7177608" cy="137579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 smtClean="0"/>
              <a:t>Chapter 2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US" b="1" dirty="0" smtClean="0"/>
              <a:t>Basic </a:t>
            </a:r>
            <a:r>
              <a:rPr lang="en-US" b="1" dirty="0"/>
              <a:t>Structures: Sets, Functions,</a:t>
            </a:r>
            <a:br>
              <a:rPr lang="en-US" b="1" dirty="0"/>
            </a:br>
            <a:r>
              <a:rPr lang="en-US" b="1" dirty="0"/>
              <a:t>Sequences, Sums, and Matrices</a:t>
            </a:r>
            <a:r>
              <a:rPr lang="en-GB" b="1" dirty="0" smtClean="0"/>
              <a:t> </a:t>
            </a:r>
            <a:endParaRPr lang="en-US" b="1" dirty="0"/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/>
          <a:p>
            <a:r>
              <a:rPr lang="en-GB" dirty="0" smtClean="0"/>
              <a:t>Section 2.1 :Sets</a:t>
            </a:r>
          </a:p>
        </p:txBody>
      </p:sp>
    </p:spTree>
    <p:extLst>
      <p:ext uri="{BB962C8B-B14F-4D97-AF65-F5344CB8AC3E}">
        <p14:creationId xmlns:p14="http://schemas.microsoft.com/office/powerpoint/2010/main" val="9981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Venn Diagram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Venn Diagram:</a:t>
                </a:r>
              </a:p>
              <a:p>
                <a:pPr lvl="1"/>
                <a:r>
                  <a:rPr lang="en-US" dirty="0" smtClean="0"/>
                  <a:t>Graphical representation of sets.</a:t>
                </a:r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/>
                  <a:t>Venn diagrams the universal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which contains </a:t>
                </a:r>
                <a:r>
                  <a:rPr lang="en-US" dirty="0"/>
                  <a:t>all the objects under consideration, is represented by a rectangle.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Inside </a:t>
                </a:r>
                <a:r>
                  <a:rPr lang="en-US" dirty="0"/>
                  <a:t>this rectangle, circles </a:t>
                </a:r>
                <a:r>
                  <a:rPr lang="en-US" dirty="0" smtClean="0"/>
                  <a:t>or other </a:t>
                </a:r>
                <a:r>
                  <a:rPr lang="en-US" dirty="0"/>
                  <a:t>geometrical ﬁgures are used to represent sets.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Sometimes </a:t>
                </a:r>
                <a:r>
                  <a:rPr lang="en-US" dirty="0"/>
                  <a:t>points are used to represent </a:t>
                </a:r>
                <a:r>
                  <a:rPr lang="en-US" dirty="0" smtClean="0"/>
                  <a:t>the particular </a:t>
                </a:r>
                <a:r>
                  <a:rPr lang="en-US" dirty="0"/>
                  <a:t>elements of the set.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Subsets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Subsets</a:t>
                </a:r>
              </a:p>
              <a:p>
                <a:pPr lvl="2"/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if and only if every element of A is also an element of B. </a:t>
                </a:r>
              </a:p>
              <a:p>
                <a:pPr lvl="2"/>
                <a:r>
                  <a:rPr lang="en-US" dirty="0" smtClean="0"/>
                  <a:t>The 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⊆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used </a:t>
                </a:r>
                <a:r>
                  <a:rPr lang="en-US" dirty="0"/>
                  <a:t>to indicate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To </a:t>
                </a: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⊆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, show that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belongs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also </a:t>
                </a:r>
                <a:r>
                  <a:rPr lang="en-US" dirty="0"/>
                  <a:t>belongs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Not a Subset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To </a:t>
                </a: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⊄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, ﬁnd a single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∈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such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∉ 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Every </a:t>
                </a:r>
                <a:r>
                  <a:rPr lang="en-US" dirty="0"/>
                  <a:t>nonempty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guaranteed to have at least two subsets, </a:t>
                </a:r>
                <a:r>
                  <a:rPr lang="en-US" dirty="0" smtClean="0"/>
                  <a:t>the empty </a:t>
                </a:r>
                <a:r>
                  <a:rPr lang="en-US" dirty="0"/>
                  <a:t>set and the set S itself, that is,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∅⊆</m:t>
                    </m:r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 ⊆ </m:t>
                    </m:r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444" b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0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Cardinality</a:t>
            </a:r>
            <a:endParaRPr lang="en-GB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Size of a set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be a set. If there are exactly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distinct elements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a nonnegative </a:t>
                </a:r>
                <a:r>
                  <a:rPr lang="en-US" dirty="0" smtClean="0"/>
                  <a:t>integer, we </a:t>
                </a:r>
                <a:r>
                  <a:rPr lang="en-US" dirty="0"/>
                  <a:t>say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a ﬁnite set and that n is the cardinality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. The cardinality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endParaRPr lang="en-GB" dirty="0"/>
              </a:p>
              <a:p>
                <a:r>
                  <a:rPr lang="en-GB" b="1" u="sng" dirty="0" smtClean="0"/>
                  <a:t>Example:</a:t>
                </a:r>
              </a:p>
              <a:p>
                <a:pPr lvl="1"/>
                <a:r>
                  <a:rPr lang="en-US" dirty="0"/>
                  <a:t>Let A be the set of odd positive integers 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10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|=5.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6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Power 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Power Sets</a:t>
                </a:r>
              </a:p>
              <a:p>
                <a:pPr lvl="1"/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the power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the set of all subsets of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. The power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lvl="1"/>
                <a:r>
                  <a:rPr lang="en-GB" dirty="0" smtClean="0"/>
                  <a:t>The cardinality of a power set of any 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where,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the cardinality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GB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Note that the empty set and the set itself are members of </a:t>
                </a:r>
                <a:r>
                  <a:rPr lang="en-US" dirty="0" smtClean="0"/>
                  <a:t>the </a:t>
                </a:r>
                <a:r>
                  <a:rPr lang="en-US" dirty="0"/>
                  <a:t>set of subsets.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8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Power Sets(Contd.)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</a:p>
              <a:p>
                <a:pPr lvl="1"/>
                <a:r>
                  <a:rPr lang="en-US" dirty="0"/>
                  <a:t>What is the power set of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{0, 1, 2}?</m:t>
                    </m:r>
                  </m:oMath>
                </a14:m>
                <a:endParaRPr lang="en-US" dirty="0" smtClean="0"/>
              </a:p>
              <a:p>
                <a:pPr lvl="1"/>
                <a:endParaRPr lang="en-GB" dirty="0"/>
              </a:p>
              <a:p>
                <a:r>
                  <a:rPr lang="en-GB" b="1" u="sng" dirty="0" smtClean="0"/>
                  <a:t>Solution:</a:t>
                </a:r>
              </a:p>
              <a:p>
                <a:pPr lvl="1"/>
                <a:r>
                  <a:rPr lang="en-US" dirty="0"/>
                  <a:t>The power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</a:rPr>
                      <m:t>({0, 1, 2})</m:t>
                    </m:r>
                  </m:oMath>
                </a14:m>
                <a:r>
                  <a:rPr lang="en-US" dirty="0"/>
                  <a:t> is the set of all subsets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{0, 1, 2}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Hence,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</a:rPr>
                      <m:t>({0, 1, 2}) ={∅, {0}, {1}, {2}, {0, 1}, {0, 2}, {1, 2}, {0, 1, 2}}.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9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Power Sets(Contd.)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2:</a:t>
                </a:r>
              </a:p>
              <a:p>
                <a:pPr lvl="1"/>
                <a:r>
                  <a:rPr lang="en-US" dirty="0"/>
                  <a:t>What is the power set of the empty set? What is the power set of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{∅}</m:t>
                    </m:r>
                  </m:oMath>
                </a14:m>
                <a:r>
                  <a:rPr lang="en-US" dirty="0"/>
                  <a:t>?</a:t>
                </a:r>
                <a:endParaRPr lang="en-US" dirty="0" smtClean="0"/>
              </a:p>
              <a:p>
                <a:endParaRPr lang="en-GB" dirty="0"/>
              </a:p>
              <a:p>
                <a:r>
                  <a:rPr lang="en-GB" b="1" u="sng" dirty="0" smtClean="0"/>
                  <a:t>Solution:</a:t>
                </a:r>
              </a:p>
              <a:p>
                <a:pPr lvl="1"/>
                <a:r>
                  <a:rPr lang="en-US" dirty="0"/>
                  <a:t>The empty set has exactly one subset, namely, itself. Consequently,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(∅) = {∅}.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{∅}</m:t>
                    </m:r>
                  </m:oMath>
                </a14:m>
                <a:r>
                  <a:rPr lang="en-US" dirty="0"/>
                  <a:t> has exactly two subsets, namely,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∅</m:t>
                    </m:r>
                  </m:oMath>
                </a14:m>
                <a:r>
                  <a:rPr lang="en-US" dirty="0"/>
                  <a:t> and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{∅}</m:t>
                    </m:r>
                  </m:oMath>
                </a14:m>
                <a:r>
                  <a:rPr lang="en-US" dirty="0"/>
                  <a:t> itself. Therefore,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({∅}) ={∅, {∅}}.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2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Ordered Pairs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ordered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𝑡𝑢𝑝𝑙𝑒</m:t>
                    </m:r>
                    <m:r>
                      <a:rPr lang="en-US" i="1" dirty="0" smtClean="0">
                        <a:latin typeface="Cambria Math"/>
                      </a:rPr>
                      <m:t> (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is the ordered </a:t>
                </a:r>
                <a:r>
                  <a:rPr lang="en-US" dirty="0" smtClean="0"/>
                  <a:t>collection that </a:t>
                </a:r>
                <a:r>
                  <a:rPr lang="en-US" dirty="0"/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as </a:t>
                </a:r>
                <a:r>
                  <a:rPr lang="en-US" dirty="0"/>
                  <a:t>its ﬁrst </a:t>
                </a:r>
                <a:r>
                  <a:rPr lang="en-US" dirty="0" smtClean="0"/>
                  <a:t>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as </a:t>
                </a:r>
                <a:r>
                  <a:rPr lang="en-US" dirty="0"/>
                  <a:t>its second element,...,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as </a:t>
                </a:r>
                <a:r>
                  <a:rPr lang="en-US" dirty="0"/>
                  <a:t>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element.</a:t>
                </a:r>
              </a:p>
              <a:p>
                <a:r>
                  <a:rPr lang="en-US" dirty="0"/>
                  <a:t>We say that two ordered n-tuples are equal if and only if each corresponding pair of </a:t>
                </a:r>
                <a:r>
                  <a:rPr lang="en-US" dirty="0" smtClean="0"/>
                  <a:t>their elements </a:t>
                </a:r>
                <a:r>
                  <a:rPr lang="en-US" dirty="0"/>
                  <a:t>is equal.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/>
                  <a:t>other words,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 </m:t>
                    </m:r>
                    <m:r>
                      <a:rPr lang="en-US" i="1" dirty="0">
                        <a:latin typeface="Cambria Math"/>
                      </a:rPr>
                      <m:t>= (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,for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 = 1, 2,…,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particular, </a:t>
                </a:r>
                <a:r>
                  <a:rPr lang="en-US" dirty="0" smtClean="0"/>
                  <a:t>ordered </a:t>
                </a:r>
                <a:r>
                  <a:rPr lang="en-US" dirty="0"/>
                  <a:t>2-tuples are called ordered </a:t>
                </a:r>
                <a:r>
                  <a:rPr lang="en-US" dirty="0" smtClean="0"/>
                  <a:t>pairs.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ordered </a:t>
                </a:r>
                <a:r>
                  <a:rPr lang="en-US" dirty="0" smtClean="0"/>
                  <a:t>pairs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are equal if and 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. Note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are </a:t>
                </a:r>
                <a:r>
                  <a:rPr lang="en-US" dirty="0" smtClean="0"/>
                  <a:t>not equal </a:t>
                </a:r>
                <a:r>
                  <a:rPr lang="en-US" dirty="0"/>
                  <a:t>unless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Ordered </a:t>
            </a:r>
            <a:r>
              <a:rPr lang="en-US" dirty="0" smtClean="0"/>
              <a:t>Pairs(Contd.)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</a:p>
              <a:p>
                <a:pPr lvl="1"/>
                <a:r>
                  <a:rPr lang="en-US" dirty="0"/>
                  <a:t>What are the ordered pairs </a:t>
                </a:r>
                <a:r>
                  <a:rPr lang="en-US" dirty="0" smtClean="0"/>
                  <a:t>in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GB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having </a:t>
                </a:r>
                <a:r>
                  <a:rPr lang="en-US" dirty="0"/>
                  <a:t>the less than or equal to relation, which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 ≤</m:t>
                    </m:r>
                    <m:r>
                      <a:rPr lang="en-GB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, on </a:t>
                </a:r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{0, 1, 2, 3}?</m:t>
                    </m:r>
                  </m:oMath>
                </a14:m>
                <a:endParaRPr lang="en-US" dirty="0" smtClean="0"/>
              </a:p>
              <a:p>
                <a:pPr lvl="1"/>
                <a:endParaRPr lang="en-GB" dirty="0"/>
              </a:p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US" dirty="0"/>
                  <a:t>The ordered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belongs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if and only if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belong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{0, 1, 2, 3}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</a:t>
                </a:r>
                <a:r>
                  <a:rPr lang="en-US" dirty="0" smtClean="0"/>
                  <a:t>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 ≤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. Consequently, the ordered pairs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are </a:t>
                </a:r>
                <a:endParaRPr lang="en-GB" i="1" dirty="0" smtClean="0">
                  <a:latin typeface="Cambria Math"/>
                </a:endParaRPr>
              </a:p>
              <a:p>
                <a:pPr marL="594360" lvl="2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(0,0), (0,1), (0,2), (0,3), (1,1), (1,2), (1,3),(2,2), (2, 3), </m:t>
                      </m:r>
                      <m:r>
                        <a:rPr lang="en-US" i="1" dirty="0" smtClean="0">
                          <a:latin typeface="Cambria Math"/>
                        </a:rPr>
                        <m:t>𝑎𝑛𝑑</m:t>
                      </m:r>
                      <m:r>
                        <a:rPr lang="en-US" i="1" dirty="0" smtClean="0">
                          <a:latin typeface="Cambria Math"/>
                        </a:rPr>
                        <m:t> (3, 3).</m:t>
                      </m:r>
                    </m:oMath>
                  </m:oMathPara>
                </a14:m>
                <a:endParaRPr lang="en-US" dirty="0"/>
              </a:p>
              <a:p>
                <a:pPr marL="59436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7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Cartesian Products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B be </a:t>
                </a:r>
                <a:r>
                  <a:rPr lang="en-US" dirty="0" smtClean="0"/>
                  <a:t>two sets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Cartesian product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, 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×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, is the set of </a:t>
                </a:r>
                <a:r>
                  <a:rPr lang="en-US" dirty="0" smtClean="0"/>
                  <a:t>all ordered </a:t>
                </a:r>
                <a:r>
                  <a:rPr lang="en-US" dirty="0"/>
                  <a:t>pairs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),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 ∈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 ∈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. Hence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𝐴</m:t>
                      </m:r>
                      <m:r>
                        <a:rPr lang="en-US" i="1" dirty="0">
                          <a:latin typeface="Cambria Math"/>
                        </a:rPr>
                        <m:t> × </m:t>
                      </m:r>
                      <m:r>
                        <a:rPr lang="en-US" i="1" dirty="0">
                          <a:latin typeface="Cambria Math"/>
                        </a:rPr>
                        <m:t>𝐵</m:t>
                      </m:r>
                      <m:r>
                        <a:rPr lang="en-US" i="1" dirty="0">
                          <a:latin typeface="Cambria Math"/>
                        </a:rPr>
                        <m:t> ={(</m:t>
                      </m:r>
                      <m:r>
                        <a:rPr lang="en-US" i="1" dirty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i="1" dirty="0">
                          <a:latin typeface="Cambria Math"/>
                        </a:rPr>
                        <m:t>𝑏</m:t>
                      </m:r>
                      <m:r>
                        <a:rPr lang="en-US" i="1" dirty="0">
                          <a:latin typeface="Cambria Math"/>
                        </a:rPr>
                        <m:t>) | </m:t>
                      </m:r>
                      <m:r>
                        <a:rPr lang="en-US" i="1" dirty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 ∈ </m:t>
                      </m:r>
                      <m:r>
                        <a:rPr lang="en-US" i="1" dirty="0">
                          <a:latin typeface="Cambria Math"/>
                        </a:rPr>
                        <m:t>𝐴</m:t>
                      </m:r>
                      <m:r>
                        <a:rPr lang="en-US" i="1" dirty="0">
                          <a:latin typeface="Cambria Math"/>
                        </a:rPr>
                        <m:t> ∧ </m:t>
                      </m:r>
                      <m:r>
                        <a:rPr lang="en-US" i="1" dirty="0">
                          <a:latin typeface="Cambria Math"/>
                        </a:rPr>
                        <m:t>𝑏</m:t>
                      </m:r>
                      <m:r>
                        <a:rPr lang="en-US" i="1" dirty="0">
                          <a:latin typeface="Cambria Math"/>
                        </a:rPr>
                        <m:t> ∈ </m:t>
                      </m:r>
                      <m:r>
                        <a:rPr lang="en-US" i="1" dirty="0">
                          <a:latin typeface="Cambria Math"/>
                        </a:rPr>
                        <m:t>𝐵</m:t>
                      </m:r>
                      <m:r>
                        <a:rPr lang="en-US" i="1" dirty="0">
                          <a:latin typeface="Cambria Math"/>
                        </a:rPr>
                        <m:t>}</m:t>
                      </m:r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i="1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11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7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Cartesian </a:t>
            </a:r>
            <a:r>
              <a:rPr lang="en-GB" dirty="0" smtClean="0"/>
              <a:t>Products(Contd.)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represent the set of all students at a university,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represent the set of all </a:t>
                </a:r>
                <a:r>
                  <a:rPr lang="en-US" dirty="0" smtClean="0"/>
                  <a:t>courses offered </a:t>
                </a:r>
                <a:r>
                  <a:rPr lang="en-US" dirty="0"/>
                  <a:t>at the university. What is the Cartesian 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×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how can it be used</a:t>
                </a:r>
                <a:r>
                  <a:rPr lang="en-US" dirty="0" smtClean="0"/>
                  <a:t>?</a:t>
                </a:r>
              </a:p>
              <a:p>
                <a:pPr lvl="1"/>
                <a:endParaRPr lang="en-GB" dirty="0"/>
              </a:p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US" dirty="0"/>
                  <a:t>The Cartesian product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× 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consists of all the ordered pairs of the 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), </m:t>
                    </m:r>
                  </m:oMath>
                </a14:m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a student at the university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is a course offered at the university. One way to use the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× 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to represent all possible enrollments of students in courses at the university.</a:t>
                </a:r>
              </a:p>
              <a:p>
                <a:pPr marL="59436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set is an unordered collection of objects, called elements or members of the set.</a:t>
                </a:r>
              </a:p>
              <a:p>
                <a:r>
                  <a:rPr lang="en-US" dirty="0" smtClean="0"/>
                  <a:t> </a:t>
                </a:r>
                <a:r>
                  <a:rPr lang="en-US" dirty="0"/>
                  <a:t>A set </a:t>
                </a:r>
                <a:r>
                  <a:rPr lang="en-US" dirty="0" smtClean="0"/>
                  <a:t>is said </a:t>
                </a:r>
                <a:r>
                  <a:rPr lang="en-US" dirty="0"/>
                  <a:t>to contain its elements. We </a:t>
                </a:r>
                <a:r>
                  <a:rPr lang="en-US" dirty="0" smtClean="0"/>
                  <a:t>write,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 ∈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to denote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is an element of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 ∉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denotes that a is not an element of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example</a:t>
                </a:r>
                <a:r>
                  <a:rPr lang="en-US" dirty="0"/>
                  <a:t>,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represents the set with the four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2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Cartesian Products(Contd.)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/>
                  <a:t>Example </a:t>
                </a:r>
                <a:r>
                  <a:rPr lang="en-GB" b="1" u="sng" dirty="0" smtClean="0"/>
                  <a:t>2:</a:t>
                </a:r>
              </a:p>
              <a:p>
                <a:pPr lvl="1"/>
                <a:r>
                  <a:rPr lang="en-US" dirty="0"/>
                  <a:t>What is the Cartesian product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={1, 2} </m:t>
                    </m:r>
                  </m:oMath>
                </a14:m>
                <a:r>
                  <a:rPr lang="en-US" dirty="0"/>
                  <a:t>and </a:t>
                </a:r>
                <a:endParaRPr lang="en-US" dirty="0" smtClean="0"/>
              </a:p>
              <a:p>
                <a:pPr marL="274320" lvl="1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 ={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}?</m:t>
                    </m:r>
                  </m:oMath>
                </a14:m>
                <a:endParaRPr lang="en-GB" dirty="0" smtClean="0"/>
              </a:p>
              <a:p>
                <a:pPr marL="274320" lvl="1" indent="0">
                  <a:buNone/>
                </a:pPr>
                <a:endParaRPr lang="en-GB" dirty="0"/>
              </a:p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US" dirty="0"/>
                  <a:t>The Cartesian product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×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</a:p>
              <a:p>
                <a:pPr marL="594360" lvl="2" indent="0">
                  <a:buNone/>
                </a:pPr>
                <a:endParaRPr lang="en-US" dirty="0" smtClean="0"/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 × </m:t>
                      </m:r>
                      <m:r>
                        <a:rPr lang="en-US" i="1" dirty="0">
                          <a:latin typeface="Cambria Math"/>
                        </a:rPr>
                        <m:t>𝐵</m:t>
                      </m:r>
                      <m:r>
                        <a:rPr lang="en-US" i="1" dirty="0">
                          <a:latin typeface="Cambria Math"/>
                        </a:rPr>
                        <m:t> ={(1, </m:t>
                      </m:r>
                      <m:r>
                        <a:rPr lang="en-US" i="1" dirty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), (1, </m:t>
                      </m:r>
                      <m:r>
                        <a:rPr lang="en-US" i="1" dirty="0">
                          <a:latin typeface="Cambria Math"/>
                        </a:rPr>
                        <m:t>𝑏</m:t>
                      </m:r>
                      <m:r>
                        <a:rPr lang="en-US" i="1" dirty="0">
                          <a:latin typeface="Cambria Math"/>
                        </a:rPr>
                        <m:t>), (1, </m:t>
                      </m:r>
                      <m:r>
                        <a:rPr lang="en-US" i="1" dirty="0">
                          <a:latin typeface="Cambria Math"/>
                        </a:rPr>
                        <m:t>𝑐</m:t>
                      </m:r>
                      <m:r>
                        <a:rPr lang="en-US" i="1" dirty="0">
                          <a:latin typeface="Cambria Math"/>
                        </a:rPr>
                        <m:t>), (2, </m:t>
                      </m:r>
                      <m:r>
                        <a:rPr lang="en-US" i="1" dirty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), (2, </m:t>
                      </m:r>
                      <m:r>
                        <a:rPr lang="en-US" i="1" dirty="0">
                          <a:latin typeface="Cambria Math"/>
                        </a:rPr>
                        <m:t>𝑏</m:t>
                      </m:r>
                      <m:r>
                        <a:rPr lang="en-US" i="1" dirty="0">
                          <a:latin typeface="Cambria Math"/>
                        </a:rPr>
                        <m:t>), (2,</m:t>
                      </m:r>
                      <m:r>
                        <a:rPr lang="en-US" i="1" dirty="0">
                          <a:latin typeface="Cambria Math"/>
                        </a:rPr>
                        <m:t>𝑐</m:t>
                      </m:r>
                      <m:r>
                        <a:rPr lang="en-US" i="1" dirty="0">
                          <a:latin typeface="Cambria Math"/>
                        </a:rPr>
                        <m:t>)}.</m:t>
                      </m:r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3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Cartesian Products(Contd.)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3:</a:t>
                </a:r>
              </a:p>
              <a:p>
                <a:pPr lvl="1"/>
                <a:r>
                  <a:rPr lang="en-US" dirty="0"/>
                  <a:t>Show that the Cartesian 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 ×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not equal to the Cartesian 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×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 ={1, 2}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GB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/>
                <a:endParaRPr lang="en-GB" dirty="0"/>
              </a:p>
              <a:p>
                <a:r>
                  <a:rPr lang="en-GB" b="1" u="sng" dirty="0" smtClean="0"/>
                  <a:t>Solution:</a:t>
                </a:r>
              </a:p>
              <a:p>
                <a:pPr marL="594360" lvl="2" indent="0">
                  <a:buNone/>
                </a:pPr>
                <a:r>
                  <a:rPr lang="en-US" dirty="0"/>
                  <a:t>The Cartesian product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 × 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𝐴</m:t>
                      </m:r>
                      <m:r>
                        <a:rPr lang="en-US" i="1" dirty="0">
                          <a:latin typeface="Cambria Math"/>
                        </a:rPr>
                        <m:t> × </m:t>
                      </m:r>
                      <m:r>
                        <a:rPr lang="en-US" i="1" dirty="0">
                          <a:latin typeface="Cambria Math"/>
                        </a:rPr>
                        <m:t>𝐵</m:t>
                      </m:r>
                      <m:r>
                        <a:rPr lang="en-US" i="1" dirty="0">
                          <a:latin typeface="Cambria Math"/>
                        </a:rPr>
                        <m:t> ={(1, </m:t>
                      </m:r>
                      <m:r>
                        <a:rPr lang="en-US" i="1" dirty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), (1, </m:t>
                      </m:r>
                      <m:r>
                        <a:rPr lang="en-US" i="1" dirty="0">
                          <a:latin typeface="Cambria Math"/>
                        </a:rPr>
                        <m:t>𝑏</m:t>
                      </m:r>
                      <m:r>
                        <a:rPr lang="en-US" i="1" dirty="0">
                          <a:latin typeface="Cambria Math"/>
                        </a:rPr>
                        <m:t>), (1, </m:t>
                      </m:r>
                      <m:r>
                        <a:rPr lang="en-US" i="1" dirty="0">
                          <a:latin typeface="Cambria Math"/>
                        </a:rPr>
                        <m:t>𝑐</m:t>
                      </m:r>
                      <m:r>
                        <a:rPr lang="en-US" i="1" dirty="0">
                          <a:latin typeface="Cambria Math"/>
                        </a:rPr>
                        <m:t>), (2, </m:t>
                      </m:r>
                      <m:r>
                        <a:rPr lang="en-US" i="1" dirty="0">
                          <a:latin typeface="Cambria Math"/>
                        </a:rPr>
                        <m:t>𝑎</m:t>
                      </m:r>
                      <m:r>
                        <a:rPr lang="en-US" i="1" dirty="0">
                          <a:latin typeface="Cambria Math"/>
                        </a:rPr>
                        <m:t>), (2, </m:t>
                      </m:r>
                      <m:r>
                        <a:rPr lang="en-US" i="1" dirty="0">
                          <a:latin typeface="Cambria Math"/>
                        </a:rPr>
                        <m:t>𝑏</m:t>
                      </m:r>
                      <m:r>
                        <a:rPr lang="en-US" i="1" dirty="0">
                          <a:latin typeface="Cambria Math"/>
                        </a:rPr>
                        <m:t>), (2,</m:t>
                      </m:r>
                      <m:r>
                        <a:rPr lang="en-US" i="1" dirty="0">
                          <a:latin typeface="Cambria Math"/>
                        </a:rPr>
                        <m:t>𝑐</m:t>
                      </m:r>
                      <m:r>
                        <a:rPr lang="en-US" i="1" dirty="0">
                          <a:latin typeface="Cambria Math"/>
                        </a:rPr>
                        <m:t>)}.</m:t>
                      </m:r>
                    </m:oMath>
                  </m:oMathPara>
                </a14:m>
                <a:endParaRPr lang="en-GB" dirty="0"/>
              </a:p>
              <a:p>
                <a:pPr marL="594360" lvl="2" indent="0">
                  <a:buNone/>
                </a:pPr>
                <a:r>
                  <a:rPr lang="en-US" dirty="0"/>
                  <a:t>The Cartesian product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 ×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</a:t>
                </a: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𝐵</m:t>
                      </m:r>
                      <m:r>
                        <a:rPr lang="en-US" i="1" dirty="0" smtClean="0">
                          <a:latin typeface="Cambria Math"/>
                        </a:rPr>
                        <m:t> × </m:t>
                      </m:r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1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2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1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2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1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2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GB" dirty="0" smtClean="0"/>
              </a:p>
              <a:p>
                <a:pPr marL="594360" lvl="2" indent="0">
                  <a:buNone/>
                </a:pPr>
                <a:r>
                  <a:rPr lang="en-GB" dirty="0" smtClean="0"/>
                  <a:t>Since Cartesian Product is the set of all ordered pairs, thus by definition of ordered pairs we can conclude that </a:t>
                </a:r>
                <a:r>
                  <a:rPr lang="en-US" dirty="0"/>
                  <a:t>the Cartesian product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 × 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not equal to the Cartesian product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 × 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6856" y="764704"/>
            <a:ext cx="8229600" cy="2808312"/>
          </a:xfrm>
        </p:spPr>
        <p:txBody>
          <a:bodyPr/>
          <a:lstStyle/>
          <a:p>
            <a:pPr algn="ctr"/>
            <a:r>
              <a:rPr lang="en-GB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Sets(Contd.)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Consider a set of all odd positive integers less than 10.</a:t>
                </a:r>
              </a:p>
              <a:p>
                <a:endParaRPr lang="en-GB" dirty="0" smtClean="0"/>
              </a:p>
              <a:p>
                <a:r>
                  <a:rPr lang="en-GB" b="1" u="sng" dirty="0" smtClean="0"/>
                  <a:t>Roster Method:</a:t>
                </a:r>
              </a:p>
              <a:p>
                <a:pPr lvl="1"/>
                <a:r>
                  <a:rPr lang="en-GB" dirty="0" smtClean="0"/>
                  <a:t>Using this method, the set can be written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{1,3,5,7,9}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b="1" u="sng" dirty="0" smtClean="0"/>
                  <a:t>Set Builder Method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 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𝑜𝑑𝑑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𝑝𝑜𝑠𝑖𝑡𝑖𝑣𝑒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𝑖𝑛𝑡𝑒𝑔𝑒𝑟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𝑙𝑒𝑠𝑠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𝑡h𝑎𝑛</m:t>
                    </m:r>
                    <m:r>
                      <a:rPr lang="en-US" i="1">
                        <a:latin typeface="Cambria Math"/>
                      </a:rPr>
                      <m:t> 10},</m:t>
                    </m:r>
                  </m:oMath>
                </a14:m>
                <a:endParaRPr lang="en-GB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:r>
                  <a:rPr lang="en-GB" dirty="0" smtClean="0"/>
                  <a:t>Or,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 ={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∈ 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𝑜𝑑𝑑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&lt;10}.</m:t>
                    </m:r>
                  </m:oMath>
                </a14:m>
              </a:p>
              <a:p>
                <a:pPr marL="274320" lvl="1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5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Sets(Contd.)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Few common notations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5586229"/>
                  </p:ext>
                </p:extLst>
              </p:nvPr>
            </p:nvGraphicFramePr>
            <p:xfrm>
              <a:off x="990600" y="1981200"/>
              <a:ext cx="7202424" cy="228600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520954"/>
                    <a:gridCol w="668147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𝑍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GB" b="0" i="1" dirty="0" smtClean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B" b="0" i="1" dirty="0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en-GB" b="0" i="1" dirty="0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{0, 1, 2, 3,…},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𝑠𝑒𝑡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𝑛𝑎𝑡𝑢𝑟𝑎𝑙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𝑛𝑢𝑚𝑏𝑒𝑟𝑠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{…,−2, −1, 0, 1, 2,…},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𝑠𝑒𝑡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𝑖𝑛𝑡𝑒𝑔𝑒𝑟𝑠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{1, 2, 3,…},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𝑠𝑒𝑡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𝑝𝑜𝑠𝑖𝑡𝑖𝑣𝑒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𝑖𝑛𝑡𝑒𝑔𝑒𝑟𝑠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{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|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∈ </m:t>
                              </m:r>
                              <m:r>
                                <a:rPr lang="en-US" i="1" dirty="0" err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i="1" dirty="0" err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 err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∈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= 0},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𝑠𝑒𝑡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𝑟𝑎𝑡𝑖𝑜𝑛𝑎𝑙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𝑛𝑢𝑚𝑏𝑒𝑟𝑠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𝑠𝑒𝑡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𝑟𝑒𝑎𝑙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𝑛𝑢𝑚𝑏𝑒𝑟𝑠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𝑠𝑒𝑡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𝑝𝑜𝑠𝑖𝑡𝑖𝑣𝑒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𝑟𝑒𝑎𝑙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𝑛𝑢𝑚𝑏𝑒𝑟𝑠</m:t>
                              </m:r>
                            </m:oMath>
                          </a14:m>
                          <a:r>
                            <a:rPr lang="en-GB" dirty="0" smtClean="0"/>
                            <a:t>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𝑠𝑒𝑡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𝑐𝑜𝑚𝑝𝑙𝑒𝑥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𝑛𝑢𝑚𝑏𝑒𝑟𝑠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/>
                                </a:rPr>
                                <m:t>𝑈𝑛𝑖𝑣𝑒𝑟𝑠𝑎𝑙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𝑆𝑒𝑡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5586229"/>
                  </p:ext>
                </p:extLst>
              </p:nvPr>
            </p:nvGraphicFramePr>
            <p:xfrm>
              <a:off x="990600" y="1981200"/>
              <a:ext cx="7202424" cy="228600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520954"/>
                    <a:gridCol w="6681470"/>
                  </a:tblGrid>
                  <a:tr h="22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76" t="-1333" r="-1289412" b="-42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847" t="-1333" b="-42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96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Equal 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Equal Sets	</a:t>
                </a:r>
              </a:p>
              <a:p>
                <a:pPr lvl="1"/>
                <a:r>
                  <a:rPr lang="en-US" dirty="0"/>
                  <a:t>Two sets are equal if and only if they have the same </a:t>
                </a:r>
                <a:r>
                  <a:rPr lang="en-US" dirty="0" smtClean="0"/>
                  <a:t>elements.</a:t>
                </a:r>
              </a:p>
              <a:p>
                <a:pPr lvl="1"/>
                <a:r>
                  <a:rPr lang="en-US" dirty="0" smtClean="0"/>
                  <a:t>Therefore</a:t>
                </a:r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sets,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are equal if and 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∀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∈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↔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∈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).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equal </a:t>
                </a:r>
                <a:r>
                  <a:rPr lang="en-US" dirty="0"/>
                  <a:t>sets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GB" dirty="0" smtClean="0"/>
                  <a:t>The order of elements and the repetition of the same element in two sets don’t matter in order for them to be equal.</a:t>
                </a:r>
              </a:p>
              <a:p>
                <a:pPr lvl="1"/>
                <a:r>
                  <a:rPr lang="en-US" dirty="0"/>
                  <a:t>To show that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are equal,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⊆ 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 ⊆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4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Equal </a:t>
            </a:r>
            <a:r>
              <a:rPr lang="en-GB" dirty="0" smtClean="0"/>
              <a:t>Sets(Contd</a:t>
            </a:r>
            <a:r>
              <a:rPr lang="en-GB" dirty="0" smtClean="0"/>
              <a:t>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u="sng" dirty="0" smtClean="0"/>
                  <a:t>Example 1:</a:t>
                </a:r>
              </a:p>
              <a:p>
                <a:pPr lvl="1"/>
                <a:r>
                  <a:rPr lang="en-US" dirty="0"/>
                  <a:t>The sets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1, 3, 5</m:t>
                        </m:r>
                      </m:e>
                    </m:d>
                    <m:r>
                      <a:rPr lang="en-GB" b="0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3, 5, 1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are equal, because they have the same elements. </a:t>
                </a:r>
                <a:endParaRPr lang="en-US" dirty="0" smtClean="0"/>
              </a:p>
              <a:p>
                <a:pPr lvl="1"/>
                <a:r>
                  <a:rPr lang="en-GB" dirty="0" smtClean="0"/>
                  <a:t>Similarly, </a:t>
                </a:r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3, 5}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{3, 5, 5, 5, 5, 1</m:t>
                    </m:r>
                    <m:r>
                      <a:rPr lang="en-US" i="1" dirty="0">
                        <a:latin typeface="Cambria Math"/>
                      </a:rPr>
                      <m:t>} </m:t>
                    </m:r>
                  </m:oMath>
                </a14:m>
                <a:r>
                  <a:rPr lang="en-US" dirty="0"/>
                  <a:t>are equal, because they have the same elements.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9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Empty &amp; Singleton 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Empty Set</a:t>
                </a:r>
              </a:p>
              <a:p>
                <a:pPr lvl="1"/>
                <a:r>
                  <a:rPr lang="en-US" dirty="0" smtClean="0"/>
                  <a:t>A special set that has no elements. This </a:t>
                </a:r>
                <a:r>
                  <a:rPr lang="en-US" dirty="0"/>
                  <a:t>set is called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𝑒𝑚𝑝𝑡𝑦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𝑠𝑒𝑡</m:t>
                    </m:r>
                  </m:oMath>
                </a14:m>
                <a:r>
                  <a:rPr lang="en-US" dirty="0" smtClean="0"/>
                  <a:t>,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𝑛𝑢𝑙𝑙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𝑠𝑒𝑡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It </a:t>
                </a:r>
                <a:r>
                  <a:rPr lang="en-US" dirty="0"/>
                  <a:t>is 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∅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{ }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Singleton Set</a:t>
                </a:r>
              </a:p>
              <a:p>
                <a:pPr lvl="1"/>
                <a:r>
                  <a:rPr lang="en-GB" dirty="0" smtClean="0"/>
                  <a:t>A set with a single element is known as a singleton set.</a:t>
                </a:r>
              </a:p>
              <a:p>
                <a:pPr lvl="1"/>
                <a:endParaRPr lang="en-GB" dirty="0" smtClean="0"/>
              </a:p>
              <a:p>
                <a:pPr marL="27432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5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Empty &amp; Singleton </a:t>
            </a:r>
            <a:r>
              <a:rPr lang="en-GB" dirty="0" smtClean="0"/>
              <a:t>Sets(Contd.)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72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i="1" dirty="0" smtClean="0">
                          <a:latin typeface="Cambria Math"/>
                        </a:rPr>
                        <m:t>𝐵𝑢𝑡</m:t>
                      </m:r>
                      <m:r>
                        <a:rPr lang="en-GB" sz="7200" i="1" dirty="0" smtClean="0">
                          <a:latin typeface="Cambria Math"/>
                        </a:rPr>
                        <m:t> </m:t>
                      </m:r>
                      <m:r>
                        <a:rPr lang="en-GB" sz="7200" i="1" dirty="0" smtClean="0">
                          <a:latin typeface="Cambria Math"/>
                        </a:rPr>
                        <m:t>𝑊𝐴𝐼𝑇</m:t>
                      </m:r>
                      <m:r>
                        <a:rPr lang="en-GB" sz="7200" i="1" dirty="0" smtClean="0">
                          <a:latin typeface="Cambria Math"/>
                        </a:rPr>
                        <m:t>!!!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556" t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4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Empty &amp; Singleton </a:t>
            </a:r>
            <a:r>
              <a:rPr lang="en-GB" dirty="0" smtClean="0"/>
              <a:t>Sets(Contd.)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𝐴</m:t>
                    </m:r>
                    <m:r>
                      <a:rPr lang="en-GB" i="1" dirty="0" smtClean="0">
                        <a:latin typeface="Cambria Math"/>
                      </a:rPr>
                      <m:t>= { }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𝐵</m:t>
                    </m:r>
                    <m:r>
                      <a:rPr lang="en-GB" i="1" dirty="0" smtClean="0">
                        <a:latin typeface="Cambria Math"/>
                      </a:rPr>
                      <m:t>={∅}</m:t>
                    </m:r>
                  </m:oMath>
                </a14:m>
                <a:r>
                  <a:rPr lang="en-GB" dirty="0" smtClean="0"/>
                  <a:t>. Are both the sets empty?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The Answer is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/>
                      </a:rPr>
                      <m:t>𝑵𝑶</m:t>
                    </m:r>
                    <m:r>
                      <a:rPr lang="en-GB" b="1" i="0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GB" b="1" dirty="0" smtClean="0"/>
                  <a:t> 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Because 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GB" dirty="0" smtClean="0"/>
                  <a:t> has an element which is the empty element itself. Thus,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GB" dirty="0" smtClean="0"/>
                  <a:t> is a singleton set and not an empty set.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2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159</TotalTime>
  <Words>1747</Words>
  <Application>Microsoft Office PowerPoint</Application>
  <PresentationFormat>On-screen Show (4:3)</PresentationFormat>
  <Paragraphs>150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Origin</vt:lpstr>
      <vt:lpstr>Chapter 2  Basic Structures: Sets, Functions, Sequences, Sums, and Matrices </vt:lpstr>
      <vt:lpstr>Sets</vt:lpstr>
      <vt:lpstr>Sets(Contd.)</vt:lpstr>
      <vt:lpstr>Sets(Contd.)</vt:lpstr>
      <vt:lpstr>Equal Sets</vt:lpstr>
      <vt:lpstr>Equal Sets(Contd.)</vt:lpstr>
      <vt:lpstr>Empty &amp; Singleton Sets</vt:lpstr>
      <vt:lpstr>Empty &amp; Singleton Sets(Contd.)</vt:lpstr>
      <vt:lpstr>Empty &amp; Singleton Sets(Contd.)</vt:lpstr>
      <vt:lpstr>Venn Diagram</vt:lpstr>
      <vt:lpstr>Subsets</vt:lpstr>
      <vt:lpstr>Cardinality</vt:lpstr>
      <vt:lpstr>Power Sets</vt:lpstr>
      <vt:lpstr>Power Sets(Contd.)</vt:lpstr>
      <vt:lpstr>Power Sets(Contd.)</vt:lpstr>
      <vt:lpstr>Ordered Pairs</vt:lpstr>
      <vt:lpstr>Ordered Pairs(Contd.)</vt:lpstr>
      <vt:lpstr>Cartesian Products</vt:lpstr>
      <vt:lpstr>Cartesian Products(Contd.)</vt:lpstr>
      <vt:lpstr>Cartesian Products(Contd.)</vt:lpstr>
      <vt:lpstr>Cartesian Products(Contd.)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 Basic Structures: Sets, Functions, Sequences, Sums, and Matrices </dc:title>
  <dc:creator>Sunef</dc:creator>
  <cp:lastModifiedBy>Sunef</cp:lastModifiedBy>
  <cp:revision>12</cp:revision>
  <dcterms:created xsi:type="dcterms:W3CDTF">2006-08-16T00:00:00Z</dcterms:created>
  <dcterms:modified xsi:type="dcterms:W3CDTF">2018-08-01T05:28:06Z</dcterms:modified>
</cp:coreProperties>
</file>