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7" r:id="rId8"/>
    <p:sldId id="264" r:id="rId9"/>
    <p:sldId id="265" r:id="rId10"/>
    <p:sldId id="270" r:id="rId11"/>
    <p:sldId id="269" r:id="rId12"/>
    <p:sldId id="268" r:id="rId13"/>
    <p:sldId id="266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2[2.2]" id="{DC066C15-D6CF-439D-AC81-C6DEC14A4DA6}">
          <p14:sldIdLst>
            <p14:sldId id="256"/>
          </p14:sldIdLst>
        </p14:section>
        <p14:section name="Union of Sets" id="{741389FB-D7DA-41AD-8D18-1B1A152D8899}">
          <p14:sldIdLst>
            <p14:sldId id="257"/>
            <p14:sldId id="263"/>
            <p14:sldId id="258"/>
          </p14:sldIdLst>
        </p14:section>
        <p14:section name="Intersection of Sets" id="{A1985724-DF12-4FD3-B59E-81D4F4490CAF}">
          <p14:sldIdLst>
            <p14:sldId id="259"/>
            <p14:sldId id="260"/>
            <p14:sldId id="267"/>
          </p14:sldIdLst>
        </p14:section>
        <p14:section name="Disjoint Sets" id="{E091FD28-B26E-4615-8CA2-C02A50A50D63}">
          <p14:sldIdLst>
            <p14:sldId id="264"/>
          </p14:sldIdLst>
        </p14:section>
        <p14:section name="Difference of Sets" id="{5350A8B0-1276-4FE9-8039-2A1B9A3833EF}">
          <p14:sldIdLst>
            <p14:sldId id="265"/>
            <p14:sldId id="270"/>
            <p14:sldId id="269"/>
          </p14:sldIdLst>
        </p14:section>
        <p14:section name="Complement of Sets" id="{1BDC0C06-0BE4-4A72-9A04-720B93A87F8C}">
          <p14:sldIdLst>
            <p14:sldId id="268"/>
            <p14:sldId id="266"/>
            <p14:sldId id="262"/>
          </p14:sldIdLst>
        </p14:section>
        <p14:section name="Set Identities" id="{F8FFA28A-9B61-493B-9911-4F3CF64434DF}">
          <p14:sldIdLst>
            <p14:sldId id="271"/>
            <p14:sldId id="272"/>
            <p14:sldId id="273"/>
          </p14:sldIdLst>
        </p14:section>
        <p14:section name="Computer Representation of Sets" id="{8289EA54-B0FF-44A5-9FF3-B5273A14D87F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1043608" y="3577208"/>
            <a:ext cx="7177608" cy="13757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Chapter 2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US" b="1" dirty="0" smtClean="0"/>
              <a:t>Basic </a:t>
            </a:r>
            <a:r>
              <a:rPr lang="en-US" b="1" dirty="0"/>
              <a:t>Structures: Sets, Functions,</a:t>
            </a:r>
            <a:br>
              <a:rPr lang="en-US" b="1" dirty="0"/>
            </a:br>
            <a:r>
              <a:rPr lang="en-US" b="1" dirty="0"/>
              <a:t>Sequences, Sums, and Matrices</a:t>
            </a:r>
            <a:r>
              <a:rPr lang="en-GB" b="1" dirty="0" smtClean="0"/>
              <a:t> </a:t>
            </a:r>
            <a:endParaRPr lang="en-US" b="1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Section 2.2 :Set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63702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Difference of Sets(Contd.)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800600" cy="4267200"/>
          </a:xfrm>
        </p:spPr>
      </p:pic>
    </p:spTree>
    <p:extLst>
      <p:ext uri="{BB962C8B-B14F-4D97-AF65-F5344CB8AC3E}">
        <p14:creationId xmlns:p14="http://schemas.microsoft.com/office/powerpoint/2010/main" val="22187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Difference of Sets(Contd.)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 smtClean="0"/>
                  <a:t>Find the difference of </a:t>
                </a:r>
                <a:r>
                  <a:rPr lang="en-US" dirty="0"/>
                  <a:t>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3}.</m:t>
                    </m:r>
                  </m:oMath>
                </a14:m>
                <a:endParaRPr lang="en-US" dirty="0" smtClean="0"/>
              </a:p>
              <a:p>
                <a:endParaRPr lang="en-GB" dirty="0" smtClean="0"/>
              </a:p>
              <a:p>
                <a:r>
                  <a:rPr lang="en-GB" b="1" u="sng" dirty="0" smtClean="0"/>
                  <a:t>Solution:</a:t>
                </a:r>
                <a:endParaRPr lang="en-US" b="1" u="sng" dirty="0"/>
              </a:p>
              <a:p>
                <a:pPr marL="594360" lvl="2" indent="0">
                  <a:buNone/>
                </a:pPr>
                <a:r>
                  <a:rPr lang="en-US" dirty="0" smtClean="0"/>
                  <a:t>The difference of the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3} </m:t>
                    </m:r>
                  </m:oMath>
                </a14:m>
                <a:r>
                  <a:rPr lang="en-US" dirty="0" smtClean="0"/>
                  <a:t>can be written as,</a:t>
                </a:r>
                <a:endParaRPr lang="en-US" dirty="0"/>
              </a:p>
              <a:p>
                <a:pPr marL="274320" lvl="1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1, 3, 5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</a:rPr>
                        <m:t>−</m:t>
                      </m:r>
                      <m:r>
                        <a:rPr lang="en-US" i="1" dirty="0" smtClean="0">
                          <a:latin typeface="Cambria Math"/>
                        </a:rPr>
                        <m:t>{1, 2, 3}={</m:t>
                      </m:r>
                      <m:r>
                        <a:rPr lang="en-GB" b="0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17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Complement of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be the universal set. The complement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dirty="0" smtClean="0"/>
                  <a:t>complement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Therefore, the complement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 −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element belongs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∉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 This tells us that</a:t>
                </a:r>
              </a:p>
              <a:p>
                <a:pPr marL="0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={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 ∈ </m:t>
                      </m:r>
                      <m:r>
                        <a:rPr lang="en-US" i="1" dirty="0" smtClean="0">
                          <a:latin typeface="Cambria Math"/>
                        </a:rPr>
                        <m:t>𝑈</m:t>
                      </m:r>
                      <m:r>
                        <a:rPr lang="en-US" i="1" dirty="0" smtClean="0">
                          <a:latin typeface="Cambria Math"/>
                        </a:rPr>
                        <m:t> |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∉ 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65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Complement of </a:t>
            </a:r>
            <a:r>
              <a:rPr lang="en-GB" dirty="0" smtClean="0"/>
              <a:t>Sets(Contd.)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77" y="1412021"/>
            <a:ext cx="5234023" cy="4607779"/>
          </a:xfrm>
        </p:spPr>
      </p:pic>
    </p:spTree>
    <p:extLst>
      <p:ext uri="{BB962C8B-B14F-4D97-AF65-F5344CB8AC3E}">
        <p14:creationId xmlns:p14="http://schemas.microsoft.com/office/powerpoint/2010/main" val="248520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Complement of Sets(Contd.)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={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𝑜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dirty="0"/>
                  <a:t>(where the universal set is the set of letters of the English alphabet). Then</a:t>
                </a:r>
              </a:p>
              <a:p>
                <a:pPr marL="274320" lvl="1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 dirty="0" smtClean="0">
                          <a:latin typeface="Cambria Math"/>
                        </a:rPr>
                        <m:t> ={</m:t>
                      </m:r>
                      <m:r>
                        <a:rPr lang="en-US" i="1" dirty="0" smtClean="0">
                          <a:latin typeface="Cambria Math"/>
                        </a:rPr>
                        <m:t>𝑏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𝑐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𝑑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𝑔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h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𝑙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𝑝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𝑞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𝑠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𝑣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err="1">
                          <a:latin typeface="Cambria Math"/>
                        </a:rPr>
                        <m:t>𝑤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𝑥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𝑧</m:t>
                      </m:r>
                      <m:r>
                        <a:rPr lang="en-US" i="1" dirty="0">
                          <a:latin typeface="Cambria Math"/>
                        </a:rPr>
                        <m:t>}.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81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Set Identities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172200" cy="5257800"/>
          </a:xfrm>
        </p:spPr>
      </p:pic>
    </p:spTree>
    <p:extLst>
      <p:ext uri="{BB962C8B-B14F-4D97-AF65-F5344CB8AC3E}">
        <p14:creationId xmlns:p14="http://schemas.microsoft.com/office/powerpoint/2010/main" val="359309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Set Identities(Contd.)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1: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Prove that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GB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  <m:r>
                          <a:rPr lang="en-US" i="1" dirty="0">
                            <a:latin typeface="Cambria Math"/>
                          </a:rPr>
                          <m:t> ∩ </m:t>
                        </m:r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 ∪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 smtClean="0"/>
              </a:p>
              <a:p>
                <a:r>
                  <a:rPr lang="en-GB" b="1" u="sng" dirty="0" smtClean="0"/>
                  <a:t>Solution:</a:t>
                </a:r>
                <a:endParaRPr lang="en-GB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260035"/>
                  </p:ext>
                </p:extLst>
              </p:nvPr>
            </p:nvGraphicFramePr>
            <p:xfrm>
              <a:off x="838200" y="3505200"/>
              <a:ext cx="3386455" cy="2227644"/>
            </p:xfrm>
            <a:graphic>
              <a:graphicData uri="http://schemas.openxmlformats.org/drawingml/2006/table">
                <a:tbl>
                  <a:tblPr>
                    <a:tableStyleId>{1E171933-4619-4E11-9A3F-F7608DF75F80}</a:tableStyleId>
                  </a:tblPr>
                  <a:tblGrid>
                    <a:gridCol w="1396746"/>
                    <a:gridCol w="1989709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∈(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∪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∉(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𝑜𝑟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𝑜𝑟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dirty="0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 ∪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dirty="0" smtClean="0">
                                  <a:latin typeface="Cambria Math"/>
                                  <a:ea typeface="Cambria Math"/>
                                </a:rPr>
                                <m:t>∴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 ∩ 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i="1" dirty="0" smtClean="0">
                                  <a:latin typeface="Cambria Math"/>
                                  <a:ea typeface="Cambria Math"/>
                                </a:rPr>
                                <m:t>⊆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i="1" dirty="0" smtClean="0">
                                  <a:latin typeface="Cambria Math"/>
                                </a:rPr>
                                <m:t> ∪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260035"/>
                  </p:ext>
                </p:extLst>
              </p:nvPr>
            </p:nvGraphicFramePr>
            <p:xfrm>
              <a:off x="838200" y="3505200"/>
              <a:ext cx="3386455" cy="2227644"/>
            </p:xfrm>
            <a:graphic>
              <a:graphicData uri="http://schemas.openxmlformats.org/drawingml/2006/table">
                <a:tbl>
                  <a:tblPr>
                    <a:tableStyleId>{1E171933-4619-4E11-9A3F-F7608DF75F80}</a:tableStyleId>
                  </a:tblPr>
                  <a:tblGrid>
                    <a:gridCol w="1396746"/>
                    <a:gridCol w="1989709"/>
                  </a:tblGrid>
                  <a:tr h="373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37" t="-8197" r="-142795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552" t="-8197" r="-307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552" t="-108197" r="-30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552" t="-208197" r="-30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0552" t="-313333" r="-30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80" t="-506557" r="-180" b="-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315962"/>
                  </p:ext>
                </p:extLst>
              </p:nvPr>
            </p:nvGraphicFramePr>
            <p:xfrm>
              <a:off x="5410200" y="3505200"/>
              <a:ext cx="3487293" cy="2227644"/>
            </p:xfrm>
            <a:graphic>
              <a:graphicData uri="http://schemas.openxmlformats.org/drawingml/2006/table">
                <a:tbl>
                  <a:tblPr>
                    <a:tableStyleId>{1E171933-4619-4E11-9A3F-F7608DF75F80}</a:tableStyleId>
                  </a:tblPr>
                  <a:tblGrid>
                    <a:gridCol w="1497584"/>
                    <a:gridCol w="1989709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dirty="0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 ∪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𝑜𝑟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𝑜𝑟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∉(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∈(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∴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i="1" dirty="0" smtClean="0">
                                  <a:latin typeface="Cambria Math"/>
                                </a:rPr>
                                <m:t> ∪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i="1" dirty="0" smtClean="0">
                                  <a:latin typeface="Cambria Math"/>
                                  <a:ea typeface="Cambria Math"/>
                                </a:rPr>
                                <m:t>⊆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 ∩ 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315962"/>
                  </p:ext>
                </p:extLst>
              </p:nvPr>
            </p:nvGraphicFramePr>
            <p:xfrm>
              <a:off x="5410200" y="3505200"/>
              <a:ext cx="3487293" cy="2227644"/>
            </p:xfrm>
            <a:graphic>
              <a:graphicData uri="http://schemas.openxmlformats.org/drawingml/2006/table">
                <a:tbl>
                  <a:tblPr>
                    <a:tableStyleId>{1E171933-4619-4E11-9A3F-F7608DF75F80}</a:tableStyleId>
                  </a:tblPr>
                  <a:tblGrid>
                    <a:gridCol w="1497584"/>
                    <a:gridCol w="198970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07" t="-8197" r="-13252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75767" t="-8197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75767" t="-10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75767" t="-211667" b="-331667"/>
                          </a:stretch>
                        </a:blipFill>
                      </a:tcPr>
                    </a:tc>
                  </a:tr>
                  <a:tr h="37344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75767" t="-306557" b="-2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75" t="-506557" b="-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81023"/>
              </p:ext>
            </p:extLst>
          </p:nvPr>
        </p:nvGraphicFramePr>
        <p:xfrm>
          <a:off x="838200" y="3048000"/>
          <a:ext cx="595630" cy="37084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59563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Let,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77965"/>
              </p:ext>
            </p:extLst>
          </p:nvPr>
        </p:nvGraphicFramePr>
        <p:xfrm>
          <a:off x="5410200" y="3048000"/>
          <a:ext cx="1170305" cy="37084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17030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Again Let,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757525"/>
                  </p:ext>
                </p:extLst>
              </p:nvPr>
            </p:nvGraphicFramePr>
            <p:xfrm>
              <a:off x="3505200" y="5867400"/>
              <a:ext cx="2115757" cy="370840"/>
            </p:xfrm>
            <a:graphic>
              <a:graphicData uri="http://schemas.openxmlformats.org/drawingml/2006/table">
                <a:tbl>
                  <a:tblPr>
                    <a:tableStyleId>{1E171933-4619-4E11-9A3F-F7608DF75F80}</a:tableStyleId>
                  </a:tblPr>
                  <a:tblGrid>
                    <a:gridCol w="211575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/>
                                        <a:ea typeface="Cambria Math"/>
                                      </a:rPr>
                                      <m:t>∴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 ∩ 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i="1" dirty="0" smtClean="0">
                                    <a:latin typeface="Cambria Math"/>
                                  </a:rPr>
                                  <m:t>=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∪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757525"/>
                  </p:ext>
                </p:extLst>
              </p:nvPr>
            </p:nvGraphicFramePr>
            <p:xfrm>
              <a:off x="3505200" y="5867400"/>
              <a:ext cx="2115757" cy="370840"/>
            </p:xfrm>
            <a:graphic>
              <a:graphicData uri="http://schemas.openxmlformats.org/drawingml/2006/table">
                <a:tbl>
                  <a:tblPr>
                    <a:tableStyleId>{1E171933-4619-4E11-9A3F-F7608DF75F80}</a:tableStyleId>
                  </a:tblPr>
                  <a:tblGrid>
                    <a:gridCol w="21157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8333" r="-288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/>
          <p:cNvCxnSpPr/>
          <p:nvPr/>
        </p:nvCxnSpPr>
        <p:spPr>
          <a:xfrm>
            <a:off x="4648200" y="30480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1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Set Identities(Contd.)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2: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Use </a:t>
                </a:r>
                <a:r>
                  <a:rPr lang="en-US" dirty="0"/>
                  <a:t>set builder notation and logical equivalences to establish </a:t>
                </a:r>
                <a:r>
                  <a:rPr lang="en-US" dirty="0" smtClean="0"/>
                  <a:t>the </a:t>
                </a:r>
                <a:r>
                  <a:rPr lang="en-US" dirty="0"/>
                  <a:t>ﬁrst De Morgan law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∩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.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672328"/>
                  </p:ext>
                </p:extLst>
              </p:nvPr>
            </p:nvGraphicFramePr>
            <p:xfrm>
              <a:off x="1752600" y="3429000"/>
              <a:ext cx="6173042" cy="29667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1023112"/>
                    <a:gridCol w="514993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 smtClean="0">
                                      <a:latin typeface="Cambria Math"/>
                                    </a:rPr>
                                    <m:t> ∩ </m:t>
                                  </m:r>
                                  <m:r>
                                    <a:rPr lang="en-US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/∈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∩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}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|¬(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∈ 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∩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))}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  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|¬(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 ∧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|¬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∨¬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∨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</a:rPr>
                                <m:t> ∨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={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∈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</a:rPr>
                                <m:t>∪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/>
                                </a:rPr>
                                <m:t>∪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672328"/>
                  </p:ext>
                </p:extLst>
              </p:nvPr>
            </p:nvGraphicFramePr>
            <p:xfrm>
              <a:off x="1752600" y="3429000"/>
              <a:ext cx="6173042" cy="29667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1023112"/>
                    <a:gridCol w="514993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95" t="-8197" r="-502976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8197" r="-118" b="-7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108197" r="-118" b="-6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  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211667" r="-118" b="-531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306557" r="-11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406557" r="-118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506557" r="-118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616667" r="-118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24" t="-704918" r="-11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424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Computer Representation of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 that a </a:t>
                </a:r>
                <a:r>
                  <a:rPr lang="en-US" dirty="0"/>
                  <a:t>universal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is ﬁnite (and of reasonable size so that the number </a:t>
                </a:r>
                <a:r>
                  <a:rPr lang="en-US" dirty="0" smtClean="0"/>
                  <a:t>of elements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is not larger than the memory size of the computer being used). </a:t>
                </a:r>
                <a:endParaRPr lang="en-US" dirty="0" smtClean="0"/>
              </a:p>
              <a:p>
                <a:r>
                  <a:rPr lang="en-US" dirty="0" smtClean="0"/>
                  <a:t>First</a:t>
                </a:r>
                <a:r>
                  <a:rPr lang="en-US" dirty="0"/>
                  <a:t>, specify </a:t>
                </a:r>
                <a:r>
                  <a:rPr lang="en-US" dirty="0" smtClean="0"/>
                  <a:t>an arbitrary </a:t>
                </a:r>
                <a:r>
                  <a:rPr lang="en-US" dirty="0"/>
                  <a:t>ordering of the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, for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Secondly, represent </a:t>
                </a:r>
                <a:r>
                  <a:rPr lang="en-US" dirty="0"/>
                  <a:t>a subset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dirty="0"/>
                  <a:t>the bit string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bit in this </a:t>
                </a:r>
                <a:r>
                  <a:rPr lang="en-US" dirty="0" smtClean="0"/>
                  <a:t>string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does </a:t>
                </a:r>
                <a:r>
                  <a:rPr lang="en-US" dirty="0"/>
                  <a:t>not belong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08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Computer Representation of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 ={1, 2, 3, 4, 5, 6, 7, 8, 9, 10}, </m:t>
                    </m:r>
                  </m:oMath>
                </a14:m>
                <a:r>
                  <a:rPr lang="en-US" dirty="0"/>
                  <a:t>and the ordering of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has the elements </a:t>
                </a:r>
                <a:r>
                  <a:rPr lang="en-US" dirty="0" smtClean="0"/>
                  <a:t>in increasing </a:t>
                </a:r>
                <a:r>
                  <a:rPr lang="en-US" dirty="0"/>
                  <a:t>order;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  <a:endParaRPr lang="en-US" dirty="0"/>
              </a:p>
              <a:p>
                <a:pPr lvl="2"/>
                <a:r>
                  <a:rPr lang="en-US" dirty="0" smtClean="0"/>
                  <a:t>What </a:t>
                </a:r>
                <a:r>
                  <a:rPr lang="en-US" dirty="0"/>
                  <a:t>bit strings represent the subset of all odd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2"/>
                <a:r>
                  <a:rPr lang="en-US" dirty="0"/>
                  <a:t>What bit strings represent </a:t>
                </a:r>
                <a:r>
                  <a:rPr lang="en-US" dirty="0" smtClean="0"/>
                  <a:t>the subset </a:t>
                </a:r>
                <a:r>
                  <a:rPr lang="en-US" dirty="0"/>
                  <a:t>of all even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2"/>
                <a:r>
                  <a:rPr lang="en-US" dirty="0"/>
                  <a:t>What bit strings represent </a:t>
                </a:r>
                <a:r>
                  <a:rPr lang="en-US" dirty="0" smtClean="0"/>
                  <a:t>the </a:t>
                </a:r>
                <a:r>
                  <a:rPr lang="en-US" dirty="0"/>
                  <a:t>subset of integers not exceeding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Union of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be sets.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union of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∪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is the set that </a:t>
                </a:r>
                <a:r>
                  <a:rPr lang="en-US" dirty="0" smtClean="0"/>
                  <a:t>contains those </a:t>
                </a:r>
                <a:r>
                  <a:rPr lang="en-US" dirty="0"/>
                  <a:t>elements that are either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𝑏𝑜𝑡h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belongs to the union of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 This tells us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∪ 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 ={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 |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 ∈ 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∨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 ∈ 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}.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53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Computer Representation of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bit string that represents the set of odd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, namely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, {1, 3, 5, 7, 9},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has a </a:t>
                </a:r>
                <a:r>
                  <a:rPr lang="en-US" dirty="0"/>
                  <a:t>one bit in the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𝑓𝑖</m:t>
                    </m:r>
                    <m:r>
                      <a:rPr lang="en-US" i="1" dirty="0" smtClean="0">
                        <a:latin typeface="Cambria Math"/>
                      </a:rPr>
                      <m:t>𝑟𝑠𝑡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𝑡h𝑖𝑟𝑑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GB" b="0" i="1" dirty="0" smtClean="0">
                        <a:latin typeface="Cambria Math"/>
                      </a:rPr>
                      <m:t>𝑓𝑖</m:t>
                    </m:r>
                    <m:r>
                      <a:rPr lang="en-US" i="1" dirty="0" smtClean="0">
                        <a:latin typeface="Cambria Math"/>
                      </a:rPr>
                      <m:t>𝑓𝑡h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𝑠𝑒𝑣𝑒𝑛𝑡h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𝑎𝑛𝑑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𝑛𝑖𝑛𝑡h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positions, and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𝑧𝑒𝑟𝑜</m:t>
                    </m:r>
                  </m:oMath>
                </a14:m>
                <a:r>
                  <a:rPr lang="en-US" dirty="0"/>
                  <a:t> elsewhere. It </a:t>
                </a:r>
                <a:r>
                  <a:rPr lang="en-US" dirty="0" smtClean="0"/>
                  <a:t>is </a:t>
                </a:r>
              </a:p>
              <a:p>
                <a:pPr marL="594360" lvl="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10 1010 1010.</m:t>
                      </m:r>
                    </m:oMath>
                  </m:oMathPara>
                </a14:m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 smtClean="0"/>
                  <a:t>Similarly, we </a:t>
                </a:r>
                <a:r>
                  <a:rPr lang="en-US" dirty="0"/>
                  <a:t>represent the subset of all even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, namely,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{2, 4, 6, 8, 10},</m:t>
                    </m:r>
                  </m:oMath>
                </a14:m>
                <a:r>
                  <a:rPr lang="en-US" dirty="0"/>
                  <a:t> by the </a:t>
                </a:r>
                <a:r>
                  <a:rPr lang="en-US" dirty="0" smtClean="0"/>
                  <a:t>string </a:t>
                </a:r>
              </a:p>
              <a:p>
                <a:pPr marL="594360" lvl="2" indent="0">
                  <a:buNone/>
                </a:pPr>
                <a:endParaRPr lang="en-US" dirty="0" smtClean="0"/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01 </m:t>
                      </m:r>
                      <m:r>
                        <a:rPr lang="en-US" i="1" dirty="0">
                          <a:latin typeface="Cambria Math"/>
                        </a:rPr>
                        <m:t>0101 0101.</m:t>
                      </m:r>
                    </m:oMath>
                  </m:oMathPara>
                </a14:m>
                <a:endParaRPr lang="en-US" dirty="0" smtClean="0"/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The set of all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that do not exceed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, namely,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3, 4, 5}</m:t>
                    </m:r>
                  </m:oMath>
                </a14:m>
                <a:r>
                  <a:rPr lang="en-US" dirty="0"/>
                  <a:t>, is represented by </a:t>
                </a:r>
                <a:r>
                  <a:rPr lang="en-US" dirty="0" smtClean="0"/>
                  <a:t>the string </a:t>
                </a:r>
              </a:p>
              <a:p>
                <a:pPr marL="594360" lvl="2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11 </m:t>
                      </m:r>
                      <m:r>
                        <a:rPr lang="en-US" i="1" dirty="0">
                          <a:latin typeface="Cambria Math"/>
                        </a:rPr>
                        <m:t>1110 0000.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728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1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Computer Representation of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2: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  <m:r>
                      <a:rPr lang="en-US" i="1" dirty="0">
                        <a:latin typeface="Cambria Math"/>
                      </a:rPr>
                      <m:t> ={1, 2, 3, 4, 5, 6, 7, 8, 9, 10}, </m:t>
                    </m:r>
                  </m:oMath>
                </a14:m>
                <a:r>
                  <a:rPr lang="en-US" dirty="0"/>
                  <a:t>and the ordering of elements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has the elements </a:t>
                </a:r>
                <a:r>
                  <a:rPr lang="en-US" dirty="0"/>
                  <a:t>in increasing </a:t>
                </a:r>
                <a:r>
                  <a:rPr lang="en-US" dirty="0"/>
                  <a:t>order;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 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2"/>
                <a:r>
                  <a:rPr lang="en-US" dirty="0"/>
                  <a:t>What </a:t>
                </a:r>
                <a:r>
                  <a:rPr lang="en-US" dirty="0"/>
                  <a:t>bit strings represent the </a:t>
                </a:r>
                <a:r>
                  <a:rPr lang="en-US" dirty="0" smtClean="0"/>
                  <a:t>complement of the subset </a:t>
                </a:r>
                <a:r>
                  <a:rPr lang="en-US" dirty="0"/>
                  <a:t>of all odd integers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endParaRPr lang="en-US" dirty="0"/>
              </a:p>
              <a:p>
                <a:pPr lvl="1"/>
                <a:endParaRPr lang="en-US" b="1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22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Computer Representation of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bit string that represents the set of odd integers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, namely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, {1, 3, 5, 7, 9},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has a </a:t>
                </a:r>
                <a:r>
                  <a:rPr lang="en-US" dirty="0"/>
                  <a:t>one bit in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𝑓</m:t>
                    </m:r>
                    <m:r>
                      <a:rPr lang="en-GB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𝑟𝑠𝑡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𝑡h𝑖𝑟𝑑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GB" i="1" dirty="0">
                        <a:latin typeface="Cambria Math"/>
                      </a:rPr>
                      <m:t>𝑓𝑖</m:t>
                    </m:r>
                    <m:r>
                      <a:rPr lang="en-US" i="1" dirty="0">
                        <a:latin typeface="Cambria Math"/>
                      </a:rPr>
                      <m:t>𝑓𝑡h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𝑠𝑒𝑣𝑒𝑛𝑡h</m:t>
                    </m:r>
                    <m:r>
                      <a:rPr lang="en-GB" i="1" dirty="0">
                        <a:latin typeface="Cambria Math"/>
                      </a:rPr>
                      <m:t> 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𝑛𝑖𝑛𝑡h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positions, and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𝑧𝑒𝑟𝑜</m:t>
                    </m:r>
                  </m:oMath>
                </a14:m>
                <a:r>
                  <a:rPr lang="en-US" dirty="0"/>
                  <a:t> elsewhere. It </a:t>
                </a:r>
                <a:r>
                  <a:rPr lang="en-US" dirty="0"/>
                  <a:t>is </a:t>
                </a:r>
              </a:p>
              <a:p>
                <a:pPr marL="594360" lvl="2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10 1010 1010.</m:t>
                      </m:r>
                    </m:oMath>
                  </m:oMathPara>
                </a14:m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The bit string for the complement of this set is obtained by replacing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vice </a:t>
                </a:r>
                <a:r>
                  <a:rPr lang="en-US" dirty="0"/>
                  <a:t>versa. This yields the string</a:t>
                </a:r>
              </a:p>
              <a:p>
                <a:pPr marL="594360" lvl="2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01 0101 0101</m:t>
                      </m:r>
                    </m:oMath>
                  </m:oMathPara>
                </a14:m>
                <a:endParaRPr lang="en-GB" dirty="0" smtClean="0"/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which corresponds to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{2, 4, 6, 8, 10}.</m:t>
                    </m:r>
                  </m:oMath>
                </a14:m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46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Computer Representation of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b="1" u="sng" dirty="0" smtClean="0"/>
                  <a:t>Example 3:</a:t>
                </a:r>
              </a:p>
              <a:p>
                <a:pPr lvl="1"/>
                <a:r>
                  <a:rPr lang="en-US" dirty="0"/>
                  <a:t>The bit strings for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3, 4, 5}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5, 7, 9} </m:t>
                    </m:r>
                  </m:oMath>
                </a14:m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11 1110 0000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10 1010 1010</m:t>
                    </m:r>
                  </m:oMath>
                </a14:m>
                <a:r>
                  <a:rPr lang="en-US" dirty="0" smtClean="0"/>
                  <a:t>, respectively</a:t>
                </a:r>
                <a:r>
                  <a:rPr lang="en-US" dirty="0"/>
                  <a:t>. </a:t>
                </a:r>
                <a:r>
                  <a:rPr lang="en-US" dirty="0" smtClean="0"/>
                  <a:t> Use </a:t>
                </a:r>
                <a:r>
                  <a:rPr lang="en-US" dirty="0"/>
                  <a:t>bit strings to ﬁnd the union and intersection of these sets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bit string for the union of these sets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594360" lvl="2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11 1110 0000 ∨ 10 1010 1010 = 11 1110 1010,</m:t>
                      </m:r>
                    </m:oMath>
                  </m:oMathPara>
                </a14:m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which corresponds to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3, 4, 5, 7, 9}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bit string for the intersection of these </a:t>
                </a:r>
                <a:r>
                  <a:rPr lang="en-US" dirty="0" smtClean="0"/>
                  <a:t>sets is,</a:t>
                </a:r>
                <a:endParaRPr lang="en-US" dirty="0"/>
              </a:p>
              <a:p>
                <a:pPr marL="594360" lvl="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11 1110 0000 ∧ 10 1010 1010 = 10 1010 0000,</m:t>
                      </m:r>
                    </m:oMath>
                  </m:oMathPara>
                </a14:m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which corresponds to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469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37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2808312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7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Union of </a:t>
            </a:r>
            <a:r>
              <a:rPr lang="en-GB" dirty="0" smtClean="0"/>
              <a:t>Sets(Contd.)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09" y="1524000"/>
            <a:ext cx="5105591" cy="4148292"/>
          </a:xfrm>
        </p:spPr>
      </p:pic>
    </p:spTree>
    <p:extLst>
      <p:ext uri="{BB962C8B-B14F-4D97-AF65-F5344CB8AC3E}">
        <p14:creationId xmlns:p14="http://schemas.microsoft.com/office/powerpoint/2010/main" val="12645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Union of Sets(Contd.)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 smtClean="0"/>
                  <a:t>Find the </a:t>
                </a:r>
                <a:r>
                  <a:rPr lang="en-US" dirty="0"/>
                  <a:t>union of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3}.</m:t>
                    </m:r>
                  </m:oMath>
                </a14:m>
                <a:endParaRPr lang="en-US" dirty="0" smtClean="0"/>
              </a:p>
              <a:p>
                <a:endParaRPr lang="en-GB" dirty="0" smtClean="0"/>
              </a:p>
              <a:p>
                <a:r>
                  <a:rPr lang="en-GB" b="1" u="sng" dirty="0" smtClean="0"/>
                  <a:t>Solution:</a:t>
                </a:r>
                <a:endParaRPr lang="en-US" b="1" u="sng" dirty="0"/>
              </a:p>
              <a:p>
                <a:pPr marL="594360" lvl="2" indent="0">
                  <a:buNone/>
                </a:pPr>
                <a:r>
                  <a:rPr lang="en-US" dirty="0" smtClean="0"/>
                  <a:t>The union of the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3} </m:t>
                    </m:r>
                  </m:oMath>
                </a14:m>
                <a:r>
                  <a:rPr lang="en-US" dirty="0" smtClean="0"/>
                  <a:t>can be written as,</a:t>
                </a:r>
                <a:endParaRPr lang="en-US" dirty="0"/>
              </a:p>
              <a:p>
                <a:pPr marL="274320" lvl="1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{1, 3, 5}∪{1, 2, 3}={1, 2, 3, 5}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Intersection of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be sets.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intersection of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∩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dirty="0" smtClean="0"/>
                  <a:t>set containing </a:t>
                </a:r>
                <a:r>
                  <a:rPr lang="en-US" dirty="0"/>
                  <a:t>those elements in both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belongs to the intersection of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 This tells us </a:t>
                </a:r>
                <a:r>
                  <a:rPr lang="en-US" dirty="0" smtClean="0"/>
                  <a:t>that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3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Intersection of </a:t>
            </a:r>
            <a:r>
              <a:rPr lang="en-GB" dirty="0" smtClean="0"/>
              <a:t>Sets(Contd.)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41" y="1447800"/>
            <a:ext cx="513025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Intersection of Sets(Contd.)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 smtClean="0"/>
                  <a:t>Find the intersection </a:t>
                </a:r>
                <a:r>
                  <a:rPr lang="en-US" dirty="0"/>
                  <a:t>of the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3}.</m:t>
                    </m:r>
                  </m:oMath>
                </a14:m>
                <a:endParaRPr lang="en-US" dirty="0" smtClean="0"/>
              </a:p>
              <a:p>
                <a:endParaRPr lang="en-GB" dirty="0" smtClean="0"/>
              </a:p>
              <a:p>
                <a:r>
                  <a:rPr lang="en-GB" b="1" u="sng" dirty="0" smtClean="0"/>
                  <a:t>Solution:</a:t>
                </a:r>
                <a:endParaRPr lang="en-US" b="1" u="sng" dirty="0"/>
              </a:p>
              <a:p>
                <a:pPr marL="594360" lvl="2" indent="0">
                  <a:buNone/>
                </a:pPr>
                <a:r>
                  <a:rPr lang="en-US" dirty="0" smtClean="0"/>
                  <a:t>The intersection of the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2, 3} </m:t>
                    </m:r>
                  </m:oMath>
                </a14:m>
                <a:r>
                  <a:rPr lang="en-US" dirty="0" smtClean="0"/>
                  <a:t>can be written as,</a:t>
                </a:r>
                <a:endParaRPr lang="en-US" dirty="0"/>
              </a:p>
              <a:p>
                <a:pPr marL="274320" lvl="1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{1, 3, 5}⋂{1, 2, 3}={1, 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0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Disjoint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Two sets are called disjoint if their intersection is the empty set</a:t>
                </a:r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={2, 4, 6, 8, 10}. </m:t>
                    </m:r>
                  </m:oMath>
                </a14:m>
                <a:endParaRPr lang="en-US" dirty="0" smtClean="0"/>
              </a:p>
              <a:p>
                <a:pPr marL="274320" lvl="1" indent="0">
                  <a:buNone/>
                </a:pPr>
                <a:r>
                  <a:rPr lang="en-US" dirty="0" smtClean="0"/>
                  <a:t>   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∩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=Ø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are disjoint. </a:t>
                </a:r>
                <a:endParaRPr lang="en-US" b="1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16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 of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be sets.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difference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−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is the set containing </a:t>
                </a:r>
                <a:r>
                  <a:rPr lang="en-US" dirty="0" smtClean="0"/>
                  <a:t>those elements </a:t>
                </a:r>
                <a:r>
                  <a:rPr lang="en-US" dirty="0"/>
                  <a:t>that are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but not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 The difference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also called the </a:t>
                </a:r>
                <a:r>
                  <a:rPr lang="en-US" dirty="0" smtClean="0"/>
                  <a:t>complement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difference 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sometimes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\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B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belongs to the difference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∉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This tells </a:t>
                </a:r>
                <a:r>
                  <a:rPr lang="en-US" dirty="0" smtClean="0"/>
                  <a:t>us that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− 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 ={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 |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 ∈ 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∧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∉ 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}.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75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</TotalTime>
  <Words>1707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Chapter 2  Basic Structures: Sets, Functions, Sequences, Sums, and Matrices </vt:lpstr>
      <vt:lpstr>Union of Sets</vt:lpstr>
      <vt:lpstr>Union of Sets(Contd.)</vt:lpstr>
      <vt:lpstr>Union of Sets(Contd.)</vt:lpstr>
      <vt:lpstr>Intersection of Sets</vt:lpstr>
      <vt:lpstr>Intersection of Sets(Contd.)</vt:lpstr>
      <vt:lpstr>Intersection of Sets(Contd.)</vt:lpstr>
      <vt:lpstr>Disjoint Sets</vt:lpstr>
      <vt:lpstr>Difference of Sets</vt:lpstr>
      <vt:lpstr>Difference of Sets(Contd.)</vt:lpstr>
      <vt:lpstr>Difference of Sets(Contd.)</vt:lpstr>
      <vt:lpstr>Complement of Sets</vt:lpstr>
      <vt:lpstr>Complement of Sets(Contd.)</vt:lpstr>
      <vt:lpstr>Complement of Sets(Contd.)</vt:lpstr>
      <vt:lpstr>Set Identities</vt:lpstr>
      <vt:lpstr>Set Identities(Contd.)</vt:lpstr>
      <vt:lpstr>Set Identities(Contd.)</vt:lpstr>
      <vt:lpstr>Computer Representation of Sets</vt:lpstr>
      <vt:lpstr>Computer Representation of Sets(Contd.)</vt:lpstr>
      <vt:lpstr>Computer Representation of Sets(Contd.)</vt:lpstr>
      <vt:lpstr>Computer Representation of Sets(Contd.)</vt:lpstr>
      <vt:lpstr>Computer Representation of Sets(Contd.)</vt:lpstr>
      <vt:lpstr>Computer Representation of Sets(Contd.)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Basic Structures: Sets, Functions, Sequences, Sums, and Matrices </dc:title>
  <dc:creator>Sunef</dc:creator>
  <cp:lastModifiedBy>Sunef</cp:lastModifiedBy>
  <cp:revision>12</cp:revision>
  <dcterms:created xsi:type="dcterms:W3CDTF">2006-08-16T00:00:00Z</dcterms:created>
  <dcterms:modified xsi:type="dcterms:W3CDTF">2018-08-02T19:04:43Z</dcterms:modified>
</cp:coreProperties>
</file>