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520" r:id="rId1"/>
  </p:sldMasterIdLst>
  <p:notesMasterIdLst>
    <p:notesMasterId r:id="rId15"/>
  </p:notesMasterIdLst>
  <p:sldIdLst>
    <p:sldId id="256" r:id="rId2"/>
    <p:sldId id="258" r:id="rId3"/>
    <p:sldId id="259" r:id="rId4"/>
    <p:sldId id="260" r:id="rId5"/>
    <p:sldId id="261" r:id="rId6"/>
    <p:sldId id="262" r:id="rId7"/>
    <p:sldId id="263" r:id="rId8"/>
    <p:sldId id="267" r:id="rId9"/>
    <p:sldId id="266" r:id="rId10"/>
    <p:sldId id="270" r:id="rId11"/>
    <p:sldId id="268" r:id="rId12"/>
    <p:sldId id="271"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ED73509-3C11-4DAC-B390-D01F46972DB2}">
          <p14:sldIdLst>
            <p14:sldId id="256"/>
            <p14:sldId id="258"/>
            <p14:sldId id="259"/>
            <p14:sldId id="260"/>
            <p14:sldId id="261"/>
            <p14:sldId id="262"/>
            <p14:sldId id="263"/>
            <p14:sldId id="267"/>
            <p14:sldId id="266"/>
            <p14:sldId id="270"/>
            <p14:sldId id="268"/>
            <p14:sldId id="271"/>
            <p14:sldId id="26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658"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21047C-D2BF-4FB3-B47A-6495A9EE8896}" type="datetimeFigureOut">
              <a:rPr lang="en-US" smtClean="0"/>
              <a:t>22-Oct-19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5E53CA-5A96-4BBD-B64D-539A38C8317D}" type="slidenum">
              <a:rPr lang="en-US" smtClean="0"/>
              <a:t>‹#›</a:t>
            </a:fld>
            <a:endParaRPr lang="en-US"/>
          </a:p>
        </p:txBody>
      </p:sp>
    </p:spTree>
    <p:extLst>
      <p:ext uri="{BB962C8B-B14F-4D97-AF65-F5344CB8AC3E}">
        <p14:creationId xmlns:p14="http://schemas.microsoft.com/office/powerpoint/2010/main" val="39678342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05E53CA-5A96-4BBD-B64D-539A38C8317D}" type="slidenum">
              <a:rPr lang="en-US" smtClean="0"/>
              <a:t>2</a:t>
            </a:fld>
            <a:endParaRPr lang="en-US"/>
          </a:p>
        </p:txBody>
      </p:sp>
    </p:spTree>
    <p:extLst>
      <p:ext uri="{BB962C8B-B14F-4D97-AF65-F5344CB8AC3E}">
        <p14:creationId xmlns:p14="http://schemas.microsoft.com/office/powerpoint/2010/main" val="33654754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05E53CA-5A96-4BBD-B64D-539A38C8317D}" type="slidenum">
              <a:rPr lang="en-US" smtClean="0"/>
              <a:t>6</a:t>
            </a:fld>
            <a:endParaRPr lang="en-US"/>
          </a:p>
        </p:txBody>
      </p:sp>
    </p:spTree>
    <p:extLst>
      <p:ext uri="{BB962C8B-B14F-4D97-AF65-F5344CB8AC3E}">
        <p14:creationId xmlns:p14="http://schemas.microsoft.com/office/powerpoint/2010/main" val="18675025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05E53CA-5A96-4BBD-B64D-539A38C8317D}" type="slidenum">
              <a:rPr lang="en-US" smtClean="0"/>
              <a:t>8</a:t>
            </a:fld>
            <a:endParaRPr lang="en-US"/>
          </a:p>
        </p:txBody>
      </p:sp>
    </p:spTree>
    <p:extLst>
      <p:ext uri="{BB962C8B-B14F-4D97-AF65-F5344CB8AC3E}">
        <p14:creationId xmlns:p14="http://schemas.microsoft.com/office/powerpoint/2010/main" val="1632851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05E53CA-5A96-4BBD-B64D-539A38C8317D}" type="slidenum">
              <a:rPr lang="en-US" smtClean="0"/>
              <a:t>9</a:t>
            </a:fld>
            <a:endParaRPr lang="en-US"/>
          </a:p>
        </p:txBody>
      </p:sp>
    </p:spTree>
    <p:extLst>
      <p:ext uri="{BB962C8B-B14F-4D97-AF65-F5344CB8AC3E}">
        <p14:creationId xmlns:p14="http://schemas.microsoft.com/office/powerpoint/2010/main" val="16316800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E7867BD9-AAC4-4B0A-891C-CB97212732DB}" type="datetimeFigureOut">
              <a:rPr lang="en-US" smtClean="0"/>
              <a:t>22-Oct-19</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879B2B4C-7F96-441B-BB42-EDEF45F294CE}" type="slidenum">
              <a:rPr lang="en-US" smtClean="0"/>
              <a:t>‹#›</a:t>
            </a:fld>
            <a:endParaRPr lang="en-US"/>
          </a:p>
        </p:txBody>
      </p:sp>
    </p:spTree>
    <p:extLst>
      <p:ext uri="{BB962C8B-B14F-4D97-AF65-F5344CB8AC3E}">
        <p14:creationId xmlns:p14="http://schemas.microsoft.com/office/powerpoint/2010/main" val="16860414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7867BD9-AAC4-4B0A-891C-CB97212732DB}" type="datetimeFigureOut">
              <a:rPr lang="en-US" smtClean="0"/>
              <a:t>22-Oct-19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9B2B4C-7F96-441B-BB42-EDEF45F294CE}" type="slidenum">
              <a:rPr lang="en-US" smtClean="0"/>
              <a:t>‹#›</a:t>
            </a:fld>
            <a:endParaRPr lang="en-US"/>
          </a:p>
        </p:txBody>
      </p:sp>
    </p:spTree>
    <p:extLst>
      <p:ext uri="{BB962C8B-B14F-4D97-AF65-F5344CB8AC3E}">
        <p14:creationId xmlns:p14="http://schemas.microsoft.com/office/powerpoint/2010/main" val="7003514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E7867BD9-AAC4-4B0A-891C-CB97212732DB}" type="datetimeFigureOut">
              <a:rPr lang="en-US" smtClean="0"/>
              <a:t>22-Oct-19</a:t>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879B2B4C-7F96-441B-BB42-EDEF45F294CE}" type="slidenum">
              <a:rPr lang="en-US" smtClean="0"/>
              <a:t>‹#›</a:t>
            </a:fld>
            <a:endParaRPr lang="en-US"/>
          </a:p>
        </p:txBody>
      </p:sp>
    </p:spTree>
    <p:extLst>
      <p:ext uri="{BB962C8B-B14F-4D97-AF65-F5344CB8AC3E}">
        <p14:creationId xmlns:p14="http://schemas.microsoft.com/office/powerpoint/2010/main" val="13895480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7867BD9-AAC4-4B0A-891C-CB97212732DB}" type="datetimeFigureOut">
              <a:rPr lang="en-US" smtClean="0"/>
              <a:t>22-Oct-19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879B2B4C-7F96-441B-BB42-EDEF45F294CE}" type="slidenum">
              <a:rPr lang="en-US" smtClean="0"/>
              <a:t>‹#›</a:t>
            </a:fld>
            <a:endParaRPr lang="en-US"/>
          </a:p>
        </p:txBody>
      </p:sp>
    </p:spTree>
    <p:extLst>
      <p:ext uri="{BB962C8B-B14F-4D97-AF65-F5344CB8AC3E}">
        <p14:creationId xmlns:p14="http://schemas.microsoft.com/office/powerpoint/2010/main" val="33595883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E7867BD9-AAC4-4B0A-891C-CB97212732DB}" type="datetimeFigureOut">
              <a:rPr lang="en-US" smtClean="0"/>
              <a:t>22-Oct-19</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879B2B4C-7F96-441B-BB42-EDEF45F294CE}" type="slidenum">
              <a:rPr lang="en-US" smtClean="0"/>
              <a:t>‹#›</a:t>
            </a:fld>
            <a:endParaRPr lang="en-US"/>
          </a:p>
        </p:txBody>
      </p:sp>
    </p:spTree>
    <p:extLst>
      <p:ext uri="{BB962C8B-B14F-4D97-AF65-F5344CB8AC3E}">
        <p14:creationId xmlns:p14="http://schemas.microsoft.com/office/powerpoint/2010/main" val="27758989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7867BD9-AAC4-4B0A-891C-CB97212732DB}" type="datetimeFigureOut">
              <a:rPr lang="en-US" smtClean="0"/>
              <a:t>22-Oct-19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9B2B4C-7F96-441B-BB42-EDEF45F294CE}" type="slidenum">
              <a:rPr lang="en-US" smtClean="0"/>
              <a:t>‹#›</a:t>
            </a:fld>
            <a:endParaRPr lang="en-US"/>
          </a:p>
        </p:txBody>
      </p:sp>
    </p:spTree>
    <p:extLst>
      <p:ext uri="{BB962C8B-B14F-4D97-AF65-F5344CB8AC3E}">
        <p14:creationId xmlns:p14="http://schemas.microsoft.com/office/powerpoint/2010/main" val="28362971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7867BD9-AAC4-4B0A-891C-CB97212732DB}" type="datetimeFigureOut">
              <a:rPr lang="en-US" smtClean="0"/>
              <a:t>22-Oct-19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79B2B4C-7F96-441B-BB42-EDEF45F294CE}" type="slidenum">
              <a:rPr lang="en-US" smtClean="0"/>
              <a:t>‹#›</a:t>
            </a:fld>
            <a:endParaRPr lang="en-US"/>
          </a:p>
        </p:txBody>
      </p:sp>
    </p:spTree>
    <p:extLst>
      <p:ext uri="{BB962C8B-B14F-4D97-AF65-F5344CB8AC3E}">
        <p14:creationId xmlns:p14="http://schemas.microsoft.com/office/powerpoint/2010/main" val="15794059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E7867BD9-AAC4-4B0A-891C-CB97212732DB}" type="datetimeFigureOut">
              <a:rPr lang="en-US" smtClean="0"/>
              <a:t>22-Oct-19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79B2B4C-7F96-441B-BB42-EDEF45F294CE}" type="slidenum">
              <a:rPr lang="en-US" smtClean="0"/>
              <a:t>‹#›</a:t>
            </a:fld>
            <a:endParaRPr lang="en-US"/>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smtClean="0"/>
              <a:t>Click to edit Master title style</a:t>
            </a:r>
            <a:endParaRPr lang="en-US" dirty="0"/>
          </a:p>
        </p:txBody>
      </p:sp>
    </p:spTree>
    <p:extLst>
      <p:ext uri="{BB962C8B-B14F-4D97-AF65-F5344CB8AC3E}">
        <p14:creationId xmlns:p14="http://schemas.microsoft.com/office/powerpoint/2010/main" val="17600118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867BD9-AAC4-4B0A-891C-CB97212732DB}" type="datetimeFigureOut">
              <a:rPr lang="en-US" smtClean="0"/>
              <a:t>22-Oct-19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79B2B4C-7F96-441B-BB42-EDEF45F294CE}" type="slidenum">
              <a:rPr lang="en-US" smtClean="0"/>
              <a:t>‹#›</a:t>
            </a:fld>
            <a:endParaRPr lang="en-US"/>
          </a:p>
        </p:txBody>
      </p:sp>
    </p:spTree>
    <p:extLst>
      <p:ext uri="{BB962C8B-B14F-4D97-AF65-F5344CB8AC3E}">
        <p14:creationId xmlns:p14="http://schemas.microsoft.com/office/powerpoint/2010/main" val="4597159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E7867BD9-AAC4-4B0A-891C-CB97212732DB}" type="datetimeFigureOut">
              <a:rPr lang="en-US" smtClean="0"/>
              <a:t>22-Oct-19</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879B2B4C-7F96-441B-BB42-EDEF45F294CE}" type="slidenum">
              <a:rPr lang="en-US" smtClean="0"/>
              <a:t>‹#›</a:t>
            </a:fld>
            <a:endParaRPr lang="en-US"/>
          </a:p>
        </p:txBody>
      </p:sp>
    </p:spTree>
    <p:extLst>
      <p:ext uri="{BB962C8B-B14F-4D97-AF65-F5344CB8AC3E}">
        <p14:creationId xmlns:p14="http://schemas.microsoft.com/office/powerpoint/2010/main" val="41847301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E7867BD9-AAC4-4B0A-891C-CB97212732DB}" type="datetimeFigureOut">
              <a:rPr lang="en-US" smtClean="0"/>
              <a:t>22-Oct-19</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79B2B4C-7F96-441B-BB42-EDEF45F294CE}" type="slidenum">
              <a:rPr lang="en-US" smtClean="0"/>
              <a:t>‹#›</a:t>
            </a:fld>
            <a:endParaRPr lang="en-US"/>
          </a:p>
        </p:txBody>
      </p:sp>
    </p:spTree>
    <p:extLst>
      <p:ext uri="{BB962C8B-B14F-4D97-AF65-F5344CB8AC3E}">
        <p14:creationId xmlns:p14="http://schemas.microsoft.com/office/powerpoint/2010/main" val="16622494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E7867BD9-AAC4-4B0A-891C-CB97212732DB}" type="datetimeFigureOut">
              <a:rPr lang="en-US" smtClean="0"/>
              <a:t>22-Oct-19</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879B2B4C-7F96-441B-BB42-EDEF45F294CE}" type="slidenum">
              <a:rPr lang="en-US" smtClean="0"/>
              <a:t>‹#›</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516914284"/>
      </p:ext>
    </p:extLst>
  </p:cSld>
  <p:clrMap bg1="lt1" tx1="dk1" bg2="lt2" tx2="dk2" accent1="accent1" accent2="accent2" accent3="accent3" accent4="accent4" accent5="accent5" accent6="accent6" hlink="hlink" folHlink="folHlink"/>
  <p:sldLayoutIdLst>
    <p:sldLayoutId id="2147484521" r:id="rId1"/>
    <p:sldLayoutId id="2147484522" r:id="rId2"/>
    <p:sldLayoutId id="2147484523" r:id="rId3"/>
    <p:sldLayoutId id="2147484524" r:id="rId4"/>
    <p:sldLayoutId id="2147484525" r:id="rId5"/>
    <p:sldLayoutId id="2147484526" r:id="rId6"/>
    <p:sldLayoutId id="2147484527" r:id="rId7"/>
    <p:sldLayoutId id="2147484528" r:id="rId8"/>
    <p:sldLayoutId id="2147484529" r:id="rId9"/>
    <p:sldLayoutId id="2147484530" r:id="rId10"/>
    <p:sldLayoutId id="2147484531"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1" y="745068"/>
            <a:ext cx="11117540" cy="1727200"/>
          </a:xfrm>
        </p:spPr>
        <p:txBody>
          <a:bodyPr>
            <a:normAutofit/>
          </a:bodyPr>
          <a:lstStyle/>
          <a:p>
            <a:r>
              <a:rPr lang="en-US" sz="4000" dirty="0" smtClean="0"/>
              <a:t>CSE 4205</a:t>
            </a:r>
            <a:br>
              <a:rPr lang="en-US" sz="4000" dirty="0" smtClean="0"/>
            </a:br>
            <a:r>
              <a:rPr lang="en-US" sz="4000" dirty="0" smtClean="0"/>
              <a:t>Digital Logic Design</a:t>
            </a:r>
            <a:endParaRPr lang="en-US" sz="4000" dirty="0"/>
          </a:p>
        </p:txBody>
      </p:sp>
      <p:sp>
        <p:nvSpPr>
          <p:cNvPr id="4" name="TextBox 3"/>
          <p:cNvSpPr txBox="1"/>
          <p:nvPr/>
        </p:nvSpPr>
        <p:spPr>
          <a:xfrm>
            <a:off x="572655" y="3048000"/>
            <a:ext cx="11102109" cy="3243989"/>
          </a:xfrm>
          <a:prstGeom prst="rect">
            <a:avLst/>
          </a:prstGeom>
          <a:noFill/>
        </p:spPr>
        <p:txBody>
          <a:bodyPr wrap="square" rtlCol="0">
            <a:spAutoFit/>
          </a:bodyPr>
          <a:lstStyle/>
          <a:p>
            <a:r>
              <a:rPr lang="en-US" sz="3200" dirty="0" smtClean="0">
                <a:solidFill>
                  <a:schemeClr val="bg1"/>
                </a:solidFill>
              </a:rPr>
              <a:t>Assignment on</a:t>
            </a:r>
          </a:p>
          <a:p>
            <a:r>
              <a:rPr lang="en-US" sz="3200" dirty="0" smtClean="0">
                <a:solidFill>
                  <a:schemeClr val="bg1"/>
                </a:solidFill>
              </a:rPr>
              <a:t>	- Counter with </a:t>
            </a:r>
            <a:r>
              <a:rPr lang="en-US" sz="3200" dirty="0">
                <a:solidFill>
                  <a:schemeClr val="bg1"/>
                </a:solidFill>
              </a:rPr>
              <a:t>U</a:t>
            </a:r>
            <a:r>
              <a:rPr lang="en-US" sz="3200" dirty="0" smtClean="0">
                <a:solidFill>
                  <a:schemeClr val="bg1"/>
                </a:solidFill>
              </a:rPr>
              <a:t>nused </a:t>
            </a:r>
            <a:r>
              <a:rPr lang="en-US" sz="3200" dirty="0">
                <a:solidFill>
                  <a:schemeClr val="bg1"/>
                </a:solidFill>
              </a:rPr>
              <a:t>S</a:t>
            </a:r>
            <a:r>
              <a:rPr lang="en-US" sz="3200" dirty="0" smtClean="0">
                <a:solidFill>
                  <a:schemeClr val="bg1"/>
                </a:solidFill>
              </a:rPr>
              <a:t>tates</a:t>
            </a:r>
          </a:p>
          <a:p>
            <a:r>
              <a:rPr lang="en-US" sz="3200" dirty="0" smtClean="0">
                <a:solidFill>
                  <a:schemeClr val="bg1"/>
                </a:solidFill>
              </a:rPr>
              <a:t>	- SISO Register</a:t>
            </a:r>
          </a:p>
          <a:p>
            <a:r>
              <a:rPr lang="en-US" sz="3200" dirty="0" smtClean="0">
                <a:solidFill>
                  <a:schemeClr val="bg1"/>
                </a:solidFill>
              </a:rPr>
              <a:t>	- Address Multiplexing</a:t>
            </a:r>
          </a:p>
          <a:p>
            <a:r>
              <a:rPr lang="en-US" sz="3200" dirty="0">
                <a:solidFill>
                  <a:schemeClr val="bg1"/>
                </a:solidFill>
              </a:rPr>
              <a:t>	</a:t>
            </a:r>
            <a:r>
              <a:rPr lang="en-US" sz="3200" dirty="0" smtClean="0">
                <a:solidFill>
                  <a:schemeClr val="bg1"/>
                </a:solidFill>
              </a:rPr>
              <a:t>						       </a:t>
            </a:r>
            <a:r>
              <a:rPr lang="en-US" sz="2000" dirty="0" smtClean="0">
                <a:solidFill>
                  <a:schemeClr val="bg1"/>
                </a:solidFill>
              </a:rPr>
              <a:t>Submitted by – Md. Farhan Ishmam	                                                                                          ID:180041120									           CSE - A</a:t>
            </a:r>
            <a:endParaRPr lang="en-US" sz="2000" dirty="0">
              <a:solidFill>
                <a:schemeClr val="bg1"/>
              </a:solidFill>
            </a:endParaRPr>
          </a:p>
        </p:txBody>
      </p:sp>
    </p:spTree>
    <p:extLst>
      <p:ext uri="{BB962C8B-B14F-4D97-AF65-F5344CB8AC3E}">
        <p14:creationId xmlns:p14="http://schemas.microsoft.com/office/powerpoint/2010/main" val="223112118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smtClean="0"/>
              <a:t>				Address Multiplexing</a:t>
            </a:r>
            <a:endParaRPr lang="en-US" sz="5400" dirty="0"/>
          </a:p>
        </p:txBody>
      </p:sp>
      <p:sp>
        <p:nvSpPr>
          <p:cNvPr id="3" name="Content Placeholder 2"/>
          <p:cNvSpPr>
            <a:spLocks noGrp="1"/>
          </p:cNvSpPr>
          <p:nvPr>
            <p:ph idx="1"/>
          </p:nvPr>
        </p:nvSpPr>
        <p:spPr>
          <a:xfrm>
            <a:off x="489526" y="3305791"/>
            <a:ext cx="11240655" cy="3981700"/>
          </a:xfrm>
        </p:spPr>
        <p:txBody>
          <a:bodyPr>
            <a:normAutofit fontScale="92500" lnSpcReduction="10000"/>
          </a:bodyPr>
          <a:lstStyle/>
          <a:p>
            <a:r>
              <a:rPr lang="en-US" sz="2800" b="1" dirty="0" smtClean="0"/>
              <a:t>Address:  </a:t>
            </a:r>
            <a:r>
              <a:rPr lang="en-US" sz="2800" dirty="0" smtClean="0"/>
              <a:t>The identification number of each word (unit of data) of the memory </a:t>
            </a:r>
          </a:p>
          <a:p>
            <a:r>
              <a:rPr lang="en-US" sz="2800" b="1" dirty="0" smtClean="0"/>
              <a:t>Multiplexing: </a:t>
            </a:r>
            <a:r>
              <a:rPr lang="en-US" sz="2800" b="1" dirty="0"/>
              <a:t> </a:t>
            </a:r>
            <a:r>
              <a:rPr lang="en-US" sz="2800" dirty="0" smtClean="0"/>
              <a:t>The method </a:t>
            </a:r>
            <a:r>
              <a:rPr lang="en-US" sz="2800" dirty="0"/>
              <a:t>by which multiple analog or digital signals are combined into one signal over a shared </a:t>
            </a:r>
            <a:r>
              <a:rPr lang="en-US" sz="2800" dirty="0" smtClean="0"/>
              <a:t>medium</a:t>
            </a:r>
          </a:p>
          <a:p>
            <a:r>
              <a:rPr lang="en-US" sz="2800" b="1" dirty="0"/>
              <a:t>Address </a:t>
            </a:r>
            <a:r>
              <a:rPr lang="en-US" sz="2800" b="1" dirty="0" smtClean="0"/>
              <a:t>Multiplexing: </a:t>
            </a:r>
            <a:r>
              <a:rPr lang="en-US" sz="2800" dirty="0" smtClean="0"/>
              <a:t>The </a:t>
            </a:r>
            <a:r>
              <a:rPr lang="en-US" sz="2800" dirty="0"/>
              <a:t>process </a:t>
            </a:r>
            <a:r>
              <a:rPr lang="en-US" sz="2800" dirty="0" smtClean="0"/>
              <a:t>through </a:t>
            </a:r>
            <a:r>
              <a:rPr lang="en-US" sz="2800" dirty="0"/>
              <a:t>which a </a:t>
            </a:r>
            <a:r>
              <a:rPr lang="en-US" sz="2800" dirty="0" smtClean="0"/>
              <a:t>multiple tag </a:t>
            </a:r>
            <a:r>
              <a:rPr lang="en-US" sz="2800" dirty="0"/>
              <a:t>can </a:t>
            </a:r>
            <a:r>
              <a:rPr lang="en-US" sz="2800" dirty="0" smtClean="0"/>
              <a:t>call </a:t>
            </a:r>
            <a:r>
              <a:rPr lang="en-US" sz="2800" dirty="0"/>
              <a:t>multiple memory location in </a:t>
            </a:r>
            <a:r>
              <a:rPr lang="en-US" sz="2800" dirty="0" smtClean="0"/>
              <a:t>the </a:t>
            </a:r>
            <a:r>
              <a:rPr lang="en-US" sz="2800" dirty="0"/>
              <a:t>address </a:t>
            </a:r>
            <a:r>
              <a:rPr lang="en-US" sz="2800" dirty="0" smtClean="0"/>
              <a:t>area</a:t>
            </a:r>
          </a:p>
          <a:p>
            <a:r>
              <a:rPr lang="en-US" sz="2800" b="1" dirty="0"/>
              <a:t>Memory </a:t>
            </a:r>
            <a:r>
              <a:rPr lang="en-US" sz="2800" b="1" dirty="0" smtClean="0"/>
              <a:t>arrays:</a:t>
            </a:r>
          </a:p>
          <a:p>
            <a:pPr lvl="3">
              <a:buFont typeface="Courier New" panose="02070309020205020404" pitchFamily="49" charset="0"/>
              <a:buChar char="o"/>
            </a:pPr>
            <a:r>
              <a:rPr lang="en-US" sz="2200" dirty="0" smtClean="0"/>
              <a:t> Efficiently store large amounts of data	</a:t>
            </a:r>
          </a:p>
          <a:p>
            <a:pPr lvl="3">
              <a:buFont typeface="Courier New" panose="02070309020205020404" pitchFamily="49" charset="0"/>
              <a:buChar char="o"/>
            </a:pPr>
            <a:r>
              <a:rPr lang="en-US" sz="2200" dirty="0" smtClean="0"/>
              <a:t> Three </a:t>
            </a:r>
            <a:r>
              <a:rPr lang="en-US" sz="2200" dirty="0"/>
              <a:t>common types: Dynamic random access memory (DRAM), Static random access memory (SRAM), Read only memory (ROM) </a:t>
            </a:r>
            <a:endParaRPr lang="en-US" sz="2200" dirty="0" smtClean="0"/>
          </a:p>
          <a:p>
            <a:pPr>
              <a:buFont typeface="Courier New" panose="02070309020205020404" pitchFamily="49" charset="0"/>
              <a:buChar char="o"/>
            </a:pPr>
            <a:endParaRPr lang="en-US" sz="2800" dirty="0"/>
          </a:p>
          <a:p>
            <a:endParaRPr lang="en-US" dirty="0" smtClean="0"/>
          </a:p>
          <a:p>
            <a:endParaRPr lang="en-US" dirty="0"/>
          </a:p>
        </p:txBody>
      </p:sp>
      <p:sp>
        <p:nvSpPr>
          <p:cNvPr id="4" name="TextBox 3"/>
          <p:cNvSpPr txBox="1"/>
          <p:nvPr/>
        </p:nvSpPr>
        <p:spPr>
          <a:xfrm>
            <a:off x="498763" y="1919884"/>
            <a:ext cx="5421745" cy="830997"/>
          </a:xfrm>
          <a:prstGeom prst="rect">
            <a:avLst/>
          </a:prstGeom>
          <a:noFill/>
        </p:spPr>
        <p:txBody>
          <a:bodyPr wrap="square" rtlCol="0">
            <a:spAutoFit/>
          </a:bodyPr>
          <a:lstStyle/>
          <a:p>
            <a:r>
              <a:rPr lang="en-US" sz="4800" dirty="0" smtClean="0"/>
              <a:t>Definitions:</a:t>
            </a:r>
            <a:endParaRPr lang="en-US" dirty="0"/>
          </a:p>
        </p:txBody>
      </p:sp>
    </p:spTree>
    <p:extLst>
      <p:ext uri="{BB962C8B-B14F-4D97-AF65-F5344CB8AC3E}">
        <p14:creationId xmlns:p14="http://schemas.microsoft.com/office/powerpoint/2010/main" val="15684105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smtClean="0"/>
              <a:t>				Address Multiplexing</a:t>
            </a:r>
            <a:endParaRPr lang="en-US" sz="5400" dirty="0"/>
          </a:p>
        </p:txBody>
      </p:sp>
      <p:sp>
        <p:nvSpPr>
          <p:cNvPr id="3" name="Content Placeholder 2"/>
          <p:cNvSpPr>
            <a:spLocks noGrp="1"/>
          </p:cNvSpPr>
          <p:nvPr>
            <p:ph idx="1"/>
          </p:nvPr>
        </p:nvSpPr>
        <p:spPr>
          <a:xfrm>
            <a:off x="405701" y="2928642"/>
            <a:ext cx="11029615" cy="3678303"/>
          </a:xfrm>
        </p:spPr>
        <p:txBody>
          <a:bodyPr>
            <a:normAutofit/>
          </a:bodyPr>
          <a:lstStyle/>
          <a:p>
            <a:r>
              <a:rPr lang="en-US" sz="2400" dirty="0" smtClean="0"/>
              <a:t>Address Multiplexing is generally used in DRAM chips to reduce the number of pins on the chip and thus reduce the size of the chip.  DRAM stands for Dynamic Random Access </a:t>
            </a:r>
            <a:r>
              <a:rPr lang="en-US" sz="2400" dirty="0"/>
              <a:t>Memory which is a type of random access semiconductor </a:t>
            </a:r>
            <a:r>
              <a:rPr lang="en-US" sz="2400" dirty="0" smtClean="0"/>
              <a:t>memory.</a:t>
            </a:r>
          </a:p>
          <a:p>
            <a:r>
              <a:rPr lang="en-US" sz="2400" dirty="0" smtClean="0"/>
              <a:t>Most DRAM </a:t>
            </a:r>
            <a:r>
              <a:rPr lang="en-US" sz="2400" dirty="0"/>
              <a:t>chips multiplex the row and column addresses onto the same set of </a:t>
            </a:r>
            <a:r>
              <a:rPr lang="en-US" sz="2400" dirty="0" smtClean="0"/>
              <a:t>pins</a:t>
            </a:r>
          </a:p>
          <a:p>
            <a:r>
              <a:rPr lang="en-US" sz="2400" dirty="0" smtClean="0"/>
              <a:t>Two </a:t>
            </a:r>
            <a:r>
              <a:rPr lang="en-US" sz="2400" dirty="0"/>
              <a:t>strobes, </a:t>
            </a:r>
            <a:r>
              <a:rPr lang="en-US" sz="2400" dirty="0" smtClean="0"/>
              <a:t>RAS</a:t>
            </a:r>
            <a:r>
              <a:rPr lang="en-US" sz="2400" dirty="0"/>
              <a:t>* (row address strobe) and CAS* (column address strobe) are used to tell the chip which part of the address is currently on the address pins. </a:t>
            </a:r>
            <a:endParaRPr lang="en-US" sz="2400" dirty="0" smtClean="0"/>
          </a:p>
        </p:txBody>
      </p:sp>
      <p:sp>
        <p:nvSpPr>
          <p:cNvPr id="5" name="TextBox 4"/>
          <p:cNvSpPr txBox="1"/>
          <p:nvPr/>
        </p:nvSpPr>
        <p:spPr>
          <a:xfrm>
            <a:off x="405701" y="2290618"/>
            <a:ext cx="7583754" cy="707886"/>
          </a:xfrm>
          <a:prstGeom prst="rect">
            <a:avLst/>
          </a:prstGeom>
          <a:noFill/>
        </p:spPr>
        <p:txBody>
          <a:bodyPr wrap="square" rtlCol="0">
            <a:spAutoFit/>
          </a:bodyPr>
          <a:lstStyle/>
          <a:p>
            <a:r>
              <a:rPr lang="en-US" sz="4000" dirty="0" smtClean="0"/>
              <a:t>Use of Address Multiplexing:</a:t>
            </a:r>
            <a:endParaRPr lang="en-US" sz="4000" dirty="0"/>
          </a:p>
        </p:txBody>
      </p:sp>
    </p:spTree>
    <p:extLst>
      <p:ext uri="{BB962C8B-B14F-4D97-AF65-F5344CB8AC3E}">
        <p14:creationId xmlns:p14="http://schemas.microsoft.com/office/powerpoint/2010/main" val="138275724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3636" y="1129783"/>
            <a:ext cx="10058132" cy="5509934"/>
          </a:xfrm>
          <a:prstGeom prst="rect">
            <a:avLst/>
          </a:prstGeom>
        </p:spPr>
      </p:pic>
      <p:sp>
        <p:nvSpPr>
          <p:cNvPr id="5" name="TextBox 4"/>
          <p:cNvSpPr txBox="1"/>
          <p:nvPr/>
        </p:nvSpPr>
        <p:spPr>
          <a:xfrm>
            <a:off x="719208" y="729673"/>
            <a:ext cx="7316428" cy="400110"/>
          </a:xfrm>
          <a:prstGeom prst="rect">
            <a:avLst/>
          </a:prstGeom>
          <a:noFill/>
        </p:spPr>
        <p:txBody>
          <a:bodyPr wrap="square" rtlCol="0">
            <a:spAutoFit/>
          </a:bodyPr>
          <a:lstStyle/>
          <a:p>
            <a:r>
              <a:rPr lang="en-US" sz="2000" dirty="0" smtClean="0"/>
              <a:t>Address Multiplexing for 64K DRAM:</a:t>
            </a:r>
            <a:endParaRPr lang="en-US" sz="2000" dirty="0"/>
          </a:p>
        </p:txBody>
      </p:sp>
    </p:spTree>
    <p:extLst>
      <p:ext uri="{BB962C8B-B14F-4D97-AF65-F5344CB8AC3E}">
        <p14:creationId xmlns:p14="http://schemas.microsoft.com/office/powerpoint/2010/main" val="39985143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smtClean="0"/>
              <a:t>				Address Multiplexing</a:t>
            </a:r>
            <a:endParaRPr lang="en-US" sz="5400" dirty="0"/>
          </a:p>
        </p:txBody>
      </p:sp>
      <p:sp>
        <p:nvSpPr>
          <p:cNvPr id="3" name="Content Placeholder 2"/>
          <p:cNvSpPr>
            <a:spLocks noGrp="1"/>
          </p:cNvSpPr>
          <p:nvPr>
            <p:ph idx="1"/>
          </p:nvPr>
        </p:nvSpPr>
        <p:spPr>
          <a:xfrm>
            <a:off x="488830" y="2753151"/>
            <a:ext cx="11029615" cy="3678303"/>
          </a:xfrm>
        </p:spPr>
        <p:txBody>
          <a:bodyPr>
            <a:noAutofit/>
          </a:bodyPr>
          <a:lstStyle/>
          <a:p>
            <a:r>
              <a:rPr lang="en-US" sz="2800" dirty="0" smtClean="0"/>
              <a:t>8-bit address is given as input to the 8-bit column and row registers</a:t>
            </a:r>
          </a:p>
          <a:p>
            <a:r>
              <a:rPr lang="en-US" sz="2800" dirty="0" smtClean="0"/>
              <a:t>The RAS and CAS are passed to both the register and decoders</a:t>
            </a:r>
          </a:p>
          <a:p>
            <a:r>
              <a:rPr lang="en-US" sz="2800" dirty="0" smtClean="0"/>
              <a:t>The output of each register is passed to their individual 8*256 decoders</a:t>
            </a:r>
          </a:p>
          <a:p>
            <a:r>
              <a:rPr lang="en-US" sz="2800" dirty="0" smtClean="0"/>
              <a:t>The two 8*256 decoders give 256 bit address row input and </a:t>
            </a:r>
            <a:r>
              <a:rPr lang="en-US" sz="2800" dirty="0"/>
              <a:t>256 </a:t>
            </a:r>
            <a:r>
              <a:rPr lang="en-US" sz="2800" dirty="0" smtClean="0"/>
              <a:t>bit address column input to the 256*256 memory cell array </a:t>
            </a:r>
          </a:p>
          <a:p>
            <a:r>
              <a:rPr lang="en-US" sz="2800" dirty="0" smtClean="0"/>
              <a:t>In this way, the 256 bit address input is reduced to 8 bit only by using the two decoders</a:t>
            </a:r>
            <a:endParaRPr lang="en-US" sz="2800" dirty="0"/>
          </a:p>
        </p:txBody>
      </p:sp>
      <p:sp>
        <p:nvSpPr>
          <p:cNvPr id="4" name="TextBox 3"/>
          <p:cNvSpPr txBox="1"/>
          <p:nvPr/>
        </p:nvSpPr>
        <p:spPr>
          <a:xfrm>
            <a:off x="406401" y="1976582"/>
            <a:ext cx="9180945" cy="584775"/>
          </a:xfrm>
          <a:prstGeom prst="rect">
            <a:avLst/>
          </a:prstGeom>
          <a:noFill/>
        </p:spPr>
        <p:txBody>
          <a:bodyPr wrap="square" rtlCol="0">
            <a:spAutoFit/>
          </a:bodyPr>
          <a:lstStyle/>
          <a:p>
            <a:r>
              <a:rPr lang="en-US" sz="3200" dirty="0" smtClean="0"/>
              <a:t>Description of Diagram:</a:t>
            </a:r>
            <a:endParaRPr lang="en-US" sz="3200" dirty="0"/>
          </a:p>
        </p:txBody>
      </p:sp>
    </p:spTree>
    <p:extLst>
      <p:ext uri="{BB962C8B-B14F-4D97-AF65-F5344CB8AC3E}">
        <p14:creationId xmlns:p14="http://schemas.microsoft.com/office/powerpoint/2010/main" val="9252545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4938" y="554374"/>
            <a:ext cx="11029616" cy="1013800"/>
          </a:xfrm>
        </p:spPr>
        <p:txBody>
          <a:bodyPr>
            <a:normAutofit/>
          </a:bodyPr>
          <a:lstStyle/>
          <a:p>
            <a:r>
              <a:rPr lang="en-US" sz="4400" dirty="0" smtClean="0"/>
              <a:t>		   Counter with unused States</a:t>
            </a:r>
            <a:endParaRPr lang="en-US" sz="4400" dirty="0"/>
          </a:p>
        </p:txBody>
      </p:sp>
      <p:sp>
        <p:nvSpPr>
          <p:cNvPr id="3" name="Content Placeholder 2"/>
          <p:cNvSpPr>
            <a:spLocks noGrp="1"/>
          </p:cNvSpPr>
          <p:nvPr>
            <p:ph idx="1"/>
          </p:nvPr>
        </p:nvSpPr>
        <p:spPr>
          <a:xfrm>
            <a:off x="488829" y="2604654"/>
            <a:ext cx="11029615" cy="4622800"/>
          </a:xfrm>
        </p:spPr>
        <p:txBody>
          <a:bodyPr>
            <a:normAutofit fontScale="70000" lnSpcReduction="20000"/>
          </a:bodyPr>
          <a:lstStyle/>
          <a:p>
            <a:pPr>
              <a:buFont typeface="Arial" panose="020B0604020202020204" pitchFamily="34" charset="0"/>
              <a:buChar char="•"/>
            </a:pPr>
            <a:r>
              <a:rPr lang="en-US" sz="4000" dirty="0" smtClean="0"/>
              <a:t>Unused states are taken in consideration when </a:t>
            </a:r>
            <a:r>
              <a:rPr lang="en-US" sz="4000" dirty="0" smtClean="0"/>
              <a:t>a </a:t>
            </a:r>
            <a:r>
              <a:rPr lang="en-US" sz="4000" dirty="0" smtClean="0"/>
              <a:t>sequential circuit uses fewer than maximum number of states</a:t>
            </a:r>
          </a:p>
          <a:p>
            <a:pPr>
              <a:buFont typeface="Arial" panose="020B0604020202020204" pitchFamily="34" charset="0"/>
              <a:buChar char="•"/>
            </a:pPr>
            <a:r>
              <a:rPr lang="en-US" sz="4000" dirty="0" smtClean="0"/>
              <a:t>Unspecified states aren’t listed in state table</a:t>
            </a:r>
          </a:p>
          <a:p>
            <a:pPr>
              <a:buFont typeface="Arial" panose="020B0604020202020204" pitchFamily="34" charset="0"/>
              <a:buChar char="•"/>
            </a:pPr>
            <a:r>
              <a:rPr lang="en-US" sz="4000" dirty="0" smtClean="0"/>
              <a:t>The unused </a:t>
            </a:r>
            <a:r>
              <a:rPr lang="en-US" sz="4000" dirty="0" smtClean="0"/>
              <a:t>states can be considered as don’t care or assigned a specific state while </a:t>
            </a:r>
            <a:r>
              <a:rPr lang="en-US" sz="4000" dirty="0" smtClean="0"/>
              <a:t>simplifying</a:t>
            </a:r>
            <a:endParaRPr lang="en-US" sz="4000" dirty="0" smtClean="0"/>
          </a:p>
          <a:p>
            <a:pPr>
              <a:buFont typeface="Arial" panose="020B0604020202020204" pitchFamily="34" charset="0"/>
              <a:buChar char="•"/>
            </a:pPr>
            <a:r>
              <a:rPr lang="en-US" sz="4000" dirty="0" smtClean="0"/>
              <a:t>Circuit must go into a valid state from unused state</a:t>
            </a:r>
          </a:p>
          <a:p>
            <a:pPr>
              <a:buFont typeface="Arial" panose="020B0604020202020204" pitchFamily="34" charset="0"/>
              <a:buChar char="•"/>
            </a:pPr>
            <a:r>
              <a:rPr lang="en-US" sz="4000" dirty="0" smtClean="0"/>
              <a:t>If the unused states are treated as don’t care then the effect of unused state has to be determined during designing</a:t>
            </a:r>
          </a:p>
          <a:p>
            <a:pPr>
              <a:buFont typeface="Arial" panose="020B0604020202020204" pitchFamily="34" charset="0"/>
              <a:buChar char="•"/>
            </a:pPr>
            <a:r>
              <a:rPr lang="en-US" sz="4000" dirty="0" smtClean="0"/>
              <a:t>The next state from unused state can be determined by analyzing the circuit</a:t>
            </a:r>
          </a:p>
          <a:p>
            <a:pPr>
              <a:buFont typeface="Arial" panose="020B0604020202020204" pitchFamily="34" charset="0"/>
              <a:buChar char="•"/>
            </a:pPr>
            <a:endParaRPr lang="en-US" sz="2400" dirty="0" smtClean="0"/>
          </a:p>
          <a:p>
            <a:pPr>
              <a:buFont typeface="Arial" panose="020B0604020202020204" pitchFamily="34" charset="0"/>
              <a:buChar char="•"/>
            </a:pPr>
            <a:endParaRPr lang="en-US" sz="2400" dirty="0" smtClean="0"/>
          </a:p>
          <a:p>
            <a:pPr>
              <a:buFont typeface="Arial" panose="020B0604020202020204" pitchFamily="34" charset="0"/>
              <a:buChar char="•"/>
            </a:pPr>
            <a:endParaRPr lang="en-US" sz="2400" dirty="0" smtClean="0"/>
          </a:p>
          <a:p>
            <a:pPr>
              <a:buFont typeface="Arial" panose="020B0604020202020204" pitchFamily="34" charset="0"/>
              <a:buChar char="•"/>
            </a:pPr>
            <a:endParaRPr lang="en-US" dirty="0" smtClean="0"/>
          </a:p>
        </p:txBody>
      </p:sp>
    </p:spTree>
    <p:extLst>
      <p:ext uri="{BB962C8B-B14F-4D97-AF65-F5344CB8AC3E}">
        <p14:creationId xmlns:p14="http://schemas.microsoft.com/office/powerpoint/2010/main" val="3779585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4938" y="554374"/>
            <a:ext cx="11029616" cy="1013800"/>
          </a:xfrm>
        </p:spPr>
        <p:txBody>
          <a:bodyPr>
            <a:normAutofit/>
          </a:bodyPr>
          <a:lstStyle/>
          <a:p>
            <a:r>
              <a:rPr lang="en-US" sz="4400" dirty="0" smtClean="0"/>
              <a:t>		   Counter with unused States</a:t>
            </a:r>
            <a:endParaRPr lang="en-US" sz="44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25137" y="2049144"/>
            <a:ext cx="8548884" cy="4412615"/>
          </a:xfrm>
          <a:prstGeom prst="rect">
            <a:avLst/>
          </a:prstGeom>
        </p:spPr>
      </p:pic>
    </p:spTree>
    <p:extLst>
      <p:ext uri="{BB962C8B-B14F-4D97-AF65-F5344CB8AC3E}">
        <p14:creationId xmlns:p14="http://schemas.microsoft.com/office/powerpoint/2010/main" val="36507935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4938" y="564534"/>
            <a:ext cx="11029616" cy="1013800"/>
          </a:xfrm>
        </p:spPr>
        <p:txBody>
          <a:bodyPr>
            <a:normAutofit/>
          </a:bodyPr>
          <a:lstStyle/>
          <a:p>
            <a:r>
              <a:rPr lang="en-US" sz="4400" dirty="0" smtClean="0"/>
              <a:t>		   Counter with unused States</a:t>
            </a:r>
            <a:endParaRPr lang="en-US" sz="4400" dirty="0"/>
          </a:p>
        </p:txBody>
      </p:sp>
      <p:sp>
        <p:nvSpPr>
          <p:cNvPr id="3" name="Content Placeholder 2"/>
          <p:cNvSpPr>
            <a:spLocks noGrp="1"/>
          </p:cNvSpPr>
          <p:nvPr>
            <p:ph idx="1"/>
          </p:nvPr>
        </p:nvSpPr>
        <p:spPr>
          <a:xfrm>
            <a:off x="414938" y="1920240"/>
            <a:ext cx="11380821" cy="4937760"/>
          </a:xfrm>
        </p:spPr>
        <p:txBody>
          <a:bodyPr>
            <a:normAutofit/>
          </a:bodyPr>
          <a:lstStyle/>
          <a:p>
            <a:pPr>
              <a:buFont typeface="Arial" panose="020B0604020202020204" pitchFamily="34" charset="0"/>
              <a:buChar char="•"/>
            </a:pPr>
            <a:r>
              <a:rPr lang="en-US" sz="2100" dirty="0"/>
              <a:t>The count has a repealed sequence of six states, with flip-nap s B and C repeating the binary count 00, 01, 10, and flip-flop A alternating between 0 and 1 every three counts. </a:t>
            </a:r>
            <a:endParaRPr lang="en-US" sz="2100" dirty="0" smtClean="0"/>
          </a:p>
          <a:p>
            <a:pPr>
              <a:buFont typeface="Arial" panose="020B0604020202020204" pitchFamily="34" charset="0"/>
              <a:buChar char="•"/>
            </a:pPr>
            <a:r>
              <a:rPr lang="en-US" sz="2100" dirty="0" smtClean="0"/>
              <a:t>The </a:t>
            </a:r>
            <a:r>
              <a:rPr lang="en-US" sz="2100" dirty="0"/>
              <a:t>count sequence of the counter is not straight binary, and two states, 011 and 111, are not included in the count. The choice of JK flip-flops results in the flip-flop input conditions listed in the table. </a:t>
            </a:r>
            <a:endParaRPr lang="en-US" sz="2100" dirty="0" smtClean="0"/>
          </a:p>
          <a:p>
            <a:pPr>
              <a:buFont typeface="Arial" panose="020B0604020202020204" pitchFamily="34" charset="0"/>
              <a:buChar char="•"/>
            </a:pPr>
            <a:r>
              <a:rPr lang="en-US" sz="2100" dirty="0" smtClean="0"/>
              <a:t>Inputs </a:t>
            </a:r>
            <a:r>
              <a:rPr lang="en-US" sz="2100" dirty="0"/>
              <a:t>KB  and Kc have only 1’s and X's in their columns, so these inputs are always equal to 1. The other flip-flop equations can be simplified by using </a:t>
            </a:r>
            <a:r>
              <a:rPr lang="en-US" sz="2100" dirty="0" smtClean="0"/>
              <a:t>min-terms </a:t>
            </a:r>
            <a:r>
              <a:rPr lang="en-US" sz="2100" dirty="0"/>
              <a:t>3 and 7 as don’t care conditions. </a:t>
            </a:r>
            <a:endParaRPr lang="en-US" sz="2100" dirty="0" smtClean="0"/>
          </a:p>
          <a:p>
            <a:pPr>
              <a:buFont typeface="Arial" panose="020B0604020202020204" pitchFamily="34" charset="0"/>
              <a:buChar char="•"/>
            </a:pPr>
            <a:r>
              <a:rPr lang="en-US" sz="2100" dirty="0" smtClean="0"/>
              <a:t>The </a:t>
            </a:r>
            <a:r>
              <a:rPr lang="en-US" sz="2100" dirty="0"/>
              <a:t>simplified equations are</a:t>
            </a:r>
            <a:r>
              <a:rPr lang="en-US" sz="2100" dirty="0" smtClean="0"/>
              <a:t>:</a:t>
            </a:r>
            <a:endParaRPr lang="en-US" sz="2000" dirty="0" smtClean="0"/>
          </a:p>
          <a:p>
            <a:pPr marL="0" indent="0">
              <a:buNone/>
            </a:pPr>
            <a:r>
              <a:rPr lang="en-US" sz="2000" dirty="0" smtClean="0"/>
              <a:t>							</a:t>
            </a:r>
            <a:r>
              <a:rPr lang="en-US" sz="2000" b="1" dirty="0" smtClean="0">
                <a:latin typeface="Arial Rounded MT Bold" panose="020F0704030504030204" pitchFamily="34" charset="0"/>
              </a:rPr>
              <a:t>JA = B                KA = B</a:t>
            </a:r>
          </a:p>
          <a:p>
            <a:pPr marL="0" indent="0">
              <a:buNone/>
            </a:pPr>
            <a:r>
              <a:rPr lang="en-US" sz="2000" b="1" dirty="0" smtClean="0">
                <a:latin typeface="Arial Rounded MT Bold" panose="020F0704030504030204" pitchFamily="34" charset="0"/>
              </a:rPr>
              <a:t>	</a:t>
            </a:r>
            <a:r>
              <a:rPr lang="en-US" sz="2000" b="1" dirty="0">
                <a:latin typeface="Arial Rounded MT Bold" panose="020F0704030504030204" pitchFamily="34" charset="0"/>
              </a:rPr>
              <a:t>						</a:t>
            </a:r>
            <a:r>
              <a:rPr lang="en-US" sz="2000" b="1" dirty="0" smtClean="0">
                <a:latin typeface="Arial Rounded MT Bold" panose="020F0704030504030204" pitchFamily="34" charset="0"/>
              </a:rPr>
              <a:t>JB </a:t>
            </a:r>
            <a:r>
              <a:rPr lang="en-US" sz="2000" b="1" dirty="0">
                <a:latin typeface="Arial Rounded MT Bold" panose="020F0704030504030204" pitchFamily="34" charset="0"/>
              </a:rPr>
              <a:t>= C                KB </a:t>
            </a:r>
            <a:r>
              <a:rPr lang="en-US" sz="2000" b="1" dirty="0" smtClean="0">
                <a:latin typeface="Arial Rounded MT Bold" panose="020F0704030504030204" pitchFamily="34" charset="0"/>
              </a:rPr>
              <a:t>= 1</a:t>
            </a:r>
            <a:endParaRPr lang="en-US" sz="2000" b="1" dirty="0">
              <a:latin typeface="Arial Rounded MT Bold" panose="020F0704030504030204" pitchFamily="34" charset="0"/>
            </a:endParaRPr>
          </a:p>
          <a:p>
            <a:pPr marL="0" indent="0">
              <a:buNone/>
            </a:pPr>
            <a:r>
              <a:rPr lang="en-US" sz="2000" b="1" dirty="0">
                <a:latin typeface="Arial Rounded MT Bold" panose="020F0704030504030204" pitchFamily="34" charset="0"/>
              </a:rPr>
              <a:t>							</a:t>
            </a:r>
            <a:r>
              <a:rPr lang="en-US" sz="2000" b="1" dirty="0" smtClean="0">
                <a:latin typeface="Arial Rounded MT Bold" panose="020F0704030504030204" pitchFamily="34" charset="0"/>
              </a:rPr>
              <a:t>JC </a:t>
            </a:r>
            <a:r>
              <a:rPr lang="en-US" sz="2000" b="1" dirty="0">
                <a:latin typeface="Arial Rounded MT Bold" panose="020F0704030504030204" pitchFamily="34" charset="0"/>
              </a:rPr>
              <a:t>= B'              </a:t>
            </a:r>
            <a:r>
              <a:rPr lang="en-US" sz="2000" b="1" dirty="0" smtClean="0">
                <a:latin typeface="Arial Rounded MT Bold" panose="020F0704030504030204" pitchFamily="34" charset="0"/>
              </a:rPr>
              <a:t>  KC = 1</a:t>
            </a:r>
            <a:endParaRPr lang="en-US" sz="2000" b="1" dirty="0">
              <a:latin typeface="Arial Rounded MT Bold" panose="020F0704030504030204" pitchFamily="34" charset="0"/>
            </a:endParaRPr>
          </a:p>
          <a:p>
            <a:pPr>
              <a:buFont typeface="Arial" panose="020B0604020202020204" pitchFamily="34" charset="0"/>
              <a:buChar char="•"/>
            </a:pPr>
            <a:endParaRPr lang="en-US" dirty="0" smtClean="0"/>
          </a:p>
        </p:txBody>
      </p:sp>
    </p:spTree>
    <p:extLst>
      <p:ext uri="{BB962C8B-B14F-4D97-AF65-F5344CB8AC3E}">
        <p14:creationId xmlns:p14="http://schemas.microsoft.com/office/powerpoint/2010/main" val="38083759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9593" y="2612256"/>
            <a:ext cx="7963367" cy="3718560"/>
          </a:xfrm>
        </p:spPr>
        <p:txBody>
          <a:bodyPr/>
          <a:lstStyle/>
          <a:p>
            <a:pPr>
              <a:buFont typeface="Arial" panose="020B0604020202020204" pitchFamily="34" charset="0"/>
              <a:buChar char="•"/>
            </a:pPr>
            <a:r>
              <a:rPr lang="en-US" sz="2000" dirty="0" smtClean="0"/>
              <a:t>There are </a:t>
            </a:r>
            <a:r>
              <a:rPr lang="en-US" sz="2000" dirty="0"/>
              <a:t>two unused </a:t>
            </a:r>
            <a:r>
              <a:rPr lang="en-US" sz="2000" dirty="0" smtClean="0"/>
              <a:t>stales in the counter, </a:t>
            </a:r>
            <a:r>
              <a:rPr lang="en-US" sz="2000" dirty="0"/>
              <a:t>we analyze the circuit to determine their effect. </a:t>
            </a:r>
            <a:endParaRPr lang="en-US" sz="2000" dirty="0" smtClean="0"/>
          </a:p>
          <a:p>
            <a:pPr>
              <a:buFont typeface="Arial" panose="020B0604020202020204" pitchFamily="34" charset="0"/>
              <a:buChar char="•"/>
            </a:pPr>
            <a:r>
              <a:rPr lang="en-US" sz="2000" dirty="0" smtClean="0"/>
              <a:t>If </a:t>
            </a:r>
            <a:r>
              <a:rPr lang="en-US" sz="2000" dirty="0"/>
              <a:t>the circuit happens to be in stare 011 because of an error signal, the circuit goes to state 100 after the application of a clock pulse. </a:t>
            </a:r>
          </a:p>
          <a:p>
            <a:pPr>
              <a:buFont typeface="Arial" panose="020B0604020202020204" pitchFamily="34" charset="0"/>
              <a:buChar char="•"/>
            </a:pPr>
            <a:r>
              <a:rPr lang="en-US" sz="2000" dirty="0" smtClean="0"/>
              <a:t>This </a:t>
            </a:r>
            <a:r>
              <a:rPr lang="en-US" sz="2000" dirty="0"/>
              <a:t>action may be determined from an inspect ion of the logic diagram by noting that when </a:t>
            </a:r>
            <a:r>
              <a:rPr lang="en-US" sz="2000" i="1" dirty="0"/>
              <a:t>B </a:t>
            </a:r>
            <a:r>
              <a:rPr lang="en-US" sz="2000" dirty="0"/>
              <a:t>= 1. the next clock edge complements </a:t>
            </a:r>
            <a:r>
              <a:rPr lang="en-US" sz="2000" i="1" dirty="0"/>
              <a:t>A </a:t>
            </a:r>
            <a:r>
              <a:rPr lang="en-US" sz="2000" dirty="0"/>
              <a:t>and clears C to 0, and when C = 1, the next clock edge complements </a:t>
            </a:r>
            <a:r>
              <a:rPr lang="en-US" sz="2000" i="1" dirty="0"/>
              <a:t>B</a:t>
            </a:r>
            <a:r>
              <a:rPr lang="en-US" sz="2000" i="1" dirty="0" smtClean="0"/>
              <a:t>.</a:t>
            </a:r>
          </a:p>
          <a:p>
            <a:pPr>
              <a:buFont typeface="Arial" panose="020B0604020202020204" pitchFamily="34" charset="0"/>
              <a:buChar char="•"/>
            </a:pPr>
            <a:r>
              <a:rPr lang="en-US" sz="2000" i="1" dirty="0" smtClean="0"/>
              <a:t> </a:t>
            </a:r>
            <a:r>
              <a:rPr lang="en-US" sz="2000" dirty="0"/>
              <a:t>In a similar manner, we can evaluate the next state from present state 111 to be 000.</a:t>
            </a:r>
            <a:endParaRPr lang="en-US" sz="2000" b="1" dirty="0"/>
          </a:p>
          <a:p>
            <a:pPr marL="0" indent="0">
              <a:buNone/>
            </a:pPr>
            <a:endParaRPr lang="en-US" dirty="0"/>
          </a:p>
        </p:txBody>
      </p:sp>
      <p:sp>
        <p:nvSpPr>
          <p:cNvPr id="5" name="Title 1"/>
          <p:cNvSpPr>
            <a:spLocks noGrp="1"/>
          </p:cNvSpPr>
          <p:nvPr>
            <p:ph type="title"/>
          </p:nvPr>
        </p:nvSpPr>
        <p:spPr>
          <a:xfrm>
            <a:off x="414938" y="564534"/>
            <a:ext cx="11029616" cy="1013800"/>
          </a:xfrm>
        </p:spPr>
        <p:txBody>
          <a:bodyPr>
            <a:normAutofit/>
          </a:bodyPr>
          <a:lstStyle/>
          <a:p>
            <a:r>
              <a:rPr lang="en-US" sz="4400" dirty="0" smtClean="0"/>
              <a:t>		   Counter with unused States</a:t>
            </a:r>
            <a:endParaRPr lang="en-US" sz="4400" dirty="0"/>
          </a:p>
        </p:txBody>
      </p:sp>
      <p:pic>
        <p:nvPicPr>
          <p:cNvPr id="6" name="Picture 5"/>
          <p:cNvPicPr>
            <a:picLocks noChangeAspect="1"/>
          </p:cNvPicPr>
          <p:nvPr/>
        </p:nvPicPr>
        <p:blipFill>
          <a:blip r:embed="rId2"/>
          <a:stretch>
            <a:fillRect/>
          </a:stretch>
        </p:blipFill>
        <p:spPr>
          <a:xfrm>
            <a:off x="8442960" y="1897405"/>
            <a:ext cx="3423011" cy="4960595"/>
          </a:xfrm>
          <a:prstGeom prst="rect">
            <a:avLst/>
          </a:prstGeom>
        </p:spPr>
      </p:pic>
      <p:sp>
        <p:nvSpPr>
          <p:cNvPr id="7" name="TextBox 6"/>
          <p:cNvSpPr txBox="1"/>
          <p:nvPr/>
        </p:nvSpPr>
        <p:spPr>
          <a:xfrm>
            <a:off x="479593" y="1965925"/>
            <a:ext cx="6217920" cy="646331"/>
          </a:xfrm>
          <a:prstGeom prst="rect">
            <a:avLst/>
          </a:prstGeom>
          <a:noFill/>
        </p:spPr>
        <p:txBody>
          <a:bodyPr wrap="square" rtlCol="0">
            <a:spAutoFit/>
          </a:bodyPr>
          <a:lstStyle/>
          <a:p>
            <a:r>
              <a:rPr lang="en-US" sz="3600" dirty="0" smtClean="0">
                <a:ln w="0"/>
                <a:effectLst>
                  <a:outerShdw blurRad="38100" dist="19050" dir="2700000" algn="tl" rotWithShape="0">
                    <a:schemeClr val="dk1">
                      <a:alpha val="40000"/>
                    </a:schemeClr>
                  </a:outerShdw>
                </a:effectLst>
              </a:rPr>
              <a:t>Logic Diagram</a:t>
            </a:r>
            <a:endParaRPr lang="en-US" sz="360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9148425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4640" y="2651760"/>
            <a:ext cx="7231103" cy="4135120"/>
          </a:xfrm>
        </p:spPr>
        <p:txBody>
          <a:bodyPr>
            <a:normAutofit fontScale="85000" lnSpcReduction="20000"/>
          </a:bodyPr>
          <a:lstStyle/>
          <a:p>
            <a:pPr>
              <a:lnSpc>
                <a:spcPct val="150000"/>
              </a:lnSpc>
            </a:pPr>
            <a:r>
              <a:rPr lang="en-US" sz="2200" dirty="0" smtClean="0"/>
              <a:t>In the state diagram, </a:t>
            </a:r>
            <a:r>
              <a:rPr lang="en-US" sz="2200" dirty="0"/>
              <a:t>the circuit </a:t>
            </a:r>
            <a:r>
              <a:rPr lang="en-US" sz="2200" dirty="0" smtClean="0"/>
              <a:t>never </a:t>
            </a:r>
            <a:r>
              <a:rPr lang="en-US" sz="2200" dirty="0"/>
              <a:t>goes to one of the unused states </a:t>
            </a:r>
            <a:endParaRPr lang="en-US" sz="2200" dirty="0" smtClean="0"/>
          </a:p>
          <a:p>
            <a:pPr>
              <a:lnSpc>
                <a:spcPct val="150000"/>
              </a:lnSpc>
            </a:pPr>
            <a:r>
              <a:rPr lang="en-US" sz="2200" dirty="0" smtClean="0"/>
              <a:t>The </a:t>
            </a:r>
            <a:r>
              <a:rPr lang="en-US" sz="2200" dirty="0"/>
              <a:t>next count pulse transfers it to one of the valid states and the circuit continues to count correctly. </a:t>
            </a:r>
            <a:endParaRPr lang="en-US" sz="2200" dirty="0" smtClean="0"/>
          </a:p>
          <a:p>
            <a:pPr>
              <a:lnSpc>
                <a:spcPct val="150000"/>
              </a:lnSpc>
            </a:pPr>
            <a:r>
              <a:rPr lang="en-US" sz="2200" dirty="0" smtClean="0"/>
              <a:t>Thus</a:t>
            </a:r>
            <a:r>
              <a:rPr lang="en-US" sz="2200" dirty="0"/>
              <a:t>, the counter is self-correcting. In a self-correcting counter, if the counter happens to be in one of the unused states , it eventually reaches the normal count sequence after one or more clock. pulses. </a:t>
            </a:r>
            <a:endParaRPr lang="en-US" sz="2200" dirty="0" smtClean="0"/>
          </a:p>
          <a:p>
            <a:pPr>
              <a:lnSpc>
                <a:spcPct val="150000"/>
              </a:lnSpc>
            </a:pPr>
            <a:r>
              <a:rPr lang="en-US" sz="2200" dirty="0" smtClean="0"/>
              <a:t>An alternative </a:t>
            </a:r>
            <a:r>
              <a:rPr lang="en-US" sz="2200" dirty="0"/>
              <a:t>design could use additional logic to direct every unused state to a specific next state.</a:t>
            </a:r>
            <a:endParaRPr lang="en-US" sz="2200" b="1" dirty="0"/>
          </a:p>
          <a:p>
            <a:pPr>
              <a:buFont typeface="Arial" panose="020B0604020202020204" pitchFamily="34" charset="0"/>
              <a:buChar char="•"/>
            </a:pPr>
            <a:endParaRPr lang="en-US" dirty="0"/>
          </a:p>
        </p:txBody>
      </p:sp>
      <p:sp>
        <p:nvSpPr>
          <p:cNvPr id="4" name="Title 1"/>
          <p:cNvSpPr>
            <a:spLocks noGrp="1"/>
          </p:cNvSpPr>
          <p:nvPr>
            <p:ph type="title"/>
          </p:nvPr>
        </p:nvSpPr>
        <p:spPr>
          <a:xfrm>
            <a:off x="414938" y="564534"/>
            <a:ext cx="11029616" cy="1013800"/>
          </a:xfrm>
        </p:spPr>
        <p:txBody>
          <a:bodyPr>
            <a:normAutofit/>
          </a:bodyPr>
          <a:lstStyle/>
          <a:p>
            <a:r>
              <a:rPr lang="en-US" sz="4400" dirty="0" smtClean="0"/>
              <a:t>		   Counter with unused States</a:t>
            </a:r>
            <a:endParaRPr lang="en-US" sz="4400"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25743" y="2014899"/>
            <a:ext cx="4280177" cy="4609421"/>
          </a:xfrm>
          <a:prstGeom prst="rect">
            <a:avLst/>
          </a:prstGeom>
        </p:spPr>
      </p:pic>
      <p:sp>
        <p:nvSpPr>
          <p:cNvPr id="6" name="TextBox 5"/>
          <p:cNvSpPr txBox="1"/>
          <p:nvPr/>
        </p:nvSpPr>
        <p:spPr>
          <a:xfrm>
            <a:off x="414938" y="1861252"/>
            <a:ext cx="6431280" cy="707886"/>
          </a:xfrm>
          <a:prstGeom prst="rect">
            <a:avLst/>
          </a:prstGeom>
          <a:noFill/>
        </p:spPr>
        <p:txBody>
          <a:bodyPr wrap="square" rtlCol="0">
            <a:spAutoFit/>
          </a:bodyPr>
          <a:lstStyle/>
          <a:p>
            <a:r>
              <a:rPr lang="en-US" sz="4000" dirty="0" smtClean="0"/>
              <a:t>State Diagram</a:t>
            </a:r>
            <a:endParaRPr lang="en-US" sz="4000" dirty="0"/>
          </a:p>
        </p:txBody>
      </p:sp>
    </p:spTree>
    <p:extLst>
      <p:ext uri="{BB962C8B-B14F-4D97-AF65-F5344CB8AC3E}">
        <p14:creationId xmlns:p14="http://schemas.microsoft.com/office/powerpoint/2010/main" val="11207188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7200" dirty="0" smtClean="0"/>
              <a:t>						  </a:t>
            </a:r>
            <a:r>
              <a:rPr lang="en-US" sz="6000" dirty="0" smtClean="0"/>
              <a:t>SISO REGISTER</a:t>
            </a:r>
            <a:endParaRPr lang="en-US" sz="6000" dirty="0"/>
          </a:p>
        </p:txBody>
      </p:sp>
      <p:sp>
        <p:nvSpPr>
          <p:cNvPr id="3" name="Content Placeholder 2"/>
          <p:cNvSpPr>
            <a:spLocks noGrp="1"/>
          </p:cNvSpPr>
          <p:nvPr>
            <p:ph idx="1"/>
          </p:nvPr>
        </p:nvSpPr>
        <p:spPr>
          <a:xfrm>
            <a:off x="581192" y="2001520"/>
            <a:ext cx="11029615" cy="4409440"/>
          </a:xfrm>
        </p:spPr>
        <p:txBody>
          <a:bodyPr>
            <a:normAutofit/>
          </a:bodyPr>
          <a:lstStyle/>
          <a:p>
            <a:r>
              <a:rPr lang="en-US" sz="3200" dirty="0" smtClean="0"/>
              <a:t>SISO stands for Serial Input Serial Output</a:t>
            </a:r>
          </a:p>
          <a:p>
            <a:r>
              <a:rPr lang="en-US" sz="3200" dirty="0"/>
              <a:t>A register capable of shifting the binary information held in each cell to its neighboring cell, in a selected direction, is called a shift register</a:t>
            </a:r>
            <a:r>
              <a:rPr lang="en-US" sz="3200" dirty="0" smtClean="0"/>
              <a:t>. SISO is the simplest kind of shift register </a:t>
            </a:r>
          </a:p>
          <a:p>
            <a:r>
              <a:rPr lang="en-US" sz="3200" dirty="0"/>
              <a:t>This shift register is unidirectional (left‐to‐right). Each clock pulse shifts the contents of the register one bit position to the right</a:t>
            </a:r>
          </a:p>
          <a:p>
            <a:endParaRPr lang="en-US" dirty="0"/>
          </a:p>
        </p:txBody>
      </p:sp>
    </p:spTree>
    <p:extLst>
      <p:ext uri="{BB962C8B-B14F-4D97-AF65-F5344CB8AC3E}">
        <p14:creationId xmlns:p14="http://schemas.microsoft.com/office/powerpoint/2010/main" val="14704806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229360" y="1829660"/>
            <a:ext cx="9418320" cy="4922643"/>
          </a:xfrm>
          <a:prstGeom prst="rect">
            <a:avLst/>
          </a:prstGeom>
        </p:spPr>
      </p:pic>
      <p:sp>
        <p:nvSpPr>
          <p:cNvPr id="5" name="Title 1"/>
          <p:cNvSpPr>
            <a:spLocks noGrp="1"/>
          </p:cNvSpPr>
          <p:nvPr>
            <p:ph type="title"/>
          </p:nvPr>
        </p:nvSpPr>
        <p:spPr>
          <a:xfrm>
            <a:off x="581192" y="702156"/>
            <a:ext cx="11029616" cy="1013800"/>
          </a:xfrm>
        </p:spPr>
        <p:txBody>
          <a:bodyPr>
            <a:noAutofit/>
          </a:bodyPr>
          <a:lstStyle/>
          <a:p>
            <a:r>
              <a:rPr lang="en-US" sz="7200" dirty="0" smtClean="0"/>
              <a:t>						  </a:t>
            </a:r>
            <a:r>
              <a:rPr lang="en-US" sz="6000" dirty="0" smtClean="0"/>
              <a:t>SISO REGISTER</a:t>
            </a:r>
            <a:endParaRPr lang="en-US" sz="6000" dirty="0"/>
          </a:p>
        </p:txBody>
      </p:sp>
    </p:spTree>
    <p:extLst>
      <p:ext uri="{BB962C8B-B14F-4D97-AF65-F5344CB8AC3E}">
        <p14:creationId xmlns:p14="http://schemas.microsoft.com/office/powerpoint/2010/main" val="262814733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7200" dirty="0" smtClean="0"/>
              <a:t>						  </a:t>
            </a:r>
            <a:r>
              <a:rPr lang="en-US" sz="6000" dirty="0" smtClean="0"/>
              <a:t>SISO REGISTER</a:t>
            </a:r>
            <a:endParaRPr lang="en-US" sz="6000" dirty="0"/>
          </a:p>
        </p:txBody>
      </p:sp>
      <p:sp>
        <p:nvSpPr>
          <p:cNvPr id="3" name="Content Placeholder 2"/>
          <p:cNvSpPr>
            <a:spLocks noGrp="1"/>
          </p:cNvSpPr>
          <p:nvPr>
            <p:ph idx="1"/>
          </p:nvPr>
        </p:nvSpPr>
        <p:spPr>
          <a:xfrm>
            <a:off x="581192" y="1920240"/>
            <a:ext cx="11029615" cy="4511040"/>
          </a:xfrm>
        </p:spPr>
        <p:txBody>
          <a:bodyPr/>
          <a:lstStyle/>
          <a:p>
            <a:r>
              <a:rPr lang="en-US" sz="3200" dirty="0"/>
              <a:t>The register is designed by connecting the output of each D flip-flop with the input of the next one</a:t>
            </a:r>
          </a:p>
          <a:p>
            <a:r>
              <a:rPr lang="en-US" sz="3200" dirty="0"/>
              <a:t>The serial is given at the input of the leftmost flip-flop</a:t>
            </a:r>
          </a:p>
          <a:p>
            <a:r>
              <a:rPr lang="en-US" sz="3200" dirty="0"/>
              <a:t>The serial output is taken from the output of the rightmost flip‐flop</a:t>
            </a:r>
          </a:p>
          <a:p>
            <a:endParaRPr lang="en-US" dirty="0"/>
          </a:p>
        </p:txBody>
      </p:sp>
    </p:spTree>
    <p:extLst>
      <p:ext uri="{BB962C8B-B14F-4D97-AF65-F5344CB8AC3E}">
        <p14:creationId xmlns:p14="http://schemas.microsoft.com/office/powerpoint/2010/main" val="1434202135"/>
      </p:ext>
    </p:extLst>
  </p:cSld>
  <p:clrMapOvr>
    <a:masterClrMapping/>
  </p:clrMapOvr>
  <p:timing>
    <p:tnLst>
      <p:par>
        <p:cTn id="1" dur="indefinite" restart="never" nodeType="tmRoot"/>
      </p:par>
    </p:tnLst>
  </p:timing>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TM03457464[[fn=Dividend]]</Template>
  <TotalTime>296</TotalTime>
  <Words>790</Words>
  <Application>Microsoft Office PowerPoint</Application>
  <PresentationFormat>Widescreen</PresentationFormat>
  <Paragraphs>71</Paragraphs>
  <Slides>13</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Arial Rounded MT Bold</vt:lpstr>
      <vt:lpstr>Calibri</vt:lpstr>
      <vt:lpstr>Courier New</vt:lpstr>
      <vt:lpstr>Gill Sans MT</vt:lpstr>
      <vt:lpstr>Wingdings 2</vt:lpstr>
      <vt:lpstr>Dividend</vt:lpstr>
      <vt:lpstr>CSE 4205 Digital Logic Design</vt:lpstr>
      <vt:lpstr>     Counter with unused States</vt:lpstr>
      <vt:lpstr>     Counter with unused States</vt:lpstr>
      <vt:lpstr>     Counter with unused States</vt:lpstr>
      <vt:lpstr>     Counter with unused States</vt:lpstr>
      <vt:lpstr>     Counter with unused States</vt:lpstr>
      <vt:lpstr>        SISO REGISTER</vt:lpstr>
      <vt:lpstr>        SISO REGISTER</vt:lpstr>
      <vt:lpstr>        SISO REGISTER</vt:lpstr>
      <vt:lpstr>    Address Multiplexing</vt:lpstr>
      <vt:lpstr>    Address Multiplexing</vt:lpstr>
      <vt:lpstr>PowerPoint Presentation</vt:lpstr>
      <vt:lpstr>    Address Multiplexing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Farhan Ishmam</dc:creator>
  <cp:lastModifiedBy>Farhan Ishmam</cp:lastModifiedBy>
  <cp:revision>24</cp:revision>
  <dcterms:created xsi:type="dcterms:W3CDTF">2019-10-21T19:59:58Z</dcterms:created>
  <dcterms:modified xsi:type="dcterms:W3CDTF">2019-10-22T10:34:43Z</dcterms:modified>
</cp:coreProperties>
</file>