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38E7-880C-416E-B098-DA760C9354C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622A-8C1F-4956-B16F-5FA93B0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0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8204-09CB-471E-894D-26F28DBF8619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400AE-6CB0-442F-8EF7-02E7B76C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18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400AE-6CB0-442F-8EF7-02E7B76C56B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400AE-6CB0-442F-8EF7-02E7B76C5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400AE-6CB0-442F-8EF7-02E7B76C56B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065-4291-4CE9-98E1-873AD2F99593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5E9-4686-4CDE-A9AD-D3CDF30B5B41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30B-97A0-4433-B846-129E0B6EA140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70B1-2322-49E9-BB22-5F2825F7F091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9823-B313-4C33-91E9-26A425C42164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529-B63D-4265-A5EE-815BCF9CC53D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3EC-FD4F-4926-8B75-FE113981C1C4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634-B9EB-4E10-BF6C-FA2EDB7C5A2F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B116-CF88-44B4-B91A-473476C22655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5909-6AA7-4680-BBA0-32316D9F24A6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7707-E2EC-473D-92EF-19D53443F542}" type="datetime1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4570-514C-41F5-BB42-8ECBE426BFCB}" type="datetime1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8BE5-8475-42E2-854B-8AD9B6D77088}" type="datetime1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FA98-53C6-416C-988C-9D909AEA562A}" type="datetime1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495-3886-421D-9E7D-6675FF19FED6}" type="datetime1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DF2-B3B7-412A-989A-4191082BFC7E}" type="datetime1">
              <a:rPr lang="en-US" smtClean="0"/>
              <a:t>20-Jan-20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B002-017C-40B3-8523-DD58AC7DBE23}" type="datetime1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A6790F-5B71-4566-AE8C-773A9BE0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138" y="1059257"/>
            <a:ext cx="6349732" cy="2815630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Assignment </a:t>
            </a:r>
            <a:r>
              <a:rPr lang="en-US" dirty="0" smtClean="0">
                <a:latin typeface="Century Schoolbook" panose="02040604050505020304" pitchFamily="18" charset="0"/>
              </a:rPr>
              <a:t>on the Negative Aspects of Ragging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42" y="494446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Farhan Ishmam</a:t>
            </a:r>
          </a:p>
          <a:p>
            <a:r>
              <a:rPr lang="en-US" dirty="0" smtClean="0"/>
              <a:t>ID: 180041120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40" cy="522400"/>
          </a:xfrm>
        </p:spPr>
        <p:txBody>
          <a:bodyPr/>
          <a:lstStyle/>
          <a:p>
            <a:fld id="{09A6790F-5B71-4566-AE8C-773A9BE0A09F}" type="slidenum">
              <a:rPr lang="en-US" sz="3200" smtClean="0"/>
              <a:t>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6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on Personality and the Birth of a New Ragger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946500" cy="4439387"/>
          </a:xfrm>
        </p:spPr>
        <p:txBody>
          <a:bodyPr>
            <a:normAutofit/>
          </a:bodyPr>
          <a:lstStyle/>
          <a:p>
            <a:r>
              <a:rPr lang="en-US" sz="2400" dirty="0"/>
              <a:t>Ragging can change various aspects of the newcomer’s personality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Seeking pleasure by hurting others is not a humane </a:t>
            </a:r>
            <a:r>
              <a:rPr lang="en-US" sz="2400" dirty="0" smtClean="0"/>
              <a:t>trait but something which raggers </a:t>
            </a:r>
            <a:r>
              <a:rPr lang="en-US" sz="2400" dirty="0"/>
              <a:t>do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newcomer slowly accepts this sadistic nature in human beings and the same nature develops inside him. </a:t>
            </a:r>
            <a:endParaRPr lang="en-US" sz="2400" dirty="0" smtClean="0"/>
          </a:p>
          <a:p>
            <a:r>
              <a:rPr lang="en-US" sz="2400" dirty="0"/>
              <a:t>He waits eagerly to treat the upcoming newcomers the same way he was treated.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this way, a never-ending cycle of hatred is 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71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254317" cy="200685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47319"/>
            <a:ext cx="8596669" cy="429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is no good outcome from this crime – </a:t>
            </a:r>
            <a:r>
              <a:rPr lang="en-US" sz="2400" dirty="0" smtClean="0"/>
              <a:t>ragging.</a:t>
            </a:r>
          </a:p>
          <a:p>
            <a:pPr marL="0" indent="0">
              <a:buNone/>
            </a:pPr>
            <a:r>
              <a:rPr lang="en-US" sz="2400" dirty="0" smtClean="0"/>
              <a:t>But there certainly are some negative consequences.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So, we can </a:t>
            </a:r>
            <a:r>
              <a:rPr lang="en-US" sz="2400" dirty="0"/>
              <a:t>ask ourselves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“Is it worth the consequences</a:t>
            </a:r>
            <a:r>
              <a:rPr lang="en-US" sz="2400" b="1" dirty="0" smtClean="0"/>
              <a:t>?”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 think we all know the answer.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49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99" y="654868"/>
            <a:ext cx="8596668" cy="1320800"/>
          </a:xfrm>
        </p:spPr>
        <p:txBody>
          <a:bodyPr/>
          <a:lstStyle/>
          <a:p>
            <a:r>
              <a:rPr lang="en-US" dirty="0" smtClean="0"/>
              <a:t>   What is Ragging?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99" y="1517793"/>
            <a:ext cx="8783537" cy="460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Before </a:t>
            </a:r>
            <a:r>
              <a:rPr lang="en-US" sz="3200" dirty="0"/>
              <a:t>discussing about the negative </a:t>
            </a:r>
            <a:r>
              <a:rPr lang="en-US" sz="3200" dirty="0" smtClean="0"/>
              <a:t>	aspects </a:t>
            </a:r>
            <a:r>
              <a:rPr lang="en-US" sz="3200" dirty="0"/>
              <a:t>of </a:t>
            </a:r>
            <a:r>
              <a:rPr lang="en-US" sz="3200" dirty="0" smtClean="0"/>
              <a:t>ragging</a:t>
            </a:r>
            <a:r>
              <a:rPr lang="en-US" sz="3200" dirty="0"/>
              <a:t>, let us first KNOW </a:t>
            </a:r>
            <a:r>
              <a:rPr lang="en-US" sz="3200" dirty="0" smtClean="0"/>
              <a:t>	what  	ragging </a:t>
            </a:r>
            <a:r>
              <a:rPr lang="en-US" sz="3200" dirty="0"/>
              <a:t>is.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Ragging, which is a form of bullying, is the practice of physical or psychological torture imposed by the seniors of an institution to the newcomers of that institution.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54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00" y="839789"/>
            <a:ext cx="8596668" cy="1320800"/>
          </a:xfrm>
        </p:spPr>
        <p:txBody>
          <a:bodyPr/>
          <a:lstStyle/>
          <a:p>
            <a:r>
              <a:rPr lang="en-US" dirty="0" smtClean="0"/>
              <a:t>Motives behind Ragging?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900" y="2157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Ragging has no definite motive behind it but it is primarily done to familiarize the newcomers with the norms and traditions of the institution.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11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439"/>
            <a:ext cx="8596668" cy="639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Ragging on Self-dignity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0098"/>
            <a:ext cx="8596668" cy="4593295"/>
          </a:xfrm>
        </p:spPr>
        <p:txBody>
          <a:bodyPr/>
          <a:lstStyle/>
          <a:p>
            <a:r>
              <a:rPr lang="en-US" sz="2200" dirty="0"/>
              <a:t>Each person as his own sense of self-esteem or self-importance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Termed as “the human ego”, it the personality trait that defines our self-dignity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Our self-dignity is what makes us a stable human being; taking it away from us would obviously result in serious negative consequences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Ragging primarily takes place in the form of humiliation; the newcomer has to perform acts which are supposedly humiliating to him. </a:t>
            </a:r>
            <a:endParaRPr lang="en-US" sz="2200" dirty="0" smtClean="0"/>
          </a:p>
          <a:p>
            <a:r>
              <a:rPr lang="en-US" sz="2200" dirty="0"/>
              <a:t>Humiliation is not limited to verbal abuse only but also includes physical abuse.</a:t>
            </a:r>
            <a:endParaRPr lang="en-US" sz="2400" dirty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6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serious can these acts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196"/>
            <a:ext cx="8596668" cy="4409038"/>
          </a:xfrm>
        </p:spPr>
        <p:txBody>
          <a:bodyPr>
            <a:normAutofit/>
          </a:bodyPr>
          <a:lstStyle/>
          <a:p>
            <a:r>
              <a:rPr lang="en-US" sz="2200" dirty="0"/>
              <a:t>The act of humiliating the newcomer combined with various other acts to pressurize him constantly and create a state of tension might lead to psychological trauma and other forms of psychological complexities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Every person has a different tolerance capacity. To some a certain experience might seem normal, but to some it might be traumatic. </a:t>
            </a:r>
            <a:r>
              <a:rPr lang="en-US" sz="2200" dirty="0" smtClean="0"/>
              <a:t>Ragging is usually traumatic to the newcomers.</a:t>
            </a:r>
          </a:p>
          <a:p>
            <a:r>
              <a:rPr lang="en-US" sz="2200" dirty="0"/>
              <a:t>Trauma leads to the development of post-traumatic stress disorder (PTSD), a psychological disorder which has the potential to affect his whole life. Worst of all, trauma might lead a person to his DEATH.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2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Depression and Isolation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221"/>
            <a:ext cx="9055141" cy="4330745"/>
          </a:xfrm>
        </p:spPr>
        <p:txBody>
          <a:bodyPr>
            <a:normAutofit/>
          </a:bodyPr>
          <a:lstStyle/>
          <a:p>
            <a:r>
              <a:rPr lang="en-US" sz="2600" dirty="0"/>
              <a:t>Mental trauma isn’t the only psychological </a:t>
            </a:r>
            <a:r>
              <a:rPr lang="en-US" sz="2600" dirty="0" smtClean="0"/>
              <a:t>effect, depression </a:t>
            </a:r>
            <a:r>
              <a:rPr lang="en-US" sz="2600" dirty="0"/>
              <a:t>and isolation consequently fills up the mind of the newcomer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Newcomer gets stressed due to new environmental adversities combined with the mental pressure of ragging. </a:t>
            </a:r>
          </a:p>
          <a:p>
            <a:r>
              <a:rPr lang="en-US" sz="2600" dirty="0" smtClean="0"/>
              <a:t>He starts to loose hope and ends up getting depressed.</a:t>
            </a:r>
          </a:p>
          <a:p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newcomer shuts himself down from the new place to deal with hardship around </a:t>
            </a:r>
            <a:r>
              <a:rPr lang="en-US" sz="2600" dirty="0" smtClean="0"/>
              <a:t>him which leads </a:t>
            </a:r>
            <a:r>
              <a:rPr lang="en-US" sz="2600" dirty="0"/>
              <a:t>to </a:t>
            </a:r>
            <a:r>
              <a:rPr lang="en-US" sz="2600" dirty="0" smtClean="0"/>
              <a:t>isolation.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0902"/>
            <a:ext cx="8919339" cy="1774479"/>
          </a:xfrm>
        </p:spPr>
        <p:txBody>
          <a:bodyPr/>
          <a:lstStyle/>
          <a:p>
            <a:r>
              <a:rPr lang="en-US" dirty="0" smtClean="0"/>
              <a:t>Demoralization and Decline of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2052"/>
            <a:ext cx="8596668" cy="433025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Both depression and isolation demoralizes a person’s spirit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demotivation and stress causes a serious decline to his creativity and his ability to express himself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primary purpose of an institution is to nurture a student’s creativity, not cause it to decline. </a:t>
            </a:r>
            <a:r>
              <a:rPr lang="en-US" sz="2800" dirty="0" smtClean="0"/>
              <a:t>Hence, ragging </a:t>
            </a:r>
            <a:r>
              <a:rPr lang="en-US" sz="2800" dirty="0"/>
              <a:t>not only destroys the potential of a single student but also the potential of the whole institution.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42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89931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Fear and Mental Tension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783537" cy="4198795"/>
          </a:xfrm>
        </p:spPr>
        <p:txBody>
          <a:bodyPr>
            <a:normAutofit/>
          </a:bodyPr>
          <a:lstStyle/>
          <a:p>
            <a:r>
              <a:rPr lang="en-US" sz="3200" dirty="0"/>
              <a:t>Fear is an inherent human </a:t>
            </a:r>
            <a:r>
              <a:rPr lang="en-US" sz="3200" dirty="0" smtClean="0"/>
              <a:t>trait</a:t>
            </a:r>
            <a:r>
              <a:rPr lang="en-US" sz="3200" dirty="0"/>
              <a:t> </a:t>
            </a:r>
            <a:r>
              <a:rPr lang="en-US" sz="3200" dirty="0" smtClean="0"/>
              <a:t>which is uncontrollable. Humans fear which are harmful or unknown to them.</a:t>
            </a:r>
          </a:p>
          <a:p>
            <a:r>
              <a:rPr lang="en-US" sz="3200" dirty="0" smtClean="0"/>
              <a:t>Newcomers live in constant fear of ragging.</a:t>
            </a:r>
          </a:p>
          <a:p>
            <a:r>
              <a:rPr lang="en-US" sz="3200" dirty="0"/>
              <a:t>The thought of getting ragged always crosses his mind which tenses his </a:t>
            </a:r>
            <a:r>
              <a:rPr lang="en-US" sz="3200" dirty="0" smtClean="0"/>
              <a:t>brain.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98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50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Physical Effects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37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Physical torture imposed while ragging can stress certain parts of the body which might develop into greater </a:t>
            </a:r>
            <a:r>
              <a:rPr lang="en-US" sz="2800" dirty="0" smtClean="0"/>
              <a:t>risks.</a:t>
            </a:r>
          </a:p>
          <a:p>
            <a:r>
              <a:rPr lang="en-US" sz="2800" dirty="0"/>
              <a:t>Sometimes these physical tortures are so deadly that the victim gets hospitalized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are also instances where students were choked to </a:t>
            </a:r>
            <a:r>
              <a:rPr lang="en-US" sz="2800" dirty="0" smtClean="0"/>
              <a:t>death. Hence, death is also possibility of the violence of ragging.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790F-5B71-4566-AE8C-773A9BE0A09F}" type="slidenum">
              <a:rPr lang="en-US" sz="3200" smtClean="0"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637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Trebuchet MS</vt:lpstr>
      <vt:lpstr>Wingdings 3</vt:lpstr>
      <vt:lpstr>Facet</vt:lpstr>
      <vt:lpstr>Assignment on the Negative Aspects of Ragging </vt:lpstr>
      <vt:lpstr>   What is Ragging?</vt:lpstr>
      <vt:lpstr>Motives behind Ragging?</vt:lpstr>
      <vt:lpstr>Effects of Ragging on Self-dignity </vt:lpstr>
      <vt:lpstr>But how serious can these acts be?</vt:lpstr>
      <vt:lpstr>Depression and Isolation</vt:lpstr>
      <vt:lpstr>Demoralization and Decline of Creativity</vt:lpstr>
      <vt:lpstr>Fear and Mental Tension</vt:lpstr>
      <vt:lpstr>Physical Effects</vt:lpstr>
      <vt:lpstr>Effects on Personality and the Birth of a New Ragger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the negati </dc:title>
  <dc:creator>Farhan Ishmam</dc:creator>
  <cp:lastModifiedBy>Farhan Ishmam</cp:lastModifiedBy>
  <cp:revision>5</cp:revision>
  <dcterms:created xsi:type="dcterms:W3CDTF">2020-01-20T17:05:25Z</dcterms:created>
  <dcterms:modified xsi:type="dcterms:W3CDTF">2020-01-20T17:47:51Z</dcterms:modified>
</cp:coreProperties>
</file>