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8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4245" y="168909"/>
            <a:ext cx="471550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C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4618" y="3189478"/>
            <a:ext cx="7731125" cy="222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9.jp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36.png"/><Relationship Id="rId7" Type="http://schemas.openxmlformats.org/officeDocument/2006/relationships/image" Target="../media/image52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51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23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jp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.png"/><Relationship Id="rId5" Type="http://schemas.openxmlformats.org/officeDocument/2006/relationships/image" Target="../media/image46.png"/><Relationship Id="rId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0183" y="2764535"/>
            <a:ext cx="3898391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72128" y="2764535"/>
            <a:ext cx="672084" cy="902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07764" y="2764535"/>
            <a:ext cx="4253484" cy="902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24800" y="2764535"/>
            <a:ext cx="649224" cy="9022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2" y="2871343"/>
            <a:ext cx="7241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44725" algn="l"/>
              </a:tabLst>
            </a:pPr>
            <a:r>
              <a:rPr dirty="0"/>
              <a:t>Chapter</a:t>
            </a:r>
            <a:r>
              <a:rPr spc="-25" dirty="0"/>
              <a:t> </a:t>
            </a:r>
            <a:r>
              <a:rPr dirty="0"/>
              <a:t>6:	</a:t>
            </a:r>
            <a:r>
              <a:rPr spc="-5" dirty="0"/>
              <a:t>Entity-Relationship</a:t>
            </a:r>
            <a:r>
              <a:rPr spc="-45" dirty="0"/>
              <a:t> </a:t>
            </a:r>
            <a:r>
              <a:rPr spc="-5" dirty="0"/>
              <a:t>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7383" y="73152"/>
            <a:ext cx="608076" cy="679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0075" y="73152"/>
            <a:ext cx="507492" cy="679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2183" y="73152"/>
            <a:ext cx="6969252" cy="679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6976" y="438912"/>
            <a:ext cx="3049524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81115" y="438912"/>
            <a:ext cx="490727" cy="679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45819" y="151891"/>
            <a:ext cx="6809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164" marR="5080" indent="-20701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E-R Diagram </a:t>
            </a:r>
            <a:r>
              <a:rPr sz="2400" dirty="0"/>
              <a:t>With </a:t>
            </a:r>
            <a:r>
              <a:rPr sz="2400" spc="-5" dirty="0"/>
              <a:t>Composite, Multivalued, </a:t>
            </a:r>
            <a:r>
              <a:rPr sz="2400" dirty="0"/>
              <a:t>and  </a:t>
            </a:r>
            <a:r>
              <a:rPr sz="2400" spc="-5" dirty="0"/>
              <a:t>Derived</a:t>
            </a:r>
            <a:r>
              <a:rPr sz="2400" spc="5" dirty="0"/>
              <a:t> </a:t>
            </a:r>
            <a:r>
              <a:rPr sz="2400" spc="-5" dirty="0"/>
              <a:t>Attributes</a:t>
            </a:r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71487" y="1520761"/>
            <a:ext cx="8242300" cy="42752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387" y="5828029"/>
            <a:ext cx="8318500" cy="0"/>
          </a:xfrm>
          <a:custGeom>
            <a:avLst/>
            <a:gdLst/>
            <a:ahLst/>
            <a:cxnLst/>
            <a:rect l="l" t="t" r="r" b="b"/>
            <a:pathLst>
              <a:path w="8318500">
                <a:moveTo>
                  <a:pt x="0" y="0"/>
                </a:moveTo>
                <a:lnTo>
                  <a:pt x="8318436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737" y="1496060"/>
            <a:ext cx="0" cy="4325620"/>
          </a:xfrm>
          <a:custGeom>
            <a:avLst/>
            <a:gdLst/>
            <a:ahLst/>
            <a:cxnLst/>
            <a:rect l="l" t="t" r="r" b="b"/>
            <a:pathLst>
              <a:path h="4325620">
                <a:moveTo>
                  <a:pt x="0" y="0"/>
                </a:moveTo>
                <a:lnTo>
                  <a:pt x="0" y="432562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3387" y="1489710"/>
            <a:ext cx="8318500" cy="0"/>
          </a:xfrm>
          <a:custGeom>
            <a:avLst/>
            <a:gdLst/>
            <a:ahLst/>
            <a:cxnLst/>
            <a:rect l="l" t="t" r="r" b="b"/>
            <a:pathLst>
              <a:path w="8318500">
                <a:moveTo>
                  <a:pt x="0" y="0"/>
                </a:moveTo>
                <a:lnTo>
                  <a:pt x="8318436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45473" y="1495425"/>
            <a:ext cx="0" cy="4326255"/>
          </a:xfrm>
          <a:custGeom>
            <a:avLst/>
            <a:gdLst/>
            <a:ahLst/>
            <a:cxnLst/>
            <a:rect l="l" t="t" r="r" b="b"/>
            <a:pathLst>
              <a:path h="4326255">
                <a:moveTo>
                  <a:pt x="0" y="0"/>
                </a:moveTo>
                <a:lnTo>
                  <a:pt x="0" y="4325937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8787" y="5802629"/>
            <a:ext cx="8267700" cy="0"/>
          </a:xfrm>
          <a:custGeom>
            <a:avLst/>
            <a:gdLst/>
            <a:ahLst/>
            <a:cxnLst/>
            <a:rect l="l" t="t" r="r" b="b"/>
            <a:pathLst>
              <a:path w="8267700">
                <a:moveTo>
                  <a:pt x="0" y="0"/>
                </a:moveTo>
                <a:lnTo>
                  <a:pt x="8267636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5137" y="1521460"/>
            <a:ext cx="0" cy="4274820"/>
          </a:xfrm>
          <a:custGeom>
            <a:avLst/>
            <a:gdLst/>
            <a:ahLst/>
            <a:cxnLst/>
            <a:rect l="l" t="t" r="r" b="b"/>
            <a:pathLst>
              <a:path h="4274820">
                <a:moveTo>
                  <a:pt x="0" y="0"/>
                </a:moveTo>
                <a:lnTo>
                  <a:pt x="0" y="427482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8787" y="1515110"/>
            <a:ext cx="8267700" cy="0"/>
          </a:xfrm>
          <a:custGeom>
            <a:avLst/>
            <a:gdLst/>
            <a:ahLst/>
            <a:cxnLst/>
            <a:rect l="l" t="t" r="r" b="b"/>
            <a:pathLst>
              <a:path w="8267700">
                <a:moveTo>
                  <a:pt x="0" y="0"/>
                </a:moveTo>
                <a:lnTo>
                  <a:pt x="8267636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20073" y="1520825"/>
            <a:ext cx="0" cy="4275455"/>
          </a:xfrm>
          <a:custGeom>
            <a:avLst/>
            <a:gdLst/>
            <a:ahLst/>
            <a:cxnLst/>
            <a:rect l="l" t="t" r="r" b="b"/>
            <a:pathLst>
              <a:path h="4275455">
                <a:moveTo>
                  <a:pt x="0" y="0"/>
                </a:moveTo>
                <a:lnTo>
                  <a:pt x="0" y="4275137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4495" y="62484"/>
            <a:ext cx="4754880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62928" y="62484"/>
            <a:ext cx="64922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234">
              <a:lnSpc>
                <a:spcPct val="100000"/>
              </a:lnSpc>
              <a:spcBef>
                <a:spcPts val="100"/>
              </a:spcBef>
            </a:pPr>
            <a:r>
              <a:rPr dirty="0"/>
              <a:t>Mapping</a:t>
            </a:r>
            <a:r>
              <a:rPr spc="-70" dirty="0"/>
              <a:t> </a:t>
            </a:r>
            <a:r>
              <a:rPr spc="-5" dirty="0"/>
              <a:t>Cardinalities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4618" y="1249426"/>
            <a:ext cx="7175500" cy="307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26745" indent="-34226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Express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number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entities to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another entity can be  associated via a relationship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set.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Most </a:t>
            </a:r>
            <a:r>
              <a:rPr sz="1800" spc="-5" dirty="0">
                <a:latin typeface="Arial"/>
                <a:cs typeface="Arial"/>
              </a:rPr>
              <a:t>useful in describing binary relationship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sets.</a:t>
            </a:r>
            <a:endParaRPr sz="180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 binary relationship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the mapping cardinality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be one </a:t>
            </a:r>
            <a:r>
              <a:rPr sz="1800" dirty="0">
                <a:latin typeface="Arial"/>
                <a:cs typeface="Arial"/>
              </a:rPr>
              <a:t>of  the </a:t>
            </a:r>
            <a:r>
              <a:rPr sz="1800" spc="-10" dirty="0">
                <a:latin typeface="Arial"/>
                <a:cs typeface="Arial"/>
              </a:rPr>
              <a:t>following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types: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FF99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One 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FF99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One 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many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FF99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Many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one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FF99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Many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many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4495" y="62484"/>
            <a:ext cx="4754880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62928" y="62484"/>
            <a:ext cx="64922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234">
              <a:lnSpc>
                <a:spcPct val="100000"/>
              </a:lnSpc>
              <a:spcBef>
                <a:spcPts val="100"/>
              </a:spcBef>
            </a:pPr>
            <a:r>
              <a:rPr dirty="0"/>
              <a:t>Mapping</a:t>
            </a:r>
            <a:r>
              <a:rPr spc="-70" dirty="0"/>
              <a:t> </a:t>
            </a:r>
            <a:r>
              <a:rPr spc="-5" dirty="0"/>
              <a:t>Cardinalities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4391" y="5251059"/>
            <a:ext cx="6781165" cy="103759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16839" algn="ctr">
              <a:lnSpc>
                <a:spcPct val="100000"/>
              </a:lnSpc>
              <a:spcBef>
                <a:spcPts val="575"/>
              </a:spcBef>
              <a:tabLst>
                <a:tab pos="3839210" algn="l"/>
              </a:tabLst>
            </a:pPr>
            <a:r>
              <a:rPr sz="1800" spc="-5" dirty="0">
                <a:latin typeface="Arial"/>
                <a:cs typeface="Arial"/>
              </a:rPr>
              <a:t>One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one	</a:t>
            </a:r>
            <a:r>
              <a:rPr sz="1800" dirty="0">
                <a:latin typeface="Arial"/>
                <a:cs typeface="Arial"/>
              </a:rPr>
              <a:t>One 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many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Arial"/>
                <a:cs typeface="Arial"/>
              </a:rPr>
              <a:t>Note: Some elements in </a:t>
            </a:r>
            <a:r>
              <a:rPr sz="2000" i="1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i="1" dirty="0">
                <a:latin typeface="Arial"/>
                <a:cs typeface="Arial"/>
              </a:rPr>
              <a:t>B </a:t>
            </a:r>
            <a:r>
              <a:rPr sz="2000" dirty="0">
                <a:latin typeface="Arial"/>
                <a:cs typeface="Arial"/>
              </a:rPr>
              <a:t>may not be mapped to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elements in the other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3725" y="920750"/>
            <a:ext cx="6796024" cy="4151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5499" y="5104129"/>
            <a:ext cx="6872605" cy="0"/>
          </a:xfrm>
          <a:custGeom>
            <a:avLst/>
            <a:gdLst/>
            <a:ahLst/>
            <a:cxnLst/>
            <a:rect l="l" t="t" r="r" b="b"/>
            <a:pathLst>
              <a:path w="6872605">
                <a:moveTo>
                  <a:pt x="0" y="0"/>
                </a:moveTo>
                <a:lnTo>
                  <a:pt x="6872351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1912" y="895350"/>
            <a:ext cx="0" cy="4202430"/>
          </a:xfrm>
          <a:custGeom>
            <a:avLst/>
            <a:gdLst/>
            <a:ahLst/>
            <a:cxnLst/>
            <a:rect l="l" t="t" r="r" b="b"/>
            <a:pathLst>
              <a:path h="4202430">
                <a:moveTo>
                  <a:pt x="0" y="0"/>
                </a:moveTo>
                <a:lnTo>
                  <a:pt x="0" y="4202430"/>
                </a:lnTo>
              </a:path>
            </a:pathLst>
          </a:custGeom>
          <a:ln w="12826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5499" y="889000"/>
            <a:ext cx="6872605" cy="0"/>
          </a:xfrm>
          <a:custGeom>
            <a:avLst/>
            <a:gdLst/>
            <a:ahLst/>
            <a:cxnLst/>
            <a:rect l="l" t="t" r="r" b="b"/>
            <a:pathLst>
              <a:path w="6872605">
                <a:moveTo>
                  <a:pt x="0" y="0"/>
                </a:moveTo>
                <a:lnTo>
                  <a:pt x="6872351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91500" y="895350"/>
            <a:ext cx="0" cy="4202430"/>
          </a:xfrm>
          <a:custGeom>
            <a:avLst/>
            <a:gdLst/>
            <a:ahLst/>
            <a:cxnLst/>
            <a:rect l="l" t="t" r="r" b="b"/>
            <a:pathLst>
              <a:path h="4202430">
                <a:moveTo>
                  <a:pt x="0" y="0"/>
                </a:moveTo>
                <a:lnTo>
                  <a:pt x="0" y="4202049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0899" y="5078729"/>
            <a:ext cx="6821805" cy="0"/>
          </a:xfrm>
          <a:custGeom>
            <a:avLst/>
            <a:gdLst/>
            <a:ahLst/>
            <a:cxnLst/>
            <a:rect l="l" t="t" r="r" b="b"/>
            <a:pathLst>
              <a:path w="6821805">
                <a:moveTo>
                  <a:pt x="0" y="0"/>
                </a:moveTo>
                <a:lnTo>
                  <a:pt x="6821551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7249" y="920750"/>
            <a:ext cx="0" cy="4151629"/>
          </a:xfrm>
          <a:custGeom>
            <a:avLst/>
            <a:gdLst/>
            <a:ahLst/>
            <a:cxnLst/>
            <a:rect l="l" t="t" r="r" b="b"/>
            <a:pathLst>
              <a:path h="4151629">
                <a:moveTo>
                  <a:pt x="0" y="0"/>
                </a:moveTo>
                <a:lnTo>
                  <a:pt x="0" y="4151629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0899" y="914400"/>
            <a:ext cx="6821805" cy="0"/>
          </a:xfrm>
          <a:custGeom>
            <a:avLst/>
            <a:gdLst/>
            <a:ahLst/>
            <a:cxnLst/>
            <a:rect l="l" t="t" r="r" b="b"/>
            <a:pathLst>
              <a:path w="6821805">
                <a:moveTo>
                  <a:pt x="0" y="0"/>
                </a:moveTo>
                <a:lnTo>
                  <a:pt x="6821551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66100" y="920750"/>
            <a:ext cx="0" cy="4151629"/>
          </a:xfrm>
          <a:custGeom>
            <a:avLst/>
            <a:gdLst/>
            <a:ahLst/>
            <a:cxnLst/>
            <a:rect l="l" t="t" r="r" b="b"/>
            <a:pathLst>
              <a:path h="4151629">
                <a:moveTo>
                  <a:pt x="0" y="0"/>
                </a:moveTo>
                <a:lnTo>
                  <a:pt x="0" y="4151249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4495" y="62484"/>
            <a:ext cx="4864608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72656" y="62484"/>
            <a:ext cx="64922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234">
              <a:lnSpc>
                <a:spcPct val="100000"/>
              </a:lnSpc>
              <a:spcBef>
                <a:spcPts val="100"/>
              </a:spcBef>
            </a:pPr>
            <a:r>
              <a:rPr dirty="0"/>
              <a:t>Mapping</a:t>
            </a:r>
            <a:r>
              <a:rPr spc="-70" dirty="0"/>
              <a:t> </a:t>
            </a:r>
            <a:r>
              <a:rPr spc="-5" dirty="0"/>
              <a:t>Cardinalities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6791" y="5254890"/>
            <a:ext cx="6750684" cy="110998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826135">
              <a:lnSpc>
                <a:spcPct val="100000"/>
              </a:lnSpc>
              <a:spcBef>
                <a:spcPts val="840"/>
              </a:spcBef>
              <a:tabLst>
                <a:tab pos="4422775" algn="l"/>
              </a:tabLst>
            </a:pPr>
            <a:r>
              <a:rPr sz="1800" spc="-5" dirty="0">
                <a:latin typeface="Arial"/>
                <a:cs typeface="Arial"/>
              </a:rPr>
              <a:t>Many</a:t>
            </a:r>
            <a:r>
              <a:rPr sz="1800" dirty="0">
                <a:latin typeface="Arial"/>
                <a:cs typeface="Arial"/>
              </a:rPr>
              <a:t> 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one	Many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many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35"/>
              </a:spcBef>
            </a:pPr>
            <a:r>
              <a:rPr sz="2000" dirty="0">
                <a:latin typeface="Arial"/>
                <a:cs typeface="Arial"/>
              </a:rPr>
              <a:t>Note: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Some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mapped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  elements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other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6200" y="970025"/>
            <a:ext cx="6816725" cy="4163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8100" y="5166359"/>
            <a:ext cx="6892925" cy="0"/>
          </a:xfrm>
          <a:custGeom>
            <a:avLst/>
            <a:gdLst/>
            <a:ahLst/>
            <a:cxnLst/>
            <a:rect l="l" t="t" r="r" b="b"/>
            <a:pathLst>
              <a:path w="6892925">
                <a:moveTo>
                  <a:pt x="0" y="0"/>
                </a:moveTo>
                <a:lnTo>
                  <a:pt x="6892925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4450" y="944880"/>
            <a:ext cx="0" cy="4215130"/>
          </a:xfrm>
          <a:custGeom>
            <a:avLst/>
            <a:gdLst/>
            <a:ahLst/>
            <a:cxnLst/>
            <a:rect l="l" t="t" r="r" b="b"/>
            <a:pathLst>
              <a:path h="4215130">
                <a:moveTo>
                  <a:pt x="0" y="0"/>
                </a:moveTo>
                <a:lnTo>
                  <a:pt x="0" y="421513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8100" y="938530"/>
            <a:ext cx="6892925" cy="0"/>
          </a:xfrm>
          <a:custGeom>
            <a:avLst/>
            <a:gdLst/>
            <a:ahLst/>
            <a:cxnLst/>
            <a:rect l="l" t="t" r="r" b="b"/>
            <a:pathLst>
              <a:path w="6892925">
                <a:moveTo>
                  <a:pt x="0" y="0"/>
                </a:moveTo>
                <a:lnTo>
                  <a:pt x="6892925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94675" y="944625"/>
            <a:ext cx="0" cy="4215130"/>
          </a:xfrm>
          <a:custGeom>
            <a:avLst/>
            <a:gdLst/>
            <a:ahLst/>
            <a:cxnLst/>
            <a:rect l="l" t="t" r="r" b="b"/>
            <a:pathLst>
              <a:path h="4215130">
                <a:moveTo>
                  <a:pt x="0" y="0"/>
                </a:moveTo>
                <a:lnTo>
                  <a:pt x="0" y="4214749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33500" y="5140959"/>
            <a:ext cx="6842125" cy="0"/>
          </a:xfrm>
          <a:custGeom>
            <a:avLst/>
            <a:gdLst/>
            <a:ahLst/>
            <a:cxnLst/>
            <a:rect l="l" t="t" r="r" b="b"/>
            <a:pathLst>
              <a:path w="6842125">
                <a:moveTo>
                  <a:pt x="0" y="0"/>
                </a:moveTo>
                <a:lnTo>
                  <a:pt x="6842125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39850" y="970280"/>
            <a:ext cx="0" cy="4164329"/>
          </a:xfrm>
          <a:custGeom>
            <a:avLst/>
            <a:gdLst/>
            <a:ahLst/>
            <a:cxnLst/>
            <a:rect l="l" t="t" r="r" b="b"/>
            <a:pathLst>
              <a:path h="4164329">
                <a:moveTo>
                  <a:pt x="0" y="0"/>
                </a:moveTo>
                <a:lnTo>
                  <a:pt x="0" y="416433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33500" y="963930"/>
            <a:ext cx="6842125" cy="0"/>
          </a:xfrm>
          <a:custGeom>
            <a:avLst/>
            <a:gdLst/>
            <a:ahLst/>
            <a:cxnLst/>
            <a:rect l="l" t="t" r="r" b="b"/>
            <a:pathLst>
              <a:path w="6842125">
                <a:moveTo>
                  <a:pt x="0" y="0"/>
                </a:moveTo>
                <a:lnTo>
                  <a:pt x="6842125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69275" y="970025"/>
            <a:ext cx="0" cy="4164329"/>
          </a:xfrm>
          <a:custGeom>
            <a:avLst/>
            <a:gdLst/>
            <a:ahLst/>
            <a:cxnLst/>
            <a:rect l="l" t="t" r="r" b="b"/>
            <a:pathLst>
              <a:path h="4164329">
                <a:moveTo>
                  <a:pt x="0" y="0"/>
                </a:moveTo>
                <a:lnTo>
                  <a:pt x="0" y="4163949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7692" y="62484"/>
            <a:ext cx="1327404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98648" y="62484"/>
            <a:ext cx="67208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34283" y="62484"/>
            <a:ext cx="1033271" cy="902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1108" y="62484"/>
            <a:ext cx="67208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66744" y="62484"/>
            <a:ext cx="3870959" cy="902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01256" y="62484"/>
            <a:ext cx="649224" cy="902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47722" y="168909"/>
            <a:ext cx="49231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One-To-One</a:t>
            </a:r>
            <a:r>
              <a:rPr spc="-120" dirty="0"/>
              <a:t> </a:t>
            </a:r>
            <a:r>
              <a:rPr dirty="0"/>
              <a:t>Relationship</a:t>
            </a:r>
          </a:p>
        </p:txBody>
      </p:sp>
      <p:sp>
        <p:nvSpPr>
          <p:cNvPr id="9" name="object 9"/>
          <p:cNvSpPr/>
          <p:nvPr/>
        </p:nvSpPr>
        <p:spPr>
          <a:xfrm>
            <a:off x="177800" y="1146365"/>
            <a:ext cx="8705856" cy="51240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9995" y="140207"/>
            <a:ext cx="1159764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0367" y="140207"/>
            <a:ext cx="58826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9239" y="140207"/>
            <a:ext cx="902208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2055" y="140207"/>
            <a:ext cx="58826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0927" y="140207"/>
            <a:ext cx="3119628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41164" y="140207"/>
            <a:ext cx="58826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60035" y="140207"/>
            <a:ext cx="806196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96840" y="140207"/>
            <a:ext cx="588263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5711" y="140207"/>
            <a:ext cx="3596640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42959" y="140207"/>
            <a:ext cx="568451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37666" y="232917"/>
            <a:ext cx="7740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One-To-Many and Many-to-One</a:t>
            </a:r>
            <a:r>
              <a:rPr sz="2800" spc="114" dirty="0"/>
              <a:t> </a:t>
            </a:r>
            <a:r>
              <a:rPr sz="2800" spc="-5" dirty="0"/>
              <a:t>Relationships</a:t>
            </a:r>
            <a:endParaRPr sz="2800"/>
          </a:p>
        </p:txBody>
      </p:sp>
      <p:sp>
        <p:nvSpPr>
          <p:cNvPr id="13" name="object 13"/>
          <p:cNvSpPr/>
          <p:nvPr/>
        </p:nvSpPr>
        <p:spPr>
          <a:xfrm>
            <a:off x="1192212" y="1547668"/>
            <a:ext cx="6926732" cy="41101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2162" y="776309"/>
            <a:ext cx="7734159" cy="8079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125" y="5611834"/>
            <a:ext cx="8325100" cy="9238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9279" y="62484"/>
            <a:ext cx="1574292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97123" y="62484"/>
            <a:ext cx="67208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32760" y="62484"/>
            <a:ext cx="1033272" cy="902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29584" y="62484"/>
            <a:ext cx="67208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65220" y="62484"/>
            <a:ext cx="4119372" cy="902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48143" y="62484"/>
            <a:ext cx="649224" cy="902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99310" y="168909"/>
            <a:ext cx="54190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Many-To-Many</a:t>
            </a:r>
            <a:r>
              <a:rPr spc="-125" dirty="0"/>
              <a:t> </a:t>
            </a:r>
            <a:r>
              <a:rPr dirty="0"/>
              <a:t>Relationship</a:t>
            </a:r>
          </a:p>
        </p:txBody>
      </p:sp>
      <p:sp>
        <p:nvSpPr>
          <p:cNvPr id="9" name="object 9"/>
          <p:cNvSpPr/>
          <p:nvPr/>
        </p:nvSpPr>
        <p:spPr>
          <a:xfrm>
            <a:off x="374650" y="1215962"/>
            <a:ext cx="8496196" cy="28956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4650" y="4062400"/>
            <a:ext cx="8505710" cy="22096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3124" y="62484"/>
            <a:ext cx="6897624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34300" y="62484"/>
            <a:ext cx="64922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3153" y="168909"/>
            <a:ext cx="6396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Relationship Sets with</a:t>
            </a:r>
            <a:r>
              <a:rPr spc="-90" dirty="0"/>
              <a:t> </a:t>
            </a:r>
            <a:r>
              <a:rPr dirty="0"/>
              <a:t>Attributes</a:t>
            </a:r>
          </a:p>
        </p:txBody>
      </p:sp>
      <p:sp>
        <p:nvSpPr>
          <p:cNvPr id="5" name="object 5"/>
          <p:cNvSpPr/>
          <p:nvPr/>
        </p:nvSpPr>
        <p:spPr>
          <a:xfrm>
            <a:off x="617537" y="1533525"/>
            <a:ext cx="7999349" cy="25478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437" y="4113529"/>
            <a:ext cx="8075930" cy="0"/>
          </a:xfrm>
          <a:custGeom>
            <a:avLst/>
            <a:gdLst/>
            <a:ahLst/>
            <a:cxnLst/>
            <a:rect l="l" t="t" r="r" b="b"/>
            <a:pathLst>
              <a:path w="8075930">
                <a:moveTo>
                  <a:pt x="0" y="0"/>
                </a:moveTo>
                <a:lnTo>
                  <a:pt x="8075612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5787" y="1508760"/>
            <a:ext cx="0" cy="2598420"/>
          </a:xfrm>
          <a:custGeom>
            <a:avLst/>
            <a:gdLst/>
            <a:ahLst/>
            <a:cxnLst/>
            <a:rect l="l" t="t" r="r" b="b"/>
            <a:pathLst>
              <a:path h="2598420">
                <a:moveTo>
                  <a:pt x="0" y="0"/>
                </a:moveTo>
                <a:lnTo>
                  <a:pt x="0" y="259842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437" y="1502410"/>
            <a:ext cx="8075930" cy="0"/>
          </a:xfrm>
          <a:custGeom>
            <a:avLst/>
            <a:gdLst/>
            <a:ahLst/>
            <a:cxnLst/>
            <a:rect l="l" t="t" r="r" b="b"/>
            <a:pathLst>
              <a:path w="8075930">
                <a:moveTo>
                  <a:pt x="0" y="0"/>
                </a:moveTo>
                <a:lnTo>
                  <a:pt x="8075612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48700" y="1508125"/>
            <a:ext cx="0" cy="2599055"/>
          </a:xfrm>
          <a:custGeom>
            <a:avLst/>
            <a:gdLst/>
            <a:ahLst/>
            <a:cxnLst/>
            <a:rect l="l" t="t" r="r" b="b"/>
            <a:pathLst>
              <a:path h="2599054">
                <a:moveTo>
                  <a:pt x="0" y="0"/>
                </a:moveTo>
                <a:lnTo>
                  <a:pt x="0" y="2598674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4837" y="4088129"/>
            <a:ext cx="8025130" cy="0"/>
          </a:xfrm>
          <a:custGeom>
            <a:avLst/>
            <a:gdLst/>
            <a:ahLst/>
            <a:cxnLst/>
            <a:rect l="l" t="t" r="r" b="b"/>
            <a:pathLst>
              <a:path w="8025130">
                <a:moveTo>
                  <a:pt x="0" y="0"/>
                </a:moveTo>
                <a:lnTo>
                  <a:pt x="8024812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187" y="1534160"/>
            <a:ext cx="0" cy="2547620"/>
          </a:xfrm>
          <a:custGeom>
            <a:avLst/>
            <a:gdLst/>
            <a:ahLst/>
            <a:cxnLst/>
            <a:rect l="l" t="t" r="r" b="b"/>
            <a:pathLst>
              <a:path h="2547620">
                <a:moveTo>
                  <a:pt x="0" y="0"/>
                </a:moveTo>
                <a:lnTo>
                  <a:pt x="0" y="254762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4837" y="1527810"/>
            <a:ext cx="8025130" cy="0"/>
          </a:xfrm>
          <a:custGeom>
            <a:avLst/>
            <a:gdLst/>
            <a:ahLst/>
            <a:cxnLst/>
            <a:rect l="l" t="t" r="r" b="b"/>
            <a:pathLst>
              <a:path w="8025130">
                <a:moveTo>
                  <a:pt x="0" y="0"/>
                </a:moveTo>
                <a:lnTo>
                  <a:pt x="8024812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23300" y="1533525"/>
            <a:ext cx="0" cy="2548255"/>
          </a:xfrm>
          <a:custGeom>
            <a:avLst/>
            <a:gdLst/>
            <a:ahLst/>
            <a:cxnLst/>
            <a:rect l="l" t="t" r="r" b="b"/>
            <a:pathLst>
              <a:path h="2548254">
                <a:moveTo>
                  <a:pt x="0" y="0"/>
                </a:moveTo>
                <a:lnTo>
                  <a:pt x="0" y="2547874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9044" y="0"/>
            <a:ext cx="807719" cy="847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0315" y="0"/>
            <a:ext cx="672084" cy="847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5952" y="0"/>
            <a:ext cx="2793492" cy="847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82996" y="0"/>
            <a:ext cx="649224" cy="847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59582" y="51307"/>
            <a:ext cx="2691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E-R</a:t>
            </a:r>
            <a:r>
              <a:rPr spc="-100" dirty="0"/>
              <a:t> </a:t>
            </a:r>
            <a:r>
              <a:rPr dirty="0"/>
              <a:t>Diagrams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6991" y="879728"/>
            <a:ext cx="7897495" cy="94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An ER diagram is useful in mapping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real </a:t>
            </a:r>
            <a:r>
              <a:rPr sz="1800" spc="-15" dirty="0">
                <a:latin typeface="Arial"/>
                <a:cs typeface="Arial"/>
              </a:rPr>
              <a:t>world </a:t>
            </a:r>
            <a:r>
              <a:rPr sz="1800" spc="-5" dirty="0">
                <a:latin typeface="Arial"/>
                <a:cs typeface="Arial"/>
              </a:rPr>
              <a:t>things into a conceptual  schema.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has </a:t>
            </a:r>
            <a:r>
              <a:rPr sz="1800" spc="-10" dirty="0">
                <a:latin typeface="Arial"/>
                <a:cs typeface="Arial"/>
              </a:rPr>
              <a:t>following </a:t>
            </a:r>
            <a:r>
              <a:rPr sz="1800" spc="-5" dirty="0">
                <a:latin typeface="Arial"/>
                <a:cs typeface="Arial"/>
              </a:rPr>
              <a:t>major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components: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991" y="2287981"/>
            <a:ext cx="179705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solidFill>
                  <a:srgbClr val="CC3300"/>
                </a:solidFill>
                <a:latin typeface="Wingdings"/>
                <a:cs typeface="Wingdings"/>
              </a:rPr>
              <a:t>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6704" y="2265121"/>
            <a:ext cx="3402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(Rectangle)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represent entity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991" y="3028950"/>
            <a:ext cx="17907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0" dirty="0">
                <a:solidFill>
                  <a:srgbClr val="CC3300"/>
                </a:solidFill>
                <a:latin typeface="Wingdings"/>
                <a:cs typeface="Wingdings"/>
              </a:rPr>
              <a:t>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4191" y="2910078"/>
            <a:ext cx="6165215" cy="150749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latin typeface="Arial"/>
                <a:cs typeface="Arial"/>
              </a:rPr>
              <a:t>(Ellipse)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represent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attribute</a:t>
            </a:r>
            <a:endParaRPr sz="1800">
              <a:latin typeface="Arial"/>
              <a:cs typeface="Arial"/>
            </a:endParaRPr>
          </a:p>
          <a:p>
            <a:pPr marL="1125220" indent="-1112520">
              <a:lnSpc>
                <a:spcPct val="100000"/>
              </a:lnSpc>
              <a:spcBef>
                <a:spcPts val="755"/>
              </a:spcBef>
              <a:buClr>
                <a:srgbClr val="FF9900"/>
              </a:buClr>
              <a:buSzPct val="80555"/>
              <a:buFont typeface="Wingdings"/>
              <a:buChar char=""/>
              <a:tabLst>
                <a:tab pos="1125220" algn="l"/>
                <a:tab pos="1125855" algn="l"/>
              </a:tabLst>
            </a:pPr>
            <a:r>
              <a:rPr sz="1800" spc="-5" dirty="0">
                <a:latin typeface="Arial"/>
                <a:cs typeface="Arial"/>
              </a:rPr>
              <a:t>(Double ellipses)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represent multivalued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attribute.</a:t>
            </a:r>
            <a:endParaRPr sz="1800">
              <a:latin typeface="Arial"/>
              <a:cs typeface="Arial"/>
            </a:endParaRPr>
          </a:p>
          <a:p>
            <a:pPr marL="1125220" indent="-1112520">
              <a:lnSpc>
                <a:spcPct val="100000"/>
              </a:lnSpc>
              <a:spcBef>
                <a:spcPts val="760"/>
              </a:spcBef>
              <a:buClr>
                <a:srgbClr val="FF9900"/>
              </a:buClr>
              <a:buSzPct val="80555"/>
              <a:buFont typeface="Wingdings"/>
              <a:buChar char=""/>
              <a:tabLst>
                <a:tab pos="1125220" algn="l"/>
                <a:tab pos="1125855" algn="l"/>
              </a:tabLst>
            </a:pPr>
            <a:r>
              <a:rPr sz="1800" spc="-5" dirty="0">
                <a:latin typeface="Arial"/>
                <a:cs typeface="Arial"/>
              </a:rPr>
              <a:t>(Dashed ellipse)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10" dirty="0">
                <a:latin typeface="Arial"/>
                <a:cs typeface="Arial"/>
              </a:rPr>
              <a:t>denote </a:t>
            </a:r>
            <a:r>
              <a:rPr sz="1800" spc="-5" dirty="0">
                <a:latin typeface="Arial"/>
                <a:cs typeface="Arial"/>
              </a:rPr>
              <a:t>derived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attributes.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55"/>
              </a:spcBef>
              <a:buFont typeface="Wingdings"/>
              <a:buChar char=""/>
              <a:tabLst>
                <a:tab pos="469900" algn="l"/>
                <a:tab pos="470534" algn="l"/>
                <a:tab pos="918844" algn="l"/>
                <a:tab pos="1125220" algn="l"/>
              </a:tabLst>
            </a:pPr>
            <a:r>
              <a:rPr sz="1450" u="heavy" spc="-5" dirty="0">
                <a:solidFill>
                  <a:srgbClr val="FF99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50" spc="-5" dirty="0">
                <a:solidFill>
                  <a:srgbClr val="FF99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: Underline indicates primary key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991" y="4880864"/>
            <a:ext cx="17907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0" dirty="0">
                <a:solidFill>
                  <a:srgbClr val="CC3300"/>
                </a:solidFill>
                <a:latin typeface="Wingdings"/>
                <a:cs typeface="Wingdings"/>
              </a:rPr>
              <a:t>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7688" y="4858004"/>
            <a:ext cx="3912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(Diamond)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represent relationship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6991" y="5621832"/>
            <a:ext cx="17907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0" dirty="0">
                <a:solidFill>
                  <a:srgbClr val="CC3300"/>
                </a:solidFill>
                <a:latin typeface="Wingdings"/>
                <a:cs typeface="Wingdings"/>
              </a:rPr>
              <a:t>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58188" y="5598972"/>
            <a:ext cx="706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(Line)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link attributes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entity </a:t>
            </a:r>
            <a:r>
              <a:rPr sz="1800" dirty="0">
                <a:latin typeface="Arial"/>
                <a:cs typeface="Arial"/>
              </a:rPr>
              <a:t>sets </a:t>
            </a:r>
            <a:r>
              <a:rPr sz="1800" spc="-5" dirty="0">
                <a:latin typeface="Arial"/>
                <a:cs typeface="Arial"/>
              </a:rPr>
              <a:t>and entity </a:t>
            </a:r>
            <a:r>
              <a:rPr sz="1800" dirty="0">
                <a:latin typeface="Arial"/>
                <a:cs typeface="Arial"/>
              </a:rPr>
              <a:t>sets to </a:t>
            </a:r>
            <a:r>
              <a:rPr sz="1800" spc="-5" dirty="0">
                <a:latin typeface="Arial"/>
                <a:cs typeface="Arial"/>
              </a:rPr>
              <a:t>relationship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35050" y="2254313"/>
            <a:ext cx="977900" cy="313055"/>
          </a:xfrm>
          <a:custGeom>
            <a:avLst/>
            <a:gdLst/>
            <a:ahLst/>
            <a:cxnLst/>
            <a:rect l="l" t="t" r="r" b="b"/>
            <a:pathLst>
              <a:path w="977900" h="313055">
                <a:moveTo>
                  <a:pt x="0" y="312737"/>
                </a:moveTo>
                <a:lnTo>
                  <a:pt x="977900" y="312737"/>
                </a:lnTo>
                <a:lnTo>
                  <a:pt x="977900" y="0"/>
                </a:lnTo>
                <a:lnTo>
                  <a:pt x="0" y="0"/>
                </a:lnTo>
                <a:lnTo>
                  <a:pt x="0" y="312737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5050" y="3057525"/>
            <a:ext cx="646430" cy="249554"/>
          </a:xfrm>
          <a:custGeom>
            <a:avLst/>
            <a:gdLst/>
            <a:ahLst/>
            <a:cxnLst/>
            <a:rect l="l" t="t" r="r" b="b"/>
            <a:pathLst>
              <a:path w="646430" h="249554">
                <a:moveTo>
                  <a:pt x="0" y="124587"/>
                </a:moveTo>
                <a:lnTo>
                  <a:pt x="25388" y="76080"/>
                </a:lnTo>
                <a:lnTo>
                  <a:pt x="94626" y="36480"/>
                </a:lnTo>
                <a:lnTo>
                  <a:pt x="142441" y="21270"/>
                </a:lnTo>
                <a:lnTo>
                  <a:pt x="197322" y="9786"/>
                </a:lnTo>
                <a:lnTo>
                  <a:pt x="257971" y="2530"/>
                </a:lnTo>
                <a:lnTo>
                  <a:pt x="323088" y="0"/>
                </a:lnTo>
                <a:lnTo>
                  <a:pt x="388201" y="2530"/>
                </a:lnTo>
                <a:lnTo>
                  <a:pt x="448847" y="9786"/>
                </a:lnTo>
                <a:lnTo>
                  <a:pt x="503728" y="21270"/>
                </a:lnTo>
                <a:lnTo>
                  <a:pt x="551545" y="36480"/>
                </a:lnTo>
                <a:lnTo>
                  <a:pt x="590997" y="54917"/>
                </a:lnTo>
                <a:lnTo>
                  <a:pt x="639611" y="99470"/>
                </a:lnTo>
                <a:lnTo>
                  <a:pt x="646176" y="124587"/>
                </a:lnTo>
                <a:lnTo>
                  <a:pt x="639611" y="149708"/>
                </a:lnTo>
                <a:lnTo>
                  <a:pt x="590997" y="194296"/>
                </a:lnTo>
                <a:lnTo>
                  <a:pt x="551545" y="212756"/>
                </a:lnTo>
                <a:lnTo>
                  <a:pt x="503728" y="227990"/>
                </a:lnTo>
                <a:lnTo>
                  <a:pt x="448847" y="239494"/>
                </a:lnTo>
                <a:lnTo>
                  <a:pt x="388201" y="246765"/>
                </a:lnTo>
                <a:lnTo>
                  <a:pt x="323088" y="249300"/>
                </a:lnTo>
                <a:lnTo>
                  <a:pt x="257971" y="246765"/>
                </a:lnTo>
                <a:lnTo>
                  <a:pt x="197322" y="239494"/>
                </a:lnTo>
                <a:lnTo>
                  <a:pt x="142441" y="227990"/>
                </a:lnTo>
                <a:lnTo>
                  <a:pt x="94626" y="212756"/>
                </a:lnTo>
                <a:lnTo>
                  <a:pt x="55175" y="194296"/>
                </a:lnTo>
                <a:lnTo>
                  <a:pt x="6563" y="149708"/>
                </a:lnTo>
                <a:lnTo>
                  <a:pt x="0" y="12458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76425" y="3427476"/>
            <a:ext cx="868680" cy="211454"/>
          </a:xfrm>
          <a:custGeom>
            <a:avLst/>
            <a:gdLst/>
            <a:ahLst/>
            <a:cxnLst/>
            <a:rect l="l" t="t" r="r" b="b"/>
            <a:pathLst>
              <a:path w="868680" h="211454">
                <a:moveTo>
                  <a:pt x="0" y="105537"/>
                </a:moveTo>
                <a:lnTo>
                  <a:pt x="22126" y="72176"/>
                </a:lnTo>
                <a:lnTo>
                  <a:pt x="83742" y="43205"/>
                </a:lnTo>
                <a:lnTo>
                  <a:pt x="127127" y="30908"/>
                </a:lnTo>
                <a:lnTo>
                  <a:pt x="177704" y="20360"/>
                </a:lnTo>
                <a:lnTo>
                  <a:pt x="234582" y="11778"/>
                </a:lnTo>
                <a:lnTo>
                  <a:pt x="296867" y="5379"/>
                </a:lnTo>
                <a:lnTo>
                  <a:pt x="363666" y="1381"/>
                </a:lnTo>
                <a:lnTo>
                  <a:pt x="434086" y="0"/>
                </a:lnTo>
                <a:lnTo>
                  <a:pt x="504509" y="1381"/>
                </a:lnTo>
                <a:lnTo>
                  <a:pt x="571318" y="5379"/>
                </a:lnTo>
                <a:lnTo>
                  <a:pt x="633617" y="11778"/>
                </a:lnTo>
                <a:lnTo>
                  <a:pt x="690512" y="20360"/>
                </a:lnTo>
                <a:lnTo>
                  <a:pt x="741108" y="30908"/>
                </a:lnTo>
                <a:lnTo>
                  <a:pt x="784511" y="43205"/>
                </a:lnTo>
                <a:lnTo>
                  <a:pt x="846159" y="72176"/>
                </a:lnTo>
                <a:lnTo>
                  <a:pt x="868299" y="105537"/>
                </a:lnTo>
                <a:lnTo>
                  <a:pt x="862614" y="122657"/>
                </a:lnTo>
                <a:lnTo>
                  <a:pt x="819826" y="154040"/>
                </a:lnTo>
                <a:lnTo>
                  <a:pt x="741108" y="180165"/>
                </a:lnTo>
                <a:lnTo>
                  <a:pt x="690512" y="190713"/>
                </a:lnTo>
                <a:lnTo>
                  <a:pt x="633617" y="199295"/>
                </a:lnTo>
                <a:lnTo>
                  <a:pt x="571318" y="205694"/>
                </a:lnTo>
                <a:lnTo>
                  <a:pt x="504509" y="209692"/>
                </a:lnTo>
                <a:lnTo>
                  <a:pt x="434086" y="211074"/>
                </a:lnTo>
                <a:lnTo>
                  <a:pt x="363666" y="209692"/>
                </a:lnTo>
                <a:lnTo>
                  <a:pt x="296867" y="205694"/>
                </a:lnTo>
                <a:lnTo>
                  <a:pt x="234582" y="199295"/>
                </a:lnTo>
                <a:lnTo>
                  <a:pt x="177704" y="190713"/>
                </a:lnTo>
                <a:lnTo>
                  <a:pt x="127127" y="180165"/>
                </a:lnTo>
                <a:lnTo>
                  <a:pt x="83742" y="167868"/>
                </a:lnTo>
                <a:lnTo>
                  <a:pt x="22126" y="138897"/>
                </a:lnTo>
                <a:lnTo>
                  <a:pt x="0" y="10553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9130" y="3480180"/>
            <a:ext cx="763270" cy="106045"/>
          </a:xfrm>
          <a:custGeom>
            <a:avLst/>
            <a:gdLst/>
            <a:ahLst/>
            <a:cxnLst/>
            <a:rect l="l" t="t" r="r" b="b"/>
            <a:pathLst>
              <a:path w="763269" h="106045">
                <a:moveTo>
                  <a:pt x="0" y="52832"/>
                </a:moveTo>
                <a:lnTo>
                  <a:pt x="65151" y="82288"/>
                </a:lnTo>
                <a:lnTo>
                  <a:pt x="111728" y="90090"/>
                </a:lnTo>
                <a:lnTo>
                  <a:pt x="168175" y="96529"/>
                </a:lnTo>
                <a:lnTo>
                  <a:pt x="232957" y="101391"/>
                </a:lnTo>
                <a:lnTo>
                  <a:pt x="304538" y="104465"/>
                </a:lnTo>
                <a:lnTo>
                  <a:pt x="381381" y="105537"/>
                </a:lnTo>
                <a:lnTo>
                  <a:pt x="458260" y="104465"/>
                </a:lnTo>
                <a:lnTo>
                  <a:pt x="529857" y="101391"/>
                </a:lnTo>
                <a:lnTo>
                  <a:pt x="594642" y="96529"/>
                </a:lnTo>
                <a:lnTo>
                  <a:pt x="651081" y="90090"/>
                </a:lnTo>
                <a:lnTo>
                  <a:pt x="697644" y="82288"/>
                </a:lnTo>
                <a:lnTo>
                  <a:pt x="755016" y="63446"/>
                </a:lnTo>
                <a:lnTo>
                  <a:pt x="762762" y="52832"/>
                </a:lnTo>
                <a:lnTo>
                  <a:pt x="755016" y="42175"/>
                </a:lnTo>
                <a:lnTo>
                  <a:pt x="697644" y="23279"/>
                </a:lnTo>
                <a:lnTo>
                  <a:pt x="651081" y="15462"/>
                </a:lnTo>
                <a:lnTo>
                  <a:pt x="594642" y="9014"/>
                </a:lnTo>
                <a:lnTo>
                  <a:pt x="529857" y="4147"/>
                </a:lnTo>
                <a:lnTo>
                  <a:pt x="458260" y="1072"/>
                </a:lnTo>
                <a:lnTo>
                  <a:pt x="381381" y="0"/>
                </a:lnTo>
                <a:lnTo>
                  <a:pt x="304538" y="1072"/>
                </a:lnTo>
                <a:lnTo>
                  <a:pt x="232957" y="4147"/>
                </a:lnTo>
                <a:lnTo>
                  <a:pt x="168175" y="9014"/>
                </a:lnTo>
                <a:lnTo>
                  <a:pt x="111728" y="15462"/>
                </a:lnTo>
                <a:lnTo>
                  <a:pt x="65151" y="23279"/>
                </a:lnTo>
                <a:lnTo>
                  <a:pt x="7750" y="42175"/>
                </a:lnTo>
                <a:lnTo>
                  <a:pt x="0" y="5283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31925" y="3824223"/>
            <a:ext cx="793750" cy="203200"/>
          </a:xfrm>
          <a:custGeom>
            <a:avLst/>
            <a:gdLst/>
            <a:ahLst/>
            <a:cxnLst/>
            <a:rect l="l" t="t" r="r" b="b"/>
            <a:pathLst>
              <a:path w="793750" h="203200">
                <a:moveTo>
                  <a:pt x="0" y="101600"/>
                </a:moveTo>
                <a:lnTo>
                  <a:pt x="24827" y="66190"/>
                </a:lnTo>
                <a:lnTo>
                  <a:pt x="93335" y="36183"/>
                </a:lnTo>
                <a:lnTo>
                  <a:pt x="141167" y="23929"/>
                </a:lnTo>
                <a:lnTo>
                  <a:pt x="196558" y="13894"/>
                </a:lnTo>
                <a:lnTo>
                  <a:pt x="258386" y="6368"/>
                </a:lnTo>
                <a:lnTo>
                  <a:pt x="325532" y="1640"/>
                </a:lnTo>
                <a:lnTo>
                  <a:pt x="396875" y="0"/>
                </a:lnTo>
                <a:lnTo>
                  <a:pt x="468217" y="1640"/>
                </a:lnTo>
                <a:lnTo>
                  <a:pt x="535363" y="6368"/>
                </a:lnTo>
                <a:lnTo>
                  <a:pt x="597191" y="13894"/>
                </a:lnTo>
                <a:lnTo>
                  <a:pt x="652582" y="23929"/>
                </a:lnTo>
                <a:lnTo>
                  <a:pt x="700414" y="36183"/>
                </a:lnTo>
                <a:lnTo>
                  <a:pt x="739568" y="50367"/>
                </a:lnTo>
                <a:lnTo>
                  <a:pt x="787356" y="83364"/>
                </a:lnTo>
                <a:lnTo>
                  <a:pt x="793750" y="101600"/>
                </a:lnTo>
                <a:lnTo>
                  <a:pt x="787356" y="119868"/>
                </a:lnTo>
                <a:lnTo>
                  <a:pt x="739568" y="152889"/>
                </a:lnTo>
                <a:lnTo>
                  <a:pt x="700414" y="167068"/>
                </a:lnTo>
                <a:lnTo>
                  <a:pt x="652582" y="179312"/>
                </a:lnTo>
                <a:lnTo>
                  <a:pt x="597191" y="189333"/>
                </a:lnTo>
                <a:lnTo>
                  <a:pt x="535363" y="196846"/>
                </a:lnTo>
                <a:lnTo>
                  <a:pt x="468217" y="201563"/>
                </a:lnTo>
                <a:lnTo>
                  <a:pt x="396875" y="203200"/>
                </a:lnTo>
                <a:lnTo>
                  <a:pt x="325532" y="201563"/>
                </a:lnTo>
                <a:lnTo>
                  <a:pt x="258386" y="196846"/>
                </a:lnTo>
                <a:lnTo>
                  <a:pt x="196558" y="189333"/>
                </a:lnTo>
                <a:lnTo>
                  <a:pt x="141167" y="179312"/>
                </a:lnTo>
                <a:lnTo>
                  <a:pt x="93335" y="167068"/>
                </a:lnTo>
                <a:lnTo>
                  <a:pt x="54181" y="152889"/>
                </a:lnTo>
                <a:lnTo>
                  <a:pt x="6393" y="119868"/>
                </a:lnTo>
                <a:lnTo>
                  <a:pt x="0" y="101600"/>
                </a:lnTo>
                <a:close/>
              </a:path>
            </a:pathLst>
          </a:custGeom>
          <a:ln w="158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0437" y="4830826"/>
            <a:ext cx="544830" cy="433705"/>
          </a:xfrm>
          <a:custGeom>
            <a:avLst/>
            <a:gdLst/>
            <a:ahLst/>
            <a:cxnLst/>
            <a:rect l="l" t="t" r="r" b="b"/>
            <a:pathLst>
              <a:path w="544830" h="433704">
                <a:moveTo>
                  <a:pt x="0" y="216662"/>
                </a:moveTo>
                <a:lnTo>
                  <a:pt x="272262" y="0"/>
                </a:lnTo>
                <a:lnTo>
                  <a:pt x="544512" y="216662"/>
                </a:lnTo>
                <a:lnTo>
                  <a:pt x="272262" y="433324"/>
                </a:lnTo>
                <a:lnTo>
                  <a:pt x="0" y="21666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25525" y="5764212"/>
            <a:ext cx="646430" cy="0"/>
          </a:xfrm>
          <a:custGeom>
            <a:avLst/>
            <a:gdLst/>
            <a:ahLst/>
            <a:cxnLst/>
            <a:rect l="l" t="t" r="r" b="b"/>
            <a:pathLst>
              <a:path w="646430">
                <a:moveTo>
                  <a:pt x="0" y="0"/>
                </a:moveTo>
                <a:lnTo>
                  <a:pt x="6461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78025" y="4170362"/>
            <a:ext cx="730250" cy="2682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49396" y="62484"/>
            <a:ext cx="2545079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58028" y="62484"/>
            <a:ext cx="64922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89679" y="168909"/>
            <a:ext cx="20351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75" dirty="0"/>
              <a:t> 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8392" y="1245869"/>
            <a:ext cx="6778625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CC3300"/>
              </a:buClr>
              <a:buSzPct val="9062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Draw an ER diagram to </a:t>
            </a:r>
            <a:r>
              <a:rPr sz="1600" spc="-10" dirty="0">
                <a:latin typeface="Times New Roman"/>
                <a:cs typeface="Times New Roman"/>
              </a:rPr>
              <a:t>model </a:t>
            </a:r>
            <a:r>
              <a:rPr sz="1600" spc="-5" dirty="0">
                <a:latin typeface="Times New Roman"/>
                <a:cs typeface="Times New Roman"/>
              </a:rPr>
              <a:t>the application with the following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assumptions: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1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Clr>
                <a:srgbClr val="FF9900"/>
              </a:buClr>
              <a:buSzPct val="78125"/>
              <a:buAutoNum type="arabicParenR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Each student has an ID, </a:t>
            </a:r>
            <a:r>
              <a:rPr sz="1600" spc="-10" dirty="0">
                <a:latin typeface="Times New Roman"/>
                <a:cs typeface="Times New Roman"/>
              </a:rPr>
              <a:t>name, </a:t>
            </a:r>
            <a:r>
              <a:rPr sz="1600" spc="-5" dirty="0">
                <a:latin typeface="Times New Roman"/>
                <a:cs typeface="Times New Roman"/>
              </a:rPr>
              <a:t>age and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CGPA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lr>
                <a:srgbClr val="FF9900"/>
              </a:buClr>
              <a:buSzPct val="78125"/>
              <a:buAutoNum type="arabicParenR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Each course has an </a:t>
            </a:r>
            <a:r>
              <a:rPr sz="1600" spc="-10" dirty="0">
                <a:latin typeface="Times New Roman"/>
                <a:cs typeface="Times New Roman"/>
              </a:rPr>
              <a:t>ID, name, </a:t>
            </a:r>
            <a:r>
              <a:rPr sz="1600" spc="-5" dirty="0">
                <a:latin typeface="Times New Roman"/>
                <a:cs typeface="Times New Roman"/>
              </a:rPr>
              <a:t>Credit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hours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Clr>
                <a:srgbClr val="FF9900"/>
              </a:buClr>
              <a:buSzPct val="78125"/>
              <a:buAutoNum type="arabicParenR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Students in courses receive a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grade.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0224" y="12191"/>
            <a:ext cx="3898391" cy="90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92167" y="12191"/>
            <a:ext cx="672084" cy="902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7803" y="12191"/>
            <a:ext cx="4253484" cy="902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44840" y="12191"/>
            <a:ext cx="649224" cy="9022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70508" y="118109"/>
            <a:ext cx="72415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4725" algn="l"/>
              </a:tabLst>
            </a:pPr>
            <a:r>
              <a:rPr dirty="0"/>
              <a:t>Chapter</a:t>
            </a:r>
            <a:r>
              <a:rPr spc="-25" dirty="0"/>
              <a:t> </a:t>
            </a:r>
            <a:r>
              <a:rPr dirty="0"/>
              <a:t>6:	</a:t>
            </a:r>
            <a:r>
              <a:rPr spc="-5" dirty="0"/>
              <a:t>Entity-Relationship</a:t>
            </a:r>
            <a:r>
              <a:rPr spc="-45" dirty="0"/>
              <a:t> </a:t>
            </a:r>
            <a:r>
              <a:rPr spc="-5" dirty="0"/>
              <a:t>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4618" y="1153033"/>
            <a:ext cx="3566795" cy="410082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Design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Modeling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Constraints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E-R Diagram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Design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Issues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Weak </a:t>
            </a:r>
            <a:r>
              <a:rPr sz="1800" spc="-5" dirty="0">
                <a:latin typeface="Arial"/>
                <a:cs typeface="Arial"/>
              </a:rPr>
              <a:t>Entity Sets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Extended E-R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Design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Bank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Reduction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Relation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Schemas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Database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UML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CE6D-557E-488A-B53A-CF0B639E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245" y="168909"/>
            <a:ext cx="4715509" cy="492443"/>
          </a:xfrm>
        </p:spPr>
        <p:txBody>
          <a:bodyPr/>
          <a:lstStyle/>
          <a:p>
            <a:pPr algn="l"/>
            <a:r>
              <a:rPr lang="en-US" spc="-5" dirty="0"/>
              <a:t>            Example</a:t>
            </a:r>
            <a:r>
              <a:rPr lang="en-US" spc="-75" dirty="0"/>
              <a:t> </a:t>
            </a:r>
            <a:r>
              <a:rPr lang="en-US" dirty="0"/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C9007-DD87-48E7-AD49-0E5402155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817384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4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4321" y="62484"/>
            <a:ext cx="2545079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58028" y="62484"/>
            <a:ext cx="64922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89679" y="168909"/>
            <a:ext cx="20351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75" dirty="0"/>
              <a:t> </a:t>
            </a:r>
            <a:r>
              <a:rPr dirty="0"/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1000" y="1071117"/>
            <a:ext cx="8006613" cy="44984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CC3300"/>
              </a:buClr>
              <a:buSzPct val="9062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Draw an ER diagram to </a:t>
            </a:r>
            <a:r>
              <a:rPr sz="1600" spc="-10" dirty="0">
                <a:latin typeface="Times New Roman"/>
                <a:cs typeface="Times New Roman"/>
              </a:rPr>
              <a:t>model </a:t>
            </a:r>
            <a:r>
              <a:rPr sz="1600" spc="-5" dirty="0">
                <a:latin typeface="Times New Roman"/>
                <a:cs typeface="Times New Roman"/>
              </a:rPr>
              <a:t>the application with the following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assumptions: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3300"/>
              </a:buClr>
              <a:buFont typeface="Wingdings"/>
              <a:buChar char=""/>
            </a:pPr>
            <a:endParaRPr sz="21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Clr>
                <a:srgbClr val="FF9900"/>
              </a:buClr>
              <a:buSzPct val="78125"/>
              <a:buAutoNum type="arabicParenR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Each </a:t>
            </a:r>
            <a:r>
              <a:rPr sz="1600" spc="-10" dirty="0">
                <a:latin typeface="Times New Roman"/>
                <a:cs typeface="Times New Roman"/>
              </a:rPr>
              <a:t>customer </a:t>
            </a:r>
            <a:r>
              <a:rPr sz="1600" spc="-5" dirty="0">
                <a:latin typeface="Times New Roman"/>
                <a:cs typeface="Times New Roman"/>
              </a:rPr>
              <a:t>has a </a:t>
            </a:r>
            <a:r>
              <a:rPr sz="1600" spc="-10" dirty="0">
                <a:latin typeface="Times New Roman"/>
                <a:cs typeface="Times New Roman"/>
              </a:rPr>
              <a:t>name, </a:t>
            </a:r>
            <a:r>
              <a:rPr sz="1600" spc="-5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permanent </a:t>
            </a:r>
            <a:r>
              <a:rPr sz="1600" spc="-5" dirty="0">
                <a:latin typeface="Times New Roman"/>
                <a:cs typeface="Times New Roman"/>
              </a:rPr>
              <a:t>address, and a social security</a:t>
            </a:r>
            <a:r>
              <a:rPr sz="1600" spc="3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number.</a:t>
            </a:r>
            <a:endParaRPr sz="1600" dirty="0">
              <a:latin typeface="Times New Roman"/>
              <a:cs typeface="Times New Roman"/>
            </a:endParaRPr>
          </a:p>
          <a:p>
            <a:pPr marL="756285" marR="307975" lvl="1" indent="-287020">
              <a:lnSpc>
                <a:spcPct val="114999"/>
              </a:lnSpc>
              <a:buClr>
                <a:srgbClr val="FF9900"/>
              </a:buClr>
              <a:buSzPct val="78125"/>
              <a:buAutoNum type="arabicParenR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Each </a:t>
            </a:r>
            <a:r>
              <a:rPr sz="1600" spc="-10" dirty="0">
                <a:latin typeface="Times New Roman"/>
                <a:cs typeface="Times New Roman"/>
              </a:rPr>
              <a:t>customer </a:t>
            </a:r>
            <a:r>
              <a:rPr sz="1600" spc="-5" dirty="0">
                <a:latin typeface="Times New Roman"/>
                <a:cs typeface="Times New Roman"/>
              </a:rPr>
              <a:t>can have </a:t>
            </a:r>
            <a:r>
              <a:rPr sz="1600" spc="-10" dirty="0">
                <a:latin typeface="Times New Roman"/>
                <a:cs typeface="Times New Roman"/>
              </a:rPr>
              <a:t>multiple </a:t>
            </a:r>
            <a:r>
              <a:rPr sz="1600" spc="-5" dirty="0">
                <a:latin typeface="Times New Roman"/>
                <a:cs typeface="Times New Roman"/>
              </a:rPr>
              <a:t>phone </a:t>
            </a:r>
            <a:r>
              <a:rPr sz="1600" spc="-10" dirty="0">
                <a:latin typeface="Times New Roman"/>
                <a:cs typeface="Times New Roman"/>
              </a:rPr>
              <a:t>numbers, </a:t>
            </a:r>
            <a:r>
              <a:rPr sz="1600" spc="-5" dirty="0">
                <a:latin typeface="Times New Roman"/>
                <a:cs typeface="Times New Roman"/>
              </a:rPr>
              <a:t>and the </a:t>
            </a:r>
            <a:r>
              <a:rPr sz="1600" spc="-10" dirty="0">
                <a:latin typeface="Times New Roman"/>
                <a:cs typeface="Times New Roman"/>
              </a:rPr>
              <a:t>same </a:t>
            </a:r>
            <a:r>
              <a:rPr sz="1600" spc="-5" dirty="0">
                <a:latin typeface="Times New Roman"/>
                <a:cs typeface="Times New Roman"/>
              </a:rPr>
              <a:t>phone </a:t>
            </a:r>
            <a:r>
              <a:rPr sz="1600" spc="-10" dirty="0">
                <a:latin typeface="Times New Roman"/>
                <a:cs typeface="Times New Roman"/>
              </a:rPr>
              <a:t>number  </a:t>
            </a:r>
            <a:r>
              <a:rPr sz="1600" spc="-15" dirty="0">
                <a:latin typeface="Times New Roman"/>
                <a:cs typeface="Times New Roman"/>
              </a:rPr>
              <a:t>may </a:t>
            </a:r>
            <a:r>
              <a:rPr sz="1600" spc="-5" dirty="0">
                <a:latin typeface="Times New Roman"/>
                <a:cs typeface="Times New Roman"/>
              </a:rPr>
              <a:t>be shared by </a:t>
            </a:r>
            <a:r>
              <a:rPr sz="1600" spc="-10" dirty="0">
                <a:latin typeface="Times New Roman"/>
                <a:cs typeface="Times New Roman"/>
              </a:rPr>
              <a:t>multiple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customers.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lr>
                <a:srgbClr val="FF9900"/>
              </a:buClr>
              <a:buSzPct val="78125"/>
              <a:buAutoNum type="arabicParenR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customer </a:t>
            </a:r>
            <a:r>
              <a:rPr sz="1600" spc="-5" dirty="0">
                <a:latin typeface="Times New Roman"/>
                <a:cs typeface="Times New Roman"/>
              </a:rPr>
              <a:t>can own </a:t>
            </a:r>
            <a:r>
              <a:rPr sz="1600" spc="-10" dirty="0">
                <a:latin typeface="Times New Roman"/>
                <a:cs typeface="Times New Roman"/>
              </a:rPr>
              <a:t>multiple </a:t>
            </a:r>
            <a:r>
              <a:rPr sz="1600" spc="-5" dirty="0">
                <a:latin typeface="Times New Roman"/>
                <a:cs typeface="Times New Roman"/>
              </a:rPr>
              <a:t>accounts, but each account is owned by a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single</a:t>
            </a:r>
            <a:endParaRPr sz="16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latin typeface="Times New Roman"/>
                <a:cs typeface="Times New Roman"/>
              </a:rPr>
              <a:t>customer.</a:t>
            </a:r>
            <a:endParaRPr sz="16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14999"/>
              </a:lnSpc>
              <a:buClr>
                <a:srgbClr val="FF9900"/>
              </a:buClr>
              <a:buSzPct val="78125"/>
              <a:buAutoNum type="arabicParenR" startAt="4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Each account has an account </a:t>
            </a:r>
            <a:r>
              <a:rPr sz="1600" spc="-10" dirty="0">
                <a:latin typeface="Times New Roman"/>
                <a:cs typeface="Times New Roman"/>
              </a:rPr>
              <a:t>number, </a:t>
            </a:r>
            <a:r>
              <a:rPr sz="1600" spc="-5" dirty="0">
                <a:latin typeface="Times New Roman"/>
                <a:cs typeface="Times New Roman"/>
              </a:rPr>
              <a:t>a type (such as saving, checking, etc), and a  balance.</a:t>
            </a:r>
            <a:endParaRPr sz="1600" dirty="0">
              <a:latin typeface="Times New Roman"/>
              <a:cs typeface="Times New Roman"/>
            </a:endParaRPr>
          </a:p>
          <a:p>
            <a:pPr marL="756285" marR="95250" lvl="1" indent="-287020">
              <a:lnSpc>
                <a:spcPct val="114999"/>
              </a:lnSpc>
              <a:buClr>
                <a:srgbClr val="FF9900"/>
              </a:buClr>
              <a:buSzPct val="78125"/>
              <a:buAutoNum type="arabicParenR" startAt="4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bank issues an account </a:t>
            </a:r>
            <a:r>
              <a:rPr sz="1600" spc="-10" dirty="0">
                <a:latin typeface="Times New Roman"/>
                <a:cs typeface="Times New Roman"/>
              </a:rPr>
              <a:t>statement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each account and </a:t>
            </a:r>
            <a:r>
              <a:rPr sz="1600" spc="-10" dirty="0">
                <a:latin typeface="Times New Roman"/>
                <a:cs typeface="Times New Roman"/>
              </a:rPr>
              <a:t>mails </a:t>
            </a:r>
            <a:r>
              <a:rPr sz="1600" spc="-5" dirty="0">
                <a:latin typeface="Times New Roman"/>
                <a:cs typeface="Times New Roman"/>
              </a:rPr>
              <a:t>it to its account  owner every </a:t>
            </a:r>
            <a:r>
              <a:rPr sz="1600" spc="-10" dirty="0">
                <a:latin typeface="Times New Roman"/>
                <a:cs typeface="Times New Roman"/>
              </a:rPr>
              <a:t>month. </a:t>
            </a:r>
            <a:r>
              <a:rPr sz="1600" spc="-5" dirty="0">
                <a:latin typeface="Times New Roman"/>
                <a:cs typeface="Times New Roman"/>
              </a:rPr>
              <a:t>As </a:t>
            </a:r>
            <a:r>
              <a:rPr sz="1600" spc="-10" dirty="0">
                <a:latin typeface="Times New Roman"/>
                <a:cs typeface="Times New Roman"/>
              </a:rPr>
              <a:t>time </a:t>
            </a:r>
            <a:r>
              <a:rPr sz="1600" spc="-5" dirty="0">
                <a:latin typeface="Times New Roman"/>
                <a:cs typeface="Times New Roman"/>
              </a:rPr>
              <a:t>goes on, there will be </a:t>
            </a:r>
            <a:r>
              <a:rPr sz="1600" spc="-10" dirty="0">
                <a:latin typeface="Times New Roman"/>
                <a:cs typeface="Times New Roman"/>
              </a:rPr>
              <a:t>multiple </a:t>
            </a:r>
            <a:r>
              <a:rPr sz="1600" spc="-5" dirty="0">
                <a:latin typeface="Times New Roman"/>
                <a:cs typeface="Times New Roman"/>
              </a:rPr>
              <a:t>statements of</a:t>
            </a:r>
            <a:r>
              <a:rPr sz="1600" spc="3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endParaRPr sz="16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latin typeface="Times New Roman"/>
                <a:cs typeface="Times New Roman"/>
              </a:rPr>
              <a:t>same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account.</a:t>
            </a:r>
            <a:endParaRPr sz="1600" dirty="0">
              <a:latin typeface="Times New Roman"/>
              <a:cs typeface="Times New Roman"/>
            </a:endParaRPr>
          </a:p>
          <a:p>
            <a:pPr marL="756285" marR="50800" lvl="1" indent="-287020">
              <a:lnSpc>
                <a:spcPct val="114999"/>
              </a:lnSpc>
              <a:buClr>
                <a:srgbClr val="FF9900"/>
              </a:buClr>
              <a:buSzPct val="78125"/>
              <a:buAutoNum type="arabicParenR" startAt="6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Each statement has an issued date and a statement ID. All the statements of the  </a:t>
            </a:r>
            <a:r>
              <a:rPr sz="1600" spc="-10" dirty="0">
                <a:latin typeface="Times New Roman"/>
                <a:cs typeface="Times New Roman"/>
              </a:rPr>
              <a:t>same </a:t>
            </a:r>
            <a:r>
              <a:rPr sz="1600" spc="-5" dirty="0">
                <a:latin typeface="Times New Roman"/>
                <a:cs typeface="Times New Roman"/>
              </a:rPr>
              <a:t>account have different </a:t>
            </a:r>
            <a:r>
              <a:rPr sz="1600" spc="-10" dirty="0">
                <a:latin typeface="Times New Roman"/>
                <a:cs typeface="Times New Roman"/>
              </a:rPr>
              <a:t>statement </a:t>
            </a:r>
            <a:r>
              <a:rPr sz="1600" spc="-5" dirty="0">
                <a:latin typeface="Times New Roman"/>
                <a:cs typeface="Times New Roman"/>
              </a:rPr>
              <a:t>IDs, but two different accounts could have  statements with the </a:t>
            </a:r>
            <a:r>
              <a:rPr sz="1600" spc="-10" dirty="0">
                <a:latin typeface="Times New Roman"/>
                <a:cs typeface="Times New Roman"/>
              </a:rPr>
              <a:t>same </a:t>
            </a:r>
            <a:r>
              <a:rPr sz="1600" spc="-5" dirty="0">
                <a:latin typeface="Times New Roman"/>
                <a:cs typeface="Times New Roman"/>
              </a:rPr>
              <a:t>statement ID. For </a:t>
            </a:r>
            <a:r>
              <a:rPr sz="1600" spc="-10" dirty="0">
                <a:latin typeface="Times New Roman"/>
                <a:cs typeface="Times New Roman"/>
              </a:rPr>
              <a:t>example, </a:t>
            </a:r>
            <a:r>
              <a:rPr sz="1600" spc="-5" dirty="0">
                <a:latin typeface="Times New Roman"/>
                <a:cs typeface="Times New Roman"/>
              </a:rPr>
              <a:t>it is possible that account A  has a statement with ID `123', while account B has another statement with the  </a:t>
            </a:r>
            <a:r>
              <a:rPr sz="1600" spc="-10" dirty="0">
                <a:latin typeface="Times New Roman"/>
                <a:cs typeface="Times New Roman"/>
              </a:rPr>
              <a:t>same </a:t>
            </a:r>
            <a:r>
              <a:rPr sz="1600" spc="-5" dirty="0">
                <a:latin typeface="Times New Roman"/>
                <a:cs typeface="Times New Roman"/>
              </a:rPr>
              <a:t>ID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`123'.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3091" y="62484"/>
            <a:ext cx="2839212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05855" y="62484"/>
            <a:ext cx="64922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3376" y="168909"/>
            <a:ext cx="2332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</a:t>
            </a:r>
            <a:r>
              <a:rPr spc="-75" dirty="0"/>
              <a:t> </a:t>
            </a:r>
            <a:r>
              <a:rPr dirty="0"/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868362" y="1219263"/>
            <a:ext cx="7656449" cy="4913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62484"/>
            <a:ext cx="5833872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02423" y="62484"/>
            <a:ext cx="64922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45029" y="168909"/>
            <a:ext cx="533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Classification of Entity</a:t>
            </a:r>
            <a:r>
              <a:rPr spc="-110" dirty="0"/>
              <a:t> </a:t>
            </a:r>
            <a:r>
              <a:rPr dirty="0"/>
              <a:t>sets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4618" y="2107564"/>
            <a:ext cx="6329045" cy="150749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10"/>
              </a:spcBef>
              <a:buClr>
                <a:srgbClr val="CC3300"/>
              </a:buClr>
              <a:buSzPct val="89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There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two </a:t>
            </a:r>
            <a:r>
              <a:rPr sz="2400" dirty="0">
                <a:latin typeface="Arial"/>
                <a:cs typeface="Arial"/>
              </a:rPr>
              <a:t>types of </a:t>
            </a:r>
            <a:r>
              <a:rPr sz="2400" spc="-5" dirty="0">
                <a:latin typeface="Arial"/>
                <a:cs typeface="Arial"/>
              </a:rPr>
              <a:t>entity sets. They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are-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10"/>
              </a:spcBef>
              <a:buClr>
                <a:srgbClr val="FF9900"/>
              </a:buClr>
              <a:buSzPct val="79166"/>
              <a:buFont typeface="Wingdings"/>
              <a:buChar char="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Strong Entity</a:t>
            </a:r>
            <a:r>
              <a:rPr sz="2400" spc="-5" dirty="0">
                <a:latin typeface="Arial"/>
                <a:cs typeface="Arial"/>
              </a:rPr>
              <a:t> Set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05"/>
              </a:spcBef>
              <a:buClr>
                <a:srgbClr val="FF9900"/>
              </a:buClr>
              <a:buSzPct val="79166"/>
              <a:buFont typeface="Wingdings"/>
              <a:buChar char="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Weak Entity</a:t>
            </a:r>
            <a:r>
              <a:rPr sz="2400" spc="-5" dirty="0">
                <a:latin typeface="Arial"/>
                <a:cs typeface="Arial"/>
              </a:rPr>
              <a:t> Set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3366" y="2215650"/>
            <a:ext cx="4899025" cy="7664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2552065" algn="l"/>
              </a:tabLst>
            </a:pPr>
            <a:r>
              <a:rPr sz="1800" dirty="0">
                <a:latin typeface="Arial"/>
                <a:cs typeface="Arial"/>
              </a:rPr>
              <a:t>Its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existence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doesn’t	depend </a:t>
            </a:r>
            <a:r>
              <a:rPr sz="1800" spc="-5" dirty="0">
                <a:latin typeface="Arial"/>
                <a:cs typeface="Arial"/>
              </a:rPr>
              <a:t>on other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entity.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has a primary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key.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07792" y="62484"/>
            <a:ext cx="3829811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01155" y="62484"/>
            <a:ext cx="64922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8076" y="168909"/>
            <a:ext cx="33242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Strong Entity</a:t>
            </a:r>
            <a:r>
              <a:rPr spc="-90" dirty="0"/>
              <a:t> </a:t>
            </a:r>
            <a:r>
              <a:rPr dirty="0"/>
              <a:t>Set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8460" y="62484"/>
            <a:ext cx="3806951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88964" y="62484"/>
            <a:ext cx="649223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8744" y="168909"/>
            <a:ext cx="3301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Weak Entity</a:t>
            </a:r>
            <a:r>
              <a:rPr spc="-95" dirty="0"/>
              <a:t> </a:t>
            </a:r>
            <a:r>
              <a:rPr dirty="0"/>
              <a:t>Sets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4618" y="1249426"/>
            <a:ext cx="7592695" cy="379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25730" indent="-34226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An entity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spc="-10" dirty="0">
                <a:latin typeface="Arial"/>
                <a:cs typeface="Arial"/>
              </a:rPr>
              <a:t>does </a:t>
            </a:r>
            <a:r>
              <a:rPr sz="1800" spc="-5" dirty="0">
                <a:latin typeface="Arial"/>
                <a:cs typeface="Arial"/>
              </a:rPr>
              <a:t>not have a primary </a:t>
            </a:r>
            <a:r>
              <a:rPr sz="1800" dirty="0">
                <a:latin typeface="Arial"/>
                <a:cs typeface="Arial"/>
              </a:rPr>
              <a:t>key </a:t>
            </a:r>
            <a:r>
              <a:rPr sz="1800" spc="-5" dirty="0">
                <a:latin typeface="Arial"/>
                <a:cs typeface="Arial"/>
              </a:rPr>
              <a:t>is referred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as a </a:t>
            </a:r>
            <a:r>
              <a:rPr sz="1800" b="1" spc="5" dirty="0">
                <a:solidFill>
                  <a:srgbClr val="CC3300"/>
                </a:solidFill>
                <a:latin typeface="Arial"/>
                <a:cs typeface="Arial"/>
              </a:rPr>
              <a:t>weak  </a:t>
            </a: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entity set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existence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5" dirty="0">
                <a:latin typeface="Arial"/>
                <a:cs typeface="Arial"/>
              </a:rPr>
              <a:t>weak </a:t>
            </a:r>
            <a:r>
              <a:rPr sz="1800" spc="-5" dirty="0">
                <a:latin typeface="Arial"/>
                <a:cs typeface="Arial"/>
              </a:rPr>
              <a:t>entity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depends on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existence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identifying entity set</a:t>
            </a:r>
            <a:endParaRPr sz="1800">
              <a:latin typeface="Arial"/>
              <a:cs typeface="Arial"/>
            </a:endParaRPr>
          </a:p>
          <a:p>
            <a:pPr marL="819785" lvl="1" indent="-350520">
              <a:lnSpc>
                <a:spcPct val="100000"/>
              </a:lnSpc>
              <a:spcBef>
                <a:spcPts val="755"/>
              </a:spcBef>
              <a:buClr>
                <a:srgbClr val="FF9900"/>
              </a:buClr>
              <a:buSzPct val="80555"/>
              <a:buFont typeface="Wingdings"/>
              <a:buChar char=""/>
              <a:tabLst>
                <a:tab pos="819785" algn="l"/>
                <a:tab pos="820419" algn="l"/>
              </a:tabLst>
            </a:pPr>
            <a:r>
              <a:rPr sz="1800" dirty="0">
                <a:latin typeface="Arial"/>
                <a:cs typeface="Arial"/>
              </a:rPr>
              <a:t>it must </a:t>
            </a:r>
            <a:r>
              <a:rPr sz="1800" spc="-5" dirty="0">
                <a:latin typeface="Arial"/>
                <a:cs typeface="Arial"/>
              </a:rPr>
              <a:t>relate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identifying entity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via a total,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one-to-many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relationship set </a:t>
            </a:r>
            <a:r>
              <a:rPr sz="1800" dirty="0">
                <a:latin typeface="Arial"/>
                <a:cs typeface="Arial"/>
              </a:rPr>
              <a:t>from the </a:t>
            </a:r>
            <a:r>
              <a:rPr sz="1800" spc="-10" dirty="0">
                <a:latin typeface="Arial"/>
                <a:cs typeface="Arial"/>
              </a:rPr>
              <a:t>identifying </a:t>
            </a:r>
            <a:r>
              <a:rPr sz="1800" dirty="0">
                <a:latin typeface="Arial"/>
                <a:cs typeface="Arial"/>
              </a:rPr>
              <a:t>to the </a:t>
            </a:r>
            <a:r>
              <a:rPr sz="1800" spc="-15" dirty="0">
                <a:latin typeface="Arial"/>
                <a:cs typeface="Arial"/>
              </a:rPr>
              <a:t>weak </a:t>
            </a:r>
            <a:r>
              <a:rPr sz="1800" spc="-5" dirty="0">
                <a:latin typeface="Arial"/>
                <a:cs typeface="Arial"/>
              </a:rPr>
              <a:t>entity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FF99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CC3300"/>
                </a:solidFill>
                <a:latin typeface="Arial"/>
                <a:cs typeface="Arial"/>
              </a:rPr>
              <a:t>Identifying relationship </a:t>
            </a:r>
            <a:r>
              <a:rPr sz="1800" spc="-5" dirty="0">
                <a:latin typeface="Arial"/>
                <a:cs typeface="Arial"/>
              </a:rPr>
              <a:t>depicted using a </a:t>
            </a:r>
            <a:r>
              <a:rPr sz="1800" spc="-10" dirty="0">
                <a:latin typeface="Arial"/>
                <a:cs typeface="Arial"/>
              </a:rPr>
              <a:t>double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diamond</a:t>
            </a:r>
            <a:endParaRPr sz="1800">
              <a:latin typeface="Arial"/>
              <a:cs typeface="Arial"/>
            </a:endParaRPr>
          </a:p>
          <a:p>
            <a:pPr marL="354965" marR="156210" indent="-34226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discriminator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or partial </a:t>
            </a:r>
            <a:r>
              <a:rPr sz="1800" i="1" dirty="0">
                <a:latin typeface="Arial"/>
                <a:cs typeface="Arial"/>
              </a:rPr>
              <a:t>key)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5" dirty="0">
                <a:latin typeface="Arial"/>
                <a:cs typeface="Arial"/>
              </a:rPr>
              <a:t>weak </a:t>
            </a:r>
            <a:r>
              <a:rPr sz="1800" spc="-5" dirty="0">
                <a:latin typeface="Arial"/>
                <a:cs typeface="Arial"/>
              </a:rPr>
              <a:t>entity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is the </a:t>
            </a:r>
            <a:r>
              <a:rPr sz="1800" dirty="0">
                <a:latin typeface="Arial"/>
                <a:cs typeface="Arial"/>
              </a:rPr>
              <a:t>set of  </a:t>
            </a:r>
            <a:r>
              <a:rPr sz="1800" spc="-5" dirty="0">
                <a:latin typeface="Arial"/>
                <a:cs typeface="Arial"/>
              </a:rPr>
              <a:t>attributes that distinguishes among all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entities of a </a:t>
            </a:r>
            <a:r>
              <a:rPr sz="1800" spc="-15" dirty="0">
                <a:latin typeface="Arial"/>
                <a:cs typeface="Arial"/>
              </a:rPr>
              <a:t>weak </a:t>
            </a:r>
            <a:r>
              <a:rPr sz="1800" spc="-5" dirty="0">
                <a:latin typeface="Arial"/>
                <a:cs typeface="Arial"/>
              </a:rPr>
              <a:t>entity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set.</a:t>
            </a:r>
            <a:endParaRPr sz="180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spcBef>
                <a:spcPts val="76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primary key of a </a:t>
            </a:r>
            <a:r>
              <a:rPr sz="1800" spc="-15" dirty="0">
                <a:latin typeface="Arial"/>
                <a:cs typeface="Arial"/>
              </a:rPr>
              <a:t>weak </a:t>
            </a:r>
            <a:r>
              <a:rPr sz="1800" spc="-5" dirty="0">
                <a:latin typeface="Arial"/>
                <a:cs typeface="Arial"/>
              </a:rPr>
              <a:t>entity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is formed </a:t>
            </a:r>
            <a:r>
              <a:rPr sz="1800" spc="-10" dirty="0">
                <a:latin typeface="Arial"/>
                <a:cs typeface="Arial"/>
              </a:rPr>
              <a:t>by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primary </a:t>
            </a:r>
            <a:r>
              <a:rPr sz="1800" dirty="0">
                <a:latin typeface="Arial"/>
                <a:cs typeface="Arial"/>
              </a:rPr>
              <a:t>key of the  </a:t>
            </a:r>
            <a:r>
              <a:rPr sz="1800" spc="-5" dirty="0">
                <a:latin typeface="Arial"/>
                <a:cs typeface="Arial"/>
              </a:rPr>
              <a:t>strong entity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on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5" dirty="0">
                <a:latin typeface="Arial"/>
                <a:cs typeface="Arial"/>
              </a:rPr>
              <a:t>weak </a:t>
            </a:r>
            <a:r>
              <a:rPr sz="1800" spc="-5" dirty="0">
                <a:latin typeface="Arial"/>
                <a:cs typeface="Arial"/>
              </a:rPr>
              <a:t>entity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is existence dependent,  plus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5" dirty="0">
                <a:latin typeface="Arial"/>
                <a:cs typeface="Arial"/>
              </a:rPr>
              <a:t>weak </a:t>
            </a:r>
            <a:r>
              <a:rPr sz="1800" spc="-5" dirty="0">
                <a:latin typeface="Arial"/>
                <a:cs typeface="Arial"/>
              </a:rPr>
              <a:t>entity </a:t>
            </a:r>
            <a:r>
              <a:rPr sz="1800" dirty="0">
                <a:latin typeface="Arial"/>
                <a:cs typeface="Arial"/>
              </a:rPr>
              <a:t>set’s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discriminator.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8151" y="0"/>
            <a:ext cx="5230367" cy="89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72071" y="0"/>
            <a:ext cx="649224" cy="89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18182" y="98882"/>
            <a:ext cx="47186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Weak </a:t>
            </a:r>
            <a:r>
              <a:rPr dirty="0"/>
              <a:t>Entity Sets</a:t>
            </a:r>
            <a:r>
              <a:rPr spc="-114" dirty="0"/>
              <a:t> </a:t>
            </a:r>
            <a:r>
              <a:rPr dirty="0"/>
              <a:t>(Cont.)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4618" y="1153033"/>
            <a:ext cx="7009765" cy="178181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depict a </a:t>
            </a:r>
            <a:r>
              <a:rPr sz="1800" spc="-15" dirty="0">
                <a:latin typeface="Arial"/>
                <a:cs typeface="Arial"/>
              </a:rPr>
              <a:t>weak </a:t>
            </a:r>
            <a:r>
              <a:rPr sz="1800" spc="-5" dirty="0">
                <a:latin typeface="Arial"/>
                <a:cs typeface="Arial"/>
              </a:rPr>
              <a:t>entity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by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double</a:t>
            </a:r>
            <a:r>
              <a:rPr sz="1800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rectangles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underline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discriminator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weak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entity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set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 dashed  line.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payment_number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discriminator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i="1" spc="-10" dirty="0">
                <a:latin typeface="Arial"/>
                <a:cs typeface="Arial"/>
              </a:rPr>
              <a:t>payment </a:t>
            </a:r>
            <a:r>
              <a:rPr sz="1800" spc="-5" dirty="0">
                <a:latin typeface="Arial"/>
                <a:cs typeface="Arial"/>
              </a:rPr>
              <a:t>entity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Primary </a:t>
            </a:r>
            <a:r>
              <a:rPr sz="1800" dirty="0">
                <a:latin typeface="Arial"/>
                <a:cs typeface="Arial"/>
              </a:rPr>
              <a:t>key for </a:t>
            </a:r>
            <a:r>
              <a:rPr sz="1800" i="1" spc="-10" dirty="0">
                <a:latin typeface="Arial"/>
                <a:cs typeface="Arial"/>
              </a:rPr>
              <a:t>payment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loan_number,</a:t>
            </a:r>
            <a:r>
              <a:rPr sz="1800" i="1" spc="10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payment_number</a:t>
            </a:r>
            <a:r>
              <a:rPr sz="1800" spc="-1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3912" y="3789362"/>
            <a:ext cx="7629525" cy="2514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5812" y="6336029"/>
            <a:ext cx="7705725" cy="0"/>
          </a:xfrm>
          <a:custGeom>
            <a:avLst/>
            <a:gdLst/>
            <a:ahLst/>
            <a:cxnLst/>
            <a:rect l="l" t="t" r="r" b="b"/>
            <a:pathLst>
              <a:path w="7705725">
                <a:moveTo>
                  <a:pt x="0" y="0"/>
                </a:moveTo>
                <a:lnTo>
                  <a:pt x="7705661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2162" y="3764279"/>
            <a:ext cx="0" cy="2565400"/>
          </a:xfrm>
          <a:custGeom>
            <a:avLst/>
            <a:gdLst/>
            <a:ahLst/>
            <a:cxnLst/>
            <a:rect l="l" t="t" r="r" b="b"/>
            <a:pathLst>
              <a:path h="2565400">
                <a:moveTo>
                  <a:pt x="0" y="0"/>
                </a:moveTo>
                <a:lnTo>
                  <a:pt x="0" y="256540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812" y="3757929"/>
            <a:ext cx="7705725" cy="0"/>
          </a:xfrm>
          <a:custGeom>
            <a:avLst/>
            <a:gdLst/>
            <a:ahLst/>
            <a:cxnLst/>
            <a:rect l="l" t="t" r="r" b="b"/>
            <a:pathLst>
              <a:path w="7705725">
                <a:moveTo>
                  <a:pt x="0" y="0"/>
                </a:moveTo>
                <a:lnTo>
                  <a:pt x="7705661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5123" y="3763898"/>
            <a:ext cx="0" cy="2566035"/>
          </a:xfrm>
          <a:custGeom>
            <a:avLst/>
            <a:gdLst/>
            <a:ahLst/>
            <a:cxnLst/>
            <a:rect l="l" t="t" r="r" b="b"/>
            <a:pathLst>
              <a:path h="2566035">
                <a:moveTo>
                  <a:pt x="0" y="0"/>
                </a:moveTo>
                <a:lnTo>
                  <a:pt x="0" y="2565463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1212" y="6310629"/>
            <a:ext cx="7654925" cy="0"/>
          </a:xfrm>
          <a:custGeom>
            <a:avLst/>
            <a:gdLst/>
            <a:ahLst/>
            <a:cxnLst/>
            <a:rect l="l" t="t" r="r" b="b"/>
            <a:pathLst>
              <a:path w="7654925">
                <a:moveTo>
                  <a:pt x="0" y="0"/>
                </a:moveTo>
                <a:lnTo>
                  <a:pt x="7654861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7562" y="3789679"/>
            <a:ext cx="0" cy="2514600"/>
          </a:xfrm>
          <a:custGeom>
            <a:avLst/>
            <a:gdLst/>
            <a:ahLst/>
            <a:cxnLst/>
            <a:rect l="l" t="t" r="r" b="b"/>
            <a:pathLst>
              <a:path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1212" y="3783329"/>
            <a:ext cx="7654925" cy="0"/>
          </a:xfrm>
          <a:custGeom>
            <a:avLst/>
            <a:gdLst/>
            <a:ahLst/>
            <a:cxnLst/>
            <a:rect l="l" t="t" r="r" b="b"/>
            <a:pathLst>
              <a:path w="7654925">
                <a:moveTo>
                  <a:pt x="0" y="0"/>
                </a:moveTo>
                <a:lnTo>
                  <a:pt x="7654861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59723" y="3789298"/>
            <a:ext cx="0" cy="2515235"/>
          </a:xfrm>
          <a:custGeom>
            <a:avLst/>
            <a:gdLst/>
            <a:ahLst/>
            <a:cxnLst/>
            <a:rect l="l" t="t" r="r" b="b"/>
            <a:pathLst>
              <a:path h="2515235">
                <a:moveTo>
                  <a:pt x="0" y="0"/>
                </a:moveTo>
                <a:lnTo>
                  <a:pt x="0" y="2514663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5900" y="62484"/>
            <a:ext cx="6672072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1523" y="62484"/>
            <a:ext cx="64922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5929" y="168909"/>
            <a:ext cx="61620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 </a:t>
            </a:r>
            <a:r>
              <a:rPr spc="-5" dirty="0"/>
              <a:t>Weak </a:t>
            </a:r>
            <a:r>
              <a:rPr dirty="0"/>
              <a:t>Entity Set</a:t>
            </a:r>
            <a:r>
              <a:rPr spc="-10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4618" y="1249426"/>
            <a:ext cx="7215505" cy="250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a university, a </a:t>
            </a:r>
            <a:r>
              <a:rPr sz="1800" i="1" spc="-5" dirty="0">
                <a:latin typeface="Arial"/>
                <a:cs typeface="Arial"/>
              </a:rPr>
              <a:t>course </a:t>
            </a:r>
            <a:r>
              <a:rPr sz="1800" spc="-5" dirty="0">
                <a:latin typeface="Arial"/>
                <a:cs typeface="Arial"/>
              </a:rPr>
              <a:t>is a strong entity and a </a:t>
            </a:r>
            <a:r>
              <a:rPr sz="1800" i="1" spc="-5" dirty="0">
                <a:latin typeface="Arial"/>
                <a:cs typeface="Arial"/>
              </a:rPr>
              <a:t>course_offering </a:t>
            </a:r>
            <a:r>
              <a:rPr sz="1800" spc="-5" dirty="0">
                <a:latin typeface="Arial"/>
                <a:cs typeface="Arial"/>
              </a:rPr>
              <a:t>can  be modeled as a </a:t>
            </a:r>
            <a:r>
              <a:rPr sz="1800" spc="-15" dirty="0">
                <a:latin typeface="Arial"/>
                <a:cs typeface="Arial"/>
              </a:rPr>
              <a:t>weak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entity</a:t>
            </a:r>
            <a:endParaRPr sz="1800">
              <a:latin typeface="Arial"/>
              <a:cs typeface="Arial"/>
            </a:endParaRPr>
          </a:p>
          <a:p>
            <a:pPr marL="354965" marR="186690" indent="-342265">
              <a:lnSpc>
                <a:spcPct val="100000"/>
              </a:lnSpc>
              <a:spcBef>
                <a:spcPts val="76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discriminator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i="1" spc="-5" dirty="0">
                <a:latin typeface="Arial"/>
                <a:cs typeface="Arial"/>
              </a:rPr>
              <a:t>course_offering </a:t>
            </a:r>
            <a:r>
              <a:rPr sz="1800" spc="-15" dirty="0">
                <a:latin typeface="Arial"/>
                <a:cs typeface="Arial"/>
              </a:rPr>
              <a:t>would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i="1" spc="-5" dirty="0">
                <a:latin typeface="Arial"/>
                <a:cs typeface="Arial"/>
              </a:rPr>
              <a:t>semester </a:t>
            </a:r>
            <a:r>
              <a:rPr sz="1800" spc="-5" dirty="0">
                <a:latin typeface="Arial"/>
                <a:cs typeface="Arial"/>
              </a:rPr>
              <a:t>(including  </a:t>
            </a:r>
            <a:r>
              <a:rPr sz="1800" spc="-10" dirty="0">
                <a:latin typeface="Arial"/>
                <a:cs typeface="Arial"/>
              </a:rPr>
              <a:t>year)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i="1" spc="-5" dirty="0">
                <a:latin typeface="Arial"/>
                <a:cs typeface="Arial"/>
              </a:rPr>
              <a:t>section_number </a:t>
            </a:r>
            <a:r>
              <a:rPr sz="1800" dirty="0">
                <a:latin typeface="Arial"/>
                <a:cs typeface="Arial"/>
              </a:rPr>
              <a:t>(if </a:t>
            </a:r>
            <a:r>
              <a:rPr sz="1800" spc="-5" dirty="0">
                <a:latin typeface="Arial"/>
                <a:cs typeface="Arial"/>
              </a:rPr>
              <a:t>there is more than one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section)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model </a:t>
            </a:r>
            <a:r>
              <a:rPr sz="1800" i="1" spc="-5" dirty="0">
                <a:latin typeface="Arial"/>
                <a:cs typeface="Arial"/>
              </a:rPr>
              <a:t>course_offering </a:t>
            </a:r>
            <a:r>
              <a:rPr sz="1800" spc="-5" dirty="0">
                <a:latin typeface="Arial"/>
                <a:cs typeface="Arial"/>
              </a:rPr>
              <a:t>as a strong entity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spc="-15" dirty="0">
                <a:latin typeface="Arial"/>
                <a:cs typeface="Arial"/>
              </a:rPr>
              <a:t>would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800" i="1" spc="-10" dirty="0">
                <a:latin typeface="Arial"/>
                <a:cs typeface="Arial"/>
              </a:rPr>
              <a:t>course_number </a:t>
            </a:r>
            <a:r>
              <a:rPr sz="1800" spc="-5" dirty="0">
                <a:latin typeface="Arial"/>
                <a:cs typeface="Arial"/>
              </a:rPr>
              <a:t>as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attribute.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"/>
                <a:cs typeface="Arial"/>
              </a:rPr>
              <a:t>Then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relationship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i="1" spc="-5" dirty="0">
                <a:latin typeface="Arial"/>
                <a:cs typeface="Arial"/>
              </a:rPr>
              <a:t>course </a:t>
            </a:r>
            <a:r>
              <a:rPr sz="1800" spc="-15" dirty="0">
                <a:latin typeface="Arial"/>
                <a:cs typeface="Arial"/>
              </a:rPr>
              <a:t>would </a:t>
            </a:r>
            <a:r>
              <a:rPr sz="1800" spc="-5" dirty="0">
                <a:latin typeface="Arial"/>
                <a:cs typeface="Arial"/>
              </a:rPr>
              <a:t>be implicit in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800" i="1" spc="-5" dirty="0">
                <a:latin typeface="Arial"/>
                <a:cs typeface="Arial"/>
              </a:rPr>
              <a:t>course_number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7860" y="0"/>
            <a:ext cx="6123432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1652" y="283463"/>
            <a:ext cx="3258311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571" y="283463"/>
            <a:ext cx="568451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6775" y="0"/>
            <a:ext cx="55784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6365" marR="5080" indent="-13843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Participation of an Entity Set </a:t>
            </a:r>
            <a:r>
              <a:rPr sz="2800" dirty="0"/>
              <a:t>in </a:t>
            </a:r>
            <a:r>
              <a:rPr sz="2800" spc="-5" dirty="0"/>
              <a:t>a  Relationship</a:t>
            </a:r>
            <a:r>
              <a:rPr sz="2800" spc="25" dirty="0"/>
              <a:t> </a:t>
            </a:r>
            <a:r>
              <a:rPr sz="2800" spc="-5" dirty="0"/>
              <a:t>Set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934618" y="1249426"/>
            <a:ext cx="8178165" cy="233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87020" indent="-34226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5113655" algn="l"/>
              </a:tabLst>
            </a:pP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Total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participation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indicated by</a:t>
            </a:r>
            <a:r>
              <a:rPr sz="1800" i="1" spc="13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double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line</a:t>
            </a:r>
            <a:r>
              <a:rPr sz="1800" spc="-5" dirty="0">
                <a:latin typeface="Arial"/>
                <a:cs typeface="Arial"/>
              </a:rPr>
              <a:t>):	every entity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entity </a:t>
            </a:r>
            <a:r>
              <a:rPr sz="1800" dirty="0">
                <a:latin typeface="Arial"/>
                <a:cs typeface="Arial"/>
              </a:rPr>
              <a:t>set  </a:t>
            </a:r>
            <a:r>
              <a:rPr sz="1800" spc="-5" dirty="0">
                <a:latin typeface="Arial"/>
                <a:cs typeface="Arial"/>
              </a:rPr>
              <a:t>participates in </a:t>
            </a:r>
            <a:r>
              <a:rPr sz="1800" dirty="0">
                <a:latin typeface="Arial"/>
                <a:cs typeface="Arial"/>
              </a:rPr>
              <a:t>at </a:t>
            </a:r>
            <a:r>
              <a:rPr sz="1800" spc="-5" dirty="0">
                <a:latin typeface="Arial"/>
                <a:cs typeface="Arial"/>
              </a:rPr>
              <a:t>least one relationship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relationship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FF99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E.g. </a:t>
            </a:r>
            <a:r>
              <a:rPr sz="1800" spc="-5" dirty="0">
                <a:latin typeface="Arial"/>
                <a:cs typeface="Arial"/>
              </a:rPr>
              <a:t>participation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loan in </a:t>
            </a:r>
            <a:r>
              <a:rPr sz="1800" spc="-10" dirty="0">
                <a:latin typeface="Arial"/>
                <a:cs typeface="Arial"/>
              </a:rPr>
              <a:t>borrower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</a:t>
            </a:r>
            <a:endParaRPr sz="1800">
              <a:latin typeface="Arial"/>
              <a:cs typeface="Arial"/>
            </a:endParaRPr>
          </a:p>
          <a:p>
            <a:pPr marL="122555" algn="ctr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sz="1350" spc="345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every loan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have a customer associated </a:t>
            </a:r>
            <a:r>
              <a:rPr sz="1800" dirty="0">
                <a:latin typeface="Arial"/>
                <a:cs typeface="Arial"/>
              </a:rPr>
              <a:t>to it </a:t>
            </a:r>
            <a:r>
              <a:rPr sz="1800" spc="-5" dirty="0">
                <a:latin typeface="Arial"/>
                <a:cs typeface="Arial"/>
              </a:rPr>
              <a:t>via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borrower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Partial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participation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some entities may not participate in any relationship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relationship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FF99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Example: participation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customer in </a:t>
            </a:r>
            <a:r>
              <a:rPr sz="1800" spc="-10" dirty="0">
                <a:latin typeface="Arial"/>
                <a:cs typeface="Arial"/>
              </a:rPr>
              <a:t>borrower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partial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3250" y="3778250"/>
            <a:ext cx="8104124" cy="1885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5150" y="5695950"/>
            <a:ext cx="81807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0" y="0"/>
                </a:moveTo>
                <a:lnTo>
                  <a:pt x="8180324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500" y="3752850"/>
            <a:ext cx="0" cy="1936750"/>
          </a:xfrm>
          <a:custGeom>
            <a:avLst/>
            <a:gdLst/>
            <a:ahLst/>
            <a:cxnLst/>
            <a:rect l="l" t="t" r="r" b="b"/>
            <a:pathLst>
              <a:path h="1936750">
                <a:moveTo>
                  <a:pt x="0" y="0"/>
                </a:moveTo>
                <a:lnTo>
                  <a:pt x="0" y="193675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150" y="3746500"/>
            <a:ext cx="81807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0" y="0"/>
                </a:moveTo>
                <a:lnTo>
                  <a:pt x="8180324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39123" y="3752850"/>
            <a:ext cx="0" cy="1936750"/>
          </a:xfrm>
          <a:custGeom>
            <a:avLst/>
            <a:gdLst/>
            <a:ahLst/>
            <a:cxnLst/>
            <a:rect l="l" t="t" r="r" b="b"/>
            <a:pathLst>
              <a:path h="1936750">
                <a:moveTo>
                  <a:pt x="0" y="0"/>
                </a:moveTo>
                <a:lnTo>
                  <a:pt x="0" y="193675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0550" y="5670550"/>
            <a:ext cx="8129905" cy="0"/>
          </a:xfrm>
          <a:custGeom>
            <a:avLst/>
            <a:gdLst/>
            <a:ahLst/>
            <a:cxnLst/>
            <a:rect l="l" t="t" r="r" b="b"/>
            <a:pathLst>
              <a:path w="8129905">
                <a:moveTo>
                  <a:pt x="0" y="0"/>
                </a:moveTo>
                <a:lnTo>
                  <a:pt x="8129524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6900" y="3778250"/>
            <a:ext cx="0" cy="1885950"/>
          </a:xfrm>
          <a:custGeom>
            <a:avLst/>
            <a:gdLst/>
            <a:ahLst/>
            <a:cxnLst/>
            <a:rect l="l" t="t" r="r" b="b"/>
            <a:pathLst>
              <a:path h="1885950">
                <a:moveTo>
                  <a:pt x="0" y="0"/>
                </a:moveTo>
                <a:lnTo>
                  <a:pt x="0" y="188595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0550" y="3771900"/>
            <a:ext cx="8129905" cy="0"/>
          </a:xfrm>
          <a:custGeom>
            <a:avLst/>
            <a:gdLst/>
            <a:ahLst/>
            <a:cxnLst/>
            <a:rect l="l" t="t" r="r" b="b"/>
            <a:pathLst>
              <a:path w="8129905">
                <a:moveTo>
                  <a:pt x="0" y="0"/>
                </a:moveTo>
                <a:lnTo>
                  <a:pt x="8129524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13723" y="3778250"/>
            <a:ext cx="0" cy="1885950"/>
          </a:xfrm>
          <a:custGeom>
            <a:avLst/>
            <a:gdLst/>
            <a:ahLst/>
            <a:cxnLst/>
            <a:rect l="l" t="t" r="r" b="b"/>
            <a:pathLst>
              <a:path h="1885950">
                <a:moveTo>
                  <a:pt x="0" y="0"/>
                </a:moveTo>
                <a:lnTo>
                  <a:pt x="0" y="188595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963" y="62484"/>
            <a:ext cx="2746248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4764" y="62484"/>
            <a:ext cx="67208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400" y="62484"/>
            <a:ext cx="5590032" cy="902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53983" y="62484"/>
            <a:ext cx="649224" cy="902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94943" y="168909"/>
            <a:ext cx="74320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Extended </a:t>
            </a:r>
            <a:r>
              <a:rPr spc="-5" dirty="0"/>
              <a:t>E-R </a:t>
            </a:r>
            <a:r>
              <a:rPr dirty="0"/>
              <a:t>Features:</a:t>
            </a:r>
            <a:r>
              <a:rPr spc="-95" dirty="0"/>
              <a:t> </a:t>
            </a:r>
            <a:r>
              <a:rPr dirty="0"/>
              <a:t>Specialization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4618" y="1153033"/>
            <a:ext cx="7757795" cy="196088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Top-down </a:t>
            </a:r>
            <a:r>
              <a:rPr sz="1800" spc="-5" dirty="0">
                <a:latin typeface="Arial"/>
                <a:cs typeface="Arial"/>
              </a:rPr>
              <a:t>design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process;</a:t>
            </a:r>
            <a:endParaRPr sz="1800">
              <a:latin typeface="Arial"/>
              <a:cs typeface="Arial"/>
            </a:endParaRPr>
          </a:p>
          <a:p>
            <a:pPr marL="354965" marR="271780" indent="-34226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create subgroups </a:t>
            </a:r>
            <a:r>
              <a:rPr sz="1800" spc="-10" dirty="0">
                <a:latin typeface="Arial"/>
                <a:cs typeface="Arial"/>
              </a:rPr>
              <a:t>within </a:t>
            </a:r>
            <a:r>
              <a:rPr sz="1800" spc="-5" dirty="0">
                <a:latin typeface="Arial"/>
                <a:cs typeface="Arial"/>
              </a:rPr>
              <a:t>an entity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that are distinctive from other  entities in </a:t>
            </a:r>
            <a:r>
              <a:rPr sz="1800" dirty="0">
                <a:latin typeface="Arial"/>
                <a:cs typeface="Arial"/>
              </a:rPr>
              <a:t>the set </a:t>
            </a:r>
            <a:r>
              <a:rPr sz="1800" spc="-5" dirty="0">
                <a:latin typeface="Arial"/>
                <a:cs typeface="Arial"/>
              </a:rPr>
              <a:t>-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this process is known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1800" i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specialization.</a:t>
            </a:r>
            <a:endParaRPr sz="180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These subgroups become </a:t>
            </a:r>
            <a:r>
              <a:rPr sz="1800" spc="-10" dirty="0">
                <a:latin typeface="Arial"/>
                <a:cs typeface="Arial"/>
              </a:rPr>
              <a:t>lower-level </a:t>
            </a:r>
            <a:r>
              <a:rPr sz="1800" spc="-5" dirty="0">
                <a:latin typeface="Arial"/>
                <a:cs typeface="Arial"/>
              </a:rPr>
              <a:t>entity </a:t>
            </a:r>
            <a:r>
              <a:rPr sz="1800" dirty="0">
                <a:latin typeface="Arial"/>
                <a:cs typeface="Arial"/>
              </a:rPr>
              <a:t>sets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have attributes  or participate in relationships that do not apply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higher-level entity  set.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618" y="3206876"/>
            <a:ext cx="17907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0" dirty="0">
                <a:solidFill>
                  <a:srgbClr val="CC3300"/>
                </a:solidFill>
                <a:latin typeface="Wingdings"/>
                <a:cs typeface="Wingdings"/>
              </a:rPr>
              <a:t>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40351" y="3186048"/>
            <a:ext cx="738505" cy="508000"/>
          </a:xfrm>
          <a:custGeom>
            <a:avLst/>
            <a:gdLst/>
            <a:ahLst/>
            <a:cxnLst/>
            <a:rect l="l" t="t" r="r" b="b"/>
            <a:pathLst>
              <a:path w="738504" h="508000">
                <a:moveTo>
                  <a:pt x="738124" y="0"/>
                </a:moveTo>
                <a:lnTo>
                  <a:pt x="0" y="0"/>
                </a:lnTo>
                <a:lnTo>
                  <a:pt x="369062" y="508000"/>
                </a:lnTo>
                <a:lnTo>
                  <a:pt x="7381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0351" y="3186048"/>
            <a:ext cx="738505" cy="508000"/>
          </a:xfrm>
          <a:custGeom>
            <a:avLst/>
            <a:gdLst/>
            <a:ahLst/>
            <a:cxnLst/>
            <a:rect l="l" t="t" r="r" b="b"/>
            <a:pathLst>
              <a:path w="738504" h="508000">
                <a:moveTo>
                  <a:pt x="0" y="0"/>
                </a:moveTo>
                <a:lnTo>
                  <a:pt x="738124" y="0"/>
                </a:lnTo>
                <a:lnTo>
                  <a:pt x="369062" y="508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54965" marR="1362075">
              <a:lnSpc>
                <a:spcPts val="2120"/>
              </a:lnSpc>
              <a:spcBef>
                <a:spcPts val="204"/>
              </a:spcBef>
              <a:tabLst>
                <a:tab pos="4112260" algn="l"/>
                <a:tab pos="4646930" algn="l"/>
              </a:tabLst>
            </a:pPr>
            <a:r>
              <a:rPr sz="2700" baseline="1543" dirty="0"/>
              <a:t>A </a:t>
            </a:r>
            <a:r>
              <a:rPr sz="2700" i="1" spc="-7" baseline="1543" dirty="0">
                <a:latin typeface="Arial"/>
                <a:cs typeface="Arial"/>
              </a:rPr>
              <a:t>triangle </a:t>
            </a:r>
            <a:r>
              <a:rPr sz="2700" spc="-7" baseline="1543" dirty="0"/>
              <a:t>component labeled</a:t>
            </a:r>
            <a:r>
              <a:rPr sz="2700" spc="112" baseline="1543" dirty="0"/>
              <a:t> </a:t>
            </a:r>
            <a:r>
              <a:rPr sz="2700" baseline="1543" dirty="0"/>
              <a:t>ISA</a:t>
            </a:r>
            <a:r>
              <a:rPr sz="2700" spc="7" baseline="1543" dirty="0"/>
              <a:t> </a:t>
            </a:r>
            <a:r>
              <a:rPr sz="2700" baseline="1543" dirty="0"/>
              <a:t>(	</a:t>
            </a:r>
            <a:r>
              <a:rPr sz="1600" spc="-5" dirty="0"/>
              <a:t>ISA	</a:t>
            </a:r>
            <a:r>
              <a:rPr sz="2700" baseline="1543" dirty="0"/>
              <a:t>) </a:t>
            </a:r>
            <a:r>
              <a:rPr sz="2700" spc="-7" baseline="1543" dirty="0"/>
              <a:t>is used </a:t>
            </a:r>
            <a:r>
              <a:rPr sz="2700" baseline="1543" dirty="0"/>
              <a:t>to</a:t>
            </a:r>
            <a:r>
              <a:rPr sz="2700" spc="-104" baseline="1543" dirty="0"/>
              <a:t> </a:t>
            </a:r>
            <a:r>
              <a:rPr sz="2700" spc="-7" baseline="1543" dirty="0"/>
              <a:t>show  </a:t>
            </a:r>
            <a:r>
              <a:rPr sz="1800" spc="-5" dirty="0"/>
              <a:t>specialization.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8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/>
              <a:t>ISA </a:t>
            </a:r>
            <a:r>
              <a:rPr spc="-5" dirty="0"/>
              <a:t>stands </a:t>
            </a:r>
            <a:r>
              <a:rPr dirty="0"/>
              <a:t>for </a:t>
            </a:r>
            <a:r>
              <a:rPr spc="-5" dirty="0"/>
              <a:t>“</a:t>
            </a:r>
            <a:r>
              <a:rPr spc="-5" dirty="0">
                <a:solidFill>
                  <a:srgbClr val="FF0000"/>
                </a:solidFill>
              </a:rPr>
              <a:t>is a</a:t>
            </a:r>
            <a:r>
              <a:rPr spc="-5" dirty="0"/>
              <a:t>”(E.g. </a:t>
            </a:r>
            <a:r>
              <a:rPr i="1" spc="-5" dirty="0">
                <a:latin typeface="Arial"/>
                <a:cs typeface="Arial"/>
              </a:rPr>
              <a:t>customer </a:t>
            </a:r>
            <a:r>
              <a:rPr spc="-5" dirty="0"/>
              <a:t>“</a:t>
            </a:r>
            <a:r>
              <a:rPr spc="-5" dirty="0">
                <a:solidFill>
                  <a:srgbClr val="FF0000"/>
                </a:solidFill>
              </a:rPr>
              <a:t>is a</a:t>
            </a:r>
            <a:r>
              <a:rPr spc="-5" dirty="0"/>
              <a:t>”</a:t>
            </a:r>
            <a:r>
              <a:rPr spc="30" dirty="0"/>
              <a:t> </a:t>
            </a:r>
            <a:r>
              <a:rPr i="1" spc="-5" dirty="0">
                <a:latin typeface="Arial"/>
                <a:cs typeface="Arial"/>
              </a:rPr>
              <a:t>person</a:t>
            </a:r>
            <a:r>
              <a:rPr spc="-5" dirty="0"/>
              <a:t>).</a:t>
            </a:r>
          </a:p>
          <a:p>
            <a:pPr marL="354965" marR="142875" indent="-342265">
              <a:lnSpc>
                <a:spcPct val="100000"/>
              </a:lnSpc>
              <a:spcBef>
                <a:spcPts val="755"/>
              </a:spcBef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b="1" spc="-10" dirty="0">
                <a:solidFill>
                  <a:srgbClr val="CC3300"/>
                </a:solidFill>
                <a:latin typeface="Arial"/>
                <a:cs typeface="Arial"/>
              </a:rPr>
              <a:t>Attribute </a:t>
            </a:r>
            <a:r>
              <a:rPr b="1" spc="-5" dirty="0">
                <a:solidFill>
                  <a:srgbClr val="CC3300"/>
                </a:solidFill>
                <a:latin typeface="Arial"/>
                <a:cs typeface="Arial"/>
              </a:rPr>
              <a:t>inheritance </a:t>
            </a:r>
            <a:r>
              <a:rPr dirty="0"/>
              <a:t>– </a:t>
            </a:r>
            <a:r>
              <a:rPr spc="-5" dirty="0"/>
              <a:t>a </a:t>
            </a:r>
            <a:r>
              <a:rPr spc="-10" dirty="0"/>
              <a:t>lower-level </a:t>
            </a:r>
            <a:r>
              <a:rPr spc="-5" dirty="0"/>
              <a:t>entity </a:t>
            </a:r>
            <a:r>
              <a:rPr dirty="0"/>
              <a:t>set </a:t>
            </a:r>
            <a:r>
              <a:rPr spc="-5" dirty="0"/>
              <a:t>inherits all </a:t>
            </a:r>
            <a:r>
              <a:rPr dirty="0"/>
              <a:t>the </a:t>
            </a:r>
            <a:r>
              <a:rPr spc="-5" dirty="0"/>
              <a:t>attributes  and relationship participation </a:t>
            </a:r>
            <a:r>
              <a:rPr dirty="0"/>
              <a:t>of </a:t>
            </a:r>
            <a:r>
              <a:rPr spc="-5" dirty="0"/>
              <a:t>the higher-level entity </a:t>
            </a:r>
            <a:r>
              <a:rPr dirty="0"/>
              <a:t>set to </a:t>
            </a:r>
            <a:r>
              <a:rPr spc="-15" dirty="0"/>
              <a:t>which </a:t>
            </a:r>
            <a:r>
              <a:rPr dirty="0"/>
              <a:t>it </a:t>
            </a:r>
            <a:r>
              <a:rPr spc="-5" dirty="0"/>
              <a:t>is  linked.</a:t>
            </a: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/>
              <a:t>The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ISA </a:t>
            </a:r>
            <a:r>
              <a:rPr i="1" spc="-5" dirty="0">
                <a:solidFill>
                  <a:srgbClr val="FF0000"/>
                </a:solidFill>
                <a:latin typeface="Arial"/>
                <a:cs typeface="Arial"/>
              </a:rPr>
              <a:t>relationship </a:t>
            </a:r>
            <a:r>
              <a:rPr spc="-5" dirty="0"/>
              <a:t>is also </a:t>
            </a:r>
            <a:r>
              <a:rPr spc="-15" dirty="0"/>
              <a:t>known </a:t>
            </a:r>
            <a:r>
              <a:rPr spc="-5" dirty="0"/>
              <a:t>as “</a:t>
            </a:r>
            <a:r>
              <a:rPr i="1" spc="-5" dirty="0">
                <a:solidFill>
                  <a:srgbClr val="FF0000"/>
                </a:solidFill>
                <a:latin typeface="Arial"/>
                <a:cs typeface="Arial"/>
              </a:rPr>
              <a:t>superclass-subclass</a:t>
            </a:r>
            <a:r>
              <a:rPr spc="-5" dirty="0"/>
              <a:t>”</a:t>
            </a:r>
            <a:r>
              <a:rPr spc="185" dirty="0"/>
              <a:t> </a:t>
            </a:r>
            <a:r>
              <a:rPr spc="-10" dirty="0"/>
              <a:t>relationship.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62171" y="62484"/>
            <a:ext cx="2319528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5252" y="62484"/>
            <a:ext cx="64922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2455" y="168909"/>
            <a:ext cx="18097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</a:t>
            </a:r>
            <a:r>
              <a:rPr spc="-15" dirty="0"/>
              <a:t>e</a:t>
            </a:r>
            <a:r>
              <a:rPr dirty="0"/>
              <a:t>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4618" y="1153033"/>
            <a:ext cx="7377430" cy="39497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database </a:t>
            </a:r>
            <a:r>
              <a:rPr sz="1800" spc="-5" dirty="0">
                <a:latin typeface="Arial"/>
                <a:cs typeface="Arial"/>
              </a:rPr>
              <a:t>can be modeled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as: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FF99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 collection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entities,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FF99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relationship among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entities.</a:t>
            </a:r>
            <a:endParaRPr sz="1800">
              <a:latin typeface="Arial"/>
              <a:cs typeface="Arial"/>
            </a:endParaRPr>
          </a:p>
          <a:p>
            <a:pPr marL="354965" marR="398145" indent="-34226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An </a:t>
            </a: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entity </a:t>
            </a:r>
            <a:r>
              <a:rPr sz="1800" spc="-5" dirty="0">
                <a:latin typeface="Arial"/>
                <a:cs typeface="Arial"/>
              </a:rPr>
              <a:t>is an object that exists and is distinguishable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other  objects.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30"/>
              </a:spcBef>
              <a:buClr>
                <a:srgbClr val="FF99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  <a:tab pos="1953895" algn="l"/>
              </a:tabLst>
            </a:pPr>
            <a:r>
              <a:rPr sz="2000" dirty="0">
                <a:latin typeface="Arial"/>
                <a:cs typeface="Arial"/>
              </a:rPr>
              <a:t>Example:	specific person, company, event,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plant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Entities have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FF99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Example: people have </a:t>
            </a:r>
            <a:r>
              <a:rPr sz="1800" i="1" spc="-10" dirty="0">
                <a:latin typeface="Arial"/>
                <a:cs typeface="Arial"/>
              </a:rPr>
              <a:t>names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spcBef>
                <a:spcPts val="76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An </a:t>
            </a: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entity set </a:t>
            </a:r>
            <a:r>
              <a:rPr sz="1800" spc="-5" dirty="0">
                <a:latin typeface="Arial"/>
                <a:cs typeface="Arial"/>
              </a:rPr>
              <a:t>is a set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entities of the same </a:t>
            </a:r>
            <a:r>
              <a:rPr sz="1800" spc="-10" dirty="0">
                <a:latin typeface="Arial"/>
                <a:cs typeface="Arial"/>
              </a:rPr>
              <a:t>type </a:t>
            </a:r>
            <a:r>
              <a:rPr sz="1800" spc="-5" dirty="0">
                <a:latin typeface="Arial"/>
                <a:cs typeface="Arial"/>
              </a:rPr>
              <a:t>that share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same  properties.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FF99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Example: </a:t>
            </a:r>
            <a:r>
              <a:rPr sz="1800" dirty="0">
                <a:latin typeface="Arial"/>
                <a:cs typeface="Arial"/>
              </a:rPr>
              <a:t>set of </a:t>
            </a:r>
            <a:r>
              <a:rPr sz="1800" spc="-5" dirty="0">
                <a:latin typeface="Arial"/>
                <a:cs typeface="Arial"/>
              </a:rPr>
              <a:t>all persons, companies, trees,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holidays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0383" y="62484"/>
            <a:ext cx="5024628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8564" y="62484"/>
            <a:ext cx="64922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0414" y="168909"/>
            <a:ext cx="4516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Specialization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1805051" y="1014475"/>
            <a:ext cx="5367274" cy="515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6951" y="6203950"/>
            <a:ext cx="5443855" cy="0"/>
          </a:xfrm>
          <a:custGeom>
            <a:avLst/>
            <a:gdLst/>
            <a:ahLst/>
            <a:cxnLst/>
            <a:rect l="l" t="t" r="r" b="b"/>
            <a:pathLst>
              <a:path w="5443855">
                <a:moveTo>
                  <a:pt x="0" y="0"/>
                </a:moveTo>
                <a:lnTo>
                  <a:pt x="5443474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73301" y="989330"/>
            <a:ext cx="0" cy="5208270"/>
          </a:xfrm>
          <a:custGeom>
            <a:avLst/>
            <a:gdLst/>
            <a:ahLst/>
            <a:cxnLst/>
            <a:rect l="l" t="t" r="r" b="b"/>
            <a:pathLst>
              <a:path h="5208270">
                <a:moveTo>
                  <a:pt x="0" y="0"/>
                </a:moveTo>
                <a:lnTo>
                  <a:pt x="0" y="520827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6951" y="982980"/>
            <a:ext cx="5443855" cy="0"/>
          </a:xfrm>
          <a:custGeom>
            <a:avLst/>
            <a:gdLst/>
            <a:ahLst/>
            <a:cxnLst/>
            <a:rect l="l" t="t" r="r" b="b"/>
            <a:pathLst>
              <a:path w="5443855">
                <a:moveTo>
                  <a:pt x="0" y="0"/>
                </a:moveTo>
                <a:lnTo>
                  <a:pt x="5443474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4075" y="988949"/>
            <a:ext cx="0" cy="5208905"/>
          </a:xfrm>
          <a:custGeom>
            <a:avLst/>
            <a:gdLst/>
            <a:ahLst/>
            <a:cxnLst/>
            <a:rect l="l" t="t" r="r" b="b"/>
            <a:pathLst>
              <a:path h="5208905">
                <a:moveTo>
                  <a:pt x="0" y="0"/>
                </a:moveTo>
                <a:lnTo>
                  <a:pt x="0" y="5208651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2351" y="6178550"/>
            <a:ext cx="5393055" cy="0"/>
          </a:xfrm>
          <a:custGeom>
            <a:avLst/>
            <a:gdLst/>
            <a:ahLst/>
            <a:cxnLst/>
            <a:rect l="l" t="t" r="r" b="b"/>
            <a:pathLst>
              <a:path w="5393055">
                <a:moveTo>
                  <a:pt x="0" y="0"/>
                </a:moveTo>
                <a:lnTo>
                  <a:pt x="5392674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8701" y="1014730"/>
            <a:ext cx="0" cy="5157470"/>
          </a:xfrm>
          <a:custGeom>
            <a:avLst/>
            <a:gdLst/>
            <a:ahLst/>
            <a:cxnLst/>
            <a:rect l="l" t="t" r="r" b="b"/>
            <a:pathLst>
              <a:path h="5157470">
                <a:moveTo>
                  <a:pt x="0" y="0"/>
                </a:moveTo>
                <a:lnTo>
                  <a:pt x="0" y="515747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2351" y="1008380"/>
            <a:ext cx="5393055" cy="0"/>
          </a:xfrm>
          <a:custGeom>
            <a:avLst/>
            <a:gdLst/>
            <a:ahLst/>
            <a:cxnLst/>
            <a:rect l="l" t="t" r="r" b="b"/>
            <a:pathLst>
              <a:path w="5393055">
                <a:moveTo>
                  <a:pt x="0" y="0"/>
                </a:moveTo>
                <a:lnTo>
                  <a:pt x="5392674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78675" y="1014349"/>
            <a:ext cx="0" cy="5158105"/>
          </a:xfrm>
          <a:custGeom>
            <a:avLst/>
            <a:gdLst/>
            <a:ahLst/>
            <a:cxnLst/>
            <a:rect l="l" t="t" r="r" b="b"/>
            <a:pathLst>
              <a:path h="5158105">
                <a:moveTo>
                  <a:pt x="0" y="0"/>
                </a:moveTo>
                <a:lnTo>
                  <a:pt x="0" y="5157851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0" y="62484"/>
            <a:ext cx="7891272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31123" y="62484"/>
            <a:ext cx="64922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6279" y="168909"/>
            <a:ext cx="73907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Extended ER Features:</a:t>
            </a:r>
            <a:r>
              <a:rPr spc="-95" dirty="0"/>
              <a:t> </a:t>
            </a:r>
            <a:r>
              <a:rPr dirty="0"/>
              <a:t>Generalization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4618" y="1153033"/>
            <a:ext cx="6793865" cy="28797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0"/>
              </a:spcBef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bottom-up </a:t>
            </a: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design</a:t>
            </a:r>
            <a:r>
              <a:rPr sz="1800" b="1" spc="-20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  <a:p>
            <a:pPr marL="354965" marR="5080" indent="-342265" algn="just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Here, multiple entity </a:t>
            </a:r>
            <a:r>
              <a:rPr sz="1800" dirty="0">
                <a:latin typeface="Arial"/>
                <a:cs typeface="Arial"/>
              </a:rPr>
              <a:t>sets </a:t>
            </a:r>
            <a:r>
              <a:rPr sz="1800" spc="-5" dirty="0">
                <a:latin typeface="Arial"/>
                <a:cs typeface="Arial"/>
              </a:rPr>
              <a:t>are combined into a higher-level entity 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on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basis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common features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this process is known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as  generalization</a:t>
            </a:r>
            <a:r>
              <a:rPr sz="1800" i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</a:t>
            </a:r>
          </a:p>
          <a:p>
            <a:pPr marL="354965" marR="69215" indent="-34226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Specialization and generalization are simple inversions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each  other and they are represented </a:t>
            </a:r>
            <a:r>
              <a:rPr sz="1800" dirty="0">
                <a:latin typeface="Arial"/>
                <a:cs typeface="Arial"/>
              </a:rPr>
              <a:t>in an E-R </a:t>
            </a:r>
            <a:r>
              <a:rPr sz="1800" spc="-10" dirty="0">
                <a:latin typeface="Arial"/>
                <a:cs typeface="Arial"/>
              </a:rPr>
              <a:t>diagram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the same  </a:t>
            </a:r>
            <a:r>
              <a:rPr sz="1800" spc="-20" dirty="0">
                <a:latin typeface="Arial"/>
                <a:cs typeface="Arial"/>
              </a:rPr>
              <a:t>way.</a:t>
            </a:r>
            <a:endParaRPr sz="1800" dirty="0">
              <a:latin typeface="Arial"/>
              <a:cs typeface="Arial"/>
            </a:endParaRPr>
          </a:p>
          <a:p>
            <a:pPr marL="354965" marR="1085215" indent="-342265">
              <a:lnSpc>
                <a:spcPct val="100000"/>
              </a:lnSpc>
              <a:spcBef>
                <a:spcPts val="76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The terms </a:t>
            </a:r>
            <a:r>
              <a:rPr sz="1800" spc="-5" dirty="0">
                <a:latin typeface="Arial"/>
                <a:cs typeface="Arial"/>
              </a:rPr>
              <a:t>specialization and generalization are used  </a:t>
            </a:r>
            <a:r>
              <a:rPr sz="1800" spc="-10" dirty="0">
                <a:latin typeface="Arial"/>
                <a:cs typeface="Arial"/>
              </a:rPr>
              <a:t>interchangeably.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9575" y="74676"/>
            <a:ext cx="5824728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4911" y="74676"/>
            <a:ext cx="588264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3783" y="74676"/>
            <a:ext cx="2266187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0580" y="74676"/>
            <a:ext cx="568451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8110" y="167767"/>
            <a:ext cx="7298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Summary of </a:t>
            </a:r>
            <a:r>
              <a:rPr sz="2800" spc="-10" dirty="0"/>
              <a:t>Symbols </a:t>
            </a:r>
            <a:r>
              <a:rPr sz="2800" spc="-5" dirty="0"/>
              <a:t>Used in </a:t>
            </a:r>
            <a:r>
              <a:rPr sz="2800" spc="-10" dirty="0"/>
              <a:t>E-R</a:t>
            </a:r>
            <a:r>
              <a:rPr sz="2800" spc="130" dirty="0"/>
              <a:t> </a:t>
            </a:r>
            <a:r>
              <a:rPr sz="2800" spc="-5" dirty="0"/>
              <a:t>Notation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2298700" y="985900"/>
            <a:ext cx="4340225" cy="55323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0600" y="6550659"/>
            <a:ext cx="4416425" cy="0"/>
          </a:xfrm>
          <a:custGeom>
            <a:avLst/>
            <a:gdLst/>
            <a:ahLst/>
            <a:cxnLst/>
            <a:rect l="l" t="t" r="r" b="b"/>
            <a:pathLst>
              <a:path w="4416425">
                <a:moveTo>
                  <a:pt x="0" y="0"/>
                </a:moveTo>
                <a:lnTo>
                  <a:pt x="4416425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6950" y="960119"/>
            <a:ext cx="0" cy="5584190"/>
          </a:xfrm>
          <a:custGeom>
            <a:avLst/>
            <a:gdLst/>
            <a:ahLst/>
            <a:cxnLst/>
            <a:rect l="l" t="t" r="r" b="b"/>
            <a:pathLst>
              <a:path h="5584190">
                <a:moveTo>
                  <a:pt x="0" y="0"/>
                </a:moveTo>
                <a:lnTo>
                  <a:pt x="0" y="558419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0600" y="953769"/>
            <a:ext cx="4416425" cy="0"/>
          </a:xfrm>
          <a:custGeom>
            <a:avLst/>
            <a:gdLst/>
            <a:ahLst/>
            <a:cxnLst/>
            <a:rect l="l" t="t" r="r" b="b"/>
            <a:pathLst>
              <a:path w="4416425">
                <a:moveTo>
                  <a:pt x="0" y="0"/>
                </a:moveTo>
                <a:lnTo>
                  <a:pt x="4416425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70675" y="960374"/>
            <a:ext cx="0" cy="5583555"/>
          </a:xfrm>
          <a:custGeom>
            <a:avLst/>
            <a:gdLst/>
            <a:ahLst/>
            <a:cxnLst/>
            <a:rect l="l" t="t" r="r" b="b"/>
            <a:pathLst>
              <a:path h="5583555">
                <a:moveTo>
                  <a:pt x="0" y="0"/>
                </a:moveTo>
                <a:lnTo>
                  <a:pt x="0" y="5583301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0" y="6525259"/>
            <a:ext cx="4365625" cy="0"/>
          </a:xfrm>
          <a:custGeom>
            <a:avLst/>
            <a:gdLst/>
            <a:ahLst/>
            <a:cxnLst/>
            <a:rect l="l" t="t" r="r" b="b"/>
            <a:pathLst>
              <a:path w="4365625">
                <a:moveTo>
                  <a:pt x="0" y="0"/>
                </a:moveTo>
                <a:lnTo>
                  <a:pt x="4365625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92350" y="985519"/>
            <a:ext cx="0" cy="5533390"/>
          </a:xfrm>
          <a:custGeom>
            <a:avLst/>
            <a:gdLst/>
            <a:ahLst/>
            <a:cxnLst/>
            <a:rect l="l" t="t" r="r" b="b"/>
            <a:pathLst>
              <a:path h="5533390">
                <a:moveTo>
                  <a:pt x="0" y="0"/>
                </a:moveTo>
                <a:lnTo>
                  <a:pt x="0" y="553339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6000" y="979169"/>
            <a:ext cx="4365625" cy="0"/>
          </a:xfrm>
          <a:custGeom>
            <a:avLst/>
            <a:gdLst/>
            <a:ahLst/>
            <a:cxnLst/>
            <a:rect l="l" t="t" r="r" b="b"/>
            <a:pathLst>
              <a:path w="4365625">
                <a:moveTo>
                  <a:pt x="0" y="0"/>
                </a:moveTo>
                <a:lnTo>
                  <a:pt x="4365625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45275" y="985774"/>
            <a:ext cx="0" cy="5532755"/>
          </a:xfrm>
          <a:custGeom>
            <a:avLst/>
            <a:gdLst/>
            <a:ahLst/>
            <a:cxnLst/>
            <a:rect l="l" t="t" r="r" b="b"/>
            <a:pathLst>
              <a:path h="5532755">
                <a:moveTo>
                  <a:pt x="0" y="0"/>
                </a:moveTo>
                <a:lnTo>
                  <a:pt x="0" y="5532501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6316" y="62484"/>
            <a:ext cx="6112763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42631" y="62484"/>
            <a:ext cx="64922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06345" y="168909"/>
            <a:ext cx="5607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 of Symbols</a:t>
            </a:r>
            <a:r>
              <a:rPr spc="-75" dirty="0"/>
              <a:t> </a:t>
            </a:r>
            <a:r>
              <a:rPr dirty="0"/>
              <a:t>(Cont.)</a:t>
            </a:r>
          </a:p>
        </p:txBody>
      </p:sp>
      <p:sp>
        <p:nvSpPr>
          <p:cNvPr id="5" name="object 5"/>
          <p:cNvSpPr/>
          <p:nvPr/>
        </p:nvSpPr>
        <p:spPr>
          <a:xfrm>
            <a:off x="1155700" y="1138300"/>
            <a:ext cx="6896100" cy="4449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7600" y="5619750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3950" y="1112519"/>
            <a:ext cx="0" cy="4500880"/>
          </a:xfrm>
          <a:custGeom>
            <a:avLst/>
            <a:gdLst/>
            <a:ahLst/>
            <a:cxnLst/>
            <a:rect l="l" t="t" r="r" b="b"/>
            <a:pathLst>
              <a:path h="4500880">
                <a:moveTo>
                  <a:pt x="0" y="0"/>
                </a:moveTo>
                <a:lnTo>
                  <a:pt x="0" y="450088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7600" y="1106169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83550" y="1112774"/>
            <a:ext cx="0" cy="4500880"/>
          </a:xfrm>
          <a:custGeom>
            <a:avLst/>
            <a:gdLst/>
            <a:ahLst/>
            <a:cxnLst/>
            <a:rect l="l" t="t" r="r" b="b"/>
            <a:pathLst>
              <a:path h="4500880">
                <a:moveTo>
                  <a:pt x="0" y="0"/>
                </a:moveTo>
                <a:lnTo>
                  <a:pt x="0" y="4500626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000" y="5594350"/>
            <a:ext cx="6921500" cy="0"/>
          </a:xfrm>
          <a:custGeom>
            <a:avLst/>
            <a:gdLst/>
            <a:ahLst/>
            <a:cxnLst/>
            <a:rect l="l" t="t" r="r" b="b"/>
            <a:pathLst>
              <a:path w="6921500">
                <a:moveTo>
                  <a:pt x="0" y="0"/>
                </a:moveTo>
                <a:lnTo>
                  <a:pt x="6921500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9350" y="1137919"/>
            <a:ext cx="0" cy="4450080"/>
          </a:xfrm>
          <a:custGeom>
            <a:avLst/>
            <a:gdLst/>
            <a:ahLst/>
            <a:cxnLst/>
            <a:rect l="l" t="t" r="r" b="b"/>
            <a:pathLst>
              <a:path h="4450080">
                <a:moveTo>
                  <a:pt x="0" y="0"/>
                </a:moveTo>
                <a:lnTo>
                  <a:pt x="0" y="445008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3000" y="1131569"/>
            <a:ext cx="6921500" cy="0"/>
          </a:xfrm>
          <a:custGeom>
            <a:avLst/>
            <a:gdLst/>
            <a:ahLst/>
            <a:cxnLst/>
            <a:rect l="l" t="t" r="r" b="b"/>
            <a:pathLst>
              <a:path w="6921500">
                <a:moveTo>
                  <a:pt x="0" y="0"/>
                </a:moveTo>
                <a:lnTo>
                  <a:pt x="6921500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58150" y="1138174"/>
            <a:ext cx="0" cy="4450080"/>
          </a:xfrm>
          <a:custGeom>
            <a:avLst/>
            <a:gdLst/>
            <a:ahLst/>
            <a:cxnLst/>
            <a:rect l="l" t="t" r="r" b="b"/>
            <a:pathLst>
              <a:path h="4450080">
                <a:moveTo>
                  <a:pt x="0" y="0"/>
                </a:moveTo>
                <a:lnTo>
                  <a:pt x="0" y="4449826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4395" y="62484"/>
            <a:ext cx="2746248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54196" y="62484"/>
            <a:ext cx="2365248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82996" y="62484"/>
            <a:ext cx="647700" cy="902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4247" y="62484"/>
            <a:ext cx="1370076" cy="902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7876" y="62484"/>
            <a:ext cx="1371600" cy="902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63028" y="62484"/>
            <a:ext cx="649224" cy="902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84426" y="168909"/>
            <a:ext cx="5846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Entity Sets </a:t>
            </a:r>
            <a:r>
              <a:rPr i="1" dirty="0">
                <a:latin typeface="Arial"/>
                <a:cs typeface="Arial"/>
              </a:rPr>
              <a:t>customer </a:t>
            </a:r>
            <a:r>
              <a:rPr dirty="0"/>
              <a:t>and</a:t>
            </a:r>
            <a:r>
              <a:rPr spc="-155" dirty="0"/>
              <a:t> </a:t>
            </a:r>
            <a:r>
              <a:rPr i="1" dirty="0">
                <a:latin typeface="Arial"/>
                <a:cs typeface="Arial"/>
              </a:rPr>
              <a:t>loan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88669" y="912305"/>
          <a:ext cx="7286624" cy="529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pPr marL="31750">
                        <a:lnSpc>
                          <a:spcPts val="198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customer_id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98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customer_ customer_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customer_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ts val="198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_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8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amount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ts val="1985"/>
                        </a:lnSpc>
                        <a:tabLst>
                          <a:tab pos="1200785" algn="l"/>
                          <a:tab pos="234315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name	street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198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044575" y="1592262"/>
            <a:ext cx="7272274" cy="4768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6475" y="6393179"/>
            <a:ext cx="7348855" cy="0"/>
          </a:xfrm>
          <a:custGeom>
            <a:avLst/>
            <a:gdLst/>
            <a:ahLst/>
            <a:cxnLst/>
            <a:rect l="l" t="t" r="r" b="b"/>
            <a:pathLst>
              <a:path w="7348855">
                <a:moveTo>
                  <a:pt x="0" y="0"/>
                </a:moveTo>
                <a:lnTo>
                  <a:pt x="7348474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2825" y="1567180"/>
            <a:ext cx="0" cy="4819650"/>
          </a:xfrm>
          <a:custGeom>
            <a:avLst/>
            <a:gdLst/>
            <a:ahLst/>
            <a:cxnLst/>
            <a:rect l="l" t="t" r="r" b="b"/>
            <a:pathLst>
              <a:path h="4819650">
                <a:moveTo>
                  <a:pt x="0" y="0"/>
                </a:moveTo>
                <a:lnTo>
                  <a:pt x="0" y="481965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6475" y="1560830"/>
            <a:ext cx="7348855" cy="0"/>
          </a:xfrm>
          <a:custGeom>
            <a:avLst/>
            <a:gdLst/>
            <a:ahLst/>
            <a:cxnLst/>
            <a:rect l="l" t="t" r="r" b="b"/>
            <a:pathLst>
              <a:path w="7348855">
                <a:moveTo>
                  <a:pt x="0" y="0"/>
                </a:moveTo>
                <a:lnTo>
                  <a:pt x="7348474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48598" y="1566799"/>
            <a:ext cx="0" cy="4820285"/>
          </a:xfrm>
          <a:custGeom>
            <a:avLst/>
            <a:gdLst/>
            <a:ahLst/>
            <a:cxnLst/>
            <a:rect l="l" t="t" r="r" b="b"/>
            <a:pathLst>
              <a:path h="4820285">
                <a:moveTo>
                  <a:pt x="0" y="0"/>
                </a:moveTo>
                <a:lnTo>
                  <a:pt x="0" y="4819713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1875" y="6367779"/>
            <a:ext cx="7298055" cy="0"/>
          </a:xfrm>
          <a:custGeom>
            <a:avLst/>
            <a:gdLst/>
            <a:ahLst/>
            <a:cxnLst/>
            <a:rect l="l" t="t" r="r" b="b"/>
            <a:pathLst>
              <a:path w="7298055">
                <a:moveTo>
                  <a:pt x="0" y="0"/>
                </a:moveTo>
                <a:lnTo>
                  <a:pt x="7297674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8225" y="1592580"/>
            <a:ext cx="0" cy="4768850"/>
          </a:xfrm>
          <a:custGeom>
            <a:avLst/>
            <a:gdLst/>
            <a:ahLst/>
            <a:cxnLst/>
            <a:rect l="l" t="t" r="r" b="b"/>
            <a:pathLst>
              <a:path h="4768850">
                <a:moveTo>
                  <a:pt x="0" y="0"/>
                </a:moveTo>
                <a:lnTo>
                  <a:pt x="0" y="476885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1875" y="1586230"/>
            <a:ext cx="7298055" cy="0"/>
          </a:xfrm>
          <a:custGeom>
            <a:avLst/>
            <a:gdLst/>
            <a:ahLst/>
            <a:cxnLst/>
            <a:rect l="l" t="t" r="r" b="b"/>
            <a:pathLst>
              <a:path w="7298055">
                <a:moveTo>
                  <a:pt x="0" y="0"/>
                </a:moveTo>
                <a:lnTo>
                  <a:pt x="7297674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23198" y="1592199"/>
            <a:ext cx="0" cy="4769485"/>
          </a:xfrm>
          <a:custGeom>
            <a:avLst/>
            <a:gdLst/>
            <a:ahLst/>
            <a:cxnLst/>
            <a:rect l="l" t="t" r="r" b="b"/>
            <a:pathLst>
              <a:path h="4769485">
                <a:moveTo>
                  <a:pt x="0" y="0"/>
                </a:moveTo>
                <a:lnTo>
                  <a:pt x="0" y="4768913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1404" y="62484"/>
            <a:ext cx="3941064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56020" y="62484"/>
            <a:ext cx="64922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1688" y="168909"/>
            <a:ext cx="34353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Relationship</a:t>
            </a:r>
            <a:r>
              <a:rPr spc="-100" dirty="0"/>
              <a:t> </a:t>
            </a:r>
            <a:r>
              <a:rPr dirty="0"/>
              <a:t>Sets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4618" y="1153033"/>
            <a:ext cx="5981065" cy="76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35100"/>
              </a:lnSpc>
              <a:spcBef>
                <a:spcPts val="10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relationship </a:t>
            </a:r>
            <a:r>
              <a:rPr sz="1800" spc="-5" dirty="0">
                <a:latin typeface="Arial"/>
                <a:cs typeface="Arial"/>
              </a:rPr>
              <a:t>is an association among several entities  Example: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6592" y="1894459"/>
            <a:ext cx="1576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Hayes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i="1" spc="-5" dirty="0">
                <a:latin typeface="Arial"/>
                <a:cs typeface="Arial"/>
              </a:rPr>
              <a:t>customer</a:t>
            </a:r>
            <a:r>
              <a:rPr sz="1800" i="1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0178" y="1894459"/>
            <a:ext cx="1561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depositor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relationship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4746" y="1894459"/>
            <a:ext cx="1435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A-102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i="1" spc="-5" dirty="0">
                <a:latin typeface="Arial"/>
                <a:cs typeface="Arial"/>
              </a:rPr>
              <a:t>account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entity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4618" y="2539110"/>
            <a:ext cx="7670165" cy="223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422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relationship set </a:t>
            </a:r>
            <a:r>
              <a:rPr sz="1800" spc="-5" dirty="0">
                <a:latin typeface="Arial"/>
                <a:cs typeface="Arial"/>
              </a:rPr>
              <a:t>is a mathematical relation among </a:t>
            </a:r>
            <a:r>
              <a:rPr sz="1800" i="1" spc="-5" dirty="0">
                <a:latin typeface="Arial"/>
                <a:cs typeface="Arial"/>
              </a:rPr>
              <a:t>n </a:t>
            </a:r>
            <a:r>
              <a:rPr sz="1800" dirty="0">
                <a:latin typeface="Symbol"/>
                <a:cs typeface="Symbol"/>
              </a:rPr>
              <a:t>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2 entities,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each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taken from entity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sets</a:t>
            </a:r>
            <a:endParaRPr sz="1800">
              <a:latin typeface="Arial"/>
              <a:cs typeface="Arial"/>
            </a:endParaRPr>
          </a:p>
          <a:p>
            <a:pPr marL="115570" algn="ctr">
              <a:lnSpc>
                <a:spcPct val="100000"/>
              </a:lnSpc>
              <a:spcBef>
                <a:spcPts val="755"/>
              </a:spcBef>
              <a:tabLst>
                <a:tab pos="2047875" algn="l"/>
                <a:tab pos="3202940" algn="l"/>
                <a:tab pos="4488180" algn="l"/>
              </a:tabLst>
            </a:pPr>
            <a:r>
              <a:rPr sz="1800" spc="-5" dirty="0">
                <a:latin typeface="Arial"/>
                <a:cs typeface="Arial"/>
              </a:rPr>
              <a:t>{(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spc="-7" baseline="-20833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dirty="0">
                <a:latin typeface="Arial"/>
                <a:cs typeface="Arial"/>
              </a:rPr>
              <a:t>… 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i="1" spc="-7" baseline="-20833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| 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spc="-7" baseline="-20833" dirty="0">
                <a:latin typeface="Arial"/>
                <a:cs typeface="Arial"/>
              </a:rPr>
              <a:t>1	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spc="-7" baseline="-20833" dirty="0">
                <a:latin typeface="Arial"/>
                <a:cs typeface="Arial"/>
              </a:rPr>
              <a:t>2</a:t>
            </a:r>
            <a:r>
              <a:rPr sz="1800" spc="247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spc="-7" baseline="-20833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dirty="0">
                <a:latin typeface="Arial"/>
                <a:cs typeface="Arial"/>
              </a:rPr>
              <a:t>…, 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i="1" spc="-7" baseline="-20833" dirty="0">
                <a:latin typeface="Arial"/>
                <a:cs typeface="Arial"/>
              </a:rPr>
              <a:t>n</a:t>
            </a:r>
            <a:r>
              <a:rPr sz="1800" i="1" spc="247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i="1" spc="-7" baseline="-20833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160"/>
              </a:spcBef>
            </a:pPr>
            <a:r>
              <a:rPr sz="1800" spc="-15" dirty="0">
                <a:latin typeface="Arial"/>
                <a:cs typeface="Arial"/>
              </a:rPr>
              <a:t>where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spc="-7" baseline="-20833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dirty="0">
                <a:latin typeface="Arial"/>
                <a:cs typeface="Arial"/>
              </a:rPr>
              <a:t>…, 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i="1" spc="-7" baseline="-20833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) is a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relationship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FF99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1263650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latin typeface="Arial"/>
                <a:cs typeface="Arial"/>
              </a:rPr>
              <a:t>(Hayes, A-102) 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Arial"/>
                <a:cs typeface="Arial"/>
              </a:rPr>
              <a:t>depositor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6920" y="62484"/>
            <a:ext cx="3826763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17235" y="62484"/>
            <a:ext cx="2299716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0504" y="62484"/>
            <a:ext cx="649224" cy="902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66950" y="168909"/>
            <a:ext cx="5080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Relationship Set</a:t>
            </a:r>
            <a:r>
              <a:rPr spc="-130" dirty="0"/>
              <a:t> </a:t>
            </a:r>
            <a:r>
              <a:rPr i="1" dirty="0">
                <a:latin typeface="Arial"/>
                <a:cs typeface="Arial"/>
              </a:rPr>
              <a:t>borrower</a:t>
            </a:r>
          </a:p>
        </p:txBody>
      </p:sp>
      <p:sp>
        <p:nvSpPr>
          <p:cNvPr id="6" name="object 6"/>
          <p:cNvSpPr/>
          <p:nvPr/>
        </p:nvSpPr>
        <p:spPr>
          <a:xfrm>
            <a:off x="1095375" y="1414462"/>
            <a:ext cx="6953250" cy="457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7275" y="6018529"/>
            <a:ext cx="7029450" cy="0"/>
          </a:xfrm>
          <a:custGeom>
            <a:avLst/>
            <a:gdLst/>
            <a:ahLst/>
            <a:cxnLst/>
            <a:rect l="l" t="t" r="r" b="b"/>
            <a:pathLst>
              <a:path w="7029450">
                <a:moveTo>
                  <a:pt x="0" y="0"/>
                </a:moveTo>
                <a:lnTo>
                  <a:pt x="7029450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3625" y="1389380"/>
            <a:ext cx="0" cy="4622800"/>
          </a:xfrm>
          <a:custGeom>
            <a:avLst/>
            <a:gdLst/>
            <a:ahLst/>
            <a:cxnLst/>
            <a:rect l="l" t="t" r="r" b="b"/>
            <a:pathLst>
              <a:path h="4622800">
                <a:moveTo>
                  <a:pt x="0" y="0"/>
                </a:moveTo>
                <a:lnTo>
                  <a:pt x="0" y="462280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7275" y="1383030"/>
            <a:ext cx="7029450" cy="0"/>
          </a:xfrm>
          <a:custGeom>
            <a:avLst/>
            <a:gdLst/>
            <a:ahLst/>
            <a:cxnLst/>
            <a:rect l="l" t="t" r="r" b="b"/>
            <a:pathLst>
              <a:path w="7029450">
                <a:moveTo>
                  <a:pt x="0" y="0"/>
                </a:moveTo>
                <a:lnTo>
                  <a:pt x="7029450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80375" y="1388999"/>
            <a:ext cx="0" cy="4623435"/>
          </a:xfrm>
          <a:custGeom>
            <a:avLst/>
            <a:gdLst/>
            <a:ahLst/>
            <a:cxnLst/>
            <a:rect l="l" t="t" r="r" b="b"/>
            <a:pathLst>
              <a:path h="4623435">
                <a:moveTo>
                  <a:pt x="0" y="0"/>
                </a:moveTo>
                <a:lnTo>
                  <a:pt x="0" y="4622863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2675" y="5993129"/>
            <a:ext cx="6978650" cy="0"/>
          </a:xfrm>
          <a:custGeom>
            <a:avLst/>
            <a:gdLst/>
            <a:ahLst/>
            <a:cxnLst/>
            <a:rect l="l" t="t" r="r" b="b"/>
            <a:pathLst>
              <a:path w="6978650">
                <a:moveTo>
                  <a:pt x="0" y="0"/>
                </a:moveTo>
                <a:lnTo>
                  <a:pt x="6978650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9025" y="1414780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200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2675" y="1408430"/>
            <a:ext cx="6978650" cy="0"/>
          </a:xfrm>
          <a:custGeom>
            <a:avLst/>
            <a:gdLst/>
            <a:ahLst/>
            <a:cxnLst/>
            <a:rect l="l" t="t" r="r" b="b"/>
            <a:pathLst>
              <a:path w="6978650">
                <a:moveTo>
                  <a:pt x="0" y="0"/>
                </a:moveTo>
                <a:lnTo>
                  <a:pt x="6978650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54975" y="1414399"/>
            <a:ext cx="0" cy="4572635"/>
          </a:xfrm>
          <a:custGeom>
            <a:avLst/>
            <a:gdLst/>
            <a:ahLst/>
            <a:cxnLst/>
            <a:rect l="l" t="t" r="r" b="b"/>
            <a:pathLst>
              <a:path h="4572635">
                <a:moveTo>
                  <a:pt x="0" y="0"/>
                </a:moveTo>
                <a:lnTo>
                  <a:pt x="0" y="4572063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1220" y="62484"/>
            <a:ext cx="5362956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67728" y="62484"/>
            <a:ext cx="64922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81250" y="168909"/>
            <a:ext cx="48577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Relationship Sets</a:t>
            </a:r>
            <a:r>
              <a:rPr spc="-105" dirty="0"/>
              <a:t> </a:t>
            </a:r>
            <a:r>
              <a:rPr dirty="0"/>
              <a:t>(Cont.)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4618" y="1180465"/>
            <a:ext cx="6693534" cy="9588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4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An </a:t>
            </a: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attribute </a:t>
            </a:r>
            <a:r>
              <a:rPr sz="1800" spc="-5" dirty="0">
                <a:latin typeface="Arial"/>
                <a:cs typeface="Arial"/>
              </a:rPr>
              <a:t>can also be property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relationship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set.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ts val="2050"/>
              </a:lnSpc>
              <a:spcBef>
                <a:spcPts val="54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instance,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i="1" spc="-5" dirty="0">
                <a:latin typeface="Arial"/>
                <a:cs typeface="Arial"/>
              </a:rPr>
              <a:t>depositor </a:t>
            </a:r>
            <a:r>
              <a:rPr sz="1800" spc="-5" dirty="0">
                <a:latin typeface="Arial"/>
                <a:cs typeface="Arial"/>
              </a:rPr>
              <a:t>relationship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10" dirty="0">
                <a:latin typeface="Arial"/>
                <a:cs typeface="Arial"/>
              </a:rPr>
              <a:t>between </a:t>
            </a:r>
            <a:r>
              <a:rPr sz="1800" spc="-5" dirty="0">
                <a:latin typeface="Arial"/>
                <a:cs typeface="Arial"/>
              </a:rPr>
              <a:t>entity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sets</a:t>
            </a:r>
            <a:endParaRPr sz="1800">
              <a:latin typeface="Arial"/>
              <a:cs typeface="Arial"/>
            </a:endParaRPr>
          </a:p>
          <a:p>
            <a:pPr marR="107314" algn="ctr">
              <a:lnSpc>
                <a:spcPts val="2050"/>
              </a:lnSpc>
            </a:pPr>
            <a:r>
              <a:rPr sz="1800" i="1" spc="-5" dirty="0">
                <a:latin typeface="Arial"/>
                <a:cs typeface="Arial"/>
              </a:rPr>
              <a:t>customer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i="1" spc="-5" dirty="0">
                <a:latin typeface="Arial"/>
                <a:cs typeface="Arial"/>
              </a:rPr>
              <a:t>account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have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attribute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access-date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05051" y="2478087"/>
            <a:ext cx="5789549" cy="3816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6951" y="6325870"/>
            <a:ext cx="5866130" cy="0"/>
          </a:xfrm>
          <a:custGeom>
            <a:avLst/>
            <a:gdLst/>
            <a:ahLst/>
            <a:cxnLst/>
            <a:rect l="l" t="t" r="r" b="b"/>
            <a:pathLst>
              <a:path w="5866130">
                <a:moveTo>
                  <a:pt x="0" y="0"/>
                </a:moveTo>
                <a:lnTo>
                  <a:pt x="5865749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3301" y="2452370"/>
            <a:ext cx="0" cy="3867150"/>
          </a:xfrm>
          <a:custGeom>
            <a:avLst/>
            <a:gdLst/>
            <a:ahLst/>
            <a:cxnLst/>
            <a:rect l="l" t="t" r="r" b="b"/>
            <a:pathLst>
              <a:path h="3867150">
                <a:moveTo>
                  <a:pt x="0" y="0"/>
                </a:moveTo>
                <a:lnTo>
                  <a:pt x="0" y="386715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66951" y="2446020"/>
            <a:ext cx="5866130" cy="0"/>
          </a:xfrm>
          <a:custGeom>
            <a:avLst/>
            <a:gdLst/>
            <a:ahLst/>
            <a:cxnLst/>
            <a:rect l="l" t="t" r="r" b="b"/>
            <a:pathLst>
              <a:path w="5866130">
                <a:moveTo>
                  <a:pt x="0" y="0"/>
                </a:moveTo>
                <a:lnTo>
                  <a:pt x="5865749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6350" y="2452623"/>
            <a:ext cx="0" cy="3867785"/>
          </a:xfrm>
          <a:custGeom>
            <a:avLst/>
            <a:gdLst/>
            <a:ahLst/>
            <a:cxnLst/>
            <a:rect l="l" t="t" r="r" b="b"/>
            <a:pathLst>
              <a:path h="3867785">
                <a:moveTo>
                  <a:pt x="0" y="0"/>
                </a:moveTo>
                <a:lnTo>
                  <a:pt x="0" y="3867213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2351" y="6300470"/>
            <a:ext cx="5815330" cy="0"/>
          </a:xfrm>
          <a:custGeom>
            <a:avLst/>
            <a:gdLst/>
            <a:ahLst/>
            <a:cxnLst/>
            <a:rect l="l" t="t" r="r" b="b"/>
            <a:pathLst>
              <a:path w="5815330">
                <a:moveTo>
                  <a:pt x="0" y="0"/>
                </a:moveTo>
                <a:lnTo>
                  <a:pt x="5814949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98701" y="2477770"/>
            <a:ext cx="0" cy="3816350"/>
          </a:xfrm>
          <a:custGeom>
            <a:avLst/>
            <a:gdLst/>
            <a:ahLst/>
            <a:cxnLst/>
            <a:rect l="l" t="t" r="r" b="b"/>
            <a:pathLst>
              <a:path h="3816350">
                <a:moveTo>
                  <a:pt x="0" y="0"/>
                </a:moveTo>
                <a:lnTo>
                  <a:pt x="0" y="381635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2351" y="2471420"/>
            <a:ext cx="5815330" cy="0"/>
          </a:xfrm>
          <a:custGeom>
            <a:avLst/>
            <a:gdLst/>
            <a:ahLst/>
            <a:cxnLst/>
            <a:rect l="l" t="t" r="r" b="b"/>
            <a:pathLst>
              <a:path w="5815330">
                <a:moveTo>
                  <a:pt x="0" y="0"/>
                </a:moveTo>
                <a:lnTo>
                  <a:pt x="5814949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00950" y="2478023"/>
            <a:ext cx="0" cy="3816985"/>
          </a:xfrm>
          <a:custGeom>
            <a:avLst/>
            <a:gdLst/>
            <a:ahLst/>
            <a:cxnLst/>
            <a:rect l="l" t="t" r="r" b="b"/>
            <a:pathLst>
              <a:path h="3816985">
                <a:moveTo>
                  <a:pt x="0" y="0"/>
                </a:moveTo>
                <a:lnTo>
                  <a:pt x="0" y="3816413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3591" y="62484"/>
            <a:ext cx="2456688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13832" y="62484"/>
            <a:ext cx="64922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3876" y="168909"/>
            <a:ext cx="19469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Attributes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4618" y="1249426"/>
            <a:ext cx="6779895" cy="501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An entity is represented by a set of attributes, that is descriptive  properties possessed by all members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an entity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set.</a:t>
            </a:r>
            <a:endParaRPr sz="1800">
              <a:latin typeface="Arial"/>
              <a:cs typeface="Arial"/>
            </a:endParaRPr>
          </a:p>
          <a:p>
            <a:pPr marL="610870">
              <a:lnSpc>
                <a:spcPts val="2335"/>
              </a:lnSpc>
            </a:pPr>
            <a:r>
              <a:rPr sz="2000" dirty="0"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 marL="2788920" marR="304800" indent="-1263650">
              <a:lnSpc>
                <a:spcPts val="2160"/>
              </a:lnSpc>
              <a:spcBef>
                <a:spcPts val="869"/>
              </a:spcBef>
            </a:pPr>
            <a:r>
              <a:rPr sz="2000" i="1" dirty="0">
                <a:latin typeface="Arial"/>
                <a:cs typeface="Arial"/>
              </a:rPr>
              <a:t>customer =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customer_id, customer_name,  </a:t>
            </a:r>
            <a:r>
              <a:rPr sz="2000" i="1" spc="-5" dirty="0">
                <a:latin typeface="Arial"/>
                <a:cs typeface="Arial"/>
              </a:rPr>
              <a:t>customer_street, </a:t>
            </a:r>
            <a:r>
              <a:rPr sz="2000" i="1" dirty="0">
                <a:latin typeface="Arial"/>
                <a:cs typeface="Arial"/>
              </a:rPr>
              <a:t>customer_city</a:t>
            </a:r>
            <a:r>
              <a:rPr sz="2000" i="1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525270">
              <a:lnSpc>
                <a:spcPts val="2130"/>
              </a:lnSpc>
            </a:pPr>
            <a:r>
              <a:rPr sz="2000" i="1" dirty="0">
                <a:latin typeface="Arial"/>
                <a:cs typeface="Arial"/>
              </a:rPr>
              <a:t>loan = 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i="1" spc="-10" dirty="0">
                <a:latin typeface="Arial"/>
                <a:cs typeface="Arial"/>
              </a:rPr>
              <a:t>loan_number, </a:t>
            </a:r>
            <a:r>
              <a:rPr sz="2000" i="1" spc="-5" dirty="0">
                <a:latin typeface="Arial"/>
                <a:cs typeface="Arial"/>
              </a:rPr>
              <a:t>amount</a:t>
            </a:r>
            <a:r>
              <a:rPr sz="2000" i="1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CC3300"/>
                </a:solidFill>
                <a:latin typeface="Arial"/>
                <a:cs typeface="Arial"/>
              </a:rPr>
              <a:t>Domain </a:t>
            </a:r>
            <a:r>
              <a:rPr sz="1800" dirty="0">
                <a:latin typeface="Arial"/>
                <a:cs typeface="Arial"/>
              </a:rPr>
              <a:t>– the set of </a:t>
            </a:r>
            <a:r>
              <a:rPr sz="1800" spc="-5" dirty="0">
                <a:latin typeface="Arial"/>
                <a:cs typeface="Arial"/>
              </a:rPr>
              <a:t>permitted values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each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attribute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CC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Attribute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types: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FF99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Simple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composite</a:t>
            </a:r>
            <a:r>
              <a:rPr sz="1800" i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attributes.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FF99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Single-valued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multi-valued</a:t>
            </a:r>
            <a:r>
              <a:rPr sz="1800" i="1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60"/>
              </a:spcBef>
            </a:pPr>
            <a:r>
              <a:rPr sz="1350" spc="5" dirty="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Example: multivalued attribute: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phone_numbers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FF99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Derived</a:t>
            </a:r>
            <a:r>
              <a:rPr sz="1800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Can be computed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other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60"/>
              </a:spcBef>
              <a:tabLst>
                <a:tab pos="2177415" algn="l"/>
              </a:tabLst>
            </a:pPr>
            <a:r>
              <a:rPr sz="1350" spc="5" dirty="0">
                <a:solidFill>
                  <a:srgbClr val="33CC33"/>
                </a:solidFill>
                <a:latin typeface="Webdings"/>
                <a:cs typeface="Webdings"/>
              </a:rPr>
              <a:t></a:t>
            </a:r>
            <a:r>
              <a:rPr sz="1350" spc="105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Example:	age, given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date_of_birth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2472" y="0"/>
            <a:ext cx="4666487" cy="847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82511" y="0"/>
            <a:ext cx="649223" cy="847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94026" y="51307"/>
            <a:ext cx="41560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Composite</a:t>
            </a:r>
            <a:r>
              <a:rPr spc="-110" dirty="0"/>
              <a:t> </a:t>
            </a:r>
            <a:r>
              <a:rPr dirty="0"/>
              <a:t>Attributes</a:t>
            </a:r>
          </a:p>
        </p:txBody>
      </p:sp>
      <p:sp>
        <p:nvSpPr>
          <p:cNvPr id="5" name="object 5"/>
          <p:cNvSpPr/>
          <p:nvPr/>
        </p:nvSpPr>
        <p:spPr>
          <a:xfrm>
            <a:off x="846137" y="1724025"/>
            <a:ext cx="7578725" cy="2454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37" y="4210050"/>
            <a:ext cx="7654925" cy="0"/>
          </a:xfrm>
          <a:custGeom>
            <a:avLst/>
            <a:gdLst/>
            <a:ahLst/>
            <a:cxnLst/>
            <a:rect l="l" t="t" r="r" b="b"/>
            <a:pathLst>
              <a:path w="7654925">
                <a:moveTo>
                  <a:pt x="0" y="0"/>
                </a:moveTo>
                <a:lnTo>
                  <a:pt x="7654861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4387" y="1699260"/>
            <a:ext cx="0" cy="2504440"/>
          </a:xfrm>
          <a:custGeom>
            <a:avLst/>
            <a:gdLst/>
            <a:ahLst/>
            <a:cxnLst/>
            <a:rect l="l" t="t" r="r" b="b"/>
            <a:pathLst>
              <a:path h="2504440">
                <a:moveTo>
                  <a:pt x="0" y="0"/>
                </a:moveTo>
                <a:lnTo>
                  <a:pt x="0" y="250444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037" y="1692910"/>
            <a:ext cx="7654925" cy="0"/>
          </a:xfrm>
          <a:custGeom>
            <a:avLst/>
            <a:gdLst/>
            <a:ahLst/>
            <a:cxnLst/>
            <a:rect l="l" t="t" r="r" b="b"/>
            <a:pathLst>
              <a:path w="7654925">
                <a:moveTo>
                  <a:pt x="0" y="0"/>
                </a:moveTo>
                <a:lnTo>
                  <a:pt x="7654861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6548" y="1698625"/>
            <a:ext cx="0" cy="2505075"/>
          </a:xfrm>
          <a:custGeom>
            <a:avLst/>
            <a:gdLst/>
            <a:ahLst/>
            <a:cxnLst/>
            <a:rect l="l" t="t" r="r" b="b"/>
            <a:pathLst>
              <a:path h="2505075">
                <a:moveTo>
                  <a:pt x="0" y="0"/>
                </a:moveTo>
                <a:lnTo>
                  <a:pt x="0" y="2505075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3437" y="4184650"/>
            <a:ext cx="7604125" cy="0"/>
          </a:xfrm>
          <a:custGeom>
            <a:avLst/>
            <a:gdLst/>
            <a:ahLst/>
            <a:cxnLst/>
            <a:rect l="l" t="t" r="r" b="b"/>
            <a:pathLst>
              <a:path w="7604125">
                <a:moveTo>
                  <a:pt x="0" y="0"/>
                </a:moveTo>
                <a:lnTo>
                  <a:pt x="7604061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9787" y="1724660"/>
            <a:ext cx="0" cy="2453640"/>
          </a:xfrm>
          <a:custGeom>
            <a:avLst/>
            <a:gdLst/>
            <a:ahLst/>
            <a:cxnLst/>
            <a:rect l="l" t="t" r="r" b="b"/>
            <a:pathLst>
              <a:path h="2453640">
                <a:moveTo>
                  <a:pt x="0" y="0"/>
                </a:moveTo>
                <a:lnTo>
                  <a:pt x="0" y="245364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3437" y="1718310"/>
            <a:ext cx="7604125" cy="0"/>
          </a:xfrm>
          <a:custGeom>
            <a:avLst/>
            <a:gdLst/>
            <a:ahLst/>
            <a:cxnLst/>
            <a:rect l="l" t="t" r="r" b="b"/>
            <a:pathLst>
              <a:path w="7604125">
                <a:moveTo>
                  <a:pt x="0" y="0"/>
                </a:moveTo>
                <a:lnTo>
                  <a:pt x="7604061" y="0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31148" y="1724025"/>
            <a:ext cx="0" cy="2454275"/>
          </a:xfrm>
          <a:custGeom>
            <a:avLst/>
            <a:gdLst/>
            <a:ahLst/>
            <a:cxnLst/>
            <a:rect l="l" t="t" r="r" b="b"/>
            <a:pathLst>
              <a:path h="2454275">
                <a:moveTo>
                  <a:pt x="0" y="0"/>
                </a:moveTo>
                <a:lnTo>
                  <a:pt x="0" y="2454275"/>
                </a:lnTo>
              </a:path>
            </a:pathLst>
          </a:custGeom>
          <a:ln w="12700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1141</Words>
  <Application>Microsoft Office PowerPoint</Application>
  <PresentationFormat>On-screen Show (4:3)</PresentationFormat>
  <Paragraphs>169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Symbol</vt:lpstr>
      <vt:lpstr>Times New Roman</vt:lpstr>
      <vt:lpstr>Webdings</vt:lpstr>
      <vt:lpstr>Wingdings</vt:lpstr>
      <vt:lpstr>Office Theme</vt:lpstr>
      <vt:lpstr>Chapter 6: Entity-Relationship Model</vt:lpstr>
      <vt:lpstr>Chapter 6: Entity-Relationship Model</vt:lpstr>
      <vt:lpstr>Modeling</vt:lpstr>
      <vt:lpstr>Entity Sets customer and loan</vt:lpstr>
      <vt:lpstr>Relationship Sets</vt:lpstr>
      <vt:lpstr>Relationship Set borrower</vt:lpstr>
      <vt:lpstr>Relationship Sets (Cont.)</vt:lpstr>
      <vt:lpstr>Attributes</vt:lpstr>
      <vt:lpstr>Composite Attributes</vt:lpstr>
      <vt:lpstr>E-R Diagram With Composite, Multivalued, and  Derived Attributes</vt:lpstr>
      <vt:lpstr>Mapping Cardinalities</vt:lpstr>
      <vt:lpstr>Mapping Cardinalities</vt:lpstr>
      <vt:lpstr>Mapping Cardinalities</vt:lpstr>
      <vt:lpstr>One-To-One Relationship</vt:lpstr>
      <vt:lpstr>One-To-Many and Many-to-One Relationships</vt:lpstr>
      <vt:lpstr>Many-To-Many Relationship</vt:lpstr>
      <vt:lpstr>Relationship Sets with Attributes</vt:lpstr>
      <vt:lpstr>E-R Diagrams</vt:lpstr>
      <vt:lpstr>Example 1</vt:lpstr>
      <vt:lpstr>            Example 1</vt:lpstr>
      <vt:lpstr>Example 2</vt:lpstr>
      <vt:lpstr>ER example</vt:lpstr>
      <vt:lpstr>Classification of Entity sets</vt:lpstr>
      <vt:lpstr>Strong Entity Set</vt:lpstr>
      <vt:lpstr>Weak Entity Sets</vt:lpstr>
      <vt:lpstr>Weak Entity Sets (Cont.)</vt:lpstr>
      <vt:lpstr>More Weak Entity Set Examples</vt:lpstr>
      <vt:lpstr>Participation of an Entity Set in a  Relationship Set</vt:lpstr>
      <vt:lpstr>Extended E-R Features: Specialization</vt:lpstr>
      <vt:lpstr>Specialization Example</vt:lpstr>
      <vt:lpstr>Extended ER Features: Generalization</vt:lpstr>
      <vt:lpstr>Summary of Symbols Used in E-R Notation</vt:lpstr>
      <vt:lpstr>Summary of Symbols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Youssouf</cp:lastModifiedBy>
  <cp:revision>7</cp:revision>
  <dcterms:created xsi:type="dcterms:W3CDTF">2018-08-29T17:04:59Z</dcterms:created>
  <dcterms:modified xsi:type="dcterms:W3CDTF">2018-09-09T20:11:39Z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2018-08-29T00:00:00Z</vt:filetime>
  </property>
</Properties>
</file>