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2" r:id="rId2"/>
    <p:sldId id="296" r:id="rId3"/>
    <p:sldId id="290" r:id="rId4"/>
    <p:sldId id="297" r:id="rId5"/>
    <p:sldId id="291" r:id="rId6"/>
    <p:sldId id="257" r:id="rId7"/>
    <p:sldId id="278" r:id="rId8"/>
    <p:sldId id="292" r:id="rId9"/>
    <p:sldId id="29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92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  <p15:guide id="5" pos="192" userDrawn="1">
          <p15:clr>
            <a:srgbClr val="A4A3A4"/>
          </p15:clr>
        </p15:guide>
        <p15:guide id="6" pos="74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C8393A"/>
    <a:srgbClr val="FFC000"/>
    <a:srgbClr val="70AD47"/>
    <a:srgbClr val="7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81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06" y="108"/>
      </p:cViewPr>
      <p:guideLst>
        <p:guide orient="horz" pos="2160"/>
        <p:guide pos="3840"/>
        <p:guide orient="horz" pos="192"/>
        <p:guide orient="horz" pos="4128"/>
        <p:guide pos="192"/>
        <p:guide pos="74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6431C-953F-445D-A64A-7781AE4DEE9F}" type="datetimeFigureOut">
              <a:rPr lang="id-ID" smtClean="0"/>
              <a:t>04/01/2021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18897-5179-48B7-A34B-8B813D1B18C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528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825EB-7FCE-46E9-A2E3-5B84B2B5E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2FB78-ED1A-43DA-9D43-EB351F6AE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B89C7-4558-44AA-AA8B-34FC91BA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631E-9671-48ED-947E-91C579CB5D60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6BFC4-2AD9-4D26-B3D1-90704EB1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772E6-599F-4DC6-B655-29D68E378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697-6F74-4F40-86C3-18E1852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0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CFC9-A803-40D0-AC71-056D3BCDD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5D51C-CD1F-418F-AA6E-D0200DFE4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71899-4406-4EC4-A910-F3A90CE5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631E-9671-48ED-947E-91C579CB5D60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7629C-C976-4CCD-9166-B48033DC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75FF8-3E06-4CA3-939D-9A3BCFB4D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697-6F74-4F40-86C3-18E1852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1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993B48-E881-461A-9131-C119B1D1F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06282-CF73-456B-995B-9A85788B3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D1F63-CE62-481E-A591-F60A003E5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631E-9671-48ED-947E-91C579CB5D60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E9EA8-94E2-4A99-B395-6352BDDB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F3931-8057-4291-AB0D-9A50A35C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697-6F74-4F40-86C3-18E1852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3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C35C6-F75F-4328-87C8-CF40EC12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54C46-628C-4305-9F67-98D701801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7C3AB-CD19-4E14-B167-3F76D0E15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631E-9671-48ED-947E-91C579CB5D60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C4CCA-F779-452C-A8E8-14D24742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11E59-40BA-4AED-B162-4070E05B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697-6F74-4F40-86C3-18E1852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0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1DF3F-714A-409D-8C70-6796C8886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95F04-6A83-42EA-AFF4-A2E1C793D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8BE99-AEE3-40F8-8F9D-3BE3E333B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631E-9671-48ED-947E-91C579CB5D60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192F3-8B02-42F9-B7CE-5BBCFF66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1DEF8-E761-4B6E-8B31-B900BEF75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697-6F74-4F40-86C3-18E1852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7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76549-0C8E-4841-8B98-951952FD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2BC64-8178-4376-9F2D-05DA2DBC3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AAE1F-F824-47BF-9FC1-EC0C54134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5F416-B6BB-4DB9-B67B-9A0C3952D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631E-9671-48ED-947E-91C579CB5D60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4F412-32EA-4DB6-AECC-F8C3426FA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C3ED6-4221-4CD3-A8CA-037D65BE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697-6F74-4F40-86C3-18E1852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96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79719-7611-4261-9142-804EE984A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D00A5-CBFC-4D41-B7E0-EA3114A79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4DAB9-FF4F-49F5-968E-1483D91D1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D2867D-9BC3-4EBF-A57C-3B001DC95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9C3F42-888F-4976-83B9-66FEEC698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5884E-9A5B-41BB-A444-705648A40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631E-9671-48ED-947E-91C579CB5D60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42C22-F06A-4E83-88F5-5FF7BF69F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52C298-F400-45C8-BCB5-B98ABAA8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697-6F74-4F40-86C3-18E1852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2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55068-43C7-4A9C-B483-783FC8ED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A39806-8FEC-4E1D-B063-A72512A53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631E-9671-48ED-947E-91C579CB5D60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2B0C8-9A1A-48A7-9C31-1AD772C46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7E6E7A-3AE5-48F4-AE8C-66EF347E5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697-6F74-4F40-86C3-18E1852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2F0FA9-EC18-44BF-B6EA-AC7B7DFB6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631E-9671-48ED-947E-91C579CB5D60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9DDF25-2553-4472-8327-0D01176A9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ABA25-1EBF-4484-9625-8E2DE0F2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697-6F74-4F40-86C3-18E1852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7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12FE-7BF5-4AA3-B60D-43F1B02D5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B1F92-D988-43DB-B000-D6C2A2B4E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2FB79-3DEF-49EE-80D2-454FBC473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0240D-BA4F-4784-A7A4-21D17F871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631E-9671-48ED-947E-91C579CB5D60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E7B09-BF95-4600-A69C-E6904C52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8C80D-588A-4BD0-8EF7-BB8D423D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697-6F74-4F40-86C3-18E1852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0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F92BA-82DA-4E02-87AB-2457E41A5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5D746B-23BC-45F1-8870-E01D42481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FB0F9-6A44-45EF-95F5-B5E4A7BC1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DCEC2-62DF-44DC-935A-E4587B85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631E-9671-48ED-947E-91C579CB5D60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79677-C532-472D-8641-7D370587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F0ECB-38C0-4E96-BE55-9D6CC23D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697-6F74-4F40-86C3-18E1852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5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248D4-811D-496C-BDEE-B4CD7DE18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7C0AF-72D5-44A7-BEB3-5671A6D21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ACEC5-BF49-4127-9D04-BE576B65A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2631E-9671-48ED-947E-91C579CB5D60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AA444-5464-40D9-A3D8-0B42D3718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D9F14-C326-4AE6-B76B-4703EE773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B5697-6F74-4F40-86C3-18E1852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1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9D85A85-542D-48D8-8076-014EC8C982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4" b="8704"/>
          <a:stretch/>
        </p:blipFill>
        <p:spPr>
          <a:xfrm>
            <a:off x="-14095" y="0"/>
            <a:ext cx="12220190" cy="685800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F4C59D2-D920-4F43-B245-D5B848DCC7C9}"/>
              </a:ext>
            </a:extLst>
          </p:cNvPr>
          <p:cNvSpPr/>
          <p:nvPr/>
        </p:nvSpPr>
        <p:spPr>
          <a:xfrm>
            <a:off x="-25567" y="0"/>
            <a:ext cx="12217567" cy="6121401"/>
          </a:xfrm>
          <a:custGeom>
            <a:avLst/>
            <a:gdLst>
              <a:gd name="connsiteX0" fmla="*/ 0 w 12215928"/>
              <a:gd name="connsiteY0" fmla="*/ 0 h 6120580"/>
              <a:gd name="connsiteX1" fmla="*/ 12215928 w 12215928"/>
              <a:gd name="connsiteY1" fmla="*/ 0 h 6120580"/>
              <a:gd name="connsiteX2" fmla="*/ 12215928 w 12215928"/>
              <a:gd name="connsiteY2" fmla="*/ 4123251 h 6120580"/>
              <a:gd name="connsiteX3" fmla="*/ 12052769 w 12215928"/>
              <a:gd name="connsiteY3" fmla="*/ 4266308 h 6120580"/>
              <a:gd name="connsiteX4" fmla="*/ 6119929 w 12215928"/>
              <a:gd name="connsiteY4" fmla="*/ 6120580 h 6120580"/>
              <a:gd name="connsiteX5" fmla="*/ 187089 w 12215928"/>
              <a:gd name="connsiteY5" fmla="*/ 4266308 h 6120580"/>
              <a:gd name="connsiteX6" fmla="*/ 0 w 12215928"/>
              <a:gd name="connsiteY6" fmla="*/ 4102269 h 6120580"/>
              <a:gd name="connsiteX7" fmla="*/ 0 w 12215928"/>
              <a:gd name="connsiteY7" fmla="*/ 0 h 612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5928" h="6120580">
                <a:moveTo>
                  <a:pt x="0" y="0"/>
                </a:moveTo>
                <a:lnTo>
                  <a:pt x="12215928" y="0"/>
                </a:lnTo>
                <a:lnTo>
                  <a:pt x="12215928" y="4123251"/>
                </a:lnTo>
                <a:lnTo>
                  <a:pt x="12052769" y="4266308"/>
                </a:lnTo>
                <a:cubicBezTo>
                  <a:pt x="10702616" y="5391966"/>
                  <a:pt x="8547741" y="6120580"/>
                  <a:pt x="6119929" y="6120580"/>
                </a:cubicBezTo>
                <a:cubicBezTo>
                  <a:pt x="3692117" y="6120580"/>
                  <a:pt x="1537242" y="5391966"/>
                  <a:pt x="187089" y="4266308"/>
                </a:cubicBezTo>
                <a:lnTo>
                  <a:pt x="0" y="4102269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8BDC0F-3813-4DBD-A717-CC81451B4BF6}"/>
              </a:ext>
            </a:extLst>
          </p:cNvPr>
          <p:cNvSpPr txBox="1"/>
          <p:nvPr/>
        </p:nvSpPr>
        <p:spPr>
          <a:xfrm>
            <a:off x="2145671" y="2969537"/>
            <a:ext cx="79681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Classroom Management System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8F4311-B0F4-467A-953F-9831B0C78A2A}"/>
              </a:ext>
            </a:extLst>
          </p:cNvPr>
          <p:cNvSpPr txBox="1"/>
          <p:nvPr/>
        </p:nvSpPr>
        <p:spPr>
          <a:xfrm>
            <a:off x="2462543" y="4834550"/>
            <a:ext cx="730557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Tasnim Ferdous	 180041108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Sidratul Muntaha	 180041118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Farhan Ishmam	 180041120</a:t>
            </a:r>
          </a:p>
        </p:txBody>
      </p:sp>
    </p:spTree>
    <p:extLst>
      <p:ext uri="{BB962C8B-B14F-4D97-AF65-F5344CB8AC3E}">
        <p14:creationId xmlns:p14="http://schemas.microsoft.com/office/powerpoint/2010/main" val="1454883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9D85A85-542D-48D8-8076-014EC8C982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4" b="8704"/>
          <a:stretch/>
        </p:blipFill>
        <p:spPr>
          <a:xfrm>
            <a:off x="-14095" y="0"/>
            <a:ext cx="12220190" cy="685800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E15AE0-B663-4A7F-AEE3-7486253D5319}"/>
              </a:ext>
            </a:extLst>
          </p:cNvPr>
          <p:cNvSpPr/>
          <p:nvPr/>
        </p:nvSpPr>
        <p:spPr>
          <a:xfrm rot="16200000">
            <a:off x="-548909" y="548910"/>
            <a:ext cx="6858000" cy="5760182"/>
          </a:xfrm>
          <a:custGeom>
            <a:avLst/>
            <a:gdLst>
              <a:gd name="connsiteX0" fmla="*/ 6858000 w 6858000"/>
              <a:gd name="connsiteY0" fmla="*/ 2324100 h 5760182"/>
              <a:gd name="connsiteX1" fmla="*/ 6858000 w 6858000"/>
              <a:gd name="connsiteY1" fmla="*/ 4638886 h 5760182"/>
              <a:gd name="connsiteX2" fmla="*/ 6766403 w 6858000"/>
              <a:gd name="connsiteY2" fmla="*/ 4719198 h 5760182"/>
              <a:gd name="connsiteX3" fmla="*/ 3435718 w 6858000"/>
              <a:gd name="connsiteY3" fmla="*/ 5760182 h 5760182"/>
              <a:gd name="connsiteX4" fmla="*/ 105032 w 6858000"/>
              <a:gd name="connsiteY4" fmla="*/ 4719197 h 5760182"/>
              <a:gd name="connsiteX5" fmla="*/ 1 w 6858000"/>
              <a:gd name="connsiteY5" fmla="*/ 4627106 h 5760182"/>
              <a:gd name="connsiteX6" fmla="*/ 1 w 6858000"/>
              <a:gd name="connsiteY6" fmla="*/ 2324100 h 5760182"/>
              <a:gd name="connsiteX7" fmla="*/ 6858000 w 6858000"/>
              <a:gd name="connsiteY7" fmla="*/ 0 h 5760182"/>
              <a:gd name="connsiteX8" fmla="*/ 6858000 w 6858000"/>
              <a:gd name="connsiteY8" fmla="*/ 2324100 h 5760182"/>
              <a:gd name="connsiteX9" fmla="*/ 0 w 6858000"/>
              <a:gd name="connsiteY9" fmla="*/ 2324099 h 5760182"/>
              <a:gd name="connsiteX10" fmla="*/ 0 w 6858000"/>
              <a:gd name="connsiteY10" fmla="*/ 0 h 5760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8000" h="5760182">
                <a:moveTo>
                  <a:pt x="6858000" y="2324100"/>
                </a:moveTo>
                <a:lnTo>
                  <a:pt x="6858000" y="4638886"/>
                </a:lnTo>
                <a:lnTo>
                  <a:pt x="6766403" y="4719198"/>
                </a:lnTo>
                <a:cubicBezTo>
                  <a:pt x="6008429" y="5351140"/>
                  <a:pt x="4798686" y="5760182"/>
                  <a:pt x="3435718" y="5760182"/>
                </a:cubicBezTo>
                <a:cubicBezTo>
                  <a:pt x="2072748" y="5760182"/>
                  <a:pt x="863006" y="5351139"/>
                  <a:pt x="105032" y="4719197"/>
                </a:cubicBezTo>
                <a:lnTo>
                  <a:pt x="1" y="4627106"/>
                </a:lnTo>
                <a:lnTo>
                  <a:pt x="1" y="2324100"/>
                </a:lnTo>
                <a:close/>
                <a:moveTo>
                  <a:pt x="6858000" y="0"/>
                </a:moveTo>
                <a:lnTo>
                  <a:pt x="6858000" y="2324100"/>
                </a:lnTo>
                <a:lnTo>
                  <a:pt x="0" y="2324099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EF7013-A532-4431-8C90-7927C11D386E}"/>
              </a:ext>
            </a:extLst>
          </p:cNvPr>
          <p:cNvSpPr txBox="1"/>
          <p:nvPr/>
        </p:nvSpPr>
        <p:spPr>
          <a:xfrm>
            <a:off x="153089" y="2921167"/>
            <a:ext cx="545400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3979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8">
            <a:extLst>
              <a:ext uri="{FF2B5EF4-FFF2-40B4-BE49-F238E27FC236}">
                <a16:creationId xmlns:a16="http://schemas.microsoft.com/office/drawing/2014/main" id="{99458A77-2EB9-4898-A51D-02758B486354}"/>
              </a:ext>
            </a:extLst>
          </p:cNvPr>
          <p:cNvSpPr/>
          <p:nvPr/>
        </p:nvSpPr>
        <p:spPr>
          <a:xfrm>
            <a:off x="745649" y="1339522"/>
            <a:ext cx="6340951" cy="4276417"/>
          </a:xfrm>
          <a:prstGeom prst="roundRect">
            <a:avLst>
              <a:gd name="adj" fmla="val 667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1E0774-59FD-4D9A-9AAF-AAAD4B503A1A}"/>
              </a:ext>
            </a:extLst>
          </p:cNvPr>
          <p:cNvSpPr txBox="1">
            <a:spLocks/>
          </p:cNvSpPr>
          <p:nvPr/>
        </p:nvSpPr>
        <p:spPr>
          <a:xfrm>
            <a:off x="937388" y="333828"/>
            <a:ext cx="10515600" cy="61555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atin typeface="+mj-lt"/>
              </a:rPr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82E11E-23DF-4BE2-9DFC-7EFFD95F0FC3}"/>
              </a:ext>
            </a:extLst>
          </p:cNvPr>
          <p:cNvSpPr/>
          <p:nvPr/>
        </p:nvSpPr>
        <p:spPr>
          <a:xfrm>
            <a:off x="371906" y="0"/>
            <a:ext cx="373743" cy="6676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j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274B2D-E9CA-44C9-B175-737DA5A01CA8}"/>
              </a:ext>
            </a:extLst>
          </p:cNvPr>
          <p:cNvCxnSpPr/>
          <p:nvPr/>
        </p:nvCxnSpPr>
        <p:spPr>
          <a:xfrm>
            <a:off x="5880100" y="667657"/>
            <a:ext cx="6311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FA60A72-3926-41A6-976E-3C3F61AA849E}"/>
              </a:ext>
            </a:extLst>
          </p:cNvPr>
          <p:cNvSpPr/>
          <p:nvPr/>
        </p:nvSpPr>
        <p:spPr>
          <a:xfrm>
            <a:off x="11506200" y="6311903"/>
            <a:ext cx="438150" cy="5460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atin typeface="+mj-lt"/>
              </a:rPr>
              <a:t>02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941733-EB90-4FD5-8ADD-6D5945134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682" y="1603829"/>
            <a:ext cx="3777536" cy="3650342"/>
          </a:xfrm>
          <a:prstGeom prst="rect">
            <a:avLst/>
          </a:prstGeom>
          <a:effectLst>
            <a:reflection blurRad="6350" stA="20000" endPos="20000" dir="5400000" sy="-100000" algn="bl" rotWithShape="0"/>
          </a:effec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B123BD4-2BDB-4D78-91E8-85F3299A0D77}"/>
              </a:ext>
            </a:extLst>
          </p:cNvPr>
          <p:cNvSpPr txBox="1">
            <a:spLocks/>
          </p:cNvSpPr>
          <p:nvPr/>
        </p:nvSpPr>
        <p:spPr>
          <a:xfrm>
            <a:off x="7832271" y="3594101"/>
            <a:ext cx="2712358" cy="8309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>
                <a:latin typeface="+mj-lt"/>
              </a:rPr>
              <a:t>CMS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37388" y="1835927"/>
            <a:ext cx="6096000" cy="351634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Bef>
                <a:spcPts val="300"/>
              </a:spcBef>
              <a:buClr>
                <a:srgbClr val="C00000"/>
              </a:buClr>
              <a:buFont typeface="Segoe UI Light" panose="020B0502040204020203" pitchFamily="34" charset="0"/>
              <a:buChar char="-"/>
            </a:pPr>
            <a:r>
              <a:rPr lang="en-US" sz="2400" dirty="0">
                <a:latin typeface="+mj-lt"/>
              </a:rPr>
              <a:t>Management Information System (MIS)</a:t>
            </a:r>
          </a:p>
          <a:p>
            <a:pPr marL="285750" indent="-285750">
              <a:spcBef>
                <a:spcPts val="300"/>
              </a:spcBef>
              <a:buClr>
                <a:srgbClr val="C00000"/>
              </a:buClr>
              <a:buFont typeface="Segoe UI Light" panose="020B0502040204020203" pitchFamily="34" charset="0"/>
              <a:buChar char="-"/>
            </a:pPr>
            <a:r>
              <a:rPr lang="en-US" sz="2400" dirty="0">
                <a:latin typeface="+mj-lt"/>
              </a:rPr>
              <a:t>Organizes Classroom Usage</a:t>
            </a:r>
          </a:p>
          <a:p>
            <a:pPr marL="285750" indent="-285750">
              <a:spcBef>
                <a:spcPts val="300"/>
              </a:spcBef>
              <a:buClr>
                <a:srgbClr val="C00000"/>
              </a:buClr>
              <a:buFont typeface="Segoe UI Light" panose="020B0502040204020203" pitchFamily="34" charset="0"/>
              <a:buChar char="-"/>
            </a:pPr>
            <a:r>
              <a:rPr lang="en-US" sz="2400" dirty="0">
                <a:latin typeface="+mj-lt"/>
              </a:rPr>
              <a:t>Eliminates conflict</a:t>
            </a:r>
          </a:p>
          <a:p>
            <a:pPr marL="285750" indent="-285750">
              <a:spcBef>
                <a:spcPts val="300"/>
              </a:spcBef>
              <a:buClr>
                <a:srgbClr val="C00000"/>
              </a:buClr>
              <a:buFont typeface="Segoe UI Light" panose="020B0502040204020203" pitchFamily="34" charset="0"/>
              <a:buChar char="-"/>
            </a:pPr>
            <a:r>
              <a:rPr lang="en-US" sz="2400" dirty="0">
                <a:latin typeface="+mj-lt"/>
              </a:rPr>
              <a:t>Reduces time required for searching manually</a:t>
            </a:r>
          </a:p>
          <a:p>
            <a:pPr marL="285750" indent="-285750">
              <a:spcBef>
                <a:spcPts val="300"/>
              </a:spcBef>
              <a:buClr>
                <a:srgbClr val="C00000"/>
              </a:buClr>
              <a:buFont typeface="Segoe UI Light" panose="020B0502040204020203" pitchFamily="34" charset="0"/>
              <a:buChar char="-"/>
            </a:pPr>
            <a:r>
              <a:rPr lang="en-US" sz="2400" dirty="0">
                <a:latin typeface="+mj-lt"/>
              </a:rPr>
              <a:t>Keeps records of past and future usage of classrooms</a:t>
            </a:r>
          </a:p>
          <a:p>
            <a:pPr marL="285750" indent="-285750">
              <a:spcBef>
                <a:spcPts val="300"/>
              </a:spcBef>
              <a:buClr>
                <a:srgbClr val="C00000"/>
              </a:buClr>
              <a:buFont typeface="Segoe UI Light" panose="020B0502040204020203" pitchFamily="34" charset="0"/>
              <a:buChar char="-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327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BA5660-614A-CA45-8E3A-FAD8B0A2F8AE}"/>
              </a:ext>
            </a:extLst>
          </p:cNvPr>
          <p:cNvSpPr/>
          <p:nvPr/>
        </p:nvSpPr>
        <p:spPr>
          <a:xfrm>
            <a:off x="304800" y="1155632"/>
            <a:ext cx="3841656" cy="4982052"/>
          </a:xfrm>
          <a:prstGeom prst="rect">
            <a:avLst/>
          </a:prstGeom>
          <a:solidFill>
            <a:srgbClr val="C839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8F10FF-71DA-3348-B823-316EE90F884D}"/>
              </a:ext>
            </a:extLst>
          </p:cNvPr>
          <p:cNvSpPr/>
          <p:nvPr/>
        </p:nvSpPr>
        <p:spPr>
          <a:xfrm>
            <a:off x="705978" y="3718182"/>
            <a:ext cx="2690365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Requirements based on the data collected from the targeted users, sorted according to priorities: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EA6C58"/>
              </a:buClr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D9190FF-CCFE-A549-BDB2-D071B9B79814}"/>
              </a:ext>
            </a:extLst>
          </p:cNvPr>
          <p:cNvGrpSpPr/>
          <p:nvPr/>
        </p:nvGrpSpPr>
        <p:grpSpPr>
          <a:xfrm>
            <a:off x="705978" y="1832505"/>
            <a:ext cx="1327686" cy="1297237"/>
            <a:chOff x="3398838" y="2541588"/>
            <a:chExt cx="346075" cy="338138"/>
          </a:xfrm>
        </p:grpSpPr>
        <p:sp>
          <p:nvSpPr>
            <p:cNvPr id="7" name="Freeform 264">
              <a:extLst>
                <a:ext uri="{FF2B5EF4-FFF2-40B4-BE49-F238E27FC236}">
                  <a16:creationId xmlns:a16="http://schemas.microsoft.com/office/drawing/2014/main" id="{848D6049-0A2D-3842-BF8B-330A0C5B4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8838" y="2563813"/>
              <a:ext cx="285750" cy="315913"/>
            </a:xfrm>
            <a:custGeom>
              <a:avLst/>
              <a:gdLst>
                <a:gd name="T0" fmla="*/ 180 w 180"/>
                <a:gd name="T1" fmla="*/ 99 h 199"/>
                <a:gd name="T2" fmla="*/ 180 w 180"/>
                <a:gd name="T3" fmla="*/ 199 h 199"/>
                <a:gd name="T4" fmla="*/ 0 w 180"/>
                <a:gd name="T5" fmla="*/ 199 h 199"/>
                <a:gd name="T6" fmla="*/ 0 w 180"/>
                <a:gd name="T7" fmla="*/ 0 h 199"/>
                <a:gd name="T8" fmla="*/ 118 w 180"/>
                <a:gd name="T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199">
                  <a:moveTo>
                    <a:pt x="180" y="99"/>
                  </a:moveTo>
                  <a:lnTo>
                    <a:pt x="180" y="199"/>
                  </a:lnTo>
                  <a:lnTo>
                    <a:pt x="0" y="199"/>
                  </a:lnTo>
                  <a:lnTo>
                    <a:pt x="0" y="0"/>
                  </a:lnTo>
                  <a:lnTo>
                    <a:pt x="118" y="0"/>
                  </a:lnTo>
                </a:path>
              </a:pathLst>
            </a:custGeom>
            <a:noFill/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Line 265">
              <a:extLst>
                <a:ext uri="{FF2B5EF4-FFF2-40B4-BE49-F238E27FC236}">
                  <a16:creationId xmlns:a16="http://schemas.microsoft.com/office/drawing/2014/main" id="{4C5499ED-996C-9648-9F01-2E07628053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8375" y="2643188"/>
              <a:ext cx="134938" cy="134938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266">
              <a:extLst>
                <a:ext uri="{FF2B5EF4-FFF2-40B4-BE49-F238E27FC236}">
                  <a16:creationId xmlns:a16="http://schemas.microsoft.com/office/drawing/2014/main" id="{00D1D65D-22F7-BD46-96B0-BF71C034C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1550" y="2541588"/>
              <a:ext cx="233363" cy="198438"/>
            </a:xfrm>
            <a:custGeom>
              <a:avLst/>
              <a:gdLst>
                <a:gd name="T0" fmla="*/ 26 w 62"/>
                <a:gd name="T1" fmla="*/ 12 h 53"/>
                <a:gd name="T2" fmla="*/ 14 w 62"/>
                <a:gd name="T3" fmla="*/ 48 h 53"/>
                <a:gd name="T4" fmla="*/ 43 w 62"/>
                <a:gd name="T5" fmla="*/ 39 h 53"/>
                <a:gd name="T6" fmla="*/ 62 w 62"/>
                <a:gd name="T7" fmla="*/ 0 h 53"/>
                <a:gd name="T8" fmla="*/ 37 w 62"/>
                <a:gd name="T9" fmla="*/ 7 h 53"/>
                <a:gd name="T10" fmla="*/ 26 w 62"/>
                <a:gd name="T11" fmla="*/ 21 h 53"/>
                <a:gd name="T12" fmla="*/ 26 w 62"/>
                <a:gd name="T13" fmla="*/ 1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53">
                  <a:moveTo>
                    <a:pt x="26" y="12"/>
                  </a:moveTo>
                  <a:cubicBezTo>
                    <a:pt x="22" y="13"/>
                    <a:pt x="0" y="34"/>
                    <a:pt x="14" y="48"/>
                  </a:cubicBezTo>
                  <a:cubicBezTo>
                    <a:pt x="19" y="53"/>
                    <a:pt x="30" y="52"/>
                    <a:pt x="43" y="39"/>
                  </a:cubicBezTo>
                  <a:cubicBezTo>
                    <a:pt x="56" y="26"/>
                    <a:pt x="62" y="0"/>
                    <a:pt x="62" y="0"/>
                  </a:cubicBezTo>
                  <a:cubicBezTo>
                    <a:pt x="62" y="0"/>
                    <a:pt x="49" y="2"/>
                    <a:pt x="37" y="7"/>
                  </a:cubicBezTo>
                  <a:cubicBezTo>
                    <a:pt x="37" y="7"/>
                    <a:pt x="34" y="21"/>
                    <a:pt x="26" y="21"/>
                  </a:cubicBezTo>
                  <a:cubicBezTo>
                    <a:pt x="26" y="18"/>
                    <a:pt x="26" y="12"/>
                    <a:pt x="26" y="12"/>
                  </a:cubicBezTo>
                  <a:close/>
                </a:path>
              </a:pathLst>
            </a:custGeom>
            <a:noFill/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64A01F-C92E-4C45-9E2F-1E555C6F376D}"/>
              </a:ext>
            </a:extLst>
          </p:cNvPr>
          <p:cNvCxnSpPr/>
          <p:nvPr/>
        </p:nvCxnSpPr>
        <p:spPr>
          <a:xfrm>
            <a:off x="705978" y="3531855"/>
            <a:ext cx="355747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1">
            <a:extLst>
              <a:ext uri="{FF2B5EF4-FFF2-40B4-BE49-F238E27FC236}">
                <a16:creationId xmlns:a16="http://schemas.microsoft.com/office/drawing/2014/main" id="{94DA5B6E-A12F-4112-827C-98914FE10F3B}"/>
              </a:ext>
            </a:extLst>
          </p:cNvPr>
          <p:cNvSpPr txBox="1">
            <a:spLocks/>
          </p:cNvSpPr>
          <p:nvPr/>
        </p:nvSpPr>
        <p:spPr>
          <a:xfrm>
            <a:off x="838200" y="317500"/>
            <a:ext cx="10515600" cy="5539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User Requirements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E489F9C-BE33-4367-BFBF-CF65F67A11E4}"/>
              </a:ext>
            </a:extLst>
          </p:cNvPr>
          <p:cNvSpPr/>
          <p:nvPr/>
        </p:nvSpPr>
        <p:spPr>
          <a:xfrm>
            <a:off x="304800" y="0"/>
            <a:ext cx="373743" cy="6676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1C7A926-EEE2-4E63-9066-7611538F22A8}"/>
              </a:ext>
            </a:extLst>
          </p:cNvPr>
          <p:cNvCxnSpPr/>
          <p:nvPr/>
        </p:nvCxnSpPr>
        <p:spPr>
          <a:xfrm>
            <a:off x="5880100" y="594499"/>
            <a:ext cx="6311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DAA5036-73DD-4717-91CA-1BD1E83D12CE}"/>
              </a:ext>
            </a:extLst>
          </p:cNvPr>
          <p:cNvSpPr/>
          <p:nvPr/>
        </p:nvSpPr>
        <p:spPr>
          <a:xfrm>
            <a:off x="11449051" y="6311903"/>
            <a:ext cx="438150" cy="5460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03</a:t>
            </a:r>
          </a:p>
        </p:txBody>
      </p:sp>
      <p:sp>
        <p:nvSpPr>
          <p:cNvPr id="101" name="Rectangle: Rounded Corners 8">
            <a:extLst>
              <a:ext uri="{FF2B5EF4-FFF2-40B4-BE49-F238E27FC236}">
                <a16:creationId xmlns:a16="http://schemas.microsoft.com/office/drawing/2014/main" id="{99458A77-2EB9-4898-A51D-02758B486354}"/>
              </a:ext>
            </a:extLst>
          </p:cNvPr>
          <p:cNvSpPr/>
          <p:nvPr/>
        </p:nvSpPr>
        <p:spPr>
          <a:xfrm>
            <a:off x="4307080" y="1068224"/>
            <a:ext cx="6939185" cy="5146371"/>
          </a:xfrm>
          <a:prstGeom prst="roundRect">
            <a:avLst>
              <a:gd name="adj" fmla="val 667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  <a:buClr>
                <a:srgbClr val="C00000"/>
              </a:buClr>
            </a:pPr>
            <a:r>
              <a:rPr lang="en-US" sz="2600" dirty="0">
                <a:solidFill>
                  <a:schemeClr val="tx1"/>
                </a:solidFill>
                <a:latin typeface="+mj-lt"/>
              </a:rPr>
              <a:t>Highest Priority:</a:t>
            </a:r>
          </a:p>
          <a:p>
            <a:pPr marL="457200" indent="-457200">
              <a:spcBef>
                <a:spcPts val="30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+mj-lt"/>
              </a:rPr>
              <a:t>Booking classrooms without booking conflicts</a:t>
            </a:r>
          </a:p>
          <a:p>
            <a:pPr marL="457200" indent="-457200">
              <a:spcBef>
                <a:spcPts val="30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+mj-lt"/>
              </a:rPr>
              <a:t>Finding and booking a classroom based on a set of requirements</a:t>
            </a:r>
          </a:p>
          <a:p>
            <a:pPr>
              <a:spcBef>
                <a:spcPts val="300"/>
              </a:spcBef>
              <a:buClr>
                <a:srgbClr val="C00000"/>
              </a:buClr>
            </a:pPr>
            <a:endParaRPr lang="en-US" sz="2600" dirty="0">
              <a:solidFill>
                <a:schemeClr val="tx1"/>
              </a:solidFill>
              <a:latin typeface="+mj-lt"/>
            </a:endParaRPr>
          </a:p>
          <a:p>
            <a:pPr>
              <a:spcBef>
                <a:spcPts val="300"/>
              </a:spcBef>
              <a:buClr>
                <a:srgbClr val="C00000"/>
              </a:buClr>
            </a:pPr>
            <a:r>
              <a:rPr lang="en-US" sz="2600" dirty="0">
                <a:solidFill>
                  <a:schemeClr val="tx1"/>
                </a:solidFill>
                <a:latin typeface="+mj-lt"/>
              </a:rPr>
              <a:t>High Priority:</a:t>
            </a:r>
          </a:p>
          <a:p>
            <a:pPr marL="457200" indent="-457200">
              <a:spcBef>
                <a:spcPts val="30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+mj-lt"/>
              </a:rPr>
              <a:t>Relaying information about classroom schedule to users</a:t>
            </a:r>
          </a:p>
          <a:p>
            <a:pPr marL="457200" indent="-457200">
              <a:spcBef>
                <a:spcPts val="30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+mj-lt"/>
              </a:rPr>
              <a:t>Allow certain users to access and modify records</a:t>
            </a:r>
          </a:p>
        </p:txBody>
      </p:sp>
    </p:spTree>
    <p:extLst>
      <p:ext uri="{BB962C8B-B14F-4D97-AF65-F5344CB8AC3E}">
        <p14:creationId xmlns:p14="http://schemas.microsoft.com/office/powerpoint/2010/main" val="323190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BA5660-614A-CA45-8E3A-FAD8B0A2F8AE}"/>
              </a:ext>
            </a:extLst>
          </p:cNvPr>
          <p:cNvSpPr/>
          <p:nvPr/>
        </p:nvSpPr>
        <p:spPr>
          <a:xfrm>
            <a:off x="304800" y="1155632"/>
            <a:ext cx="3841656" cy="4982052"/>
          </a:xfrm>
          <a:prstGeom prst="rect">
            <a:avLst/>
          </a:prstGeom>
          <a:solidFill>
            <a:srgbClr val="C839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8F10FF-71DA-3348-B823-316EE90F884D}"/>
              </a:ext>
            </a:extLst>
          </p:cNvPr>
          <p:cNvSpPr/>
          <p:nvPr/>
        </p:nvSpPr>
        <p:spPr>
          <a:xfrm>
            <a:off x="705978" y="3718182"/>
            <a:ext cx="2690365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Requirements based on the data collected from the targeted users, sorted according to priorities: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EA6C58"/>
              </a:buClr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D9190FF-CCFE-A549-BDB2-D071B9B79814}"/>
              </a:ext>
            </a:extLst>
          </p:cNvPr>
          <p:cNvGrpSpPr/>
          <p:nvPr/>
        </p:nvGrpSpPr>
        <p:grpSpPr>
          <a:xfrm>
            <a:off x="705978" y="1832505"/>
            <a:ext cx="1327686" cy="1297237"/>
            <a:chOff x="3398838" y="2541588"/>
            <a:chExt cx="346075" cy="338138"/>
          </a:xfrm>
        </p:grpSpPr>
        <p:sp>
          <p:nvSpPr>
            <p:cNvPr id="7" name="Freeform 264">
              <a:extLst>
                <a:ext uri="{FF2B5EF4-FFF2-40B4-BE49-F238E27FC236}">
                  <a16:creationId xmlns:a16="http://schemas.microsoft.com/office/drawing/2014/main" id="{848D6049-0A2D-3842-BF8B-330A0C5B4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8838" y="2563813"/>
              <a:ext cx="285750" cy="315913"/>
            </a:xfrm>
            <a:custGeom>
              <a:avLst/>
              <a:gdLst>
                <a:gd name="T0" fmla="*/ 180 w 180"/>
                <a:gd name="T1" fmla="*/ 99 h 199"/>
                <a:gd name="T2" fmla="*/ 180 w 180"/>
                <a:gd name="T3" fmla="*/ 199 h 199"/>
                <a:gd name="T4" fmla="*/ 0 w 180"/>
                <a:gd name="T5" fmla="*/ 199 h 199"/>
                <a:gd name="T6" fmla="*/ 0 w 180"/>
                <a:gd name="T7" fmla="*/ 0 h 199"/>
                <a:gd name="T8" fmla="*/ 118 w 180"/>
                <a:gd name="T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199">
                  <a:moveTo>
                    <a:pt x="180" y="99"/>
                  </a:moveTo>
                  <a:lnTo>
                    <a:pt x="180" y="199"/>
                  </a:lnTo>
                  <a:lnTo>
                    <a:pt x="0" y="199"/>
                  </a:lnTo>
                  <a:lnTo>
                    <a:pt x="0" y="0"/>
                  </a:lnTo>
                  <a:lnTo>
                    <a:pt x="118" y="0"/>
                  </a:lnTo>
                </a:path>
              </a:pathLst>
            </a:custGeom>
            <a:noFill/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Line 265">
              <a:extLst>
                <a:ext uri="{FF2B5EF4-FFF2-40B4-BE49-F238E27FC236}">
                  <a16:creationId xmlns:a16="http://schemas.microsoft.com/office/drawing/2014/main" id="{4C5499ED-996C-9648-9F01-2E07628053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8375" y="2643188"/>
              <a:ext cx="134938" cy="134938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266">
              <a:extLst>
                <a:ext uri="{FF2B5EF4-FFF2-40B4-BE49-F238E27FC236}">
                  <a16:creationId xmlns:a16="http://schemas.microsoft.com/office/drawing/2014/main" id="{00D1D65D-22F7-BD46-96B0-BF71C034C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1550" y="2541588"/>
              <a:ext cx="233363" cy="198438"/>
            </a:xfrm>
            <a:custGeom>
              <a:avLst/>
              <a:gdLst>
                <a:gd name="T0" fmla="*/ 26 w 62"/>
                <a:gd name="T1" fmla="*/ 12 h 53"/>
                <a:gd name="T2" fmla="*/ 14 w 62"/>
                <a:gd name="T3" fmla="*/ 48 h 53"/>
                <a:gd name="T4" fmla="*/ 43 w 62"/>
                <a:gd name="T5" fmla="*/ 39 h 53"/>
                <a:gd name="T6" fmla="*/ 62 w 62"/>
                <a:gd name="T7" fmla="*/ 0 h 53"/>
                <a:gd name="T8" fmla="*/ 37 w 62"/>
                <a:gd name="T9" fmla="*/ 7 h 53"/>
                <a:gd name="T10" fmla="*/ 26 w 62"/>
                <a:gd name="T11" fmla="*/ 21 h 53"/>
                <a:gd name="T12" fmla="*/ 26 w 62"/>
                <a:gd name="T13" fmla="*/ 1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53">
                  <a:moveTo>
                    <a:pt x="26" y="12"/>
                  </a:moveTo>
                  <a:cubicBezTo>
                    <a:pt x="22" y="13"/>
                    <a:pt x="0" y="34"/>
                    <a:pt x="14" y="48"/>
                  </a:cubicBezTo>
                  <a:cubicBezTo>
                    <a:pt x="19" y="53"/>
                    <a:pt x="30" y="52"/>
                    <a:pt x="43" y="39"/>
                  </a:cubicBezTo>
                  <a:cubicBezTo>
                    <a:pt x="56" y="26"/>
                    <a:pt x="62" y="0"/>
                    <a:pt x="62" y="0"/>
                  </a:cubicBezTo>
                  <a:cubicBezTo>
                    <a:pt x="62" y="0"/>
                    <a:pt x="49" y="2"/>
                    <a:pt x="37" y="7"/>
                  </a:cubicBezTo>
                  <a:cubicBezTo>
                    <a:pt x="37" y="7"/>
                    <a:pt x="34" y="21"/>
                    <a:pt x="26" y="21"/>
                  </a:cubicBezTo>
                  <a:cubicBezTo>
                    <a:pt x="26" y="18"/>
                    <a:pt x="26" y="12"/>
                    <a:pt x="26" y="12"/>
                  </a:cubicBezTo>
                  <a:close/>
                </a:path>
              </a:pathLst>
            </a:custGeom>
            <a:noFill/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64A01F-C92E-4C45-9E2F-1E555C6F376D}"/>
              </a:ext>
            </a:extLst>
          </p:cNvPr>
          <p:cNvCxnSpPr/>
          <p:nvPr/>
        </p:nvCxnSpPr>
        <p:spPr>
          <a:xfrm>
            <a:off x="705978" y="3531855"/>
            <a:ext cx="355747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1">
            <a:extLst>
              <a:ext uri="{FF2B5EF4-FFF2-40B4-BE49-F238E27FC236}">
                <a16:creationId xmlns:a16="http://schemas.microsoft.com/office/drawing/2014/main" id="{94DA5B6E-A12F-4112-827C-98914FE10F3B}"/>
              </a:ext>
            </a:extLst>
          </p:cNvPr>
          <p:cNvSpPr txBox="1">
            <a:spLocks/>
          </p:cNvSpPr>
          <p:nvPr/>
        </p:nvSpPr>
        <p:spPr>
          <a:xfrm>
            <a:off x="838200" y="317500"/>
            <a:ext cx="10515600" cy="5539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User Requirements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E489F9C-BE33-4367-BFBF-CF65F67A11E4}"/>
              </a:ext>
            </a:extLst>
          </p:cNvPr>
          <p:cNvSpPr/>
          <p:nvPr/>
        </p:nvSpPr>
        <p:spPr>
          <a:xfrm>
            <a:off x="304800" y="0"/>
            <a:ext cx="373743" cy="6676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1C7A926-EEE2-4E63-9066-7611538F22A8}"/>
              </a:ext>
            </a:extLst>
          </p:cNvPr>
          <p:cNvCxnSpPr/>
          <p:nvPr/>
        </p:nvCxnSpPr>
        <p:spPr>
          <a:xfrm>
            <a:off x="5880100" y="594499"/>
            <a:ext cx="6311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DAA5036-73DD-4717-91CA-1BD1E83D12CE}"/>
              </a:ext>
            </a:extLst>
          </p:cNvPr>
          <p:cNvSpPr/>
          <p:nvPr/>
        </p:nvSpPr>
        <p:spPr>
          <a:xfrm>
            <a:off x="11449051" y="6311903"/>
            <a:ext cx="438150" cy="5460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03</a:t>
            </a:r>
          </a:p>
        </p:txBody>
      </p:sp>
      <p:sp>
        <p:nvSpPr>
          <p:cNvPr id="101" name="Rectangle: Rounded Corners 8">
            <a:extLst>
              <a:ext uri="{FF2B5EF4-FFF2-40B4-BE49-F238E27FC236}">
                <a16:creationId xmlns:a16="http://schemas.microsoft.com/office/drawing/2014/main" id="{99458A77-2EB9-4898-A51D-02758B486354}"/>
              </a:ext>
            </a:extLst>
          </p:cNvPr>
          <p:cNvSpPr/>
          <p:nvPr/>
        </p:nvSpPr>
        <p:spPr>
          <a:xfrm>
            <a:off x="4307080" y="1068224"/>
            <a:ext cx="6939185" cy="5146371"/>
          </a:xfrm>
          <a:prstGeom prst="roundRect">
            <a:avLst>
              <a:gd name="adj" fmla="val 667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C00000"/>
              </a:buClr>
              <a:buSzTx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Medium Priority: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Web-based access from any platform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Simple, easy and intuitive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85336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82E11E-23DF-4BE2-9DFC-7EFFD95F0FC3}"/>
              </a:ext>
            </a:extLst>
          </p:cNvPr>
          <p:cNvSpPr/>
          <p:nvPr/>
        </p:nvSpPr>
        <p:spPr>
          <a:xfrm>
            <a:off x="304800" y="0"/>
            <a:ext cx="373743" cy="6676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274B2D-E9CA-44C9-B175-737DA5A01CA8}"/>
              </a:ext>
            </a:extLst>
          </p:cNvPr>
          <p:cNvCxnSpPr/>
          <p:nvPr/>
        </p:nvCxnSpPr>
        <p:spPr>
          <a:xfrm>
            <a:off x="5848714" y="362270"/>
            <a:ext cx="6311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FA60A72-3926-41A6-976E-3C3F61AA849E}"/>
              </a:ext>
            </a:extLst>
          </p:cNvPr>
          <p:cNvSpPr/>
          <p:nvPr/>
        </p:nvSpPr>
        <p:spPr>
          <a:xfrm>
            <a:off x="11449051" y="6311903"/>
            <a:ext cx="438150" cy="5460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04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01" y="1045030"/>
            <a:ext cx="10200797" cy="5740426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94DA5B6E-A12F-4112-827C-98914FE10F3B}"/>
              </a:ext>
            </a:extLst>
          </p:cNvPr>
          <p:cNvSpPr txBox="1">
            <a:spLocks/>
          </p:cNvSpPr>
          <p:nvPr/>
        </p:nvSpPr>
        <p:spPr>
          <a:xfrm>
            <a:off x="838200" y="317500"/>
            <a:ext cx="10515600" cy="5539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Diagram 0</a:t>
            </a:r>
          </a:p>
        </p:txBody>
      </p:sp>
    </p:spTree>
    <p:extLst>
      <p:ext uri="{BB962C8B-B14F-4D97-AF65-F5344CB8AC3E}">
        <p14:creationId xmlns:p14="http://schemas.microsoft.com/office/powerpoint/2010/main" val="3183048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E0774-59FD-4D9A-9AAF-AAAD4B503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478" y="2875002"/>
            <a:ext cx="3307080" cy="1107996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4000" dirty="0"/>
              <a:t>Use Case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82E11E-23DF-4BE2-9DFC-7EFFD95F0FC3}"/>
              </a:ext>
            </a:extLst>
          </p:cNvPr>
          <p:cNvSpPr/>
          <p:nvPr/>
        </p:nvSpPr>
        <p:spPr>
          <a:xfrm>
            <a:off x="304800" y="0"/>
            <a:ext cx="373743" cy="6676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274B2D-E9CA-44C9-B175-737DA5A01CA8}"/>
              </a:ext>
            </a:extLst>
          </p:cNvPr>
          <p:cNvCxnSpPr/>
          <p:nvPr/>
        </p:nvCxnSpPr>
        <p:spPr>
          <a:xfrm>
            <a:off x="5848714" y="362270"/>
            <a:ext cx="6311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FA60A72-3926-41A6-976E-3C3F61AA849E}"/>
              </a:ext>
            </a:extLst>
          </p:cNvPr>
          <p:cNvSpPr/>
          <p:nvPr/>
        </p:nvSpPr>
        <p:spPr>
          <a:xfrm>
            <a:off x="11449051" y="6311903"/>
            <a:ext cx="438150" cy="5460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05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BD4ADD1-62FF-436B-9F3F-5B19081D3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1254" y="552327"/>
            <a:ext cx="7881224" cy="619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12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1E0774-59FD-4D9A-9AAF-AAAD4B503A1A}"/>
              </a:ext>
            </a:extLst>
          </p:cNvPr>
          <p:cNvSpPr txBox="1">
            <a:spLocks/>
          </p:cNvSpPr>
          <p:nvPr/>
        </p:nvSpPr>
        <p:spPr>
          <a:xfrm>
            <a:off x="838200" y="317500"/>
            <a:ext cx="10515600" cy="5539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ER-Diagram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82E11E-23DF-4BE2-9DFC-7EFFD95F0FC3}"/>
              </a:ext>
            </a:extLst>
          </p:cNvPr>
          <p:cNvSpPr/>
          <p:nvPr/>
        </p:nvSpPr>
        <p:spPr>
          <a:xfrm>
            <a:off x="304800" y="0"/>
            <a:ext cx="373743" cy="6676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274B2D-E9CA-44C9-B175-737DA5A01CA8}"/>
              </a:ext>
            </a:extLst>
          </p:cNvPr>
          <p:cNvCxnSpPr/>
          <p:nvPr/>
        </p:nvCxnSpPr>
        <p:spPr>
          <a:xfrm>
            <a:off x="5880100" y="594499"/>
            <a:ext cx="6311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FA60A72-3926-41A6-976E-3C3F61AA849E}"/>
              </a:ext>
            </a:extLst>
          </p:cNvPr>
          <p:cNvSpPr/>
          <p:nvPr/>
        </p:nvSpPr>
        <p:spPr>
          <a:xfrm>
            <a:off x="11449051" y="6311903"/>
            <a:ext cx="438150" cy="5460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06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749" y="1074410"/>
            <a:ext cx="8961120" cy="5671873"/>
          </a:xfrm>
        </p:spPr>
      </p:pic>
    </p:spTree>
    <p:extLst>
      <p:ext uri="{BB962C8B-B14F-4D97-AF65-F5344CB8AC3E}">
        <p14:creationId xmlns:p14="http://schemas.microsoft.com/office/powerpoint/2010/main" val="1766569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1E0774-59FD-4D9A-9AAF-AAAD4B503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792"/>
            <a:ext cx="10515600" cy="553998"/>
          </a:xfrm>
        </p:spPr>
        <p:txBody>
          <a:bodyPr lIns="0" tIns="0" rIns="0" bIns="0" anchor="t">
            <a:spAutoFit/>
          </a:bodyPr>
          <a:lstStyle/>
          <a:p>
            <a:r>
              <a:rPr lang="en-US" sz="4000" dirty="0"/>
              <a:t>Features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82E11E-23DF-4BE2-9DFC-7EFFD95F0FC3}"/>
              </a:ext>
            </a:extLst>
          </p:cNvPr>
          <p:cNvSpPr/>
          <p:nvPr/>
        </p:nvSpPr>
        <p:spPr>
          <a:xfrm>
            <a:off x="304800" y="0"/>
            <a:ext cx="373743" cy="6676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274B2D-E9CA-44C9-B175-737DA5A01CA8}"/>
              </a:ext>
            </a:extLst>
          </p:cNvPr>
          <p:cNvCxnSpPr/>
          <p:nvPr/>
        </p:nvCxnSpPr>
        <p:spPr>
          <a:xfrm>
            <a:off x="5880100" y="594499"/>
            <a:ext cx="6311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FA60A72-3926-41A6-976E-3C3F61AA849E}"/>
              </a:ext>
            </a:extLst>
          </p:cNvPr>
          <p:cNvSpPr/>
          <p:nvPr/>
        </p:nvSpPr>
        <p:spPr>
          <a:xfrm>
            <a:off x="11449051" y="6329320"/>
            <a:ext cx="438150" cy="5460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07</a:t>
            </a:r>
          </a:p>
        </p:txBody>
      </p:sp>
      <p:sp>
        <p:nvSpPr>
          <p:cNvPr id="8" name="Rectangle: Rounded Corners 8">
            <a:extLst>
              <a:ext uri="{FF2B5EF4-FFF2-40B4-BE49-F238E27FC236}">
                <a16:creationId xmlns:a16="http://schemas.microsoft.com/office/drawing/2014/main" id="{99458A77-2EB9-4898-A51D-02758B486354}"/>
              </a:ext>
            </a:extLst>
          </p:cNvPr>
          <p:cNvSpPr/>
          <p:nvPr/>
        </p:nvSpPr>
        <p:spPr>
          <a:xfrm>
            <a:off x="979714" y="1157206"/>
            <a:ext cx="10232572" cy="4903959"/>
          </a:xfrm>
          <a:prstGeom prst="roundRect">
            <a:avLst>
              <a:gd name="adj" fmla="val 667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39">
            <a:extLst>
              <a:ext uri="{FF2B5EF4-FFF2-40B4-BE49-F238E27FC236}">
                <a16:creationId xmlns:a16="http://schemas.microsoft.com/office/drawing/2014/main" id="{6F144A33-A0B2-4E4B-9662-9BF10B065F1F}"/>
              </a:ext>
            </a:extLst>
          </p:cNvPr>
          <p:cNvSpPr/>
          <p:nvPr/>
        </p:nvSpPr>
        <p:spPr>
          <a:xfrm>
            <a:off x="979714" y="1148497"/>
            <a:ext cx="2445657" cy="4903959"/>
          </a:xfrm>
          <a:custGeom>
            <a:avLst/>
            <a:gdLst>
              <a:gd name="connsiteX0" fmla="*/ 327388 w 2445657"/>
              <a:gd name="connsiteY0" fmla="*/ 0 h 4903959"/>
              <a:gd name="connsiteX1" fmla="*/ 2445657 w 2445657"/>
              <a:gd name="connsiteY1" fmla="*/ 0 h 4903959"/>
              <a:gd name="connsiteX2" fmla="*/ 2445657 w 2445657"/>
              <a:gd name="connsiteY2" fmla="*/ 4903959 h 4903959"/>
              <a:gd name="connsiteX3" fmla="*/ 327388 w 2445657"/>
              <a:gd name="connsiteY3" fmla="*/ 4903959 h 4903959"/>
              <a:gd name="connsiteX4" fmla="*/ 0 w 2445657"/>
              <a:gd name="connsiteY4" fmla="*/ 4576571 h 4903959"/>
              <a:gd name="connsiteX5" fmla="*/ 0 w 2445657"/>
              <a:gd name="connsiteY5" fmla="*/ 327388 h 4903959"/>
              <a:gd name="connsiteX6" fmla="*/ 327388 w 2445657"/>
              <a:gd name="connsiteY6" fmla="*/ 0 h 490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45657" h="4903959">
                <a:moveTo>
                  <a:pt x="327388" y="0"/>
                </a:moveTo>
                <a:lnTo>
                  <a:pt x="2445657" y="0"/>
                </a:lnTo>
                <a:lnTo>
                  <a:pt x="2445657" y="4903959"/>
                </a:lnTo>
                <a:lnTo>
                  <a:pt x="327388" y="4903959"/>
                </a:lnTo>
                <a:cubicBezTo>
                  <a:pt x="146577" y="4903959"/>
                  <a:pt x="0" y="4757382"/>
                  <a:pt x="0" y="4576571"/>
                </a:cubicBezTo>
                <a:lnTo>
                  <a:pt x="0" y="327388"/>
                </a:lnTo>
                <a:cubicBezTo>
                  <a:pt x="0" y="146577"/>
                  <a:pt x="146577" y="0"/>
                  <a:pt x="327388" y="0"/>
                </a:cubicBezTo>
                <a:close/>
              </a:path>
            </a:pathLst>
          </a:custGeom>
          <a:solidFill>
            <a:srgbClr val="C839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4B80ED5-AF93-4CB5-8BEE-57CF3D919917}"/>
              </a:ext>
            </a:extLst>
          </p:cNvPr>
          <p:cNvSpPr txBox="1">
            <a:spLocks/>
          </p:cNvSpPr>
          <p:nvPr/>
        </p:nvSpPr>
        <p:spPr>
          <a:xfrm rot="16200000">
            <a:off x="499294" y="3206168"/>
            <a:ext cx="4903959" cy="7478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chemeClr val="bg1">
                    <a:lumMod val="95000"/>
                  </a:schemeClr>
                </a:solidFill>
              </a:rPr>
              <a:t>Implemented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47F68-A4FE-4EBC-97C2-4A05DB116121}"/>
              </a:ext>
            </a:extLst>
          </p:cNvPr>
          <p:cNvSpPr txBox="1"/>
          <p:nvPr/>
        </p:nvSpPr>
        <p:spPr>
          <a:xfrm>
            <a:off x="3753394" y="1968138"/>
            <a:ext cx="7030720" cy="32239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Bef>
                <a:spcPts val="300"/>
              </a:spcBef>
              <a:buClr>
                <a:srgbClr val="C00000"/>
              </a:buClr>
              <a:buFont typeface="Segoe UI Light" panose="020B0502040204020203" pitchFamily="34" charset="0"/>
              <a:buChar char="-"/>
            </a:pPr>
            <a:r>
              <a:rPr lang="en-US" sz="2400" dirty="0"/>
              <a:t>Search Rooms based on Requirements</a:t>
            </a:r>
          </a:p>
          <a:p>
            <a:pPr marL="285750" indent="-285750">
              <a:spcBef>
                <a:spcPts val="300"/>
              </a:spcBef>
              <a:buClr>
                <a:srgbClr val="C00000"/>
              </a:buClr>
              <a:buFont typeface="Segoe UI Light" panose="020B0502040204020203" pitchFamily="34" charset="0"/>
              <a:buChar char="-"/>
            </a:pPr>
            <a:r>
              <a:rPr lang="en-US" sz="2400" dirty="0"/>
              <a:t>Booking Rooms without Booking Conflicts</a:t>
            </a:r>
          </a:p>
          <a:p>
            <a:pPr marL="285750" indent="-285750">
              <a:spcBef>
                <a:spcPts val="300"/>
              </a:spcBef>
              <a:buClr>
                <a:srgbClr val="C00000"/>
              </a:buClr>
              <a:buFont typeface="Segoe UI Light" panose="020B0502040204020203" pitchFamily="34" charset="0"/>
              <a:buChar char="-"/>
            </a:pPr>
            <a:r>
              <a:rPr lang="en-US" sz="2400" dirty="0"/>
              <a:t>Manage User Records</a:t>
            </a:r>
          </a:p>
          <a:p>
            <a:pPr marL="285750" indent="-285750">
              <a:spcBef>
                <a:spcPts val="300"/>
              </a:spcBef>
              <a:buClr>
                <a:srgbClr val="C00000"/>
              </a:buClr>
              <a:buFont typeface="Segoe UI Light" panose="020B0502040204020203" pitchFamily="34" charset="0"/>
              <a:buChar char="-"/>
            </a:pPr>
            <a:r>
              <a:rPr lang="en-US" sz="2400" dirty="0"/>
              <a:t>Display Routine for Students</a:t>
            </a:r>
          </a:p>
          <a:p>
            <a:pPr marL="285750" indent="-285750">
              <a:spcBef>
                <a:spcPts val="300"/>
              </a:spcBef>
              <a:buClr>
                <a:srgbClr val="C00000"/>
              </a:buClr>
              <a:buFont typeface="Segoe UI Light" panose="020B0502040204020203" pitchFamily="34" charset="0"/>
              <a:buChar char="-"/>
            </a:pPr>
            <a:r>
              <a:rPr lang="en-US" sz="2400" dirty="0"/>
              <a:t>Access User Profile</a:t>
            </a:r>
          </a:p>
          <a:p>
            <a:pPr marL="285750" indent="-285750">
              <a:spcBef>
                <a:spcPts val="300"/>
              </a:spcBef>
              <a:buClr>
                <a:srgbClr val="C00000"/>
              </a:buClr>
              <a:buFont typeface="Segoe UI Light" panose="020B0502040204020203" pitchFamily="34" charset="0"/>
              <a:buChar char="-"/>
            </a:pPr>
            <a:r>
              <a:rPr lang="en-US" sz="2400" dirty="0"/>
              <a:t>User Authentication and  Password Recovery.</a:t>
            </a:r>
          </a:p>
          <a:p>
            <a:pPr marL="285750" indent="-285750">
              <a:spcBef>
                <a:spcPts val="300"/>
              </a:spcBef>
              <a:buClr>
                <a:srgbClr val="C00000"/>
              </a:buClr>
              <a:buFont typeface="Segoe UI Light" panose="020B0502040204020203" pitchFamily="34" charset="0"/>
              <a:buChar char="-"/>
            </a:pPr>
            <a:r>
              <a:rPr lang="en-US" sz="2400" dirty="0"/>
              <a:t>Role based User Access.</a:t>
            </a:r>
          </a:p>
          <a:p>
            <a:pPr marL="285750" indent="-285750">
              <a:spcBef>
                <a:spcPts val="300"/>
              </a:spcBef>
              <a:buClr>
                <a:srgbClr val="C00000"/>
              </a:buClr>
              <a:buFont typeface="Segoe UI Light" panose="020B0502040204020203" pitchFamily="34" charset="0"/>
              <a:buChar char="-"/>
            </a:pPr>
            <a:r>
              <a:rPr lang="en-US" sz="2400" dirty="0"/>
              <a:t>Administrative Features (adding/removing elements).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1727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1E0774-59FD-4D9A-9AAF-AAAD4B503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553998"/>
          </a:xfrm>
        </p:spPr>
        <p:txBody>
          <a:bodyPr lIns="0" tIns="0" rIns="0" bIns="0" anchor="t">
            <a:spAutoFit/>
          </a:bodyPr>
          <a:lstStyle/>
          <a:p>
            <a:r>
              <a:rPr lang="en-US" sz="4000" dirty="0"/>
              <a:t>Features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82E11E-23DF-4BE2-9DFC-7EFFD95F0FC3}"/>
              </a:ext>
            </a:extLst>
          </p:cNvPr>
          <p:cNvSpPr/>
          <p:nvPr/>
        </p:nvSpPr>
        <p:spPr>
          <a:xfrm>
            <a:off x="304800" y="0"/>
            <a:ext cx="373743" cy="6676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274B2D-E9CA-44C9-B175-737DA5A01CA8}"/>
              </a:ext>
            </a:extLst>
          </p:cNvPr>
          <p:cNvCxnSpPr/>
          <p:nvPr/>
        </p:nvCxnSpPr>
        <p:spPr>
          <a:xfrm>
            <a:off x="5880100" y="594499"/>
            <a:ext cx="6311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FA60A72-3926-41A6-976E-3C3F61AA849E}"/>
              </a:ext>
            </a:extLst>
          </p:cNvPr>
          <p:cNvSpPr/>
          <p:nvPr/>
        </p:nvSpPr>
        <p:spPr>
          <a:xfrm>
            <a:off x="11449051" y="6329320"/>
            <a:ext cx="438150" cy="5460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08</a:t>
            </a:r>
          </a:p>
        </p:txBody>
      </p:sp>
      <p:sp>
        <p:nvSpPr>
          <p:cNvPr id="8" name="Rectangle: Rounded Corners 8">
            <a:extLst>
              <a:ext uri="{FF2B5EF4-FFF2-40B4-BE49-F238E27FC236}">
                <a16:creationId xmlns:a16="http://schemas.microsoft.com/office/drawing/2014/main" id="{99458A77-2EB9-4898-A51D-02758B486354}"/>
              </a:ext>
            </a:extLst>
          </p:cNvPr>
          <p:cNvSpPr/>
          <p:nvPr/>
        </p:nvSpPr>
        <p:spPr>
          <a:xfrm>
            <a:off x="979714" y="1148497"/>
            <a:ext cx="10232572" cy="4903959"/>
          </a:xfrm>
          <a:prstGeom prst="roundRect">
            <a:avLst>
              <a:gd name="adj" fmla="val 667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39">
            <a:extLst>
              <a:ext uri="{FF2B5EF4-FFF2-40B4-BE49-F238E27FC236}">
                <a16:creationId xmlns:a16="http://schemas.microsoft.com/office/drawing/2014/main" id="{6F144A33-A0B2-4E4B-9662-9BF10B065F1F}"/>
              </a:ext>
            </a:extLst>
          </p:cNvPr>
          <p:cNvSpPr/>
          <p:nvPr/>
        </p:nvSpPr>
        <p:spPr>
          <a:xfrm>
            <a:off x="979712" y="1148496"/>
            <a:ext cx="2445657" cy="2425462"/>
          </a:xfrm>
          <a:custGeom>
            <a:avLst/>
            <a:gdLst>
              <a:gd name="connsiteX0" fmla="*/ 327388 w 2445657"/>
              <a:gd name="connsiteY0" fmla="*/ 0 h 4903959"/>
              <a:gd name="connsiteX1" fmla="*/ 2445657 w 2445657"/>
              <a:gd name="connsiteY1" fmla="*/ 0 h 4903959"/>
              <a:gd name="connsiteX2" fmla="*/ 2445657 w 2445657"/>
              <a:gd name="connsiteY2" fmla="*/ 4903959 h 4903959"/>
              <a:gd name="connsiteX3" fmla="*/ 327388 w 2445657"/>
              <a:gd name="connsiteY3" fmla="*/ 4903959 h 4903959"/>
              <a:gd name="connsiteX4" fmla="*/ 0 w 2445657"/>
              <a:gd name="connsiteY4" fmla="*/ 4576571 h 4903959"/>
              <a:gd name="connsiteX5" fmla="*/ 0 w 2445657"/>
              <a:gd name="connsiteY5" fmla="*/ 327388 h 4903959"/>
              <a:gd name="connsiteX6" fmla="*/ 327388 w 2445657"/>
              <a:gd name="connsiteY6" fmla="*/ 0 h 490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45657" h="4903959">
                <a:moveTo>
                  <a:pt x="327388" y="0"/>
                </a:moveTo>
                <a:lnTo>
                  <a:pt x="2445657" y="0"/>
                </a:lnTo>
                <a:lnTo>
                  <a:pt x="2445657" y="4903959"/>
                </a:lnTo>
                <a:lnTo>
                  <a:pt x="327388" y="4903959"/>
                </a:lnTo>
                <a:cubicBezTo>
                  <a:pt x="146577" y="4903959"/>
                  <a:pt x="0" y="4757382"/>
                  <a:pt x="0" y="4576571"/>
                </a:cubicBezTo>
                <a:lnTo>
                  <a:pt x="0" y="327388"/>
                </a:lnTo>
                <a:cubicBezTo>
                  <a:pt x="0" y="146577"/>
                  <a:pt x="146577" y="0"/>
                  <a:pt x="327388" y="0"/>
                </a:cubicBezTo>
                <a:close/>
              </a:path>
            </a:pathLst>
          </a:custGeom>
          <a:solidFill>
            <a:srgbClr val="C839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047F68-A4FE-4EBC-97C2-4A05DB116121}"/>
              </a:ext>
            </a:extLst>
          </p:cNvPr>
          <p:cNvSpPr txBox="1"/>
          <p:nvPr/>
        </p:nvSpPr>
        <p:spPr>
          <a:xfrm>
            <a:off x="3775926" y="1584091"/>
            <a:ext cx="6903084" cy="11849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Bef>
                <a:spcPts val="300"/>
              </a:spcBef>
              <a:buClr>
                <a:srgbClr val="C00000"/>
              </a:buClr>
              <a:buFont typeface="Segoe UI Light" panose="020B0502040204020203" pitchFamily="34" charset="0"/>
              <a:buChar char="-"/>
            </a:pPr>
            <a:r>
              <a:rPr lang="en-US" sz="2400" dirty="0"/>
              <a:t>Display Allocated Classroom for Students</a:t>
            </a:r>
          </a:p>
          <a:p>
            <a:pPr marL="285750" indent="-285750">
              <a:spcBef>
                <a:spcPts val="300"/>
              </a:spcBef>
              <a:buClr>
                <a:srgbClr val="C00000"/>
              </a:buClr>
              <a:buFont typeface="Segoe UI Light" panose="020B0502040204020203" pitchFamily="34" charset="0"/>
              <a:buChar char="-"/>
            </a:pPr>
            <a:r>
              <a:rPr lang="en-US" sz="2400" dirty="0"/>
              <a:t>Mobile App</a:t>
            </a:r>
          </a:p>
          <a:p>
            <a:pPr marL="285750" indent="-285750">
              <a:spcBef>
                <a:spcPts val="300"/>
              </a:spcBef>
              <a:buClr>
                <a:srgbClr val="C00000"/>
              </a:buClr>
              <a:buFont typeface="Segoe UI Light" panose="020B0502040204020203" pitchFamily="34" charset="0"/>
              <a:buChar char="-"/>
            </a:pPr>
            <a:r>
              <a:rPr lang="en-US" sz="2400" dirty="0"/>
              <a:t>User Notification System on Mobile App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1739066" y="1958391"/>
            <a:ext cx="2299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Under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Implementation</a:t>
            </a:r>
          </a:p>
        </p:txBody>
      </p:sp>
      <p:sp>
        <p:nvSpPr>
          <p:cNvPr id="14" name="Freeform: Shape 39">
            <a:extLst>
              <a:ext uri="{FF2B5EF4-FFF2-40B4-BE49-F238E27FC236}">
                <a16:creationId xmlns:a16="http://schemas.microsoft.com/office/drawing/2014/main" id="{6F144A33-A0B2-4E4B-9662-9BF10B065F1F}"/>
              </a:ext>
            </a:extLst>
          </p:cNvPr>
          <p:cNvSpPr/>
          <p:nvPr/>
        </p:nvSpPr>
        <p:spPr>
          <a:xfrm>
            <a:off x="979712" y="3600476"/>
            <a:ext cx="2445657" cy="2425462"/>
          </a:xfrm>
          <a:custGeom>
            <a:avLst/>
            <a:gdLst>
              <a:gd name="connsiteX0" fmla="*/ 327388 w 2445657"/>
              <a:gd name="connsiteY0" fmla="*/ 0 h 4903959"/>
              <a:gd name="connsiteX1" fmla="*/ 2445657 w 2445657"/>
              <a:gd name="connsiteY1" fmla="*/ 0 h 4903959"/>
              <a:gd name="connsiteX2" fmla="*/ 2445657 w 2445657"/>
              <a:gd name="connsiteY2" fmla="*/ 4903959 h 4903959"/>
              <a:gd name="connsiteX3" fmla="*/ 327388 w 2445657"/>
              <a:gd name="connsiteY3" fmla="*/ 4903959 h 4903959"/>
              <a:gd name="connsiteX4" fmla="*/ 0 w 2445657"/>
              <a:gd name="connsiteY4" fmla="*/ 4576571 h 4903959"/>
              <a:gd name="connsiteX5" fmla="*/ 0 w 2445657"/>
              <a:gd name="connsiteY5" fmla="*/ 327388 h 4903959"/>
              <a:gd name="connsiteX6" fmla="*/ 327388 w 2445657"/>
              <a:gd name="connsiteY6" fmla="*/ 0 h 490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45657" h="4903959">
                <a:moveTo>
                  <a:pt x="327388" y="0"/>
                </a:moveTo>
                <a:lnTo>
                  <a:pt x="2445657" y="0"/>
                </a:lnTo>
                <a:lnTo>
                  <a:pt x="2445657" y="4903959"/>
                </a:lnTo>
                <a:lnTo>
                  <a:pt x="327388" y="4903959"/>
                </a:lnTo>
                <a:cubicBezTo>
                  <a:pt x="146577" y="4903959"/>
                  <a:pt x="0" y="4757382"/>
                  <a:pt x="0" y="4576571"/>
                </a:cubicBezTo>
                <a:lnTo>
                  <a:pt x="0" y="327388"/>
                </a:lnTo>
                <a:cubicBezTo>
                  <a:pt x="0" y="146577"/>
                  <a:pt x="146577" y="0"/>
                  <a:pt x="327388" y="0"/>
                </a:cubicBezTo>
                <a:close/>
              </a:path>
            </a:pathLst>
          </a:custGeom>
          <a:solidFill>
            <a:srgbClr val="C839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1739064" y="4369657"/>
            <a:ext cx="2299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Implemented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47F68-A4FE-4EBC-97C2-4A05DB116121}"/>
              </a:ext>
            </a:extLst>
          </p:cNvPr>
          <p:cNvSpPr txBox="1"/>
          <p:nvPr/>
        </p:nvSpPr>
        <p:spPr>
          <a:xfrm>
            <a:off x="3775926" y="3812933"/>
            <a:ext cx="6903084" cy="20005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Bef>
                <a:spcPts val="300"/>
              </a:spcBef>
              <a:buClr>
                <a:srgbClr val="C00000"/>
              </a:buClr>
              <a:buFont typeface="Segoe UI Light" panose="020B0502040204020203" pitchFamily="34" charset="0"/>
              <a:buChar char="-"/>
            </a:pPr>
            <a:r>
              <a:rPr lang="en-US" sz="2400" dirty="0"/>
              <a:t>Faculty Routine</a:t>
            </a:r>
          </a:p>
          <a:p>
            <a:pPr marL="285750" indent="-285750">
              <a:spcBef>
                <a:spcPts val="300"/>
              </a:spcBef>
              <a:buClr>
                <a:srgbClr val="C00000"/>
              </a:buClr>
              <a:buFont typeface="Segoe UI Light" panose="020B0502040204020203" pitchFamily="34" charset="0"/>
              <a:buChar char="-"/>
            </a:pPr>
            <a:r>
              <a:rPr lang="en-US" sz="2400" dirty="0"/>
              <a:t>Making Recurring Bookings</a:t>
            </a:r>
          </a:p>
          <a:p>
            <a:pPr marL="285750" indent="-285750">
              <a:spcBef>
                <a:spcPts val="300"/>
              </a:spcBef>
              <a:buClr>
                <a:srgbClr val="C00000"/>
              </a:buClr>
              <a:buFont typeface="Segoe UI Light" panose="020B0502040204020203" pitchFamily="34" charset="0"/>
              <a:buChar char="-"/>
            </a:pPr>
            <a:r>
              <a:rPr lang="en-US" sz="2400" dirty="0"/>
              <a:t>Course Entity, Validation, Add and Remove</a:t>
            </a:r>
          </a:p>
          <a:p>
            <a:pPr marL="285750" indent="-285750">
              <a:spcBef>
                <a:spcPts val="300"/>
              </a:spcBef>
              <a:buClr>
                <a:srgbClr val="C00000"/>
              </a:buClr>
              <a:buFont typeface="Segoe UI Light" panose="020B0502040204020203" pitchFamily="34" charset="0"/>
              <a:buChar char="-"/>
            </a:pPr>
            <a:r>
              <a:rPr lang="en-US" sz="2400" dirty="0"/>
              <a:t>Integrating Attendance and Grading System</a:t>
            </a:r>
          </a:p>
          <a:p>
            <a:pPr marL="285750" indent="-285750">
              <a:spcBef>
                <a:spcPts val="300"/>
              </a:spcBef>
              <a:buClr>
                <a:srgbClr val="C00000"/>
              </a:buClr>
              <a:buFont typeface="Segoe UI Light" panose="020B0502040204020203" pitchFamily="34" charset="0"/>
              <a:buChar char="-"/>
            </a:pPr>
            <a:r>
              <a:rPr lang="en-US" sz="2400" dirty="0"/>
              <a:t>Enrolling and unrolling to courses</a:t>
            </a:r>
          </a:p>
        </p:txBody>
      </p:sp>
    </p:spTree>
    <p:extLst>
      <p:ext uri="{BB962C8B-B14F-4D97-AF65-F5344CB8AC3E}">
        <p14:creationId xmlns:p14="http://schemas.microsoft.com/office/powerpoint/2010/main" val="2217106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232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Case Diagram</vt:lpstr>
      <vt:lpstr>PowerPoint Presentation</vt:lpstr>
      <vt:lpstr>Features</vt:lpstr>
      <vt:lpstr>Features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Nugroho Ade</dc:creator>
  <cp:lastModifiedBy>Tasnim Ferdous</cp:lastModifiedBy>
  <cp:revision>123</cp:revision>
  <dcterms:created xsi:type="dcterms:W3CDTF">2018-04-04T07:00:22Z</dcterms:created>
  <dcterms:modified xsi:type="dcterms:W3CDTF">2021-01-04T11:06:30Z</dcterms:modified>
</cp:coreProperties>
</file>