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05" autoAdjust="0"/>
  </p:normalViewPr>
  <p:slideViewPr>
    <p:cSldViewPr snapToGrid="0">
      <p:cViewPr varScale="1">
        <p:scale>
          <a:sx n="72" d="100"/>
          <a:sy n="72" d="100"/>
        </p:scale>
        <p:origin x="107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E8962-32A2-4FED-8678-BE9693E10B47}" type="datetimeFigureOut">
              <a:rPr lang="en-US" smtClean="0"/>
              <a:t>25-Sep-21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01942-15C7-4F5A-9DAA-2D9CFED5FD5F}" type="slidenum">
              <a:rPr lang="en-US" smtClean="0"/>
              <a:t>‹#›</a:t>
            </a:fld>
            <a:endParaRPr lang="en-US"/>
          </a:p>
        </p:txBody>
      </p:sp>
    </p:spTree>
    <p:extLst>
      <p:ext uri="{BB962C8B-B14F-4D97-AF65-F5344CB8AC3E}">
        <p14:creationId xmlns:p14="http://schemas.microsoft.com/office/powerpoint/2010/main" val="372753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Raising the Bandwidth</a:t>
            </a:r>
          </a:p>
          <a:p>
            <a:r>
              <a:rPr lang="en-US" dirty="0"/>
              <a:t>Separating the Collision Domain</a:t>
            </a:r>
          </a:p>
        </p:txBody>
      </p:sp>
      <p:sp>
        <p:nvSpPr>
          <p:cNvPr id="4" name="Slide Number Placeholder 3"/>
          <p:cNvSpPr>
            <a:spLocks noGrp="1"/>
          </p:cNvSpPr>
          <p:nvPr>
            <p:ph type="sldNum" sz="quarter" idx="5"/>
          </p:nvPr>
        </p:nvSpPr>
        <p:spPr/>
        <p:txBody>
          <a:bodyPr/>
          <a:lstStyle/>
          <a:p>
            <a:fld id="{7E301942-15C7-4F5A-9DAA-2D9CFED5FD5F}" type="slidenum">
              <a:rPr lang="en-US" smtClean="0"/>
              <a:t>2</a:t>
            </a:fld>
            <a:endParaRPr lang="en-US"/>
          </a:p>
        </p:txBody>
      </p:sp>
    </p:spTree>
    <p:extLst>
      <p:ext uri="{BB962C8B-B14F-4D97-AF65-F5344CB8AC3E}">
        <p14:creationId xmlns:p14="http://schemas.microsoft.com/office/powerpoint/2010/main" val="247817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Ethernet was designed as a connectionless protocol at the MAC sublayer. There is no explicit flow control or error control to inform the sender that the frame has arrived at the destination without error. When the receiver receives the frame, it does not send any positive or negative acknowledgment.</a:t>
            </a:r>
          </a:p>
        </p:txBody>
      </p:sp>
      <p:sp>
        <p:nvSpPr>
          <p:cNvPr id="4" name="Slide Number Placeholder 3"/>
          <p:cNvSpPr>
            <a:spLocks noGrp="1"/>
          </p:cNvSpPr>
          <p:nvPr>
            <p:ph type="sldNum" sz="quarter" idx="5"/>
          </p:nvPr>
        </p:nvSpPr>
        <p:spPr/>
        <p:txBody>
          <a:bodyPr/>
          <a:lstStyle/>
          <a:p>
            <a:fld id="{7E301942-15C7-4F5A-9DAA-2D9CFED5FD5F}" type="slidenum">
              <a:rPr lang="en-US" smtClean="0"/>
              <a:t>5</a:t>
            </a:fld>
            <a:endParaRPr lang="en-US"/>
          </a:p>
        </p:txBody>
      </p:sp>
    </p:spTree>
    <p:extLst>
      <p:ext uri="{BB962C8B-B14F-4D97-AF65-F5344CB8AC3E}">
        <p14:creationId xmlns:p14="http://schemas.microsoft.com/office/powerpoint/2010/main" val="286188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718C3E-3FE3-4C6C-8442-0CED2EA79366}" type="datetime1">
              <a:rPr lang="en-US" smtClean="0"/>
              <a:t>25-Sep-21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1AEC4-541E-4781-9A9D-FB6AC3C5E0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78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7518A-B2EF-4FB3-97D1-8ED79159D303}" type="datetime1">
              <a:rPr lang="en-US" smtClean="0"/>
              <a:t>25-Sep-21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89912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3D77B-AA8E-4A7D-BE9A-51F814F0E862}" type="datetime1">
              <a:rPr lang="en-US" smtClean="0"/>
              <a:t>25-Sep-21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35365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816BE-78F6-438C-9AD9-2EE757868E8C}" type="datetime1">
              <a:rPr lang="en-US" smtClean="0"/>
              <a:t>25-Sep-21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35185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2E7D51-B36F-4FB3-A1C4-4923260DB5B9}" type="datetime1">
              <a:rPr lang="en-US" smtClean="0"/>
              <a:t>25-Sep-21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51AEC4-541E-4781-9A9D-FB6AC3C5E02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8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1D0EE6-CB98-4ED2-BDCB-2573EEA63F17}" type="datetime1">
              <a:rPr lang="en-US" smtClean="0"/>
              <a:t>25-Sep-21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279066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14C386-1DB2-4B3E-8052-1EEDB5CE7A1D}" type="datetime1">
              <a:rPr lang="en-US" smtClean="0"/>
              <a:t>25-Sep-21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40722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CFE51-0BC1-4CFA-AD1B-6CFA1EFD9057}" type="datetime1">
              <a:rPr lang="en-US" smtClean="0"/>
              <a:t>25-Sep-21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130069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8FAD2C-3792-484D-A359-D713A1F1B562}" type="datetime1">
              <a:rPr lang="en-US" smtClean="0"/>
              <a:t>25-Sep-21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95947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C533F6-E8C1-4A07-806C-B86045F044DD}" type="datetime1">
              <a:rPr lang="en-US" smtClean="0"/>
              <a:t>25-Sep-21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51AEC4-541E-4781-9A9D-FB6AC3C5E02C}" type="slidenum">
              <a:rPr lang="en-US" smtClean="0"/>
              <a:t>‹#›</a:t>
            </a:fld>
            <a:endParaRPr lang="en-US"/>
          </a:p>
        </p:txBody>
      </p:sp>
    </p:spTree>
    <p:extLst>
      <p:ext uri="{BB962C8B-B14F-4D97-AF65-F5344CB8AC3E}">
        <p14:creationId xmlns:p14="http://schemas.microsoft.com/office/powerpoint/2010/main" val="54174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4896B-A1BE-4456-BF4C-2897785B9820}" type="datetime1">
              <a:rPr lang="en-US" smtClean="0"/>
              <a:t>25-Sep-21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51AEC4-541E-4781-9A9D-FB6AC3C5E02C}" type="slidenum">
              <a:rPr lang="en-US" smtClean="0"/>
              <a:t>‹#›</a:t>
            </a:fld>
            <a:endParaRPr lang="en-US"/>
          </a:p>
        </p:txBody>
      </p:sp>
    </p:spTree>
    <p:extLst>
      <p:ext uri="{BB962C8B-B14F-4D97-AF65-F5344CB8AC3E}">
        <p14:creationId xmlns:p14="http://schemas.microsoft.com/office/powerpoint/2010/main" val="425994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2F741F5-5314-41B7-A171-FAD6ED2CBB97}" type="datetime1">
              <a:rPr lang="en-US" smtClean="0"/>
              <a:t>25-Sep-21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51AEC4-541E-4781-9A9D-FB6AC3C5E02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004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BE8F-A070-43AD-82FF-5640A265343A}"/>
              </a:ext>
            </a:extLst>
          </p:cNvPr>
          <p:cNvSpPr>
            <a:spLocks noGrp="1"/>
          </p:cNvSpPr>
          <p:nvPr>
            <p:ph type="ctrTitle"/>
          </p:nvPr>
        </p:nvSpPr>
        <p:spPr>
          <a:xfrm>
            <a:off x="1100051" y="2304288"/>
            <a:ext cx="10296144" cy="1014984"/>
          </a:xfrm>
        </p:spPr>
        <p:txBody>
          <a:bodyPr>
            <a:normAutofit/>
          </a:bodyPr>
          <a:lstStyle/>
          <a:p>
            <a:r>
              <a:rPr lang="en-US" sz="6600" dirty="0"/>
              <a:t>Changes in Ethernet Standard	</a:t>
            </a:r>
          </a:p>
        </p:txBody>
      </p:sp>
      <p:sp>
        <p:nvSpPr>
          <p:cNvPr id="3" name="Subtitle 2">
            <a:extLst>
              <a:ext uri="{FF2B5EF4-FFF2-40B4-BE49-F238E27FC236}">
                <a16:creationId xmlns:a16="http://schemas.microsoft.com/office/drawing/2014/main" id="{84C8B6BC-ECB4-4FBA-A099-F9F837E94F20}"/>
              </a:ext>
            </a:extLst>
          </p:cNvPr>
          <p:cNvSpPr>
            <a:spLocks noGrp="1"/>
          </p:cNvSpPr>
          <p:nvPr>
            <p:ph type="subTitle" idx="1"/>
          </p:nvPr>
        </p:nvSpPr>
        <p:spPr/>
        <p:txBody>
          <a:bodyPr/>
          <a:lstStyle/>
          <a:p>
            <a:r>
              <a:rPr lang="en-US" dirty="0"/>
              <a:t>Presented by – md Farhan Ishmam</a:t>
            </a:r>
          </a:p>
          <a:p>
            <a:r>
              <a:rPr lang="en-US" dirty="0"/>
              <a:t>Id - 180041120</a:t>
            </a:r>
          </a:p>
        </p:txBody>
      </p:sp>
      <p:sp>
        <p:nvSpPr>
          <p:cNvPr id="4" name="Slide Number Placeholder 3">
            <a:extLst>
              <a:ext uri="{FF2B5EF4-FFF2-40B4-BE49-F238E27FC236}">
                <a16:creationId xmlns:a16="http://schemas.microsoft.com/office/drawing/2014/main" id="{186AEA2F-A00E-41DE-AEC1-050DE05D35D8}"/>
              </a:ext>
            </a:extLst>
          </p:cNvPr>
          <p:cNvSpPr>
            <a:spLocks noGrp="1"/>
          </p:cNvSpPr>
          <p:nvPr>
            <p:ph type="sldNum" sz="quarter" idx="12"/>
          </p:nvPr>
        </p:nvSpPr>
        <p:spPr/>
        <p:txBody>
          <a:bodyPr/>
          <a:lstStyle/>
          <a:p>
            <a:fld id="{5651AEC4-541E-4781-9A9D-FB6AC3C5E02C}" type="slidenum">
              <a:rPr lang="en-US" smtClean="0"/>
              <a:t>1</a:t>
            </a:fld>
            <a:endParaRPr lang="en-US"/>
          </a:p>
        </p:txBody>
      </p:sp>
    </p:spTree>
    <p:extLst>
      <p:ext uri="{BB962C8B-B14F-4D97-AF65-F5344CB8AC3E}">
        <p14:creationId xmlns:p14="http://schemas.microsoft.com/office/powerpoint/2010/main" val="18804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43DF-7DE7-420D-A10C-503D662964CE}"/>
              </a:ext>
            </a:extLst>
          </p:cNvPr>
          <p:cNvSpPr>
            <a:spLocks noGrp="1"/>
          </p:cNvSpPr>
          <p:nvPr>
            <p:ph type="title"/>
          </p:nvPr>
        </p:nvSpPr>
        <p:spPr/>
        <p:txBody>
          <a:bodyPr/>
          <a:lstStyle/>
          <a:p>
            <a:r>
              <a:rPr lang="en-US" dirty="0"/>
              <a:t>Bridged Ethernet</a:t>
            </a:r>
          </a:p>
        </p:txBody>
      </p:sp>
      <p:pic>
        <p:nvPicPr>
          <p:cNvPr id="6" name="Content Placeholder 5">
            <a:extLst>
              <a:ext uri="{FF2B5EF4-FFF2-40B4-BE49-F238E27FC236}">
                <a16:creationId xmlns:a16="http://schemas.microsoft.com/office/drawing/2014/main" id="{FABE6B3C-57CB-4128-AA22-D881EF8A06BB}"/>
              </a:ext>
            </a:extLst>
          </p:cNvPr>
          <p:cNvPicPr>
            <a:picLocks noGrp="1" noChangeAspect="1"/>
          </p:cNvPicPr>
          <p:nvPr>
            <p:ph idx="1"/>
          </p:nvPr>
        </p:nvPicPr>
        <p:blipFill rotWithShape="1">
          <a:blip r:embed="rId3"/>
          <a:srcRect t="2633"/>
          <a:stretch/>
        </p:blipFill>
        <p:spPr>
          <a:xfrm>
            <a:off x="1854517" y="2754024"/>
            <a:ext cx="8543925" cy="3079033"/>
          </a:xfrm>
        </p:spPr>
      </p:pic>
      <p:sp>
        <p:nvSpPr>
          <p:cNvPr id="4" name="Slide Number Placeholder 3">
            <a:extLst>
              <a:ext uri="{FF2B5EF4-FFF2-40B4-BE49-F238E27FC236}">
                <a16:creationId xmlns:a16="http://schemas.microsoft.com/office/drawing/2014/main" id="{641F44BE-88A7-4188-ACD7-F320CCA8CFC9}"/>
              </a:ext>
            </a:extLst>
          </p:cNvPr>
          <p:cNvSpPr>
            <a:spLocks noGrp="1"/>
          </p:cNvSpPr>
          <p:nvPr>
            <p:ph type="sldNum" sz="quarter" idx="12"/>
          </p:nvPr>
        </p:nvSpPr>
        <p:spPr>
          <a:xfrm>
            <a:off x="9900458" y="6455665"/>
            <a:ext cx="1319230" cy="369246"/>
          </a:xfrm>
        </p:spPr>
        <p:txBody>
          <a:bodyPr/>
          <a:lstStyle/>
          <a:p>
            <a:fld id="{5651AEC4-541E-4781-9A9D-FB6AC3C5E02C}" type="slidenum">
              <a:rPr lang="en-US" smtClean="0"/>
              <a:t>2</a:t>
            </a:fld>
            <a:endParaRPr lang="en-US" dirty="0"/>
          </a:p>
        </p:txBody>
      </p:sp>
      <p:sp>
        <p:nvSpPr>
          <p:cNvPr id="7" name="TextBox 6">
            <a:extLst>
              <a:ext uri="{FF2B5EF4-FFF2-40B4-BE49-F238E27FC236}">
                <a16:creationId xmlns:a16="http://schemas.microsoft.com/office/drawing/2014/main" id="{6BC4BA6D-DC21-4FC2-961D-097BCCF80B16}"/>
              </a:ext>
            </a:extLst>
          </p:cNvPr>
          <p:cNvSpPr txBox="1"/>
          <p:nvPr/>
        </p:nvSpPr>
        <p:spPr>
          <a:xfrm>
            <a:off x="1199535" y="1891749"/>
            <a:ext cx="3857531"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Raising the Bandwidth</a:t>
            </a:r>
          </a:p>
          <a:p>
            <a:pPr marL="285750" indent="-285750">
              <a:buFont typeface="Arial" panose="020B0604020202020204" pitchFamily="34" charset="0"/>
              <a:buChar char="•"/>
            </a:pPr>
            <a:r>
              <a:rPr lang="en-US" sz="2000" dirty="0"/>
              <a:t>Separating the Collision Domain </a:t>
            </a:r>
          </a:p>
        </p:txBody>
      </p:sp>
    </p:spTree>
    <p:extLst>
      <p:ext uri="{BB962C8B-B14F-4D97-AF65-F5344CB8AC3E}">
        <p14:creationId xmlns:p14="http://schemas.microsoft.com/office/powerpoint/2010/main" val="113359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95D-31D6-44FA-BE36-3BAF158C60F8}"/>
              </a:ext>
            </a:extLst>
          </p:cNvPr>
          <p:cNvSpPr>
            <a:spLocks noGrp="1"/>
          </p:cNvSpPr>
          <p:nvPr>
            <p:ph type="title"/>
          </p:nvPr>
        </p:nvSpPr>
        <p:spPr/>
        <p:txBody>
          <a:bodyPr/>
          <a:lstStyle/>
          <a:p>
            <a:r>
              <a:rPr lang="en-US" dirty="0"/>
              <a:t>Switched Ethernet</a:t>
            </a:r>
          </a:p>
        </p:txBody>
      </p:sp>
      <p:pic>
        <p:nvPicPr>
          <p:cNvPr id="6" name="Content Placeholder 5">
            <a:extLst>
              <a:ext uri="{FF2B5EF4-FFF2-40B4-BE49-F238E27FC236}">
                <a16:creationId xmlns:a16="http://schemas.microsoft.com/office/drawing/2014/main" id="{2B75127F-2843-4F91-AA20-27D6FDB69E51}"/>
              </a:ext>
            </a:extLst>
          </p:cNvPr>
          <p:cNvPicPr>
            <a:picLocks noGrp="1" noChangeAspect="1"/>
          </p:cNvPicPr>
          <p:nvPr>
            <p:ph idx="1"/>
          </p:nvPr>
        </p:nvPicPr>
        <p:blipFill rotWithShape="1">
          <a:blip r:embed="rId2"/>
          <a:srcRect b="2162"/>
          <a:stretch/>
        </p:blipFill>
        <p:spPr>
          <a:xfrm>
            <a:off x="2778095" y="2792795"/>
            <a:ext cx="6810375" cy="3019368"/>
          </a:xfrm>
        </p:spPr>
      </p:pic>
      <p:sp>
        <p:nvSpPr>
          <p:cNvPr id="4" name="Slide Number Placeholder 3">
            <a:extLst>
              <a:ext uri="{FF2B5EF4-FFF2-40B4-BE49-F238E27FC236}">
                <a16:creationId xmlns:a16="http://schemas.microsoft.com/office/drawing/2014/main" id="{A8070EE6-D9E8-41B4-87E1-0A0CBD4174C2}"/>
              </a:ext>
            </a:extLst>
          </p:cNvPr>
          <p:cNvSpPr>
            <a:spLocks noGrp="1"/>
          </p:cNvSpPr>
          <p:nvPr>
            <p:ph type="sldNum" sz="quarter" idx="12"/>
          </p:nvPr>
        </p:nvSpPr>
        <p:spPr/>
        <p:txBody>
          <a:bodyPr/>
          <a:lstStyle/>
          <a:p>
            <a:fld id="{5651AEC4-541E-4781-9A9D-FB6AC3C5E02C}" type="slidenum">
              <a:rPr lang="en-US" smtClean="0"/>
              <a:t>3</a:t>
            </a:fld>
            <a:endParaRPr lang="en-US"/>
          </a:p>
        </p:txBody>
      </p:sp>
      <p:sp>
        <p:nvSpPr>
          <p:cNvPr id="7" name="TextBox 6">
            <a:extLst>
              <a:ext uri="{FF2B5EF4-FFF2-40B4-BE49-F238E27FC236}">
                <a16:creationId xmlns:a16="http://schemas.microsoft.com/office/drawing/2014/main" id="{DF6D35A4-2C9C-4113-8C29-D660862E4A64}"/>
              </a:ext>
            </a:extLst>
          </p:cNvPr>
          <p:cNvSpPr txBox="1"/>
          <p:nvPr/>
        </p:nvSpPr>
        <p:spPr>
          <a:xfrm>
            <a:off x="1154084" y="1849579"/>
            <a:ext cx="10058399"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A layer-2 switch is an N-port bridge with additional features that allows faster handling of the packets</a:t>
            </a:r>
          </a:p>
        </p:txBody>
      </p:sp>
    </p:spTree>
    <p:extLst>
      <p:ext uri="{BB962C8B-B14F-4D97-AF65-F5344CB8AC3E}">
        <p14:creationId xmlns:p14="http://schemas.microsoft.com/office/powerpoint/2010/main" val="178614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C414-8B0A-484C-9340-3D2D2DEE4B08}"/>
              </a:ext>
            </a:extLst>
          </p:cNvPr>
          <p:cNvSpPr>
            <a:spLocks noGrp="1"/>
          </p:cNvSpPr>
          <p:nvPr>
            <p:ph type="title"/>
          </p:nvPr>
        </p:nvSpPr>
        <p:spPr>
          <a:xfrm>
            <a:off x="1036320" y="853527"/>
            <a:ext cx="10441857" cy="1349477"/>
          </a:xfrm>
        </p:spPr>
        <p:txBody>
          <a:bodyPr>
            <a:normAutofit fontScale="90000"/>
          </a:bodyPr>
          <a:lstStyle/>
          <a:p>
            <a:r>
              <a:rPr lang="en-US" sz="4400" b="0" i="0" dirty="0">
                <a:solidFill>
                  <a:srgbClr val="222222"/>
                </a:solidFill>
                <a:effectLst/>
                <a:latin typeface="Raleway" pitchFamily="2" charset="0"/>
              </a:rPr>
              <a:t>Key Differences Between Bridge and Switch</a:t>
            </a:r>
            <a:br>
              <a:rPr lang="en-US" b="0" i="0" dirty="0">
                <a:solidFill>
                  <a:srgbClr val="222222"/>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F796598A-7CD0-43A8-9FAB-8845B2A26A94}"/>
              </a:ext>
            </a:extLst>
          </p:cNvPr>
          <p:cNvSpPr>
            <a:spLocks noGrp="1"/>
          </p:cNvSpPr>
          <p:nvPr>
            <p:ph idx="1"/>
          </p:nvPr>
        </p:nvSpPr>
        <p:spPr>
          <a:xfrm>
            <a:off x="1258305" y="1904729"/>
            <a:ext cx="9897375" cy="1349478"/>
          </a:xfrm>
        </p:spPr>
        <p:txBody>
          <a:bodyPr/>
          <a:lstStyle/>
          <a:p>
            <a:pPr algn="l">
              <a:buFont typeface="+mj-lt"/>
              <a:buAutoNum type="arabicPeriod"/>
            </a:pPr>
            <a:r>
              <a:rPr lang="en-US" b="0" i="0" dirty="0">
                <a:solidFill>
                  <a:srgbClr val="222222"/>
                </a:solidFill>
                <a:effectLst/>
                <a:latin typeface="Lato" panose="020F0502020204030203" pitchFamily="34" charset="0"/>
              </a:rPr>
              <a:t>Bridges generally connect </a:t>
            </a:r>
            <a:r>
              <a:rPr lang="en-US" b="1" i="0" dirty="0">
                <a:solidFill>
                  <a:srgbClr val="222222"/>
                </a:solidFill>
                <a:effectLst/>
                <a:latin typeface="Lato" panose="020F0502020204030203" pitchFamily="34" charset="0"/>
              </a:rPr>
              <a:t>fewer networks</a:t>
            </a:r>
            <a:r>
              <a:rPr lang="en-US" b="0" i="0" dirty="0">
                <a:solidFill>
                  <a:srgbClr val="222222"/>
                </a:solidFill>
                <a:effectLst/>
                <a:latin typeface="Lato" panose="020F0502020204030203" pitchFamily="34" charset="0"/>
              </a:rPr>
              <a:t> as compared to the switch.</a:t>
            </a:r>
          </a:p>
          <a:p>
            <a:pPr algn="l">
              <a:buFont typeface="+mj-lt"/>
              <a:buAutoNum type="arabicPeriod"/>
            </a:pPr>
            <a:r>
              <a:rPr lang="en-US" b="0" i="0" dirty="0">
                <a:solidFill>
                  <a:srgbClr val="222222"/>
                </a:solidFill>
                <a:effectLst/>
                <a:latin typeface="Lato" panose="020F0502020204030203" pitchFamily="34" charset="0"/>
              </a:rPr>
              <a:t>Switch has a </a:t>
            </a:r>
            <a:r>
              <a:rPr lang="en-US" b="1" i="0" dirty="0">
                <a:solidFill>
                  <a:srgbClr val="222222"/>
                </a:solidFill>
                <a:effectLst/>
                <a:latin typeface="Lato" panose="020F0502020204030203" pitchFamily="34" charset="0"/>
              </a:rPr>
              <a:t>buffer for each link</a:t>
            </a:r>
            <a:r>
              <a:rPr lang="en-US" b="0" i="0" dirty="0">
                <a:solidFill>
                  <a:srgbClr val="222222"/>
                </a:solidFill>
                <a:effectLst/>
                <a:latin typeface="Lato" panose="020F0502020204030203" pitchFamily="34" charset="0"/>
              </a:rPr>
              <a:t> connected to it which is missing in a buffer.</a:t>
            </a:r>
          </a:p>
          <a:p>
            <a:pPr algn="l">
              <a:buFont typeface="+mj-lt"/>
              <a:buAutoNum type="arabicPeriod"/>
            </a:pPr>
            <a:r>
              <a:rPr lang="en-US" b="0" i="0" dirty="0">
                <a:solidFill>
                  <a:srgbClr val="222222"/>
                </a:solidFill>
                <a:effectLst/>
                <a:latin typeface="Lato" panose="020F0502020204030203" pitchFamily="34" charset="0"/>
              </a:rPr>
              <a:t>Switch perform </a:t>
            </a:r>
            <a:r>
              <a:rPr lang="en-US" b="1" i="0" dirty="0">
                <a:solidFill>
                  <a:srgbClr val="222222"/>
                </a:solidFill>
                <a:effectLst/>
                <a:latin typeface="Lato" panose="020F0502020204030203" pitchFamily="34" charset="0"/>
              </a:rPr>
              <a:t>error checking</a:t>
            </a:r>
            <a:r>
              <a:rPr lang="en-US" b="0" i="0" dirty="0">
                <a:solidFill>
                  <a:srgbClr val="222222"/>
                </a:solidFill>
                <a:effectLst/>
                <a:latin typeface="Lato" panose="020F0502020204030203" pitchFamily="34" charset="0"/>
              </a:rPr>
              <a:t> which is not done in a buffer.</a:t>
            </a:r>
          </a:p>
          <a:p>
            <a:endParaRPr lang="en-US" dirty="0"/>
          </a:p>
        </p:txBody>
      </p:sp>
      <p:sp>
        <p:nvSpPr>
          <p:cNvPr id="4" name="Slide Number Placeholder 3">
            <a:extLst>
              <a:ext uri="{FF2B5EF4-FFF2-40B4-BE49-F238E27FC236}">
                <a16:creationId xmlns:a16="http://schemas.microsoft.com/office/drawing/2014/main" id="{A94092E0-4FB6-4551-906D-64B3565488AF}"/>
              </a:ext>
            </a:extLst>
          </p:cNvPr>
          <p:cNvSpPr>
            <a:spLocks noGrp="1"/>
          </p:cNvSpPr>
          <p:nvPr>
            <p:ph type="sldNum" sz="quarter" idx="12"/>
          </p:nvPr>
        </p:nvSpPr>
        <p:spPr/>
        <p:txBody>
          <a:bodyPr/>
          <a:lstStyle/>
          <a:p>
            <a:fld id="{5651AEC4-541E-4781-9A9D-FB6AC3C5E02C}" type="slidenum">
              <a:rPr lang="en-US" smtClean="0"/>
              <a:t>4</a:t>
            </a:fld>
            <a:endParaRPr lang="en-US"/>
          </a:p>
        </p:txBody>
      </p:sp>
      <p:pic>
        <p:nvPicPr>
          <p:cNvPr id="6" name="Picture 5">
            <a:extLst>
              <a:ext uri="{FF2B5EF4-FFF2-40B4-BE49-F238E27FC236}">
                <a16:creationId xmlns:a16="http://schemas.microsoft.com/office/drawing/2014/main" id="{4A77D87E-685F-4FFC-AE01-7CC0ACC700E9}"/>
              </a:ext>
            </a:extLst>
          </p:cNvPr>
          <p:cNvPicPr>
            <a:picLocks noChangeAspect="1"/>
          </p:cNvPicPr>
          <p:nvPr/>
        </p:nvPicPr>
        <p:blipFill rotWithShape="1">
          <a:blip r:embed="rId2"/>
          <a:srcRect t="1" b="1915"/>
          <a:stretch/>
        </p:blipFill>
        <p:spPr>
          <a:xfrm>
            <a:off x="3776662" y="3254206"/>
            <a:ext cx="4638675" cy="2615924"/>
          </a:xfrm>
          <a:prstGeom prst="rect">
            <a:avLst/>
          </a:prstGeom>
        </p:spPr>
      </p:pic>
    </p:spTree>
    <p:extLst>
      <p:ext uri="{BB962C8B-B14F-4D97-AF65-F5344CB8AC3E}">
        <p14:creationId xmlns:p14="http://schemas.microsoft.com/office/powerpoint/2010/main" val="3106741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3BA3-976F-455D-94C2-9B6C2F5A2CCA}"/>
              </a:ext>
            </a:extLst>
          </p:cNvPr>
          <p:cNvSpPr>
            <a:spLocks noGrp="1"/>
          </p:cNvSpPr>
          <p:nvPr>
            <p:ph type="title"/>
          </p:nvPr>
        </p:nvSpPr>
        <p:spPr/>
        <p:txBody>
          <a:bodyPr/>
          <a:lstStyle/>
          <a:p>
            <a:r>
              <a:rPr lang="en-US" dirty="0"/>
              <a:t>Full Duplex Ethernet</a:t>
            </a:r>
          </a:p>
        </p:txBody>
      </p:sp>
      <p:pic>
        <p:nvPicPr>
          <p:cNvPr id="6" name="Content Placeholder 5">
            <a:extLst>
              <a:ext uri="{FF2B5EF4-FFF2-40B4-BE49-F238E27FC236}">
                <a16:creationId xmlns:a16="http://schemas.microsoft.com/office/drawing/2014/main" id="{688E71D5-D215-4354-B449-2B371F47A478}"/>
              </a:ext>
            </a:extLst>
          </p:cNvPr>
          <p:cNvPicPr>
            <a:picLocks noGrp="1" noChangeAspect="1"/>
          </p:cNvPicPr>
          <p:nvPr>
            <p:ph idx="1"/>
          </p:nvPr>
        </p:nvPicPr>
        <p:blipFill>
          <a:blip r:embed="rId3"/>
          <a:stretch>
            <a:fillRect/>
          </a:stretch>
        </p:blipFill>
        <p:spPr>
          <a:xfrm>
            <a:off x="3524157" y="3143000"/>
            <a:ext cx="5381625" cy="3086100"/>
          </a:xfrm>
        </p:spPr>
      </p:pic>
      <p:sp>
        <p:nvSpPr>
          <p:cNvPr id="4" name="Slide Number Placeholder 3">
            <a:extLst>
              <a:ext uri="{FF2B5EF4-FFF2-40B4-BE49-F238E27FC236}">
                <a16:creationId xmlns:a16="http://schemas.microsoft.com/office/drawing/2014/main" id="{BEF758BF-B3A5-4AE7-B2B7-DBCA4ED23CB3}"/>
              </a:ext>
            </a:extLst>
          </p:cNvPr>
          <p:cNvSpPr>
            <a:spLocks noGrp="1"/>
          </p:cNvSpPr>
          <p:nvPr>
            <p:ph type="sldNum" sz="quarter" idx="12"/>
          </p:nvPr>
        </p:nvSpPr>
        <p:spPr/>
        <p:txBody>
          <a:bodyPr/>
          <a:lstStyle/>
          <a:p>
            <a:fld id="{5651AEC4-541E-4781-9A9D-FB6AC3C5E02C}" type="slidenum">
              <a:rPr lang="en-US" smtClean="0"/>
              <a:t>5</a:t>
            </a:fld>
            <a:endParaRPr lang="en-US"/>
          </a:p>
        </p:txBody>
      </p:sp>
      <p:sp>
        <p:nvSpPr>
          <p:cNvPr id="7" name="TextBox 6">
            <a:extLst>
              <a:ext uri="{FF2B5EF4-FFF2-40B4-BE49-F238E27FC236}">
                <a16:creationId xmlns:a16="http://schemas.microsoft.com/office/drawing/2014/main" id="{BF73E648-ECAF-4553-BA5E-EBE6CE5F6A80}"/>
              </a:ext>
            </a:extLst>
          </p:cNvPr>
          <p:cNvSpPr txBox="1"/>
          <p:nvPr/>
        </p:nvSpPr>
        <p:spPr>
          <a:xfrm>
            <a:off x="1152249" y="1886182"/>
            <a:ext cx="9010993" cy="707886"/>
          </a:xfrm>
          <a:prstGeom prst="rect">
            <a:avLst/>
          </a:prstGeom>
          <a:noFill/>
        </p:spPr>
        <p:txBody>
          <a:bodyPr wrap="none" rtlCol="0">
            <a:spAutoFit/>
          </a:bodyPr>
          <a:lstStyle/>
          <a:p>
            <a:pPr marL="285750" indent="-285750">
              <a:buFont typeface="Arial" panose="020B0604020202020204" pitchFamily="34" charset="0"/>
              <a:buChar char="•"/>
            </a:pPr>
            <a:r>
              <a:rPr lang="en-US" sz="2000" b="1" dirty="0"/>
              <a:t>No CSMA/CD: </a:t>
            </a:r>
            <a:r>
              <a:rPr lang="en-US" sz="2000" dirty="0"/>
              <a:t>Each node has a point to point link for transmission and receiving</a:t>
            </a:r>
          </a:p>
          <a:p>
            <a:pPr marL="285750" indent="-285750">
              <a:buFont typeface="Arial" panose="020B0604020202020204" pitchFamily="34" charset="0"/>
              <a:buChar char="•"/>
            </a:pPr>
            <a:r>
              <a:rPr lang="en-US" sz="2000" b="1" dirty="0"/>
              <a:t>MAC Control Layer: </a:t>
            </a:r>
            <a:r>
              <a:rPr lang="en-US" sz="2000" dirty="0"/>
              <a:t>Between LLC and MAC layer to provide flow and error control</a:t>
            </a:r>
            <a:endParaRPr lang="en-US" sz="2000" b="1" dirty="0"/>
          </a:p>
        </p:txBody>
      </p:sp>
    </p:spTree>
    <p:extLst>
      <p:ext uri="{BB962C8B-B14F-4D97-AF65-F5344CB8AC3E}">
        <p14:creationId xmlns:p14="http://schemas.microsoft.com/office/powerpoint/2010/main" val="22477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7F9EF8-9B2C-42E5-816B-9EFDDADA3CCA}"/>
              </a:ext>
            </a:extLst>
          </p:cNvPr>
          <p:cNvSpPr>
            <a:spLocks noGrp="1"/>
          </p:cNvSpPr>
          <p:nvPr>
            <p:ph type="sldNum" sz="quarter" idx="12"/>
          </p:nvPr>
        </p:nvSpPr>
        <p:spPr/>
        <p:txBody>
          <a:bodyPr/>
          <a:lstStyle/>
          <a:p>
            <a:fld id="{5651AEC4-541E-4781-9A9D-FB6AC3C5E02C}" type="slidenum">
              <a:rPr lang="en-US" smtClean="0"/>
              <a:t>6</a:t>
            </a:fld>
            <a:endParaRPr lang="en-US"/>
          </a:p>
        </p:txBody>
      </p:sp>
      <p:sp>
        <p:nvSpPr>
          <p:cNvPr id="3" name="Content Placeholder 2">
            <a:extLst>
              <a:ext uri="{FF2B5EF4-FFF2-40B4-BE49-F238E27FC236}">
                <a16:creationId xmlns:a16="http://schemas.microsoft.com/office/drawing/2014/main" id="{400A14D5-437D-43ED-BE48-E2D6272333CB}"/>
              </a:ext>
            </a:extLst>
          </p:cNvPr>
          <p:cNvSpPr>
            <a:spLocks noGrp="1"/>
          </p:cNvSpPr>
          <p:nvPr>
            <p:ph idx="4294967295"/>
          </p:nvPr>
        </p:nvSpPr>
        <p:spPr>
          <a:xfrm>
            <a:off x="3165987" y="2406701"/>
            <a:ext cx="6508955" cy="1641731"/>
          </a:xfrm>
        </p:spPr>
        <p:txBody>
          <a:bodyPr>
            <a:normAutofit/>
          </a:bodyPr>
          <a:lstStyle/>
          <a:p>
            <a:r>
              <a:rPr lang="en-US" sz="9600" dirty="0"/>
              <a:t>Thank You!</a:t>
            </a:r>
          </a:p>
        </p:txBody>
      </p:sp>
    </p:spTree>
    <p:extLst>
      <p:ext uri="{BB962C8B-B14F-4D97-AF65-F5344CB8AC3E}">
        <p14:creationId xmlns:p14="http://schemas.microsoft.com/office/powerpoint/2010/main" val="5110420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809</TotalTime>
  <Words>196</Words>
  <Application>Microsoft Office PowerPoint</Application>
  <PresentationFormat>Widescreen</PresentationFormat>
  <Paragraphs>27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Lato</vt:lpstr>
      <vt:lpstr>Raleway</vt:lpstr>
      <vt:lpstr>Wingdings</vt:lpstr>
      <vt:lpstr>Retrospect</vt:lpstr>
      <vt:lpstr>Changes in Ethernet Standard </vt:lpstr>
      <vt:lpstr>Bridged Ethernet</vt:lpstr>
      <vt:lpstr>Switched Ethernet</vt:lpstr>
      <vt:lpstr>Key Differences Between Bridge and Switch </vt:lpstr>
      <vt:lpstr>Full Duplex Ethernet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in Ethernet Standard </dc:title>
  <dc:creator>Farhan Ishmam</dc:creator>
  <cp:lastModifiedBy>Farhan Ishmam</cp:lastModifiedBy>
  <cp:revision>6</cp:revision>
  <dcterms:created xsi:type="dcterms:W3CDTF">2021-09-24T06:20:14Z</dcterms:created>
  <dcterms:modified xsi:type="dcterms:W3CDTF">2021-09-25T04:33:09Z</dcterms:modified>
</cp:coreProperties>
</file>