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9" r:id="rId1"/>
  </p:sldMasterIdLst>
  <p:notesMasterIdLst>
    <p:notesMasterId r:id="rId20"/>
  </p:notesMasterIdLst>
  <p:sldIdLst>
    <p:sldId id="256" r:id="rId2"/>
    <p:sldId id="258" r:id="rId3"/>
    <p:sldId id="259" r:id="rId4"/>
    <p:sldId id="260" r:id="rId5"/>
    <p:sldId id="261" r:id="rId6"/>
    <p:sldId id="356" r:id="rId7"/>
    <p:sldId id="357" r:id="rId8"/>
    <p:sldId id="351" r:id="rId9"/>
    <p:sldId id="352" r:id="rId10"/>
    <p:sldId id="358" r:id="rId11"/>
    <p:sldId id="263" r:id="rId12"/>
    <p:sldId id="349" r:id="rId13"/>
    <p:sldId id="262" r:id="rId14"/>
    <p:sldId id="350" r:id="rId15"/>
    <p:sldId id="353" r:id="rId16"/>
    <p:sldId id="304" r:id="rId17"/>
    <p:sldId id="298" r:id="rId18"/>
    <p:sldId id="325" r:id="rId19"/>
  </p:sldIdLst>
  <p:sldSz cx="9144000" cy="5143500" type="screen16x9"/>
  <p:notesSz cx="6858000" cy="9144000"/>
  <p:embeddedFontLst>
    <p:embeddedFont>
      <p:font typeface="Ubuntu" panose="020B0604020202020204" charset="0"/>
      <p:regular r:id="rId21"/>
      <p:bold r:id="rId22"/>
      <p:italic r:id="rId23"/>
      <p:boldItalic r:id="rId24"/>
    </p:embeddedFont>
    <p:embeddedFont>
      <p:font typeface="Hammersmith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5B202C-E591-4A04-AA1A-AFEF7AFD23EB}">
  <a:tblStyle styleId="{195B202C-E591-4A04-AA1A-AFEF7AFD23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0DC7AB-4FB5-41FC-8FB5-931CD870D389}"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48C4F612-D019-436D-946D-F212A0D2B51D}"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05A4A695-3920-41A2-BEF4-EC830CEFB9A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EEA39BE0-A819-4BE6-8D56-4F5D01986171}"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9BDDF374-D397-474C-9A7C-7C5B4EB59FED}"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83" autoAdjust="0"/>
  </p:normalViewPr>
  <p:slideViewPr>
    <p:cSldViewPr snapToGrid="0">
      <p:cViewPr varScale="1">
        <p:scale>
          <a:sx n="109" d="100"/>
          <a:sy n="109" d="100"/>
        </p:scale>
        <p:origin x="9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588664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234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Don’t go into details while explaining the structure. Just a quick</a:t>
            </a:r>
            <a:r>
              <a:rPr lang="en-US" baseline="0" dirty="0" smtClean="0"/>
              <a:t> overview of the components and their relationships. Ensure your audience that they don’t need to keep the whole structure in their head and you will go through the components shortly after.</a:t>
            </a:r>
            <a:endParaRPr dirty="0"/>
          </a:p>
        </p:txBody>
      </p:sp>
    </p:spTree>
    <p:extLst>
      <p:ext uri="{BB962C8B-B14F-4D97-AF65-F5344CB8AC3E}">
        <p14:creationId xmlns:p14="http://schemas.microsoft.com/office/powerpoint/2010/main" val="249907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415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530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A</a:t>
            </a:r>
            <a:r>
              <a:rPr lang="en-US" baseline="0" dirty="0" smtClean="0"/>
              <a:t> better way to understand the components and their interactions is to look at the elements using the sequence diagram.</a:t>
            </a:r>
            <a:endParaRPr lang="en-US" dirty="0"/>
          </a:p>
        </p:txBody>
      </p:sp>
    </p:spTree>
    <p:extLst>
      <p:ext uri="{BB962C8B-B14F-4D97-AF65-F5344CB8AC3E}">
        <p14:creationId xmlns:p14="http://schemas.microsoft.com/office/powerpoint/2010/main" val="175154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Make sure that the audience</a:t>
            </a:r>
            <a:r>
              <a:rPr lang="en-US" baseline="0" dirty="0" smtClean="0"/>
              <a:t> can relate the basic structure with the example</a:t>
            </a:r>
            <a:endParaRPr lang="en-US" dirty="0"/>
          </a:p>
        </p:txBody>
      </p:sp>
    </p:spTree>
    <p:extLst>
      <p:ext uri="{BB962C8B-B14F-4D97-AF65-F5344CB8AC3E}">
        <p14:creationId xmlns:p14="http://schemas.microsoft.com/office/powerpoint/2010/main" val="2508385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5"/>
        <p:cNvGrpSpPr/>
        <p:nvPr/>
      </p:nvGrpSpPr>
      <p:grpSpPr>
        <a:xfrm>
          <a:off x="0" y="0"/>
          <a:ext cx="0" cy="0"/>
          <a:chOff x="0" y="0"/>
          <a:chExt cx="0" cy="0"/>
        </a:xfrm>
      </p:grpSpPr>
      <p:sp>
        <p:nvSpPr>
          <p:cNvPr id="2276" name="Google Shape;2276;gc6a01074ef_0_20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7" name="Google Shape;2277;gc6a01074ef_0_20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8519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c6fa47cb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c6fa47cb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 go back to</a:t>
            </a:r>
            <a:r>
              <a:rPr lang="en-US" baseline="0" dirty="0" smtClean="0"/>
              <a:t> the question we asked while cracking the definition</a:t>
            </a:r>
            <a:endParaRPr dirty="0"/>
          </a:p>
        </p:txBody>
      </p:sp>
    </p:spTree>
    <p:extLst>
      <p:ext uri="{BB962C8B-B14F-4D97-AF65-F5344CB8AC3E}">
        <p14:creationId xmlns:p14="http://schemas.microsoft.com/office/powerpoint/2010/main" val="1481748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c6a01074ef_0_2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c6a01074ef_0_2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Feel free to ask questions</a:t>
            </a:r>
            <a:endParaRPr dirty="0"/>
          </a:p>
        </p:txBody>
      </p:sp>
    </p:spTree>
    <p:extLst>
      <p:ext uri="{BB962C8B-B14F-4D97-AF65-F5344CB8AC3E}">
        <p14:creationId xmlns:p14="http://schemas.microsoft.com/office/powerpoint/2010/main" val="426002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84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 need to explain the definition briefly</a:t>
            </a:r>
            <a:endParaRPr dirty="0"/>
          </a:p>
        </p:txBody>
      </p:sp>
    </p:spTree>
    <p:extLst>
      <p:ext uri="{BB962C8B-B14F-4D97-AF65-F5344CB8AC3E}">
        <p14:creationId xmlns:p14="http://schemas.microsoft.com/office/powerpoint/2010/main" val="1382315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easiest way to understand a complex definition is to break it</a:t>
            </a:r>
            <a:r>
              <a:rPr lang="en-US" baseline="0" dirty="0" smtClean="0"/>
              <a:t> down into smaller parts and ask simpler questions. Keep asking questions until the elements of the definition breaks down into a form so simple that anyone can understand.</a:t>
            </a:r>
            <a:endParaRPr dirty="0"/>
          </a:p>
        </p:txBody>
      </p:sp>
    </p:spTree>
    <p:extLst>
      <p:ext uri="{BB962C8B-B14F-4D97-AF65-F5344CB8AC3E}">
        <p14:creationId xmlns:p14="http://schemas.microsoft.com/office/powerpoint/2010/main" val="358705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Let’s just keep these concepts in mind and look through an example problem</a:t>
            </a:r>
            <a:endParaRPr dirty="0"/>
          </a:p>
        </p:txBody>
      </p:sp>
    </p:spTree>
    <p:extLst>
      <p:ext uri="{BB962C8B-B14F-4D97-AF65-F5344CB8AC3E}">
        <p14:creationId xmlns:p14="http://schemas.microsoft.com/office/powerpoint/2010/main" val="375343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31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884862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Ask</a:t>
            </a:r>
            <a:r>
              <a:rPr lang="en-US" baseline="0" dirty="0" smtClean="0"/>
              <a:t> them if </a:t>
            </a:r>
            <a:r>
              <a:rPr lang="en-US" dirty="0" smtClean="0"/>
              <a:t>they can spot the use of command pattern in the solution?</a:t>
            </a:r>
          </a:p>
          <a:p>
            <a:pPr marL="158750" indent="0">
              <a:buNone/>
            </a:pPr>
            <a:endParaRPr lang="en-US" dirty="0"/>
          </a:p>
        </p:txBody>
      </p:sp>
    </p:spTree>
    <p:extLst>
      <p:ext uri="{BB962C8B-B14F-4D97-AF65-F5344CB8AC3E}">
        <p14:creationId xmlns:p14="http://schemas.microsoft.com/office/powerpoint/2010/main" val="418488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Try</a:t>
            </a:r>
            <a:r>
              <a:rPr lang="en-US" baseline="0" dirty="0" smtClean="0"/>
              <a:t> to make the audience relate the definition with the given example. Revisit the definition to make them relate to the key takeaways from the solution.</a:t>
            </a:r>
            <a:endParaRPr lang="en-US" dirty="0"/>
          </a:p>
        </p:txBody>
      </p:sp>
    </p:spTree>
    <p:extLst>
      <p:ext uri="{BB962C8B-B14F-4D97-AF65-F5344CB8AC3E}">
        <p14:creationId xmlns:p14="http://schemas.microsoft.com/office/powerpoint/2010/main" val="111072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3" r:id="rId7"/>
    <p:sldLayoutId id="2147483664" r:id="rId8"/>
    <p:sldLayoutId id="2147483665" r:id="rId9"/>
    <p:sldLayoutId id="2147483667" r:id="rId10"/>
    <p:sldLayoutId id="2147483674" r:id="rId11"/>
    <p:sldLayoutId id="2147483685" r:id="rId12"/>
    <p:sldLayoutId id="214748369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solidFill>
                  <a:schemeClr val="accent2"/>
                </a:solidFill>
              </a:rPr>
              <a:t>The Command Pattern</a:t>
            </a:r>
            <a:endParaRPr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	Presented by - Md Farhan Ishmam</a:t>
            </a:r>
          </a:p>
          <a:p>
            <a:pPr marL="0" lvl="0" indent="0" algn="l" rtl="0">
              <a:spcBef>
                <a:spcPts val="0"/>
              </a:spcBef>
              <a:spcAft>
                <a:spcPts val="0"/>
              </a:spcAft>
              <a:buClr>
                <a:schemeClr val="dk1"/>
              </a:buClr>
              <a:buSzPts val="1100"/>
              <a:buFont typeface="Arial"/>
              <a:buNone/>
            </a:pPr>
            <a:r>
              <a:rPr lang="en" dirty="0" smtClean="0"/>
              <a:t>	Student ID - 180041120</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25118" y="809634"/>
            <a:ext cx="4889721" cy="1202574"/>
          </a:xfrm>
        </p:spPr>
        <p:txBody>
          <a:bodyPr/>
          <a:lstStyle/>
          <a:p>
            <a:r>
              <a:rPr lang="en-US" sz="4800" dirty="0" smtClean="0"/>
              <a:t>Key Takeaways</a:t>
            </a:r>
            <a:endParaRPr lang="en-US" sz="4800" dirty="0"/>
          </a:p>
        </p:txBody>
      </p:sp>
      <p:sp>
        <p:nvSpPr>
          <p:cNvPr id="10" name="TextBox 9"/>
          <p:cNvSpPr txBox="1"/>
          <p:nvPr/>
        </p:nvSpPr>
        <p:spPr>
          <a:xfrm>
            <a:off x="1425118" y="1951201"/>
            <a:ext cx="5458082" cy="116955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Toolkit </a:t>
            </a:r>
            <a:r>
              <a:rPr lang="en-US" dirty="0"/>
              <a:t>objects make requests of unspecified application objects by turning the request itself into an </a:t>
            </a:r>
            <a:r>
              <a:rPr lang="en-US" dirty="0" smtClean="0"/>
              <a:t>object</a:t>
            </a:r>
            <a:br>
              <a:rPr lang="en-US" dirty="0" smtClean="0"/>
            </a:br>
            <a:endParaRPr lang="en-US" dirty="0" smtClean="0"/>
          </a:p>
          <a:p>
            <a:pPr marL="285750" indent="-285750">
              <a:buFont typeface="Wingdings" panose="05000000000000000000" pitchFamily="2" charset="2"/>
              <a:buChar char="Ø"/>
            </a:pPr>
            <a:r>
              <a:rPr lang="en-US" dirty="0" smtClean="0"/>
              <a:t>An </a:t>
            </a:r>
            <a:r>
              <a:rPr lang="en-US" dirty="0"/>
              <a:t>abstract Command </a:t>
            </a:r>
            <a:r>
              <a:rPr lang="en-US" dirty="0" smtClean="0"/>
              <a:t>class acts as </a:t>
            </a:r>
            <a:r>
              <a:rPr lang="en-US" dirty="0"/>
              <a:t>an interface for executing </a:t>
            </a:r>
            <a:r>
              <a:rPr lang="en-US" dirty="0" smtClean="0"/>
              <a:t>operations and includes </a:t>
            </a:r>
            <a:r>
              <a:rPr lang="en-US" dirty="0"/>
              <a:t>an abstract Execute operation</a:t>
            </a:r>
          </a:p>
        </p:txBody>
      </p:sp>
      <p:sp>
        <p:nvSpPr>
          <p:cNvPr id="11" name="TextBox 10"/>
          <p:cNvSpPr txBox="1"/>
          <p:nvPr/>
        </p:nvSpPr>
        <p:spPr>
          <a:xfrm>
            <a:off x="2881211" y="3238791"/>
            <a:ext cx="4406069" cy="1600438"/>
          </a:xfrm>
          <a:prstGeom prst="rect">
            <a:avLst/>
          </a:prstGeom>
          <a:noFill/>
        </p:spPr>
        <p:txBody>
          <a:bodyPr wrap="square" rtlCol="0">
            <a:spAutoFit/>
          </a:bodyPr>
          <a:lstStyle/>
          <a:p>
            <a:pPr marL="285750" indent="-285750">
              <a:buFont typeface="Wingdings" panose="05000000000000000000" pitchFamily="2" charset="2"/>
              <a:buChar char="Ø"/>
            </a:pPr>
            <a:r>
              <a:rPr lang="en-US" dirty="0"/>
              <a:t>Concrete Command subclasses specify a receiver-action pair by storing the receiver as an instance variable and by implementing Execute to invoke the </a:t>
            </a:r>
            <a:r>
              <a:rPr lang="en-US" dirty="0" smtClean="0"/>
              <a:t>request</a:t>
            </a:r>
            <a:br>
              <a:rPr lang="en-US" dirty="0" smtClean="0"/>
            </a:br>
            <a:endParaRPr lang="en-US" dirty="0"/>
          </a:p>
          <a:p>
            <a:pPr marL="285750" indent="-285750">
              <a:buFont typeface="Wingdings" panose="05000000000000000000" pitchFamily="2" charset="2"/>
              <a:buChar char="Ø"/>
            </a:pPr>
            <a:r>
              <a:rPr lang="en-US" dirty="0" smtClean="0"/>
              <a:t>The </a:t>
            </a:r>
            <a:r>
              <a:rPr lang="en-US" dirty="0"/>
              <a:t>receiver has the knowledge required to carry out the request</a:t>
            </a:r>
          </a:p>
        </p:txBody>
      </p:sp>
    </p:spTree>
    <p:extLst>
      <p:ext uri="{BB962C8B-B14F-4D97-AF65-F5344CB8AC3E}">
        <p14:creationId xmlns:p14="http://schemas.microsoft.com/office/powerpoint/2010/main" val="177478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270118" y="55116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The Basic Structure</a:t>
            </a:r>
            <a:endParaRPr dirty="0"/>
          </a:p>
        </p:txBody>
      </p:sp>
      <p:pic>
        <p:nvPicPr>
          <p:cNvPr id="2" name="Picture 1"/>
          <p:cNvPicPr>
            <a:picLocks noChangeAspect="1"/>
          </p:cNvPicPr>
          <p:nvPr/>
        </p:nvPicPr>
        <p:blipFill>
          <a:blip r:embed="rId3"/>
          <a:stretch>
            <a:fillRect/>
          </a:stretch>
        </p:blipFill>
        <p:spPr>
          <a:xfrm>
            <a:off x="918353" y="1723292"/>
            <a:ext cx="7354413" cy="248150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 dirty="0" smtClean="0"/>
              <a:t>The Components</a:t>
            </a:r>
            <a:endParaRPr dirty="0"/>
          </a:p>
        </p:txBody>
      </p:sp>
      <p:sp>
        <p:nvSpPr>
          <p:cNvPr id="1370" name="Google Shape;1370;p5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p>
            <a:pPr marL="412750" lvl="0" indent="-285750">
              <a:buSzPts val="1600"/>
              <a:buFont typeface="Arial" panose="020B0604020202020204" pitchFamily="34" charset="0"/>
              <a:buChar char="•"/>
            </a:pPr>
            <a:r>
              <a:rPr lang="en-US" b="1" dirty="0"/>
              <a:t>Command </a:t>
            </a:r>
            <a:r>
              <a:rPr lang="en-US" b="1" dirty="0" smtClean="0"/>
              <a:t> </a:t>
            </a:r>
            <a:endParaRPr lang="en-US" dirty="0" smtClean="0"/>
          </a:p>
          <a:p>
            <a:pPr marL="869950" lvl="1" indent="-285750">
              <a:buSzPts val="1600"/>
              <a:buFont typeface="Courier New" panose="02070309020205020404" pitchFamily="49" charset="0"/>
              <a:buChar char="o"/>
            </a:pPr>
            <a:r>
              <a:rPr lang="en-US" dirty="0" smtClean="0"/>
              <a:t>An interface </a:t>
            </a:r>
            <a:r>
              <a:rPr lang="en-US" dirty="0"/>
              <a:t>for executing an </a:t>
            </a:r>
            <a:r>
              <a:rPr lang="en-US" dirty="0" smtClean="0"/>
              <a:t>operation</a:t>
            </a:r>
            <a:br>
              <a:rPr lang="en-US" dirty="0" smtClean="0"/>
            </a:br>
            <a:endParaRPr lang="en-US" dirty="0" smtClean="0"/>
          </a:p>
          <a:p>
            <a:pPr marL="412750" lvl="0" indent="-285750">
              <a:buSzPts val="1600"/>
              <a:buFont typeface="Arial" panose="020B0604020202020204" pitchFamily="34" charset="0"/>
              <a:buChar char="•"/>
            </a:pPr>
            <a:r>
              <a:rPr lang="en-US" b="1" dirty="0" smtClean="0"/>
              <a:t>ConcreteCommand </a:t>
            </a:r>
          </a:p>
          <a:p>
            <a:pPr marL="869950" lvl="1" indent="-285750">
              <a:buSzPts val="1600"/>
              <a:buFont typeface="Courier New" panose="02070309020205020404" pitchFamily="49" charset="0"/>
              <a:buChar char="o"/>
            </a:pPr>
            <a:r>
              <a:rPr lang="en-US" dirty="0"/>
              <a:t>A binding between a Receiver object and an action</a:t>
            </a:r>
          </a:p>
          <a:p>
            <a:pPr marL="869950" lvl="1" indent="-285750">
              <a:buSzPts val="1600"/>
              <a:buFont typeface="Courier New" panose="02070309020205020404" pitchFamily="49" charset="0"/>
              <a:buChar char="o"/>
            </a:pPr>
            <a:r>
              <a:rPr lang="en-US" dirty="0"/>
              <a:t>Implements Execute by invoking the corresponding operation(s) on </a:t>
            </a:r>
            <a:r>
              <a:rPr lang="en-US" dirty="0" smtClean="0"/>
              <a:t>Receiver</a:t>
            </a:r>
            <a:br>
              <a:rPr lang="en-US" dirty="0" smtClean="0"/>
            </a:br>
            <a:endParaRPr lang="en-US" b="1" dirty="0" smtClean="0"/>
          </a:p>
          <a:p>
            <a:pPr marL="412750" lvl="0" indent="-285750">
              <a:buSzPts val="1600"/>
              <a:buFont typeface="Arial" panose="020B0604020202020204" pitchFamily="34" charset="0"/>
              <a:buChar char="•"/>
            </a:pPr>
            <a:r>
              <a:rPr lang="en-US" b="1" dirty="0" smtClean="0"/>
              <a:t>Client</a:t>
            </a:r>
            <a:endParaRPr lang="en-US" dirty="0"/>
          </a:p>
          <a:p>
            <a:pPr marL="869950" lvl="1" indent="-285750">
              <a:buSzPts val="1600"/>
              <a:buFont typeface="Courier New" panose="02070309020205020404" pitchFamily="49" charset="0"/>
              <a:buChar char="o"/>
            </a:pPr>
            <a:r>
              <a:rPr lang="en-US" dirty="0" smtClean="0"/>
              <a:t>Creates </a:t>
            </a:r>
            <a:r>
              <a:rPr lang="en-US" dirty="0"/>
              <a:t>a </a:t>
            </a:r>
            <a:r>
              <a:rPr lang="en-US" dirty="0" smtClean="0"/>
              <a:t>ConcreteCommand </a:t>
            </a:r>
            <a:r>
              <a:rPr lang="en-US" dirty="0"/>
              <a:t>object and sets its </a:t>
            </a:r>
            <a:r>
              <a:rPr lang="en-US" dirty="0" smtClean="0"/>
              <a:t>receiver</a:t>
            </a:r>
          </a:p>
        </p:txBody>
      </p:sp>
    </p:spTree>
    <p:extLst>
      <p:ext uri="{BB962C8B-B14F-4D97-AF65-F5344CB8AC3E}">
        <p14:creationId xmlns:p14="http://schemas.microsoft.com/office/powerpoint/2010/main" val="1026732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0"/>
          <p:cNvSpPr txBox="1">
            <a:spLocks noGrp="1"/>
          </p:cNvSpPr>
          <p:nvPr>
            <p:ph type="title"/>
          </p:nvPr>
        </p:nvSpPr>
        <p:spPr>
          <a:xfrm>
            <a:off x="561600" y="707950"/>
            <a:ext cx="6005100" cy="645650"/>
          </a:xfrm>
          <a:prstGeom prst="rect">
            <a:avLst/>
          </a:prstGeom>
        </p:spPr>
        <p:txBody>
          <a:bodyPr spcFirstLastPara="1" wrap="square" lIns="91425" tIns="91425" rIns="91425" bIns="91425" anchor="b" anchorCtr="0">
            <a:noAutofit/>
          </a:bodyPr>
          <a:lstStyle/>
          <a:p>
            <a:pPr lvl="0"/>
            <a:r>
              <a:rPr lang="en" sz="3200" dirty="0"/>
              <a:t>The Components</a:t>
            </a:r>
            <a:endParaRPr sz="3200" dirty="0"/>
          </a:p>
        </p:txBody>
      </p:sp>
      <p:sp>
        <p:nvSpPr>
          <p:cNvPr id="1376" name="Google Shape;1376;p60"/>
          <p:cNvSpPr txBox="1">
            <a:spLocks noGrp="1"/>
          </p:cNvSpPr>
          <p:nvPr>
            <p:ph type="subTitle" idx="1"/>
          </p:nvPr>
        </p:nvSpPr>
        <p:spPr>
          <a:xfrm>
            <a:off x="1497600" y="1517262"/>
            <a:ext cx="7394400" cy="2138400"/>
          </a:xfrm>
          <a:prstGeom prst="rect">
            <a:avLst/>
          </a:prstGeom>
        </p:spPr>
        <p:txBody>
          <a:bodyPr spcFirstLastPara="1" wrap="square" lIns="91425" tIns="91425" rIns="91425" bIns="91425" anchor="t" anchorCtr="0">
            <a:noAutofit/>
          </a:bodyPr>
          <a:lstStyle/>
          <a:p>
            <a:pPr marL="285750" lvl="0" indent="-285750" algn="l">
              <a:spcAft>
                <a:spcPts val="1200"/>
              </a:spcAft>
              <a:buFont typeface="Arial" panose="020B0604020202020204" pitchFamily="34" charset="0"/>
              <a:buChar char="•"/>
            </a:pPr>
            <a:r>
              <a:rPr lang="en-US" sz="1600" b="1" dirty="0" smtClean="0"/>
              <a:t>Invoker </a:t>
            </a:r>
          </a:p>
          <a:p>
            <a:pPr marL="742950" lvl="1" indent="-285750" algn="l">
              <a:spcAft>
                <a:spcPts val="1200"/>
              </a:spcAft>
              <a:buFont typeface="Courier New" panose="02070309020205020404" pitchFamily="49" charset="0"/>
              <a:buChar char="o"/>
            </a:pPr>
            <a:r>
              <a:rPr lang="en-US" sz="1600" dirty="0"/>
              <a:t>A</a:t>
            </a:r>
            <a:r>
              <a:rPr lang="en-US" sz="1600" dirty="0" smtClean="0"/>
              <a:t>sks </a:t>
            </a:r>
            <a:r>
              <a:rPr lang="en-US" sz="1600" dirty="0"/>
              <a:t>the command to carry out the </a:t>
            </a:r>
            <a:r>
              <a:rPr lang="en-US" sz="1600" dirty="0" smtClean="0"/>
              <a:t>request</a:t>
            </a:r>
          </a:p>
          <a:p>
            <a:pPr marL="285750" lvl="0" indent="-285750" algn="l">
              <a:spcAft>
                <a:spcPts val="1200"/>
              </a:spcAft>
              <a:buFont typeface="Arial" panose="020B0604020202020204" pitchFamily="34" charset="0"/>
              <a:buChar char="•"/>
            </a:pPr>
            <a:r>
              <a:rPr lang="en-US" sz="1600" b="1" dirty="0" smtClean="0"/>
              <a:t>Receiver </a:t>
            </a:r>
          </a:p>
          <a:p>
            <a:pPr marL="742950" lvl="1" indent="-285750" algn="l">
              <a:spcAft>
                <a:spcPts val="1200"/>
              </a:spcAft>
              <a:buFont typeface="Courier New" panose="02070309020205020404" pitchFamily="49" charset="0"/>
              <a:buChar char="o"/>
            </a:pPr>
            <a:r>
              <a:rPr lang="en-US" sz="1600" dirty="0"/>
              <a:t>K</a:t>
            </a:r>
            <a:r>
              <a:rPr lang="en-US" sz="1600" dirty="0" smtClean="0"/>
              <a:t>nows </a:t>
            </a:r>
            <a:r>
              <a:rPr lang="en-US" sz="1600" dirty="0"/>
              <a:t>how to perform the operations associated with carrying out a </a:t>
            </a:r>
            <a:r>
              <a:rPr lang="en-US" sz="1600" dirty="0" smtClean="0"/>
              <a:t>request</a:t>
            </a:r>
            <a:endParaRPr sz="1600" dirty="0"/>
          </a:p>
        </p:txBody>
      </p:sp>
      <p:sp>
        <p:nvSpPr>
          <p:cNvPr id="1377" name="Google Shape;1377;p60"/>
          <p:cNvSpPr/>
          <p:nvPr/>
        </p:nvSpPr>
        <p:spPr>
          <a:xfrm>
            <a:off x="3881688" y="38193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050" y="407825"/>
            <a:ext cx="7717500" cy="541500"/>
          </a:xfrm>
        </p:spPr>
        <p:txBody>
          <a:bodyPr/>
          <a:lstStyle/>
          <a:p>
            <a:r>
              <a:rPr lang="en-US" dirty="0" smtClean="0"/>
              <a:t>The Sequence Diagram</a:t>
            </a:r>
            <a:endParaRPr lang="en-US" dirty="0"/>
          </a:p>
        </p:txBody>
      </p:sp>
      <p:pic>
        <p:nvPicPr>
          <p:cNvPr id="4" name="Picture 3"/>
          <p:cNvPicPr>
            <a:picLocks noChangeAspect="1"/>
          </p:cNvPicPr>
          <p:nvPr/>
        </p:nvPicPr>
        <p:blipFill>
          <a:blip r:embed="rId3"/>
          <a:stretch>
            <a:fillRect/>
          </a:stretch>
        </p:blipFill>
        <p:spPr>
          <a:xfrm>
            <a:off x="943625" y="1122325"/>
            <a:ext cx="7017310" cy="3392075"/>
          </a:xfrm>
          <a:prstGeom prst="rect">
            <a:avLst/>
          </a:prstGeom>
        </p:spPr>
      </p:pic>
    </p:spTree>
    <p:extLst>
      <p:ext uri="{BB962C8B-B14F-4D97-AF65-F5344CB8AC3E}">
        <p14:creationId xmlns:p14="http://schemas.microsoft.com/office/powerpoint/2010/main" val="2381390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3" name="Picture 2"/>
          <p:cNvPicPr>
            <a:picLocks noGrp="1" noChangeAspect="1" noChangeArrowheads="1"/>
          </p:cNvPicPr>
          <p:nvPr/>
        </p:nvPicPr>
        <p:blipFill>
          <a:blip r:embed="rId3">
            <a:extLst>
              <a:ext uri="{28A0092B-C50C-407E-A947-70E740481C1C}">
                <a14:useLocalDpi xmlns:a14="http://schemas.microsoft.com/office/drawing/2010/main" val="0"/>
              </a:ext>
            </a:extLst>
          </a:blip>
          <a:srcRect l="7626" t="41808" r="10170" b="12994"/>
          <a:stretch>
            <a:fillRect/>
          </a:stretch>
        </p:blipFill>
        <p:spPr bwMode="auto">
          <a:xfrm>
            <a:off x="713250" y="1128079"/>
            <a:ext cx="7553806" cy="364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247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8"/>
        <p:cNvGrpSpPr/>
        <p:nvPr/>
      </p:nvGrpSpPr>
      <p:grpSpPr>
        <a:xfrm>
          <a:off x="0" y="0"/>
          <a:ext cx="0" cy="0"/>
          <a:chOff x="0" y="0"/>
          <a:chExt cx="0" cy="0"/>
        </a:xfrm>
      </p:grpSpPr>
      <p:sp>
        <p:nvSpPr>
          <p:cNvPr id="2279" name="Google Shape;2279;p102"/>
          <p:cNvSpPr/>
          <p:nvPr/>
        </p:nvSpPr>
        <p:spPr>
          <a:xfrm>
            <a:off x="466074" y="1129144"/>
            <a:ext cx="5597775" cy="3112706"/>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0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The Benefits?</a:t>
            </a:r>
            <a:endParaRPr dirty="0"/>
          </a:p>
        </p:txBody>
      </p:sp>
      <p:sp>
        <p:nvSpPr>
          <p:cNvPr id="2281" name="Google Shape;2281;p102"/>
          <p:cNvSpPr txBox="1">
            <a:spLocks noGrp="1"/>
          </p:cNvSpPr>
          <p:nvPr>
            <p:ph type="subTitle" idx="1"/>
          </p:nvPr>
        </p:nvSpPr>
        <p:spPr>
          <a:xfrm>
            <a:off x="591190" y="1210821"/>
            <a:ext cx="5342380" cy="2363360"/>
          </a:xfrm>
          <a:prstGeom prst="rect">
            <a:avLst/>
          </a:prstGeom>
        </p:spPr>
        <p:txBody>
          <a:bodyPr spcFirstLastPara="1" wrap="square" lIns="91425" tIns="91425" rIns="91425" bIns="91425" anchor="t" anchorCtr="0">
            <a:noAutofit/>
          </a:bodyPr>
          <a:lstStyle/>
          <a:p>
            <a:pPr marL="285750" indent="-285750">
              <a:buClr>
                <a:srgbClr val="1A1A1A"/>
              </a:buClr>
              <a:buSzPts val="1100"/>
            </a:pPr>
            <a:r>
              <a:rPr lang="en-US" dirty="0"/>
              <a:t>Command decouples the object that invokes the operation from the one that knows how to perform </a:t>
            </a:r>
            <a:r>
              <a:rPr lang="en-US" dirty="0" smtClean="0"/>
              <a:t>it</a:t>
            </a:r>
            <a:br>
              <a:rPr lang="en-US" dirty="0" smtClean="0"/>
            </a:br>
            <a:endParaRPr lang="en-US" dirty="0" smtClean="0"/>
          </a:p>
          <a:p>
            <a:pPr marL="285750" indent="-285750">
              <a:buClr>
                <a:srgbClr val="1A1A1A"/>
              </a:buClr>
              <a:buSzPts val="1100"/>
            </a:pPr>
            <a:r>
              <a:rPr lang="en-US" dirty="0" smtClean="0"/>
              <a:t>Commands can </a:t>
            </a:r>
            <a:r>
              <a:rPr lang="en-US" dirty="0"/>
              <a:t>be manipulated and extended like any other </a:t>
            </a:r>
            <a:r>
              <a:rPr lang="en-US" dirty="0" smtClean="0"/>
              <a:t>object</a:t>
            </a:r>
            <a:br>
              <a:rPr lang="en-US" dirty="0" smtClean="0"/>
            </a:br>
            <a:endParaRPr lang="en-US" dirty="0" smtClean="0"/>
          </a:p>
          <a:p>
            <a:pPr marL="285750" indent="-285750">
              <a:buClr>
                <a:srgbClr val="1A1A1A"/>
              </a:buClr>
              <a:buSzPts val="1100"/>
            </a:pPr>
            <a:r>
              <a:rPr lang="en-US" dirty="0" smtClean="0"/>
              <a:t>We </a:t>
            </a:r>
            <a:r>
              <a:rPr lang="en-US" dirty="0"/>
              <a:t>can assemble commands into a composite </a:t>
            </a:r>
            <a:r>
              <a:rPr lang="en-US" dirty="0" smtClean="0"/>
              <a:t>command</a:t>
            </a:r>
            <a:r>
              <a:rPr lang="en-US" dirty="0"/>
              <a:t/>
            </a:r>
            <a:br>
              <a:rPr lang="en-US" dirty="0"/>
            </a:br>
            <a:endParaRPr lang="en-US" dirty="0" smtClean="0"/>
          </a:p>
          <a:p>
            <a:pPr marL="285750" indent="-285750">
              <a:buClr>
                <a:srgbClr val="1A1A1A"/>
              </a:buClr>
              <a:buSzPts val="1100"/>
            </a:pPr>
            <a:r>
              <a:rPr lang="en-US" dirty="0" smtClean="0"/>
              <a:t>Easier to </a:t>
            </a:r>
            <a:r>
              <a:rPr lang="en-US" dirty="0"/>
              <a:t>add new Commands, because </a:t>
            </a:r>
            <a:r>
              <a:rPr lang="en-US" dirty="0" smtClean="0"/>
              <a:t>we </a:t>
            </a:r>
            <a:br>
              <a:rPr lang="en-US" dirty="0" smtClean="0"/>
            </a:br>
            <a:r>
              <a:rPr lang="en-US" dirty="0" smtClean="0"/>
              <a:t>don't </a:t>
            </a:r>
            <a:r>
              <a:rPr lang="en-US" dirty="0"/>
              <a:t>have to change existing classes</a:t>
            </a:r>
          </a:p>
        </p:txBody>
      </p:sp>
      <p:grpSp>
        <p:nvGrpSpPr>
          <p:cNvPr id="2282" name="Google Shape;2282;p102"/>
          <p:cNvGrpSpPr/>
          <p:nvPr/>
        </p:nvGrpSpPr>
        <p:grpSpPr>
          <a:xfrm rot="10800000" flipH="1">
            <a:off x="4776891" y="3572332"/>
            <a:ext cx="1696762" cy="1688828"/>
            <a:chOff x="2414491" y="671177"/>
            <a:chExt cx="1830972" cy="1822411"/>
          </a:xfrm>
        </p:grpSpPr>
        <p:sp>
          <p:nvSpPr>
            <p:cNvPr id="2283" name="Google Shape;2283;p10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0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0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0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0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0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0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0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0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0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0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0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0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0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0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0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0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0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0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0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0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0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0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0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0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0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0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0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0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0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0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0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0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96"/>
          <p:cNvSpPr txBox="1">
            <a:spLocks noGrp="1"/>
          </p:cNvSpPr>
          <p:nvPr>
            <p:ph type="title"/>
          </p:nvPr>
        </p:nvSpPr>
        <p:spPr>
          <a:xfrm>
            <a:off x="1235487" y="317227"/>
            <a:ext cx="5800507" cy="10121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What are the queueing and logging requests?</a:t>
            </a:r>
            <a:endParaRPr dirty="0"/>
          </a:p>
        </p:txBody>
      </p:sp>
      <p:sp>
        <p:nvSpPr>
          <p:cNvPr id="2146" name="Google Shape;2146;p96"/>
          <p:cNvSpPr/>
          <p:nvPr/>
        </p:nvSpPr>
        <p:spPr>
          <a:xfrm>
            <a:off x="488610" y="1647316"/>
            <a:ext cx="7816471" cy="2450034"/>
          </a:xfrm>
          <a:prstGeom prst="rect">
            <a:avLst/>
          </a:prstGeom>
          <a:solidFill>
            <a:schemeClr val="lt1"/>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smtClean="0"/>
              <a:t>Queuing Requests</a:t>
            </a:r>
            <a:r>
              <a:rPr lang="en-US" dirty="0" smtClean="0"/>
              <a:t/>
            </a:r>
            <a:br>
              <a:rPr lang="en-US" dirty="0" smtClean="0"/>
            </a:br>
            <a:r>
              <a:rPr lang="en-US" dirty="0" smtClean="0"/>
              <a:t/>
            </a:r>
            <a:br>
              <a:rPr lang="en-US" dirty="0" smtClean="0"/>
            </a:br>
            <a:r>
              <a:rPr lang="en-US" dirty="0" smtClean="0"/>
              <a:t>	Can allocate commands to various threads for processing to load balance between 	threads and processors</a:t>
            </a:r>
            <a:br>
              <a:rPr lang="en-US" dirty="0" smtClean="0"/>
            </a:br>
            <a:endParaRPr lang="en-US" dirty="0" smtClean="0"/>
          </a:p>
          <a:p>
            <a:pPr marL="285750" lvl="0" indent="-285750" algn="l" rtl="0">
              <a:spcBef>
                <a:spcPts val="0"/>
              </a:spcBef>
              <a:spcAft>
                <a:spcPts val="0"/>
              </a:spcAft>
              <a:buFont typeface="Arial" panose="020B0604020202020204" pitchFamily="34" charset="0"/>
              <a:buChar char="•"/>
            </a:pPr>
            <a:r>
              <a:rPr lang="en-US" b="1" dirty="0" smtClean="0"/>
              <a:t>Logging Requests</a:t>
            </a:r>
            <a:r>
              <a:rPr lang="en-US" dirty="0" smtClean="0"/>
              <a:t/>
            </a:r>
            <a:br>
              <a:rPr lang="en-US" dirty="0" smtClean="0"/>
            </a:br>
            <a:r>
              <a:rPr lang="en-US" dirty="0" smtClean="0"/>
              <a:t>	</a:t>
            </a:r>
            <a:br>
              <a:rPr lang="en-US" dirty="0" smtClean="0"/>
            </a:br>
            <a:r>
              <a:rPr lang="en-US" dirty="0" smtClean="0"/>
              <a:t>	Save the command object as they execute. If something goes wrong, the log can </a:t>
            </a:r>
            <a:br>
              <a:rPr lang="en-US" dirty="0" smtClean="0"/>
            </a:br>
            <a:r>
              <a:rPr lang="en-US" dirty="0" smtClean="0"/>
              <a:t>	be read and the sequence of commands can be recreated.</a:t>
            </a:r>
            <a:br>
              <a:rPr lang="en-US" dirty="0" smtClean="0"/>
            </a:br>
            <a:r>
              <a:rPr lang="en-US" dirty="0" smtClean="0"/>
              <a:t>	</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123"/>
          <p:cNvSpPr txBox="1">
            <a:spLocks noGrp="1"/>
          </p:cNvSpPr>
          <p:nvPr>
            <p:ph type="title"/>
          </p:nvPr>
        </p:nvSpPr>
        <p:spPr>
          <a:xfrm>
            <a:off x="2481307" y="1321665"/>
            <a:ext cx="4352261" cy="14424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Table of contents</a:t>
            </a:r>
            <a:endParaRPr dirty="0"/>
          </a:p>
        </p:txBody>
      </p:sp>
      <p:sp>
        <p:nvSpPr>
          <p:cNvPr id="1335" name="Google Shape;1335;p56">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Definition</a:t>
            </a:r>
            <a:endParaRPr dirty="0"/>
          </a:p>
        </p:txBody>
      </p:sp>
      <p:sp>
        <p:nvSpPr>
          <p:cNvPr id="1336" name="Google Shape;1336;p56">
            <a:hlinkClick r:id="" action="ppaction://noaction"/>
          </p:cNvPr>
          <p:cNvSpPr txBox="1">
            <a:spLocks noGrp="1"/>
          </p:cNvSpPr>
          <p:nvPr>
            <p:ph type="subTitle" idx="4"/>
          </p:nvPr>
        </p:nvSpPr>
        <p:spPr>
          <a:xfrm>
            <a:off x="3826600" y="1456075"/>
            <a:ext cx="2215894" cy="776551"/>
          </a:xfrm>
          <a:prstGeom prst="rect">
            <a:avLst/>
          </a:prstGeom>
        </p:spPr>
        <p:txBody>
          <a:bodyPr spcFirstLastPara="1" wrap="square" lIns="91425" tIns="91425" rIns="91425" bIns="91425" anchor="t" anchorCtr="0">
            <a:noAutofit/>
          </a:bodyPr>
          <a:lstStyle/>
          <a:p>
            <a:pPr marL="0" indent="0">
              <a:spcAft>
                <a:spcPts val="1200"/>
              </a:spcAft>
            </a:pPr>
            <a:r>
              <a:rPr lang="en-US" dirty="0" smtClean="0"/>
              <a:t>Example Problem &amp; Solution</a:t>
            </a:r>
            <a:endParaRPr dirty="0"/>
          </a:p>
        </p:txBody>
      </p:sp>
      <p:sp>
        <p:nvSpPr>
          <p:cNvPr id="1337" name="Google Shape;1337;p56">
            <a:hlinkClick r:id="rId4" action="ppaction://hlinksldjump"/>
          </p:cNvPr>
          <p:cNvSpPr txBox="1">
            <a:spLocks noGrp="1"/>
          </p:cNvSpPr>
          <p:nvPr>
            <p:ph type="subTitle" idx="5"/>
          </p:nvPr>
        </p:nvSpPr>
        <p:spPr>
          <a:xfrm>
            <a:off x="1391100" y="2970676"/>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en-US" dirty="0" smtClean="0"/>
              <a:t>Sequence Diagram</a:t>
            </a:r>
            <a:endParaRPr lang="en-US" dirty="0"/>
          </a:p>
        </p:txBody>
      </p:sp>
      <p:sp>
        <p:nvSpPr>
          <p:cNvPr id="1338" name="Google Shape;1338;p56">
            <a:hlinkClick r:id="" action="ppaction://noaction"/>
          </p:cNvPr>
          <p:cNvSpPr txBox="1">
            <a:spLocks noGrp="1"/>
          </p:cNvSpPr>
          <p:nvPr>
            <p:ph type="subTitle" idx="6"/>
          </p:nvPr>
        </p:nvSpPr>
        <p:spPr>
          <a:xfrm>
            <a:off x="3905700" y="2966258"/>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Benefits</a:t>
            </a:r>
            <a:endParaRPr dirty="0"/>
          </a:p>
        </p:txBody>
      </p:sp>
      <p:sp>
        <p:nvSpPr>
          <p:cNvPr id="1341" name="Google Shape;1341;p56">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42" name="Google Shape;1342;p56">
            <a:hlinkClick r:id="" action="ppaction://noaction"/>
          </p:cNvPr>
          <p:cNvSpPr txBox="1">
            <a:spLocks noGrp="1"/>
          </p:cNvSpPr>
          <p:nvPr>
            <p:ph type="title" idx="13"/>
          </p:nvPr>
        </p:nvSpPr>
        <p:spPr>
          <a:xfrm>
            <a:off x="3104030" y="14560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smtClean="0"/>
              <a:t>02</a:t>
            </a:r>
            <a:endParaRPr dirty="0"/>
          </a:p>
        </p:txBody>
      </p:sp>
      <p:sp>
        <p:nvSpPr>
          <p:cNvPr id="1343" name="Google Shape;1343;p56">
            <a:hlinkClick r:id="rId4" action="ppaction://hlinksldjump"/>
          </p:cNvPr>
          <p:cNvSpPr txBox="1">
            <a:spLocks noGrp="1"/>
          </p:cNvSpPr>
          <p:nvPr>
            <p:ph type="title" idx="14"/>
          </p:nvPr>
        </p:nvSpPr>
        <p:spPr>
          <a:xfrm>
            <a:off x="800100" y="2990067"/>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smtClean="0"/>
              <a:t>04</a:t>
            </a:r>
            <a:endParaRPr dirty="0"/>
          </a:p>
        </p:txBody>
      </p:sp>
      <p:sp>
        <p:nvSpPr>
          <p:cNvPr id="1344" name="Google Shape;1344;p56">
            <a:hlinkClick r:id="" action="ppaction://noaction"/>
          </p:cNvPr>
          <p:cNvSpPr txBox="1">
            <a:spLocks noGrp="1"/>
          </p:cNvSpPr>
          <p:nvPr>
            <p:ph type="title" idx="15"/>
          </p:nvPr>
        </p:nvSpPr>
        <p:spPr>
          <a:xfrm>
            <a:off x="3234114" y="2990067"/>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smtClean="0"/>
              <a:t>05</a:t>
            </a:r>
            <a:endParaRPr dirty="0"/>
          </a:p>
        </p:txBody>
      </p:sp>
      <p:sp>
        <p:nvSpPr>
          <p:cNvPr id="1346" name="Google Shape;1346;p56">
            <a:hlinkClick r:id="" action="ppaction://noaction"/>
          </p:cNvPr>
          <p:cNvSpPr txBox="1">
            <a:spLocks noGrp="1"/>
          </p:cNvSpPr>
          <p:nvPr>
            <p:ph type="subTitle" idx="17"/>
          </p:nvPr>
        </p:nvSpPr>
        <p:spPr>
          <a:xfrm>
            <a:off x="6576073" y="1456075"/>
            <a:ext cx="2002525" cy="77655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Structure &amp; Components</a:t>
            </a:r>
            <a:endParaRPr dirty="0"/>
          </a:p>
        </p:txBody>
      </p:sp>
      <p:sp>
        <p:nvSpPr>
          <p:cNvPr id="1347" name="Google Shape;1347;p56">
            <a:hlinkClick r:id="" action="ppaction://noaction"/>
          </p:cNvPr>
          <p:cNvSpPr txBox="1">
            <a:spLocks noGrp="1"/>
          </p:cNvSpPr>
          <p:nvPr>
            <p:ph type="subTitle" idx="18"/>
          </p:nvPr>
        </p:nvSpPr>
        <p:spPr>
          <a:xfrm>
            <a:off x="6576073" y="2990067"/>
            <a:ext cx="2366767" cy="6792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Queueing &amp; Logging Requests</a:t>
            </a:r>
            <a:endParaRPr dirty="0"/>
          </a:p>
        </p:txBody>
      </p:sp>
      <p:sp>
        <p:nvSpPr>
          <p:cNvPr id="1349" name="Google Shape;1349;p56">
            <a:hlinkClick r:id="" action="ppaction://noaction"/>
          </p:cNvPr>
          <p:cNvSpPr txBox="1">
            <a:spLocks noGrp="1"/>
          </p:cNvSpPr>
          <p:nvPr>
            <p:ph type="title" idx="20"/>
          </p:nvPr>
        </p:nvSpPr>
        <p:spPr>
          <a:xfrm>
            <a:off x="6042494" y="14560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smtClean="0"/>
              <a:t>03</a:t>
            </a:r>
            <a:endParaRPr dirty="0"/>
          </a:p>
        </p:txBody>
      </p:sp>
      <p:sp>
        <p:nvSpPr>
          <p:cNvPr id="1350" name="Google Shape;1350;p56">
            <a:hlinkClick r:id="" action="ppaction://noaction"/>
          </p:cNvPr>
          <p:cNvSpPr txBox="1">
            <a:spLocks noGrp="1"/>
          </p:cNvSpPr>
          <p:nvPr>
            <p:ph type="title" idx="21"/>
          </p:nvPr>
        </p:nvSpPr>
        <p:spPr>
          <a:xfrm>
            <a:off x="5979673" y="2990067"/>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06</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2208842" y="223900"/>
            <a:ext cx="60051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What is the command pattern?</a:t>
            </a:r>
            <a:endParaRPr dirty="0"/>
          </a:p>
        </p:txBody>
      </p:sp>
      <p:sp>
        <p:nvSpPr>
          <p:cNvPr id="1356" name="Google Shape;1356;p57"/>
          <p:cNvSpPr txBox="1">
            <a:spLocks noGrp="1"/>
          </p:cNvSpPr>
          <p:nvPr>
            <p:ph type="subTitle" idx="1"/>
          </p:nvPr>
        </p:nvSpPr>
        <p:spPr>
          <a:xfrm>
            <a:off x="1904247" y="2650842"/>
            <a:ext cx="53355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Clr>
                <a:schemeClr val="dk1"/>
              </a:buClr>
              <a:buSzPts val="1100"/>
              <a:buFont typeface="Arial"/>
              <a:buNone/>
            </a:pPr>
            <a:r>
              <a:rPr lang="en" dirty="0" smtClean="0"/>
              <a:t>Encapsulates a request as an object and lets us parameterize other objects with different requests, queue or log requests, and support undoable operations</a:t>
            </a:r>
            <a:endParaRPr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Cracking the definition</a:t>
            </a:r>
            <a:endParaRPr dirty="0"/>
          </a:p>
        </p:txBody>
      </p:sp>
      <p:sp>
        <p:nvSpPr>
          <p:cNvPr id="1363" name="Google Shape;1363;p58"/>
          <p:cNvSpPr txBox="1">
            <a:spLocks noGrp="1"/>
          </p:cNvSpPr>
          <p:nvPr>
            <p:ph type="body" idx="1"/>
          </p:nvPr>
        </p:nvSpPr>
        <p:spPr>
          <a:xfrm>
            <a:off x="643423" y="1129305"/>
            <a:ext cx="7717500" cy="35805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smtClean="0">
                <a:solidFill>
                  <a:schemeClr val="accent2"/>
                </a:solidFill>
              </a:rPr>
              <a:t>The definition might be too complicated to understand but we can decipher it by breaking it down into smaller parts and asking these simple questions:</a:t>
            </a:r>
          </a:p>
          <a:p>
            <a:pPr marL="285750" lvl="0" indent="-285750" algn="l" rtl="0">
              <a:spcBef>
                <a:spcPts val="1600"/>
              </a:spcBef>
              <a:spcAft>
                <a:spcPts val="1600"/>
              </a:spcAft>
              <a:buFont typeface="Arial" panose="020B0604020202020204" pitchFamily="34" charset="0"/>
              <a:buChar char="•"/>
            </a:pPr>
            <a:r>
              <a:rPr lang="en-US" b="1" dirty="0" smtClean="0">
                <a:solidFill>
                  <a:schemeClr val="accent2"/>
                </a:solidFill>
              </a:rPr>
              <a:t>What do you mean by encapsulating a request as an object?</a:t>
            </a:r>
            <a:br>
              <a:rPr lang="en-US" b="1"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Encapsulating, simply, </a:t>
            </a:r>
            <a:r>
              <a:rPr lang="en-US" dirty="0" smtClean="0">
                <a:solidFill>
                  <a:schemeClr val="accent2"/>
                </a:solidFill>
              </a:rPr>
              <a:t>means containing or packaging. Usually, the request is</a:t>
            </a:r>
            <a:br>
              <a:rPr lang="en-US" dirty="0" smtClean="0">
                <a:solidFill>
                  <a:schemeClr val="accent2"/>
                </a:solidFill>
              </a:rPr>
            </a:br>
            <a:r>
              <a:rPr lang="en-US" dirty="0" smtClean="0">
                <a:solidFill>
                  <a:schemeClr val="accent2"/>
                </a:solidFill>
              </a:rPr>
              <a:t>just </a:t>
            </a:r>
            <a:r>
              <a:rPr lang="en-US" dirty="0" smtClean="0">
                <a:solidFill>
                  <a:schemeClr val="accent2"/>
                </a:solidFill>
              </a:rPr>
              <a:t>a method </a:t>
            </a:r>
            <a:r>
              <a:rPr lang="en-US" dirty="0" smtClean="0">
                <a:solidFill>
                  <a:schemeClr val="accent2"/>
                </a:solidFill>
              </a:rPr>
              <a:t>or </a:t>
            </a:r>
            <a:r>
              <a:rPr lang="en-US" dirty="0" smtClean="0">
                <a:solidFill>
                  <a:schemeClr val="accent2"/>
                </a:solidFill>
              </a:rPr>
              <a:t>function. But in command pattern, the request will be</a:t>
            </a:r>
            <a:br>
              <a:rPr lang="en-US" dirty="0" smtClean="0">
                <a:solidFill>
                  <a:schemeClr val="accent2"/>
                </a:solidFill>
              </a:rPr>
            </a:br>
            <a:r>
              <a:rPr lang="en-US" dirty="0" smtClean="0">
                <a:solidFill>
                  <a:schemeClr val="accent2"/>
                </a:solidFill>
              </a:rPr>
              <a:t>represented as an object and </a:t>
            </a:r>
            <a:r>
              <a:rPr lang="en-US" dirty="0" smtClean="0">
                <a:solidFill>
                  <a:schemeClr val="accent2"/>
                </a:solidFill>
              </a:rPr>
              <a:t>all </a:t>
            </a:r>
            <a:r>
              <a:rPr lang="en-US" dirty="0" smtClean="0">
                <a:solidFill>
                  <a:schemeClr val="accent2"/>
                </a:solidFill>
              </a:rPr>
              <a:t>the necessary information of </a:t>
            </a:r>
            <a:r>
              <a:rPr lang="en-US" dirty="0" smtClean="0">
                <a:solidFill>
                  <a:schemeClr val="accent2"/>
                </a:solidFill>
              </a:rPr>
              <a:t>the request shall be contained within the object. </a:t>
            </a:r>
            <a:r>
              <a:rPr lang="en-US" dirty="0" smtClean="0">
                <a:solidFill>
                  <a:schemeClr val="accent2"/>
                </a:solidFill>
              </a:rPr>
              <a:t>There will be an execute() method within the object to fulfill the request.</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endParaRPr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 dirty="0"/>
              <a:t>Cracking the definition</a:t>
            </a:r>
            <a:endParaRPr dirty="0"/>
          </a:p>
        </p:txBody>
      </p:sp>
      <p:sp>
        <p:nvSpPr>
          <p:cNvPr id="1370" name="Google Shape;1370;p5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p>
            <a:pPr marL="412750" lvl="0" indent="-285750">
              <a:buSzPts val="1600"/>
              <a:buFont typeface="Arial" panose="020B0604020202020204" pitchFamily="34" charset="0"/>
              <a:buChar char="•"/>
            </a:pPr>
            <a:r>
              <a:rPr lang="en-US" b="1" dirty="0" smtClean="0"/>
              <a:t>What do we mean by </a:t>
            </a:r>
            <a:r>
              <a:rPr lang="en" b="1" dirty="0"/>
              <a:t>parameterize other objects with different </a:t>
            </a:r>
            <a:r>
              <a:rPr lang="en" b="1" dirty="0" smtClean="0"/>
              <a:t/>
            </a:r>
            <a:br>
              <a:rPr lang="en" b="1" dirty="0" smtClean="0"/>
            </a:br>
            <a:r>
              <a:rPr lang="en" b="1" dirty="0" smtClean="0"/>
              <a:t>requests?</a:t>
            </a:r>
            <a:br>
              <a:rPr lang="en" b="1" dirty="0" smtClean="0"/>
            </a:br>
            <a:r>
              <a:rPr lang="en" b="1" dirty="0" smtClean="0"/>
              <a:t/>
            </a:r>
            <a:br>
              <a:rPr lang="en" b="1" dirty="0" smtClean="0"/>
            </a:br>
            <a:r>
              <a:rPr lang="en" dirty="0" smtClean="0"/>
              <a:t>Remember the </a:t>
            </a:r>
            <a:r>
              <a:rPr lang="en" dirty="0" smtClean="0"/>
              <a:t>“information” </a:t>
            </a:r>
            <a:r>
              <a:rPr lang="en" dirty="0" smtClean="0"/>
              <a:t>encapsulated in object from the last question? </a:t>
            </a:r>
            <a:r>
              <a:rPr lang="en" dirty="0"/>
              <a:t/>
            </a:r>
            <a:br>
              <a:rPr lang="en" dirty="0"/>
            </a:br>
            <a:r>
              <a:rPr lang="en" dirty="0" smtClean="0"/>
              <a:t>That information includes method name, the object t</a:t>
            </a:r>
            <a:r>
              <a:rPr lang="en-US" dirty="0" smtClean="0"/>
              <a:t>ha</a:t>
            </a:r>
            <a:r>
              <a:rPr lang="en" dirty="0" smtClean="0"/>
              <a:t>t owns the method,</a:t>
            </a:r>
            <a:br>
              <a:rPr lang="en" dirty="0" smtClean="0"/>
            </a:br>
            <a:r>
              <a:rPr lang="en" dirty="0" smtClean="0"/>
              <a:t>and the parameter values. </a:t>
            </a:r>
            <a:r>
              <a:rPr lang="en" dirty="0" smtClean="0"/>
              <a:t>But </a:t>
            </a:r>
            <a:r>
              <a:rPr lang="en" dirty="0" smtClean="0"/>
              <a:t>what are parameter values? They are simply,</a:t>
            </a:r>
            <a:br>
              <a:rPr lang="en" dirty="0" smtClean="0"/>
            </a:br>
            <a:r>
              <a:rPr lang="en" dirty="0" smtClean="0"/>
              <a:t>the input values passed to method. </a:t>
            </a:r>
            <a:r>
              <a:rPr lang="en" dirty="0" smtClean="0"/>
              <a:t>When a </a:t>
            </a:r>
            <a:r>
              <a:rPr lang="en" dirty="0" smtClean="0"/>
              <a:t>different request is made, we pass a different object as the </a:t>
            </a:r>
            <a:r>
              <a:rPr lang="en" dirty="0" smtClean="0"/>
              <a:t>input (i.e as parameter) </a:t>
            </a:r>
            <a:r>
              <a:rPr lang="en" dirty="0" smtClean="0"/>
              <a:t>and </a:t>
            </a:r>
            <a:r>
              <a:rPr lang="en" dirty="0" smtClean="0"/>
              <a:t>thus, </a:t>
            </a:r>
            <a:r>
              <a:rPr lang="en" dirty="0" smtClean="0"/>
              <a:t>fulfil the request.</a:t>
            </a:r>
            <a:r>
              <a:rPr lang="en" b="1" dirty="0" smtClean="0"/>
              <a:t/>
            </a:r>
            <a:br>
              <a:rPr lang="en" b="1" dirty="0" smtClean="0"/>
            </a:br>
            <a:endParaRPr lang="en" b="1" dirty="0" smtClean="0"/>
          </a:p>
          <a:p>
            <a:pPr marL="412750" lvl="0" indent="-285750">
              <a:buSzPts val="1600"/>
              <a:buFont typeface="Arial" panose="020B0604020202020204" pitchFamily="34" charset="0"/>
              <a:buChar char="•"/>
            </a:pPr>
            <a:r>
              <a:rPr lang="en" b="1" dirty="0" smtClean="0"/>
              <a:t>Okay! </a:t>
            </a:r>
            <a:r>
              <a:rPr lang="en" b="1" dirty="0" smtClean="0"/>
              <a:t>But </a:t>
            </a:r>
            <a:r>
              <a:rPr lang="en" b="1" dirty="0" smtClean="0"/>
              <a:t>what are </a:t>
            </a:r>
            <a:r>
              <a:rPr lang="en" b="1" dirty="0" smtClean="0"/>
              <a:t>the queues </a:t>
            </a:r>
            <a:r>
              <a:rPr lang="en" b="1" dirty="0" smtClean="0"/>
              <a:t>and log requests?</a:t>
            </a:r>
            <a:br>
              <a:rPr lang="en" b="1" dirty="0" smtClean="0"/>
            </a:br>
            <a:r>
              <a:rPr lang="en" dirty="0" smtClean="0"/>
              <a:t/>
            </a:r>
            <a:br>
              <a:rPr lang="en" dirty="0" smtClean="0"/>
            </a:br>
            <a:r>
              <a:rPr lang="en" dirty="0" smtClean="0"/>
              <a:t>We will see that later in the presentation.</a:t>
            </a:r>
            <a:r>
              <a:rPr lang="en" b="1" dirty="0" smtClean="0"/>
              <a:t/>
            </a:r>
            <a:br>
              <a:rPr lang="en" b="1" dirty="0" smtClean="0"/>
            </a:br>
            <a:r>
              <a:rPr lang="en" b="1" dirty="0" smtClean="0"/>
              <a:t/>
            </a:r>
            <a:br>
              <a:rPr lang="en" b="1" dirty="0" smtClean="0"/>
            </a:br>
            <a:endParaRPr lang="en" b="1" dirty="0" smtClean="0"/>
          </a:p>
          <a:p>
            <a:pPr marL="412750" lvl="0" indent="-285750">
              <a:buSzPts val="1600"/>
              <a:buFont typeface="Arial" panose="020B0604020202020204" pitchFamily="34" charset="0"/>
              <a:buChar char="•"/>
            </a:pPr>
            <a:endParaRPr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04028" y="488238"/>
            <a:ext cx="7949119" cy="5588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But why do we need Command Pattern?</a:t>
            </a:r>
            <a:endParaRPr sz="3200" dirty="0"/>
          </a:p>
        </p:txBody>
      </p:sp>
      <p:sp>
        <p:nvSpPr>
          <p:cNvPr id="1363" name="Google Shape;1363;p58"/>
          <p:cNvSpPr txBox="1">
            <a:spLocks noGrp="1"/>
          </p:cNvSpPr>
          <p:nvPr>
            <p:ph type="body" idx="1"/>
          </p:nvPr>
        </p:nvSpPr>
        <p:spPr>
          <a:xfrm>
            <a:off x="819838" y="980975"/>
            <a:ext cx="7717500" cy="35805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2000" b="1" dirty="0" smtClean="0">
                <a:solidFill>
                  <a:schemeClr val="accent2"/>
                </a:solidFill>
              </a:rPr>
              <a:t>Problem</a:t>
            </a:r>
            <a:r>
              <a:rPr lang="en-US" sz="2000" b="1" dirty="0" smtClean="0">
                <a:solidFill>
                  <a:schemeClr val="accent2"/>
                </a:solidFill>
              </a:rPr>
              <a:t>: </a:t>
            </a:r>
            <a:r>
              <a:rPr lang="en-US" sz="2000" dirty="0" smtClean="0">
                <a:solidFill>
                  <a:schemeClr val="accent2"/>
                </a:solidFill>
              </a:rPr>
              <a:t>What if we want to design a menu toolkit in the UI which carries requests in response to user input but can’t carry the </a:t>
            </a:r>
            <a:br>
              <a:rPr lang="en-US" sz="2000" dirty="0" smtClean="0">
                <a:solidFill>
                  <a:schemeClr val="accent2"/>
                </a:solidFill>
              </a:rPr>
            </a:br>
            <a:r>
              <a:rPr lang="en-US" sz="2000" dirty="0" smtClean="0">
                <a:solidFill>
                  <a:schemeClr val="accent2"/>
                </a:solidFill>
              </a:rPr>
              <a:t>request explicitly in the menu buttons? </a:t>
            </a:r>
            <a:br>
              <a:rPr lang="en-US" sz="2000" dirty="0" smtClean="0">
                <a:solidFill>
                  <a:schemeClr val="accent2"/>
                </a:solidFill>
              </a:rPr>
            </a:br>
            <a:r>
              <a:rPr lang="en-US" sz="2000" dirty="0" smtClean="0">
                <a:solidFill>
                  <a:schemeClr val="accent2"/>
                </a:solidFill>
              </a:rPr>
              <a:t/>
            </a:r>
            <a:br>
              <a:rPr lang="en-US" sz="2000" dirty="0" smtClean="0">
                <a:solidFill>
                  <a:schemeClr val="accent2"/>
                </a:solidFill>
              </a:rPr>
            </a:br>
            <a:r>
              <a:rPr lang="en-US" sz="2000" dirty="0" smtClean="0">
                <a:solidFill>
                  <a:schemeClr val="accent2"/>
                </a:solidFill>
              </a:rPr>
              <a:t>The toolkit designer won’t be able to know the receiver </a:t>
            </a:r>
            <a:br>
              <a:rPr lang="en-US" sz="2000" dirty="0" smtClean="0">
                <a:solidFill>
                  <a:schemeClr val="accent2"/>
                </a:solidFill>
              </a:rPr>
            </a:br>
            <a:r>
              <a:rPr lang="en-US" sz="2000" dirty="0" smtClean="0">
                <a:solidFill>
                  <a:schemeClr val="accent2"/>
                </a:solidFill>
              </a:rPr>
              <a:t>of the request or the operations to be done.</a:t>
            </a:r>
            <a:br>
              <a:rPr lang="en-US" sz="2000" dirty="0" smtClean="0">
                <a:solidFill>
                  <a:schemeClr val="accent2"/>
                </a:solidFill>
              </a:rPr>
            </a:br>
            <a:r>
              <a:rPr lang="en-US" sz="2000" dirty="0" smtClean="0">
                <a:solidFill>
                  <a:schemeClr val="accent2"/>
                </a:solidFill>
              </a:rPr>
              <a:t/>
            </a:r>
            <a:br>
              <a:rPr lang="en-US" sz="2000" dirty="0" smtClean="0">
                <a:solidFill>
                  <a:schemeClr val="accent2"/>
                </a:solidFill>
              </a:rPr>
            </a:br>
            <a:r>
              <a:rPr lang="en-US" sz="2000" dirty="0" smtClean="0">
                <a:solidFill>
                  <a:schemeClr val="accent2"/>
                </a:solidFill>
              </a:rPr>
              <a:t>Is there any way to issue requests without knowing the operation and receiver of the request? </a:t>
            </a:r>
          </a:p>
          <a:p>
            <a:pPr marL="342900" lvl="0" algn="l" rtl="0">
              <a:spcBef>
                <a:spcPts val="1600"/>
              </a:spcBef>
              <a:spcAft>
                <a:spcPts val="1600"/>
              </a:spcAft>
              <a:buFont typeface="Arial" panose="020B0604020202020204" pitchFamily="34" charset="0"/>
              <a:buChar char="•"/>
            </a:pPr>
            <a:endParaRPr lang="en-US" sz="2000" dirty="0" smtClean="0">
              <a:solidFill>
                <a:schemeClr val="accent2"/>
              </a:solidFill>
            </a:endParaRPr>
          </a:p>
          <a:p>
            <a:pPr marL="342900" lvl="0" algn="l" rtl="0">
              <a:spcBef>
                <a:spcPts val="1600"/>
              </a:spcBef>
              <a:spcAft>
                <a:spcPts val="1600"/>
              </a:spcAft>
              <a:buFont typeface="Arial" panose="020B0604020202020204" pitchFamily="34" charset="0"/>
              <a:buChar char="•"/>
            </a:pPr>
            <a:endParaRPr sz="2000"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469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582034" y="516044"/>
            <a:ext cx="7717500" cy="541500"/>
          </a:xfrm>
        </p:spPr>
        <p:txBody>
          <a:bodyPr/>
          <a:lstStyle/>
          <a:p>
            <a:r>
              <a:rPr lang="en-US" dirty="0" smtClean="0"/>
              <a:t>The Solution</a:t>
            </a:r>
            <a:endParaRPr lang="en-US" dirty="0"/>
          </a:p>
        </p:txBody>
      </p:sp>
      <p:pic>
        <p:nvPicPr>
          <p:cNvPr id="22" name="Picture 21"/>
          <p:cNvPicPr>
            <a:picLocks noChangeAspect="1"/>
          </p:cNvPicPr>
          <p:nvPr/>
        </p:nvPicPr>
        <p:blipFill>
          <a:blip r:embed="rId3"/>
          <a:stretch>
            <a:fillRect/>
          </a:stretch>
        </p:blipFill>
        <p:spPr>
          <a:xfrm>
            <a:off x="582034" y="1406100"/>
            <a:ext cx="7848716" cy="2830852"/>
          </a:xfrm>
          <a:prstGeom prst="rect">
            <a:avLst/>
          </a:prstGeom>
        </p:spPr>
      </p:pic>
    </p:spTree>
    <p:extLst>
      <p:ext uri="{BB962C8B-B14F-4D97-AF65-F5344CB8AC3E}">
        <p14:creationId xmlns:p14="http://schemas.microsoft.com/office/powerpoint/2010/main" val="844543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Solution (continued)</a:t>
            </a:r>
            <a:endParaRPr lang="en-US" dirty="0"/>
          </a:p>
        </p:txBody>
      </p:sp>
      <p:pic>
        <p:nvPicPr>
          <p:cNvPr id="22" name="Picture 21"/>
          <p:cNvPicPr>
            <a:picLocks noChangeAspect="1"/>
          </p:cNvPicPr>
          <p:nvPr/>
        </p:nvPicPr>
        <p:blipFill rotWithShape="1">
          <a:blip r:embed="rId2"/>
          <a:srcRect l="5821" r="4276"/>
          <a:stretch/>
        </p:blipFill>
        <p:spPr>
          <a:xfrm>
            <a:off x="939212" y="1391775"/>
            <a:ext cx="7265576" cy="2690625"/>
          </a:xfrm>
          <a:prstGeom prst="rect">
            <a:avLst/>
          </a:prstGeom>
        </p:spPr>
      </p:pic>
    </p:spTree>
    <p:extLst>
      <p:ext uri="{BB962C8B-B14F-4D97-AF65-F5344CB8AC3E}">
        <p14:creationId xmlns:p14="http://schemas.microsoft.com/office/powerpoint/2010/main" val="2957034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Solution (continued)</a:t>
            </a:r>
            <a:endParaRPr lang="en-US" dirty="0"/>
          </a:p>
        </p:txBody>
      </p:sp>
      <p:pic>
        <p:nvPicPr>
          <p:cNvPr id="4" name="Picture 3"/>
          <p:cNvPicPr>
            <a:picLocks noChangeAspect="1"/>
          </p:cNvPicPr>
          <p:nvPr/>
        </p:nvPicPr>
        <p:blipFill rotWithShape="1">
          <a:blip r:embed="rId3"/>
          <a:srcRect l="3899" r="3785"/>
          <a:stretch/>
        </p:blipFill>
        <p:spPr>
          <a:xfrm>
            <a:off x="1058400" y="1211374"/>
            <a:ext cx="6084000" cy="3087741"/>
          </a:xfrm>
          <a:prstGeom prst="rect">
            <a:avLst/>
          </a:prstGeom>
        </p:spPr>
      </p:pic>
      <p:sp>
        <p:nvSpPr>
          <p:cNvPr id="5" name="TextBox 4"/>
          <p:cNvSpPr txBox="1"/>
          <p:nvPr/>
        </p:nvSpPr>
        <p:spPr>
          <a:xfrm>
            <a:off x="713250" y="1057485"/>
            <a:ext cx="4406400" cy="307777"/>
          </a:xfrm>
          <a:prstGeom prst="rect">
            <a:avLst/>
          </a:prstGeom>
          <a:noFill/>
        </p:spPr>
        <p:txBody>
          <a:bodyPr wrap="square" rtlCol="0">
            <a:spAutoFit/>
          </a:bodyPr>
          <a:lstStyle/>
          <a:p>
            <a:r>
              <a:rPr lang="en-US" dirty="0" smtClean="0"/>
              <a:t>Can you spot the use of command pattern?</a:t>
            </a:r>
            <a:endParaRPr lang="en-US" dirty="0"/>
          </a:p>
        </p:txBody>
      </p:sp>
    </p:spTree>
    <p:extLst>
      <p:ext uri="{BB962C8B-B14F-4D97-AF65-F5344CB8AC3E}">
        <p14:creationId xmlns:p14="http://schemas.microsoft.com/office/powerpoint/2010/main" val="136910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481</Words>
  <Application>Microsoft Office PowerPoint</Application>
  <PresentationFormat>On-screen Show (16:9)</PresentationFormat>
  <Paragraphs>70</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Ubuntu</vt:lpstr>
      <vt:lpstr>Arial</vt:lpstr>
      <vt:lpstr>Anaheim</vt:lpstr>
      <vt:lpstr>Nunito</vt:lpstr>
      <vt:lpstr>Hammersmith One</vt:lpstr>
      <vt:lpstr>Manjari</vt:lpstr>
      <vt:lpstr>Courier New</vt:lpstr>
      <vt:lpstr>Wingdings</vt:lpstr>
      <vt:lpstr>Elegant Education Pack for Students by Slidesgo</vt:lpstr>
      <vt:lpstr>The Command Pattern</vt:lpstr>
      <vt:lpstr>Table of contents</vt:lpstr>
      <vt:lpstr>What is the command pattern?</vt:lpstr>
      <vt:lpstr>Cracking the definition</vt:lpstr>
      <vt:lpstr>Cracking the definition</vt:lpstr>
      <vt:lpstr>But why do we need Command Pattern?</vt:lpstr>
      <vt:lpstr>The Solution</vt:lpstr>
      <vt:lpstr>The Solution (continued)</vt:lpstr>
      <vt:lpstr>The Solution (continued)</vt:lpstr>
      <vt:lpstr>Key Takeaways</vt:lpstr>
      <vt:lpstr>The Basic Structure</vt:lpstr>
      <vt:lpstr>The Components</vt:lpstr>
      <vt:lpstr>The Components</vt:lpstr>
      <vt:lpstr>The Sequence Diagram</vt:lpstr>
      <vt:lpstr>Another Example</vt:lpstr>
      <vt:lpstr>The Benefits?</vt:lpstr>
      <vt:lpstr>What are the queueing and logging requests?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Command Pattern</dc:title>
  <cp:lastModifiedBy>Farhan Ishmam</cp:lastModifiedBy>
  <cp:revision>20</cp:revision>
  <dcterms:modified xsi:type="dcterms:W3CDTF">2021-07-11T07:44:42Z</dcterms:modified>
</cp:coreProperties>
</file>