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273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2" r:id="rId18"/>
    <p:sldId id="523" r:id="rId19"/>
    <p:sldId id="524" r:id="rId20"/>
    <p:sldId id="525" r:id="rId21"/>
    <p:sldId id="526" r:id="rId22"/>
    <p:sldId id="527" r:id="rId23"/>
    <p:sldId id="529" r:id="rId24"/>
    <p:sldId id="534" r:id="rId25"/>
    <p:sldId id="535" r:id="rId26"/>
    <p:sldId id="536" r:id="rId27"/>
    <p:sldId id="537" r:id="rId28"/>
    <p:sldId id="538" r:id="rId29"/>
    <p:sldId id="539" r:id="rId30"/>
    <p:sldId id="521" r:id="rId31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90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212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532" y="0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532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532" y="0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67087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71" y="3200030"/>
            <a:ext cx="7893972" cy="303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532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0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C2FC2A-F34F-4B1D-8B75-84EC43BA7E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20/04/2021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and Modeling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Mahbub Alam, PhD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9800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01 &amp; 2 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FC4B-D1F2-41A9-9C97-1A37CC4132AB}"/>
              </a:ext>
            </a:extLst>
          </p:cNvPr>
          <p:cNvSpPr txBox="1"/>
          <p:nvPr/>
        </p:nvSpPr>
        <p:spPr>
          <a:xfrm>
            <a:off x="4000500" y="632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20/04/2021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Solution/Simulation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477000" cy="4953000"/>
          </a:xfrm>
        </p:spPr>
        <p:txBody>
          <a:bodyPr/>
          <a:lstStyle/>
          <a:p>
            <a:r>
              <a:rPr lang="en-US" dirty="0"/>
              <a:t>Analytical Solution</a:t>
            </a:r>
          </a:p>
          <a:p>
            <a:pPr lvl="1"/>
            <a:r>
              <a:rPr lang="en-US" dirty="0"/>
              <a:t>Quantity of interest are found by analytically solving the model</a:t>
            </a:r>
          </a:p>
          <a:p>
            <a:pPr lvl="2"/>
            <a:r>
              <a:rPr lang="en-US" dirty="0"/>
              <a:t>Easy for simple model</a:t>
            </a:r>
          </a:p>
          <a:p>
            <a:pPr lvl="3">
              <a:buFont typeface="Courier New" pitchFamily="49" charset="0"/>
              <a:buChar char="o"/>
            </a:pPr>
            <a:r>
              <a:rPr lang="en-US" i="1" dirty="0"/>
              <a:t> t </a:t>
            </a:r>
            <a:r>
              <a:rPr lang="en-US" dirty="0"/>
              <a:t>= </a:t>
            </a:r>
            <a:r>
              <a:rPr lang="en-US" i="1" dirty="0"/>
              <a:t>d</a:t>
            </a:r>
            <a:r>
              <a:rPr lang="en-US" dirty="0"/>
              <a:t>/</a:t>
            </a:r>
            <a:r>
              <a:rPr lang="en-US" i="1" dirty="0"/>
              <a:t>t</a:t>
            </a:r>
          </a:p>
          <a:p>
            <a:pPr lvl="2"/>
            <a:r>
              <a:rPr lang="en-US" dirty="0"/>
              <a:t>Complex system might require vast computing resources</a:t>
            </a:r>
          </a:p>
          <a:p>
            <a:pPr lvl="1"/>
            <a:r>
              <a:rPr lang="en-US" dirty="0"/>
              <a:t>A close-form solution might not exist</a:t>
            </a:r>
          </a:p>
          <a:p>
            <a:pPr lvl="1"/>
            <a:r>
              <a:rPr lang="en-US" dirty="0"/>
              <a:t>If analytical solution is available and computationally efficient</a:t>
            </a:r>
          </a:p>
          <a:p>
            <a:pPr lvl="1"/>
            <a:r>
              <a:rPr lang="en-US" dirty="0"/>
              <a:t> preferred over simulation</a:t>
            </a:r>
          </a:p>
        </p:txBody>
      </p:sp>
      <p:graphicFrame>
        <p:nvGraphicFramePr>
          <p:cNvPr id="6146" name="Content Placeholder 4"/>
          <p:cNvGraphicFramePr>
            <a:graphicFrameLocks noChangeAspect="1"/>
          </p:cNvGraphicFramePr>
          <p:nvPr/>
        </p:nvGraphicFramePr>
        <p:xfrm>
          <a:off x="6572250" y="1981200"/>
          <a:ext cx="25717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981200"/>
                        <a:ext cx="25717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45F5-F42C-4AAF-B2FB-9281B6875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Solution/Simulation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05600" cy="4953000"/>
          </a:xfrm>
        </p:spPr>
        <p:txBody>
          <a:bodyPr/>
          <a:lstStyle/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Numerical techniques are used to evaluate the system</a:t>
            </a:r>
          </a:p>
          <a:p>
            <a:pPr lvl="1"/>
            <a:r>
              <a:rPr lang="en-US" dirty="0"/>
              <a:t>Imitate the behavior of the real system</a:t>
            </a:r>
          </a:p>
          <a:p>
            <a:pPr lvl="2"/>
            <a:r>
              <a:rPr lang="en-US" dirty="0"/>
              <a:t>For a set of inputs, a set of outputs are generated</a:t>
            </a:r>
          </a:p>
          <a:p>
            <a:pPr lvl="2"/>
            <a:r>
              <a:rPr lang="en-US" dirty="0"/>
              <a:t>System behavior is studied from the output data</a:t>
            </a:r>
          </a:p>
          <a:p>
            <a:pPr lvl="1"/>
            <a:r>
              <a:rPr lang="en-US" dirty="0"/>
              <a:t>Difficult to distinguish whether an observation represents the system interrelationship or just a random result</a:t>
            </a:r>
          </a:p>
        </p:txBody>
      </p:sp>
      <p:graphicFrame>
        <p:nvGraphicFramePr>
          <p:cNvPr id="7170" name="Content Placeholder 4"/>
          <p:cNvGraphicFramePr>
            <a:graphicFrameLocks noChangeAspect="1"/>
          </p:cNvGraphicFramePr>
          <p:nvPr/>
        </p:nvGraphicFramePr>
        <p:xfrm>
          <a:off x="6572250" y="1066800"/>
          <a:ext cx="25717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066800"/>
                        <a:ext cx="25717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BBD00-1814-4546-A533-D4B2E981C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Simulation is Appropriate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the internal interaction of a complex system</a:t>
            </a:r>
          </a:p>
          <a:p>
            <a:r>
              <a:rPr lang="en-US" dirty="0"/>
              <a:t>To know the information, organizational and environmental changes</a:t>
            </a:r>
          </a:p>
          <a:p>
            <a:r>
              <a:rPr lang="en-US" dirty="0"/>
              <a:t>To experiment with new systems</a:t>
            </a:r>
          </a:p>
          <a:p>
            <a:pPr lvl="1"/>
            <a:r>
              <a:rPr lang="en-US" dirty="0"/>
              <a:t> proposed extension of a system</a:t>
            </a:r>
          </a:p>
          <a:p>
            <a:r>
              <a:rPr lang="en-US" dirty="0"/>
              <a:t>To verify the analytical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BF968-F702-4966-A8C0-FF9BAC78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Simulation is not Appropriate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problem can be solved by common sense</a:t>
            </a:r>
          </a:p>
          <a:p>
            <a:r>
              <a:rPr lang="en-US" dirty="0"/>
              <a:t>The problem can be solved analytically</a:t>
            </a:r>
          </a:p>
          <a:p>
            <a:r>
              <a:rPr lang="en-US" dirty="0"/>
              <a:t>Direct experiment can be easily performed</a:t>
            </a:r>
          </a:p>
          <a:p>
            <a:r>
              <a:rPr lang="en-US" dirty="0"/>
              <a:t>The cost exceeds the saving</a:t>
            </a:r>
          </a:p>
          <a:p>
            <a:r>
              <a:rPr lang="en-US" dirty="0"/>
              <a:t>Resources and time are not available</a:t>
            </a:r>
          </a:p>
          <a:p>
            <a:r>
              <a:rPr lang="en-US" dirty="0"/>
              <a:t>Sufficient data are not available</a:t>
            </a:r>
          </a:p>
          <a:p>
            <a:r>
              <a:rPr lang="en-US" dirty="0"/>
              <a:t>System’s behavior is too complex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44EF-F6EB-4CDC-801D-3AE932F3D2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Explore the following without disrupting the systems</a:t>
            </a:r>
          </a:p>
          <a:p>
            <a:pPr lvl="1"/>
            <a:r>
              <a:rPr lang="en-US" sz="2000" dirty="0"/>
              <a:t>New policies, operating procedures</a:t>
            </a:r>
          </a:p>
          <a:p>
            <a:pPr lvl="1"/>
            <a:r>
              <a:rPr lang="en-US" sz="2000" dirty="0"/>
              <a:t>Decision rules, information rules    </a:t>
            </a:r>
          </a:p>
          <a:p>
            <a:r>
              <a:rPr lang="en-US" sz="2400" dirty="0"/>
              <a:t>Following can be tested</a:t>
            </a:r>
          </a:p>
          <a:p>
            <a:pPr lvl="1"/>
            <a:r>
              <a:rPr lang="en-US" sz="2000" dirty="0"/>
              <a:t>New hardware design, physical layout</a:t>
            </a:r>
          </a:p>
          <a:p>
            <a:pPr lvl="1"/>
            <a:r>
              <a:rPr lang="en-US" sz="2000" dirty="0"/>
              <a:t>Transportation systems</a:t>
            </a:r>
          </a:p>
          <a:p>
            <a:pPr lvl="1"/>
            <a:r>
              <a:rPr lang="en-US" sz="2000" dirty="0"/>
              <a:t>Communications protocols and systems</a:t>
            </a:r>
          </a:p>
          <a:p>
            <a:r>
              <a:rPr lang="en-US" sz="2400" dirty="0"/>
              <a:t>Hypothesis about how </a:t>
            </a:r>
            <a:r>
              <a:rPr lang="en-US" sz="2400"/>
              <a:t>or why </a:t>
            </a:r>
            <a:r>
              <a:rPr lang="en-US" sz="2400" dirty="0"/>
              <a:t>certain phenomena occur can be understood</a:t>
            </a:r>
          </a:p>
          <a:p>
            <a:r>
              <a:rPr lang="en-US" sz="2400" dirty="0"/>
              <a:t>‘What if’ questions about a system can be answered</a:t>
            </a:r>
          </a:p>
          <a:p>
            <a:pPr lvl="1"/>
            <a:r>
              <a:rPr lang="en-US" sz="2000" dirty="0"/>
              <a:t>Especially for new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47086-8D53-4E75-ADB5-DC90C4AA7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Model building requires special training</a:t>
            </a:r>
          </a:p>
          <a:p>
            <a:pPr lvl="1"/>
            <a:r>
              <a:rPr lang="en-US" sz="2400" dirty="0"/>
              <a:t>Two models of same system unlikely to be same</a:t>
            </a:r>
          </a:p>
          <a:p>
            <a:pPr lvl="2"/>
            <a:r>
              <a:rPr lang="en-US" sz="2000" dirty="0"/>
              <a:t>Packages with model are developed by the vendors</a:t>
            </a:r>
          </a:p>
          <a:p>
            <a:r>
              <a:rPr lang="en-US" sz="2800" dirty="0"/>
              <a:t>Simulation results can be difficult to interpret</a:t>
            </a:r>
          </a:p>
          <a:p>
            <a:pPr lvl="1"/>
            <a:r>
              <a:rPr lang="en-US" sz="2400" dirty="0"/>
              <a:t>Simulation package includes output data analyzer</a:t>
            </a:r>
          </a:p>
          <a:p>
            <a:r>
              <a:rPr lang="en-US" sz="2800" dirty="0"/>
              <a:t>Modeling and analysis can be time consuming</a:t>
            </a:r>
          </a:p>
          <a:p>
            <a:pPr lvl="1"/>
            <a:r>
              <a:rPr lang="en-US" sz="2400" dirty="0"/>
              <a:t>Advances in hardware and simulation packages made it faster </a:t>
            </a:r>
          </a:p>
          <a:p>
            <a:r>
              <a:rPr lang="en-US" sz="2800" dirty="0"/>
              <a:t>Using simulation instead of an analytical solution most of the cases</a:t>
            </a:r>
          </a:p>
          <a:p>
            <a:pPr lvl="1"/>
            <a:r>
              <a:rPr lang="en-US" sz="2400" dirty="0"/>
              <a:t>Closed form solution for most systems are not possible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3F8A-B3F0-4FE5-BBA8-942588369A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Manufacturing applications</a:t>
            </a:r>
          </a:p>
          <a:p>
            <a:r>
              <a:rPr lang="en-US" sz="2800" dirty="0"/>
              <a:t>Semiconductor manufacturing</a:t>
            </a:r>
          </a:p>
          <a:p>
            <a:r>
              <a:rPr lang="en-US" sz="2800" dirty="0"/>
              <a:t>Construction of engineering and project management</a:t>
            </a:r>
          </a:p>
          <a:p>
            <a:r>
              <a:rPr lang="en-US" sz="2800" dirty="0"/>
              <a:t>Military applications</a:t>
            </a:r>
          </a:p>
          <a:p>
            <a:r>
              <a:rPr lang="en-US" sz="2800" dirty="0"/>
              <a:t>Logistics, supply chain, and distribution applications</a:t>
            </a:r>
          </a:p>
          <a:p>
            <a:r>
              <a:rPr lang="en-US" sz="2800" dirty="0"/>
              <a:t>Transportation modes and traffic</a:t>
            </a:r>
          </a:p>
          <a:p>
            <a:r>
              <a:rPr lang="en-US" sz="2800" dirty="0"/>
              <a:t>Business process simulation</a:t>
            </a:r>
          </a:p>
          <a:p>
            <a:r>
              <a:rPr lang="en-US" sz="2800" dirty="0"/>
              <a:t>Health  care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02C6-BF7B-4AC5-8BE3-86F35C959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– Qualitative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aggregation of things to form an integral or complex whole (Encyclopedia of Americana).</a:t>
            </a:r>
          </a:p>
          <a:p>
            <a:r>
              <a:rPr lang="en-US" dirty="0"/>
              <a:t>A regularly interacting or interdependent group of items forming a unified whole (Webster’s Dictionary)</a:t>
            </a:r>
          </a:p>
          <a:p>
            <a:r>
              <a:rPr lang="en-US" dirty="0"/>
              <a:t>A combination of components acting together to perform a function not possible with any of the individual parts ( IEEE Standard Dictionary).</a:t>
            </a:r>
          </a:p>
          <a:p>
            <a:r>
              <a:rPr lang="en-US" dirty="0"/>
              <a:t>Salient Features</a:t>
            </a:r>
          </a:p>
          <a:p>
            <a:pPr lvl="1"/>
            <a:r>
              <a:rPr lang="en-US" dirty="0"/>
              <a:t>A system consists of interacting components</a:t>
            </a:r>
          </a:p>
          <a:p>
            <a:pPr lvl="1"/>
            <a:r>
              <a:rPr lang="en-US" dirty="0"/>
              <a:t>A system is associated with a function that it performs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– Quantitative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A quantitative definition associates a set of measurable variables with a system. </a:t>
            </a:r>
          </a:p>
          <a:p>
            <a:pPr lvl="1"/>
            <a:r>
              <a:rPr lang="en-US" sz="2000" dirty="0"/>
              <a:t>By measuring them over time [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,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r>
              <a:rPr lang="en-US" sz="2000" dirty="0"/>
              <a:t>], the system behavior can be described</a:t>
            </a:r>
          </a:p>
          <a:p>
            <a:r>
              <a:rPr lang="en-US" sz="2400" dirty="0"/>
              <a:t>Input variables: set of time function that can be controlled </a:t>
            </a:r>
          </a:p>
          <a:p>
            <a:pPr lvl="1">
              <a:buNone/>
            </a:pPr>
            <a:r>
              <a:rPr lang="en-US" sz="2000" b="1" dirty="0"/>
              <a:t>u(t)</a:t>
            </a:r>
            <a:r>
              <a:rPr lang="en-US" sz="2000" i="1" dirty="0"/>
              <a:t> = 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  <a:r>
              <a:rPr lang="en-US" sz="2000" i="1" dirty="0"/>
              <a:t>, …, u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)]</a:t>
            </a:r>
            <a:r>
              <a:rPr lang="en-US" sz="2000" i="1" baseline="30000" dirty="0"/>
              <a:t>T</a:t>
            </a:r>
            <a:r>
              <a:rPr lang="en-US" sz="2000" i="1" dirty="0"/>
              <a:t>   t</a:t>
            </a:r>
            <a:r>
              <a:rPr lang="en-US" sz="2000" i="1" baseline="-25000" dirty="0"/>
              <a:t>0</a:t>
            </a:r>
            <a:r>
              <a:rPr lang="en-US" sz="2000" i="1" dirty="0"/>
              <a:t> &lt; t &lt;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endParaRPr lang="en-US" sz="2000" i="1" baseline="-25000" dirty="0"/>
          </a:p>
          <a:p>
            <a:r>
              <a:rPr lang="en-US" sz="2400" dirty="0"/>
              <a:t>Output variables: set of variables representing the quantity of interest</a:t>
            </a:r>
          </a:p>
          <a:p>
            <a:pPr lvl="1">
              <a:buNone/>
            </a:pPr>
            <a:r>
              <a:rPr lang="en-US" sz="2000" b="1" dirty="0"/>
              <a:t>y(t)</a:t>
            </a:r>
            <a:r>
              <a:rPr lang="en-US" sz="2000" i="1" dirty="0"/>
              <a:t> = </a:t>
            </a:r>
            <a:r>
              <a:rPr lang="en-US" sz="2000" dirty="0"/>
              <a:t>[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  <a:r>
              <a:rPr lang="en-US" sz="2000" i="1" dirty="0"/>
              <a:t>, …,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m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)]</a:t>
            </a:r>
            <a:r>
              <a:rPr lang="en-US" sz="2000" baseline="30000" dirty="0"/>
              <a:t>T</a:t>
            </a:r>
            <a:r>
              <a:rPr lang="en-US" sz="2000" i="1" dirty="0"/>
              <a:t>  t</a:t>
            </a:r>
            <a:r>
              <a:rPr lang="en-US" sz="2000" i="1" baseline="-25000" dirty="0"/>
              <a:t>0</a:t>
            </a:r>
            <a:r>
              <a:rPr lang="en-US" sz="2000" i="1" dirty="0"/>
              <a:t> &lt; t &lt;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endParaRPr lang="en-US" i="1" baseline="-25000" dirty="0"/>
          </a:p>
          <a:p>
            <a:pPr lvl="1">
              <a:buNone/>
            </a:pPr>
            <a:endParaRPr lang="en-US" i="1" baseline="-25000" dirty="0"/>
          </a:p>
          <a:p>
            <a:pPr lvl="1">
              <a:buNone/>
            </a:pPr>
            <a:endParaRPr lang="en-US" i="1" baseline="-25000" dirty="0"/>
          </a:p>
          <a:p>
            <a:pPr lvl="1">
              <a:buNone/>
            </a:pPr>
            <a:endParaRPr lang="en-US" i="1" baseline="-25000" dirty="0"/>
          </a:p>
          <a:p>
            <a:pPr lvl="1">
              <a:buNone/>
            </a:pPr>
            <a:endParaRPr lang="en-US" i="1" baseline="-25000" dirty="0"/>
          </a:p>
          <a:p>
            <a:pPr lvl="1">
              <a:buNone/>
            </a:pPr>
            <a:endParaRPr lang="en-US" i="1" baseline="-25000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648200"/>
            <a:ext cx="3048000" cy="163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– Quantitative Definition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quantitative definition of a system represents a model of the system</a:t>
            </a:r>
          </a:p>
          <a:p>
            <a:r>
              <a:rPr lang="en-US" sz="2800" dirty="0"/>
              <a:t>A model duplicates the behavior of a system</a:t>
            </a:r>
          </a:p>
          <a:p>
            <a:pPr lvl="1"/>
            <a:r>
              <a:rPr lang="en-US" sz="2400" dirty="0"/>
              <a:t>Mathematical relationship between input and output</a:t>
            </a:r>
          </a:p>
          <a:p>
            <a:r>
              <a:rPr lang="en-US" sz="2800" dirty="0"/>
              <a:t>A set of function defines the input-output relationship</a:t>
            </a:r>
          </a:p>
          <a:p>
            <a:pPr marL="342900" lvl="1" indent="-342900">
              <a:buNone/>
            </a:pPr>
            <a:r>
              <a:rPr lang="en-US" sz="2400" dirty="0"/>
              <a:t>	</a:t>
            </a:r>
            <a:r>
              <a:rPr lang="en-US" sz="1800" i="1" dirty="0"/>
              <a:t>y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</a:t>
            </a:r>
            <a:r>
              <a:rPr lang="en-US" sz="1800" i="1" dirty="0"/>
              <a:t> = g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</a:t>
            </a:r>
            <a:r>
              <a:rPr lang="en-US" sz="1800" i="1" dirty="0"/>
              <a:t>, …, u</a:t>
            </a:r>
            <a:r>
              <a:rPr lang="en-US" sz="1800" i="1" baseline="-25000" dirty="0"/>
              <a:t>p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))</a:t>
            </a:r>
            <a:r>
              <a:rPr lang="en-US" sz="1800" i="1" dirty="0"/>
              <a:t>, …, 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m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</a:t>
            </a:r>
            <a:r>
              <a:rPr lang="en-US" sz="1800" i="1" dirty="0"/>
              <a:t> = g</a:t>
            </a:r>
            <a:r>
              <a:rPr lang="en-US" sz="1800" i="1" baseline="-25000" dirty="0"/>
              <a:t>m 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</a:t>
            </a:r>
            <a:r>
              <a:rPr lang="en-US" sz="1800" i="1" dirty="0"/>
              <a:t>, …, u</a:t>
            </a:r>
            <a:r>
              <a:rPr lang="en-US" sz="1800" i="1" baseline="-25000" dirty="0"/>
              <a:t>p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))</a:t>
            </a:r>
            <a:endParaRPr lang="en-US" sz="2400" dirty="0"/>
          </a:p>
          <a:p>
            <a:r>
              <a:rPr lang="en-US" sz="2800" dirty="0"/>
              <a:t>The system model in mathematical form</a:t>
            </a:r>
          </a:p>
          <a:p>
            <a:pPr marL="342900" lvl="1" indent="-342900">
              <a:buNone/>
            </a:pPr>
            <a:r>
              <a:rPr lang="en-US" sz="2400" dirty="0"/>
              <a:t>	</a:t>
            </a:r>
            <a:r>
              <a:rPr lang="en-US" sz="2400" b="1" dirty="0"/>
              <a:t>y</a:t>
            </a:r>
            <a:r>
              <a:rPr lang="en-US" sz="2400" dirty="0"/>
              <a:t> = </a:t>
            </a:r>
            <a:r>
              <a:rPr lang="en-US" sz="2400" b="1" dirty="0"/>
              <a:t>g</a:t>
            </a:r>
            <a:r>
              <a:rPr lang="en-US" sz="2400" dirty="0"/>
              <a:t>(</a:t>
            </a:r>
            <a:r>
              <a:rPr lang="en-US" sz="2400" b="1" dirty="0"/>
              <a:t>u</a:t>
            </a:r>
            <a:r>
              <a:rPr lang="en-US" sz="2400" dirty="0"/>
              <a:t>) = [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  <a:r>
              <a:rPr lang="en-US" sz="2400" i="1" dirty="0"/>
              <a:t>, …, u</a:t>
            </a:r>
            <a:r>
              <a:rPr lang="en-US" sz="2400" i="1" baseline="-25000" dirty="0"/>
              <a:t>p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))</a:t>
            </a:r>
            <a:r>
              <a:rPr lang="en-US" sz="2400" i="1" dirty="0"/>
              <a:t>, …,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m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  <a:r>
              <a:rPr lang="en-US" sz="2400" i="1" dirty="0"/>
              <a:t> = g</a:t>
            </a:r>
            <a:r>
              <a:rPr lang="en-US" sz="2400" i="1" baseline="-25000" dirty="0"/>
              <a:t>m 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  <a:r>
              <a:rPr lang="en-US" sz="2400" i="1" dirty="0"/>
              <a:t>, …, u</a:t>
            </a:r>
            <a:r>
              <a:rPr lang="en-US" sz="2400" i="1" baseline="-25000" dirty="0"/>
              <a:t>p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))]</a:t>
            </a:r>
            <a:r>
              <a:rPr lang="en-US" sz="2400" baseline="30000" dirty="0"/>
              <a:t>T</a:t>
            </a:r>
            <a:endParaRPr lang="en-US" sz="2400" i="1" dirty="0"/>
          </a:p>
          <a:p>
            <a:pPr marL="342900" lvl="1" indent="-342900">
              <a:buNone/>
            </a:pPr>
            <a:r>
              <a:rPr lang="en-US" sz="2400" dirty="0"/>
              <a:t>Where </a:t>
            </a:r>
            <a:r>
              <a:rPr lang="en-US" sz="2400" b="1" i="1" dirty="0"/>
              <a:t>g</a:t>
            </a:r>
            <a:r>
              <a:rPr lang="en-US" sz="2400" dirty="0"/>
              <a:t>(∙) denotes the column vector with entities 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(∙), </a:t>
            </a:r>
            <a:r>
              <a:rPr lang="en-US" sz="2400" i="1" dirty="0"/>
              <a:t>g</a:t>
            </a:r>
            <a:r>
              <a:rPr lang="en-US" sz="2400" baseline="-25000" dirty="0"/>
              <a:t>m</a:t>
            </a:r>
            <a:r>
              <a:rPr lang="en-US" sz="2400" dirty="0"/>
              <a:t>(∙).</a:t>
            </a:r>
            <a:endParaRPr lang="en-US" sz="2400" baseline="30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343400"/>
            <a:ext cx="5676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5867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simplest possible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modeling process – Input-output modeling</a:t>
            </a: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build the model of a system</a:t>
            </a:r>
          </a:p>
          <a:p>
            <a:pPr lvl="1"/>
            <a:r>
              <a:rPr lang="en-US" dirty="0"/>
              <a:t>Simulation model of a discrete event system</a:t>
            </a:r>
          </a:p>
          <a:p>
            <a:r>
              <a:rPr lang="en-US" dirty="0"/>
              <a:t>To be able to develop the simulation program</a:t>
            </a:r>
          </a:p>
          <a:p>
            <a:pPr lvl="1"/>
            <a:r>
              <a:rPr lang="en-US" dirty="0"/>
              <a:t>Using a general purpose language, </a:t>
            </a:r>
            <a:r>
              <a:rPr lang="en-US"/>
              <a:t>C++</a:t>
            </a:r>
            <a:endParaRPr lang="en-US" dirty="0"/>
          </a:p>
          <a:p>
            <a:r>
              <a:rPr lang="en-US" dirty="0"/>
              <a:t>To be able to analyze the simulation output</a:t>
            </a:r>
          </a:p>
          <a:p>
            <a:pPr lvl="1"/>
            <a:r>
              <a:rPr lang="en-US" dirty="0"/>
              <a:t>Understand the desired characteristics of the target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D835-8701-414A-9874-464335302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–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219200"/>
            <a:ext cx="2133600" cy="2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961343"/>
            <a:ext cx="5867400" cy="190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– Example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24000"/>
            <a:ext cx="285957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962400"/>
            <a:ext cx="537549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System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System model</a:t>
            </a:r>
          </a:p>
          <a:p>
            <a:pPr lvl="1"/>
            <a:r>
              <a:rPr lang="en-US" dirty="0"/>
              <a:t>Time does not play a role</a:t>
            </a:r>
          </a:p>
          <a:p>
            <a:pPr lvl="1"/>
            <a:r>
              <a:rPr lang="en-US" dirty="0"/>
              <a:t>Input-output relationship are described by algebraic equations</a:t>
            </a:r>
          </a:p>
          <a:p>
            <a:pPr lvl="1"/>
            <a:r>
              <a:rPr lang="en-US" dirty="0"/>
              <a:t>y(t) is independent of past input values</a:t>
            </a:r>
          </a:p>
          <a:p>
            <a:pPr lvl="1"/>
            <a:r>
              <a:rPr lang="en-US" dirty="0"/>
              <a:t>No memory is required</a:t>
            </a:r>
          </a:p>
          <a:p>
            <a:r>
              <a:rPr lang="en-US" dirty="0"/>
              <a:t>Dynamic System model</a:t>
            </a:r>
          </a:p>
          <a:p>
            <a:pPr lvl="1"/>
            <a:r>
              <a:rPr lang="en-US" dirty="0"/>
              <a:t>It evolves over time</a:t>
            </a:r>
          </a:p>
          <a:p>
            <a:pPr lvl="1"/>
            <a:r>
              <a:rPr lang="en-US" dirty="0"/>
              <a:t>Input-output relationship is described by differential equation</a:t>
            </a:r>
          </a:p>
          <a:p>
            <a:pPr lvl="1"/>
            <a:r>
              <a:rPr lang="en-US" dirty="0"/>
              <a:t>y(t) generally depends on past values of input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/>
              <a:t>The Input-Output model is unable to predict the future output y(t) given the u(t) for a dynamic system</a:t>
            </a:r>
          </a:p>
          <a:p>
            <a:pPr lvl="1"/>
            <a:r>
              <a:rPr lang="en-US" sz="2400" dirty="0"/>
              <a:t>Output is a direct function of the current input</a:t>
            </a:r>
          </a:p>
          <a:p>
            <a:pPr lvl="2"/>
            <a:r>
              <a:rPr lang="en-US" sz="1800" dirty="0"/>
              <a:t>Output of dynamic systems is affected by previous inputs</a:t>
            </a:r>
          </a:p>
          <a:p>
            <a:pPr lvl="1"/>
            <a:r>
              <a:rPr lang="en-US" sz="2400" dirty="0"/>
              <a:t>The  impact of the past values should be stored in a set of variables</a:t>
            </a:r>
          </a:p>
          <a:p>
            <a:pPr lvl="2"/>
            <a:r>
              <a:rPr lang="en-US" sz="2000" dirty="0"/>
              <a:t>The values of these variables will represent the system state at that time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Dynamic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477000" cy="4953000"/>
          </a:xfrm>
        </p:spPr>
        <p:txBody>
          <a:bodyPr/>
          <a:lstStyle/>
          <a:p>
            <a:r>
              <a:rPr lang="en-US" sz="2400" dirty="0"/>
              <a:t>If at t</a:t>
            </a:r>
            <a:r>
              <a:rPr lang="en-US" sz="2400" baseline="-25000" dirty="0"/>
              <a:t>1</a:t>
            </a:r>
            <a:r>
              <a:rPr lang="en-US" sz="2400" dirty="0"/>
              <a:t>, the displacement is y(t</a:t>
            </a:r>
            <a:r>
              <a:rPr lang="en-US" sz="2400" baseline="-25000" dirty="0"/>
              <a:t>1</a:t>
            </a:r>
            <a:r>
              <a:rPr lang="en-US" sz="2400" dirty="0"/>
              <a:t>), </a:t>
            </a:r>
          </a:p>
          <a:p>
            <a:pPr lvl="1"/>
            <a:r>
              <a:rPr lang="en-US" sz="2400" dirty="0"/>
              <a:t>y(t</a:t>
            </a:r>
            <a:r>
              <a:rPr lang="en-US" sz="2400" baseline="-25000" dirty="0"/>
              <a:t>1</a:t>
            </a:r>
            <a:r>
              <a:rPr lang="en-US" sz="2400" dirty="0"/>
              <a:t>+ </a:t>
            </a:r>
            <a:r>
              <a:rPr lang="el-GR" sz="2400" dirty="0"/>
              <a:t>τ</a:t>
            </a:r>
            <a:r>
              <a:rPr lang="en-US" sz="2400" dirty="0"/>
              <a:t>) = ?</a:t>
            </a:r>
          </a:p>
          <a:p>
            <a:pPr lvl="1"/>
            <a:r>
              <a:rPr lang="en-US" sz="2400" dirty="0"/>
              <a:t>Can we uniquely determine y(t</a:t>
            </a:r>
            <a:r>
              <a:rPr lang="en-US" sz="2400" baseline="-25000" dirty="0"/>
              <a:t>1</a:t>
            </a:r>
            <a:r>
              <a:rPr lang="en-US" sz="2400" dirty="0"/>
              <a:t>+ </a:t>
            </a:r>
            <a:r>
              <a:rPr lang="el-GR" sz="2400" dirty="0"/>
              <a:t>τ</a:t>
            </a:r>
            <a:r>
              <a:rPr lang="en-US" sz="2400" dirty="0"/>
              <a:t>) for </a:t>
            </a:r>
            <a:r>
              <a:rPr lang="el-GR" sz="2400" dirty="0"/>
              <a:t>τ </a:t>
            </a:r>
            <a:r>
              <a:rPr lang="en-US" sz="2400" dirty="0"/>
              <a:t>&gt; 0</a:t>
            </a:r>
          </a:p>
          <a:p>
            <a:r>
              <a:rPr lang="en-US" sz="2400" dirty="0"/>
              <a:t>There are three possibilities</a:t>
            </a:r>
          </a:p>
          <a:p>
            <a:pPr lvl="1"/>
            <a:r>
              <a:rPr lang="en-US" sz="2400" dirty="0"/>
              <a:t>y(t</a:t>
            </a:r>
            <a:r>
              <a:rPr lang="en-US" sz="2400" baseline="-25000" dirty="0"/>
              <a:t>1</a:t>
            </a:r>
            <a:r>
              <a:rPr lang="en-US" sz="2400" dirty="0"/>
              <a:t>+ </a:t>
            </a:r>
            <a:r>
              <a:rPr lang="el-GR" sz="2400" dirty="0"/>
              <a:t>τ</a:t>
            </a:r>
            <a:r>
              <a:rPr lang="en-US" sz="2400" dirty="0"/>
              <a:t>) &gt; y(t</a:t>
            </a:r>
            <a:r>
              <a:rPr lang="en-US" sz="2400" baseline="-25000" dirty="0"/>
              <a:t>1</a:t>
            </a:r>
            <a:r>
              <a:rPr lang="en-US" sz="2400" dirty="0"/>
              <a:t>),  the mass moving downward</a:t>
            </a:r>
          </a:p>
          <a:p>
            <a:pPr lvl="1"/>
            <a:r>
              <a:rPr lang="en-US" sz="2400" dirty="0"/>
              <a:t>y(t</a:t>
            </a:r>
            <a:r>
              <a:rPr lang="en-US" sz="2400" baseline="-25000" dirty="0"/>
              <a:t>1</a:t>
            </a:r>
            <a:r>
              <a:rPr lang="en-US" sz="2400" dirty="0"/>
              <a:t>+ </a:t>
            </a:r>
            <a:r>
              <a:rPr lang="el-GR" sz="2400" dirty="0"/>
              <a:t>τ</a:t>
            </a:r>
            <a:r>
              <a:rPr lang="en-US" sz="2400" dirty="0"/>
              <a:t>) &lt; y(t</a:t>
            </a:r>
            <a:r>
              <a:rPr lang="en-US" sz="2400" baseline="-25000" dirty="0"/>
              <a:t>1</a:t>
            </a:r>
            <a:r>
              <a:rPr lang="en-US" sz="2400" dirty="0"/>
              <a:t>),  the mass moving upward</a:t>
            </a:r>
          </a:p>
          <a:p>
            <a:pPr lvl="1"/>
            <a:r>
              <a:rPr lang="en-US" sz="2400" dirty="0"/>
              <a:t>y(t</a:t>
            </a:r>
            <a:r>
              <a:rPr lang="en-US" sz="2400" baseline="-25000" dirty="0"/>
              <a:t>1</a:t>
            </a:r>
            <a:r>
              <a:rPr lang="en-US" sz="2400" dirty="0"/>
              <a:t>+ </a:t>
            </a:r>
            <a:r>
              <a:rPr lang="el-GR" sz="2400" dirty="0"/>
              <a:t>τ</a:t>
            </a:r>
            <a:r>
              <a:rPr lang="en-US" sz="2400" dirty="0"/>
              <a:t>) = y(t</a:t>
            </a:r>
            <a:r>
              <a:rPr lang="en-US" sz="2400" baseline="-25000" dirty="0"/>
              <a:t>1</a:t>
            </a:r>
            <a:r>
              <a:rPr lang="en-US" sz="2400" dirty="0"/>
              <a:t>),  the mass is at rest </a:t>
            </a:r>
          </a:p>
          <a:p>
            <a:r>
              <a:rPr lang="en-US" sz="2400" dirty="0"/>
              <a:t>How can we decide one of the above</a:t>
            </a:r>
          </a:p>
          <a:p>
            <a:pPr lvl="1"/>
            <a:r>
              <a:rPr lang="en-US" sz="2000" dirty="0"/>
              <a:t>What information is missing here</a:t>
            </a:r>
          </a:p>
          <a:p>
            <a:pPr lvl="1"/>
            <a:r>
              <a:rPr lang="en-US" sz="2000" dirty="0"/>
              <a:t>The velocity of the mass</a:t>
            </a:r>
          </a:p>
          <a:p>
            <a:r>
              <a:rPr lang="en-US" sz="2400" dirty="0"/>
              <a:t>The input cannot only determine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0167" y="1143000"/>
            <a:ext cx="22638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a system at any time describes the behavior of the system at that time in some measureable way</a:t>
            </a:r>
          </a:p>
          <a:p>
            <a:endParaRPr lang="en-US" dirty="0"/>
          </a:p>
          <a:p>
            <a:r>
              <a:rPr lang="en-US" dirty="0"/>
              <a:t>The state of a system at time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 is the information required at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 to uniquely determine the output </a:t>
            </a:r>
            <a:r>
              <a:rPr lang="en-US" b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for all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≥ </a:t>
            </a:r>
            <a:r>
              <a:rPr lang="en-US" i="1" dirty="0">
                <a:cs typeface="Times New Roman"/>
              </a:rPr>
              <a:t>t</a:t>
            </a:r>
            <a:r>
              <a:rPr lang="en-US" baseline="-25000" dirty="0">
                <a:cs typeface="Times New Roman"/>
              </a:rPr>
              <a:t>0</a:t>
            </a:r>
            <a:r>
              <a:rPr lang="en-US" dirty="0">
                <a:cs typeface="Times New Roman"/>
              </a:rPr>
              <a:t>, given </a:t>
            </a:r>
            <a:r>
              <a:rPr lang="en-US" b="1" dirty="0">
                <a:cs typeface="Times New Roman"/>
              </a:rPr>
              <a:t>u</a:t>
            </a:r>
            <a:r>
              <a:rPr lang="en-US" dirty="0">
                <a:cs typeface="Times New Roman"/>
              </a:rPr>
              <a:t>(</a:t>
            </a:r>
            <a:r>
              <a:rPr lang="en-US" i="1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), for </a:t>
            </a:r>
            <a:r>
              <a:rPr lang="en-US" i="1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 ≥ </a:t>
            </a:r>
            <a:r>
              <a:rPr lang="en-US" i="1" dirty="0">
                <a:cs typeface="Times New Roman"/>
              </a:rPr>
              <a:t>t</a:t>
            </a:r>
            <a:r>
              <a:rPr lang="en-US" baseline="-25000" dirty="0">
                <a:cs typeface="Times New Roman"/>
              </a:rPr>
              <a:t>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addition to input and output variables, a set of state variables, </a:t>
            </a:r>
            <a:r>
              <a:rPr lang="en-US" b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is defined</a:t>
            </a:r>
          </a:p>
          <a:p>
            <a:r>
              <a:rPr lang="en-US" dirty="0"/>
              <a:t>Models represent the relationship among </a:t>
            </a:r>
            <a:r>
              <a:rPr lang="en-US" b="1" dirty="0"/>
              <a:t>u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b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and </a:t>
            </a:r>
            <a:r>
              <a:rPr lang="en-US" b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Reflects the system dynamics</a:t>
            </a:r>
          </a:p>
          <a:p>
            <a:r>
              <a:rPr lang="en-US" dirty="0"/>
              <a:t>The set of equations required to specify the state </a:t>
            </a:r>
            <a:r>
              <a:rPr lang="en-US" b="1" dirty="0"/>
              <a:t>x</a:t>
            </a:r>
            <a:r>
              <a:rPr lang="en-US" dirty="0"/>
              <a:t>(t), for all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≥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given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) and the function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(t),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≥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are called state equations</a:t>
            </a:r>
          </a:p>
          <a:p>
            <a:r>
              <a:rPr lang="en-US" dirty="0">
                <a:latin typeface="Times New Roman"/>
                <a:cs typeface="Times New Roman"/>
              </a:rPr>
              <a:t>The state space of a system, X, is the set of all possible values that the state may take.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Modeling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2800" dirty="0"/>
              <a:t>State equations of a system usually depend on the system, however, it might have the following form</a:t>
            </a:r>
          </a:p>
          <a:p>
            <a:endParaRPr lang="en-US" dirty="0"/>
          </a:p>
          <a:p>
            <a:r>
              <a:rPr lang="en-US" dirty="0"/>
              <a:t>The state space model needs to specify the following set of equations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6" name="Content Placeholder 3"/>
          <p:cNvGraphicFramePr>
            <a:graphicFrameLocks noChangeAspect="1"/>
          </p:cNvGraphicFramePr>
          <p:nvPr/>
        </p:nvGraphicFramePr>
        <p:xfrm>
          <a:off x="2057400" y="2362200"/>
          <a:ext cx="2590800" cy="41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03040" progId="Equation.3">
                  <p:embed/>
                </p:oleObj>
              </mc:Choice>
              <mc:Fallback>
                <p:oleObj name="Equation" r:id="rId2" imgW="1269720" imgH="203040" progId="Equation.3">
                  <p:embed/>
                  <p:pic>
                    <p:nvPicPr>
                      <p:cNvPr id="1026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2590800" cy="414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28813" y="3886200"/>
          <a:ext cx="4548187" cy="97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457200" progId="Equation.3">
                  <p:embed/>
                </p:oleObj>
              </mc:Choice>
              <mc:Fallback>
                <p:oleObj name="Equation" r:id="rId4" imgW="2133360" imgH="457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886200"/>
                        <a:ext cx="4548187" cy="974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7952" y="5257800"/>
            <a:ext cx="55424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vs. State Space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Input-output Modeling</a:t>
            </a:r>
          </a:p>
          <a:p>
            <a:pPr lvl="1"/>
            <a:r>
              <a:rPr lang="en-US" sz="2400" dirty="0"/>
              <a:t>Black-box approach</a:t>
            </a:r>
          </a:p>
          <a:p>
            <a:pPr lvl="1"/>
            <a:r>
              <a:rPr lang="en-US" sz="2400" dirty="0"/>
              <a:t>System behavior is captured by observing the output response to an input</a:t>
            </a:r>
          </a:p>
          <a:p>
            <a:pPr lvl="1"/>
            <a:r>
              <a:rPr lang="en-US" sz="2400" dirty="0"/>
              <a:t>Internal structure is unspecified</a:t>
            </a:r>
          </a:p>
          <a:p>
            <a:r>
              <a:rPr lang="en-US" sz="2400" dirty="0"/>
              <a:t>State Space Modeling</a:t>
            </a:r>
          </a:p>
          <a:p>
            <a:pPr lvl="1"/>
            <a:r>
              <a:rPr lang="en-US" sz="2400" dirty="0"/>
              <a:t>States of the system are identified</a:t>
            </a:r>
          </a:p>
          <a:p>
            <a:pPr lvl="1"/>
            <a:r>
              <a:rPr lang="en-US" sz="2400" dirty="0"/>
              <a:t>A set of state equations are derived</a:t>
            </a:r>
          </a:p>
          <a:p>
            <a:pPr lvl="2"/>
            <a:r>
              <a:rPr lang="en-US" sz="2000" dirty="0"/>
              <a:t>System dynamic is captured</a:t>
            </a:r>
          </a:p>
          <a:p>
            <a:pPr lvl="1"/>
            <a:r>
              <a:rPr lang="en-US" sz="2400" dirty="0"/>
              <a:t>Output variables are chosen based on interest</a:t>
            </a:r>
          </a:p>
          <a:p>
            <a:pPr lvl="1"/>
            <a:r>
              <a:rPr lang="en-US" sz="2400" dirty="0"/>
              <a:t>Output variables are calculated for different input conditions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4525963"/>
          </a:xfrm>
        </p:spPr>
        <p:txBody>
          <a:bodyPr/>
          <a:lstStyle/>
          <a:p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dirty="0">
                <a:latin typeface="Times New Roman"/>
                <a:cs typeface="Times New Roman"/>
              </a:rPr>
              <a:t>(t) – rate  at which flow in</a:t>
            </a:r>
          </a:p>
          <a:p>
            <a:r>
              <a:rPr lang="el-GR" sz="2400" i="1" dirty="0">
                <a:latin typeface="Times New Roman"/>
                <a:cs typeface="Times New Roman"/>
              </a:rPr>
              <a:t>μ</a:t>
            </a:r>
            <a:r>
              <a:rPr lang="en-US" sz="2400" dirty="0">
                <a:latin typeface="Times New Roman"/>
                <a:cs typeface="Times New Roman"/>
              </a:rPr>
              <a:t>(t) – rate at which flow out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/>
              <a:t>(t) – desirable fluid level, and the state variable </a:t>
            </a:r>
          </a:p>
          <a:p>
            <a:r>
              <a:rPr lang="en-US" sz="2400" dirty="0"/>
              <a:t>0 </a:t>
            </a:r>
            <a:r>
              <a:rPr lang="en-US" sz="2400" dirty="0">
                <a:latin typeface="Times New Roman"/>
                <a:cs typeface="Times New Roman"/>
              </a:rPr>
              <a:t>≤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≤ </a:t>
            </a:r>
            <a:r>
              <a:rPr lang="en-US" sz="2400" i="1" dirty="0">
                <a:latin typeface="Times New Roman"/>
                <a:cs typeface="Times New Roman"/>
              </a:rPr>
              <a:t>K, t ≥ 0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Complete state equation</a:t>
            </a:r>
            <a:endParaRPr lang="en-US" dirty="0">
              <a:latin typeface="Times New Roman"/>
              <a:cs typeface="Times New Roman"/>
            </a:endParaRPr>
          </a:p>
          <a:p>
            <a:endParaRPr lang="en-US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66800"/>
            <a:ext cx="309912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86200"/>
          <a:ext cx="4733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634680" progId="Equation.3">
                  <p:embed/>
                </p:oleObj>
              </mc:Choice>
              <mc:Fallback>
                <p:oleObj name="Equation" r:id="rId3" imgW="3035160" imgH="634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7339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5105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 complete model is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(t) =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λ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(t) and u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(t) =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μ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(t) are the input variables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y(t) = x(t) is the output variable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Modeling and Analysis</a:t>
            </a:r>
          </a:p>
          <a:p>
            <a:pPr lvl="1"/>
            <a:r>
              <a:rPr lang="en-US" dirty="0"/>
              <a:t> Averill M Law</a:t>
            </a:r>
          </a:p>
          <a:p>
            <a:r>
              <a:rPr lang="en-US" dirty="0"/>
              <a:t>Discrete-Event Simulation: A First Course</a:t>
            </a:r>
          </a:p>
          <a:p>
            <a:pPr lvl="1"/>
            <a:r>
              <a:rPr lang="en-US" dirty="0"/>
              <a:t>Lawrence </a:t>
            </a:r>
            <a:r>
              <a:rPr lang="en-US" dirty="0" err="1"/>
              <a:t>Leemis</a:t>
            </a:r>
            <a:r>
              <a:rPr lang="en-US"/>
              <a:t>, and Steve Park</a:t>
            </a:r>
            <a:endParaRPr lang="en-US" dirty="0"/>
          </a:p>
          <a:p>
            <a:r>
              <a:rPr lang="en-US" dirty="0"/>
              <a:t>Discrete-Event System Simulation</a:t>
            </a:r>
          </a:p>
          <a:p>
            <a:pPr lvl="1"/>
            <a:r>
              <a:rPr lang="en-US" dirty="0"/>
              <a:t> J Banks, JS Carson, BL Nelson, and DM </a:t>
            </a:r>
            <a:r>
              <a:rPr lang="en-US" dirty="0" err="1"/>
              <a:t>Nicol</a:t>
            </a:r>
            <a:endParaRPr lang="en-US" dirty="0"/>
          </a:p>
          <a:p>
            <a:r>
              <a:rPr lang="en-US" dirty="0"/>
              <a:t>Introduction to Discrete Event Systems</a:t>
            </a:r>
          </a:p>
          <a:p>
            <a:pPr lvl="1"/>
            <a:r>
              <a:rPr lang="en-US" dirty="0"/>
              <a:t> C G Cassandras, and </a:t>
            </a:r>
            <a:r>
              <a:rPr lang="en-US" dirty="0" err="1"/>
              <a:t>Stephene</a:t>
            </a:r>
            <a:r>
              <a:rPr lang="en-US" dirty="0"/>
              <a:t> </a:t>
            </a:r>
            <a:r>
              <a:rPr lang="en-US" dirty="0" err="1"/>
              <a:t>Lafortune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FF6D-359D-4503-BBD6-1E11162DE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3048000"/>
            <a:ext cx="5562600" cy="2667000"/>
          </a:xfrm>
        </p:spPr>
        <p:txBody>
          <a:bodyPr/>
          <a:lstStyle/>
          <a:p>
            <a:pPr>
              <a:buNone/>
            </a:pPr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5E0B0-73B7-46B0-8A61-8C2758AC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Simulation, Modeling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Imitation of the operation of a system or process</a:t>
            </a:r>
          </a:p>
          <a:p>
            <a:pPr lvl="2"/>
            <a:r>
              <a:rPr lang="en-US" dirty="0"/>
              <a:t>Generate an artificial history of running </a:t>
            </a:r>
            <a:r>
              <a:rPr lang="en-US"/>
              <a:t>the system</a:t>
            </a:r>
            <a:endParaRPr lang="en-US" dirty="0"/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An Alternate representation of the system physically or mathematically</a:t>
            </a:r>
          </a:p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Understanding the behavior of the system</a:t>
            </a:r>
          </a:p>
          <a:p>
            <a:pPr lvl="2"/>
            <a:r>
              <a:rPr lang="en-US" dirty="0"/>
              <a:t>By analyzing the artificial history</a:t>
            </a:r>
          </a:p>
          <a:p>
            <a:pPr lvl="1"/>
            <a:r>
              <a:rPr lang="en-US" dirty="0"/>
              <a:t>Inference of the operational characteristics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F032-95B0-4241-A659-A5D9FA8C5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525588"/>
          <a:ext cx="6740525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5588"/>
                        <a:ext cx="6740525" cy="407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A29F8-BDB2-425C-9934-8D4F8AF2B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Actual System/Model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324600" cy="4953000"/>
          </a:xfrm>
        </p:spPr>
        <p:txBody>
          <a:bodyPr lIns="0" rIns="0"/>
          <a:lstStyle/>
          <a:p>
            <a:r>
              <a:rPr lang="en-US" dirty="0"/>
              <a:t>Actual System</a:t>
            </a:r>
          </a:p>
          <a:p>
            <a:pPr lvl="1"/>
            <a:r>
              <a:rPr lang="en-US" dirty="0"/>
              <a:t>Best to experiment with actual system</a:t>
            </a:r>
          </a:p>
          <a:p>
            <a:pPr lvl="2"/>
            <a:r>
              <a:rPr lang="en-US" dirty="0"/>
              <a:t>No question of validity</a:t>
            </a:r>
          </a:p>
          <a:p>
            <a:pPr lvl="1"/>
            <a:r>
              <a:rPr lang="en-US" dirty="0"/>
              <a:t>Rarely feasible to work</a:t>
            </a:r>
          </a:p>
          <a:p>
            <a:pPr lvl="2"/>
            <a:r>
              <a:rPr lang="en-US" dirty="0"/>
              <a:t>Too costly or too disruptive</a:t>
            </a:r>
          </a:p>
          <a:p>
            <a:pPr lvl="3"/>
            <a:r>
              <a:rPr lang="en-US" dirty="0"/>
              <a:t>E.g., reducing the # of tellers of a bank</a:t>
            </a:r>
          </a:p>
          <a:p>
            <a:pPr lvl="2"/>
            <a:r>
              <a:rPr lang="en-US" dirty="0"/>
              <a:t>Actual system might not exist</a:t>
            </a:r>
          </a:p>
          <a:p>
            <a:pPr lvl="3"/>
            <a:r>
              <a:rPr lang="en-US" dirty="0"/>
              <a:t>Behavior of  proposed alternatives</a:t>
            </a:r>
          </a:p>
          <a:p>
            <a:pPr lvl="2"/>
            <a:r>
              <a:rPr lang="en-US" dirty="0"/>
              <a:t>System might not be accessible</a:t>
            </a:r>
          </a:p>
          <a:p>
            <a:pPr lvl="3"/>
            <a:r>
              <a:rPr lang="en-US" dirty="0"/>
              <a:t>Vulnerable to work with</a:t>
            </a:r>
          </a:p>
          <a:p>
            <a:pPr lvl="3"/>
            <a:r>
              <a:rPr lang="en-US" dirty="0"/>
              <a:t>Too secured</a:t>
            </a:r>
          </a:p>
        </p:txBody>
      </p:sp>
      <p:graphicFrame>
        <p:nvGraphicFramePr>
          <p:cNvPr id="2051" name="Content Placeholder 4"/>
          <p:cNvGraphicFramePr>
            <a:graphicFrameLocks noChangeAspect="1"/>
          </p:cNvGraphicFramePr>
          <p:nvPr/>
        </p:nvGraphicFramePr>
        <p:xfrm>
          <a:off x="6400800" y="2438400"/>
          <a:ext cx="257127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438400"/>
                        <a:ext cx="257127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05E3-4173-4EBE-83E2-59A163356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 lIns="0" rIns="0" bIns="45720"/>
          <a:lstStyle/>
          <a:p>
            <a:r>
              <a:rPr lang="en-US" sz="3200" dirty="0"/>
              <a:t>Experiment with Actual System/Model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a system</a:t>
            </a:r>
          </a:p>
          <a:p>
            <a:pPr lvl="1"/>
            <a:r>
              <a:rPr lang="en-US" dirty="0"/>
              <a:t>A representation of the real system</a:t>
            </a:r>
          </a:p>
          <a:p>
            <a:pPr lvl="2"/>
            <a:r>
              <a:rPr lang="en-US" dirty="0"/>
              <a:t>Usually, real systems are too complex</a:t>
            </a:r>
          </a:p>
          <a:p>
            <a:pPr lvl="2"/>
            <a:r>
              <a:rPr lang="en-US" dirty="0"/>
              <a:t>Difficult to represent</a:t>
            </a:r>
          </a:p>
          <a:p>
            <a:pPr lvl="1"/>
            <a:r>
              <a:rPr lang="en-US" dirty="0"/>
              <a:t>A # of assumptions/simplifications are made</a:t>
            </a:r>
          </a:p>
          <a:p>
            <a:pPr lvl="2"/>
            <a:r>
              <a:rPr lang="en-US" dirty="0"/>
              <a:t>Assumptions should be reasonable</a:t>
            </a:r>
          </a:p>
          <a:p>
            <a:pPr lvl="3"/>
            <a:r>
              <a:rPr lang="en-US" dirty="0"/>
              <a:t>Otherwise, the model might not represent the target system</a:t>
            </a:r>
          </a:p>
          <a:p>
            <a:pPr lvl="1"/>
            <a:r>
              <a:rPr lang="en-US" dirty="0"/>
              <a:t>Validation of the model is required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3074" name="Content Placeholder 4"/>
          <p:cNvGraphicFramePr>
            <a:graphicFrameLocks noChangeAspect="1"/>
          </p:cNvGraphicFramePr>
          <p:nvPr/>
        </p:nvGraphicFramePr>
        <p:xfrm>
          <a:off x="6400800" y="990600"/>
          <a:ext cx="25717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90600"/>
                        <a:ext cx="25717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137EF-8081-4339-A53B-ABBA6A9CD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Model/Mathematical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05600" cy="4953000"/>
          </a:xfrm>
        </p:spPr>
        <p:txBody>
          <a:bodyPr/>
          <a:lstStyle/>
          <a:p>
            <a:r>
              <a:rPr lang="en-US" dirty="0"/>
              <a:t>Physical Model</a:t>
            </a:r>
          </a:p>
          <a:p>
            <a:pPr lvl="1"/>
            <a:r>
              <a:rPr lang="en-US" dirty="0"/>
              <a:t>A replica of the real system</a:t>
            </a:r>
          </a:p>
          <a:p>
            <a:pPr lvl="2"/>
            <a:r>
              <a:rPr lang="en-US" dirty="0"/>
              <a:t>At least the necessary components of the system</a:t>
            </a:r>
          </a:p>
          <a:p>
            <a:pPr lvl="2"/>
            <a:r>
              <a:rPr lang="en-US" dirty="0"/>
              <a:t>Components associated with the evaluation</a:t>
            </a:r>
          </a:p>
          <a:p>
            <a:pPr lvl="3"/>
            <a:r>
              <a:rPr lang="en-US" dirty="0"/>
              <a:t>Cockpit of a airplane used for pilot training</a:t>
            </a:r>
          </a:p>
          <a:p>
            <a:pPr lvl="1"/>
            <a:r>
              <a:rPr lang="en-US" dirty="0"/>
              <a:t>Might not suitable for many systems</a:t>
            </a:r>
          </a:p>
          <a:p>
            <a:pPr lvl="2"/>
            <a:r>
              <a:rPr lang="en-US" dirty="0"/>
              <a:t>A communication device is too costly to build</a:t>
            </a:r>
          </a:p>
          <a:p>
            <a:pPr lvl="2"/>
            <a:r>
              <a:rPr lang="en-US" dirty="0"/>
              <a:t>An IC cannot be made just for testing</a:t>
            </a:r>
          </a:p>
          <a:p>
            <a:pPr lvl="2"/>
            <a:r>
              <a:rPr lang="en-US" dirty="0"/>
              <a:t>Though, a fast food restaurant might be replicated in a warehouse</a:t>
            </a:r>
          </a:p>
          <a:p>
            <a:endParaRPr lang="en-US" dirty="0"/>
          </a:p>
        </p:txBody>
      </p:sp>
      <p:graphicFrame>
        <p:nvGraphicFramePr>
          <p:cNvPr id="4098" name="Content Placeholder 4"/>
          <p:cNvGraphicFramePr>
            <a:graphicFrameLocks noChangeAspect="1"/>
          </p:cNvGraphicFramePr>
          <p:nvPr/>
        </p:nvGraphicFramePr>
        <p:xfrm>
          <a:off x="6400800" y="1066800"/>
          <a:ext cx="25717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2844" imgH="4346470" progId="">
                  <p:embed/>
                </p:oleObj>
              </mc:Choice>
              <mc:Fallback>
                <p:oleObj name="Visio" r:id="rId2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0"/>
                        <a:ext cx="25717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E0B2-7CB5-403F-8FD8-3ED5B4468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Physical Model/Mathematical Model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7162800" cy="4953000"/>
              </a:xfrm>
            </p:spPr>
            <p:txBody>
              <a:bodyPr/>
              <a:lstStyle/>
              <a:p>
                <a:r>
                  <a:rPr lang="en-US" dirty="0"/>
                  <a:t>Mathematical Model</a:t>
                </a:r>
              </a:p>
              <a:p>
                <a:pPr lvl="1"/>
                <a:r>
                  <a:rPr lang="en-US" dirty="0"/>
                  <a:t>Represent a system by logical     components and their relationship</a:t>
                </a:r>
              </a:p>
              <a:p>
                <a:pPr lvl="2"/>
                <a:r>
                  <a:rPr lang="en-US" dirty="0"/>
                  <a:t>A set of variables might represent the component </a:t>
                </a:r>
              </a:p>
              <a:p>
                <a:pPr lvl="2"/>
                <a:r>
                  <a:rPr lang="en-US" dirty="0"/>
                  <a:t>A set of equations represent the relationship</a:t>
                </a:r>
              </a:p>
              <a:p>
                <a:pPr lvl="2"/>
                <a:r>
                  <a:rPr lang="en-US" dirty="0"/>
                  <a:t>Simplest example   </a:t>
                </a:r>
                <a:r>
                  <a:rPr lang="en-US" i="1" dirty="0"/>
                  <a:t>d </a:t>
                </a:r>
                <a:r>
                  <a:rPr lang="en-US" dirty="0"/>
                  <a:t>=</a:t>
                </a:r>
                <a:r>
                  <a:rPr lang="en-US" i="1" dirty="0"/>
                  <a:t> </a:t>
                </a:r>
                <a:r>
                  <a:rPr lang="en-US" i="1" dirty="0" err="1"/>
                  <a:t>rt</a:t>
                </a:r>
                <a:r>
                  <a:rPr lang="en-US" i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represents the velocity,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represents the time,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represents the travelled distance </a:t>
                </a:r>
                <a:endParaRPr lang="en-US" i="1" dirty="0"/>
              </a:p>
              <a:p>
                <a:pPr lvl="1"/>
                <a:r>
                  <a:rPr lang="en-US" dirty="0"/>
                  <a:t>Solution of the mathematical model produces the desired characteristics of the 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7162800" cy="4953000"/>
              </a:xfrm>
              <a:blipFill>
                <a:blip r:embed="rId2"/>
                <a:stretch>
                  <a:fillRect l="-187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2" name="Content Placeholder 4"/>
          <p:cNvGraphicFramePr>
            <a:graphicFrameLocks noChangeAspect="1"/>
          </p:cNvGraphicFramePr>
          <p:nvPr/>
        </p:nvGraphicFramePr>
        <p:xfrm>
          <a:off x="6324600" y="990600"/>
          <a:ext cx="25717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92844" imgH="4346470" progId="">
                  <p:embed/>
                </p:oleObj>
              </mc:Choice>
              <mc:Fallback>
                <p:oleObj name="Visio" r:id="rId3" imgW="7192844" imgH="4346470" progId="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90600"/>
                        <a:ext cx="25717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063A8-E3F9-4C78-9075-6F3C577BC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00</Template>
  <TotalTime>25887</TotalTime>
  <Words>1758</Words>
  <Application>Microsoft Office PowerPoint</Application>
  <PresentationFormat>On-screen Show (4:3)</PresentationFormat>
  <Paragraphs>256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Courier New</vt:lpstr>
      <vt:lpstr>Times New Roman</vt:lpstr>
      <vt:lpstr>Lecture 00</vt:lpstr>
      <vt:lpstr>Visio</vt:lpstr>
      <vt:lpstr>Equation</vt:lpstr>
      <vt:lpstr>Simulation and Modeling</vt:lpstr>
      <vt:lpstr>Course Objectives</vt:lpstr>
      <vt:lpstr>Text Books</vt:lpstr>
      <vt:lpstr>Simulation, Modeling and Analysis</vt:lpstr>
      <vt:lpstr>Performance Evaluation</vt:lpstr>
      <vt:lpstr>Experiment with Actual System/Model</vt:lpstr>
      <vt:lpstr>Experiment with Actual System/Model (Contd.)</vt:lpstr>
      <vt:lpstr>Physical Model/Mathematical Model</vt:lpstr>
      <vt:lpstr>Physical Model/Mathematical Model (Contd.)</vt:lpstr>
      <vt:lpstr>Analytical Solution/Simulation</vt:lpstr>
      <vt:lpstr>Analytical Solution/Simulation (Contd.)</vt:lpstr>
      <vt:lpstr>When Simulation is Appropriate</vt:lpstr>
      <vt:lpstr>When Simulation is not Appropriate</vt:lpstr>
      <vt:lpstr>Advantages of Simulation</vt:lpstr>
      <vt:lpstr>Disadvantages of Simulation</vt:lpstr>
      <vt:lpstr>Areas of Application</vt:lpstr>
      <vt:lpstr>Systems – Qualitative Definition</vt:lpstr>
      <vt:lpstr>Systems – Quantitative Definition</vt:lpstr>
      <vt:lpstr>Systems – Quantitative Definition (Contd.)</vt:lpstr>
      <vt:lpstr>System Model – Example </vt:lpstr>
      <vt:lpstr>System Model – Example (Contd.)</vt:lpstr>
      <vt:lpstr>Static vs. Dynamic System Models</vt:lpstr>
      <vt:lpstr>Input-Output Model</vt:lpstr>
      <vt:lpstr>Model of a Dynamic System</vt:lpstr>
      <vt:lpstr>The concept of State</vt:lpstr>
      <vt:lpstr>State Space Modeling</vt:lpstr>
      <vt:lpstr>State Space Modeling (Contd.)</vt:lpstr>
      <vt:lpstr>Input-output vs. State Space Modeling</vt:lpstr>
      <vt:lpstr>State Space Model: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and Performance Evaluation</dc:title>
  <dc:creator>ME</dc:creator>
  <cp:lastModifiedBy>mahbub alam</cp:lastModifiedBy>
  <cp:revision>79</cp:revision>
  <cp:lastPrinted>2017-06-09T11:47:22Z</cp:lastPrinted>
  <dcterms:created xsi:type="dcterms:W3CDTF">2013-05-27T03:45:57Z</dcterms:created>
  <dcterms:modified xsi:type="dcterms:W3CDTF">2021-05-03T19:38:49Z</dcterms:modified>
</cp:coreProperties>
</file>