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handoutMasterIdLst>
    <p:handoutMasterId r:id="rId30"/>
  </p:handoutMasterIdLst>
  <p:sldIdLst>
    <p:sldId id="273" r:id="rId2"/>
    <p:sldId id="521" r:id="rId3"/>
    <p:sldId id="522" r:id="rId4"/>
    <p:sldId id="523" r:id="rId5"/>
    <p:sldId id="535" r:id="rId6"/>
    <p:sldId id="516" r:id="rId7"/>
    <p:sldId id="534" r:id="rId8"/>
    <p:sldId id="524" r:id="rId9"/>
    <p:sldId id="525" r:id="rId10"/>
    <p:sldId id="528" r:id="rId11"/>
    <p:sldId id="537" r:id="rId12"/>
    <p:sldId id="529" r:id="rId13"/>
    <p:sldId id="526" r:id="rId14"/>
    <p:sldId id="532" r:id="rId15"/>
    <p:sldId id="533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14" r:id="rId25"/>
    <p:sldId id="515" r:id="rId26"/>
    <p:sldId id="538" r:id="rId27"/>
    <p:sldId id="517" r:id="rId28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00"/>
    <a:srgbClr val="BBE0E3"/>
    <a:srgbClr val="009900"/>
    <a:srgbClr val="A1BE94"/>
    <a:srgbClr val="33CCFF"/>
    <a:srgbClr val="808000"/>
    <a:srgbClr val="33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90" autoAdjust="0"/>
  </p:normalViewPr>
  <p:slideViewPr>
    <p:cSldViewPr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84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626" y="1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412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626" y="9371412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120463C-4BBF-47DF-90C2-913F68698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9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626" y="1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62" y="4687292"/>
            <a:ext cx="5389240" cy="443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412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626" y="9371412"/>
            <a:ext cx="2919565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9C2FC2A-F34F-4B1D-8B75-84EC43BA7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304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Cdsfasdflick</a:t>
            </a:r>
            <a:r>
              <a:rPr lang="en-US" dirty="0"/>
              <a:t>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0" y="62484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97B35-2E06-47E4-873C-93BBD2BC6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4DE6-FED0-4B97-9E1D-358869BF9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AA726-6B2D-48BA-BDF8-6544B255F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1612-3547-42B6-8768-1679629E1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17951-6A4B-4C7B-9F26-38960CBC7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93F7-4914-419C-A517-C78FB5E2D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1EE79-822D-4E7A-9F74-9609C4BDA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D79C0-A3AF-42FC-9A4D-4C447FE5F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B34DF-D07C-4DA7-B06F-03E43AB2B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10AF-44EC-4350-9AC1-1CF65261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0C55B-6545-4578-B0FE-B025BA1E4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5B373-C7B1-45E1-8D53-DCEBADC30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F2C31-0931-4DE3-B6C0-144B970A7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0" y="6375400"/>
            <a:ext cx="91440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0" y="939800"/>
            <a:ext cx="91440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8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5A324E0-6F10-47BF-B0C2-83D52C408A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00" y="133350"/>
            <a:ext cx="8991600" cy="1219200"/>
          </a:xfrm>
        </p:spPr>
        <p:txBody>
          <a:bodyPr/>
          <a:lstStyle/>
          <a:p>
            <a:pPr eaLnBrk="1" hangingPunct="1"/>
            <a:r>
              <a:rPr lang="en-US" sz="3500" dirty="0">
                <a:solidFill>
                  <a:srgbClr val="3399FF"/>
                </a:solidFill>
                <a:ea typeface="SimSun" pitchFamily="2" charset="-122"/>
              </a:rPr>
              <a:t>Simulation Modeling and Performance Evaluation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47800" y="4343400"/>
            <a:ext cx="6553200" cy="1219200"/>
          </a:xfrm>
          <a:solidFill>
            <a:srgbClr val="FFFFFF"/>
          </a:solidFill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Muhammad Mahbub Alam, PhD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Professor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CSE Department, IUT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1752600" y="2209800"/>
            <a:ext cx="5867400" cy="137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Lecture 03</a:t>
            </a:r>
          </a:p>
          <a:p>
            <a:pPr algn="ctr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</a:rPr>
              <a:t>Systems, Models, and Their Classifications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81400" y="6248400"/>
            <a:ext cx="2438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</a:t>
            </a:r>
            <a:r>
              <a:rPr lang="en-US"/>
              <a:t>of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sz="2800" dirty="0"/>
              <a:t>State space is described by a discrete set like       {0,1,2, …}</a:t>
            </a:r>
          </a:p>
          <a:p>
            <a:r>
              <a:rPr lang="en-US" sz="2800" dirty="0"/>
              <a:t>State transitions are only observed at discrete points in time</a:t>
            </a:r>
          </a:p>
          <a:p>
            <a:pPr lvl="1"/>
            <a:r>
              <a:rPr lang="en-US" sz="2400" dirty="0"/>
              <a:t>Transitions are associated with special actions</a:t>
            </a:r>
          </a:p>
          <a:p>
            <a:pPr lvl="2"/>
            <a:r>
              <a:rPr lang="en-US" sz="2000" dirty="0"/>
              <a:t>Such actions are termed as ‘Events’</a:t>
            </a:r>
          </a:p>
          <a:p>
            <a:pPr lvl="3"/>
            <a:r>
              <a:rPr lang="en-US" sz="1800" dirty="0"/>
              <a:t>Somebody Presses a button</a:t>
            </a:r>
          </a:p>
          <a:p>
            <a:pPr lvl="3"/>
            <a:r>
              <a:rPr lang="en-US" sz="1800" dirty="0"/>
              <a:t>Computer goes down</a:t>
            </a:r>
          </a:p>
          <a:p>
            <a:r>
              <a:rPr lang="en-US" sz="2800" dirty="0"/>
              <a:t>Usually state transitions are associated with events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Discrete-event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discrete-event system is defined by</a:t>
            </a:r>
          </a:p>
          <a:p>
            <a:pPr lvl="1"/>
            <a:r>
              <a:rPr lang="en-US" dirty="0"/>
              <a:t>Stochastic – at least some of the system state variables are stochastic</a:t>
            </a:r>
          </a:p>
          <a:p>
            <a:pPr lvl="1"/>
            <a:r>
              <a:rPr lang="en-US" dirty="0"/>
              <a:t>Dynamic – the evolution of the system state</a:t>
            </a:r>
          </a:p>
          <a:p>
            <a:pPr lvl="1"/>
            <a:r>
              <a:rPr lang="en-US" dirty="0"/>
              <a:t>Discrete-event – system state changes are associated with events that occurs at </a:t>
            </a:r>
            <a:r>
              <a:rPr lang="en-US"/>
              <a:t>discrete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Time-Driven vs. Event-Driven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Continuous state systems are usually time driven</a:t>
            </a:r>
          </a:p>
          <a:p>
            <a:pPr lvl="1"/>
            <a:r>
              <a:rPr lang="en-US" dirty="0"/>
              <a:t>State changes continuously with time</a:t>
            </a:r>
          </a:p>
          <a:p>
            <a:r>
              <a:rPr lang="en-US" dirty="0"/>
              <a:t>Discrete state systems change states at certain points in time, where an event occurs</a:t>
            </a:r>
          </a:p>
          <a:p>
            <a:pPr lvl="1"/>
            <a:r>
              <a:rPr lang="en-US" dirty="0"/>
              <a:t>If the system is time driven, at each clock tick, either an event occurs or no event occurs</a:t>
            </a:r>
          </a:p>
          <a:p>
            <a:pPr lvl="2"/>
            <a:r>
              <a:rPr lang="en-US" dirty="0"/>
              <a:t>Transitions are synchronized with clock</a:t>
            </a:r>
          </a:p>
          <a:p>
            <a:pPr lvl="1"/>
            <a:r>
              <a:rPr lang="en-US" dirty="0"/>
              <a:t>If the system is event driven, at certain time instant an event occurs, and state changes</a:t>
            </a:r>
          </a:p>
          <a:p>
            <a:pPr lvl="2"/>
            <a:r>
              <a:rPr lang="en-US" dirty="0"/>
              <a:t>Events define a time instant of it occurrence </a:t>
            </a:r>
          </a:p>
          <a:p>
            <a:pPr lvl="2"/>
            <a:r>
              <a:rPr lang="en-US" dirty="0"/>
              <a:t>Transitions are asynchronous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Discrete Event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state space is a discrete set</a:t>
            </a:r>
          </a:p>
          <a:p>
            <a:r>
              <a:rPr lang="en-US" dirty="0"/>
              <a:t>The state transition mechanism is event-driven</a:t>
            </a:r>
          </a:p>
          <a:p>
            <a:r>
              <a:rPr lang="en-US" dirty="0"/>
              <a:t>State evolution depends entirely on the occurrence of asynchronous discrete events</a:t>
            </a:r>
          </a:p>
          <a:p>
            <a:r>
              <a:rPr lang="en-US" dirty="0"/>
              <a:t>The sample path of the system jumps from one state to another whenever an event occurs</a:t>
            </a:r>
          </a:p>
          <a:p>
            <a:r>
              <a:rPr lang="en-US" dirty="0"/>
              <a:t>System status can be represented as sequence of timed events.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/>
              <a:t>(</a:t>
            </a:r>
            <a:r>
              <a:rPr lang="en-US" sz="2600" i="1" dirty="0"/>
              <a:t>e</a:t>
            </a:r>
            <a:r>
              <a:rPr lang="en-US" sz="2600" baseline="-25000" dirty="0"/>
              <a:t>1</a:t>
            </a:r>
            <a:r>
              <a:rPr lang="en-US" sz="2600" dirty="0"/>
              <a:t>, </a:t>
            </a:r>
            <a:r>
              <a:rPr lang="en-US" sz="2600" i="1" dirty="0"/>
              <a:t>t</a:t>
            </a:r>
            <a:r>
              <a:rPr lang="en-US" sz="2600" baseline="-25000" dirty="0"/>
              <a:t>1</a:t>
            </a:r>
            <a:r>
              <a:rPr lang="en-US" sz="2600" dirty="0"/>
              <a:t>), (</a:t>
            </a:r>
            <a:r>
              <a:rPr lang="en-US" sz="2600" i="1" dirty="0"/>
              <a:t>e</a:t>
            </a:r>
            <a:r>
              <a:rPr lang="en-US" sz="2600" baseline="-25000" dirty="0"/>
              <a:t>2</a:t>
            </a:r>
            <a:r>
              <a:rPr lang="en-US" sz="2600" dirty="0"/>
              <a:t>, </a:t>
            </a:r>
            <a:r>
              <a:rPr lang="en-US" sz="2600" i="1" dirty="0"/>
              <a:t>t</a:t>
            </a:r>
            <a:r>
              <a:rPr lang="en-US" sz="2600" baseline="-25000" dirty="0"/>
              <a:t>2</a:t>
            </a:r>
            <a:r>
              <a:rPr lang="en-US" sz="2600" dirty="0"/>
              <a:t>), (</a:t>
            </a:r>
            <a:r>
              <a:rPr lang="en-US" sz="2600" i="1" dirty="0"/>
              <a:t>e</a:t>
            </a:r>
            <a:r>
              <a:rPr lang="en-US" sz="2600" baseline="-25000" dirty="0"/>
              <a:t>3</a:t>
            </a:r>
            <a:r>
              <a:rPr lang="en-US" sz="2600" dirty="0"/>
              <a:t>, </a:t>
            </a:r>
            <a:r>
              <a:rPr lang="en-US" sz="2600" i="1" dirty="0"/>
              <a:t>t</a:t>
            </a:r>
            <a:r>
              <a:rPr lang="en-US" sz="2600" baseline="-25000" dirty="0"/>
              <a:t>3</a:t>
            </a:r>
            <a:r>
              <a:rPr lang="en-US" sz="2600" dirty="0"/>
              <a:t>), (</a:t>
            </a:r>
            <a:r>
              <a:rPr lang="en-US" sz="2600" i="1" dirty="0"/>
              <a:t>e</a:t>
            </a:r>
            <a:r>
              <a:rPr lang="en-US" sz="2600" baseline="-25000" dirty="0"/>
              <a:t>4</a:t>
            </a:r>
            <a:r>
              <a:rPr lang="en-US" sz="2600" dirty="0"/>
              <a:t>, </a:t>
            </a:r>
            <a:r>
              <a:rPr lang="en-US" sz="2600" i="1" dirty="0"/>
              <a:t>t</a:t>
            </a:r>
            <a:r>
              <a:rPr lang="en-US" sz="2600" baseline="-25000" dirty="0"/>
              <a:t>4</a:t>
            </a:r>
            <a:r>
              <a:rPr lang="en-US" sz="2600" dirty="0"/>
              <a:t>), (</a:t>
            </a:r>
            <a:r>
              <a:rPr lang="en-US" sz="2600" i="1" dirty="0"/>
              <a:t>e</a:t>
            </a:r>
            <a:r>
              <a:rPr lang="en-US" sz="2600" baseline="-25000" dirty="0"/>
              <a:t>5</a:t>
            </a:r>
            <a:r>
              <a:rPr lang="en-US" sz="2600" dirty="0"/>
              <a:t>, </a:t>
            </a:r>
            <a:r>
              <a:rPr lang="en-US" sz="2600" i="1" dirty="0"/>
              <a:t>t</a:t>
            </a:r>
            <a:r>
              <a:rPr lang="en-US" sz="2600" baseline="-25000" dirty="0"/>
              <a:t>5</a:t>
            </a:r>
            <a:r>
              <a:rPr lang="en-US" sz="2600" dirty="0"/>
              <a:t>), (</a:t>
            </a:r>
            <a:r>
              <a:rPr lang="en-US" sz="2600" i="1" dirty="0"/>
              <a:t>e</a:t>
            </a:r>
            <a:r>
              <a:rPr lang="en-US" sz="2600" baseline="-25000" dirty="0"/>
              <a:t>6</a:t>
            </a:r>
            <a:r>
              <a:rPr lang="en-US" sz="2600" dirty="0"/>
              <a:t>, </a:t>
            </a:r>
            <a:r>
              <a:rPr lang="en-US" sz="2600" i="1" dirty="0"/>
              <a:t>t</a:t>
            </a:r>
            <a:r>
              <a:rPr lang="en-US" sz="2600" baseline="-25000" dirty="0"/>
              <a:t>6</a:t>
            </a:r>
            <a:r>
              <a:rPr lang="en-US" sz="2600" dirty="0"/>
              <a:t>), (</a:t>
            </a:r>
            <a:r>
              <a:rPr lang="en-US" sz="2600" i="1" dirty="0"/>
              <a:t>e</a:t>
            </a:r>
            <a:r>
              <a:rPr lang="en-US" sz="2600" baseline="-25000" dirty="0"/>
              <a:t>7</a:t>
            </a:r>
            <a:r>
              <a:rPr lang="en-US" sz="2600" dirty="0"/>
              <a:t>, </a:t>
            </a:r>
            <a:r>
              <a:rPr lang="en-US" sz="2600" i="1" dirty="0"/>
              <a:t>t</a:t>
            </a:r>
            <a:r>
              <a:rPr lang="en-US" sz="2600" baseline="-25000" dirty="0"/>
              <a:t>7</a:t>
            </a:r>
            <a:r>
              <a:rPr lang="en-US" sz="26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Discrete Event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Queueing systems</a:t>
            </a:r>
          </a:p>
          <a:p>
            <a:r>
              <a:rPr lang="en-US" dirty="0"/>
              <a:t>Computer systems</a:t>
            </a:r>
          </a:p>
          <a:p>
            <a:r>
              <a:rPr lang="en-US" dirty="0"/>
              <a:t>Communication systems</a:t>
            </a:r>
          </a:p>
          <a:p>
            <a:r>
              <a:rPr lang="en-US" dirty="0"/>
              <a:t>Manufacturing systems</a:t>
            </a:r>
          </a:p>
          <a:p>
            <a:r>
              <a:rPr lang="en-US" dirty="0"/>
              <a:t>Inventory systems</a:t>
            </a:r>
          </a:p>
          <a:p>
            <a:r>
              <a:rPr lang="en-US" dirty="0"/>
              <a:t>Traffic systems</a:t>
            </a:r>
          </a:p>
          <a:p>
            <a:r>
              <a:rPr lang="en-US" dirty="0"/>
              <a:t>Database systems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System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034213" cy="499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 model is a simplified representation of some real object or physical situation which serves a particular purpose</a:t>
            </a:r>
          </a:p>
          <a:p>
            <a:pPr lvl="1"/>
            <a:r>
              <a:rPr lang="en-US" dirty="0"/>
              <a:t>Abstract representation of systems</a:t>
            </a:r>
          </a:p>
          <a:p>
            <a:pPr lvl="1"/>
            <a:r>
              <a:rPr lang="en-US" dirty="0"/>
              <a:t>A number of approximations</a:t>
            </a:r>
          </a:p>
          <a:p>
            <a:pPr lvl="1"/>
            <a:r>
              <a:rPr lang="en-US" dirty="0"/>
              <a:t>Mathematical description of the system</a:t>
            </a:r>
          </a:p>
          <a:p>
            <a:r>
              <a:rPr lang="en-US" dirty="0"/>
              <a:t>Input-output model</a:t>
            </a:r>
          </a:p>
          <a:p>
            <a:r>
              <a:rPr lang="en-US" dirty="0"/>
              <a:t>State space-model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set of attributes represents the system model</a:t>
                </a:r>
              </a:p>
              <a:p>
                <a:pPr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r>
                  <a:rPr lang="en-US" dirty="0"/>
                  <a:t>		</a:t>
                </a:r>
              </a:p>
              <a:p>
                <a:r>
                  <a:rPr lang="en-US" i="1" dirty="0"/>
                  <a:t>X</a:t>
                </a:r>
                <a:r>
                  <a:rPr lang="en-US" dirty="0"/>
                  <a:t> – State space of the system</a:t>
                </a:r>
              </a:p>
              <a:p>
                <a:r>
                  <a:rPr lang="en-US" i="1" dirty="0"/>
                  <a:t>E</a:t>
                </a:r>
                <a:r>
                  <a:rPr lang="en-US" dirty="0"/>
                  <a:t> – Set of events of the system</a:t>
                </a:r>
              </a:p>
              <a:p>
                <a:r>
                  <a:rPr lang="en-US" i="1" dirty="0" err="1"/>
                  <a:t>F</a:t>
                </a:r>
                <a:r>
                  <a:rPr lang="en-US" i="1" baseline="-25000" dirty="0" err="1"/>
                  <a:t>x</a:t>
                </a:r>
                <a:r>
                  <a:rPr lang="en-US" dirty="0"/>
                  <a:t> – Feasible set of events at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x</a:t>
                </a:r>
                <a:r>
                  <a:rPr lang="en-US" baseline="-25000" dirty="0"/>
                  <a:t>0</a:t>
                </a:r>
                <a:r>
                  <a:rPr lang="en-US" dirty="0"/>
                  <a:t> – Initial system state</a:t>
                </a:r>
              </a:p>
              <a:p>
                <a:r>
                  <a:rPr lang="en-US" i="1" dirty="0"/>
                  <a:t>u</a:t>
                </a:r>
                <a:r>
                  <a:rPr lang="en-US" dirty="0"/>
                  <a:t>(</a:t>
                </a:r>
                <a:r>
                  <a:rPr lang="en-US" i="1" dirty="0"/>
                  <a:t>t</a:t>
                </a:r>
                <a:r>
                  <a:rPr lang="en-US" dirty="0"/>
                  <a:t>) – Input variables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– Output </a:t>
                </a:r>
                <a:r>
                  <a:rPr lang="en-US" dirty="0" err="1"/>
                  <a:t>varibles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525963"/>
              </a:xfrm>
              <a:blipFill rotWithShape="1">
                <a:blip r:embed="rId2"/>
                <a:stretch>
                  <a:fillRect l="-1852" t="-2965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Model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Two sets of equations are derived</a:t>
            </a:r>
          </a:p>
          <a:p>
            <a:pPr lvl="1"/>
            <a:r>
              <a:rPr lang="en-US" sz="2400" dirty="0"/>
              <a:t>Set of state equations</a:t>
            </a:r>
          </a:p>
          <a:p>
            <a:pPr lvl="1"/>
            <a:r>
              <a:rPr lang="en-US" sz="2400" dirty="0"/>
              <a:t>Set of output equations</a:t>
            </a:r>
          </a:p>
          <a:p>
            <a:r>
              <a:rPr lang="en-US" sz="2800" dirty="0"/>
              <a:t>Input data modeling</a:t>
            </a:r>
          </a:p>
          <a:p>
            <a:pPr lvl="1"/>
            <a:r>
              <a:rPr lang="en-US" sz="2400" dirty="0"/>
              <a:t>Collection of data from real system</a:t>
            </a:r>
          </a:p>
          <a:p>
            <a:pPr lvl="1"/>
            <a:r>
              <a:rPr lang="en-US" sz="2400" dirty="0"/>
              <a:t>Identification of statistical properties</a:t>
            </a:r>
          </a:p>
          <a:p>
            <a:pPr lvl="1"/>
            <a:r>
              <a:rPr lang="en-US" sz="2400" dirty="0"/>
              <a:t>Distribution of input data</a:t>
            </a:r>
          </a:p>
          <a:p>
            <a:r>
              <a:rPr lang="en-US" sz="2800" dirty="0"/>
              <a:t>Output data analysis</a:t>
            </a:r>
          </a:p>
          <a:p>
            <a:r>
              <a:rPr lang="en-US" sz="2800" dirty="0"/>
              <a:t>Decision making </a:t>
            </a:r>
          </a:p>
          <a:p>
            <a:endParaRPr lang="en-US" sz="2400" baseline="30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Development Life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05000" y="1230313"/>
          <a:ext cx="5334000" cy="520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99549" imgH="4680378" progId="Visio.Drawing.11">
                  <p:embed/>
                </p:oleObj>
              </mc:Choice>
              <mc:Fallback>
                <p:oleObj name="Visio" r:id="rId2" imgW="4799549" imgH="4680378" progId="Visio.Drawing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30313"/>
                        <a:ext cx="5334000" cy="5202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 vs. Discrete-state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Continuous-State System</a:t>
            </a:r>
          </a:p>
          <a:p>
            <a:pPr lvl="1"/>
            <a:r>
              <a:rPr lang="en-US" dirty="0"/>
              <a:t>The state space </a:t>
            </a:r>
            <a:r>
              <a:rPr lang="en-US" i="1" dirty="0"/>
              <a:t>X</a:t>
            </a:r>
            <a:r>
              <a:rPr lang="en-US" dirty="0"/>
              <a:t> is a continuous set</a:t>
            </a:r>
          </a:p>
          <a:p>
            <a:pPr lvl="1"/>
            <a:r>
              <a:rPr lang="en-US" dirty="0"/>
              <a:t>State equations are representing by differential equation</a:t>
            </a:r>
          </a:p>
          <a:p>
            <a:pPr lvl="1"/>
            <a:r>
              <a:rPr lang="en-US" dirty="0"/>
              <a:t>Mathematical tools and solution techniques are available</a:t>
            </a:r>
          </a:p>
          <a:p>
            <a:pPr lvl="1"/>
            <a:endParaRPr lang="en-US" dirty="0"/>
          </a:p>
          <a:p>
            <a:r>
              <a:rPr lang="en-US" dirty="0"/>
              <a:t>Discrete-State System</a:t>
            </a:r>
          </a:p>
          <a:p>
            <a:pPr lvl="1"/>
            <a:r>
              <a:rPr lang="en-US" dirty="0"/>
              <a:t>The state space </a:t>
            </a:r>
            <a:r>
              <a:rPr lang="en-US" i="1" dirty="0"/>
              <a:t>X</a:t>
            </a:r>
            <a:r>
              <a:rPr lang="en-US" dirty="0"/>
              <a:t> is a discrete set</a:t>
            </a:r>
          </a:p>
          <a:p>
            <a:pPr lvl="1"/>
            <a:r>
              <a:rPr lang="en-US" dirty="0"/>
              <a:t>State equations are usually logical statements</a:t>
            </a:r>
          </a:p>
          <a:p>
            <a:pPr lvl="2"/>
            <a:r>
              <a:rPr lang="en-US" dirty="0"/>
              <a:t>If something happens and current state is </a:t>
            </a:r>
            <a:r>
              <a:rPr lang="en-US" i="1" dirty="0"/>
              <a:t>x</a:t>
            </a:r>
            <a:r>
              <a:rPr lang="en-US" dirty="0"/>
              <a:t>, next state will be </a:t>
            </a:r>
            <a:r>
              <a:rPr lang="en-US" i="1" dirty="0"/>
              <a:t>x’</a:t>
            </a:r>
          </a:p>
          <a:p>
            <a:pPr lvl="1"/>
            <a:r>
              <a:rPr lang="en-US" dirty="0"/>
              <a:t>Mathematical representation and solving them are usually complex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Goals and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Given – Problem statement</a:t>
            </a:r>
          </a:p>
          <a:p>
            <a:r>
              <a:rPr lang="en-US" sz="2800" dirty="0"/>
              <a:t>Goals and objectives</a:t>
            </a:r>
          </a:p>
          <a:p>
            <a:pPr lvl="1"/>
            <a:r>
              <a:rPr lang="en-US" sz="2400" dirty="0"/>
              <a:t>Simple Boolean decision</a:t>
            </a:r>
          </a:p>
          <a:p>
            <a:pPr lvl="2"/>
            <a:r>
              <a:rPr lang="en-US" sz="2000" dirty="0"/>
              <a:t>Need of an additional server</a:t>
            </a:r>
          </a:p>
          <a:p>
            <a:pPr lvl="1"/>
            <a:r>
              <a:rPr lang="en-US" dirty="0"/>
              <a:t>Numeric decision</a:t>
            </a:r>
          </a:p>
          <a:p>
            <a:pPr lvl="2"/>
            <a:r>
              <a:rPr lang="en-US" dirty="0"/>
              <a:t># of server requires for satisfactory performance</a:t>
            </a:r>
          </a:p>
          <a:p>
            <a:pPr lvl="1"/>
            <a:r>
              <a:rPr lang="en-US" dirty="0"/>
              <a:t>Qualitative decision</a:t>
            </a:r>
          </a:p>
          <a:p>
            <a:pPr lvl="2"/>
            <a:r>
              <a:rPr lang="en-US" dirty="0"/>
              <a:t>Customer satisfaction</a:t>
            </a:r>
          </a:p>
          <a:p>
            <a:r>
              <a:rPr lang="en-US" dirty="0"/>
              <a:t>Usually helps to identify the output variables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Conceptual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Usually, an informal model</a:t>
            </a:r>
          </a:p>
          <a:p>
            <a:r>
              <a:rPr lang="en-US" dirty="0"/>
              <a:t>Describes the system in an abstract way</a:t>
            </a:r>
          </a:p>
          <a:p>
            <a:r>
              <a:rPr lang="en-US" dirty="0"/>
              <a:t>Identifies the important variables</a:t>
            </a:r>
          </a:p>
          <a:p>
            <a:r>
              <a:rPr lang="en-US" dirty="0"/>
              <a:t>Remove the irrelevant variables with negligible impact</a:t>
            </a:r>
          </a:p>
          <a:p>
            <a:r>
              <a:rPr lang="en-US" dirty="0"/>
              <a:t>Intellectually challenging but rewarding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Conceptual Model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Sketch of  a system, or a system diagram</a:t>
            </a:r>
          </a:p>
          <a:p>
            <a:r>
              <a:rPr lang="en-US" dirty="0"/>
              <a:t>Identification of the state variables</a:t>
            </a:r>
          </a:p>
          <a:p>
            <a:pPr lvl="1"/>
            <a:r>
              <a:rPr lang="en-US" dirty="0"/>
              <a:t>How they are related</a:t>
            </a:r>
          </a:p>
          <a:p>
            <a:pPr lvl="1"/>
            <a:r>
              <a:rPr lang="en-US" dirty="0"/>
              <a:t>How they interact with each other</a:t>
            </a:r>
          </a:p>
          <a:p>
            <a:r>
              <a:rPr lang="en-US" dirty="0"/>
              <a:t>Identification of the events</a:t>
            </a:r>
          </a:p>
          <a:p>
            <a:r>
              <a:rPr lang="en-US" dirty="0"/>
              <a:t>Identification of the input variables</a:t>
            </a:r>
          </a:p>
          <a:p>
            <a:r>
              <a:rPr lang="en-US" dirty="0"/>
              <a:t>Finding the output variables</a:t>
            </a:r>
          </a:p>
          <a:p>
            <a:r>
              <a:rPr lang="en-US" dirty="0"/>
              <a:t>Relation among </a:t>
            </a:r>
            <a:r>
              <a:rPr lang="en-US"/>
              <a:t>the variables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Specification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dirty="0"/>
              <a:t>Mathematical representation of the system</a:t>
            </a:r>
          </a:p>
          <a:p>
            <a:pPr lvl="1"/>
            <a:r>
              <a:rPr lang="en-US" sz="2400" dirty="0"/>
              <a:t>Define the state equations</a:t>
            </a:r>
          </a:p>
          <a:p>
            <a:pPr lvl="1"/>
            <a:r>
              <a:rPr lang="en-US" sz="2400" dirty="0"/>
              <a:t>Define the output equations</a:t>
            </a:r>
          </a:p>
          <a:p>
            <a:pPr lvl="2"/>
            <a:r>
              <a:rPr lang="en-US" sz="1800" dirty="0"/>
              <a:t>Mathematical derivation for the output variables</a:t>
            </a:r>
          </a:p>
          <a:p>
            <a:pPr lvl="2"/>
            <a:r>
              <a:rPr lang="en-US" sz="1800" dirty="0"/>
              <a:t>Estimate of the output variables</a:t>
            </a:r>
          </a:p>
          <a:p>
            <a:r>
              <a:rPr lang="en-US" sz="2800" dirty="0"/>
              <a:t>Identification of the state space</a:t>
            </a:r>
          </a:p>
          <a:p>
            <a:r>
              <a:rPr lang="en-US" sz="2800" dirty="0"/>
              <a:t>Identification of the feasible event set at a state</a:t>
            </a:r>
          </a:p>
          <a:p>
            <a:r>
              <a:rPr lang="en-US" sz="2800" dirty="0"/>
              <a:t>Input data modeling</a:t>
            </a:r>
          </a:p>
          <a:p>
            <a:pPr lvl="1"/>
            <a:r>
              <a:rPr lang="en-US" sz="2400" dirty="0"/>
              <a:t>Collection of input data</a:t>
            </a:r>
          </a:p>
          <a:p>
            <a:pPr lvl="1"/>
            <a:r>
              <a:rPr lang="en-US" sz="2400" dirty="0"/>
              <a:t>Statistical analysis of input data</a:t>
            </a:r>
          </a:p>
          <a:p>
            <a:pPr lvl="1"/>
            <a:r>
              <a:rPr lang="en-US" sz="2400" dirty="0"/>
              <a:t>Probabilistic distribution of input data</a:t>
            </a:r>
          </a:p>
          <a:p>
            <a:pPr lvl="1"/>
            <a:endParaRPr 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Computational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Algorithm development</a:t>
            </a:r>
          </a:p>
          <a:p>
            <a:r>
              <a:rPr lang="en-US" dirty="0"/>
              <a:t>Simulation clock, and a procedure to update the simulation clock</a:t>
            </a:r>
          </a:p>
          <a:p>
            <a:r>
              <a:rPr lang="en-US" dirty="0"/>
              <a:t>An initialization procedure for the system</a:t>
            </a:r>
          </a:p>
          <a:p>
            <a:r>
              <a:rPr lang="en-US" dirty="0"/>
              <a:t>A scheduler is designed which maintains the feasible events</a:t>
            </a:r>
          </a:p>
          <a:p>
            <a:pPr lvl="1"/>
            <a:r>
              <a:rPr lang="en-US" dirty="0"/>
              <a:t>Trigger the next event</a:t>
            </a:r>
          </a:p>
          <a:p>
            <a:pPr lvl="1"/>
            <a:r>
              <a:rPr lang="en-US" dirty="0"/>
              <a:t>Calls the simulation clock update procedure</a:t>
            </a:r>
          </a:p>
          <a:p>
            <a:pPr lvl="1"/>
            <a:r>
              <a:rPr lang="en-US" dirty="0"/>
              <a:t>Calls the event handler of the next event</a:t>
            </a:r>
          </a:p>
          <a:p>
            <a:r>
              <a:rPr lang="en-US" dirty="0"/>
              <a:t>Associated with each event, a set of actions are involved – event handler executes them</a:t>
            </a:r>
          </a:p>
          <a:p>
            <a:pPr lvl="1"/>
            <a:r>
              <a:rPr lang="en-US" dirty="0"/>
              <a:t>Algorithm development for the event handler of each event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Computational Model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Decision has to be made </a:t>
            </a:r>
          </a:p>
          <a:p>
            <a:pPr lvl="1"/>
            <a:r>
              <a:rPr lang="en-US" dirty="0"/>
              <a:t>Object oriented design</a:t>
            </a:r>
          </a:p>
          <a:p>
            <a:pPr lvl="1"/>
            <a:r>
              <a:rPr lang="en-US" dirty="0"/>
              <a:t>Structural design</a:t>
            </a:r>
          </a:p>
          <a:p>
            <a:r>
              <a:rPr lang="en-US" dirty="0"/>
              <a:t>UML diagram of the system</a:t>
            </a:r>
          </a:p>
          <a:p>
            <a:r>
              <a:rPr lang="en-US" dirty="0"/>
              <a:t>Use-case diagram for the system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Flow charts for the routines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Checking that the</a:t>
            </a:r>
          </a:p>
          <a:p>
            <a:pPr lvl="1"/>
            <a:r>
              <a:rPr lang="en-US" dirty="0"/>
              <a:t>computational Model is consistent with the specification model</a:t>
            </a:r>
          </a:p>
          <a:p>
            <a:pPr lvl="1"/>
            <a:r>
              <a:rPr lang="en-US" dirty="0"/>
              <a:t>Program is consistent with the computational model</a:t>
            </a:r>
          </a:p>
          <a:p>
            <a:r>
              <a:rPr lang="en-US" dirty="0"/>
              <a:t>Algorithm design and program writing are correct</a:t>
            </a:r>
          </a:p>
          <a:p>
            <a:r>
              <a:rPr lang="en-US" dirty="0"/>
              <a:t>Test run of the simulation program with known  data</a:t>
            </a:r>
          </a:p>
          <a:p>
            <a:pPr lvl="1"/>
            <a:r>
              <a:rPr lang="en-US" dirty="0"/>
              <a:t>May be desk run</a:t>
            </a:r>
          </a:p>
          <a:p>
            <a:r>
              <a:rPr lang="en-US" dirty="0"/>
              <a:t>Repeat steps 4 and 5, as long as not verified</a:t>
            </a:r>
          </a:p>
          <a:p>
            <a:pPr>
              <a:buNone/>
            </a:pPr>
            <a:r>
              <a:rPr lang="en-US" dirty="0"/>
              <a:t>	 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 the model consistent with the system</a:t>
            </a:r>
          </a:p>
          <a:p>
            <a:pPr lvl="1"/>
            <a:r>
              <a:rPr lang="en-US" dirty="0"/>
              <a:t>Model is correctly representing the system</a:t>
            </a:r>
          </a:p>
          <a:p>
            <a:pPr lvl="1"/>
            <a:r>
              <a:rPr lang="en-US" dirty="0"/>
              <a:t>Otherwise, go to step 2</a:t>
            </a:r>
          </a:p>
          <a:p>
            <a:r>
              <a:rPr lang="en-US" dirty="0"/>
              <a:t>Simple but popular technique</a:t>
            </a:r>
          </a:p>
          <a:p>
            <a:pPr lvl="1"/>
            <a:r>
              <a:rPr lang="en-US" dirty="0"/>
              <a:t>Collect output data from real system for known input</a:t>
            </a:r>
          </a:p>
          <a:p>
            <a:pPr lvl="1"/>
            <a:r>
              <a:rPr lang="en-US" dirty="0"/>
              <a:t>Run the simulation with the same input</a:t>
            </a:r>
          </a:p>
          <a:p>
            <a:pPr lvl="1"/>
            <a:r>
              <a:rPr lang="en-US" dirty="0"/>
              <a:t>Collect output data from simulation</a:t>
            </a:r>
          </a:p>
          <a:p>
            <a:pPr lvl="1"/>
            <a:r>
              <a:rPr lang="en-US" dirty="0"/>
              <a:t>Consult an expert</a:t>
            </a:r>
          </a:p>
          <a:p>
            <a:pPr lvl="1"/>
            <a:r>
              <a:rPr lang="en-US" dirty="0"/>
              <a:t>If expert cannot identify the simulation and real data</a:t>
            </a:r>
          </a:p>
          <a:p>
            <a:pPr lvl="2"/>
            <a:r>
              <a:rPr lang="en-US" dirty="0"/>
              <a:t>Simulation is correct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Discrete-State System: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3200401"/>
            <a:ext cx="8153400" cy="2209800"/>
          </a:xfrm>
        </p:spPr>
        <p:txBody>
          <a:bodyPr>
            <a:normAutofit/>
          </a:bodyPr>
          <a:lstStyle/>
          <a:p>
            <a:r>
              <a:rPr lang="en-US" sz="2400" dirty="0"/>
              <a:t>State variable is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</a:t>
            </a:r>
          </a:p>
          <a:p>
            <a:r>
              <a:rPr lang="en-US" sz="2400" dirty="0"/>
              <a:t>State space is a  set of non-negative integer, </a:t>
            </a:r>
            <a:r>
              <a:rPr lang="en-US" sz="2400" i="1" dirty="0"/>
              <a:t>X</a:t>
            </a:r>
            <a:r>
              <a:rPr lang="en-US" sz="2400" dirty="0"/>
              <a:t> = {0,1,2..}</a:t>
            </a:r>
          </a:p>
          <a:p>
            <a:r>
              <a:rPr lang="en-US" sz="2400" dirty="0"/>
              <a:t>Output equation, </a:t>
            </a:r>
            <a:r>
              <a:rPr lang="en-US" sz="2400" i="1" dirty="0"/>
              <a:t>y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= </a:t>
            </a:r>
            <a:r>
              <a:rPr lang="en-US" sz="2400" i="1" dirty="0"/>
              <a:t>x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</a:t>
            </a:r>
          </a:p>
          <a:p>
            <a:r>
              <a:rPr lang="en-US" sz="2400" dirty="0"/>
              <a:t>Inputs are function of time defined as	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066800"/>
            <a:ext cx="5257800" cy="201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35567" y="5486400"/>
          <a:ext cx="378883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457200" progId="Equation.3">
                  <p:embed/>
                </p:oleObj>
              </mc:Choice>
              <mc:Fallback>
                <p:oleObj name="Equation" r:id="rId3" imgW="22730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67" y="5486400"/>
                        <a:ext cx="378883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5048249" y="5486400"/>
          <a:ext cx="357716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45960" imgH="457200" progId="Equation.3">
                  <p:embed/>
                </p:oleObj>
              </mc:Choice>
              <mc:Fallback>
                <p:oleObj name="Equation" r:id="rId7" imgW="214596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49" y="5486400"/>
                        <a:ext cx="357716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Discrete-State System: Example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3505200"/>
          </a:xfrm>
        </p:spPr>
        <p:txBody>
          <a:bodyPr>
            <a:normAutofit/>
          </a:bodyPr>
          <a:lstStyle/>
          <a:p>
            <a:r>
              <a:rPr lang="en-US" sz="2400" dirty="0"/>
              <a:t>State transitions of the system are</a:t>
            </a:r>
          </a:p>
          <a:p>
            <a:pPr lvl="1"/>
            <a:r>
              <a:rPr lang="en-US" sz="2400" i="1" dirty="0"/>
              <a:t>u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= 1, </a:t>
            </a:r>
            <a:r>
              <a:rPr lang="en-US" sz="2400" i="1" dirty="0"/>
              <a:t>u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= 0    </a:t>
            </a:r>
            <a:r>
              <a:rPr lang="en-US" sz="2400" dirty="0">
                <a:latin typeface="Times New Roman"/>
                <a:cs typeface="Times New Roman"/>
              </a:rPr>
              <a:t>»      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) =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) + 1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dirty="0"/>
              <a:t>u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= 0, </a:t>
            </a:r>
            <a:r>
              <a:rPr lang="en-US" sz="2400" i="1" dirty="0"/>
              <a:t>u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= 1   </a:t>
            </a:r>
            <a:r>
              <a:rPr lang="en-US" sz="2400" dirty="0">
                <a:latin typeface="Times New Roman"/>
                <a:cs typeface="Times New Roman"/>
              </a:rPr>
              <a:t>»      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) =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) – 1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dirty="0"/>
              <a:t>u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= 0, </a:t>
            </a:r>
            <a:r>
              <a:rPr lang="en-US" sz="2400" i="1" dirty="0"/>
              <a:t>u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= 0   </a:t>
            </a:r>
            <a:r>
              <a:rPr lang="en-US" sz="2400" dirty="0">
                <a:latin typeface="Times New Roman"/>
                <a:cs typeface="Times New Roman"/>
              </a:rPr>
              <a:t>»      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) =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State equation: derivative is not possible. Let </a:t>
            </a:r>
            <a:r>
              <a:rPr lang="en-US" sz="2400" i="1" dirty="0">
                <a:latin typeface="Times New Roman"/>
                <a:cs typeface="Times New Roman"/>
              </a:rPr>
              <a:t>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 denote the time instant just after </a:t>
            </a:r>
            <a:r>
              <a:rPr lang="en-US" sz="2400" i="1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800600"/>
            <a:ext cx="458964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Discrete-State System: Example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990599"/>
            <a:ext cx="4267200" cy="366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5029200"/>
            <a:ext cx="5943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 arrives (i.e.,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1, at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i="1" dirty="0"/>
              <a:t>   t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baseline="-25000" dirty="0"/>
              <a:t>3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baseline="-25000" dirty="0"/>
              <a:t>5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baseline="-25000" dirty="0"/>
              <a:t>6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baseline="-25000" dirty="0"/>
              <a:t>12</a:t>
            </a:r>
            <a:r>
              <a:rPr lang="en-US" sz="2400" dirty="0"/>
              <a:t> and </a:t>
            </a:r>
            <a:r>
              <a:rPr lang="en-US" sz="2400" i="1" dirty="0"/>
              <a:t>t</a:t>
            </a:r>
            <a:r>
              <a:rPr lang="en-US" sz="2400" baseline="-25000" dirty="0"/>
              <a:t>13</a:t>
            </a:r>
            <a:r>
              <a:rPr lang="en-US" sz="2400" dirty="0"/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Truck arrives (i.e., </a:t>
            </a:r>
            <a:r>
              <a:rPr lang="en-US" sz="2400" i="1" dirty="0"/>
              <a:t>u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= 1, at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i="1" dirty="0"/>
              <a:t>   t</a:t>
            </a:r>
            <a:r>
              <a:rPr lang="en-US" sz="2400" baseline="-25000" dirty="0"/>
              <a:t>4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baseline="-25000" dirty="0"/>
              <a:t>7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baseline="-25000" dirty="0"/>
              <a:t>8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i="1" baseline="-25000" dirty="0"/>
              <a:t>9</a:t>
            </a:r>
            <a:r>
              <a:rPr lang="en-US" sz="2400" dirty="0"/>
              <a:t>, and </a:t>
            </a:r>
            <a:r>
              <a:rPr lang="en-US" sz="2400" i="1" dirty="0"/>
              <a:t>t</a:t>
            </a:r>
            <a:r>
              <a:rPr lang="en-US" sz="2400" baseline="-25000" dirty="0"/>
              <a:t>10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Paths of Dynamic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2485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382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Paths of Dynamic Systems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1657350"/>
            <a:ext cx="61341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4289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vs. Stochastic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Stochastic Systems: A system is defined as stochastic if at least one of its output variables is a random variable. </a:t>
            </a:r>
          </a:p>
          <a:p>
            <a:pPr lvl="1"/>
            <a:r>
              <a:rPr lang="en-US" dirty="0"/>
              <a:t>State  of the system is  a random/stochastic process</a:t>
            </a:r>
          </a:p>
          <a:p>
            <a:pPr lvl="1"/>
            <a:r>
              <a:rPr lang="en-US" dirty="0"/>
              <a:t>State at time </a:t>
            </a:r>
            <a:r>
              <a:rPr lang="en-US" i="1" dirty="0"/>
              <a:t>t</a:t>
            </a:r>
            <a:r>
              <a:rPr lang="en-US" dirty="0"/>
              <a:t> is a random vector, and its prob. Distribution function is evaluated</a:t>
            </a:r>
          </a:p>
          <a:p>
            <a:r>
              <a:rPr lang="en-US" dirty="0"/>
              <a:t>Deterministic Systems: A system is deterministic, if none of its output variables are random.</a:t>
            </a:r>
          </a:p>
          <a:p>
            <a:pPr lvl="1"/>
            <a:r>
              <a:rPr lang="en-US" dirty="0"/>
              <a:t>Given </a:t>
            </a:r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for all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≥ 0,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/>
              <a:t>can be evaluated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209800"/>
          </a:xfrm>
        </p:spPr>
        <p:txBody>
          <a:bodyPr/>
          <a:lstStyle/>
          <a:p>
            <a:r>
              <a:rPr lang="en-US" sz="2400" dirty="0"/>
              <a:t>In a discrete time model, the time line is thought of as a sequence of intervals defined by a sequence of points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i="1" dirty="0"/>
              <a:t>t</a:t>
            </a:r>
            <a:r>
              <a:rPr lang="en-US" sz="2400" baseline="-25000" dirty="0"/>
              <a:t>0</a:t>
            </a:r>
            <a:r>
              <a:rPr lang="en-US" sz="2400" dirty="0"/>
              <a:t> &lt; </a:t>
            </a:r>
            <a:r>
              <a:rPr lang="en-US" sz="2400" i="1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&lt; …. &lt;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k</a:t>
            </a:r>
            <a:r>
              <a:rPr lang="en-US" sz="2400" dirty="0"/>
              <a:t> &lt; ….</a:t>
            </a:r>
          </a:p>
          <a:p>
            <a:r>
              <a:rPr lang="en-US" sz="2400" dirty="0"/>
              <a:t>All intervals are of equal length, </a:t>
            </a:r>
            <a:r>
              <a:rPr lang="en-US" sz="2400" i="1" dirty="0"/>
              <a:t>T</a:t>
            </a:r>
            <a:r>
              <a:rPr lang="en-US" sz="2400" dirty="0"/>
              <a:t>, where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i="1" dirty="0"/>
              <a:t>t</a:t>
            </a:r>
            <a:r>
              <a:rPr lang="en-US" sz="2400" i="1" baseline="-25000" dirty="0"/>
              <a:t>k+</a:t>
            </a:r>
            <a:r>
              <a:rPr lang="en-US" sz="2400" baseline="-25000" dirty="0"/>
              <a:t>1</a:t>
            </a:r>
            <a:r>
              <a:rPr lang="en-US" sz="2400" i="1" dirty="0"/>
              <a:t> –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k</a:t>
            </a:r>
            <a:r>
              <a:rPr lang="en-US" sz="2400" i="1" dirty="0"/>
              <a:t> = T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00399"/>
            <a:ext cx="7620000" cy="296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 0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00</Template>
  <TotalTime>1240</TotalTime>
  <Words>1352</Words>
  <Application>Microsoft Office PowerPoint</Application>
  <PresentationFormat>On-screen Show (4:3)</PresentationFormat>
  <Paragraphs>213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Times New Roman</vt:lpstr>
      <vt:lpstr>Lecture 00</vt:lpstr>
      <vt:lpstr>Equation</vt:lpstr>
      <vt:lpstr>Visio</vt:lpstr>
      <vt:lpstr>Simulation Modeling and Performance Evaluation</vt:lpstr>
      <vt:lpstr>Continuous- vs. Discrete-state systems</vt:lpstr>
      <vt:lpstr>Discrete-State System: Example</vt:lpstr>
      <vt:lpstr>Discrete-State System: Example (Contd.)</vt:lpstr>
      <vt:lpstr>Discrete-State System: Example (Contd.)</vt:lpstr>
      <vt:lpstr>Simple Paths of Dynamic Systems</vt:lpstr>
      <vt:lpstr>Simple Paths of Dynamic Systems (Contd.)</vt:lpstr>
      <vt:lpstr>Deterministic vs. Stochastic Systems</vt:lpstr>
      <vt:lpstr>Discrete-Time Systems</vt:lpstr>
      <vt:lpstr>Concept of Events</vt:lpstr>
      <vt:lpstr>Discrete-event Simulation</vt:lpstr>
      <vt:lpstr>Time-Driven vs. Event-Driven Systems</vt:lpstr>
      <vt:lpstr>Properties of Discrete Event Systems</vt:lpstr>
      <vt:lpstr>Examples of Discrete Event Systems</vt:lpstr>
      <vt:lpstr>Taxonomy of System Classification</vt:lpstr>
      <vt:lpstr>Models</vt:lpstr>
      <vt:lpstr>State-Space Models</vt:lpstr>
      <vt:lpstr>State-Space Model (contd.)</vt:lpstr>
      <vt:lpstr>Simulation Development Life Cycle</vt:lpstr>
      <vt:lpstr>Step 1: Goals and Objectives</vt:lpstr>
      <vt:lpstr>Step 2: Conceptual Model</vt:lpstr>
      <vt:lpstr>Step 2: Conceptual Model (Contd.)</vt:lpstr>
      <vt:lpstr>Step 3: Specification Model</vt:lpstr>
      <vt:lpstr>Step 4: Computational Model</vt:lpstr>
      <vt:lpstr>Step 4: Computational Model (Contd.)</vt:lpstr>
      <vt:lpstr>Step 5: Verification</vt:lpstr>
      <vt:lpstr>Step 6: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Modeling and Performance Evaluation</dc:title>
  <dc:creator>ME</dc:creator>
  <cp:lastModifiedBy>mahbub alam</cp:lastModifiedBy>
  <cp:revision>104</cp:revision>
  <dcterms:created xsi:type="dcterms:W3CDTF">2013-05-27T11:50:32Z</dcterms:created>
  <dcterms:modified xsi:type="dcterms:W3CDTF">2021-05-03T19:50:19Z</dcterms:modified>
</cp:coreProperties>
</file>