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73" r:id="rId2"/>
    <p:sldId id="518" r:id="rId3"/>
    <p:sldId id="519" r:id="rId4"/>
    <p:sldId id="530" r:id="rId5"/>
    <p:sldId id="514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55" r:id="rId17"/>
    <p:sldId id="531" r:id="rId18"/>
    <p:sldId id="556" r:id="rId19"/>
    <p:sldId id="532" r:id="rId20"/>
    <p:sldId id="551" r:id="rId21"/>
    <p:sldId id="552" r:id="rId22"/>
    <p:sldId id="553" r:id="rId23"/>
    <p:sldId id="554" r:id="rId24"/>
    <p:sldId id="533" r:id="rId25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00"/>
    <a:srgbClr val="BBE0E3"/>
    <a:srgbClr val="009900"/>
    <a:srgbClr val="A1BE94"/>
    <a:srgbClr val="33CCFF"/>
    <a:srgbClr val="808000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90" autoAdjust="0"/>
  </p:normalViewPr>
  <p:slideViewPr>
    <p:cSldViewPr>
      <p:cViewPr>
        <p:scale>
          <a:sx n="100" d="100"/>
          <a:sy n="100" d="100"/>
        </p:scale>
        <p:origin x="191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84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7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7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20463C-4BBF-47DF-90C2-913F68698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1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7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7292"/>
            <a:ext cx="5389240" cy="443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7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9C2FC2A-F34F-4B1D-8B75-84EC43BA7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9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304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Cdsfasdflick</a:t>
            </a:r>
            <a:r>
              <a:rPr lang="en-US" dirty="0"/>
              <a:t>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7B35-2E06-47E4-873C-93BBD2BC6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4DE6-FED0-4B97-9E1D-358869BF9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A726-6B2D-48BA-BDF8-6544B255F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1612-3547-42B6-8768-1679629E1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7951-6A4B-4C7B-9F26-38960CBC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93F7-4914-419C-A517-C78FB5E2D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EE79-822D-4E7A-9F74-9609C4BD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79C0-A3AF-42FC-9A4D-4C447FE5F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B34DF-D07C-4DA7-B06F-03E43AB2B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10AF-44EC-4350-9AC1-1CF65261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C55B-6545-4578-B0FE-B025BA1E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B373-C7B1-45E1-8D53-DCEBADC30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2C31-0931-4DE3-B6C0-144B970A7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0" y="63754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0" y="939800"/>
            <a:ext cx="9144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324E0-6F10-47BF-B0C2-83D52C40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00" y="133350"/>
            <a:ext cx="8991600" cy="1219200"/>
          </a:xfrm>
        </p:spPr>
        <p:txBody>
          <a:bodyPr/>
          <a:lstStyle/>
          <a:p>
            <a:pPr eaLnBrk="1" hangingPunct="1"/>
            <a:r>
              <a:rPr lang="en-US" sz="3500" dirty="0">
                <a:solidFill>
                  <a:srgbClr val="3399FF"/>
                </a:solidFill>
                <a:ea typeface="SimSun" pitchFamily="2" charset="-122"/>
              </a:rPr>
              <a:t>Simulation Modeling and Performance Evaluation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6553200" cy="121920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Muhammad </a:t>
            </a:r>
            <a:r>
              <a:rPr lang="en-US" sz="2000" b="1" dirty="0" err="1"/>
              <a:t>Mahbub</a:t>
            </a:r>
            <a:r>
              <a:rPr lang="en-US" sz="2000" b="1" dirty="0"/>
              <a:t> </a:t>
            </a:r>
            <a:r>
              <a:rPr lang="en-US" sz="2000" b="1" dirty="0" err="1"/>
              <a:t>Alam</a:t>
            </a:r>
            <a:endParaRPr lang="en-US" sz="2000" b="1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Professor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CSE Department, IUT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752600" y="2209800"/>
            <a:ext cx="58674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Lecture 05 </a:t>
            </a:r>
          </a:p>
          <a:p>
            <a:pPr algn="ctr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Simulation Development Example</a:t>
            </a:r>
          </a:p>
          <a:p>
            <a:pPr algn="ctr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Single Server Queueing System (SSQS)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(6/14)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304800" y="1066800"/>
                <a:ext cx="8686800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		4. Output Equations (4/5)</a:t>
                </a:r>
              </a:p>
              <a:p>
                <a:r>
                  <a:rPr lang="en-US" sz="2800" dirty="0"/>
                  <a:t>Delay in queue (2/2)</a:t>
                </a:r>
              </a:p>
              <a:p>
                <a:pPr lvl="1"/>
                <a:r>
                  <a:rPr lang="en-US" sz="2000" dirty="0"/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job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arrives before job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 −1</m:t>
                    </m:r>
                  </m:oMath>
                </a14:m>
                <a:r>
                  <a:rPr lang="en-US" sz="2000" dirty="0"/>
                  <a:t> departs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000" dirty="0"/>
                      <m:t>job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arrives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after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job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 −1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departs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4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8686800" cy="5181600"/>
              </a:xfrm>
              <a:prstGeom prst="rect">
                <a:avLst/>
              </a:prstGeom>
              <a:blipFill rotWithShape="1">
                <a:blip r:embed="rId2"/>
                <a:stretch>
                  <a:fillRect l="-1404" t="-1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800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54570"/>
            <a:ext cx="4648200" cy="129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(7/14)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7" y="1579256"/>
            <a:ext cx="3124200" cy="324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44" y="4800600"/>
            <a:ext cx="450573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572000" y="1905000"/>
                <a:ext cx="4485584" cy="191740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dirty="0"/>
                  <a:t>For the last job, completion time is</a:t>
                </a:r>
                <a:r>
                  <a:rPr lang="en-US" sz="2400" b="0" dirty="0"/>
                  <a:t> 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=320+26+30=376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905000"/>
                <a:ext cx="4485584" cy="1917404"/>
              </a:xfrm>
              <a:prstGeom prst="rect">
                <a:avLst/>
              </a:prstGeom>
              <a:blipFill rotWithShape="1">
                <a:blip r:embed="rId4"/>
                <a:stretch>
                  <a:fillRect l="-1766" t="-2548" b="-242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343400" y="1855703"/>
            <a:ext cx="0" cy="4545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8609" y="914400"/>
            <a:ext cx="876299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/>
              <a:t>	5. A very simple program and delay calculation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3" y="5029200"/>
            <a:ext cx="379936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(8/14)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		   Output Statistics  (1/6)</a:t>
            </a:r>
          </a:p>
          <a:p>
            <a:pPr lvl="1"/>
            <a:r>
              <a:rPr lang="en-US" dirty="0"/>
              <a:t>Meaningful statistics depend on decision perspective</a:t>
            </a:r>
          </a:p>
          <a:p>
            <a:pPr lvl="2"/>
            <a:r>
              <a:rPr lang="en-US" dirty="0"/>
              <a:t>Job’s (customer’s) perspective</a:t>
            </a:r>
          </a:p>
          <a:p>
            <a:pPr lvl="3"/>
            <a:r>
              <a:rPr lang="en-US" dirty="0"/>
              <a:t>Average delay of a customer</a:t>
            </a:r>
          </a:p>
          <a:p>
            <a:pPr lvl="2"/>
            <a:r>
              <a:rPr lang="en-US" dirty="0"/>
              <a:t>Management’s perspective</a:t>
            </a:r>
          </a:p>
          <a:p>
            <a:pPr lvl="3"/>
            <a:r>
              <a:rPr lang="en-US" dirty="0"/>
              <a:t>Resource utilization (e.g., server utilization)</a:t>
            </a:r>
          </a:p>
          <a:p>
            <a:pPr lvl="1"/>
            <a:r>
              <a:rPr lang="en-US" dirty="0"/>
              <a:t>How the averaging is done</a:t>
            </a:r>
          </a:p>
          <a:p>
            <a:pPr lvl="2"/>
            <a:r>
              <a:rPr lang="en-US" dirty="0"/>
              <a:t>Job-averaged statistics</a:t>
            </a:r>
          </a:p>
          <a:p>
            <a:pPr lvl="3"/>
            <a:r>
              <a:rPr lang="en-US" dirty="0"/>
              <a:t>Data is averaged over all jobs</a:t>
            </a:r>
          </a:p>
          <a:p>
            <a:pPr lvl="2"/>
            <a:r>
              <a:rPr lang="en-US" dirty="0"/>
              <a:t>Time-averaged statistics</a:t>
            </a:r>
          </a:p>
          <a:p>
            <a:pPr lvl="3"/>
            <a:r>
              <a:rPr lang="en-US" dirty="0"/>
              <a:t>Data is averaged over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(9/14)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800" dirty="0"/>
                  <a:t>Output statistics – Job-averaged (2/6)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Average interarrival time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</m:ba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400" dirty="0"/>
                  <a:t>Average service time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</m:ba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400" dirty="0"/>
                  <a:t>Average delay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</m:ba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400" dirty="0"/>
                  <a:t>Average system time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</m:ba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sz="2000" b="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</m:ba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</m:ba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  <a:blipFill rotWithShape="1">
                <a:blip r:embed="rId2"/>
                <a:stretch>
                  <a:fillRect l="-1111" t="-1143" b="-10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609600"/>
          </a:xfrm>
        </p:spPr>
        <p:txBody>
          <a:bodyPr/>
          <a:lstStyle/>
          <a:p>
            <a:r>
              <a:rPr lang="en-US" dirty="0"/>
              <a:t>SSQS – Step 3: Specification Model (10/14)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350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    Output statistics – Time-averaged (3/6)</a:t>
                </a:r>
              </a:p>
              <a:p>
                <a:r>
                  <a:rPr lang="en-US" sz="2400" dirty="0"/>
                  <a:t>Three additional variables are</a:t>
                </a:r>
              </a:p>
              <a:p>
                <a:pPr lvl="1"/>
                <a:r>
                  <a:rPr lang="en-US" sz="2000" dirty="0"/>
                  <a:t>Number of jobs in the system at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=0,1,2, …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Number of jobs in the queue at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=0,1,2, …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2000" dirty="0"/>
                  <a:t>Number of jobs in service at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=0,1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2000" dirty="0"/>
                  <a:t>By definition,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3505200"/>
              </a:xfrm>
              <a:blipFill rotWithShape="1">
                <a:blip r:embed="rId2"/>
                <a:stretch>
                  <a:fillRect l="-1852" t="-2435" b="-2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0"/>
            <a:ext cx="5534025" cy="179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4495800"/>
            <a:ext cx="533400" cy="60428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534959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Time-averaged number in the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609600"/>
          </a:xfrm>
        </p:spPr>
        <p:txBody>
          <a:bodyPr/>
          <a:lstStyle/>
          <a:p>
            <a:r>
              <a:rPr lang="en-US" dirty="0"/>
              <a:t>SSQS – Step 3: Specification Model (11/14)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    Output statistics – Time-averaged (4/6)</a:t>
                </a:r>
              </a:p>
              <a:p>
                <a:r>
                  <a:rPr lang="en-US" sz="2400" dirty="0"/>
                  <a:t>The time-averaged number of job in the system for period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𝜏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The time-averaged number of job in the queue for period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𝜏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The Time-averaged number of job in service for period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𝜏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lvl="1"/>
                <a:r>
                  <a:rPr lang="en-US" sz="2400" dirty="0"/>
                  <a:t>This is also known as server utilization</a:t>
                </a:r>
              </a:p>
              <a:p>
                <a:pPr lvl="2"/>
                <a:r>
                  <a:rPr lang="en-US" sz="2000" b="0" dirty="0"/>
                  <a:t>Proportion of time the server is busy</a:t>
                </a:r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>
                        <a:latin typeface="Cambria Math"/>
                      </a:rPr>
                      <m:t>𝑢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&gt;0,  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458200" cy="5410200"/>
              </a:xfrm>
              <a:blipFill rotWithShape="1">
                <a:blip r:embed="rId2"/>
                <a:stretch>
                  <a:fillRect l="-1801" t="-1577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0BFE-F159-4D60-9829-EA899359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63D3-9FE5-465C-9A1F-07F1E33B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CC29-BC1D-4FB9-869F-7E6CFC5EC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r>
              <a:rPr lang="en-US" dirty="0"/>
              <a:t>SSQS – Step 3: Specification Model (12/14)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   Output statistics – Little Formula (5/6)</a:t>
                </a:r>
              </a:p>
              <a:p>
                <a:r>
                  <a:rPr lang="en-US" sz="2800" dirty="0"/>
                  <a:t>How are job averages and time averages are related?</a:t>
                </a:r>
              </a:p>
              <a:p>
                <a:pPr lvl="1"/>
                <a:r>
                  <a:rPr lang="en-US" sz="2400" dirty="0"/>
                  <a:t>How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2400" b="0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sz="2400" b="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/>
                  <a:t>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2400" dirty="0"/>
                  <a:t> are related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sz="2400" b="0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𝜏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𝜏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953000"/>
              </a:xfrm>
              <a:blipFill rotWithShape="1">
                <a:blip r:embed="rId2"/>
                <a:stretch>
                  <a:fillRect l="-1852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710889" cy="355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4572000" cy="180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6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2F55-49F4-8F9D-31A5D7DF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B0692-3326-4708-ABC6-3C520CFFC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705572-A849-4537-B6FF-5497784B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180"/>
            <a:ext cx="6844489" cy="516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19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SSQS – Step 3: Specification Model (13/14)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    Output statistics – Little Formula (6/6)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𝜏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≫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</m:acc>
                      </m:e>
                    </m:nary>
                  </m:oMath>
                </a14:m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𝜏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latin typeface="Cambria Math"/>
                      </a:rPr>
                      <m:t>𝜆</m:t>
                    </m:r>
                    <m:acc>
                      <m:accPr>
                        <m:chr m:val="̅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400" dirty="0"/>
                  <a:t>   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 is the average arrival rate</a:t>
                </a:r>
              </a:p>
              <a:p>
                <a:r>
                  <a:rPr lang="en-US" sz="2800" dirty="0"/>
                  <a:t>Similarly,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𝜏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𝜆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𝜏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𝜆</m:t>
                    </m:r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(1/14)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			</a:t>
            </a:r>
            <a:r>
              <a:rPr lang="en-US" dirty="0"/>
              <a:t>1. State Equations (1/2)</a:t>
            </a:r>
            <a:endParaRPr lang="en-US" sz="2800" dirty="0"/>
          </a:p>
          <a:p>
            <a:r>
              <a:rPr lang="en-US" sz="2800" dirty="0"/>
              <a:t>Let </a:t>
            </a:r>
            <a:r>
              <a:rPr lang="en-US" sz="2800" i="1" dirty="0"/>
              <a:t>l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 is the state variable representing the number of customers in the system</a:t>
            </a:r>
          </a:p>
          <a:p>
            <a:endParaRPr lang="en-US" sz="2800" dirty="0"/>
          </a:p>
          <a:p>
            <a:r>
              <a:rPr lang="en-US" sz="2800" dirty="0"/>
              <a:t>Then the state equations is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35100" y="3962400"/>
          <a:ext cx="45307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640" imgH="634680" progId="Equation.3">
                  <p:embed/>
                </p:oleObj>
              </mc:Choice>
              <mc:Fallback>
                <p:oleObj name="Equation" r:id="rId2" imgW="2717640" imgH="63468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962400"/>
                        <a:ext cx="45307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09600"/>
          </a:xfrm>
        </p:spPr>
        <p:txBody>
          <a:bodyPr/>
          <a:lstStyle/>
          <a:p>
            <a:r>
              <a:rPr lang="en-US" dirty="0"/>
              <a:t>SSQS – Step 3: Specification Model (14/14)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    Input Data Modeling</a:t>
            </a:r>
          </a:p>
          <a:p>
            <a:r>
              <a:rPr lang="en-US" dirty="0"/>
              <a:t>Event occurrence time of each of the events</a:t>
            </a:r>
          </a:p>
          <a:p>
            <a:pPr lvl="1"/>
            <a:r>
              <a:rPr lang="en-US" dirty="0"/>
              <a:t>How the time value is calculated</a:t>
            </a:r>
          </a:p>
          <a:p>
            <a:pPr lvl="2"/>
            <a:r>
              <a:rPr lang="en-US" dirty="0"/>
              <a:t>Relative Timing</a:t>
            </a:r>
          </a:p>
          <a:p>
            <a:pPr lvl="2"/>
            <a:r>
              <a:rPr lang="en-US" dirty="0"/>
              <a:t>Absolute Timing</a:t>
            </a:r>
          </a:p>
          <a:p>
            <a:pPr lvl="1"/>
            <a:r>
              <a:rPr lang="en-US" dirty="0"/>
              <a:t>How the data is provided, i.e., source of data</a:t>
            </a:r>
          </a:p>
          <a:p>
            <a:pPr lvl="2"/>
            <a:r>
              <a:rPr lang="en-US" dirty="0"/>
              <a:t>Sample data collection</a:t>
            </a:r>
          </a:p>
          <a:p>
            <a:pPr lvl="2"/>
            <a:r>
              <a:rPr lang="en-US" dirty="0"/>
              <a:t>Random data generation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09600"/>
          </a:xfrm>
        </p:spPr>
        <p:txBody>
          <a:bodyPr/>
          <a:lstStyle/>
          <a:p>
            <a:r>
              <a:rPr lang="en-US" dirty="0"/>
              <a:t>SSQS – Step 3: Specification Model (14/14)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Input Data Modeling – Absolute Timing</a:t>
            </a:r>
          </a:p>
          <a:p>
            <a:r>
              <a:rPr lang="en-US" dirty="0"/>
              <a:t>Exact timing w.r.t the simulation start time</a:t>
            </a:r>
          </a:p>
          <a:p>
            <a:r>
              <a:rPr lang="en-US" dirty="0"/>
              <a:t>Need to know the timing information before starting the simulation</a:t>
            </a:r>
          </a:p>
          <a:p>
            <a:pPr lvl="1"/>
            <a:r>
              <a:rPr lang="en-US" dirty="0"/>
              <a:t>Data must be available before simulation starts</a:t>
            </a:r>
          </a:p>
          <a:p>
            <a:r>
              <a:rPr lang="en-US" dirty="0"/>
              <a:t>Sort the data</a:t>
            </a:r>
          </a:p>
          <a:p>
            <a:r>
              <a:rPr lang="en-US" dirty="0"/>
              <a:t>Runtime data generation is not possible</a:t>
            </a:r>
          </a:p>
          <a:p>
            <a:pPr lvl="1"/>
            <a:r>
              <a:rPr lang="en-US" dirty="0"/>
              <a:t>Uncertainty about the data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09600"/>
          </a:xfrm>
        </p:spPr>
        <p:txBody>
          <a:bodyPr/>
          <a:lstStyle/>
          <a:p>
            <a:r>
              <a:rPr lang="en-US" dirty="0"/>
              <a:t>SSQS – Step 3: Specification Model (14/14)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Input Data Modeling – Relative Timing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gap/interval between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𝑡h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occurrence of an event</a:t>
                </a:r>
              </a:p>
              <a:p>
                <a:pPr lvl="1"/>
                <a:r>
                  <a:rPr lang="en-US" dirty="0"/>
                  <a:t>Interarrival time of the events</a:t>
                </a:r>
              </a:p>
              <a:p>
                <a:pPr lvl="1"/>
                <a:r>
                  <a:rPr lang="en-US" dirty="0"/>
                  <a:t>No need to sort the data</a:t>
                </a:r>
              </a:p>
              <a:p>
                <a:pPr lvl="1"/>
                <a:r>
                  <a:rPr lang="en-US" dirty="0"/>
                  <a:t>Do not need all the data at the beginning</a:t>
                </a:r>
              </a:p>
              <a:p>
                <a:pPr lvl="1"/>
                <a:r>
                  <a:rPr lang="en-US" dirty="0"/>
                  <a:t>Runtime data generation is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609600"/>
          </a:xfrm>
        </p:spPr>
        <p:txBody>
          <a:bodyPr/>
          <a:lstStyle/>
          <a:p>
            <a:r>
              <a:rPr lang="en-US" dirty="0"/>
              <a:t>SSQS – Step 3: Specification Model (14/14)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Input Data Modeling – Source of Data</a:t>
            </a:r>
          </a:p>
          <a:p>
            <a:r>
              <a:rPr lang="en-US" dirty="0"/>
              <a:t>Sample data</a:t>
            </a:r>
          </a:p>
          <a:p>
            <a:pPr lvl="1"/>
            <a:r>
              <a:rPr lang="en-US" dirty="0"/>
              <a:t>Might not be available</a:t>
            </a:r>
          </a:p>
          <a:p>
            <a:pPr lvl="1"/>
            <a:r>
              <a:rPr lang="en-US" dirty="0"/>
              <a:t>Difficult to collect</a:t>
            </a:r>
          </a:p>
          <a:p>
            <a:pPr lvl="1"/>
            <a:r>
              <a:rPr lang="en-US" dirty="0"/>
              <a:t>Difficult to predict the required data size</a:t>
            </a:r>
          </a:p>
          <a:p>
            <a:r>
              <a:rPr lang="en-US" dirty="0"/>
              <a:t>Randomly Generated data</a:t>
            </a:r>
          </a:p>
          <a:p>
            <a:pPr lvl="1"/>
            <a:r>
              <a:rPr lang="en-US" dirty="0"/>
              <a:t>Easy to generate</a:t>
            </a:r>
          </a:p>
          <a:p>
            <a:pPr lvl="1"/>
            <a:r>
              <a:rPr lang="en-US" dirty="0"/>
              <a:t>Probabilistic distribution is used</a:t>
            </a:r>
          </a:p>
          <a:p>
            <a:pPr lvl="1"/>
            <a:r>
              <a:rPr lang="en-US" dirty="0"/>
              <a:t>Runtime data generation is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SSQS – Step 3: Specification Model (14/14)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     Input Data Modeling</a:t>
                </a:r>
              </a:p>
              <a:p>
                <a:r>
                  <a:rPr lang="en-US" sz="2000" dirty="0"/>
                  <a:t>Job interarrival times</a:t>
                </a:r>
              </a:p>
              <a:p>
                <a:r>
                  <a:rPr lang="en-US" sz="2000" dirty="0"/>
                  <a:t>Assumed to be exponential with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minute</a:t>
                </a:r>
              </a:p>
              <a:p>
                <a:pPr lvl="1"/>
                <a:r>
                  <a:rPr lang="en-US" sz="2400" dirty="0"/>
                  <a:t>PDF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𝜆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,       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1600" dirty="0"/>
                  <a:t>First a random number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r>
                  <a:rPr lang="en-US" sz="1600" dirty="0"/>
                  <a:t> is generated</a:t>
                </a:r>
              </a:p>
              <a:p>
                <a:pPr lvl="2"/>
                <a:r>
                  <a:rPr lang="en-US" sz="1600" dirty="0"/>
                  <a:t>Then, a random </a:t>
                </a:r>
                <a:r>
                  <a:rPr lang="en-US" sz="1600" dirty="0" err="1"/>
                  <a:t>variate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𝐸𝑥𝑝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600" dirty="0"/>
                  <a:t> is generated</a:t>
                </a:r>
              </a:p>
              <a:p>
                <a:pPr lvl="3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=−</m:t>
                    </m:r>
                    <m:r>
                      <a:rPr lang="en-US" sz="1800" b="0" i="1" smtClean="0">
                        <a:latin typeface="Cambria Math"/>
                      </a:rPr>
                      <m:t>𝜆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/>
                          </a:rPr>
                          <m:t>𝑈</m:t>
                        </m:r>
                      </m:e>
                    </m:func>
                  </m:oMath>
                </a14:m>
                <a:endParaRPr lang="en-US" sz="1800" dirty="0"/>
              </a:p>
              <a:p>
                <a:r>
                  <a:rPr lang="en-US" sz="2000" dirty="0"/>
                  <a:t>Job service times </a:t>
                </a:r>
              </a:p>
              <a:p>
                <a:pPr lvl="1"/>
                <a:r>
                  <a:rPr lang="en-US" sz="1800" dirty="0"/>
                  <a:t>Also assumed as exponential with parameter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𝛽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/>
                  <a:t> minute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i="1">
                        <a:latin typeface="Cambria Math"/>
                      </a:rPr>
                      <m:t>=−</m:t>
                    </m:r>
                    <m:r>
                      <a:rPr lang="en-US" sz="1800" b="0" i="1" smtClean="0">
                        <a:latin typeface="Cambria Math"/>
                      </a:rPr>
                      <m:t>𝛽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</a:rPr>
                          <m:t>𝑈</m:t>
                        </m:r>
                      </m:e>
                    </m:func>
                  </m:oMath>
                </a14:m>
                <a:endParaRPr lang="en-US" sz="1800" dirty="0"/>
              </a:p>
              <a:p>
                <a:r>
                  <a:rPr lang="en-US" sz="2000" dirty="0"/>
                  <a:t>Simulation time </a:t>
                </a:r>
              </a:p>
              <a:p>
                <a:pPr lvl="1"/>
                <a:r>
                  <a:rPr lang="en-US" sz="1800" dirty="0"/>
                  <a:t>This determines when the simulation will terminate</a:t>
                </a:r>
              </a:p>
              <a:p>
                <a:pPr lvl="2"/>
                <a:r>
                  <a:rPr lang="en-US" sz="1400" dirty="0"/>
                  <a:t>For example, simulation might stop as soon as the n-</a:t>
                </a:r>
                <a:r>
                  <a:rPr lang="en-US" sz="1400" dirty="0" err="1"/>
                  <a:t>th</a:t>
                </a:r>
                <a:r>
                  <a:rPr lang="en-US" sz="1400" dirty="0"/>
                  <a:t> customer starts getting service</a:t>
                </a:r>
              </a:p>
              <a:p>
                <a:pPr lvl="2"/>
                <a:r>
                  <a:rPr lang="en-US" sz="1400" dirty="0"/>
                  <a:t>Queueing delay for the first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 jobs are calculated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410200"/>
              </a:xfrm>
              <a:blipFill rotWithShape="1">
                <a:blip r:embed="rId2"/>
                <a:stretch>
                  <a:fillRect l="-1852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(2/14)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800" dirty="0"/>
                  <a:t>                    </a:t>
                </a:r>
                <a:r>
                  <a:rPr lang="en-US" dirty="0"/>
                  <a:t>1. State Equations (1/2)</a:t>
                </a:r>
                <a:endParaRPr lang="en-US" sz="2800" dirty="0"/>
              </a:p>
              <a:p>
                <a:r>
                  <a:rPr lang="en-US" sz="2800" dirty="0"/>
                  <a:t>If the state variables 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– queue length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– status of the server, 0 – idle, 1 – busy </a:t>
                </a:r>
              </a:p>
              <a:p>
                <a:r>
                  <a:rPr lang="en-US" sz="2800" dirty="0"/>
                  <a:t>Accordingly, the state equations are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  <a:blipFill rotWithShape="1">
                <a:blip r:embed="rId3"/>
                <a:stretch>
                  <a:fillRect l="-1481" t="-3500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14400" y="3733800"/>
          <a:ext cx="59483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634680" progId="Equation.3">
                  <p:embed/>
                </p:oleObj>
              </mc:Choice>
              <mc:Fallback>
                <p:oleObj name="Equation" r:id="rId4" imgW="3568680" imgH="63468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5948363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58825" y="5257800"/>
          <a:ext cx="68357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01840" imgH="634680" progId="Equation.3">
                  <p:embed/>
                </p:oleObj>
              </mc:Choice>
              <mc:Fallback>
                <p:oleObj name="Equation" r:id="rId6" imgW="4101840" imgH="63468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257800"/>
                        <a:ext cx="683577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2: Conceptual Model (7/10)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4. State Space 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State variable (server status,  queue length)</a:t>
            </a:r>
          </a:p>
          <a:p>
            <a:pPr lvl="1"/>
            <a:r>
              <a:rPr lang="en-US" dirty="0"/>
              <a:t>System state is a set of two element</a:t>
            </a:r>
          </a:p>
          <a:p>
            <a:pPr lvl="1"/>
            <a:r>
              <a:rPr lang="en-US" dirty="0"/>
              <a:t>X is (0,0), (1, 0), (1, 1), (1, 2), (1, 3), …</a:t>
            </a:r>
          </a:p>
          <a:p>
            <a:r>
              <a:rPr lang="en-US" dirty="0"/>
              <a:t>State variable (total customer in the system)</a:t>
            </a:r>
          </a:p>
          <a:p>
            <a:pPr lvl="1"/>
            <a:r>
              <a:rPr lang="en-US" dirty="0"/>
              <a:t>X is 0, 1, 2, …</a:t>
            </a:r>
          </a:p>
        </p:txBody>
      </p:sp>
    </p:spTree>
    <p:extLst>
      <p:ext uri="{BB962C8B-B14F-4D97-AF65-F5344CB8AC3E}">
        <p14:creationId xmlns:p14="http://schemas.microsoft.com/office/powerpoint/2010/main" val="185230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2: Conceptual Model (8/10)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/>
              <a:t>5. Feasible event set at state x 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State variable (server status,  queue length)</a:t>
            </a:r>
          </a:p>
          <a:p>
            <a:pPr lvl="1"/>
            <a:r>
              <a:rPr lang="en-US" dirty="0"/>
              <a:t>X is (0,0), (1, 0), (1, 1), (1, 2), (1, 3), …</a:t>
            </a:r>
          </a:p>
          <a:p>
            <a:pPr lvl="1"/>
            <a:r>
              <a:rPr lang="en-US" dirty="0"/>
              <a:t>At state (0,0): only arrival</a:t>
            </a:r>
          </a:p>
          <a:p>
            <a:pPr lvl="1"/>
            <a:r>
              <a:rPr lang="en-US" dirty="0"/>
              <a:t>Other states: both arrival and departure</a:t>
            </a:r>
          </a:p>
          <a:p>
            <a:r>
              <a:rPr lang="en-US" dirty="0"/>
              <a:t>State variable (total customer in the system)</a:t>
            </a:r>
          </a:p>
          <a:p>
            <a:pPr lvl="1"/>
            <a:r>
              <a:rPr lang="en-US" dirty="0"/>
              <a:t>X is 0, 1, 2, …</a:t>
            </a:r>
          </a:p>
          <a:p>
            <a:pPr lvl="1"/>
            <a:r>
              <a:rPr lang="en-US" dirty="0"/>
              <a:t>Arrival event: state 0</a:t>
            </a:r>
          </a:p>
          <a:p>
            <a:pPr lvl="1"/>
            <a:r>
              <a:rPr lang="en-US" dirty="0"/>
              <a:t>Both arrival and departure events: states 1, 2, 3, …</a:t>
            </a:r>
          </a:p>
        </p:txBody>
      </p:sp>
    </p:spTree>
    <p:extLst>
      <p:ext uri="{BB962C8B-B14F-4D97-AF65-F5344CB8AC3E}">
        <p14:creationId xmlns:p14="http://schemas.microsoft.com/office/powerpoint/2010/main" val="143084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(3/14)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229600" cy="54864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000" dirty="0"/>
                  <a:t>	                  	                 </a:t>
                </a:r>
                <a:r>
                  <a:rPr lang="en-US" dirty="0"/>
                  <a:t>2. State Space</a:t>
                </a:r>
                <a:endParaRPr lang="en-US" sz="2000" dirty="0"/>
              </a:p>
              <a:p>
                <a:r>
                  <a:rPr lang="en-US" sz="2000" i="1" dirty="0"/>
                  <a:t>X</a:t>
                </a:r>
                <a:r>
                  <a:rPr lang="en-US" sz="2000" i="1" baseline="-25000" dirty="0"/>
                  <a:t>l</a:t>
                </a:r>
                <a:r>
                  <a:rPr lang="en-US" sz="2000" dirty="0"/>
                  <a:t> = {0, 1, 2, …}</a:t>
                </a:r>
              </a:p>
              <a:p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i="1" baseline="-25000" dirty="0"/>
                  <a:t>x</a:t>
                </a:r>
                <a:r>
                  <a:rPr lang="en-US" sz="2000" dirty="0"/>
                  <a:t> = {0, 1}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0,1,…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1,3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…}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>
                  <a:buNone/>
                </a:pPr>
                <a:r>
                  <a:rPr lang="en-US" sz="2000" dirty="0"/>
                  <a:t>			         </a:t>
                </a:r>
                <a:r>
                  <a:rPr lang="en-US" sz="2800" dirty="0"/>
                  <a:t>3. Possible Set of Events</a:t>
                </a:r>
                <a:endParaRPr lang="en-US" sz="2000" dirty="0"/>
              </a:p>
              <a:p>
                <a:r>
                  <a:rPr lang="en-US" sz="2000" dirty="0"/>
                  <a:t>Set of events 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E = {a, d} 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800" dirty="0"/>
                  <a:t>  for arrival of a customer,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1800" dirty="0"/>
                  <a:t> for departure of a customer</a:t>
                </a:r>
              </a:p>
              <a:p>
                <a:r>
                  <a:rPr lang="en-US" sz="2000" dirty="0"/>
                  <a:t>Feasible event set, when state variables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and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18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sz="180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,  </m:t>
                            </m:r>
                            <m:r>
                              <a:rPr lang="en-US" sz="180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sz="180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2000" dirty="0"/>
                  <a:t>Feasible event set, when state variable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    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sz="20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sz="200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229600" cy="5486400"/>
              </a:xfrm>
              <a:blipFill>
                <a:blip r:embed="rId2"/>
                <a:stretch>
                  <a:fillRect l="-667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(4/14)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799"/>
                <a:ext cx="8229600" cy="52609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      4. Output Equations  (1/5)</a:t>
                </a:r>
              </a:p>
              <a:p>
                <a:r>
                  <a:rPr lang="en-US" sz="2400" dirty="0"/>
                  <a:t>A number of variables is associated with job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arrival time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delay in the queue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service start time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service time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system time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departure (completion) time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799"/>
                <a:ext cx="8229600" cy="5260923"/>
              </a:xfrm>
              <a:blipFill>
                <a:blip r:embed="rId2"/>
                <a:stretch>
                  <a:fillRect l="-963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947785"/>
            <a:ext cx="6762750" cy="13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(1/14)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4. Output Equations (2/5)</a:t>
                </a:r>
              </a:p>
              <a:p>
                <a:r>
                  <a:rPr lang="en-US" dirty="0"/>
                  <a:t>Arrival Times (</a:t>
                </a:r>
                <a:r>
                  <a:rPr lang="en-US" u="sng" dirty="0"/>
                  <a:t>more – as input modeling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Arrival times of the jobs are given,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interarrival time between jobs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the arrival times are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713603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SSQS – Step 3: Specification Model (5/14)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533400" y="1066800"/>
                <a:ext cx="82296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		4. Output Equations (3/5)</a:t>
                </a:r>
              </a:p>
              <a:p>
                <a:r>
                  <a:rPr lang="en-US" dirty="0"/>
                  <a:t>Delay in queue (1/2)</a:t>
                </a:r>
              </a:p>
              <a:p>
                <a:pPr lvl="1"/>
                <a:r>
                  <a:rPr lang="en-US" dirty="0"/>
                  <a:t>Given a set of </a:t>
                </a:r>
              </a:p>
              <a:p>
                <a:pPr lvl="2"/>
                <a:r>
                  <a:rPr lang="en-US" dirty="0"/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en-US" dirty="0"/>
                  <a:t> (interarrival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,…) 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2"/>
                <a:r>
                  <a:rPr lang="en-US" dirty="0"/>
                  <a:t>service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can the delays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in the queue be calculated?</a:t>
                </a:r>
              </a:p>
              <a:p>
                <a:pPr lvl="1"/>
                <a:r>
                  <a:rPr lang="en-US" dirty="0"/>
                  <a:t>Answer depends on the queueing disciplines </a:t>
                </a:r>
              </a:p>
              <a:p>
                <a:pPr lvl="2"/>
                <a:r>
                  <a:rPr lang="en-US" dirty="0"/>
                  <a:t>For simplicity, let us consider the queue discipline is FIFO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8229600" cy="4953000"/>
              </a:xfrm>
              <a:prstGeom prst="rect">
                <a:avLst/>
              </a:prstGeom>
              <a:blipFill rotWithShape="1">
                <a:blip r:embed="rId2"/>
                <a:stretch>
                  <a:fillRect l="-1926" t="-1722" b="-87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Lecture 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00</Template>
  <TotalTime>13774</TotalTime>
  <Words>1548</Words>
  <Application>Microsoft Office PowerPoint</Application>
  <PresentationFormat>On-screen Show (4:3)</PresentationFormat>
  <Paragraphs>226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Times New Roman</vt:lpstr>
      <vt:lpstr>Wingdings</vt:lpstr>
      <vt:lpstr>Lecture 00</vt:lpstr>
      <vt:lpstr>Equation</vt:lpstr>
      <vt:lpstr>Simulation Modeling and Performance Evaluation</vt:lpstr>
      <vt:lpstr>SSQS – Step 3: Specification Model (1/14)</vt:lpstr>
      <vt:lpstr>SSQS – Step 3: Specification Model (2/14)</vt:lpstr>
      <vt:lpstr>SSQS – Step 2: Conceptual Model (7/10)</vt:lpstr>
      <vt:lpstr>SSQS – Step 2: Conceptual Model (8/10)</vt:lpstr>
      <vt:lpstr>SSQS – Step 3: Specification Model (3/14)</vt:lpstr>
      <vt:lpstr>SSQS – Step 3: Specification Model (4/14)</vt:lpstr>
      <vt:lpstr>SSQS – Step 3: Specification Model (1/14)</vt:lpstr>
      <vt:lpstr>SSQS – Step 3: Specification Model (5/14)</vt:lpstr>
      <vt:lpstr>SSQS – Step 3: Specification Model (6/14)</vt:lpstr>
      <vt:lpstr>SSQS – Step 3: Specification Model (7/14)</vt:lpstr>
      <vt:lpstr>SSQS – Step 3: Specification Model (8/14)</vt:lpstr>
      <vt:lpstr>SSQS – Step 3: Specification Model (9/14)</vt:lpstr>
      <vt:lpstr>SSQS – Step 3: Specification Model (10/14)</vt:lpstr>
      <vt:lpstr>SSQS – Step 3: Specification Model (11/14)</vt:lpstr>
      <vt:lpstr>PowerPoint Presentation</vt:lpstr>
      <vt:lpstr>SSQS – Step 3: Specification Model (12/14)</vt:lpstr>
      <vt:lpstr>PowerPoint Presentation</vt:lpstr>
      <vt:lpstr>SSQS – Step 3: Specification Model (13/14)</vt:lpstr>
      <vt:lpstr>SSQS – Step 3: Specification Model (14/14)</vt:lpstr>
      <vt:lpstr>SSQS – Step 3: Specification Model (14/14)</vt:lpstr>
      <vt:lpstr>SSQS – Step 3: Specification Model (14/14)</vt:lpstr>
      <vt:lpstr>SSQS – Step 3: Specification Model (14/14)</vt:lpstr>
      <vt:lpstr>SSQS – Step 3: Specification Model (14/14)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and Performance Evaluation</dc:title>
  <dc:creator>ME</dc:creator>
  <cp:lastModifiedBy>mahbub alam</cp:lastModifiedBy>
  <cp:revision>302</cp:revision>
  <cp:lastPrinted>2014-06-16T14:05:56Z</cp:lastPrinted>
  <dcterms:created xsi:type="dcterms:W3CDTF">2013-05-29T06:46:51Z</dcterms:created>
  <dcterms:modified xsi:type="dcterms:W3CDTF">2021-05-04T04:50:22Z</dcterms:modified>
</cp:coreProperties>
</file>