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3"/>
  </p:notesMasterIdLst>
  <p:handoutMasterIdLst>
    <p:handoutMasterId r:id="rId34"/>
  </p:handoutMasterIdLst>
  <p:sldIdLst>
    <p:sldId id="273" r:id="rId2"/>
    <p:sldId id="53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25" r:id="rId13"/>
    <p:sldId id="515" r:id="rId14"/>
    <p:sldId id="526" r:id="rId15"/>
    <p:sldId id="516" r:id="rId16"/>
    <p:sldId id="517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27" r:id="rId25"/>
    <p:sldId id="528" r:id="rId26"/>
    <p:sldId id="529" r:id="rId27"/>
    <p:sldId id="530" r:id="rId28"/>
    <p:sldId id="531" r:id="rId29"/>
    <p:sldId id="533" r:id="rId30"/>
    <p:sldId id="532" r:id="rId31"/>
    <p:sldId id="534" r:id="rId32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00"/>
    <a:srgbClr val="BBE0E3"/>
    <a:srgbClr val="009900"/>
    <a:srgbClr val="A1BE94"/>
    <a:srgbClr val="33CCFF"/>
    <a:srgbClr val="808000"/>
    <a:srgbClr val="33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8115" autoAdjust="0"/>
  </p:normalViewPr>
  <p:slideViewPr>
    <p:cSldViewPr>
      <p:cViewPr varScale="1">
        <p:scale>
          <a:sx n="105" d="100"/>
          <a:sy n="105" d="100"/>
        </p:scale>
        <p:origin x="179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84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120463C-4BBF-47DF-90C2-913F68698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99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9C2FC2A-F34F-4B1D-8B75-84EC43BA7E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2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0" y="1752600"/>
            <a:ext cx="9144000" cy="0"/>
          </a:xfrm>
          <a:prstGeom prst="line">
            <a:avLst/>
          </a:prstGeom>
          <a:noFill/>
          <a:ln w="57150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0" y="6172200"/>
            <a:ext cx="9144000" cy="0"/>
          </a:xfrm>
          <a:prstGeom prst="line">
            <a:avLst/>
          </a:prstGeom>
          <a:noFill/>
          <a:ln w="28575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3048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Cdsfasdflick</a:t>
            </a:r>
            <a:r>
              <a:rPr lang="en-US" dirty="0"/>
              <a:t> to edit Master 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0" y="62484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97B35-2E06-47E4-873C-93BBD2BC6B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B4DE6-FED0-4B97-9E1D-358869BF9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AA726-6B2D-48BA-BDF8-6544B255F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9570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91612-3547-42B6-8768-1679629E1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9570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9570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17951-6A4B-4C7B-9F26-38960CBC7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693F7-4914-419C-A517-C78FB5E2D2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1EE79-822D-4E7A-9F74-9609C4BDA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D79C0-A3AF-42FC-9A4D-4C447FE5F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B34DF-D07C-4DA7-B06F-03E43AB2B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D10AF-44EC-4350-9AC1-1CF65261F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0C55B-6545-4578-B0FE-B025BA1E4B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5B373-C7B1-45E1-8D53-DCEBADC30F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F2C31-0931-4DE3-B6C0-144B970A76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0" y="6375400"/>
            <a:ext cx="9144000" cy="0"/>
          </a:xfrm>
          <a:prstGeom prst="line">
            <a:avLst/>
          </a:prstGeom>
          <a:noFill/>
          <a:ln w="28575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0" y="939800"/>
            <a:ext cx="9144000" cy="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838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5A324E0-6F10-47BF-B0C2-83D52C408A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6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800" y="133350"/>
            <a:ext cx="8991600" cy="1219200"/>
          </a:xfrm>
        </p:spPr>
        <p:txBody>
          <a:bodyPr/>
          <a:lstStyle/>
          <a:p>
            <a:pPr eaLnBrk="1" hangingPunct="1"/>
            <a:r>
              <a:rPr lang="en-US" sz="3500" dirty="0">
                <a:solidFill>
                  <a:srgbClr val="3399FF"/>
                </a:solidFill>
                <a:ea typeface="SimSun" pitchFamily="2" charset="-122"/>
              </a:rPr>
              <a:t>Simulation and Modeling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447800" y="4343400"/>
            <a:ext cx="6553200" cy="1219200"/>
          </a:xfrm>
          <a:solidFill>
            <a:srgbClr val="FFFFFF"/>
          </a:solidFill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sz="2000" b="1" dirty="0"/>
              <a:t>Muhammad </a:t>
            </a:r>
            <a:r>
              <a:rPr lang="en-US" sz="2000" b="1" dirty="0" err="1"/>
              <a:t>Mahbub</a:t>
            </a:r>
            <a:r>
              <a:rPr lang="en-US" sz="2000" b="1" dirty="0"/>
              <a:t> </a:t>
            </a:r>
            <a:r>
              <a:rPr lang="en-US" sz="2000" b="1" dirty="0" err="1"/>
              <a:t>Alam</a:t>
            </a:r>
            <a:endParaRPr lang="en-US" sz="2000" b="1" dirty="0"/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Professor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CSE Department, IUT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endParaRPr lang="en-US" sz="2000" dirty="0"/>
          </a:p>
        </p:txBody>
      </p:sp>
      <p:sp>
        <p:nvSpPr>
          <p:cNvPr id="23556" name="Rectangle 8"/>
          <p:cNvSpPr>
            <a:spLocks noChangeArrowheads="1"/>
          </p:cNvSpPr>
          <p:nvPr/>
        </p:nvSpPr>
        <p:spPr bwMode="auto">
          <a:xfrm>
            <a:off x="1752600" y="2209800"/>
            <a:ext cx="5867400" cy="1371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</a:rPr>
              <a:t>Lecture 10 </a:t>
            </a:r>
          </a:p>
          <a:p>
            <a:pPr algn="ctr">
              <a:spcBef>
                <a:spcPct val="20000"/>
              </a:spcBef>
            </a:pPr>
            <a:r>
              <a:rPr lang="en-US" sz="2400" b="1" dirty="0">
                <a:latin typeface="Times New Roman" pitchFamily="18" charset="0"/>
              </a:rPr>
              <a:t>Inventory System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IS: Set of Events (2/3)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143000"/>
                <a:ext cx="8534400" cy="4953000"/>
              </a:xfrm>
            </p:spPr>
            <p:txBody>
              <a:bodyPr/>
              <a:lstStyle/>
              <a:p>
                <a:r>
                  <a:rPr lang="en-US" sz="2800" dirty="0"/>
                  <a:t>Arrival of items from suppliers: supply event (s)</a:t>
                </a:r>
              </a:p>
              <a:p>
                <a:pPr lvl="1"/>
                <a:r>
                  <a:rPr lang="en-US" sz="2400" dirty="0"/>
                  <a:t>Increases the inventory level by the supply amount</a:t>
                </a:r>
              </a:p>
              <a:p>
                <a:pPr lvl="1"/>
                <a:r>
                  <a:rPr lang="en-US" sz="2400" dirty="0"/>
                  <a:t>Supply arrival takes random time after an order is placed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Arrival of a demand from customer: demand event (d)	</a:t>
                </a:r>
              </a:p>
              <a:p>
                <a:pPr lvl="1"/>
                <a:r>
                  <a:rPr lang="en-US" sz="2400" dirty="0"/>
                  <a:t>Decreases the inventory level by the demand amount</a:t>
                </a:r>
              </a:p>
              <a:p>
                <a:pPr lvl="1"/>
                <a:r>
                  <a:rPr lang="en-US" sz="2400" dirty="0"/>
                  <a:t>Demand interval time is random</a:t>
                </a:r>
              </a:p>
              <a:p>
                <a:pPr lvl="1"/>
                <a:r>
                  <a:rPr lang="en-US" sz="2400" dirty="0"/>
                  <a:t>A demand might makes the inventory level negative</a:t>
                </a:r>
              </a:p>
              <a:p>
                <a:pPr lvl="2"/>
                <a:r>
                  <a:rPr lang="en-US" sz="2000" dirty="0"/>
                  <a:t>If the demand amount is greater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𝑙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143000"/>
                <a:ext cx="8534400" cy="4953000"/>
              </a:xfrm>
              <a:blipFill rotWithShape="1">
                <a:blip r:embed="rId2"/>
                <a:stretch>
                  <a:fillRect l="-1214" t="-1232" r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IS: Set of Events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Reaching the termination time: termination event (t)</a:t>
            </a:r>
          </a:p>
          <a:p>
            <a:pPr lvl="1"/>
            <a:r>
              <a:rPr lang="en-US" dirty="0"/>
              <a:t>Ends the simulation</a:t>
            </a:r>
          </a:p>
          <a:p>
            <a:pPr lvl="2"/>
            <a:r>
              <a:rPr lang="en-US" dirty="0"/>
              <a:t>Occurs only once in a simulation run</a:t>
            </a:r>
          </a:p>
          <a:p>
            <a:pPr lvl="1"/>
            <a:r>
              <a:rPr lang="en-US" dirty="0"/>
              <a:t>Forces the system to stop immediately</a:t>
            </a:r>
          </a:p>
          <a:p>
            <a:pPr lvl="2"/>
            <a:r>
              <a:rPr lang="en-US" dirty="0"/>
              <a:t>Cancel all events from the event list</a:t>
            </a:r>
          </a:p>
          <a:p>
            <a:pPr lvl="1"/>
            <a:r>
              <a:rPr lang="en-US" dirty="0"/>
              <a:t>Careful selection is necessary to allow this event to occur before event e</a:t>
            </a:r>
          </a:p>
          <a:p>
            <a:pPr lvl="2"/>
            <a:r>
              <a:rPr lang="en-US" dirty="0"/>
              <a:t>No need to evaluate the system and place an order if it ends immediately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IS: Input and Output Variables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variables:</a:t>
            </a:r>
          </a:p>
          <a:p>
            <a:pPr lvl="1"/>
            <a:r>
              <a:rPr lang="en-US" dirty="0"/>
              <a:t>Evaluation Interval</a:t>
            </a:r>
          </a:p>
          <a:p>
            <a:pPr lvl="1"/>
            <a:r>
              <a:rPr lang="en-US" dirty="0"/>
              <a:t>Demand arrival interval</a:t>
            </a:r>
          </a:p>
          <a:p>
            <a:pPr lvl="1"/>
            <a:r>
              <a:rPr lang="en-US" dirty="0"/>
              <a:t>Supply arrival interval</a:t>
            </a:r>
          </a:p>
          <a:p>
            <a:pPr lvl="1"/>
            <a:r>
              <a:rPr lang="en-US" dirty="0"/>
              <a:t>Simulation termination time</a:t>
            </a:r>
          </a:p>
          <a:p>
            <a:pPr lvl="1"/>
            <a:r>
              <a:rPr lang="en-US" dirty="0"/>
              <a:t>Maximum inventory level</a:t>
            </a:r>
          </a:p>
          <a:p>
            <a:pPr lvl="1"/>
            <a:r>
              <a:rPr lang="en-US" dirty="0"/>
              <a:t>Order placement threshold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49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IS: Input and Output Variables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Variables</a:t>
            </a:r>
          </a:p>
          <a:p>
            <a:pPr lvl="1"/>
            <a:r>
              <a:rPr lang="en-US" dirty="0"/>
              <a:t>Average inventory cost</a:t>
            </a:r>
          </a:p>
          <a:p>
            <a:pPr lvl="1"/>
            <a:r>
              <a:rPr lang="en-US" dirty="0"/>
              <a:t>Job-average output variable</a:t>
            </a:r>
          </a:p>
          <a:p>
            <a:pPr lvl="2"/>
            <a:r>
              <a:rPr lang="en-US" dirty="0"/>
              <a:t>Average ordering cost</a:t>
            </a:r>
          </a:p>
          <a:p>
            <a:pPr lvl="3"/>
            <a:r>
              <a:rPr lang="en-US" dirty="0"/>
              <a:t>Total ordering cost</a:t>
            </a:r>
          </a:p>
          <a:p>
            <a:pPr lvl="1"/>
            <a:r>
              <a:rPr lang="en-US" dirty="0"/>
              <a:t>Time-average output variable</a:t>
            </a:r>
          </a:p>
          <a:p>
            <a:pPr lvl="2"/>
            <a:r>
              <a:rPr lang="en-US" dirty="0"/>
              <a:t>Average holding cost</a:t>
            </a:r>
          </a:p>
          <a:p>
            <a:pPr lvl="3"/>
            <a:r>
              <a:rPr lang="en-US" dirty="0"/>
              <a:t>Holding area</a:t>
            </a:r>
          </a:p>
          <a:p>
            <a:pPr lvl="2"/>
            <a:r>
              <a:rPr lang="en-US" dirty="0"/>
              <a:t>Average shortage cost</a:t>
            </a:r>
          </a:p>
          <a:p>
            <a:pPr lvl="3"/>
            <a:r>
              <a:rPr lang="en-US" dirty="0"/>
              <a:t>Shortage area</a:t>
            </a:r>
          </a:p>
          <a:p>
            <a:pPr lvl="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98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24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Specification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18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IS: State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334000"/>
              </a:xfrm>
            </p:spPr>
            <p:txBody>
              <a:bodyPr/>
              <a:lstStyle/>
              <a:p>
                <a:r>
                  <a:rPr lang="en-US" sz="2400" dirty="0"/>
                  <a:t>State variable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𝑙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𝑍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if</m:t>
                            </m:r>
                            <m:r>
                              <a:rPr lang="en-US" sz="2400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supply</m:t>
                            </m:r>
                            <m:r>
                              <a:rPr lang="en-US" sz="2400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arrives</m:t>
                            </m:r>
                            <m:r>
                              <a:rPr lang="en-US" sz="2400" b="0" i="0" smtClean="0">
                                <a:latin typeface="Cambria Math"/>
                              </a:rPr>
                              <m:t>   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&amp;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sz="2400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if</m:t>
                            </m:r>
                            <m:r>
                              <a:rPr lang="en-US" sz="2400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demand</m:t>
                            </m:r>
                            <m:r>
                              <a:rPr lang="en-US" sz="2400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arrive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𝑠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,   </m:t>
                            </m:r>
                            <m:r>
                              <a:rPr lang="en-US" sz="2400" b="0" i="0" smtClean="0">
                                <a:latin typeface="Cambria Math"/>
                              </a:rPr>
                              <m:t>       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otherwise</m:t>
                            </m:r>
                            <m:r>
                              <a:rPr lang="en-US" sz="2400" b="0" i="0" smtClean="0">
                                <a:latin typeface="Cambria Math"/>
                              </a:rPr>
                              <m:t>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Where,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sz="2400" dirty="0"/>
                  <a:t> represents the amount of supply, and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𝐷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represnets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the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amount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of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demand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State Space: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𝐼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={⋯, −2, −1, 0, 1, 2, ⋯} </m:t>
                    </m:r>
                  </m:oMath>
                </a14:m>
                <a:endParaRPr lang="en-US" sz="2000" dirty="0"/>
              </a:p>
              <a:p>
                <a:endParaRPr lang="en-US" sz="2400" dirty="0"/>
              </a:p>
              <a:p>
                <a:r>
                  <a:rPr lang="en-US" sz="2400" dirty="0"/>
                  <a:t>Feasible Event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𝐼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 ∀</m:t>
                    </m:r>
                    <m:r>
                      <a:rPr lang="en-US" sz="2000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𝐼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334000"/>
              </a:xfrm>
              <a:blipFill rotWithShape="1">
                <a:blip r:embed="rId2"/>
                <a:stretch>
                  <a:fillRect l="-1111" t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47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IS: Output Equations (1/4)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Average ordering cost</a:t>
                </a:r>
              </a:p>
              <a:p>
                <a:pPr lvl="1"/>
                <a:r>
                  <a:rPr lang="en-US" sz="2000" dirty="0"/>
                  <a:t>Ordering cost per month</a:t>
                </a:r>
              </a:p>
              <a:p>
                <a:pPr lvl="1"/>
                <a:r>
                  <a:rPr lang="en-US" sz="2000" dirty="0"/>
                  <a:t>Ratio of total ordering cost to the number of months</a:t>
                </a:r>
              </a:p>
              <a:p>
                <a:pPr lvl="1"/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/>
                  <a:t> denote the ordering cost and total ordering cost, respectively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𝑍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× </m:t>
                    </m:r>
                    <m:r>
                      <a:rPr lang="en-US" sz="2000" b="0" i="1" smtClean="0">
                        <a:latin typeface="Cambria Math"/>
                      </a:rPr>
                      <m:t>𝐾</m:t>
                    </m:r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</a:rPr>
                      <m:t>𝑃𝑍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pPr lvl="1"/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sz="2000" dirty="0"/>
                  <a:t> is set up cost,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 is cost per item,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sz="2000" dirty="0"/>
                  <a:t> is an indicator function given by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𝑍</m:t>
                        </m:r>
                      </m:e>
                    </m:d>
                    <m:r>
                      <a:rPr lang="en-US" sz="200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sz="200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𝐿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i="1" smtClean="0">
                                <a:latin typeface="Cambria Math"/>
                              </a:rPr>
                              <m:t>&amp;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n-US" sz="200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sz="2000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Every time an evaluation is done, total output cost is updated by,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𝑂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After the end of simulation, average ordering cost is found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e>
                    </m:acc>
                    <m:r>
                      <a:rPr lang="en-US" sz="32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r>
                          <a:rPr lang="en-US" sz="3200" b="0" i="1" dirty="0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800" dirty="0"/>
                  <a:t>, 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 is number of evaluation months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85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70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IS: Output Equations (2/4)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Average holding/shortage cost: time-average</a:t>
                </a:r>
              </a:p>
              <a:p>
                <a:pPr lvl="1"/>
                <a:r>
                  <a:rPr lang="en-US" dirty="0"/>
                  <a:t>Time average quantities are updated by every events</a:t>
                </a:r>
              </a:p>
              <a:p>
                <a:pPr lvl="2"/>
                <a:r>
                  <a:rPr lang="en-US" dirty="0"/>
                  <a:t>Because each event advances the simulated time</a:t>
                </a:r>
              </a:p>
              <a:p>
                <a:pPr lvl="1"/>
                <a:r>
                  <a:rPr lang="en-US" dirty="0"/>
                  <a:t>Holding/shortage cost depends on # of items</a:t>
                </a:r>
              </a:p>
              <a:p>
                <a:pPr lvl="2"/>
                <a:r>
                  <a:rPr lang="en-US" dirty="0"/>
                  <a:t>Holding cost is associated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Shortage cost is associated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&lt;0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However, both costs are positive</a:t>
                </a:r>
              </a:p>
              <a:p>
                <a:pPr lvl="1"/>
                <a:r>
                  <a:rPr lang="en-US" dirty="0"/>
                  <a:t>Two additional variables are defined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 (</m:t>
                        </m:r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 0)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 (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, 0)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24" b="-7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02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IS: Output Equations (3/4)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3810000"/>
                <a:ext cx="8382000" cy="2209800"/>
              </a:xfrm>
            </p:spPr>
            <p:txBody>
              <a:bodyPr/>
              <a:lstStyle/>
              <a:p>
                <a:r>
                  <a:rPr lang="en-US" sz="2400" dirty="0"/>
                  <a:t>Time-average # of items in system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+</m:t>
                              </m:r>
                            </m:sup>
                          </m:sSup>
                        </m:e>
                      </m:acc>
                      <m:r>
                        <a:rPr lang="en-US" sz="2400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dirty="0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m:rPr>
                                  <m:brk m:alnAt="7"/>
                                </m:rPr>
                                <a:rPr lang="en-US" sz="2400" b="0" i="1" dirty="0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𝑑𝑡</m:t>
                              </m:r>
                            </m:e>
                          </m:nary>
                        </m:num>
                        <m:den>
                          <m:r>
                            <a:rPr lang="en-US" sz="2400" b="0" i="1" dirty="0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r>
                  <a:rPr lang="en-US" sz="2400" dirty="0"/>
                  <a:t>Time-average # of items in backlog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</m:sup>
                          </m:sSup>
                        </m:e>
                      </m:acc>
                      <m:r>
                        <a:rPr lang="en-US" sz="2400" i="1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i="1" dirty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m:rPr>
                                  <m:brk m:alnAt="7"/>
                                </m:rPr>
                                <a:rPr lang="en-US" sz="2400" i="1" dirty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 dirty="0">
                                  <a:latin typeface="Cambria Math"/>
                                </a:rPr>
                                <m:t>𝑑𝑡</m:t>
                              </m:r>
                            </m:e>
                          </m:nary>
                        </m:num>
                        <m:den>
                          <m:r>
                            <a:rPr lang="en-US" sz="2400" i="1" dirty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3810000"/>
                <a:ext cx="8382000" cy="2209800"/>
              </a:xfrm>
              <a:blipFill rotWithShape="1">
                <a:blip r:embed="rId2"/>
                <a:stretch>
                  <a:fillRect l="-1018" t="-2204" b="-14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66800"/>
            <a:ext cx="5791200" cy="2747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7379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IS: Output Equations (4/4)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Average holding cost/month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</m:sup>
                        </m:sSup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 is the holding cost per item per month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Average holding cost/month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𝜋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</m:sup>
                        </m:sSup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lang="en-US" dirty="0"/>
                  <a:t> is the backlog cost per item per month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0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7C3F-B059-4A11-BDBB-C1032EAF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SSQS – Computation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36704-6AAF-4C7A-8BA0-5AC3BD1B14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6E1B08-FADE-4979-A167-6ED3915F7CDF}"/>
              </a:ext>
            </a:extLst>
          </p:cNvPr>
          <p:cNvSpPr/>
          <p:nvPr/>
        </p:nvSpPr>
        <p:spPr>
          <a:xfrm>
            <a:off x="228600" y="1066800"/>
            <a:ext cx="23622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Conceptual Model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2E2677C-8247-46D0-93A7-FA8F8D8B3997}"/>
              </a:ext>
            </a:extLst>
          </p:cNvPr>
          <p:cNvSpPr/>
          <p:nvPr/>
        </p:nvSpPr>
        <p:spPr>
          <a:xfrm>
            <a:off x="228600" y="1447800"/>
            <a:ext cx="2362200" cy="1371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State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Set of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Input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Output Variables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3FC5BC-9DEF-4346-B493-2FCAA14428F7}"/>
              </a:ext>
            </a:extLst>
          </p:cNvPr>
          <p:cNvSpPr/>
          <p:nvPr/>
        </p:nvSpPr>
        <p:spPr>
          <a:xfrm>
            <a:off x="2895600" y="1103376"/>
            <a:ext cx="23622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Specification Model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BBE2FE7-C06B-46BB-96B1-D0BA131520EB}"/>
              </a:ext>
            </a:extLst>
          </p:cNvPr>
          <p:cNvSpPr/>
          <p:nvPr/>
        </p:nvSpPr>
        <p:spPr>
          <a:xfrm>
            <a:off x="2895600" y="1484376"/>
            <a:ext cx="2362200" cy="1371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State Equations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Output Equations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Input Data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652540-6259-432C-8BCF-8625D1E53296}"/>
              </a:ext>
            </a:extLst>
          </p:cNvPr>
          <p:cNvSpPr/>
          <p:nvPr/>
        </p:nvSpPr>
        <p:spPr>
          <a:xfrm>
            <a:off x="6172200" y="1103376"/>
            <a:ext cx="23622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Computational </a:t>
            </a: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9A1E560-4DF0-4CE4-A743-740CCB6D916D}"/>
              </a:ext>
            </a:extLst>
          </p:cNvPr>
          <p:cNvSpPr/>
          <p:nvPr/>
        </p:nvSpPr>
        <p:spPr>
          <a:xfrm>
            <a:off x="6172200" y="1484376"/>
            <a:ext cx="2362200" cy="1371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State Equations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Output Equations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Input Data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194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IS: Input Data Modeling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Evaluation Interval: deterministic</a:t>
                </a:r>
              </a:p>
              <a:p>
                <a:pPr lvl="1"/>
                <a:r>
                  <a:rPr lang="en-US" sz="2000" dirty="0"/>
                  <a:t>At the beginning of each month</a:t>
                </a:r>
              </a:p>
              <a:p>
                <a:r>
                  <a:rPr lang="en-US" sz="2400" dirty="0"/>
                  <a:t>Demand Interval: Random</a:t>
                </a:r>
              </a:p>
              <a:p>
                <a:pPr lvl="1"/>
                <a:r>
                  <a:rPr lang="en-US" sz="2000" dirty="0"/>
                  <a:t>IID Exponential random variable</a:t>
                </a:r>
              </a:p>
              <a:p>
                <a:pPr lvl="1"/>
                <a:r>
                  <a:rPr lang="en-US" sz="2000" dirty="0"/>
                  <a:t>Mean is 0.1 month</a:t>
                </a:r>
              </a:p>
              <a:p>
                <a:r>
                  <a:rPr lang="en-US" sz="2400" dirty="0"/>
                  <a:t>Demand Amount: Random</a:t>
                </a:r>
              </a:p>
              <a:p>
                <a:pPr lvl="1"/>
                <a:r>
                  <a:rPr lang="en-US" sz="2000" dirty="0"/>
                  <a:t>IID random variable with the PMF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sz="200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en-US" sz="200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   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=1, 4   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sz="200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   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=2, 3    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0, </m:t>
                            </m:r>
                            <m:r>
                              <a:rPr lang="en-US" sz="2000" b="0" i="0" smtClean="0">
                                <a:latin typeface="Cambria Math"/>
                              </a:rPr>
                              <m:t>  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3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IS: Input Data Modeling </a:t>
            </a:r>
            <a:r>
              <a:rPr lang="en-US"/>
              <a:t>(1/2)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Delivery Lag: Random </a:t>
                </a:r>
              </a:p>
              <a:p>
                <a:pPr lvl="1"/>
                <a:r>
                  <a:rPr lang="en-US" dirty="0"/>
                  <a:t>IID uniform random variable with parameters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=0.5 </m:t>
                    </m:r>
                  </m:oMath>
                </a14:m>
                <a:r>
                  <a:rPr lang="en-US" dirty="0"/>
                  <a:t>month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=1.0 </m:t>
                    </m:r>
                  </m:oMath>
                </a14:m>
                <a:r>
                  <a:rPr lang="en-US" dirty="0"/>
                  <a:t>month</a:t>
                </a:r>
              </a:p>
              <a:p>
                <a:r>
                  <a:rPr lang="en-US" dirty="0"/>
                  <a:t>Setup cost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: fixed -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=$32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Item cost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: fixed -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=$3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Item holding cost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: fixed -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</a:rPr>
                      <m:t>=$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Item backlog cost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𝜋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: fixed -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𝜋</m:t>
                    </m:r>
                    <m:r>
                      <a:rPr lang="en-US" i="1">
                        <a:latin typeface="Cambria Math"/>
                      </a:rPr>
                      <m:t>=$</m:t>
                    </m:r>
                  </m:oMath>
                </a14:m>
                <a:r>
                  <a:rPr lang="en-US" dirty="0"/>
                  <a:t>5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24" b="-2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3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2971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Computational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52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IS: Scheduling (Run function)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611865"/>
              </p:ext>
            </p:extLst>
          </p:nvPr>
        </p:nvGraphicFramePr>
        <p:xfrm>
          <a:off x="3733800" y="1219200"/>
          <a:ext cx="5037138" cy="494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168967" imgH="4092733" progId="Visio.Drawing.11">
                  <p:embed/>
                </p:oleObj>
              </mc:Choice>
              <mc:Fallback>
                <p:oleObj name="Visio" r:id="rId2" imgW="4168967" imgH="409273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33800" y="1219200"/>
                        <a:ext cx="5037138" cy="4945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250198"/>
              </p:ext>
            </p:extLst>
          </p:nvPr>
        </p:nvGraphicFramePr>
        <p:xfrm>
          <a:off x="762000" y="2209800"/>
          <a:ext cx="1589087" cy="287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589682" imgH="2872363" progId="Visio.Drawing.11">
                  <p:embed/>
                </p:oleObj>
              </mc:Choice>
              <mc:Fallback>
                <p:oleObj name="Visio" r:id="rId4" imgW="1589682" imgH="287236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2209800"/>
                        <a:ext cx="1589087" cy="287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129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IS: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411403"/>
              </p:ext>
            </p:extLst>
          </p:nvPr>
        </p:nvGraphicFramePr>
        <p:xfrm>
          <a:off x="742950" y="1817688"/>
          <a:ext cx="7402513" cy="367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124418" imgH="3044311" progId="Visio.Drawing.11">
                  <p:embed/>
                </p:oleObj>
              </mc:Choice>
              <mc:Fallback>
                <p:oleObj name="Visio" r:id="rId2" imgW="6124418" imgH="304431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2950" y="1817688"/>
                        <a:ext cx="7402513" cy="367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730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IS: Inventory Initialize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780032"/>
              </p:ext>
            </p:extLst>
          </p:nvPr>
        </p:nvGraphicFramePr>
        <p:xfrm>
          <a:off x="1219200" y="914400"/>
          <a:ext cx="2892852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358604" imgH="6268128" progId="Visio.Drawing.11">
                  <p:embed/>
                </p:oleObj>
              </mc:Choice>
              <mc:Fallback>
                <p:oleObj name="Visio" r:id="rId2" imgW="3358604" imgH="626812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9200" y="914400"/>
                        <a:ext cx="2892852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734381"/>
              </p:ext>
            </p:extLst>
          </p:nvPr>
        </p:nvGraphicFramePr>
        <p:xfrm>
          <a:off x="5638800" y="1752600"/>
          <a:ext cx="2876550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875950" imgH="2714182" progId="Visio.Drawing.11">
                  <p:embed/>
                </p:oleObj>
              </mc:Choice>
              <mc:Fallback>
                <p:oleObj name="Visio" r:id="rId4" imgW="2875950" imgH="2714182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1752600"/>
                        <a:ext cx="2876550" cy="2714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3154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IS: Supply Handler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058478"/>
              </p:ext>
            </p:extLst>
          </p:nvPr>
        </p:nvGraphicFramePr>
        <p:xfrm>
          <a:off x="2743200" y="1447800"/>
          <a:ext cx="2892563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741519" imgH="4550540" progId="Visio.Drawing.11">
                  <p:embed/>
                </p:oleObj>
              </mc:Choice>
              <mc:Fallback>
                <p:oleObj name="Visio" r:id="rId2" imgW="2741519" imgH="455054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43200" y="1447800"/>
                        <a:ext cx="2892563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6669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IS: Demand Handler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664634"/>
              </p:ext>
            </p:extLst>
          </p:nvPr>
        </p:nvGraphicFramePr>
        <p:xfrm>
          <a:off x="533400" y="1066800"/>
          <a:ext cx="2971800" cy="5199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70334" imgH="5722052" progId="Visio.Drawing.11">
                  <p:embed/>
                </p:oleObj>
              </mc:Choice>
              <mc:Fallback>
                <p:oleObj name="Visio" r:id="rId2" imgW="3270334" imgH="5722052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3400" y="1066800"/>
                        <a:ext cx="2971800" cy="5199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420706"/>
              </p:ext>
            </p:extLst>
          </p:nvPr>
        </p:nvGraphicFramePr>
        <p:xfrm>
          <a:off x="4114800" y="990600"/>
          <a:ext cx="4648200" cy="3338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697102" imgH="4092733" progId="Visio.Drawing.11">
                  <p:embed/>
                </p:oleObj>
              </mc:Choice>
              <mc:Fallback>
                <p:oleObj name="Visio" r:id="rId4" imgW="5697102" imgH="409273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990600"/>
                        <a:ext cx="4648200" cy="3338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529470"/>
              </p:ext>
            </p:extLst>
          </p:nvPr>
        </p:nvGraphicFramePr>
        <p:xfrm>
          <a:off x="5029200" y="4419600"/>
          <a:ext cx="2133600" cy="2013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875950" imgH="2714182" progId="Visio.Drawing.11">
                  <p:embed/>
                </p:oleObj>
              </mc:Choice>
              <mc:Fallback>
                <p:oleObj name="Visio" r:id="rId6" imgW="2875950" imgH="2714182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419600"/>
                        <a:ext cx="2133600" cy="2013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581400" y="914400"/>
            <a:ext cx="0" cy="548640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81400" y="4419600"/>
            <a:ext cx="53340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829425" y="990600"/>
                <a:ext cx="2286000" cy="990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sz="12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en-US" sz="1200" i="1">
                                  <a:latin typeface="Cambria Math"/>
                                </a:rPr>
                                <m:t>,     </m:t>
                              </m:r>
                              <m:r>
                                <a:rPr lang="en-US" sz="1200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1200" i="1">
                                  <a:latin typeface="Cambria Math"/>
                                </a:rPr>
                                <m:t>=1, 4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200" i="1">
                                  <a:latin typeface="Cambria Math"/>
                                </a:rPr>
                                <m:t>,     </m:t>
                              </m:r>
                              <m:r>
                                <a:rPr lang="en-US" sz="1200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1200" i="1">
                                  <a:latin typeface="Cambria Math"/>
                                </a:rPr>
                                <m:t>=2, 3    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/>
                                </a:rPr>
                                <m:t>0, </m:t>
                              </m:r>
                              <m:r>
                                <a:rPr lang="en-US" sz="1200">
                                  <a:latin typeface="Cambria Math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425" y="990600"/>
                <a:ext cx="2286000" cy="99001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966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IS: Evaluation Handler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244291"/>
              </p:ext>
            </p:extLst>
          </p:nvPr>
        </p:nvGraphicFramePr>
        <p:xfrm>
          <a:off x="762000" y="990600"/>
          <a:ext cx="3084239" cy="5361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020499" imgH="6989660" progId="Visio.Drawing.11">
                  <p:embed/>
                </p:oleObj>
              </mc:Choice>
              <mc:Fallback>
                <p:oleObj name="Visio" r:id="rId2" imgW="4020499" imgH="69896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990600"/>
                        <a:ext cx="3084239" cy="53618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579536"/>
              </p:ext>
            </p:extLst>
          </p:nvPr>
        </p:nvGraphicFramePr>
        <p:xfrm>
          <a:off x="5029200" y="2133600"/>
          <a:ext cx="3146425" cy="278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146161" imgH="2785984" progId="Visio.Drawing.11">
                  <p:embed/>
                </p:oleObj>
              </mc:Choice>
              <mc:Fallback>
                <p:oleObj name="Visio" r:id="rId4" imgW="3146161" imgH="278598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29200" y="2133600"/>
                        <a:ext cx="3146425" cy="278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8322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IS: Termination Handler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007496"/>
              </p:ext>
            </p:extLst>
          </p:nvPr>
        </p:nvGraphicFramePr>
        <p:xfrm>
          <a:off x="3298825" y="1073150"/>
          <a:ext cx="2546350" cy="512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106889" imgH="4242276" progId="Visio.Drawing.11">
                  <p:embed/>
                </p:oleObj>
              </mc:Choice>
              <mc:Fallback>
                <p:oleObj name="Visio" r:id="rId2" imgW="2106889" imgH="424227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98825" y="1073150"/>
                        <a:ext cx="2546350" cy="5126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291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609600"/>
          </a:xfrm>
        </p:spPr>
        <p:txBody>
          <a:bodyPr/>
          <a:lstStyle/>
          <a:p>
            <a:r>
              <a:rPr lang="en-US" dirty="0"/>
              <a:t>Inventory System (IS): Performance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pPr lvl="1"/>
            <a:r>
              <a:rPr lang="en-US" dirty="0"/>
              <a:t>Single product selling company</a:t>
            </a:r>
          </a:p>
          <a:p>
            <a:pPr lvl="1"/>
            <a:r>
              <a:rPr lang="en-US" dirty="0"/>
              <a:t>Demands come from customer</a:t>
            </a:r>
          </a:p>
          <a:p>
            <a:pPr lvl="2"/>
            <a:r>
              <a:rPr lang="en-US" dirty="0"/>
              <a:t>Satisfied immediately, if available</a:t>
            </a:r>
          </a:p>
          <a:p>
            <a:pPr lvl="2"/>
            <a:r>
              <a:rPr lang="en-US" dirty="0"/>
              <a:t>Periodically evaluated to place order</a:t>
            </a:r>
          </a:p>
          <a:p>
            <a:pPr lvl="2"/>
            <a:r>
              <a:rPr lang="en-US" dirty="0"/>
              <a:t>Arrival takes variable time</a:t>
            </a:r>
          </a:p>
          <a:p>
            <a:pPr lvl="2"/>
            <a:r>
              <a:rPr lang="en-US" dirty="0"/>
              <a:t>System is studied for a predefined time to</a:t>
            </a:r>
          </a:p>
          <a:p>
            <a:pPr lvl="3"/>
            <a:r>
              <a:rPr lang="en-US" dirty="0"/>
              <a:t>Minimize the average inventory cost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IS: Update Statistical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344455"/>
              </p:ext>
            </p:extLst>
          </p:nvPr>
        </p:nvGraphicFramePr>
        <p:xfrm>
          <a:off x="1933575" y="990600"/>
          <a:ext cx="4848225" cy="5299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408126" imgH="7006936" progId="Visio.Drawing.11">
                  <p:embed/>
                </p:oleObj>
              </mc:Choice>
              <mc:Fallback>
                <p:oleObj name="Visio" r:id="rId2" imgW="6408126" imgH="700693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33575" y="990600"/>
                        <a:ext cx="4848225" cy="5299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71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24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67437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246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IS: Objectives and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different inventory policies</a:t>
            </a:r>
          </a:p>
          <a:p>
            <a:r>
              <a:rPr lang="en-US" dirty="0"/>
              <a:t>To know the optimum inventory level</a:t>
            </a:r>
          </a:p>
          <a:p>
            <a:pPr lvl="1"/>
            <a:r>
              <a:rPr lang="en-US" dirty="0"/>
              <a:t>Maximum inventory capacity</a:t>
            </a:r>
          </a:p>
          <a:p>
            <a:pPr lvl="1"/>
            <a:r>
              <a:rPr lang="en-US" dirty="0"/>
              <a:t>Order placement threshold</a:t>
            </a:r>
          </a:p>
          <a:p>
            <a:r>
              <a:rPr lang="en-US" dirty="0"/>
              <a:t>To know the optimum average inventory cost</a:t>
            </a:r>
          </a:p>
          <a:p>
            <a:pPr lvl="1"/>
            <a:r>
              <a:rPr lang="en-US" dirty="0"/>
              <a:t>Average ordering cost</a:t>
            </a:r>
          </a:p>
          <a:p>
            <a:pPr lvl="1"/>
            <a:r>
              <a:rPr lang="en-US" dirty="0"/>
              <a:t>Average holding cost</a:t>
            </a:r>
          </a:p>
          <a:p>
            <a:pPr lvl="1"/>
            <a:r>
              <a:rPr lang="en-US" dirty="0"/>
              <a:t>Average shortage cost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2971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Conceptual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IS: System Description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r>
              <a:rPr lang="en-US" sz="2000" dirty="0"/>
              <a:t>System manages a single item</a:t>
            </a:r>
          </a:p>
          <a:p>
            <a:r>
              <a:rPr lang="en-US" sz="2000" dirty="0"/>
              <a:t>Demands of customers</a:t>
            </a:r>
          </a:p>
          <a:p>
            <a:pPr lvl="1"/>
            <a:r>
              <a:rPr lang="en-US" sz="1800" dirty="0"/>
              <a:t>Arrive at random interval</a:t>
            </a:r>
          </a:p>
          <a:p>
            <a:pPr lvl="1"/>
            <a:r>
              <a:rPr lang="en-US" sz="1800" dirty="0"/>
              <a:t>Demand amount is variable</a:t>
            </a:r>
          </a:p>
          <a:p>
            <a:pPr lvl="1"/>
            <a:r>
              <a:rPr lang="en-US" sz="1800" dirty="0"/>
              <a:t>If demanded items are available</a:t>
            </a:r>
          </a:p>
          <a:p>
            <a:pPr lvl="2"/>
            <a:r>
              <a:rPr lang="en-US" sz="1600" dirty="0"/>
              <a:t>Satisfied immediate</a:t>
            </a:r>
          </a:p>
          <a:p>
            <a:pPr lvl="1"/>
            <a:r>
              <a:rPr lang="en-US" sz="1800" dirty="0"/>
              <a:t>Otherwise, keeps backlog\</a:t>
            </a:r>
          </a:p>
          <a:p>
            <a:r>
              <a:rPr lang="en-US" sz="2000" dirty="0"/>
              <a:t>Inventory Evaluation</a:t>
            </a:r>
          </a:p>
          <a:p>
            <a:pPr lvl="1"/>
            <a:r>
              <a:rPr lang="en-US" sz="1800" dirty="0"/>
              <a:t>Periodic with fixed interval</a:t>
            </a:r>
          </a:p>
          <a:p>
            <a:pPr lvl="1"/>
            <a:r>
              <a:rPr lang="en-US" sz="1800" dirty="0"/>
              <a:t>Evaluation determines</a:t>
            </a:r>
          </a:p>
          <a:p>
            <a:pPr lvl="2"/>
            <a:r>
              <a:rPr lang="en-US" sz="1600" dirty="0"/>
              <a:t>Need of an order placement</a:t>
            </a:r>
          </a:p>
          <a:p>
            <a:pPr lvl="3"/>
            <a:r>
              <a:rPr lang="en-US" sz="1400" dirty="0"/>
              <a:t>available items &lt; threshold</a:t>
            </a:r>
          </a:p>
          <a:p>
            <a:pPr lvl="2"/>
            <a:r>
              <a:rPr lang="en-US" sz="2000" dirty="0"/>
              <a:t>Amount of order</a:t>
            </a:r>
          </a:p>
          <a:p>
            <a:pPr lvl="3"/>
            <a:r>
              <a:rPr lang="en-US" sz="1800" dirty="0"/>
              <a:t># of items should not exceed the capacity</a:t>
            </a:r>
          </a:p>
          <a:p>
            <a:pPr lvl="3"/>
            <a:r>
              <a:rPr lang="en-US" sz="1800" dirty="0"/>
              <a:t>Minimization of unused capacity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IS: System Description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Order placement</a:t>
            </a:r>
          </a:p>
          <a:p>
            <a:pPr lvl="1"/>
            <a:r>
              <a:rPr lang="en-US" sz="2000" dirty="0"/>
              <a:t>Triggered by an evaluation</a:t>
            </a:r>
          </a:p>
          <a:p>
            <a:pPr lvl="1"/>
            <a:r>
              <a:rPr lang="en-US" sz="2000" dirty="0"/>
              <a:t>Determine ordering cost</a:t>
            </a:r>
          </a:p>
          <a:p>
            <a:r>
              <a:rPr lang="en-US" sz="2400" dirty="0"/>
              <a:t>Order Arrival</a:t>
            </a:r>
          </a:p>
          <a:p>
            <a:pPr lvl="1"/>
            <a:r>
              <a:rPr lang="en-US" sz="2000" dirty="0"/>
              <a:t>Takes a random time after order placement</a:t>
            </a:r>
          </a:p>
          <a:p>
            <a:pPr lvl="1"/>
            <a:r>
              <a:rPr lang="en-US" sz="2000" dirty="0"/>
              <a:t>Backlog is clear first</a:t>
            </a:r>
          </a:p>
          <a:p>
            <a:pPr lvl="1"/>
            <a:r>
              <a:rPr lang="en-US" sz="2000" dirty="0"/>
              <a:t>Remaining items are added to the inventory</a:t>
            </a:r>
          </a:p>
          <a:p>
            <a:pPr lvl="2"/>
            <a:r>
              <a:rPr lang="en-US" sz="1800" dirty="0"/>
              <a:t>Non-zero available items </a:t>
            </a:r>
            <a:r>
              <a:rPr lang="en-US" sz="1800" dirty="0" err="1"/>
              <a:t>iif</a:t>
            </a:r>
            <a:r>
              <a:rPr lang="en-US" sz="1800" dirty="0"/>
              <a:t> zero backlog</a:t>
            </a:r>
          </a:p>
          <a:p>
            <a:r>
              <a:rPr lang="en-US" sz="2400" dirty="0"/>
              <a:t>Period of study</a:t>
            </a:r>
          </a:p>
          <a:p>
            <a:pPr lvl="1"/>
            <a:r>
              <a:rPr lang="en-US" sz="2000" dirty="0"/>
              <a:t>Predefined number of months</a:t>
            </a:r>
          </a:p>
          <a:p>
            <a:pPr lvl="1"/>
            <a:r>
              <a:rPr lang="en-US" sz="2000" dirty="0"/>
              <a:t> No evaluation and order placement</a:t>
            </a:r>
          </a:p>
          <a:p>
            <a:pPr lvl="2"/>
            <a:r>
              <a:rPr lang="en-US" sz="1800" dirty="0"/>
              <a:t>Termination should occur before evaluation, if both have the same time occurrence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IS: State Variable(s)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Inventory level,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𝐼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: # of items available at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Initialization: initialized to a non-zero value</a:t>
                </a:r>
              </a:p>
              <a:p>
                <a:pPr lvl="1"/>
                <a:r>
                  <a:rPr lang="en-US" sz="2000" dirty="0"/>
                  <a:t>May be to inventory capacity</a:t>
                </a:r>
              </a:p>
              <a:p>
                <a:r>
                  <a:rPr lang="en-US" sz="2400" dirty="0"/>
                  <a:t>It decreases, when a demand arrives</a:t>
                </a:r>
              </a:p>
              <a:p>
                <a:pPr lvl="1"/>
                <a:r>
                  <a:rPr lang="en-US" sz="2000" dirty="0"/>
                  <a:t>By the demand amount</a:t>
                </a:r>
              </a:p>
              <a:p>
                <a:r>
                  <a:rPr lang="en-US" sz="2400" dirty="0"/>
                  <a:t>It increases, when a supply arrives</a:t>
                </a:r>
              </a:p>
              <a:p>
                <a:pPr lvl="1"/>
                <a:r>
                  <a:rPr lang="en-US" sz="2000" dirty="0"/>
                  <a:t>By the supply amount</a:t>
                </a:r>
              </a:p>
              <a:p>
                <a:r>
                  <a:rPr lang="en-US" sz="2400" dirty="0"/>
                  <a:t>Its value might be negative</a:t>
                </a:r>
              </a:p>
              <a:p>
                <a:r>
                  <a:rPr lang="en-US" sz="2400" dirty="0"/>
                  <a:t>The inventory level is evaluated at the beginning of each month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000" dirty="0"/>
                  <a:t>, an order is placed,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800" dirty="0"/>
                  <a:t>is order placement threshold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IS: Set of Events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of the Inventory level: Evaluation Event (e)</a:t>
            </a:r>
          </a:p>
          <a:p>
            <a:pPr lvl="1"/>
            <a:r>
              <a:rPr lang="en-US" dirty="0"/>
              <a:t>Does not directly affect system state</a:t>
            </a:r>
          </a:p>
          <a:p>
            <a:pPr lvl="2"/>
            <a:r>
              <a:rPr lang="en-US" dirty="0"/>
              <a:t>Evaluates whether an order is to be placed</a:t>
            </a:r>
          </a:p>
          <a:p>
            <a:pPr lvl="2"/>
            <a:r>
              <a:rPr lang="en-US" dirty="0"/>
              <a:t>Determine the order amount</a:t>
            </a:r>
          </a:p>
          <a:p>
            <a:pPr lvl="1"/>
            <a:r>
              <a:rPr lang="en-US" dirty="0"/>
              <a:t>Thus, triggers the order placement</a:t>
            </a:r>
          </a:p>
          <a:p>
            <a:pPr lvl="1"/>
            <a:r>
              <a:rPr lang="en-US" dirty="0"/>
              <a:t>Occurs after a fixed interval</a:t>
            </a:r>
          </a:p>
          <a:p>
            <a:pPr lvl="2"/>
            <a:r>
              <a:rPr lang="en-US" dirty="0"/>
              <a:t>Beginning at each month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19674</TotalTime>
  <Words>1130</Words>
  <Application>Microsoft Office PowerPoint</Application>
  <PresentationFormat>On-screen Show (4:3)</PresentationFormat>
  <Paragraphs>229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Cambria Math</vt:lpstr>
      <vt:lpstr>Times New Roman</vt:lpstr>
      <vt:lpstr>Default Design</vt:lpstr>
      <vt:lpstr>Visio</vt:lpstr>
      <vt:lpstr>Simulation and Modeling</vt:lpstr>
      <vt:lpstr>SSQS – Computation Model</vt:lpstr>
      <vt:lpstr>Inventory System (IS): Performance Analysis</vt:lpstr>
      <vt:lpstr>IS: Objectives and Goals</vt:lpstr>
      <vt:lpstr>PowerPoint Presentation</vt:lpstr>
      <vt:lpstr>IS: System Description (1/2)</vt:lpstr>
      <vt:lpstr>IS: System Description (2/2)</vt:lpstr>
      <vt:lpstr>IS: State Variable(s)</vt:lpstr>
      <vt:lpstr>IS: Set of Events (1/3)</vt:lpstr>
      <vt:lpstr>IS: Set of Events (2/3)</vt:lpstr>
      <vt:lpstr>IS: Set of Events (3/3)</vt:lpstr>
      <vt:lpstr>IS: Input and Output Variables (1/2)</vt:lpstr>
      <vt:lpstr>IS: Input and Output Variables (2/2)</vt:lpstr>
      <vt:lpstr>PowerPoint Presentation</vt:lpstr>
      <vt:lpstr>IS: State Equation</vt:lpstr>
      <vt:lpstr>IS: Output Equations (1/4)</vt:lpstr>
      <vt:lpstr>IS: Output Equations (2/4)</vt:lpstr>
      <vt:lpstr>IS: Output Equations (3/4)</vt:lpstr>
      <vt:lpstr>IS: Output Equations (4/4)</vt:lpstr>
      <vt:lpstr>IS: Input Data Modeling (1/2)</vt:lpstr>
      <vt:lpstr>IS: Input Data Modeling (1/2)</vt:lpstr>
      <vt:lpstr>PowerPoint Presentation</vt:lpstr>
      <vt:lpstr>IS: Scheduling (Run function)</vt:lpstr>
      <vt:lpstr>IS: Events</vt:lpstr>
      <vt:lpstr>IS: Inventory Initialize Method</vt:lpstr>
      <vt:lpstr>IS: Supply Handler</vt:lpstr>
      <vt:lpstr>IS: Demand Handler</vt:lpstr>
      <vt:lpstr>IS: Evaluation Handler</vt:lpstr>
      <vt:lpstr>IS: Termination Handler</vt:lpstr>
      <vt:lpstr>IS: Update Statistical Variables</vt:lpstr>
      <vt:lpstr>Different Policies</vt:lpstr>
    </vt:vector>
  </TitlesOfParts>
  <Company>My World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CODA:  Congestion Detection and Avoidance in Sensor Networks  Chieh-Yih Wan, Shane B. Eisenman, Andrew T. Campbell</dc:title>
  <dc:creator>Tarun Banka</dc:creator>
  <cp:lastModifiedBy>mahbub alam</cp:lastModifiedBy>
  <cp:revision>1162</cp:revision>
  <dcterms:created xsi:type="dcterms:W3CDTF">2005-10-13T18:35:34Z</dcterms:created>
  <dcterms:modified xsi:type="dcterms:W3CDTF">2021-06-03T16:35:30Z</dcterms:modified>
</cp:coreProperties>
</file>