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73" r:id="rId2"/>
    <p:sldId id="506" r:id="rId3"/>
    <p:sldId id="507" r:id="rId4"/>
    <p:sldId id="508" r:id="rId5"/>
    <p:sldId id="509" r:id="rId6"/>
    <p:sldId id="515" r:id="rId7"/>
    <p:sldId id="510" r:id="rId8"/>
    <p:sldId id="511" r:id="rId9"/>
    <p:sldId id="512" r:id="rId10"/>
    <p:sldId id="513" r:id="rId11"/>
    <p:sldId id="514" r:id="rId12"/>
    <p:sldId id="530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31" r:id="rId21"/>
    <p:sldId id="523" r:id="rId22"/>
    <p:sldId id="524" r:id="rId23"/>
    <p:sldId id="525" r:id="rId24"/>
    <p:sldId id="526" r:id="rId25"/>
    <p:sldId id="527" r:id="rId26"/>
    <p:sldId id="529" r:id="rId27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00"/>
    <a:srgbClr val="BBE0E3"/>
    <a:srgbClr val="009900"/>
    <a:srgbClr val="A1BE94"/>
    <a:srgbClr val="33CCFF"/>
    <a:srgbClr val="8080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90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212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533" y="1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533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20463C-4BBF-47DF-90C2-913F68698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7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533" y="1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6413"/>
            <a:ext cx="3367087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71" y="3200029"/>
            <a:ext cx="7893973" cy="303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533" y="6397893"/>
            <a:ext cx="4276478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C2FC2A-F34F-4B1D-8B75-84EC43BA7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304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Cdsfasdflick</a:t>
            </a:r>
            <a:r>
              <a:rPr lang="en-US" dirty="0"/>
              <a:t>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7B35-2E06-47E4-873C-93BBD2BC6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4DE6-FED0-4B97-9E1D-358869BF9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A726-6B2D-48BA-BDF8-6544B255F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1612-3547-42B6-8768-1679629E1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7951-6A4B-4C7B-9F26-38960CBC7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3F7-4914-419C-A517-C78FB5E2D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EE79-822D-4E7A-9F74-9609C4BD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79C0-A3AF-42FC-9A4D-4C447FE5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B34DF-D07C-4DA7-B06F-03E43AB2B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10AF-44EC-4350-9AC1-1CF65261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0C55B-6545-4578-B0FE-B025BA1E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5B373-C7B1-45E1-8D53-DCEBADC30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2C31-0931-4DE3-B6C0-144B970A7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0" y="6375400"/>
            <a:ext cx="9144000" cy="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0" y="939800"/>
            <a:ext cx="91440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324E0-6F10-47BF-B0C2-83D52C40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00" y="133350"/>
            <a:ext cx="8991600" cy="1219200"/>
          </a:xfrm>
        </p:spPr>
        <p:txBody>
          <a:bodyPr/>
          <a:lstStyle/>
          <a:p>
            <a:pPr eaLnBrk="1" hangingPunct="1"/>
            <a:r>
              <a:rPr lang="en-US" sz="3500" dirty="0">
                <a:solidFill>
                  <a:srgbClr val="3399FF"/>
                </a:solidFill>
                <a:ea typeface="SimSun" pitchFamily="2" charset="-122"/>
              </a:rPr>
              <a:t>Simulation and Modeling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6553200" cy="121920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/>
              <a:t>Muhammad Mahbub Alam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Professor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CSE Department, IUT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1752600" y="2209800"/>
            <a:ext cx="5867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Lecture 11 </a:t>
            </a:r>
          </a:p>
          <a:p>
            <a:pPr algn="ctr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Random Number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Congruential</a:t>
            </a:r>
            <a:r>
              <a:rPr lang="en-US" dirty="0"/>
              <a:t> Generators (LCG)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random number is calculated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can take on only the rational values from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         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…,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depend on</a:t>
                </a:r>
              </a:p>
              <a:p>
                <a:pPr lvl="1"/>
                <a:r>
                  <a:rPr lang="en-US" dirty="0"/>
                  <a:t>Floating point operations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LCG – Example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LCG defined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=16,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=5,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5⋅7+3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mod</m:t>
                        </m:r>
                        <m:r>
                          <a:rPr lang="en-US" b="0" i="1" smtClean="0">
                            <a:latin typeface="Cambria Math"/>
                          </a:rPr>
                          <m:t> 16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16=6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mod</m:t>
                        </m:r>
                        <m:r>
                          <a:rPr lang="en-US" i="1">
                            <a:latin typeface="Cambria Math"/>
                          </a:rPr>
                          <m:t> 16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33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mod</m:t>
                    </m:r>
                    <m:r>
                      <a:rPr lang="en-US" i="1">
                        <a:latin typeface="Cambria Math"/>
                      </a:rPr>
                      <m:t> 16=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5⋅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mod</m:t>
                        </m:r>
                        <m:r>
                          <a:rPr lang="en-US" i="1">
                            <a:latin typeface="Cambria Math"/>
                          </a:rPr>
                          <m:t> 16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=8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mod</m:t>
                    </m:r>
                    <m:r>
                      <a:rPr lang="en-US" i="1">
                        <a:latin typeface="Cambria Math"/>
                      </a:rPr>
                      <m:t> 16=</m:t>
                    </m:r>
                    <m:r>
                      <a:rPr lang="en-US" b="0" i="1" smtClean="0">
                        <a:latin typeface="Cambria Math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5⋅</m:t>
                        </m:r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mod</m:t>
                        </m:r>
                        <m:r>
                          <a:rPr lang="en-US" i="1">
                            <a:latin typeface="Cambria Math"/>
                          </a:rPr>
                          <m:t> 16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3 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mod</m:t>
                    </m:r>
                    <m:r>
                      <a:rPr lang="en-US" i="1">
                        <a:latin typeface="Cambria Math"/>
                      </a:rPr>
                      <m:t> 16</m:t>
                    </m:r>
                    <m:r>
                      <a:rPr lang="en-US" b="0" i="1" smtClean="0">
                        <a:latin typeface="Cambria Math"/>
                      </a:rPr>
                      <m:t>=11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20451"/>
                  </p:ext>
                </p:extLst>
              </p:nvPr>
            </p:nvGraphicFramePr>
            <p:xfrm>
              <a:off x="685800" y="1143001"/>
              <a:ext cx="8077200" cy="5105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46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4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𝟎𝟗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 –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0.813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0.313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0.438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0.875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820320451"/>
                  </p:ext>
                </p:extLst>
              </p:nvPr>
            </p:nvGraphicFramePr>
            <p:xfrm>
              <a:off x="685800" y="1143001"/>
              <a:ext cx="8077200" cy="5105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200"/>
                    <a:gridCol w="1346200"/>
                    <a:gridCol w="1346200"/>
                    <a:gridCol w="1346200"/>
                    <a:gridCol w="1346200"/>
                    <a:gridCol w="1346200"/>
                  </a:tblGrid>
                  <a:tr h="464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2" t="-1316" r="-499548" b="-10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52" t="-1316" r="-399548" b="-10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52" t="-1316" r="-299548" b="-10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818" t="-1316" r="-200909" b="-10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000" t="-1316" r="-100000" b="-10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000" t="-1316" b="-1001316"/>
                          </a:stretch>
                        </a:blipFill>
                      </a:tcPr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 –   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0.563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0.375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0.000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0.063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0.188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0.500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0.125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0.813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0.625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0.250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0.313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0.438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0.750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17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0.375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0.938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0.063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0.875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0.5000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LCG – Example (2/2)</a:t>
            </a:r>
          </a:p>
        </p:txBody>
      </p:sp>
    </p:spTree>
    <p:extLst>
      <p:ext uri="{BB962C8B-B14F-4D97-AF65-F5344CB8AC3E}">
        <p14:creationId xmlns:p14="http://schemas.microsoft.com/office/powerpoint/2010/main" val="311193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LCG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Observations:</a:t>
                </a:r>
              </a:p>
              <a:p>
                <a:pPr lvl="1"/>
                <a:r>
                  <a:rPr lang="en-US" dirty="0"/>
                  <a:t>Due to modulus operation, there can be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After a certain number, generator repeats one of the generated numbers</a:t>
                </a:r>
              </a:p>
              <a:p>
                <a:pPr lvl="2"/>
                <a:r>
                  <a:rPr lang="en-US" dirty="0"/>
                  <a:t>The sequence is repeated then</a:t>
                </a:r>
              </a:p>
              <a:p>
                <a:pPr lvl="1"/>
                <a:r>
                  <a:rPr lang="en-US" dirty="0"/>
                  <a:t># of distinct numbers generated is called the </a:t>
                </a:r>
                <a:r>
                  <a:rPr lang="en-US" u="sng" dirty="0"/>
                  <a:t>cycle length</a:t>
                </a:r>
                <a:r>
                  <a:rPr lang="en-US" dirty="0"/>
                  <a:t> (or </a:t>
                </a:r>
                <a:r>
                  <a:rPr lang="en-US" u="sng" dirty="0"/>
                  <a:t>period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If the cycle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 generator is said to have </a:t>
                </a:r>
                <a:r>
                  <a:rPr lang="en-US" u="sng" dirty="0"/>
                  <a:t>full cycle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Full Cycle Generators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integer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occurs only once</a:t>
                </a:r>
              </a:p>
              <a:p>
                <a:r>
                  <a:rPr lang="en-US" dirty="0"/>
                  <a:t>May ensure the uniformity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May be non-uniform for a segment</a:t>
                </a:r>
              </a:p>
              <a:p>
                <a:pPr lvl="1"/>
                <a:r>
                  <a:rPr lang="en-US" dirty="0"/>
                  <a:t>Large gap for a sequence</a:t>
                </a:r>
              </a:p>
              <a:p>
                <a:r>
                  <a:rPr lang="en-US" dirty="0"/>
                  <a:t>Full cycle depends on the careful 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24" b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Theorem: Full Cycle LCG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LCG defined by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mod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has full cycle if and only if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Only +</a:t>
                </a:r>
                <a:r>
                  <a:rPr lang="en-US" dirty="0" err="1"/>
                  <a:t>ve</a:t>
                </a:r>
                <a:r>
                  <a:rPr lang="en-US" dirty="0"/>
                  <a:t> integer that divides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is 1</a:t>
                </a:r>
              </a:p>
              <a:p>
                <a:pPr lvl="2"/>
                <a:r>
                  <a:rPr lang="en-US" dirty="0" err="1"/>
                  <a:t>gcd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is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is relatively 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is a prime, and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−1 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/>
                        </a:rPr>
                        <m:t>=4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𝑘</m:t>
                      </m:r>
                      <m:r>
                        <a:rPr lang="en-US" sz="2800" b="0" i="1" dirty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b="0" dirty="0"/>
              </a:p>
              <a:p>
                <a:pPr marL="1657350" lvl="3" indent="-342900">
                  <a:buFont typeface="Arial" pitchFamily="34" charset="0"/>
                  <a:buChar char="•"/>
                </a:pPr>
                <a:r>
                  <a:rPr lang="en-US" dirty="0"/>
                  <a:t>If 4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4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24" b="-2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LCG: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(1/2)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ensures long period</a:t>
                </a:r>
              </a:p>
              <a:p>
                <a:r>
                  <a:rPr lang="en-US" dirty="0"/>
                  <a:t>A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ensures high density</a:t>
                </a:r>
              </a:p>
              <a:p>
                <a:r>
                  <a:rPr lang="en-US" dirty="0"/>
                  <a:t>A reasonable 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is the word length of the computer</a:t>
                </a:r>
              </a:p>
              <a:p>
                <a:pPr lvl="1"/>
                <a:r>
                  <a:rPr lang="en-US" dirty="0"/>
                  <a:t>For 32-bit word,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Leftmost bit word is the sign bit</a:t>
                </a:r>
              </a:p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, avoids explicit division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LCG: Choice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(2/2)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</p:spPr>
            <p:txBody>
              <a:bodyPr/>
              <a:lstStyle/>
              <a:p>
                <a:r>
                  <a:rPr lang="en-US" sz="2800" dirty="0"/>
                  <a:t>For 3-bit decimal operation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=100,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=19, 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=49,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=63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=63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19×63+49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mod</m:t>
                    </m:r>
                    <m:r>
                      <a:rPr lang="en-US" sz="2400" b="0" i="1" smtClean="0">
                        <a:latin typeface="Cambria Math"/>
                      </a:rPr>
                      <m:t> 100=12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46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mod</m:t>
                    </m:r>
                    <m:r>
                      <a:rPr lang="en-US" sz="2400" b="0" i="1" smtClean="0">
                        <a:latin typeface="Cambria Math"/>
                      </a:rPr>
                      <m:t> 100=4</m:t>
                    </m:r>
                  </m:oMath>
                </a14:m>
                <a:r>
                  <a:rPr lang="en-US" sz="2400" dirty="0"/>
                  <a:t>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19×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46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mod</m:t>
                    </m:r>
                    <m:r>
                      <a:rPr lang="en-US" sz="2400" i="1">
                        <a:latin typeface="Cambria Math"/>
                      </a:rPr>
                      <m:t> 100=</m:t>
                    </m:r>
                    <m:r>
                      <a:rPr lang="en-US" sz="2400" b="0" i="1" smtClean="0">
                        <a:latin typeface="Cambria Math"/>
                      </a:rPr>
                      <m:t>   9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23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mod</m:t>
                    </m:r>
                    <m:r>
                      <a:rPr lang="en-US" sz="2400" i="1">
                        <a:latin typeface="Cambria Math"/>
                      </a:rPr>
                      <m:t> 100=</m:t>
                    </m:r>
                  </m:oMath>
                </a14:m>
                <a:r>
                  <a:rPr lang="en-US" sz="2400" dirty="0"/>
                  <a:t> 23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19×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23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mod</m:t>
                    </m:r>
                    <m:r>
                      <a:rPr lang="en-US" sz="2400" i="1">
                        <a:latin typeface="Cambria Math"/>
                      </a:rPr>
                      <m:t> 100=   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86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mod</m:t>
                    </m:r>
                    <m:r>
                      <a:rPr lang="en-US" sz="2400" i="1">
                        <a:latin typeface="Cambria Math"/>
                      </a:rPr>
                      <m:t> 100=</m:t>
                    </m:r>
                  </m:oMath>
                </a14:m>
                <a:r>
                  <a:rPr lang="en-US" sz="2400" dirty="0"/>
                  <a:t>86</a:t>
                </a:r>
              </a:p>
              <a:p>
                <a:r>
                  <a:rPr lang="en-US" sz="2800" dirty="0"/>
                  <a:t>Explicit division is avoided by integer overflow</a:t>
                </a:r>
              </a:p>
              <a:p>
                <a:pPr lvl="1"/>
                <a:r>
                  <a:rPr lang="en-US" sz="2400" dirty="0"/>
                  <a:t>Speed and efficiency</a:t>
                </a:r>
              </a:p>
              <a:p>
                <a:r>
                  <a:rPr lang="en-US" dirty="0"/>
                  <a:t>After getting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,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Drops the leftmost digits, and</a:t>
                </a:r>
              </a:p>
              <a:p>
                <a:pPr lvl="1"/>
                <a:r>
                  <a:rPr lang="en-US" dirty="0"/>
                  <a:t>Takes only the rightmost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digits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  <a:blipFill rotWithShape="1">
                <a:blip r:embed="rId3"/>
                <a:stretch>
                  <a:fillRect l="-1630" t="-1160" b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LCG: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(an even number)</a:t>
                </a:r>
              </a:p>
              <a:p>
                <a:pPr lvl="2"/>
                <a:r>
                  <a:rPr lang="en-US" dirty="0"/>
                  <a:t>An odd number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will make it relatively 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should be divisible by 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2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1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</p:spPr>
            <p:txBody>
              <a:bodyPr/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=0, then the LCG is called  a multiplicative generator </a:t>
                </a:r>
              </a:p>
              <a:p>
                <a:r>
                  <a:rPr lang="en-US" sz="2400" dirty="0"/>
                  <a:t>Advantages: addition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is not necessary </a:t>
                </a:r>
              </a:p>
              <a:p>
                <a:r>
                  <a:rPr lang="en-US" sz="2400" dirty="0"/>
                  <a:t>Challenges:</a:t>
                </a:r>
              </a:p>
              <a:p>
                <a:pPr lvl="1"/>
                <a:r>
                  <a:rPr lang="en-US" sz="2000" dirty="0"/>
                  <a:t>Cannot have full period </a:t>
                </a:r>
              </a:p>
              <a:p>
                <a:pPr lvl="2"/>
                <a:r>
                  <a:rPr lang="en-US" sz="1800" dirty="0"/>
                  <a:t>Condition (a) not satisfied </a:t>
                </a:r>
              </a:p>
              <a:p>
                <a:pPr lvl="2"/>
                <a:r>
                  <a:rPr lang="en-US" sz="1800" dirty="0"/>
                  <a:t>However, possible to obtain a period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/>
                  <a:t> can be used to avoid explicit division</a:t>
                </a:r>
              </a:p>
              <a:p>
                <a:pPr lvl="2"/>
                <a:r>
                  <a:rPr lang="en-US" sz="1800" dirty="0"/>
                  <a:t>Cycle length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1800" b="0" dirty="0"/>
                  <a:t>if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is odd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/>
                  <a:t> is of the form,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=0, 1, 2, …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=8</m:t>
                    </m:r>
                    <m:r>
                      <a:rPr lang="en-US" sz="1600" b="0" i="1" smtClean="0"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</a:rPr>
                      <m:t>+3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=8</m:t>
                    </m:r>
                    <m:r>
                      <a:rPr lang="en-US" sz="1600" b="0" i="1" smtClean="0"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</a:rPr>
                      <m:t>+5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Not known, where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integers will fall</a:t>
                </a:r>
              </a:p>
              <a:p>
                <a:pPr lvl="2"/>
                <a:r>
                  <a:rPr lang="en-US" sz="1600" dirty="0"/>
                  <a:t>Might result in large gap</a:t>
                </a:r>
              </a:p>
              <a:p>
                <a:pPr lvl="2"/>
                <a:r>
                  <a:rPr lang="en-US" sz="1600" dirty="0"/>
                  <a:t>Non-uniformity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  <a:blipFill rotWithShape="1">
                <a:blip r:embed="rId2"/>
                <a:stretch>
                  <a:fillRect l="-963" t="-889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82501"/>
                <a:ext cx="8229600" cy="5257800"/>
              </a:xfrm>
            </p:spPr>
            <p:txBody>
              <a:bodyPr/>
              <a:lstStyle/>
              <a:p>
                <a:r>
                  <a:rPr lang="en-US" sz="2800" dirty="0"/>
                  <a:t>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 sz="2800" dirty="0"/>
                  <a:t> is called random numbers, if it poses two statistical properties</a:t>
                </a:r>
              </a:p>
              <a:p>
                <a:pPr lvl="1"/>
                <a:r>
                  <a:rPr lang="en-US" sz="2400" dirty="0"/>
                  <a:t>Uniformity</a:t>
                </a:r>
              </a:p>
              <a:p>
                <a:pPr lvl="1"/>
                <a:r>
                  <a:rPr lang="en-US" sz="2400" dirty="0"/>
                  <a:t>Independence</a:t>
                </a:r>
              </a:p>
              <a:p>
                <a:r>
                  <a:rPr lang="en-US" sz="2800" dirty="0"/>
                  <a:t>Each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=1, 2, …</m:t>
                    </m:r>
                  </m:oMath>
                </a14:m>
                <a:r>
                  <a:rPr lang="en-US" sz="2800" dirty="0"/>
                  <a:t> is </a:t>
                </a:r>
              </a:p>
              <a:p>
                <a:pPr lvl="1"/>
                <a:r>
                  <a:rPr lang="en-US" sz="2400" dirty="0"/>
                  <a:t>Independent sample drawn from continuous uniform distribution [0, 1]</a:t>
                </a:r>
              </a:p>
              <a:p>
                <a:pPr lvl="1"/>
                <a:r>
                  <a:rPr lang="en-US" sz="2400" dirty="0"/>
                  <a:t>The PDF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82501"/>
                <a:ext cx="8229600" cy="5257800"/>
              </a:xfrm>
              <a:blipFill rotWithShape="1">
                <a:blip r:embed="rId3"/>
                <a:stretch>
                  <a:fillRect l="-133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83328"/>
              </p:ext>
            </p:extLst>
          </p:nvPr>
        </p:nvGraphicFramePr>
        <p:xfrm>
          <a:off x="6019800" y="4419600"/>
          <a:ext cx="25019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02082" imgH="1805856" progId="">
                  <p:embed/>
                </p:oleObj>
              </mc:Choice>
              <mc:Fallback>
                <p:oleObj name="Visio" r:id="rId4" imgW="2502082" imgH="1805856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2501900" cy="180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LCG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1426"/>
              </p:ext>
            </p:extLst>
          </p:nvPr>
        </p:nvGraphicFramePr>
        <p:xfrm>
          <a:off x="2057400" y="990600"/>
          <a:ext cx="6858000" cy="518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err="1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600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600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600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600" b="1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="1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143000"/>
            <a:ext cx="160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a = 13</a:t>
            </a:r>
          </a:p>
          <a:p>
            <a:r>
              <a:rPr lang="en-US" sz="1800" dirty="0"/>
              <a:t>m</a:t>
            </a:r>
            <a:r>
              <a:rPr lang="en-US" sz="1800"/>
              <a:t> </a:t>
            </a:r>
            <a:r>
              <a:rPr lang="en-US" sz="1800" dirty="0"/>
              <a:t>= 2</a:t>
            </a:r>
            <a:r>
              <a:rPr lang="en-US" sz="1800" i="1" baseline="30000" dirty="0"/>
              <a:t>b</a:t>
            </a:r>
            <a:r>
              <a:rPr lang="en-US" sz="1800" dirty="0"/>
              <a:t> = 64</a:t>
            </a:r>
          </a:p>
          <a:p>
            <a:r>
              <a:rPr lang="en-US" sz="1800" dirty="0"/>
              <a:t>Z</a:t>
            </a:r>
            <a:r>
              <a:rPr lang="en-US" sz="1800" baseline="-25000" dirty="0"/>
              <a:t>0</a:t>
            </a:r>
            <a:r>
              <a:rPr lang="en-US" sz="1800" dirty="0"/>
              <a:t>=1,2,3,4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94828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Multiplicative Generator: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be the largest prime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Cycle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is achievable ,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 primitive element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 smallest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is divisible by </a:t>
                </a:r>
                <a:r>
                  <a:rPr lang="en-US" i="1" dirty="0"/>
                  <a:t>m</a:t>
                </a:r>
                <a:r>
                  <a:rPr lang="en-US" dirty="0"/>
                  <a:t> is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called prime modulus multiplicative LCG (PMMLCG)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1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PMMLCG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one obtain primitive element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, how can we avoid the division operation?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Congruence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a deterministic function of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pPr lvl="1"/>
                <a:r>
                  <a:rPr lang="en-US" dirty="0"/>
                  <a:t>Still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 ~ 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LCG,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</a:t>
            </a:r>
            <a:r>
              <a:rPr lang="en-US" dirty="0" err="1"/>
              <a:t>Congruential</a:t>
            </a:r>
            <a:r>
              <a:rPr lang="en-US" dirty="0"/>
              <a:t>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recursive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Cycle is as large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or more separate generators</a:t>
            </a:r>
          </a:p>
          <a:p>
            <a:r>
              <a:rPr lang="en-US" dirty="0"/>
              <a:t>Combine them to generator the final random number</a:t>
            </a:r>
          </a:p>
          <a:p>
            <a:r>
              <a:rPr lang="en-US" dirty="0"/>
              <a:t>Expected to exhibit a longer  cycle and better statistical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Each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=1, 2, …</m:t>
                    </m:r>
                  </m:oMath>
                </a14:m>
                <a:r>
                  <a:rPr lang="en-US" sz="2400" dirty="0"/>
                  <a:t>is (contd.)</a:t>
                </a:r>
              </a:p>
              <a:p>
                <a:pPr lvl="1"/>
                <a:r>
                  <a:rPr lang="en-US" sz="2000" dirty="0"/>
                  <a:t>The expected value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The variance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If the interval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0, 1</m:t>
                    </m:r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divided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classes of equal length, then uniformity and independence ensures</a:t>
                </a:r>
              </a:p>
              <a:p>
                <a:pPr lvl="1"/>
                <a:r>
                  <a:rPr lang="en-US" sz="2000" dirty="0"/>
                  <a:t> If number of observations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lvl="2"/>
                <a:r>
                  <a:rPr lang="en-US" sz="1800" dirty="0"/>
                  <a:t>Expected number of observations in each class is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1800" b="0" dirty="0"/>
              </a:p>
              <a:p>
                <a:pPr lvl="2"/>
                <a:r>
                  <a:rPr lang="en-US" sz="1800" dirty="0"/>
                  <a:t>Probability of observing a value in a particular class is independent of previous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sz="2400" dirty="0"/>
              <a:t>Random numbers generated by known methods</a:t>
            </a:r>
          </a:p>
          <a:p>
            <a:pPr lvl="1"/>
            <a:r>
              <a:rPr lang="en-US" sz="2000" dirty="0"/>
              <a:t>Numbers can be replicated</a:t>
            </a:r>
          </a:p>
          <a:p>
            <a:pPr lvl="1"/>
            <a:r>
              <a:rPr lang="en-US" sz="2000" dirty="0"/>
              <a:t>Numbers are not truly random</a:t>
            </a:r>
          </a:p>
          <a:p>
            <a:pPr lvl="2"/>
            <a:r>
              <a:rPr lang="en-US" sz="1800" dirty="0"/>
              <a:t>Pseudo-random number</a:t>
            </a:r>
          </a:p>
          <a:p>
            <a:pPr lvl="2"/>
            <a:r>
              <a:rPr lang="en-US" sz="1800" dirty="0"/>
              <a:t>Random numbers generated by computer programs / arithmetic methods</a:t>
            </a:r>
          </a:p>
          <a:p>
            <a:r>
              <a:rPr lang="en-US" sz="2400" dirty="0"/>
              <a:t>Pseudo-random numbers departs from ideal randomness, e.g.,</a:t>
            </a:r>
          </a:p>
          <a:p>
            <a:pPr lvl="1"/>
            <a:r>
              <a:rPr lang="en-US" sz="2000" dirty="0"/>
              <a:t>May not be uniformly distributed</a:t>
            </a:r>
          </a:p>
          <a:p>
            <a:pPr lvl="1"/>
            <a:r>
              <a:rPr lang="en-US" sz="2000" dirty="0"/>
              <a:t>May be discrete valued</a:t>
            </a:r>
          </a:p>
          <a:p>
            <a:pPr lvl="2"/>
            <a:r>
              <a:rPr lang="en-US" sz="1800" dirty="0"/>
              <a:t>Instead of continuous valued</a:t>
            </a:r>
          </a:p>
          <a:p>
            <a:pPr lvl="1"/>
            <a:r>
              <a:rPr lang="en-US" sz="2000" dirty="0"/>
              <a:t>The mean may too high or too low</a:t>
            </a:r>
          </a:p>
          <a:p>
            <a:pPr lvl="1"/>
            <a:r>
              <a:rPr lang="en-US" sz="2000" dirty="0"/>
              <a:t>The variance may be too high or too low</a:t>
            </a:r>
          </a:p>
          <a:p>
            <a:pPr lvl="1"/>
            <a:r>
              <a:rPr lang="en-US" sz="2000" dirty="0"/>
              <a:t>There may be dependence	</a:t>
            </a:r>
          </a:p>
          <a:p>
            <a:pPr lvl="2"/>
            <a:r>
              <a:rPr lang="en-US" sz="1600" dirty="0"/>
              <a:t>Autocorrelation between numbers</a:t>
            </a:r>
          </a:p>
          <a:p>
            <a:pPr lvl="2"/>
            <a:r>
              <a:rPr lang="en-US" sz="1600" dirty="0"/>
              <a:t>Numbers successively higher/lower than adjacent numbers</a:t>
            </a:r>
          </a:p>
          <a:p>
            <a:pPr lvl="2"/>
            <a:r>
              <a:rPr lang="en-US" sz="1600" dirty="0"/>
              <a:t>Several numbers above the mean followed by several numbers below the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 Numbers -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Methods used for generating random numbers should be</a:t>
            </a:r>
          </a:p>
          <a:p>
            <a:pPr lvl="1"/>
            <a:r>
              <a:rPr lang="en-US" sz="2000" dirty="0"/>
              <a:t>Fast, i.e., computationally and storage efficient </a:t>
            </a:r>
          </a:p>
          <a:p>
            <a:pPr lvl="1"/>
            <a:r>
              <a:rPr lang="en-US" sz="2000" dirty="0"/>
              <a:t>Portable to different computers, or even to different programming languages</a:t>
            </a:r>
          </a:p>
          <a:p>
            <a:pPr lvl="1"/>
            <a:r>
              <a:rPr lang="en-US" sz="2000" dirty="0"/>
              <a:t>With sufficiently long cycle</a:t>
            </a:r>
          </a:p>
          <a:p>
            <a:pPr lvl="2"/>
            <a:r>
              <a:rPr lang="en-US" sz="1800" dirty="0"/>
              <a:t>Length of a sequence before the numbers repeat</a:t>
            </a:r>
          </a:p>
          <a:p>
            <a:pPr lvl="1"/>
            <a:r>
              <a:rPr lang="en-US" sz="2000" dirty="0"/>
              <a:t>Able to replicate the random numbers</a:t>
            </a:r>
          </a:p>
          <a:p>
            <a:pPr lvl="1"/>
            <a:r>
              <a:rPr lang="en-US" sz="2000" dirty="0"/>
              <a:t>Able to generate separate streams</a:t>
            </a:r>
          </a:p>
          <a:p>
            <a:pPr lvl="1"/>
            <a:r>
              <a:rPr lang="en-US" sz="2000" dirty="0"/>
              <a:t>Able to approximate the statistical properties of random numbers</a:t>
            </a:r>
          </a:p>
          <a:p>
            <a:pPr lvl="2"/>
            <a:r>
              <a:rPr lang="en-US" sz="1800" dirty="0"/>
              <a:t>Uniformity</a:t>
            </a:r>
          </a:p>
          <a:p>
            <a:pPr lvl="2"/>
            <a:r>
              <a:rPr lang="en-US" sz="1800" dirty="0"/>
              <a:t>Independence</a:t>
            </a:r>
          </a:p>
          <a:p>
            <a:pPr lvl="2"/>
            <a:r>
              <a:rPr lang="en-US" sz="1800" dirty="0"/>
              <a:t>Maximum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Random-Number Generations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166497"/>
                  </p:ext>
                </p:extLst>
              </p:nvPr>
            </p:nvGraphicFramePr>
            <p:xfrm>
              <a:off x="1752600" y="4038600"/>
              <a:ext cx="5105400" cy="22078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13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err="1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en-US" sz="1200" i="1" baseline="-2500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en-US" sz="120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err="1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r>
                            <a:rPr lang="en-US" sz="1200" i="1" baseline="-2500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en-US" sz="120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7182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51581124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0.5811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33767721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7677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0.7677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58936329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9363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0.9363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87665769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6657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0.6657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44315649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3028"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043166497"/>
                  </p:ext>
                </p:extLst>
              </p:nvPr>
            </p:nvGraphicFramePr>
            <p:xfrm>
              <a:off x="1752600" y="4038600"/>
              <a:ext cx="51054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6350"/>
                    <a:gridCol w="1276350"/>
                    <a:gridCol w="1276350"/>
                    <a:gridCol w="1276350"/>
                  </a:tblGrid>
                  <a:tr h="287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en-US" sz="1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err="1" smtClean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  <a:r>
                            <a:rPr lang="en-US" sz="1200" i="1" baseline="-250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en-US" sz="120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err="1" smtClean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r>
                            <a:rPr lang="en-US" sz="1200" i="1" baseline="-250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en-US" sz="120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957" t="-2128" b="-67021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7182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-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51581124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5811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0.5811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33767721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7677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0.7677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58936329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9363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0.9363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87665769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6657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0.6657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44315649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Midsquare</a:t>
            </a:r>
            <a:r>
              <a:rPr lang="en-US" dirty="0"/>
              <a:t> Method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153400" cy="4953000"/>
              </a:xfrm>
            </p:spPr>
            <p:txBody>
              <a:bodyPr/>
              <a:lstStyle/>
              <a:p>
                <a:r>
                  <a:rPr lang="en-US" sz="2000" dirty="0"/>
                  <a:t>Proposed by von </a:t>
                </a:r>
                <a:r>
                  <a:rPr lang="en-US" sz="2000" dirty="0" err="1"/>
                  <a:t>Neuman</a:t>
                </a:r>
                <a:r>
                  <a:rPr lang="en-US" sz="2000" dirty="0"/>
                  <a:t> and Metropolis (1940)</a:t>
                </a:r>
              </a:p>
              <a:p>
                <a:r>
                  <a:rPr lang="en-US" sz="2000" dirty="0"/>
                  <a:t>Start with a four digit positive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to obtain an 8-digit number</a:t>
                </a:r>
              </a:p>
              <a:p>
                <a:pPr lvl="1"/>
                <a:r>
                  <a:rPr lang="en-US" sz="1800" dirty="0"/>
                  <a:t>If required, append zeros to the left</a:t>
                </a:r>
              </a:p>
              <a:p>
                <a:r>
                  <a:rPr lang="en-US" sz="2000" dirty="0"/>
                  <a:t>Take the middle 4 digits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Place a decimal point at the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to get the first random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0, 1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middle 4 digit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with a decimal point at the left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153400" cy="4953000"/>
              </a:xfrm>
              <a:blipFill rotWithShape="1">
                <a:blip r:embed="rId3"/>
                <a:stretch>
                  <a:fillRect l="-673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Midsquare</a:t>
            </a:r>
            <a:r>
              <a:rPr lang="en-US" dirty="0"/>
              <a:t> Method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with the </a:t>
                </a:r>
                <a:r>
                  <a:rPr lang="en-US" dirty="0" err="1"/>
                  <a:t>midsquare</a:t>
                </a:r>
                <a:r>
                  <a:rPr lang="en-US" dirty="0"/>
                  <a:t> method</a:t>
                </a:r>
              </a:p>
              <a:p>
                <a:pPr lvl="1"/>
                <a:r>
                  <a:rPr lang="en-US" dirty="0"/>
                  <a:t>Strong tendency to degenerate fairly rapidly to zero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=1009</m:t>
                    </m:r>
                  </m:oMath>
                </a14:m>
                <a:r>
                  <a:rPr lang="en-US" dirty="0"/>
                  <a:t>, then after few numbers it reaches to 0</a:t>
                </a:r>
              </a:p>
              <a:p>
                <a:pPr lvl="1"/>
                <a:r>
                  <a:rPr lang="en-US" dirty="0"/>
                  <a:t>A fundamental objection is that it is not random</a:t>
                </a:r>
              </a:p>
              <a:p>
                <a:pPr lvl="2"/>
                <a:r>
                  <a:rPr lang="en-US" dirty="0"/>
                  <a:t>Next number can be easily generated</a:t>
                </a:r>
              </a:p>
              <a:p>
                <a:pPr lvl="2"/>
                <a:r>
                  <a:rPr lang="en-US" dirty="0"/>
                  <a:t>Though this is applicable to all arithmetic generators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Congruential</a:t>
            </a:r>
            <a:r>
              <a:rPr lang="en-US" dirty="0"/>
              <a:t> Generators (LCG)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/>
              <a:lstStyle/>
              <a:p>
                <a:r>
                  <a:rPr lang="en-US" sz="2800" dirty="0"/>
                  <a:t>A sequence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= 1, 2, …</m:t>
                    </m:r>
                  </m:oMath>
                </a14:m>
                <a:r>
                  <a:rPr lang="en-US" sz="2800" dirty="0"/>
                  <a:t> is defined by the recursive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mod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is the multiplier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is modulus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is the increment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starting value, known as the seed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400" dirty="0"/>
                  <a:t>It can also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can be calculated directly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mod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𝑚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2"/>
                <a:stretch>
                  <a:fillRect l="-125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693F7-4914-419C-A517-C78FB5E2D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00</Template>
  <TotalTime>8497</TotalTime>
  <Words>1587</Words>
  <Application>Microsoft Office PowerPoint</Application>
  <PresentationFormat>On-screen Show (4:3)</PresentationFormat>
  <Paragraphs>378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Times New Roman</vt:lpstr>
      <vt:lpstr>Lecture 00</vt:lpstr>
      <vt:lpstr>Visio</vt:lpstr>
      <vt:lpstr>Simulation and Modeling</vt:lpstr>
      <vt:lpstr>Random Numbers (1/2)</vt:lpstr>
      <vt:lpstr>Random Numbers (2/2)</vt:lpstr>
      <vt:lpstr>Pseudo-Random Numbers</vt:lpstr>
      <vt:lpstr>Pseudo-Random Numbers - Considerations</vt:lpstr>
      <vt:lpstr>PowerPoint Presentation</vt:lpstr>
      <vt:lpstr>Midsquare Method (1/2)</vt:lpstr>
      <vt:lpstr>Midsquare Method (2/2)</vt:lpstr>
      <vt:lpstr>Linear Congruential Generators (LCG)</vt:lpstr>
      <vt:lpstr>Linear Congruential Generators (LCG)</vt:lpstr>
      <vt:lpstr>LCG – Example (1/2)</vt:lpstr>
      <vt:lpstr> </vt:lpstr>
      <vt:lpstr>LCG – Example </vt:lpstr>
      <vt:lpstr>Properties of Full Cycle Generators</vt:lpstr>
      <vt:lpstr>Theorem: Full Cycle LCG</vt:lpstr>
      <vt:lpstr>LCG: Choice of m (1/2)</vt:lpstr>
      <vt:lpstr>LCG: Choice of m(2/2)</vt:lpstr>
      <vt:lpstr>LCG: Choice of c and a</vt:lpstr>
      <vt:lpstr>Multiplicative Generator</vt:lpstr>
      <vt:lpstr>Multiplicative LCG</vt:lpstr>
      <vt:lpstr>Multiplicative Generator: choice of m</vt:lpstr>
      <vt:lpstr>Challenges with PMMLCG</vt:lpstr>
      <vt:lpstr>More General Congruence</vt:lpstr>
      <vt:lpstr>Quadratic Congruential Generator</vt:lpstr>
      <vt:lpstr>Multiple recursive Generator</vt:lpstr>
      <vt:lpstr>Composite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and Performance Evaluation</dc:title>
  <dc:creator>ME</dc:creator>
  <cp:lastModifiedBy>mahbub alam</cp:lastModifiedBy>
  <cp:revision>120</cp:revision>
  <cp:lastPrinted>2017-08-04T05:22:03Z</cp:lastPrinted>
  <dcterms:created xsi:type="dcterms:W3CDTF">2013-06-18T11:21:31Z</dcterms:created>
  <dcterms:modified xsi:type="dcterms:W3CDTF">2021-06-01T03:59:45Z</dcterms:modified>
</cp:coreProperties>
</file>