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273" r:id="rId2"/>
    <p:sldId id="528" r:id="rId3"/>
    <p:sldId id="507" r:id="rId4"/>
    <p:sldId id="515" r:id="rId5"/>
    <p:sldId id="506" r:id="rId6"/>
    <p:sldId id="508" r:id="rId7"/>
    <p:sldId id="509" r:id="rId8"/>
    <p:sldId id="527" r:id="rId9"/>
    <p:sldId id="510" r:id="rId10"/>
    <p:sldId id="511" r:id="rId11"/>
    <p:sldId id="512" r:id="rId12"/>
    <p:sldId id="513" r:id="rId13"/>
    <p:sldId id="514" r:id="rId14"/>
    <p:sldId id="516" r:id="rId15"/>
    <p:sldId id="517" r:id="rId16"/>
    <p:sldId id="518" r:id="rId17"/>
    <p:sldId id="519" r:id="rId18"/>
    <p:sldId id="520" r:id="rId19"/>
    <p:sldId id="521" r:id="rId20"/>
    <p:sldId id="529" r:id="rId21"/>
    <p:sldId id="530" r:id="rId22"/>
    <p:sldId id="531" r:id="rId23"/>
    <p:sldId id="532" r:id="rId24"/>
    <p:sldId id="533" r:id="rId25"/>
    <p:sldId id="536" r:id="rId26"/>
    <p:sldId id="537" r:id="rId27"/>
    <p:sldId id="524" r:id="rId28"/>
    <p:sldId id="538" r:id="rId29"/>
    <p:sldId id="539" r:id="rId30"/>
    <p:sldId id="540" r:id="rId31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00"/>
    <a:srgbClr val="BBE0E3"/>
    <a:srgbClr val="009900"/>
    <a:srgbClr val="A1BE94"/>
    <a:srgbClr val="33CCFF"/>
    <a:srgbClr val="808000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90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84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6" y="0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413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6" y="9371413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20463C-4BBF-47DF-90C2-913F68698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6" y="0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7294"/>
            <a:ext cx="5389240" cy="443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413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6" y="9371413"/>
            <a:ext cx="2919565" cy="4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9C2FC2A-F34F-4B1D-8B75-84EC43BA7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7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304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Cdsfasdflick</a:t>
            </a:r>
            <a:r>
              <a:rPr lang="en-US" dirty="0"/>
              <a:t>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7B35-2E06-47E4-873C-93BBD2BC6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4DE6-FED0-4B97-9E1D-358869BF9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A726-6B2D-48BA-BDF8-6544B255F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1612-3547-42B6-8768-1679629E1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7951-6A4B-4C7B-9F26-38960CBC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93F7-4914-419C-A517-C78FB5E2D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EE79-822D-4E7A-9F74-9609C4BD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79C0-A3AF-42FC-9A4D-4C447FE5F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B34DF-D07C-4DA7-B06F-03E43AB2B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10AF-44EC-4350-9AC1-1CF65261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C55B-6545-4578-B0FE-B025BA1E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B373-C7B1-45E1-8D53-DCEBADC30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2C31-0931-4DE3-B6C0-144B970A7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0" y="63754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0" y="939800"/>
            <a:ext cx="9144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324E0-6F10-47BF-B0C2-83D52C40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00" y="133350"/>
            <a:ext cx="8991600" cy="1219200"/>
          </a:xfrm>
        </p:spPr>
        <p:txBody>
          <a:bodyPr/>
          <a:lstStyle/>
          <a:p>
            <a:pPr eaLnBrk="1" hangingPunct="1"/>
            <a:r>
              <a:rPr lang="en-US" sz="3500" dirty="0">
                <a:solidFill>
                  <a:srgbClr val="3399FF"/>
                </a:solidFill>
                <a:ea typeface="SimSun" pitchFamily="2" charset="-122"/>
              </a:rPr>
              <a:t>Simulation and Modeling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6553200" cy="121920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Muhammad Mahbub Alam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Professor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CSE Department, IUT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752600" y="2208028"/>
            <a:ext cx="58674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Lecture 13 </a:t>
            </a:r>
          </a:p>
          <a:p>
            <a:pPr algn="ctr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Generating Random </a:t>
            </a:r>
            <a:r>
              <a:rPr lang="en-US" sz="2400" b="1" dirty="0" err="1">
                <a:latin typeface="Times New Roman" pitchFamily="18" charset="0"/>
              </a:rPr>
              <a:t>Variates</a:t>
            </a:r>
            <a:endParaRPr 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not available, derive the CDF of the distribution</a:t>
                </a:r>
              </a:p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random </a:t>
                </a:r>
                <a:r>
                  <a:rPr lang="en-US" dirty="0" err="1"/>
                  <a:t>variates</a:t>
                </a:r>
                <a:r>
                  <a:rPr lang="en-US" dirty="0"/>
                  <a:t> for the following distribution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 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3: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random </a:t>
                </a:r>
                <a:r>
                  <a:rPr lang="en-US" dirty="0" err="1"/>
                  <a:t>variates</a:t>
                </a:r>
                <a:r>
                  <a:rPr lang="en-US" dirty="0"/>
                  <a:t> with exponential </a:t>
                </a:r>
                <a:r>
                  <a:rPr lang="en-US" dirty="0" err="1"/>
                  <a:t>distribtion</a:t>
                </a:r>
                <a:r>
                  <a:rPr lang="en-US" dirty="0"/>
                  <a:t> having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pdf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        0≤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≤∞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=1 −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=1 −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>
                  <a:ea typeface="Cambria Math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=1 −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Algorithm</a:t>
                </a:r>
              </a:p>
              <a:p>
                <a:pPr lvl="1"/>
                <a:r>
                  <a:rPr lang="en-US" sz="2400" dirty="0"/>
                  <a:t>Step 1: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endParaRPr lang="en-US" sz="2400" b="0" dirty="0">
                  <a:ea typeface="Cambria Math"/>
                </a:endParaRPr>
              </a:p>
              <a:p>
                <a:pPr lvl="1"/>
                <a:r>
                  <a:rPr lang="en-US" sz="2400" dirty="0"/>
                  <a:t>Step 2: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Step 3: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(1−</m:t>
                    </m:r>
                    <m:r>
                      <a:rPr lang="en-US" sz="2800" b="0" i="1" smtClean="0">
                        <a:latin typeface="Cambria Math"/>
                      </a:rPr>
                      <m:t>𝑈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also uniform in the range (0, 1)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(1−</m:t>
                        </m:r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has the same distribution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A small savings in time can be achieved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1: calculate the CDF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8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Step 1: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(0. 1)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3: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</a:t>
            </a:r>
            <a:r>
              <a:rPr lang="en-US" dirty="0" err="1"/>
              <a:t>Weibull</a:t>
            </a:r>
            <a:r>
              <a:rPr lang="en-US" dirty="0"/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𝛽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,       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≥0     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0,                                  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𝛽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dirty="0"/>
                  <a:t>Step 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≫ 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800" i="1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dirty="0"/>
                  <a:t>Step 3: derive the 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𝛼</m:t>
                      </m:r>
                      <m:r>
                        <a:rPr lang="en-US" sz="2400" b="0" i="1" smtClean="0">
                          <a:latin typeface="Cambria Math"/>
                        </a:rPr>
                        <m:t>[−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𝛽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    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800" dirty="0"/>
                  <a:t>Step 4: Return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</a:t>
            </a:r>
            <a:r>
              <a:rPr lang="en-US" dirty="0" err="1"/>
              <a:t>Weibull</a:t>
            </a:r>
            <a:r>
              <a:rPr lang="en-US" dirty="0"/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Step 1: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[−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RV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is a sum of IID random variables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A closed form solution for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might not exist</a:t>
                </a:r>
              </a:p>
              <a:p>
                <a:r>
                  <a:rPr lang="en-US" sz="2800" dirty="0"/>
                  <a:t>Instead of generating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directly, by generating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’s  individually,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is generated summing them</a:t>
                </a:r>
              </a:p>
              <a:p>
                <a:pPr lvl="1"/>
                <a:r>
                  <a:rPr lang="en-US" sz="2400" dirty="0"/>
                  <a:t>The term convolution is used from stochastic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-fold convolution of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3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Method: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using the inverse transform method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Erlang</a:t>
                </a:r>
                <a:r>
                  <a:rPr lang="en-US" dirty="0"/>
                  <a:t> Distribution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410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err="1"/>
                  <a:t>Erlang</a:t>
                </a:r>
                <a:r>
                  <a:rPr lang="en-US" sz="2800" dirty="0"/>
                  <a:t> random variable with mean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Sum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IID exponential random variables with common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Using inverse transform method,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×…×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410200"/>
              </a:xfrm>
              <a:blipFill rotWithShape="1">
                <a:blip r:embed="rId3"/>
                <a:stretch>
                  <a:fillRect t="-112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Erlang</a:t>
                </a:r>
                <a:r>
                  <a:rPr lang="en-US" dirty="0"/>
                  <a:t> Distribution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Step 1: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)]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3: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Acceptance-Rejection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random 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from CDF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with corresponding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However, instead of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from another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and</a:t>
                </a:r>
              </a:p>
              <a:p>
                <a:r>
                  <a:rPr lang="en-US" dirty="0"/>
                  <a:t>We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with a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Otherwise, we reject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repeat the procedure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Acceptance-Rejection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81600"/>
              </a:xfrm>
            </p:spPr>
            <p:txBody>
              <a:bodyPr/>
              <a:lstStyle/>
              <a:p>
                <a:r>
                  <a:rPr lang="en-US" sz="2000" dirty="0"/>
                  <a:t>Generate random variate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with CDF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/>
                  <a:t>(x) and PDF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specified, called the majoring function,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will not, in general, be a PDF, since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𝑐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≥</m:t>
                        </m:r>
                      </m:e>
                    </m:nary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2000" dirty="0"/>
                  <a:t>Therefore, we find a function,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which is a PDF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Clearly,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We generate random variate,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/>
                  <a:t>, with PDF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1800" dirty="0"/>
                  <a:t>We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when it satisfies certain condition</a:t>
                </a:r>
              </a:p>
              <a:p>
                <a:pPr lvl="2"/>
                <a:r>
                  <a:rPr lang="en-US" sz="1800" dirty="0"/>
                  <a:t>It has the same distribution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When a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satisfies,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800" dirty="0"/>
                  <a:t>Otherwise,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 is rejected as a random variate of PDF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81600"/>
              </a:xfrm>
              <a:blipFill rotWithShape="1">
                <a:blip r:embed="rId2"/>
                <a:stretch>
                  <a:fillRect l="-667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Acceptance-Rejection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Step 1: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having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r>
                  <a:rPr lang="en-US" dirty="0"/>
                  <a:t>,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3: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then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Else, go back to Step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Acceptance-Rejection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53000"/>
              </a:xfrm>
            </p:spPr>
            <p:txBody>
              <a:bodyPr/>
              <a:lstStyle/>
              <a:p>
                <a:r>
                  <a:rPr lang="en-US" sz="2800" dirty="0"/>
                  <a:t>Generate random variates for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,          0≤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160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4−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sz="2800" dirty="0"/>
                  <a:t>The majoring function can be chosen as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8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0≤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≤1</m:t>
                            </m:r>
                          </m:e>
                          <m:e>
                            <m:r>
                              <a:rPr lang="en-US" sz="1800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180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The acceptance condition becomes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latin typeface="Cambria Math"/>
                      </a:rPr>
                      <m:t>≤2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,   </m:t>
                    </m:r>
                    <m:r>
                      <a:rPr lang="en-US" sz="2400" b="0" i="0" smtClean="0">
                        <a:latin typeface="Cambria Math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if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latin typeface="Cambria Math"/>
                      </a:rPr>
                      <m:t>&lt;2−2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,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if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53000"/>
              </a:xfrm>
              <a:blipFill rotWithShape="1">
                <a:blip r:embed="rId2"/>
                <a:stretch>
                  <a:fillRect l="-1481" t="-1232" b="-8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0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Acceptance-Rejection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1" y="990600"/>
            <a:ext cx="368161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25" y="990600"/>
            <a:ext cx="383861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4038600"/>
                <a:ext cx="8382000" cy="2286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 that fall near the middle part,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high</a:t>
                </a:r>
              </a:p>
              <a:p>
                <a:pPr lvl="1"/>
                <a:r>
                  <a:rPr lang="en-US" sz="2000" dirty="0"/>
                  <a:t>Most likely to be accepted</a:t>
                </a:r>
              </a:p>
              <a:p>
                <a:r>
                  <a:rPr lang="en-US" sz="2400" dirty="0"/>
                  <a:t>Acceptance condition,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can visualize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𝑈𝑔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If the point fall under the curve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𝑈𝑔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1800" dirty="0"/>
                  <a:t> is accepted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038600"/>
                <a:ext cx="8382000" cy="2286000"/>
              </a:xfrm>
              <a:blipFill rotWithShape="1">
                <a:blip r:embed="rId4"/>
                <a:stretch>
                  <a:fillRect l="-1018" t="-213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315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Acceptance-Rejection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953000"/>
              </a:xfrm>
            </p:spPr>
            <p:txBody>
              <a:bodyPr/>
              <a:lstStyle/>
              <a:p>
                <a:r>
                  <a:rPr lang="en-US" sz="2400" dirty="0"/>
                  <a:t>Generate random variates of beta (4,3) distribution with PDF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=60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   0≤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majoring function is found by differentiating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=60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(5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−8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+3)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=60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(5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−3)(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Now, 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 gives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=0.6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maximum value occurs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=0.6, </m:t>
                    </m:r>
                  </m:oMath>
                </a14:m>
                <a:r>
                  <a:rPr lang="en-US" sz="2400" dirty="0"/>
                  <a:t>which is 2.0736</a:t>
                </a:r>
              </a:p>
              <a:p>
                <a:r>
                  <a:rPr lang="en-US" sz="2400" dirty="0"/>
                  <a:t>Majoring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=2.0736,          0≤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=2.0736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=1, 0≤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953000"/>
              </a:xfrm>
              <a:blipFill rotWithShape="1">
                <a:blip r:embed="rId2"/>
                <a:stretch>
                  <a:fillRect l="-1111" t="-984" b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  <a:p>
            <a:pPr lvl="1"/>
            <a:r>
              <a:rPr lang="en-US" dirty="0"/>
              <a:t>Obtaining sample values of a random variable having uniform continuous distribution in [0, 1]</a:t>
            </a:r>
          </a:p>
          <a:p>
            <a:r>
              <a:rPr lang="en-US" dirty="0"/>
              <a:t>Generating Random </a:t>
            </a:r>
            <a:r>
              <a:rPr lang="en-US" dirty="0" err="1"/>
              <a:t>variates</a:t>
            </a:r>
            <a:endParaRPr lang="en-US" dirty="0"/>
          </a:p>
          <a:p>
            <a:pPr lvl="1"/>
            <a:r>
              <a:rPr lang="en-US" dirty="0"/>
              <a:t>Obtaining sample values of a random variable having the desired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599"/>
            <a:ext cx="5181600" cy="374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72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PDF of a </a:t>
                </a:r>
                <a:r>
                  <a:rPr lang="en-US" dirty="0" err="1"/>
                  <a:t>r.v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Relative chance of observing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on different part of its range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high for a region </a:t>
                </a:r>
              </a:p>
              <a:p>
                <a:pPr lvl="3"/>
                <a:r>
                  <a:rPr lang="en-US" dirty="0"/>
                  <a:t>We observe a lot of values from that region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represents the 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steep , i.e., increases at a high rate,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high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flat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small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590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is uniformly distributed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s hit the steep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than the flat part</a:t>
                </a:r>
              </a:p>
              <a:p>
                <a:r>
                  <a:rPr lang="en-US" dirty="0"/>
                  <a:t>More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will be observed from the steep part than the flat part.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590800"/>
              </a:xfrm>
              <a:blipFill rotWithShape="1">
                <a:blip r:embed="rId2"/>
                <a:stretch>
                  <a:fillRect l="-1630" t="-329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4343400" cy="195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81400"/>
                <a:ext cx="8229600" cy="2743200"/>
              </a:xfrm>
            </p:spPr>
            <p:txBody>
              <a:bodyPr/>
              <a:lstStyle/>
              <a:p>
                <a:r>
                  <a:rPr lang="en-US" sz="2800" dirty="0"/>
                  <a:t>For the interval [0.25 – 0.30] (5%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’s)</a:t>
                </a:r>
              </a:p>
              <a:p>
                <a:pPr lvl="1"/>
                <a:r>
                  <a:rPr lang="en-US" sz="2400" dirty="0"/>
                  <a:t>Corresponding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values will be in [2.6 – 3.0]</a:t>
                </a:r>
              </a:p>
              <a:p>
                <a:pPr lvl="1"/>
                <a:r>
                  <a:rPr lang="en-US" sz="2400" dirty="0"/>
                  <a:t>A narrow region</a:t>
                </a:r>
              </a:p>
              <a:p>
                <a:r>
                  <a:rPr lang="en-US" sz="2800" dirty="0"/>
                  <a:t>For the interval [0.93 </a:t>
                </a:r>
                <a:r>
                  <a:rPr lang="en-US" sz="2800"/>
                  <a:t>– 0.98] </a:t>
                </a:r>
                <a:r>
                  <a:rPr lang="en-US" sz="2800" dirty="0"/>
                  <a:t>(5%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’s)</a:t>
                </a:r>
              </a:p>
              <a:p>
                <a:pPr lvl="1"/>
                <a:r>
                  <a:rPr lang="en-US" sz="2400" dirty="0"/>
                  <a:t>Corresponding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values will be in [11.5 – 14.9]</a:t>
                </a:r>
              </a:p>
              <a:p>
                <a:pPr lvl="1"/>
                <a:r>
                  <a:rPr lang="en-US" sz="2400" dirty="0"/>
                  <a:t>A larger interval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81400"/>
                <a:ext cx="8229600" cy="2743200"/>
              </a:xfrm>
              <a:blipFill rotWithShape="1">
                <a:blip r:embed="rId2"/>
                <a:stretch>
                  <a:fillRect l="-1259" t="-2222" b="-6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89744"/>
            <a:ext cx="3352800" cy="22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3795"/>
            <a:ext cx="2895600" cy="220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2697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8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</p:spPr>
            <p:txBody>
              <a:bodyPr/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be a uniform (0, 1),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  <m:r>
                      <a:rPr lang="en-US" sz="2800" b="0" i="1" smtClean="0">
                        <a:latin typeface="Cambria Math"/>
                      </a:rPr>
                      <m:t> ~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/>
                  <a:t> RV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 is any continuous CDF,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is a random variable defined by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has the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𝑈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defined to be that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, so that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𝑈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2800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/>
                  <a:t> denote the CDF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</a:rPr>
                      <m:t>[</m:t>
                    </m:r>
                    <m:r>
                      <a:rPr lang="en-US" sz="2400" b="0" i="1" smtClean="0">
                        <a:latin typeface="Cambria Math"/>
                      </a:rPr>
                      <m:t>𝐹</m:t>
                    </m:r>
                    <m:d>
                      <m:dPr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</a:rPr>
                      <m:t>[</m:t>
                    </m:r>
                    <m:r>
                      <a:rPr lang="en-US" sz="2400" b="0" i="1" smtClean="0"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Since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400" dirty="0"/>
                  <a:t> is uniform [0,1],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𝐹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  <a:blipFill rotWithShape="1">
                <a:blip r:embed="rId2"/>
                <a:stretch>
                  <a:fillRect l="-1259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00</Template>
  <TotalTime>6186</TotalTime>
  <Words>1482</Words>
  <Application>Microsoft Office PowerPoint</Application>
  <PresentationFormat>On-screen Show (4:3)</PresentationFormat>
  <Paragraphs>205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Times New Roman</vt:lpstr>
      <vt:lpstr>Wingdings</vt:lpstr>
      <vt:lpstr>Lecture 00</vt:lpstr>
      <vt:lpstr>Simulation and Modeling</vt:lpstr>
      <vt:lpstr>PowerPoint Presentation</vt:lpstr>
      <vt:lpstr>Introduction</vt:lpstr>
      <vt:lpstr>Inverse Transform Method</vt:lpstr>
      <vt:lpstr>Inverse Transform Method</vt:lpstr>
      <vt:lpstr>Inverse Transform Method</vt:lpstr>
      <vt:lpstr>PowerPoint Presentation</vt:lpstr>
      <vt:lpstr>PowerPoint Presentation</vt:lpstr>
      <vt:lpstr>Inverse Transform Method</vt:lpstr>
      <vt:lpstr>Inverse Transform Method: Algorithm</vt:lpstr>
      <vt:lpstr>PowerPoint Presentation</vt:lpstr>
      <vt:lpstr>Example 1</vt:lpstr>
      <vt:lpstr>Example 1: Algorithm</vt:lpstr>
      <vt:lpstr>Example 2: Exponential Distribution</vt:lpstr>
      <vt:lpstr>Example 2: Exponential Distribution</vt:lpstr>
      <vt:lpstr>Example 3: Uniform Distribution</vt:lpstr>
      <vt:lpstr>Example 3: Uniform Distribution</vt:lpstr>
      <vt:lpstr>Example 4: Weibull Distribution</vt:lpstr>
      <vt:lpstr>Example 4: Weibull Distribution</vt:lpstr>
      <vt:lpstr>Convolution Method</vt:lpstr>
      <vt:lpstr>Convolution Method: Algorithm</vt:lpstr>
      <vt:lpstr>Example: m-Erlang Distribution</vt:lpstr>
      <vt:lpstr>Example: m-Erlang Distribution</vt:lpstr>
      <vt:lpstr>Acceptance-Rejection Method</vt:lpstr>
      <vt:lpstr>Acceptance-Rejection Method</vt:lpstr>
      <vt:lpstr>Acceptance-Rejection Method</vt:lpstr>
      <vt:lpstr>Example 1: Acceptance-Rejection</vt:lpstr>
      <vt:lpstr>Example 1: Acceptance-Rejection</vt:lpstr>
      <vt:lpstr>Example 2: Acceptance-Rejection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and Performance Evaluation</dc:title>
  <dc:creator>ME</dc:creator>
  <cp:lastModifiedBy>mahbub alam</cp:lastModifiedBy>
  <cp:revision>41</cp:revision>
  <cp:lastPrinted>2018-04-20T10:20:26Z</cp:lastPrinted>
  <dcterms:created xsi:type="dcterms:W3CDTF">2013-06-26T03:48:33Z</dcterms:created>
  <dcterms:modified xsi:type="dcterms:W3CDTF">2021-06-08T04:15:20Z</dcterms:modified>
</cp:coreProperties>
</file>