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09" r:id="rId4"/>
    <p:sldId id="261" r:id="rId5"/>
    <p:sldId id="318" r:id="rId6"/>
    <p:sldId id="301" r:id="rId7"/>
    <p:sldId id="311" r:id="rId8"/>
    <p:sldId id="312" r:id="rId9"/>
    <p:sldId id="314" r:id="rId10"/>
    <p:sldId id="315" r:id="rId11"/>
    <p:sldId id="308" r:id="rId12"/>
    <p:sldId id="317" r:id="rId13"/>
    <p:sldId id="310" r:id="rId14"/>
    <p:sldId id="266" r:id="rId15"/>
    <p:sldId id="284" r:id="rId16"/>
    <p:sldId id="264" r:id="rId17"/>
    <p:sldId id="316" r:id="rId18"/>
    <p:sldId id="285" r:id="rId19"/>
    <p:sldId id="302" r:id="rId20"/>
    <p:sldId id="303" r:id="rId21"/>
    <p:sldId id="305" r:id="rId22"/>
    <p:sldId id="306" r:id="rId23"/>
    <p:sldId id="307" r:id="rId24"/>
    <p:sldId id="294" r:id="rId25"/>
    <p:sldId id="293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88" d="100"/>
          <a:sy n="88" d="100"/>
        </p:scale>
        <p:origin x="656" y="52"/>
      </p:cViewPr>
      <p:guideLst>
        <p:guide orient="horz" pos="207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56035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3600" dirty="0" smtClean="0">
                <a:solidFill>
                  <a:schemeClr val="accent2"/>
                </a:solidFill>
                <a:cs typeface="Arial" pitchFamily="34" charset="0"/>
              </a:rPr>
              <a:t>LoRa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5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12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18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Group 16"/>
          <p:cNvGrpSpPr/>
          <p:nvPr/>
        </p:nvGrpSpPr>
        <p:grpSpPr>
          <a:xfrm>
            <a:off x="4733755" y="1427805"/>
            <a:ext cx="3716948" cy="501003"/>
            <a:chOff x="4667920" y="1328564"/>
            <a:chExt cx="3716948" cy="501003"/>
          </a:xfrm>
        </p:grpSpPr>
        <p:sp>
          <p:nvSpPr>
            <p:cNvPr id="46" name="TextBox 45"/>
            <p:cNvSpPr txBox="1"/>
            <p:nvPr/>
          </p:nvSpPr>
          <p:spPr>
            <a:xfrm>
              <a:off x="4667920" y="1552568"/>
              <a:ext cx="35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1102170082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28564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Apnan Juanda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1102172292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Fadiel Muhammed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1102160022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Ichsan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4"/>
          <p:cNvGrpSpPr/>
          <p:nvPr/>
        </p:nvGrpSpPr>
        <p:grpSpPr>
          <a:xfrm>
            <a:off x="3529848" y="4137162"/>
            <a:ext cx="3822972" cy="506290"/>
            <a:chOff x="4523928" y="1383471"/>
            <a:chExt cx="3822972" cy="506290"/>
          </a:xfrm>
        </p:grpSpPr>
        <p:sp>
          <p:nvSpPr>
            <p:cNvPr id="56" name="TextBox 55"/>
            <p:cNvSpPr txBox="1"/>
            <p:nvPr/>
          </p:nvSpPr>
          <p:spPr>
            <a:xfrm>
              <a:off x="4523928" y="1612762"/>
              <a:ext cx="3778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Antarmuka dan Intergrasi Sistem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9976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EL-41-05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Oval 50">
            <a:extLst>
              <a:ext uri="{FF2B5EF4-FFF2-40B4-BE49-F238E27FC236}">
                <a16:creationId xmlns:a16="http://schemas.microsoft.com/office/drawing/2014/main" xmlns="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7236296" y="422797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214692"/>
            <a:ext cx="9144000" cy="1928826"/>
          </a:xfrm>
        </p:spPr>
        <p:txBody>
          <a:bodyPr/>
          <a:lstStyle/>
          <a:p>
            <a:pPr algn="l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End Nodes : Perangkat LoRa End digunakan untuk mengirim sejumlah kecil data pada frekuensi rendah pada jarak jauh. </a:t>
            </a:r>
          </a:p>
          <a:p>
            <a:pPr algn="l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LoRa Gateway : Gateway LoRa adalah LoRa BTS yang menerima paket dari node akhir melalui tautan radio dan kemudian  meneruskannya ke server jaringan melalui backhaul IP atau koneksi broadband 3G / 4G.</a:t>
            </a:r>
          </a:p>
          <a:p>
            <a:pPr algn="l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Network Server : Server jaringan mengelola seluruh jaringan. Ketika menerima paket, ia menghapus redundansi paket dan   melakukan pemeriksaan keamanan dan kemudian menentukan gateway yang paling cocok	 </a:t>
            </a:r>
          </a:p>
          <a:p>
            <a:pPr algn="l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Application: Server Aplikasi adalah server akhir di mana semua data yang dikirim oleh Perangkat Akhir adalah proses           posting dan tindakan yang perlu diambil.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2643174" y="142858"/>
            <a:ext cx="3857652" cy="2928958"/>
            <a:chOff x="2143108" y="214296"/>
            <a:chExt cx="3589278" cy="2741976"/>
          </a:xfrm>
        </p:grpSpPr>
        <p:sp>
          <p:nvSpPr>
            <p:cNvPr id="7" name="Half Frame 6"/>
            <p:cNvSpPr/>
            <p:nvPr/>
          </p:nvSpPr>
          <p:spPr>
            <a:xfrm>
              <a:off x="2143108" y="214296"/>
              <a:ext cx="1367870" cy="1230623"/>
            </a:xfrm>
            <a:prstGeom prst="halfFrame">
              <a:avLst>
                <a:gd name="adj1" fmla="val 8333"/>
                <a:gd name="adj2" fmla="val 8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/>
            <p:cNvSpPr/>
            <p:nvPr/>
          </p:nvSpPr>
          <p:spPr>
            <a:xfrm rot="10800000">
              <a:off x="4500562" y="1785932"/>
              <a:ext cx="1231824" cy="1170340"/>
            </a:xfrm>
            <a:prstGeom prst="halfFrame">
              <a:avLst>
                <a:gd name="adj1" fmla="val 8333"/>
                <a:gd name="adj2" fmla="val 8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2" descr="D:\Kominfo\Tekdig\LoRaWAN-Overvie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546" y="285734"/>
              <a:ext cx="3452837" cy="25896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2724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707654"/>
            <a:ext cx="3096344" cy="1944216"/>
          </a:xfrm>
        </p:spPr>
        <p:txBody>
          <a:bodyPr/>
          <a:lstStyle/>
          <a:p>
            <a:r>
              <a:rPr lang="en-US" altLang="ko-KR" dirty="0" err="1" smtClean="0"/>
              <a:t>Latar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Belakang</a:t>
            </a:r>
            <a:endParaRPr lang="en-US" altLang="ko-KR" dirty="0" smtClean="0"/>
          </a:p>
          <a:p>
            <a:r>
              <a:rPr lang="en-US" altLang="ko-KR" dirty="0" err="1" smtClean="0"/>
              <a:t>LoRa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14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 SX1276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Penjelasan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mengapa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LoRa</a:t>
            </a:r>
            <a:r>
              <a:rPr lang="en-US" altLang="ko-KR" dirty="0" smtClean="0"/>
              <a:t> module </a:t>
            </a:r>
            <a:r>
              <a:rPr lang="en-US" altLang="ko-KR" dirty="0" err="1" smtClean="0"/>
              <a:t>digunakan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Selanjutnya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dipaparkan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mengenai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apa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saja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alasan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mempengaruhi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LoRa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module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dipilih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berbagai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projek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3347864" y="699542"/>
            <a:ext cx="1367870" cy="1230623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139952" y="1761449"/>
            <a:ext cx="1231824" cy="117034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r="3854"/>
          <a:stretch>
            <a:fillRect/>
          </a:stretch>
        </p:blipFill>
        <p:spPr>
          <a:xfrm>
            <a:off x="3419872" y="792317"/>
            <a:ext cx="1872208" cy="2028226"/>
          </a:xfrm>
        </p:spPr>
      </p:pic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580" y="-10425"/>
            <a:ext cx="7120765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/>
              <a:t>Modulasi</a:t>
            </a:r>
            <a:r>
              <a:rPr lang="en-US" dirty="0"/>
              <a:t> </a:t>
            </a:r>
            <a:r>
              <a:rPr lang="en-US" dirty="0" err="1" smtClean="0"/>
              <a:t>LoRa</a:t>
            </a:r>
            <a:r>
              <a:rPr lang="en-US" dirty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Spread Spectrum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,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 </a:t>
            </a:r>
            <a:r>
              <a:rPr lang="en-US" i="1" dirty="0"/>
              <a:t>spread </a:t>
            </a:r>
            <a:r>
              <a:rPr lang="en-US" i="1" dirty="0" smtClean="0"/>
              <a:t>spectru</a:t>
            </a:r>
            <a:r>
              <a:rPr lang="en-US" dirty="0" smtClean="0"/>
              <a:t>m           </a:t>
            </a:r>
            <a:r>
              <a:rPr lang="en-US" dirty="0" err="1" smtClean="0"/>
              <a:t>konvensional</a:t>
            </a:r>
            <a:r>
              <a:rPr lang="en-US" dirty="0"/>
              <a:t>. </a:t>
            </a:r>
            <a:r>
              <a:rPr lang="en-US" dirty="0" err="1"/>
              <a:t>Modulasi</a:t>
            </a:r>
            <a:r>
              <a:rPr lang="en-US" dirty="0"/>
              <a:t> </a:t>
            </a:r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 </a:t>
            </a:r>
            <a:r>
              <a:rPr lang="en-US" i="1" dirty="0" err="1" smtClean="0"/>
              <a:t>chirp,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/>
              <a:t>sinyal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penerima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-34393" y="123478"/>
            <a:ext cx="1734100" cy="658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i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Spread Spectrum</a:t>
            </a:r>
            <a:endParaRPr lang="en-US" altLang="ko-KR" sz="2400" i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680" y="1851670"/>
            <a:ext cx="7120765" cy="15841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Spreading Factor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chip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Spreading Factor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bit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13"/>
          <p:cNvSpPr txBox="1">
            <a:spLocks/>
          </p:cNvSpPr>
          <p:nvPr/>
        </p:nvSpPr>
        <p:spPr>
          <a:xfrm>
            <a:off x="-34393" y="1851670"/>
            <a:ext cx="1701947" cy="6581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NonBreakingSpaceOverride"/>
              </a:rPr>
              <a:t>Spreading </a:t>
            </a:r>
            <a:r>
              <a:rPr lang="en-US" sz="2400" i="1" dirty="0" smtClean="0">
                <a:solidFill>
                  <a:schemeClr val="bg1"/>
                </a:solidFill>
                <a:latin typeface="NonBreakingSpaceOverride"/>
              </a:rPr>
              <a:t>Factor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18" name="Text Placeholder 13"/>
          <p:cNvSpPr txBox="1">
            <a:spLocks/>
          </p:cNvSpPr>
          <p:nvPr/>
        </p:nvSpPr>
        <p:spPr>
          <a:xfrm>
            <a:off x="-34394" y="3939902"/>
            <a:ext cx="2014106" cy="9361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NonBreakingSpaceOverride"/>
              </a:rPr>
              <a:t>Forward </a:t>
            </a:r>
            <a:endParaRPr lang="en-US" sz="2400" i="1" dirty="0" smtClean="0">
              <a:solidFill>
                <a:schemeClr val="bg1"/>
              </a:solidFill>
              <a:latin typeface="NonBreakingSpaceOverride"/>
            </a:endParaRP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NonBreakingSpaceOverride"/>
              </a:rPr>
              <a:t>Error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bg1"/>
                </a:solidFill>
                <a:latin typeface="NonBreakingSpaceOverride"/>
              </a:rPr>
              <a:t>Correction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91681" y="3785773"/>
            <a:ext cx="7272808" cy="1234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/>
              <a:t>FEC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parameter </a:t>
            </a:r>
            <a:r>
              <a:rPr lang="en-US" i="1" dirty="0"/>
              <a:t>Coding Rate</a:t>
            </a:r>
            <a:r>
              <a:rPr lang="en-US" dirty="0"/>
              <a:t>. </a:t>
            </a:r>
            <a:r>
              <a:rPr lang="en-US" dirty="0" err="1"/>
              <a:t>Layaknya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radio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pengaruh</a:t>
            </a:r>
            <a:r>
              <a:rPr lang="en-US" dirty="0"/>
              <a:t> noise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merusak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redudansi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FEC, 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LoRa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mengurangkan</a:t>
            </a:r>
            <a:r>
              <a:rPr lang="en-US" dirty="0"/>
              <a:t> bit rate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kehandalan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707654"/>
            <a:ext cx="3096344" cy="1944216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rgbClr val="FFC000"/>
                </a:solidFill>
              </a:rPr>
              <a:t>LoRa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FFC000"/>
                </a:solidFill>
              </a:rPr>
              <a:t>Protocol Architecture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Penjelasan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tentang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Protocol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LoRa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Terdiri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dari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beberapa</a:t>
            </a:r>
            <a:r>
              <a:rPr lang="en-US" altLang="ko-KR" dirty="0" smtClean="0"/>
              <a:t> layer yang </a:t>
            </a:r>
            <a:r>
              <a:rPr lang="en-US" altLang="ko-KR" dirty="0" err="1" smtClean="0"/>
              <a:t>menyusun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protocol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tersebut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Selanjutnya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ditampilkan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skema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protocol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LoRa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yang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terdiri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beberapa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layer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3203848" y="765063"/>
            <a:ext cx="1367870" cy="1230623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788024" y="1761449"/>
            <a:ext cx="1231824" cy="117034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915566"/>
            <a:ext cx="2592288" cy="18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4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Penjelasan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: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4458" y="3731380"/>
            <a:ext cx="432798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PHY Layer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menyusun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frame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untuk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mengirimkan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muatan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dari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lapisan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MAC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melalui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tautan</a:t>
            </a:r>
            <a:r>
              <a:rPr lang="en-US" altLang="en-US" sz="14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RF.</a:t>
            </a:r>
            <a:r>
              <a:rPr lang="en-US" altLang="en-US" sz="1400" dirty="0" smtClean="0">
                <a:solidFill>
                  <a:schemeClr val="bg1"/>
                </a:solidFill>
              </a:rPr>
              <a:t> 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MAC Layer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digunakan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membangun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komunikasi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Antara end device </a:t>
            </a:r>
            <a:r>
              <a:rPr lang="en-US" alt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server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Radio Frequency Layer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" b="4511"/>
          <a:stretch>
            <a:fillRect/>
          </a:stretch>
        </p:blipFill>
        <p:spPr>
          <a:xfrm>
            <a:off x="387350" y="123825"/>
            <a:ext cx="8288338" cy="3578225"/>
          </a:xfr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0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707654"/>
            <a:ext cx="3096344" cy="1944216"/>
          </a:xfrm>
        </p:spPr>
        <p:txBody>
          <a:bodyPr/>
          <a:lstStyle/>
          <a:p>
            <a:r>
              <a:rPr lang="en-US" altLang="ko-KR" b="1" dirty="0">
                <a:solidFill>
                  <a:srgbClr val="FFC000"/>
                </a:solidFill>
              </a:rPr>
              <a:t>Frame Structure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1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075806"/>
            <a:ext cx="9144000" cy="576064"/>
          </a:xfrm>
        </p:spPr>
        <p:txBody>
          <a:bodyPr/>
          <a:lstStyle/>
          <a:p>
            <a:r>
              <a:rPr lang="en-US" altLang="ko-KR" sz="3200" dirty="0" smtClean="0"/>
              <a:t>Header </a:t>
            </a:r>
            <a:r>
              <a:rPr lang="en-US" altLang="ko-KR" sz="3200" dirty="0" err="1" smtClean="0"/>
              <a:t>dan</a:t>
            </a:r>
            <a:r>
              <a:rPr lang="en-US" altLang="ko-KR" sz="3200" dirty="0" smtClean="0"/>
              <a:t> frame yang </a:t>
            </a:r>
            <a:r>
              <a:rPr lang="en-US" altLang="ko-KR" sz="3200" dirty="0" err="1" smtClean="0"/>
              <a:t>terdapat</a:t>
            </a:r>
            <a:r>
              <a:rPr lang="en-US" altLang="ko-KR" sz="3200" dirty="0" smtClean="0"/>
              <a:t>  </a:t>
            </a:r>
            <a:r>
              <a:rPr lang="en-US" altLang="ko-KR" sz="3200" dirty="0" err="1" smtClean="0"/>
              <a:t>pada</a:t>
            </a:r>
            <a:r>
              <a:rPr lang="en-US" altLang="ko-KR" sz="3200" dirty="0" smtClean="0"/>
              <a:t> Protocol </a:t>
            </a:r>
            <a:r>
              <a:rPr lang="en-US" altLang="ko-KR" sz="3200" dirty="0" err="1" smtClean="0"/>
              <a:t>LoRa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4054301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bg1"/>
                </a:solidFill>
              </a:rPr>
              <a:t>Selanjutnya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dijelaskan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mengenai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Header </a:t>
            </a:r>
            <a:r>
              <a:rPr lang="en-US" altLang="en-US" sz="12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MAC, Payload MAC, MIC,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Port Frame </a:t>
            </a:r>
            <a:r>
              <a:rPr lang="en-US" altLang="en-US" sz="1200" dirty="0" err="1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dan</a:t>
            </a:r>
            <a:r>
              <a:rPr lang="en-US" altLang="en-US" sz="12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Frame Payload</a:t>
            </a:r>
            <a:r>
              <a:rPr lang="en-US" altLang="en-US" sz="12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915816" y="909079"/>
            <a:ext cx="1367870" cy="1230623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5004048" y="1782669"/>
            <a:ext cx="1231824" cy="117034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601" y="1041212"/>
            <a:ext cx="3062797" cy="177790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0" y="3723878"/>
            <a:ext cx="9144000" cy="288032"/>
          </a:xfrm>
        </p:spPr>
        <p:txBody>
          <a:bodyPr/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yang </a:t>
            </a:r>
            <a:r>
              <a:rPr lang="en-US" dirty="0" err="1" smtClean="0"/>
              <a:t>menggambarkan</a:t>
            </a:r>
            <a:r>
              <a:rPr lang="en-US" dirty="0" smtClean="0"/>
              <a:t> frame structure </a:t>
            </a:r>
            <a:r>
              <a:rPr lang="en-US" dirty="0" err="1" smtClean="0"/>
              <a:t>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 txBox="1">
            <a:spLocks/>
          </p:cNvSpPr>
          <p:nvPr/>
        </p:nvSpPr>
        <p:spPr>
          <a:xfrm>
            <a:off x="388034" y="3731829"/>
            <a:ext cx="3816424" cy="117039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400" b="1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Penjelasan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:</a:t>
            </a:r>
            <a:endParaRPr lang="en-US" altLang="ko-KR" sz="2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3731380"/>
            <a:ext cx="67327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Header MAC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mendefinisikan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versi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protokol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tipe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pesan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marL="17145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Seluruh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bagian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Header MAC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Payload MAC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digunakan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menghitung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MIC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dengan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kunci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sesi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jaringan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(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Nwk_SKey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).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MIC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digunakan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untuk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mencegah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pemalsuan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pesan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mengotentikasi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simpul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akhir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.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marL="171450" lvl="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Port Frame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ditentukan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tergantung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pada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jenis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aplikasi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.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Frame Payload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dienkripsi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dengan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kunci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sesi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aplikasi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(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App_SKey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).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Enkripsi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ini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didasarkan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pada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algoritma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AES 128.</a:t>
            </a:r>
            <a:r>
              <a:rPr lang="en-US" altLang="en-US" sz="1200" dirty="0">
                <a:solidFill>
                  <a:schemeClr val="bg1"/>
                </a:solidFill>
              </a:rPr>
              <a:t> 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marL="17145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marL="17145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171450" lvl="0" indent="-171450" algn="just" eaLnBrk="0" fontAlgn="base" latinLnBrk="0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128072"/>
            <a:ext cx="8856984" cy="3573827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0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2"/>
                </a:solidFill>
                <a:cs typeface="Arial" pitchFamily="34" charset="0"/>
              </a:rPr>
              <a:t>Pokok</a:t>
            </a:r>
            <a:r>
              <a:rPr lang="en-US" sz="3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cs typeface="Arial" pitchFamily="34" charset="0"/>
              </a:rPr>
              <a:t>Bahasan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35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id-ID" altLang="ko-KR" sz="2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55" y="1347614"/>
            <a:ext cx="3716948" cy="463406"/>
            <a:chOff x="4667920" y="1328564"/>
            <a:chExt cx="3716948" cy="463406"/>
          </a:xfrm>
        </p:grpSpPr>
        <p:sp>
          <p:nvSpPr>
            <p:cNvPr id="46" name="TextBox 45"/>
            <p:cNvSpPr txBox="1"/>
            <p:nvPr/>
          </p:nvSpPr>
          <p:spPr>
            <a:xfrm>
              <a:off x="4667920" y="1514971"/>
              <a:ext cx="3510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Menjelaskan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pengertian dari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28564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Pengertian LoRa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Menjelaskan kelebihan dan kekurangan LoRa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Kelebihan &amp; Kekurangan LoRa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Menunjukan skema network LoRa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 Network Architecture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ounded Rectangle 27"/>
          <p:cNvSpPr/>
          <p:nvPr/>
        </p:nvSpPr>
        <p:spPr>
          <a:xfrm>
            <a:off x="8294555" y="1577463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Oval 25">
            <a:extLst>
              <a:ext uri="{FF2B5EF4-FFF2-40B4-BE49-F238E27FC236}">
                <a16:creationId xmlns:a16="http://schemas.microsoft.com/office/drawing/2014/main" xmlns="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884898" y="2427734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xmlns="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7596336" y="3291870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88024" y="1275606"/>
            <a:ext cx="3312368" cy="2880320"/>
          </a:xfrm>
        </p:spPr>
        <p:txBody>
          <a:bodyPr/>
          <a:lstStyle/>
          <a:p>
            <a:r>
              <a:rPr lang="en-US" altLang="ko-KR" sz="3200" b="1" dirty="0" err="1" smtClean="0">
                <a:solidFill>
                  <a:srgbClr val="FFC000"/>
                </a:solidFill>
              </a:rPr>
              <a:t>Pengaplikasian</a:t>
            </a:r>
            <a:r>
              <a:rPr lang="en-US" altLang="ko-KR" sz="32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</a:rPr>
              <a:t>LoRa</a:t>
            </a:r>
            <a:endParaRPr lang="ko-KR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0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Penggunaan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LoRa</a:t>
            </a:r>
            <a:r>
              <a:rPr lang="en-US" altLang="ko-KR" dirty="0" smtClean="0"/>
              <a:t> module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Lora </a:t>
            </a:r>
            <a:r>
              <a:rPr lang="en-US" altLang="ko-KR" dirty="0" err="1" smtClean="0"/>
              <a:t>biasanya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digunakan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projek-projek</a:t>
            </a:r>
            <a:r>
              <a:rPr lang="en-US" altLang="ko-KR" dirty="0" smtClean="0"/>
              <a:t> smart city </a:t>
            </a:r>
            <a:r>
              <a:rPr lang="en-US" altLang="ko-KR" dirty="0" err="1" smtClean="0"/>
              <a:t>dan</a:t>
            </a:r>
            <a:r>
              <a:rPr lang="en-US" altLang="ko-KR" dirty="0" smtClean="0"/>
              <a:t> machine to machine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388278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detailnya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LORA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Air Pollution </a:t>
            </a:r>
            <a:r>
              <a:rPr lang="en-US" sz="1200" dirty="0" smtClean="0">
                <a:solidFill>
                  <a:schemeClr val="bg1"/>
                </a:solidFill>
              </a:rPr>
              <a:t>Monitoring, </a:t>
            </a:r>
            <a:r>
              <a:rPr lang="en-US" sz="1200" dirty="0">
                <a:solidFill>
                  <a:schemeClr val="bg1"/>
                </a:solidFill>
              </a:rPr>
              <a:t>Agriculture Processing, Home Security, Industrial Temperature </a:t>
            </a:r>
            <a:r>
              <a:rPr lang="en-US" sz="1200" dirty="0" smtClean="0">
                <a:solidFill>
                  <a:schemeClr val="bg1"/>
                </a:solidFill>
              </a:rPr>
              <a:t>Monitoring, </a:t>
            </a:r>
            <a:r>
              <a:rPr lang="en-US" sz="1200" dirty="0">
                <a:solidFill>
                  <a:schemeClr val="bg1"/>
                </a:solidFill>
              </a:rPr>
              <a:t>Smart </a:t>
            </a:r>
            <a:r>
              <a:rPr lang="en-US" sz="1200" dirty="0" smtClean="0">
                <a:solidFill>
                  <a:schemeClr val="bg1"/>
                </a:solidFill>
              </a:rPr>
              <a:t>Parking, </a:t>
            </a:r>
            <a:r>
              <a:rPr lang="en-US" sz="1200" dirty="0" err="1" smtClean="0">
                <a:solidFill>
                  <a:schemeClr val="bg1"/>
                </a:solidFill>
              </a:rPr>
              <a:t>dll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Half Frame 6"/>
          <p:cNvSpPr/>
          <p:nvPr/>
        </p:nvSpPr>
        <p:spPr>
          <a:xfrm>
            <a:off x="2699792" y="339502"/>
            <a:ext cx="1367870" cy="1230623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5068368" y="1786613"/>
            <a:ext cx="1231824" cy="117034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7" y="483517"/>
            <a:ext cx="3316801" cy="23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0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Ilustrasi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Pengaplikasian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 smtClean="0"/>
              <a:t>Berikut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beberapa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pengaplikasian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dari</a:t>
            </a:r>
            <a:r>
              <a:rPr lang="en-US" altLang="ko-KR" dirty="0" smtClean="0"/>
              <a:t> LORA</a:t>
            </a:r>
            <a:endParaRPr lang="en-US" altLang="ko-KR" dirty="0"/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3284597" y="4912491"/>
            <a:ext cx="2880320" cy="165065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Industrial Temperature Monitoring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5183284" y="2771389"/>
            <a:ext cx="3070984" cy="293422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Agriculture Processing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899592" y="4876006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Home Security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6487641" y="4938489"/>
            <a:ext cx="1975297" cy="225549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Smart Parking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8" name="Picture 4" descr="Hasil gambar untuk Smart Parking l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147814"/>
            <a:ext cx="288032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8739" y="3161236"/>
            <a:ext cx="2847437" cy="1714770"/>
          </a:xfrm>
          <a:prstGeom prst="rect">
            <a:avLst/>
          </a:prstGeom>
        </p:spPr>
      </p:pic>
      <p:pic>
        <p:nvPicPr>
          <p:cNvPr id="30" name="Picture 4" descr="Hasil gambar untuk Smart Parking l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6219"/>
            <a:ext cx="2959198" cy="177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0" descr="https://encrypted-tbn0.gstatic.com/images?q=tbn:ANd9GcSbjf_VDqmqxYskVgej149irKLPPMNDwR-WSwXEJKdYQzZz3ogM&amp;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4" y="3147813"/>
            <a:ext cx="2947272" cy="1770137"/>
          </a:xfrm>
          <a:prstGeom prst="rect">
            <a:avLst/>
          </a:prstGeom>
        </p:spPr>
      </p:pic>
      <p:pic>
        <p:nvPicPr>
          <p:cNvPr id="1026" name="Picture 2" descr="https://advantechfiles.blob.core.windows.net/cms/31143751-ddb1-41bc-be98-20f09ded7cfc/Content/content-image-15067569025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236" y="979725"/>
            <a:ext cx="3036156" cy="1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asil gambar untuk lora rain condition Monitoring illustrat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96" y="965554"/>
            <a:ext cx="3036156" cy="18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17"/>
          <p:cNvSpPr txBox="1">
            <a:spLocks/>
          </p:cNvSpPr>
          <p:nvPr/>
        </p:nvSpPr>
        <p:spPr>
          <a:xfrm>
            <a:off x="1181714" y="2859782"/>
            <a:ext cx="2880320" cy="165065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chemeClr val="bg1"/>
                </a:solidFill>
              </a:rPr>
              <a:t>Air Pollution Monitoring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9712" y="153958"/>
            <a:ext cx="6984776" cy="576064"/>
          </a:xfrm>
        </p:spPr>
        <p:txBody>
          <a:bodyPr/>
          <a:lstStyle/>
          <a:p>
            <a:r>
              <a:rPr lang="en-US" altLang="ko-KR" dirty="0" err="1" smtClean="0"/>
              <a:t>Kesimpulan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059832" y="1347614"/>
            <a:ext cx="72007" cy="27260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987574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Modul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LoRa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dipilih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dikarenakan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i="1" dirty="0" smtClean="0">
                <a:solidFill>
                  <a:schemeClr val="bg1"/>
                </a:solidFill>
                <a:cs typeface="Arial" pitchFamily="34" charset="0"/>
              </a:rPr>
              <a:t>spread spectrum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i="1" dirty="0" smtClean="0">
                <a:solidFill>
                  <a:schemeClr val="bg1"/>
                </a:solidFill>
                <a:cs typeface="Arial" pitchFamily="34" charset="0"/>
              </a:rPr>
              <a:t>spreading factor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4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i="1" dirty="0" smtClean="0">
                <a:solidFill>
                  <a:schemeClr val="bg1"/>
                </a:solidFill>
                <a:cs typeface="Arial" pitchFamily="34" charset="0"/>
              </a:rPr>
              <a:t>forward error correction</a:t>
            </a:r>
            <a:endParaRPr lang="en-US" altLang="ko-KR" sz="1400" i="1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34238" y="2933531"/>
            <a:ext cx="484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Terdapat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beberapa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istilah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frame structure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antara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lain 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Header MAC, Payload MAC, MIC,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 Port Frame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dan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</a:t>
            </a:r>
            <a:r>
              <a:rPr lang="en-US" altLang="en-US" sz="1200" dirty="0" err="1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Nilai</a:t>
            </a:r>
            <a:r>
              <a:rPr lang="en-US" altLang="en-US" sz="1200" dirty="0">
                <a:solidFill>
                  <a:schemeClr val="bg1"/>
                </a:solidFill>
                <a:latin typeface="Arial Unicode MS" panose="020B0604020202020204" pitchFamily="34" charset="-128"/>
                <a:ea typeface="inherit"/>
              </a:rPr>
              <a:t> Frame Payload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017172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444342"/>
                </a:solidFill>
                <a:cs typeface="Arial" pitchFamily="34" charset="0"/>
              </a:rPr>
              <a:t>2.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7736" y="2953276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444342"/>
                </a:solidFill>
                <a:cs typeface="Arial" pitchFamily="34" charset="0"/>
              </a:rPr>
              <a:t>3.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9983" y="4011910"/>
            <a:ext cx="1816230" cy="33855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444342"/>
                </a:solidFill>
                <a:cs typeface="Arial" pitchFamily="34" charset="0"/>
              </a:rPr>
              <a:t>4.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736" y="1081068"/>
            <a:ext cx="1816230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444342"/>
                </a:solidFill>
                <a:cs typeface="Arial" pitchFamily="34" charset="0"/>
              </a:rPr>
              <a:t>1.</a:t>
            </a:r>
            <a:endParaRPr lang="ko-KR" altLang="en-US" sz="1600" b="1" dirty="0">
              <a:solidFill>
                <a:srgbClr val="44434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6898" y="1923678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LoRa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disusun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oleh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4 layer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dimana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posisi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LoRa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modul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berada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physical layer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73432" y="3950354"/>
            <a:ext cx="4910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LORA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Air Pollution Monitoring, Agriculture </a:t>
            </a:r>
            <a:r>
              <a:rPr lang="en-US" sz="1200" dirty="0" smtClean="0">
                <a:solidFill>
                  <a:schemeClr val="bg1"/>
                </a:solidFill>
              </a:rPr>
              <a:t>Processing</a:t>
            </a:r>
            <a:r>
              <a:rPr lang="en-US" sz="1200" dirty="0">
                <a:solidFill>
                  <a:schemeClr val="bg1"/>
                </a:solidFill>
              </a:rPr>
              <a:t>, Home </a:t>
            </a:r>
            <a:r>
              <a:rPr lang="en-US" sz="1200" dirty="0" err="1" smtClean="0">
                <a:solidFill>
                  <a:schemeClr val="bg1"/>
                </a:solidFill>
              </a:rPr>
              <a:t>Security,Industrial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Temperature </a:t>
            </a:r>
            <a:r>
              <a:rPr lang="en-US" sz="1200" dirty="0" err="1" smtClean="0">
                <a:solidFill>
                  <a:schemeClr val="bg1"/>
                </a:solidFill>
              </a:rPr>
              <a:t>MonitoringSmart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Parking, </a:t>
            </a:r>
            <a:r>
              <a:rPr lang="en-US" sz="1200" dirty="0" err="1">
                <a:solidFill>
                  <a:schemeClr val="bg1"/>
                </a:solidFill>
              </a:rPr>
              <a:t>dll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/>
              <a:t>Thank you</a:t>
            </a:r>
            <a:endParaRPr lang="ko-KR" alt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48" y="4235554"/>
            <a:ext cx="9144000" cy="496436"/>
          </a:xfrm>
          <a:solidFill>
            <a:schemeClr val="tx1"/>
          </a:solidFill>
        </p:spPr>
        <p:txBody>
          <a:bodyPr/>
          <a:lstStyle/>
          <a:p>
            <a:pPr lvl="0"/>
            <a:r>
              <a:rPr lang="en-US" altLang="ko-KR" sz="3200" dirty="0" smtClean="0">
                <a:solidFill>
                  <a:schemeClr val="bg1">
                    <a:lumMod val="65000"/>
                  </a:schemeClr>
                </a:solidFill>
              </a:rPr>
              <a:t>Any Question?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 smtClean="0">
                <a:solidFill>
                  <a:schemeClr val="accent2"/>
                </a:solidFill>
                <a:cs typeface="Arial" pitchFamily="34" charset="0"/>
              </a:rPr>
              <a:t>Pokok</a:t>
            </a:r>
            <a:r>
              <a:rPr lang="en-US" sz="36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sz="3600" dirty="0" err="1" smtClean="0">
                <a:solidFill>
                  <a:schemeClr val="accent2"/>
                </a:solidFill>
                <a:cs typeface="Arial" pitchFamily="34" charset="0"/>
              </a:rPr>
              <a:t>Bahasan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5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12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oup 33"/>
          <p:cNvGrpSpPr/>
          <p:nvPr/>
        </p:nvGrpSpPr>
        <p:grpSpPr>
          <a:xfrm>
            <a:off x="2405587" y="3928417"/>
            <a:ext cx="5328592" cy="755937"/>
            <a:chOff x="3414539" y="1203598"/>
            <a:chExt cx="5328592" cy="755937"/>
          </a:xfrm>
        </p:grpSpPr>
        <p:grpSp>
          <p:nvGrpSpPr>
            <p:cNvPr id="18" name="Group 34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35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6774" y="3985584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/>
          <p:cNvGrpSpPr/>
          <p:nvPr/>
        </p:nvGrpSpPr>
        <p:grpSpPr>
          <a:xfrm>
            <a:off x="4733755" y="1347614"/>
            <a:ext cx="3716948" cy="648072"/>
            <a:chOff x="4667920" y="1328564"/>
            <a:chExt cx="3716948" cy="648072"/>
          </a:xfrm>
        </p:grpSpPr>
        <p:sp>
          <p:nvSpPr>
            <p:cNvPr id="46" name="TextBox 45"/>
            <p:cNvSpPr txBox="1"/>
            <p:nvPr/>
          </p:nvSpPr>
          <p:spPr>
            <a:xfrm>
              <a:off x="4667920" y="1514971"/>
              <a:ext cx="351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Menjelaskan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tentang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melatar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belakangi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28564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Latar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Belakang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48"/>
          <p:cNvGrpSpPr/>
          <p:nvPr/>
        </p:nvGrpSpPr>
        <p:grpSpPr>
          <a:xfrm>
            <a:off x="4380474" y="2314068"/>
            <a:ext cx="3716924" cy="534690"/>
            <a:chOff x="4667944" y="1383471"/>
            <a:chExt cx="3716924" cy="534690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Menunjukkan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skema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protocol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Protocol Architecture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51"/>
          <p:cNvGrpSpPr/>
          <p:nvPr/>
        </p:nvGrpSpPr>
        <p:grpSpPr>
          <a:xfrm>
            <a:off x="4027169" y="3225615"/>
            <a:ext cx="3716924" cy="534690"/>
            <a:chOff x="4667944" y="1383471"/>
            <a:chExt cx="3716924" cy="534690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 designed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Frame Structure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4"/>
          <p:cNvGrpSpPr/>
          <p:nvPr/>
        </p:nvGrpSpPr>
        <p:grpSpPr>
          <a:xfrm>
            <a:off x="3529848" y="4137162"/>
            <a:ext cx="3822972" cy="450812"/>
            <a:chOff x="4523928" y="1383471"/>
            <a:chExt cx="3822972" cy="450812"/>
          </a:xfrm>
        </p:grpSpPr>
        <p:sp>
          <p:nvSpPr>
            <p:cNvPr id="56" name="TextBox 55"/>
            <p:cNvSpPr txBox="1"/>
            <p:nvPr/>
          </p:nvSpPr>
          <p:spPr>
            <a:xfrm>
              <a:off x="4523928" y="1557284"/>
              <a:ext cx="3778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beberapa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contoh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penggaplikasian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9976" y="1383471"/>
              <a:ext cx="3716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Pengaplikasian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LoRa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0" name="Rounded Rectangle 27"/>
          <p:cNvSpPr/>
          <p:nvPr/>
        </p:nvSpPr>
        <p:spPr>
          <a:xfrm>
            <a:off x="8294555" y="1577463"/>
            <a:ext cx="288032" cy="2212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50">
            <a:extLst>
              <a:ext uri="{FF2B5EF4-FFF2-40B4-BE49-F238E27FC236}">
                <a16:creationId xmlns:a16="http://schemas.microsoft.com/office/drawing/2014/main" xmlns="" id="{A84F82D7-EA5F-4D15-AB61-9686B2C03B2F}"/>
              </a:ext>
            </a:extLst>
          </p:cNvPr>
          <p:cNvSpPr>
            <a:spLocks noChangeAspect="1"/>
          </p:cNvSpPr>
          <p:nvPr/>
        </p:nvSpPr>
        <p:spPr>
          <a:xfrm>
            <a:off x="7236296" y="4227974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25">
            <a:extLst>
              <a:ext uri="{FF2B5EF4-FFF2-40B4-BE49-F238E27FC236}">
                <a16:creationId xmlns:a16="http://schemas.microsoft.com/office/drawing/2014/main" xmlns="" id="{F56DE7B4-F677-4F67-876A-915B080BC259}"/>
              </a:ext>
            </a:extLst>
          </p:cNvPr>
          <p:cNvSpPr>
            <a:spLocks noChangeAspect="1"/>
          </p:cNvSpPr>
          <p:nvPr/>
        </p:nvSpPr>
        <p:spPr>
          <a:xfrm>
            <a:off x="7884898" y="2427734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Group 102">
            <a:extLst>
              <a:ext uri="{FF2B5EF4-FFF2-40B4-BE49-F238E27FC236}">
                <a16:creationId xmlns:a16="http://schemas.microsoft.com/office/drawing/2014/main" xmlns="" id="{5E644333-D2E9-49BD-93C3-DE152E0657C6}"/>
              </a:ext>
            </a:extLst>
          </p:cNvPr>
          <p:cNvGrpSpPr>
            <a:grpSpLocks noChangeAspect="1"/>
          </p:cNvGrpSpPr>
          <p:nvPr/>
        </p:nvGrpSpPr>
        <p:grpSpPr>
          <a:xfrm>
            <a:off x="7596336" y="3291870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xmlns="" id="{8750EBF5-7A30-4705-B9E6-0655A0A84DD9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xmlns="" id="{578EF9F8-019C-4DAE-866C-FD248FEDFF0F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xmlns="" id="{C9CA0C26-BD54-4C51-9F1F-CDAB1B0A01D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xmlns="" id="{2137E9DD-1A6D-405C-AC0A-B4C123A77F85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707654"/>
            <a:ext cx="3096344" cy="1944216"/>
          </a:xfrm>
        </p:spPr>
        <p:txBody>
          <a:bodyPr/>
          <a:lstStyle/>
          <a:p>
            <a:r>
              <a:rPr lang="id-ID" altLang="ko-KR" dirty="0" smtClean="0"/>
              <a:t>Pengertian</a:t>
            </a:r>
            <a:endParaRPr lang="en-US" altLang="ko-KR" dirty="0" smtClean="0"/>
          </a:p>
          <a:p>
            <a:r>
              <a:rPr lang="en-US" altLang="ko-KR" dirty="0" err="1" smtClean="0"/>
              <a:t>LoRa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1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4348" y="1142990"/>
            <a:ext cx="7715272" cy="321471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LoRa (Long Range) adalah teknik modulasi spread spectrum yang berasal dari teknologi chrip spread spectrum (CSS).</a:t>
            </a:r>
          </a:p>
          <a:p>
            <a:pPr algn="l">
              <a:buFont typeface="Arial" pitchFamily="34" charset="0"/>
              <a:buChar char="•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LoRa menawarkan komunikasi jarak jauh (&gt; 15 km di remote area) dan berdaya rendah.</a:t>
            </a:r>
          </a:p>
          <a:p>
            <a:pPr algn="l">
              <a:buFont typeface="Arial" pitchFamily="34" charset="0"/>
              <a:buChar char="•"/>
            </a:pPr>
            <a:r>
              <a:rPr lang="id-ID" sz="2400" dirty="0" smtClean="0">
                <a:latin typeface="Times New Roman" pitchFamily="18" charset="0"/>
                <a:cs typeface="Times New Roman" pitchFamily="18" charset="0"/>
              </a:rPr>
              <a:t>LoRa merupakan teknologi IoT yang dibangun oleh Cycleo of Grenoble, lalu di akusisi oleh Semtech pada 2012</a:t>
            </a:r>
          </a:p>
          <a:p>
            <a:pPr algn="l"/>
            <a:endParaRPr lang="id-ID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841980"/>
            <a:ext cx="3096344" cy="1944216"/>
          </a:xfrm>
        </p:spPr>
        <p:txBody>
          <a:bodyPr/>
          <a:lstStyle/>
          <a:p>
            <a:r>
              <a:rPr lang="id-ID" altLang="ko-KR" dirty="0" smtClean="0"/>
              <a:t>Kekurangan</a:t>
            </a:r>
          </a:p>
          <a:p>
            <a:r>
              <a:rPr lang="id-ID" altLang="ko-KR" dirty="0" smtClean="0"/>
              <a:t>&amp;</a:t>
            </a:r>
          </a:p>
          <a:p>
            <a:r>
              <a:rPr lang="id-ID" altLang="ko-KR" dirty="0" smtClean="0"/>
              <a:t>Kelebihan</a:t>
            </a:r>
            <a:endParaRPr lang="en-US" altLang="ko-KR" dirty="0" smtClean="0"/>
          </a:p>
          <a:p>
            <a:r>
              <a:rPr lang="en-US" altLang="ko-KR" dirty="0" err="1" smtClean="0"/>
              <a:t>LoRa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1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357568"/>
            <a:ext cx="9144000" cy="1428760"/>
          </a:xfrm>
        </p:spPr>
        <p:txBody>
          <a:bodyPr/>
          <a:lstStyle/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Kelebihan : LoRa memiliki kemampuan komunikasi jarak jauh seperti selular namun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berdaya rendah seperti BLE</a:t>
            </a:r>
          </a:p>
          <a:p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Kekurangan : LoRa memiliki keterbatasan dalam kecepatan transmisi data yaitu kisaran 0.3-50 kbps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28860" y="285734"/>
            <a:ext cx="4160782" cy="2813415"/>
            <a:chOff x="2428860" y="142858"/>
            <a:chExt cx="4160782" cy="2813415"/>
          </a:xfrm>
        </p:grpSpPr>
        <p:sp>
          <p:nvSpPr>
            <p:cNvPr id="7" name="Half Frame 6"/>
            <p:cNvSpPr/>
            <p:nvPr/>
          </p:nvSpPr>
          <p:spPr>
            <a:xfrm>
              <a:off x="2428860" y="142858"/>
              <a:ext cx="1367870" cy="1230623"/>
            </a:xfrm>
            <a:prstGeom prst="halfFrame">
              <a:avLst>
                <a:gd name="adj1" fmla="val 8333"/>
                <a:gd name="adj2" fmla="val 8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/>
            <p:cNvSpPr/>
            <p:nvPr/>
          </p:nvSpPr>
          <p:spPr>
            <a:xfrm rot="10800000">
              <a:off x="5357818" y="1785933"/>
              <a:ext cx="1231824" cy="1170340"/>
            </a:xfrm>
            <a:prstGeom prst="halfFrame">
              <a:avLst>
                <a:gd name="adj1" fmla="val 8333"/>
                <a:gd name="adj2" fmla="val 8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26" name="Picture 2" descr="D:\Kominfo\Tekdig\1_WH_WbgECKZWDgWhLXyoMlw.jpe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00298" y="214296"/>
              <a:ext cx="4000528" cy="2644793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2724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500180"/>
            <a:ext cx="3096344" cy="1944216"/>
          </a:xfrm>
        </p:spPr>
        <p:txBody>
          <a:bodyPr/>
          <a:lstStyle/>
          <a:p>
            <a:r>
              <a:rPr lang="en-US" altLang="ko-KR" b="1" dirty="0" err="1" smtClean="0">
                <a:solidFill>
                  <a:srgbClr val="FFC000"/>
                </a:solidFill>
              </a:rPr>
              <a:t>LoRa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id-ID" altLang="ko-KR" b="1" dirty="0" smtClean="0">
                <a:solidFill>
                  <a:srgbClr val="FFC000"/>
                </a:solidFill>
              </a:rPr>
              <a:t>Network</a:t>
            </a:r>
          </a:p>
          <a:p>
            <a:r>
              <a:rPr lang="en-US" altLang="ko-KR" b="1" dirty="0" smtClean="0">
                <a:solidFill>
                  <a:srgbClr val="FFC000"/>
                </a:solidFill>
              </a:rPr>
              <a:t>Architecture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143254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Penjelasan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tentang</a:t>
            </a:r>
            <a:r>
              <a:rPr lang="en-US" altLang="ko-KR" dirty="0" smtClean="0"/>
              <a:t> </a:t>
            </a:r>
            <a:r>
              <a:rPr lang="id-ID" altLang="ko-KR" i="1" dirty="0" smtClean="0"/>
              <a:t>Network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pada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LoRa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3857634"/>
            <a:ext cx="9144000" cy="788098"/>
          </a:xfrm>
        </p:spPr>
        <p:txBody>
          <a:bodyPr/>
          <a:lstStyle/>
          <a:p>
            <a:pPr lvl="0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Jaringan LoRa menggunakan topologi bintang di mana simpul akhir dapat mengirim pesan ke beberapa gateway yang</a:t>
            </a:r>
          </a:p>
          <a:p>
            <a:pPr lvl="0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berkomunikasi dengan server jaringan. Karena node akhir bukan milik gateway tertentu, maka lebih dari satu gateway dapat</a:t>
            </a:r>
          </a:p>
          <a:p>
            <a:pPr lvl="0"/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menerima pesan yang dikirim oleh perangkat akhir.</a:t>
            </a:r>
            <a:endParaRPr lang="en-US" altLang="ko-KR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43174" y="142858"/>
            <a:ext cx="3857652" cy="2928958"/>
            <a:chOff x="2143108" y="214296"/>
            <a:chExt cx="3589278" cy="2741976"/>
          </a:xfrm>
        </p:grpSpPr>
        <p:sp>
          <p:nvSpPr>
            <p:cNvPr id="7" name="Half Frame 6"/>
            <p:cNvSpPr/>
            <p:nvPr/>
          </p:nvSpPr>
          <p:spPr>
            <a:xfrm>
              <a:off x="2143108" y="214296"/>
              <a:ext cx="1367870" cy="1230623"/>
            </a:xfrm>
            <a:prstGeom prst="halfFrame">
              <a:avLst>
                <a:gd name="adj1" fmla="val 8333"/>
                <a:gd name="adj2" fmla="val 8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/>
            <p:cNvSpPr/>
            <p:nvPr/>
          </p:nvSpPr>
          <p:spPr>
            <a:xfrm rot="10800000">
              <a:off x="4500562" y="1785932"/>
              <a:ext cx="1231824" cy="1170340"/>
            </a:xfrm>
            <a:prstGeom prst="halfFrame">
              <a:avLst>
                <a:gd name="adj1" fmla="val 8333"/>
                <a:gd name="adj2" fmla="val 8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2" descr="D:\Kominfo\Tekdig\LoRaWAN-Overvie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14546" y="285734"/>
              <a:ext cx="3452837" cy="258962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92724702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685</Words>
  <Application>Microsoft Office PowerPoint</Application>
  <PresentationFormat>On-screen Show (16:9)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Unicode MS</vt:lpstr>
      <vt:lpstr>inherit</vt:lpstr>
      <vt:lpstr>NonBreakingSpaceOverride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112</cp:revision>
  <dcterms:created xsi:type="dcterms:W3CDTF">2016-12-05T23:26:54Z</dcterms:created>
  <dcterms:modified xsi:type="dcterms:W3CDTF">2019-11-26T07:49:08Z</dcterms:modified>
</cp:coreProperties>
</file>