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7"/>
  </p:notesMasterIdLst>
  <p:sldIdLst>
    <p:sldId id="365" r:id="rId4"/>
    <p:sldId id="256" r:id="rId5"/>
    <p:sldId id="366" r:id="rId6"/>
    <p:sldId id="367" r:id="rId7"/>
    <p:sldId id="368" r:id="rId8"/>
    <p:sldId id="376" r:id="rId9"/>
    <p:sldId id="369" r:id="rId10"/>
    <p:sldId id="370" r:id="rId11"/>
    <p:sldId id="371" r:id="rId12"/>
    <p:sldId id="372" r:id="rId13"/>
    <p:sldId id="373" r:id="rId14"/>
    <p:sldId id="374" r:id="rId15"/>
    <p:sldId id="3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45ty/ICOM4015LABS.gi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1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From Scratch for the Do it Your-</a:t>
            </a:r>
            <a:r>
              <a:rPr lang="en-US" b="1" dirty="0" err="1" smtClean="0">
                <a:latin typeface="Lucida Sans" pitchFamily="34" charset="0"/>
              </a:rPr>
              <a:t>selfer</a:t>
            </a:r>
            <a:r>
              <a:rPr lang="en-US" b="1" dirty="0" smtClean="0">
                <a:latin typeface="Lucida Sans" pitchFamily="34" charset="0"/>
              </a:rPr>
              <a:t/>
            </a:r>
            <a:br>
              <a:rPr lang="en-US" b="1" dirty="0" smtClean="0">
                <a:latin typeface="Lucida Sans" pitchFamily="34" charset="0"/>
              </a:rPr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Follow TA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Draw a Car , Motorcycle, Human or pet!</a:t>
            </a:r>
            <a:br>
              <a:rPr lang="en-US" b="1" dirty="0" smtClean="0">
                <a:latin typeface="Lucida Sans" pitchFamily="34" charset="0"/>
              </a:rPr>
            </a:b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34" charset="0"/>
              </a:rPr>
              <a:t>After Lab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/>
          <a:lstStyle/>
          <a:p>
            <a:r>
              <a:rPr lang="en-GB" sz="2800" dirty="0" smtClean="0">
                <a:latin typeface="Lucida Sans" pitchFamily="34" charset="0"/>
              </a:rPr>
              <a:t>Investigate what Widgets are and what features the </a:t>
            </a:r>
            <a:r>
              <a:rPr lang="en-GB" sz="2800" dirty="0" err="1" smtClean="0">
                <a:latin typeface="Lucida Sans" pitchFamily="34" charset="0"/>
              </a:rPr>
              <a:t>Swt</a:t>
            </a:r>
            <a:r>
              <a:rPr lang="en-GB" sz="2800" dirty="0" smtClean="0">
                <a:latin typeface="Lucida Sans" pitchFamily="34" charset="0"/>
              </a:rPr>
              <a:t> package has.</a:t>
            </a: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Swing Pack age.</a:t>
            </a:r>
          </a:p>
          <a:p>
            <a:r>
              <a:rPr lang="en-GB" sz="2800" dirty="0" smtClean="0">
                <a:latin typeface="Lucida Sans" pitchFamily="34" charset="0"/>
              </a:rPr>
              <a:t>Investigate important features of the </a:t>
            </a:r>
            <a:r>
              <a:rPr lang="en-GB" sz="2800" dirty="0" err="1" smtClean="0">
                <a:latin typeface="Lucida Sans" pitchFamily="34" charset="0"/>
              </a:rPr>
              <a:t>Awt</a:t>
            </a:r>
            <a:r>
              <a:rPr lang="en-GB" sz="2800" dirty="0" smtClean="0">
                <a:latin typeface="Lucida Sans" pitchFamily="34" charset="0"/>
              </a:rPr>
              <a:t> package.</a:t>
            </a: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Optional: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git clone </a:t>
            </a:r>
            <a:r>
              <a:rPr lang="en-GB" sz="2000" dirty="0" smtClean="0">
                <a:latin typeface="Lucida Sans" pitchFamily="34" charset="0"/>
                <a:hlinkClick r:id="rId2"/>
              </a:rPr>
              <a:t>https://github.com/Apo45ty/ICOM4015LABS.git</a:t>
            </a:r>
            <a:endParaRPr lang="en-GB" sz="2800" dirty="0" smtClean="0">
              <a:latin typeface="Lucida Sans" pitchFamily="34" charset="0"/>
            </a:endParaRP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Lucida Sans" pitchFamily="34" charset="0"/>
              </a:rPr>
              <a:t>Evaluation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BatmanForeverAlternate" pitchFamily="2" charset="0"/>
              </a:rPr>
              <a:t>References</a:t>
            </a:r>
            <a:endParaRPr lang="en-GB" dirty="0">
              <a:latin typeface="BatmanForeverAlterna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Wikipedia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Introduction to The Design and Analysis of Algorithms.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latin typeface="Lucida Sans" pitchFamily="34" charset="0"/>
              </a:rPr>
              <a:t>http://www.vogella.com/tutorials/Eclipse/article.html</a:t>
            </a:r>
            <a:endParaRPr lang="en-GB" dirty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-107" charset="0"/>
              </a:rPr>
              <a:t>Laboratory </a:t>
            </a:r>
            <a:r>
              <a:rPr lang="en-US" sz="3200" b="1" dirty="0">
                <a:latin typeface="Lucida Sans" pitchFamily="-107" charset="0"/>
              </a:rPr>
              <a:t>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Review </a:t>
            </a:r>
            <a:r>
              <a:rPr lang="en-GB" sz="2400" dirty="0" err="1" smtClean="0">
                <a:latin typeface="Lucida Sans" pitchFamily="34" charset="0"/>
              </a:rPr>
              <a:t>Psedo</a:t>
            </a:r>
            <a:r>
              <a:rPr lang="en-GB" sz="2400" dirty="0" smtClean="0">
                <a:latin typeface="Lucida Sans" pitchFamily="34" charset="0"/>
              </a:rPr>
              <a:t>-Code, Flowcharts and Algorithms.</a:t>
            </a:r>
          </a:p>
          <a:p>
            <a:r>
              <a:rPr lang="en-GB" sz="2400" dirty="0" smtClean="0">
                <a:latin typeface="Lucida Sans" pitchFamily="34" charset="0"/>
              </a:rPr>
              <a:t>Get Familiar with Eclipse</a:t>
            </a:r>
          </a:p>
          <a:p>
            <a:r>
              <a:rPr lang="en-GB" sz="2400" dirty="0" smtClean="0">
                <a:latin typeface="Lucida Sans" pitchFamily="34" charset="0"/>
              </a:rPr>
              <a:t>Explore the Java swing,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and </a:t>
            </a:r>
            <a:r>
              <a:rPr lang="en-GB" sz="2400" dirty="0" err="1" smtClean="0">
                <a:latin typeface="Lucida Sans" pitchFamily="34" charset="0"/>
              </a:rPr>
              <a:t>swt</a:t>
            </a:r>
            <a:r>
              <a:rPr lang="en-GB" sz="2400" dirty="0" smtClean="0">
                <a:latin typeface="Lucida Sans" pitchFamily="34" charset="0"/>
              </a:rPr>
              <a:t> libraries.</a:t>
            </a:r>
          </a:p>
          <a:p>
            <a:endParaRPr lang="en-GB" sz="24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Pseudo Code and Flow Charts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dirty="0" smtClean="0">
                <a:latin typeface="Lucida Sans" pitchFamily="34" charset="0"/>
              </a:rPr>
              <a:t> </a:t>
            </a:r>
          </a:p>
          <a:p>
            <a:pPr lvl="1"/>
            <a:r>
              <a:rPr lang="en-GB" sz="2200" dirty="0" smtClean="0">
                <a:latin typeface="Lucida Sans" pitchFamily="34" charset="0"/>
              </a:rPr>
              <a:t>is an informal high-level description of the operating principle of a computer program or other algorithm.[1]</a:t>
            </a:r>
          </a:p>
          <a:p>
            <a:pPr lvl="1"/>
            <a:r>
              <a:rPr lang="en-GB" sz="2200" dirty="0" err="1" smtClean="0">
                <a:latin typeface="Lucida Sans" pitchFamily="34" charset="0"/>
              </a:rPr>
              <a:t>Pseudocode</a:t>
            </a:r>
            <a:r>
              <a:rPr lang="en-GB" sz="2200" dirty="0" smtClean="0">
                <a:latin typeface="Lucida Sans" pitchFamily="34" charset="0"/>
              </a:rPr>
              <a:t> typically omits details that are not essential for human understanding of the algorithm, such as variable declarations, system-specific code and some subroutines. [1]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r>
              <a:rPr lang="en-GB" sz="2400" b="1" dirty="0" smtClean="0">
                <a:latin typeface="Lucida Sans" pitchFamily="34" charset="0"/>
              </a:rPr>
              <a:t>A Flowchart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 </a:t>
            </a:r>
            <a:r>
              <a:rPr lang="en-GB" sz="2200" dirty="0" smtClean="0">
                <a:latin typeface="Lucida Sans" pitchFamily="34" charset="0"/>
              </a:rPr>
              <a:t>It is a type of diagram that represents an algorithm or process, showing the steps as boxes of various kinds, and their order by connecting them with arrows. [1]	</a:t>
            </a:r>
            <a:r>
              <a:rPr lang="en-GB" sz="2000" dirty="0" smtClean="0">
                <a:latin typeface="Lucida Sans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Algorithm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10200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An </a:t>
            </a:r>
            <a:r>
              <a:rPr lang="en-GB" sz="2400" b="1" i="1" dirty="0" smtClean="0">
                <a:latin typeface="Lucida Sans" pitchFamily="34" charset="0"/>
              </a:rPr>
              <a:t>algorithm is a sequence of unambiguous instructions for solving a </a:t>
            </a:r>
            <a:r>
              <a:rPr lang="en-GB" sz="2400" dirty="0" smtClean="0">
                <a:latin typeface="Lucida Sans" pitchFamily="34" charset="0"/>
              </a:rPr>
              <a:t>problem, i.e., for obtaining a required output for any legitimate input in a finite amount of time. [2]</a:t>
            </a:r>
            <a:endParaRPr lang="en-GB" sz="2400" dirty="0">
              <a:latin typeface="Lucida Sans" pitchFamily="34" charset="0"/>
            </a:endParaRPr>
          </a:p>
        </p:txBody>
      </p:sp>
      <p:pic>
        <p:nvPicPr>
          <p:cNvPr id="5" name="Picture 4" descr="Algorith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971800"/>
            <a:ext cx="6622314" cy="2962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Exercise 1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038600" cy="4525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dirty="0" smtClean="0"/>
              <a:t>Problem:</a:t>
            </a:r>
            <a:br>
              <a:rPr lang="en-GB" dirty="0" smtClean="0"/>
            </a:br>
            <a:r>
              <a:rPr lang="en-GB" dirty="0" smtClean="0"/>
              <a:t>To receive an integer number between 10 and 250 and determine if it is a prime number or not.</a:t>
            </a:r>
          </a:p>
          <a:p>
            <a:pPr mar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0" y="1066800"/>
            <a:ext cx="5334000" cy="5257800"/>
          </a:xfrm>
          <a:solidFill>
            <a:schemeClr val="tx1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Read number</a:t>
            </a:r>
          </a:p>
          <a:p>
            <a:pPr>
              <a:buNone/>
            </a:pPr>
            <a:r>
              <a:rPr lang="en-GB" sz="2200" dirty="0" err="1" smtClean="0">
                <a:solidFill>
                  <a:schemeClr val="bg1"/>
                </a:solidFill>
              </a:rPr>
              <a:t>checkIfValidNumber</a:t>
            </a:r>
            <a:r>
              <a:rPr lang="en-GB" sz="2200" dirty="0" smtClean="0">
                <a:solidFill>
                  <a:schemeClr val="bg1"/>
                </a:solidFill>
              </a:rPr>
              <a:t>(number)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for </a:t>
            </a:r>
            <a:r>
              <a:rPr lang="en-GB" sz="2200" dirty="0" err="1" smtClean="0">
                <a:solidFill>
                  <a:schemeClr val="bg1"/>
                </a:solidFill>
              </a:rPr>
              <a:t>i</a:t>
            </a:r>
            <a:r>
              <a:rPr lang="en-GB" sz="2200" dirty="0" smtClean="0">
                <a:solidFill>
                  <a:schemeClr val="bg1"/>
                </a:solidFill>
              </a:rPr>
              <a:t>=2 in </a:t>
            </a:r>
            <a:r>
              <a:rPr lang="en-GB" sz="2200" dirty="0" err="1" smtClean="0">
                <a:solidFill>
                  <a:schemeClr val="bg1"/>
                </a:solidFill>
              </a:rPr>
              <a:t>sqrt</a:t>
            </a:r>
            <a:r>
              <a:rPr lang="en-GB" sz="2200" dirty="0" smtClean="0">
                <a:solidFill>
                  <a:schemeClr val="bg1"/>
                </a:solidFill>
              </a:rPr>
              <a:t>(number) then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modulus = mod(</a:t>
            </a:r>
            <a:r>
              <a:rPr lang="en-GB" sz="2200" dirty="0" err="1" smtClean="0">
                <a:solidFill>
                  <a:schemeClr val="bg1"/>
                </a:solidFill>
              </a:rPr>
              <a:t>number,divider</a:t>
            </a:r>
            <a:r>
              <a:rPr lang="en-GB" sz="22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if (modulus == 0) then 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		print (“Not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		end program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end if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for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print (“Yeah, a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program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Exercise 1: Flowchart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600" y="990600"/>
            <a:ext cx="1371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</a:p>
        </p:txBody>
      </p:sp>
      <p:sp>
        <p:nvSpPr>
          <p:cNvPr id="9" name="Flowchart: Card 8"/>
          <p:cNvSpPr/>
          <p:nvPr/>
        </p:nvSpPr>
        <p:spPr>
          <a:xfrm>
            <a:off x="1447800" y="1905000"/>
            <a:ext cx="1219200" cy="381000"/>
          </a:xfrm>
          <a:prstGeom prst="flowChartPunchedCa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2895600" cy="1219200"/>
            <a:chOff x="3339737" y="2590800"/>
            <a:chExt cx="3143794" cy="1295400"/>
          </a:xfrm>
        </p:grpSpPr>
        <p:grpSp>
          <p:nvGrpSpPr>
            <p:cNvPr id="18" name="Group 17"/>
            <p:cNvGrpSpPr/>
            <p:nvPr/>
          </p:nvGrpSpPr>
          <p:grpSpPr>
            <a:xfrm>
              <a:off x="3339737" y="2590800"/>
              <a:ext cx="3143794" cy="1295400"/>
              <a:chOff x="3339737" y="2590800"/>
              <a:chExt cx="3143794" cy="1295400"/>
            </a:xfrm>
          </p:grpSpPr>
          <p:sp>
            <p:nvSpPr>
              <p:cNvPr id="10" name="Flowchart: Delay 9"/>
              <p:cNvSpPr/>
              <p:nvPr/>
            </p:nvSpPr>
            <p:spPr>
              <a:xfrm>
                <a:off x="3339737" y="2590800"/>
                <a:ext cx="3143794" cy="1295400"/>
              </a:xfrm>
              <a:prstGeom prst="flowChartDelay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/>
              <p:cNvCxnSpPr>
                <a:stCxn id="13" idx="1"/>
                <a:endCxn id="10" idx="1"/>
              </p:cNvCxnSpPr>
              <p:nvPr/>
            </p:nvCxnSpPr>
            <p:spPr>
              <a:xfrm flipH="1" flipV="1">
                <a:off x="3339737" y="3238500"/>
                <a:ext cx="1156063" cy="5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563161" y="2754868"/>
              <a:ext cx="764385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i &lt;- 2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9613" y="3352800"/>
              <a:ext cx="96627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i &lt;- i+1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5800" y="3048000"/>
              <a:ext cx="1975706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solidFill>
                    <a:schemeClr val="bg1"/>
                  </a:solidFill>
                </a:rPr>
                <a:t>i</a:t>
              </a:r>
              <a:r>
                <a:rPr lang="en-GB" dirty="0" smtClean="0">
                  <a:solidFill>
                    <a:schemeClr val="bg1"/>
                  </a:solidFill>
                </a:rPr>
                <a:t> &lt; </a:t>
              </a:r>
              <a:r>
                <a:rPr lang="en-GB" dirty="0" err="1" smtClean="0">
                  <a:solidFill>
                    <a:schemeClr val="bg1"/>
                  </a:solidFill>
                </a:rPr>
                <a:t>sqrt</a:t>
              </a:r>
              <a:r>
                <a:rPr lang="en-GB" dirty="0" smtClean="0">
                  <a:solidFill>
                    <a:schemeClr val="bg1"/>
                  </a:solidFill>
                </a:rPr>
                <a:t>(number)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9600" y="2590800"/>
              <a:ext cx="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219200" y="4495800"/>
            <a:ext cx="2514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Modulus &lt;- number %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9" name="Flowchart: Terminator 28"/>
          <p:cNvSpPr/>
          <p:nvPr/>
        </p:nvSpPr>
        <p:spPr>
          <a:xfrm>
            <a:off x="990600" y="5410200"/>
            <a:ext cx="2895600" cy="4572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Modulus == 0</a:t>
            </a:r>
            <a:endParaRPr lang="en-GB" dirty="0"/>
          </a:p>
        </p:txBody>
      </p:sp>
      <p:sp>
        <p:nvSpPr>
          <p:cNvPr id="32" name="Flowchart: Document 31"/>
          <p:cNvSpPr/>
          <p:nvPr/>
        </p:nvSpPr>
        <p:spPr>
          <a:xfrm>
            <a:off x="5029200" y="4876800"/>
            <a:ext cx="2057400" cy="6858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“Not a prime”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7086600" y="2743200"/>
            <a:ext cx="1371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</a:p>
        </p:txBody>
      </p:sp>
      <p:cxnSp>
        <p:nvCxnSpPr>
          <p:cNvPr id="35" name="Elbow Connector 34"/>
          <p:cNvCxnSpPr>
            <a:stCxn id="8" idx="4"/>
            <a:endCxn id="9" idx="0"/>
          </p:cNvCxnSpPr>
          <p:nvPr/>
        </p:nvCxnSpPr>
        <p:spPr>
          <a:xfrm rot="5400000">
            <a:off x="1866900" y="1714500"/>
            <a:ext cx="3810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4" idx="0"/>
          </p:cNvCxnSpPr>
          <p:nvPr/>
        </p:nvCxnSpPr>
        <p:spPr>
          <a:xfrm>
            <a:off x="2438400" y="3886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10" idx="0"/>
          </p:cNvCxnSpPr>
          <p:nvPr/>
        </p:nvCxnSpPr>
        <p:spPr>
          <a:xfrm rot="16200000" flipH="1">
            <a:off x="2057400" y="2286000"/>
            <a:ext cx="3810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4" idx="2"/>
            <a:endCxn id="29" idx="0"/>
          </p:cNvCxnSpPr>
          <p:nvPr/>
        </p:nvCxnSpPr>
        <p:spPr>
          <a:xfrm rot="5400000">
            <a:off x="2266950" y="5200650"/>
            <a:ext cx="3810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9" idx="3"/>
            <a:endCxn id="32" idx="1"/>
          </p:cNvCxnSpPr>
          <p:nvPr/>
        </p:nvCxnSpPr>
        <p:spPr>
          <a:xfrm flipV="1">
            <a:off x="3886200" y="5219700"/>
            <a:ext cx="11430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2" idx="2"/>
            <a:endCxn id="33" idx="6"/>
          </p:cNvCxnSpPr>
          <p:nvPr/>
        </p:nvCxnSpPr>
        <p:spPr>
          <a:xfrm rot="5400000" flipH="1" flipV="1">
            <a:off x="6004369" y="3063431"/>
            <a:ext cx="2507361" cy="2400300"/>
          </a:xfrm>
          <a:prstGeom prst="bentConnector4">
            <a:avLst>
              <a:gd name="adj1" fmla="val -10925"/>
              <a:gd name="adj2" fmla="val 1095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29" idx="2"/>
            <a:endCxn id="10" idx="1"/>
          </p:cNvCxnSpPr>
          <p:nvPr/>
        </p:nvCxnSpPr>
        <p:spPr>
          <a:xfrm rot="5400000" flipH="1">
            <a:off x="419100" y="3848100"/>
            <a:ext cx="2590800" cy="1447800"/>
          </a:xfrm>
          <a:prstGeom prst="bentConnector4">
            <a:avLst>
              <a:gd name="adj1" fmla="val -8824"/>
              <a:gd name="adj2" fmla="val 1318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58"/>
          <p:cNvSpPr/>
          <p:nvPr/>
        </p:nvSpPr>
        <p:spPr>
          <a:xfrm>
            <a:off x="4495800" y="2895600"/>
            <a:ext cx="2057400" cy="6858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“Prime”</a:t>
            </a:r>
            <a:endParaRPr lang="en-GB" dirty="0"/>
          </a:p>
        </p:txBody>
      </p:sp>
      <p:cxnSp>
        <p:nvCxnSpPr>
          <p:cNvPr id="61" name="Elbow Connector 60"/>
          <p:cNvCxnSpPr>
            <a:stCxn id="59" idx="3"/>
            <a:endCxn id="33" idx="2"/>
          </p:cNvCxnSpPr>
          <p:nvPr/>
        </p:nvCxnSpPr>
        <p:spPr>
          <a:xfrm flipV="1">
            <a:off x="6553200" y="3009900"/>
            <a:ext cx="5334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3"/>
            <a:endCxn id="59" idx="1"/>
          </p:cNvCxnSpPr>
          <p:nvPr/>
        </p:nvCxnSpPr>
        <p:spPr>
          <a:xfrm flipV="1">
            <a:off x="3886200" y="32385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Eclipse IDE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sz="2400" dirty="0" smtClean="0"/>
              <a:t>In contrast to your previous programming experience we will be using an Integrated Development Environment  called Eclipse. Because it’s an IDE it does way more than compile your code; it automates tasks and make your life easy. Eclipse sole purpose in life is to organize you and get you a workflow. </a:t>
            </a:r>
          </a:p>
          <a:p>
            <a:pPr marL="0">
              <a:spcBef>
                <a:spcPts val="0"/>
              </a:spcBef>
            </a:pPr>
            <a:endParaRPr lang="en-GB" sz="2400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A workspace is a folder that eclipse creates to group all of projects related to a single application/product.</a:t>
            </a:r>
          </a:p>
          <a:p>
            <a:pPr marL="0">
              <a:spcBef>
                <a:spcPts val="0"/>
              </a:spcBef>
            </a:pPr>
            <a:endParaRPr lang="en-GB" sz="2400" b="1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Create  project with reverse DNS: “edu.uprm.ece.icom4015.project”  </a:t>
            </a:r>
          </a:p>
          <a:p>
            <a:pPr marL="0">
              <a:spcBef>
                <a:spcPts val="0"/>
              </a:spcBef>
            </a:pPr>
            <a:endParaRPr lang="en-GB" sz="2400" dirty="0" smtClean="0"/>
          </a:p>
          <a:p>
            <a:pPr marL="0">
              <a:spcBef>
                <a:spcPts val="0"/>
              </a:spcBef>
            </a:pPr>
            <a:r>
              <a:rPr lang="en-GB" sz="2400" dirty="0" smtClean="0"/>
              <a:t>See reference 3.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Hello World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Window =&gt; Cheat </a:t>
            </a:r>
            <a:r>
              <a:rPr lang="en-GB" dirty="0" smtClean="0">
                <a:solidFill>
                  <a:schemeClr val="tx1"/>
                </a:solidFill>
              </a:rPr>
              <a:t>Sheets</a:t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Lucida Sans" pitchFamily="34" charset="0"/>
              </a:rPr>
              <a:t>Hello World SWT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Window =&gt; Cheat Sheets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389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Design</vt:lpstr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Hello World</vt:lpstr>
      <vt:lpstr>Hello World SWT</vt:lpstr>
      <vt:lpstr>From Scratch for the Do it Your-selfer </vt:lpstr>
      <vt:lpstr>Draw a Car , Motorcycle, Human or pet! </vt:lpstr>
      <vt:lpstr>Slide 12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212</cp:revision>
  <dcterms:created xsi:type="dcterms:W3CDTF">2009-11-15T10:21:31Z</dcterms:created>
  <dcterms:modified xsi:type="dcterms:W3CDTF">2014-01-29T20:45:02Z</dcterms:modified>
</cp:coreProperties>
</file>