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6"/>
  </p:notesMasterIdLst>
  <p:sldIdLst>
    <p:sldId id="365" r:id="rId4"/>
    <p:sldId id="25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45ty/ICOM4015LABS.git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1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Draw a Car , Motorcycle, Human or pet!</a:t>
            </a:r>
            <a:br>
              <a:rPr lang="en-US" b="1" dirty="0" smtClean="0">
                <a:latin typeface="Lucida Sans" pitchFamily="34" charset="0"/>
              </a:rPr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34" charset="0"/>
              </a:rPr>
              <a:t>After Lab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/>
          <a:lstStyle/>
          <a:p>
            <a:r>
              <a:rPr lang="en-GB" sz="2800" dirty="0" smtClean="0">
                <a:latin typeface="Lucida Sans" pitchFamily="34" charset="0"/>
              </a:rPr>
              <a:t>Investigate </a:t>
            </a:r>
            <a:r>
              <a:rPr lang="en-GB" sz="2800" dirty="0" smtClean="0">
                <a:latin typeface="Lucida Sans" pitchFamily="34" charset="0"/>
              </a:rPr>
              <a:t>what </a:t>
            </a:r>
            <a:r>
              <a:rPr lang="en-GB" sz="2800" dirty="0" smtClean="0">
                <a:latin typeface="Lucida Sans" pitchFamily="34" charset="0"/>
              </a:rPr>
              <a:t>Widgets are </a:t>
            </a:r>
            <a:r>
              <a:rPr lang="en-GB" sz="2800" dirty="0" smtClean="0">
                <a:latin typeface="Lucida Sans" pitchFamily="34" charset="0"/>
              </a:rPr>
              <a:t>and what features the </a:t>
            </a:r>
            <a:r>
              <a:rPr lang="en-GB" sz="2800" dirty="0" err="1" smtClean="0">
                <a:latin typeface="Lucida Sans" pitchFamily="34" charset="0"/>
              </a:rPr>
              <a:t>Swt</a:t>
            </a:r>
            <a:r>
              <a:rPr lang="en-GB" sz="2800" dirty="0" smtClean="0">
                <a:latin typeface="Lucida Sans" pitchFamily="34" charset="0"/>
              </a:rPr>
              <a:t> package has.</a:t>
            </a:r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Swing Pack age.</a:t>
            </a:r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</a:t>
            </a:r>
            <a:r>
              <a:rPr lang="en-GB" sz="2800" dirty="0" err="1" smtClean="0">
                <a:latin typeface="Lucida Sans" pitchFamily="34" charset="0"/>
              </a:rPr>
              <a:t>Awt</a:t>
            </a:r>
            <a:r>
              <a:rPr lang="en-GB" sz="2800" dirty="0" smtClean="0">
                <a:latin typeface="Lucida Sans" pitchFamily="34" charset="0"/>
              </a:rPr>
              <a:t> package.</a:t>
            </a: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Optional: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git </a:t>
            </a:r>
            <a:r>
              <a:rPr lang="en-GB" sz="2000" dirty="0" smtClean="0">
                <a:latin typeface="Lucida Sans" pitchFamily="34" charset="0"/>
              </a:rPr>
              <a:t>clone </a:t>
            </a:r>
            <a:r>
              <a:rPr lang="en-GB" sz="2000" dirty="0" smtClean="0">
                <a:latin typeface="Lucida Sans" pitchFamily="34" charset="0"/>
                <a:hlinkClick r:id="rId2"/>
              </a:rPr>
              <a:t>https://</a:t>
            </a:r>
            <a:r>
              <a:rPr lang="en-GB" sz="2000" dirty="0" smtClean="0">
                <a:latin typeface="Lucida Sans" pitchFamily="34" charset="0"/>
                <a:hlinkClick r:id="rId2"/>
              </a:rPr>
              <a:t>github.com/Apo45ty/ICOM4015LABS.git</a:t>
            </a:r>
            <a:endParaRPr lang="en-GB" sz="2800" dirty="0" smtClean="0">
              <a:latin typeface="Lucida Sans" pitchFamily="34" charset="0"/>
            </a:endParaRP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Lucida Sans" pitchFamily="34" charset="0"/>
              </a:rPr>
              <a:t>Evaluation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BatmanForeverAlternate" pitchFamily="2" charset="0"/>
              </a:rPr>
              <a:t>References</a:t>
            </a:r>
            <a:endParaRPr lang="en-GB" dirty="0">
              <a:latin typeface="BatmanForeverAlterna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Wikipedia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Introduction to The Design and Analysis of Algorithms.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http://www.vogella.com/tutorials/Eclipse/article.html</a:t>
            </a:r>
            <a:endParaRPr lang="en-GB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-107" charset="0"/>
              </a:rPr>
              <a:t>Laboratory </a:t>
            </a:r>
            <a:r>
              <a:rPr lang="en-US" sz="3200" b="1" dirty="0">
                <a:latin typeface="Lucida Sans" pitchFamily="-107" charset="0"/>
              </a:rPr>
              <a:t>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Review </a:t>
            </a:r>
            <a:r>
              <a:rPr lang="en-GB" sz="2400" dirty="0" err="1" smtClean="0">
                <a:latin typeface="Lucida Sans" pitchFamily="34" charset="0"/>
              </a:rPr>
              <a:t>Psedo</a:t>
            </a:r>
            <a:r>
              <a:rPr lang="en-GB" sz="2400" dirty="0" smtClean="0">
                <a:latin typeface="Lucida Sans" pitchFamily="34" charset="0"/>
              </a:rPr>
              <a:t>-Code, Flowcharts and Algorithms.</a:t>
            </a:r>
          </a:p>
          <a:p>
            <a:r>
              <a:rPr lang="en-GB" sz="2400" dirty="0" smtClean="0">
                <a:latin typeface="Lucida Sans" pitchFamily="34" charset="0"/>
              </a:rPr>
              <a:t>Get Familiar with Eclipse</a:t>
            </a:r>
          </a:p>
          <a:p>
            <a:r>
              <a:rPr lang="en-GB" sz="2400" dirty="0" smtClean="0">
                <a:latin typeface="Lucida Sans" pitchFamily="34" charset="0"/>
              </a:rPr>
              <a:t>Explore the Java swing,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and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libraries.</a:t>
            </a:r>
          </a:p>
          <a:p>
            <a:endParaRPr lang="en-GB" sz="24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Pseudo Code </a:t>
            </a:r>
            <a:r>
              <a:rPr lang="en-GB" sz="3200" b="1" dirty="0" smtClean="0">
                <a:latin typeface="Lucida Sans" pitchFamily="34" charset="0"/>
              </a:rPr>
              <a:t>and</a:t>
            </a:r>
            <a:r>
              <a:rPr lang="en-GB" sz="3200" b="1" dirty="0" smtClean="0">
                <a:latin typeface="Lucida Sans" pitchFamily="34" charset="0"/>
              </a:rPr>
              <a:t> </a:t>
            </a:r>
            <a:r>
              <a:rPr lang="en-GB" sz="3200" b="1" dirty="0" smtClean="0">
                <a:latin typeface="Lucida Sans" pitchFamily="34" charset="0"/>
              </a:rPr>
              <a:t>Flow Charts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dirty="0" smtClean="0">
                <a:latin typeface="Lucida Sans" pitchFamily="34" charset="0"/>
              </a:rPr>
              <a:t> </a:t>
            </a:r>
          </a:p>
          <a:p>
            <a:pPr lvl="1"/>
            <a:r>
              <a:rPr lang="en-GB" sz="2200" dirty="0" smtClean="0">
                <a:latin typeface="Lucida Sans" pitchFamily="34" charset="0"/>
              </a:rPr>
              <a:t>is </a:t>
            </a:r>
            <a:r>
              <a:rPr lang="en-GB" sz="2200" dirty="0" smtClean="0">
                <a:latin typeface="Lucida Sans" pitchFamily="34" charset="0"/>
              </a:rPr>
              <a:t>an informal high-level description of the operating principle of a computer program or other algorithm</a:t>
            </a:r>
            <a:r>
              <a:rPr lang="en-GB" sz="2200" dirty="0" smtClean="0">
                <a:latin typeface="Lucida Sans" pitchFamily="34" charset="0"/>
              </a:rPr>
              <a:t>.[1]</a:t>
            </a:r>
          </a:p>
          <a:p>
            <a:pPr lvl="1"/>
            <a:r>
              <a:rPr lang="en-GB" sz="2200" dirty="0" err="1" smtClean="0">
                <a:latin typeface="Lucida Sans" pitchFamily="34" charset="0"/>
              </a:rPr>
              <a:t>Pseudocode</a:t>
            </a:r>
            <a:r>
              <a:rPr lang="en-GB" sz="2200" dirty="0" smtClean="0">
                <a:latin typeface="Lucida Sans" pitchFamily="34" charset="0"/>
              </a:rPr>
              <a:t> </a:t>
            </a:r>
            <a:r>
              <a:rPr lang="en-GB" sz="2200" dirty="0" smtClean="0">
                <a:latin typeface="Lucida Sans" pitchFamily="34" charset="0"/>
              </a:rPr>
              <a:t>typically omits details that are not essential for human understanding of the algorithm, such as variable declarations, system-specific code and some subroutines. </a:t>
            </a:r>
            <a:r>
              <a:rPr lang="en-GB" sz="2200" dirty="0" smtClean="0">
                <a:latin typeface="Lucida Sans" pitchFamily="34" charset="0"/>
              </a:rPr>
              <a:t>[1]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smtClean="0">
                <a:latin typeface="Lucida Sans" pitchFamily="34" charset="0"/>
              </a:rPr>
              <a:t>F</a:t>
            </a:r>
            <a:r>
              <a:rPr lang="en-GB" sz="2400" b="1" dirty="0" smtClean="0">
                <a:latin typeface="Lucida Sans" pitchFamily="34" charset="0"/>
              </a:rPr>
              <a:t>lowchart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 </a:t>
            </a:r>
            <a:r>
              <a:rPr lang="en-GB" sz="2200" dirty="0" smtClean="0">
                <a:latin typeface="Lucida Sans" pitchFamily="34" charset="0"/>
              </a:rPr>
              <a:t>It is </a:t>
            </a:r>
            <a:r>
              <a:rPr lang="en-GB" sz="2200" dirty="0" smtClean="0">
                <a:latin typeface="Lucida Sans" pitchFamily="34" charset="0"/>
              </a:rPr>
              <a:t>a type of diagram that represents an algorithm or process, showing the steps as boxes of various kinds, and their order by connecting them with arrows. </a:t>
            </a:r>
            <a:r>
              <a:rPr lang="en-GB" sz="2200" dirty="0" smtClean="0">
                <a:latin typeface="Lucida Sans" pitchFamily="34" charset="0"/>
              </a:rPr>
              <a:t>[1]	</a:t>
            </a:r>
            <a:r>
              <a:rPr lang="en-GB" sz="2000" dirty="0" smtClean="0">
                <a:latin typeface="Lucida Sans" pitchFamily="34" charset="0"/>
              </a:rPr>
              <a:t>	</a:t>
            </a:r>
            <a:endParaRPr lang="en-GB" sz="2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Algorithm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10200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An </a:t>
            </a:r>
            <a:r>
              <a:rPr lang="en-GB" sz="2400" b="1" i="1" dirty="0" smtClean="0">
                <a:latin typeface="Lucida Sans" pitchFamily="34" charset="0"/>
              </a:rPr>
              <a:t>algorithm is a sequence of unambiguous instructions for solving </a:t>
            </a:r>
            <a:r>
              <a:rPr lang="en-GB" sz="2400" b="1" i="1" dirty="0" smtClean="0">
                <a:latin typeface="Lucida Sans" pitchFamily="34" charset="0"/>
              </a:rPr>
              <a:t>a </a:t>
            </a:r>
            <a:r>
              <a:rPr lang="en-GB" sz="2400" dirty="0" smtClean="0">
                <a:latin typeface="Lucida Sans" pitchFamily="34" charset="0"/>
              </a:rPr>
              <a:t>problem</a:t>
            </a:r>
            <a:r>
              <a:rPr lang="en-GB" sz="2400" dirty="0" smtClean="0">
                <a:latin typeface="Lucida Sans" pitchFamily="34" charset="0"/>
              </a:rPr>
              <a:t>, i.e., for obtaining a required output for any legitimate input </a:t>
            </a:r>
            <a:r>
              <a:rPr lang="en-GB" sz="2400" dirty="0" smtClean="0">
                <a:latin typeface="Lucida Sans" pitchFamily="34" charset="0"/>
              </a:rPr>
              <a:t>in a </a:t>
            </a:r>
            <a:r>
              <a:rPr lang="en-GB" sz="2400" dirty="0" smtClean="0">
                <a:latin typeface="Lucida Sans" pitchFamily="34" charset="0"/>
              </a:rPr>
              <a:t>finite amount of time</a:t>
            </a:r>
            <a:r>
              <a:rPr lang="en-GB" sz="2400" dirty="0" smtClean="0">
                <a:latin typeface="Lucida Sans" pitchFamily="34" charset="0"/>
              </a:rPr>
              <a:t>. [2]</a:t>
            </a:r>
            <a:endParaRPr lang="en-GB" sz="2400" dirty="0">
              <a:latin typeface="Lucida Sans" pitchFamily="34" charset="0"/>
            </a:endParaRPr>
          </a:p>
        </p:txBody>
      </p:sp>
      <p:pic>
        <p:nvPicPr>
          <p:cNvPr id="5" name="Picture 4" descr="Algorith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971800"/>
            <a:ext cx="6622314" cy="2962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Exercise 1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038600" cy="4525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dirty="0" smtClean="0"/>
              <a:t>Problem:</a:t>
            </a:r>
            <a:br>
              <a:rPr lang="en-GB" dirty="0" smtClean="0"/>
            </a:br>
            <a:r>
              <a:rPr lang="en-GB" dirty="0" smtClean="0"/>
              <a:t>To receive </a:t>
            </a:r>
            <a:r>
              <a:rPr lang="en-GB" dirty="0" smtClean="0"/>
              <a:t>an integer number </a:t>
            </a:r>
            <a:r>
              <a:rPr lang="en-GB" dirty="0" smtClean="0"/>
              <a:t>between </a:t>
            </a:r>
            <a:r>
              <a:rPr lang="en-GB" dirty="0" smtClean="0"/>
              <a:t>10 </a:t>
            </a:r>
            <a:r>
              <a:rPr lang="en-GB" dirty="0" smtClean="0"/>
              <a:t>and 250 and </a:t>
            </a:r>
            <a:r>
              <a:rPr lang="en-GB" dirty="0" smtClean="0"/>
              <a:t>determine if it is a prime number or not.</a:t>
            </a:r>
          </a:p>
          <a:p>
            <a:pPr mar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0" y="1066800"/>
            <a:ext cx="5334000" cy="5257800"/>
          </a:xfrm>
          <a:solidFill>
            <a:schemeClr val="tx1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Read number</a:t>
            </a:r>
          </a:p>
          <a:p>
            <a:pPr>
              <a:buNone/>
            </a:pPr>
            <a:r>
              <a:rPr lang="en-GB" sz="2200" dirty="0" err="1" smtClean="0">
                <a:solidFill>
                  <a:schemeClr val="bg1"/>
                </a:solidFill>
              </a:rPr>
              <a:t>checkIfValidNumber</a:t>
            </a:r>
            <a:r>
              <a:rPr lang="en-GB" sz="2200" dirty="0" smtClean="0">
                <a:solidFill>
                  <a:schemeClr val="bg1"/>
                </a:solidFill>
              </a:rPr>
              <a:t>(number)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f</a:t>
            </a:r>
            <a:r>
              <a:rPr lang="en-GB" sz="2200" dirty="0" smtClean="0">
                <a:solidFill>
                  <a:schemeClr val="bg1"/>
                </a:solidFill>
              </a:rPr>
              <a:t>or </a:t>
            </a:r>
            <a:r>
              <a:rPr lang="en-GB" sz="2200" dirty="0" err="1" smtClean="0">
                <a:solidFill>
                  <a:schemeClr val="bg1"/>
                </a:solidFill>
              </a:rPr>
              <a:t>i</a:t>
            </a:r>
            <a:r>
              <a:rPr lang="en-GB" sz="2200" dirty="0" smtClean="0">
                <a:solidFill>
                  <a:schemeClr val="bg1"/>
                </a:solidFill>
              </a:rPr>
              <a:t>=2 in </a:t>
            </a:r>
            <a:r>
              <a:rPr lang="en-GB" sz="2200" dirty="0" err="1" smtClean="0">
                <a:solidFill>
                  <a:schemeClr val="bg1"/>
                </a:solidFill>
              </a:rPr>
              <a:t>sqrt</a:t>
            </a:r>
            <a:r>
              <a:rPr lang="en-GB" sz="2200" dirty="0" smtClean="0">
                <a:solidFill>
                  <a:schemeClr val="bg1"/>
                </a:solidFill>
              </a:rPr>
              <a:t>(number) then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</a:t>
            </a:r>
            <a:r>
              <a:rPr lang="en-GB" sz="2200" dirty="0" smtClean="0">
                <a:solidFill>
                  <a:schemeClr val="bg1"/>
                </a:solidFill>
              </a:rPr>
              <a:t>modulus = mod(</a:t>
            </a:r>
            <a:r>
              <a:rPr lang="en-GB" sz="2200" dirty="0" err="1" smtClean="0">
                <a:solidFill>
                  <a:schemeClr val="bg1"/>
                </a:solidFill>
              </a:rPr>
              <a:t>number,divider</a:t>
            </a:r>
            <a:r>
              <a:rPr lang="en-GB" sz="22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</a:t>
            </a:r>
            <a:r>
              <a:rPr lang="en-GB" sz="2200" dirty="0" smtClean="0">
                <a:solidFill>
                  <a:schemeClr val="bg1"/>
                </a:solidFill>
              </a:rPr>
              <a:t>if (modulus == 0) then 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</a:t>
            </a:r>
            <a:r>
              <a:rPr lang="en-GB" sz="2200" dirty="0" smtClean="0">
                <a:solidFill>
                  <a:schemeClr val="bg1"/>
                </a:solidFill>
              </a:rPr>
              <a:t>		print (“Not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</a:t>
            </a:r>
            <a:r>
              <a:rPr lang="en-GB" sz="2200" dirty="0" smtClean="0">
                <a:solidFill>
                  <a:schemeClr val="bg1"/>
                </a:solidFill>
              </a:rPr>
              <a:t>		end program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end if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</a:t>
            </a:r>
            <a:r>
              <a:rPr lang="en-GB" sz="2200" dirty="0" smtClean="0">
                <a:solidFill>
                  <a:schemeClr val="bg1"/>
                </a:solidFill>
              </a:rPr>
              <a:t>nd for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print (“Yeah, a Prime”)</a:t>
            </a: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</a:t>
            </a:r>
            <a:r>
              <a:rPr lang="en-GB" sz="2200" dirty="0" smtClean="0">
                <a:solidFill>
                  <a:schemeClr val="bg1"/>
                </a:solidFill>
              </a:rPr>
              <a:t>program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Eclipse IDE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sz="2400" dirty="0" smtClean="0"/>
              <a:t>In </a:t>
            </a:r>
            <a:r>
              <a:rPr lang="en-GB" sz="2400" dirty="0" smtClean="0"/>
              <a:t>contrast </a:t>
            </a:r>
            <a:r>
              <a:rPr lang="en-GB" sz="2400" dirty="0" smtClean="0"/>
              <a:t>to your previous programming experience we will be using an </a:t>
            </a:r>
            <a:r>
              <a:rPr lang="en-GB" sz="2400" dirty="0" smtClean="0"/>
              <a:t>Integrated Development Environment </a:t>
            </a:r>
            <a:r>
              <a:rPr lang="en-GB" sz="2400" dirty="0" smtClean="0"/>
              <a:t> called Eclipse. Because it’s an IDE it </a:t>
            </a:r>
            <a:r>
              <a:rPr lang="en-GB" sz="2400" dirty="0" smtClean="0"/>
              <a:t>does </a:t>
            </a:r>
            <a:r>
              <a:rPr lang="en-GB" sz="2400" dirty="0" smtClean="0"/>
              <a:t>way more </a:t>
            </a:r>
            <a:r>
              <a:rPr lang="en-GB" sz="2400" dirty="0" smtClean="0"/>
              <a:t>than compile your </a:t>
            </a:r>
            <a:r>
              <a:rPr lang="en-GB" sz="2400" dirty="0" smtClean="0"/>
              <a:t>code; it automates </a:t>
            </a:r>
            <a:r>
              <a:rPr lang="en-GB" sz="2400" dirty="0" smtClean="0"/>
              <a:t>tasks and make your life </a:t>
            </a:r>
            <a:r>
              <a:rPr lang="en-GB" sz="2400" dirty="0" smtClean="0"/>
              <a:t>easy. Eclipse sole purpose in life is to </a:t>
            </a:r>
            <a:r>
              <a:rPr lang="en-GB" sz="2400" dirty="0" smtClean="0"/>
              <a:t>organize </a:t>
            </a:r>
            <a:r>
              <a:rPr lang="en-GB" sz="2400" dirty="0" smtClean="0"/>
              <a:t>you and </a:t>
            </a:r>
            <a:r>
              <a:rPr lang="en-GB" sz="2400" dirty="0" smtClean="0"/>
              <a:t>get you a </a:t>
            </a:r>
            <a:r>
              <a:rPr lang="en-GB" sz="2400" dirty="0" smtClean="0"/>
              <a:t>workflow. </a:t>
            </a:r>
          </a:p>
          <a:p>
            <a:pPr marL="0">
              <a:spcBef>
                <a:spcPts val="0"/>
              </a:spcBef>
            </a:pPr>
            <a:endParaRPr lang="en-GB" sz="2400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A </a:t>
            </a:r>
            <a:r>
              <a:rPr lang="en-GB" sz="2400" dirty="0" smtClean="0"/>
              <a:t>workspace is a folder that eclipse creates to group all of projects related to a single application/product</a:t>
            </a:r>
            <a:r>
              <a:rPr lang="en-GB" sz="2400" dirty="0" smtClean="0"/>
              <a:t>.</a:t>
            </a:r>
          </a:p>
          <a:p>
            <a:pPr marL="0">
              <a:spcBef>
                <a:spcPts val="0"/>
              </a:spcBef>
            </a:pPr>
            <a:endParaRPr lang="en-GB" sz="2400" b="1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Create  project with reverse DNS: “edu.uprm.ece.icom4015.project”  </a:t>
            </a:r>
            <a:endParaRPr lang="en-GB" sz="2400" dirty="0" smtClean="0"/>
          </a:p>
          <a:p>
            <a:pPr marL="0">
              <a:spcBef>
                <a:spcPts val="0"/>
              </a:spcBef>
            </a:pPr>
            <a:endParaRPr lang="en-GB" sz="2400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See reference 3.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Hello </a:t>
            </a:r>
            <a:r>
              <a:rPr lang="en-US" b="1" dirty="0" smtClean="0">
                <a:latin typeface="Lucida Sans" pitchFamily="34" charset="0"/>
              </a:rPr>
              <a:t>World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Window =&gt; Cheat Sheets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Hello World </a:t>
            </a:r>
            <a:r>
              <a:rPr lang="en-US" b="1" dirty="0" smtClean="0">
                <a:latin typeface="Lucida Sans" pitchFamily="34" charset="0"/>
              </a:rPr>
              <a:t>SWT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Window =&gt; Cheat Sheets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From Scratch for the Do it Your-</a:t>
            </a:r>
            <a:r>
              <a:rPr lang="en-US" b="1" dirty="0" err="1" smtClean="0">
                <a:latin typeface="Lucida Sans" pitchFamily="34" charset="0"/>
              </a:rPr>
              <a:t>selfer</a:t>
            </a:r>
            <a:r>
              <a:rPr lang="en-US" b="1" dirty="0" smtClean="0">
                <a:latin typeface="Lucida Sans" pitchFamily="34" charset="0"/>
              </a:rPr>
              <a:t/>
            </a:r>
            <a:br>
              <a:rPr lang="en-US" b="1" dirty="0" smtClean="0">
                <a:latin typeface="Lucida Sans" pitchFamily="34" charset="0"/>
              </a:rPr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Follow TA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356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Design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Hello World</vt:lpstr>
      <vt:lpstr>Hello World SWT</vt:lpstr>
      <vt:lpstr>From Scratch for the Do it Your-selfer </vt:lpstr>
      <vt:lpstr>Draw a Car , Motorcycle, Human or pet! </vt:lpstr>
      <vt:lpstr>Slide 11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202</cp:revision>
  <dcterms:created xsi:type="dcterms:W3CDTF">2009-11-15T10:21:31Z</dcterms:created>
  <dcterms:modified xsi:type="dcterms:W3CDTF">2014-01-29T06:04:07Z</dcterms:modified>
</cp:coreProperties>
</file>