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</p:sldMasterIdLst>
  <p:notesMasterIdLst>
    <p:notesMasterId r:id="rId16"/>
  </p:notesMasterIdLst>
  <p:sldIdLst>
    <p:sldId id="365" r:id="rId4"/>
    <p:sldId id="256" r:id="rId5"/>
    <p:sldId id="375" r:id="rId6"/>
    <p:sldId id="380" r:id="rId7"/>
    <p:sldId id="379" r:id="rId8"/>
    <p:sldId id="378" r:id="rId9"/>
    <p:sldId id="377" r:id="rId10"/>
    <p:sldId id="376" r:id="rId11"/>
    <p:sldId id="366" r:id="rId12"/>
    <p:sldId id="368" r:id="rId13"/>
    <p:sldId id="374" r:id="rId14"/>
    <p:sldId id="38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C1"/>
    <a:srgbClr val="6E7069"/>
    <a:srgbClr val="7A9ECD"/>
    <a:srgbClr val="D05B76"/>
    <a:srgbClr val="0000FF"/>
    <a:srgbClr val="000099"/>
    <a:srgbClr val="FFCC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89" autoAdjust="0"/>
  </p:normalViewPr>
  <p:slideViewPr>
    <p:cSldViewPr>
      <p:cViewPr varScale="1">
        <p:scale>
          <a:sx n="67" d="100"/>
          <a:sy n="67" d="100"/>
        </p:scale>
        <p:origin x="-6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5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5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5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76D3B3E-18C6-4F49-868E-5E8DF79DDE3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267EB-1C1B-4CD0-B40E-C3FF06F48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6BA47-532D-4B06-8A62-A574B0733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33A89-294B-46C7-A21B-5AF2B86B8432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6AF89-D423-4F9E-AC04-6CD8DC32C5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B420C-30B2-44B4-98C6-B3B65B2BB310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AB1EA-7241-4EDA-A5BC-0D1D1BE590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EB5474-932D-40FB-A2B3-0BF27AB627F1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34198-B2BD-411B-8F14-879C37060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6EB352-98E3-4F9D-A891-773D1343378F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13C66-237B-4839-ADFF-14B97244F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2A6ADD-0478-40DE-9944-545D3B9B7748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90A7C-2074-448E-840E-553844411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445FBD-F57C-4009-AD3F-DFD96447CDA0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F5360-ECEF-4BC2-8AF9-B860A43418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2EB955-7AFA-4919-9E13-326EAEBC5515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0ACEA-7E46-4A16-9EFB-BBD569C9FC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FCCAB3-BDD7-4DFB-8EB1-AB3E5AD01BAE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725CD-0B6F-4ED5-9985-942B673B7E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7700A-157F-48FB-B4B1-9263941339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2EAC3-35D7-4416-8443-0D91FE32AE6B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2EC09-D342-4E97-95D5-1127788917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780E2-23A1-4C10-A855-7D9656F52859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26682-9263-4C34-B1A4-32B0CF003D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644E03-7E47-41A8-A260-B6B926C4CC7D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04E41-CC81-4FE0-A2FD-1E7EB809B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7F537-0FE2-4055-A59F-9032C2A9E730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9D9E2-0501-43A2-80AB-E12612AA21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64BF9-BAB3-434E-899B-6BA0D1EF025D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DC928-28F7-4BF9-BC1E-E85B9F5C7C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F81CA-A927-425A-BA13-0089B3ED0C6D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4DF18-D444-49C8-A2BA-06B4A022A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113761-794A-421C-9F8F-94D4D23FA4D5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21787-93FA-49D7-B0D5-2DFAAD1687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192414-5514-40FE-A06F-F5901215BD5D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CC9C1-D636-4B44-BA82-DD35A1DD0C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4DB4F-4B28-4A0D-8058-EF2BCA06D772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0BBEF-9C1A-4B11-831C-EABB5B326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F0974C-1D4C-4073-A377-6A7E855E9870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D94CE-B673-4CD5-A81F-6DF7854BD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5E116-898B-4C9B-90A7-7D9747BCA1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7C396-336B-42EE-BA4D-0B8693827EB7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39AC8-1D08-4216-B215-256EF707E6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FEC2C-59E9-4A9F-BD77-08ED4DBC8131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38D59-881F-4315-922B-905FDCB19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172B5-CCC8-4C8C-9D2D-863BD9FF60B7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4CB08-7EEB-48DF-9FF2-94E2AB351A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D1979-C95E-4243-9356-9C05AE4C61AE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CF243-63FC-4080-9221-BE982B4400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4F7FCA-0313-4133-A62F-965A887BC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6A0093-D9DC-4B0F-B8BA-F350E2F592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01CBF-E2F2-4A0C-A211-116DC419C5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3A291-D22F-42BA-88F9-F646C43E5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2373B-299B-48EB-B9EE-93D405413E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BBBA8-397F-4A2B-9339-870D80C0FF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C8BA1E-80BE-4043-8EA7-00DFC1D43B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38E12D-0547-428B-A2E0-592C1D52FC72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7F561D5-FB70-4773-BCD9-A1683D9D9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800600" y="6305550"/>
            <a:ext cx="4343400" cy="476250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sz="1200" i="1"/>
              <a:t>Big Java </a:t>
            </a:r>
            <a:r>
              <a:rPr lang="en-US" sz="1200"/>
              <a:t>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35FF12B-5B7D-4A12-A7E1-738E46FB09FA}" type="datetime1">
              <a:rPr lang="en-US"/>
              <a:pPr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5B4884A-5813-4E7E-8F9A-E04DE2519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4800600" y="630555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sz="1200" i="1"/>
              <a:t>Big Java</a:t>
            </a:r>
            <a:r>
              <a:rPr lang="en-US" sz="1200"/>
              <a:t> by Cay Horstmann</a:t>
            </a:r>
          </a:p>
          <a:p>
            <a:pPr algn="r"/>
            <a:r>
              <a:rPr lang="en-US" sz="1200"/>
              <a:t>Copyright © 2009 by John Wiley &amp; Sons.  All rights reserved.</a:t>
            </a: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50800">
            <a:solidFill>
              <a:srgbClr val="DDF1F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tapia@upr.ed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o45ty/ICOM4015LABS.git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JUnit/article.html" TargetMode="External"/><Relationship Id="rId2" Type="http://schemas.openxmlformats.org/officeDocument/2006/relationships/hyperlink" Target="http://www.youtube.com/watch?v=Trurfqh_6fQ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1447800" y="5385137"/>
            <a:ext cx="769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r">
              <a:spcBef>
                <a:spcPct val="50000"/>
              </a:spcBef>
            </a:pP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ICOM </a:t>
            </a:r>
            <a:r>
              <a:rPr lang="en-GB" sz="2400" kern="0" dirty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4015: Advance </a:t>
            </a: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Programming Laboratory </a:t>
            </a:r>
            <a:r>
              <a:rPr lang="en-GB" sz="2400" kern="0" dirty="0" smtClean="0">
                <a:solidFill>
                  <a:schemeClr val="tx2"/>
                </a:solidFill>
                <a:latin typeface="Lucida Sans" pitchFamily="34" charset="0"/>
                <a:cs typeface="ＭＳ Ｐゴシック" pitchFamily="-107" charset="-128"/>
              </a:rPr>
              <a:t>2</a:t>
            </a:r>
            <a:endParaRPr lang="en-GB" sz="2400" kern="0" dirty="0">
              <a:solidFill>
                <a:schemeClr val="tx2"/>
              </a:solidFill>
              <a:latin typeface="Lucida Sans" pitchFamily="34" charset="0"/>
              <a:cs typeface="ＭＳ Ｐゴシック" pitchFamily="-107" charset="-128"/>
            </a:endParaRPr>
          </a:p>
          <a:p>
            <a:pPr algn="r">
              <a:spcBef>
                <a:spcPct val="50000"/>
              </a:spcBef>
            </a:pPr>
            <a:endParaRPr lang="en-US" sz="2400" b="1" dirty="0">
              <a:latin typeface="Lucida Sans" pitchFamily="-107" charset="0"/>
            </a:endParaRPr>
          </a:p>
        </p:txBody>
      </p:sp>
      <p:pic>
        <p:nvPicPr>
          <p:cNvPr id="38915" name="Picture 4" descr="bigjava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1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0" y="5867400"/>
            <a:ext cx="9144000" cy="0"/>
          </a:xfrm>
          <a:prstGeom prst="line">
            <a:avLst/>
          </a:prstGeom>
          <a:noFill/>
          <a:ln w="50800">
            <a:solidFill>
              <a:srgbClr val="C6E8B4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76200" y="5867400"/>
            <a:ext cx="7848600" cy="175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TA: Antonio Tapia Maldonado –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 </a:t>
            </a:r>
            <a:r>
              <a:rPr kumimoji="0" lang="en-GB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  <a:hlinkClick r:id="rId3"/>
              </a:rPr>
              <a:t>antonio.tapia@upr.edu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" pitchFamily="34" charset="0"/>
                <a:cs typeface="ＭＳ Ｐゴシック" pitchFamily="-107" charset="-128"/>
              </a:rPr>
              <a:t>Section: 037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" pitchFamily="34" charset="0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Example </a:t>
            </a:r>
            <a:r>
              <a:rPr lang="en-GB" sz="3200" b="1" dirty="0" smtClean="0">
                <a:latin typeface="Lucida Sans" pitchFamily="34" charset="0"/>
              </a:rPr>
              <a:t>1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038600" cy="4525963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GB" dirty="0" smtClean="0"/>
              <a:t>Problem:</a:t>
            </a:r>
            <a:br>
              <a:rPr lang="en-GB" dirty="0" smtClean="0"/>
            </a:br>
            <a:r>
              <a:rPr lang="en-GB" dirty="0" smtClean="0"/>
              <a:t>To receive an integer number between 10 and 250 and determine if it is a prime number or not.</a:t>
            </a:r>
          </a:p>
          <a:p>
            <a:pPr marL="0"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10000" y="1066800"/>
            <a:ext cx="5334000" cy="5257800"/>
          </a:xfrm>
          <a:solidFill>
            <a:schemeClr val="tx1"/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Read number</a:t>
            </a:r>
          </a:p>
          <a:p>
            <a:pPr>
              <a:buNone/>
            </a:pPr>
            <a:r>
              <a:rPr lang="en-GB" sz="2200" dirty="0" err="1" smtClean="0">
                <a:solidFill>
                  <a:schemeClr val="bg1"/>
                </a:solidFill>
              </a:rPr>
              <a:t>checkIfValidNumber</a:t>
            </a:r>
            <a:r>
              <a:rPr lang="en-GB" sz="2200" dirty="0" smtClean="0">
                <a:solidFill>
                  <a:schemeClr val="bg1"/>
                </a:solidFill>
              </a:rPr>
              <a:t>(number)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for </a:t>
            </a:r>
            <a:r>
              <a:rPr lang="en-GB" sz="2200" dirty="0" err="1" smtClean="0">
                <a:solidFill>
                  <a:schemeClr val="bg1"/>
                </a:solidFill>
              </a:rPr>
              <a:t>i</a:t>
            </a:r>
            <a:r>
              <a:rPr lang="en-GB" sz="2200" dirty="0" smtClean="0">
                <a:solidFill>
                  <a:schemeClr val="bg1"/>
                </a:solidFill>
              </a:rPr>
              <a:t>=2 in </a:t>
            </a:r>
            <a:r>
              <a:rPr lang="en-GB" sz="2200" dirty="0" err="1" smtClean="0">
                <a:solidFill>
                  <a:schemeClr val="bg1"/>
                </a:solidFill>
              </a:rPr>
              <a:t>sqrt</a:t>
            </a:r>
            <a:r>
              <a:rPr lang="en-GB" sz="2200" dirty="0" smtClean="0">
                <a:solidFill>
                  <a:schemeClr val="bg1"/>
                </a:solidFill>
              </a:rPr>
              <a:t>(number) then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modulus = mod(</a:t>
            </a:r>
            <a:r>
              <a:rPr lang="en-GB" sz="2200" dirty="0" err="1" smtClean="0">
                <a:solidFill>
                  <a:schemeClr val="bg1"/>
                </a:solidFill>
              </a:rPr>
              <a:t>number,divider</a:t>
            </a:r>
            <a:r>
              <a:rPr lang="en-GB" sz="2200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if (modulus == 0) then 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		print (“Not prime”)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		end program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	end if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end for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print (“Yeah, a Prime”)</a:t>
            </a:r>
          </a:p>
          <a:p>
            <a:pPr>
              <a:buNone/>
            </a:pPr>
            <a:r>
              <a:rPr lang="en-GB" sz="2200" dirty="0" smtClean="0">
                <a:solidFill>
                  <a:schemeClr val="bg1"/>
                </a:solidFill>
              </a:rPr>
              <a:t>end program</a:t>
            </a:r>
          </a:p>
          <a:p>
            <a:pPr>
              <a:buNone/>
            </a:pPr>
            <a:endParaRPr lang="en-GB" sz="2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34" charset="0"/>
              </a:rPr>
              <a:t>After Lab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81600"/>
          </a:xfrm>
        </p:spPr>
        <p:txBody>
          <a:bodyPr/>
          <a:lstStyle/>
          <a:p>
            <a:r>
              <a:rPr lang="en-GB" sz="2800" dirty="0" smtClean="0"/>
              <a:t>Investigate more </a:t>
            </a:r>
            <a:r>
              <a:rPr lang="en-GB" sz="2800" dirty="0" smtClean="0"/>
              <a:t>features of test strategies.</a:t>
            </a:r>
          </a:p>
          <a:p>
            <a:r>
              <a:rPr lang="en-GB" sz="2800" dirty="0" smtClean="0"/>
              <a:t>Investigate </a:t>
            </a:r>
            <a:r>
              <a:rPr lang="en-GB" sz="2800" dirty="0" smtClean="0"/>
              <a:t>more features of debugging</a:t>
            </a: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dirty="0" smtClean="0">
                <a:latin typeface="Lucida Sans" pitchFamily="34" charset="0"/>
              </a:rPr>
              <a:t>Optional:</a:t>
            </a:r>
          </a:p>
          <a:p>
            <a:pPr lvl="1"/>
            <a:r>
              <a:rPr lang="en-GB" sz="2000" dirty="0" smtClean="0">
                <a:latin typeface="Lucida Sans" pitchFamily="34" charset="0"/>
              </a:rPr>
              <a:t>git clone </a:t>
            </a:r>
            <a:r>
              <a:rPr lang="en-GB" sz="2000" dirty="0" smtClean="0">
                <a:latin typeface="Lucida Sans" pitchFamily="34" charset="0"/>
                <a:hlinkClick r:id="rId2"/>
              </a:rPr>
              <a:t>https://github.com/Apo45ty/ICOM4015LABS.git</a:t>
            </a:r>
            <a:endParaRPr lang="en-GB" sz="2800" dirty="0" smtClean="0">
              <a:latin typeface="Lucida Sans" pitchFamily="34" charset="0"/>
            </a:endParaRPr>
          </a:p>
          <a:p>
            <a:endParaRPr lang="en-GB" sz="2800" dirty="0" smtClean="0">
              <a:latin typeface="Lucida Sans" pitchFamily="34" charset="0"/>
            </a:endParaRPr>
          </a:p>
          <a:p>
            <a:r>
              <a:rPr lang="en-GB" sz="2800" b="1" dirty="0" smtClean="0">
                <a:solidFill>
                  <a:srgbClr val="FF0000"/>
                </a:solidFill>
                <a:latin typeface="Lucida Sans" pitchFamily="34" charset="0"/>
              </a:rPr>
              <a:t>Evaluation 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American Captain" pitchFamily="50" charset="0"/>
              </a:rPr>
              <a:t>References</a:t>
            </a:r>
            <a:endParaRPr lang="en-GB" dirty="0">
              <a:latin typeface="American Captain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JavaScript: Your new Overlords -  </a:t>
            </a:r>
            <a:r>
              <a:rPr lang="en-GB" dirty="0" smtClean="0">
                <a:hlinkClick r:id="rId2"/>
              </a:rPr>
              <a:t>http</a:t>
            </a:r>
            <a:r>
              <a:rPr lang="en-GB" dirty="0" smtClean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www.youtube.com/watch?v=Trurfqh_6fQ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www.vogella.com/tutorials/JUnit/article.html</a:t>
            </a:r>
            <a:endParaRPr lang="en-GB" dirty="0" smtClean="0"/>
          </a:p>
          <a:p>
            <a:r>
              <a:rPr lang="en-GB" dirty="0" smtClean="0"/>
              <a:t>http://junit.org/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 smtClean="0">
                <a:latin typeface="Lucida Sans" pitchFamily="-107" charset="0"/>
              </a:rPr>
              <a:t>Laboratory </a:t>
            </a:r>
            <a:r>
              <a:rPr lang="en-US" sz="3200" b="1" dirty="0">
                <a:latin typeface="Lucida Sans" pitchFamily="-107" charset="0"/>
              </a:rPr>
              <a:t>Goals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4525963"/>
          </a:xfrm>
        </p:spPr>
        <p:txBody>
          <a:bodyPr/>
          <a:lstStyle/>
          <a:p>
            <a:r>
              <a:rPr lang="en-GB" sz="2400" dirty="0" smtClean="0">
                <a:latin typeface="Lucida Sans" pitchFamily="34" charset="0"/>
              </a:rPr>
              <a:t>Java Applets</a:t>
            </a:r>
          </a:p>
          <a:p>
            <a:r>
              <a:rPr lang="en-GB" sz="2400" dirty="0" smtClean="0">
                <a:latin typeface="Lucida Sans" pitchFamily="34" charset="0"/>
              </a:rPr>
              <a:t>Unit Testing</a:t>
            </a:r>
          </a:p>
          <a:p>
            <a:r>
              <a:rPr lang="en-GB" sz="2400" dirty="0" err="1" smtClean="0">
                <a:latin typeface="Lucida Sans" pitchFamily="34" charset="0"/>
              </a:rPr>
              <a:t>JUnit</a:t>
            </a:r>
            <a:endParaRPr lang="en-GB" sz="2400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Writing a basic applet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20m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15m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</a:t>
            </a:r>
            <a:r>
              <a:rPr lang="en-GB" dirty="0" smtClean="0"/>
              <a:t>ebugging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20m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Unit Testing with </a:t>
            </a:r>
            <a:r>
              <a:rPr lang="en-GB" dirty="0" err="1" smtClean="0"/>
              <a:t>JUnit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15m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More about </a:t>
            </a:r>
            <a:r>
              <a:rPr lang="en-GB" dirty="0" err="1" smtClean="0"/>
              <a:t>JUnit</a:t>
            </a:r>
            <a:r>
              <a:rPr lang="en-GB" dirty="0" smtClean="0"/>
              <a:t>: annotations and more tests cases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15m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Draw a motorcycle, car, person ... In an  applet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20m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>
            <a:spLocks noChangeArrowheads="1"/>
          </p:cNvSpPr>
          <p:nvPr/>
        </p:nvSpPr>
        <p:spPr bwMode="auto">
          <a:xfrm>
            <a:off x="0" y="3048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>
                <a:latin typeface="Lucida Sans" pitchFamily="34" charset="0"/>
              </a:rPr>
              <a:t>Pseudo </a:t>
            </a:r>
            <a:r>
              <a:rPr lang="en-GB" sz="3200" b="1" dirty="0" smtClean="0">
                <a:latin typeface="Lucida Sans" pitchFamily="34" charset="0"/>
              </a:rPr>
              <a:t>Code Review</a:t>
            </a:r>
            <a:endParaRPr lang="en-US" sz="3200" b="1" dirty="0">
              <a:latin typeface="Lucida Sans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r>
              <a:rPr lang="en-GB" sz="2400" b="1" dirty="0" smtClean="0">
                <a:latin typeface="Lucida Sans" pitchFamily="34" charset="0"/>
              </a:rPr>
              <a:t>A </a:t>
            </a:r>
            <a:r>
              <a:rPr lang="en-GB" sz="2400" b="1" dirty="0" err="1" smtClean="0">
                <a:latin typeface="Lucida Sans" pitchFamily="34" charset="0"/>
              </a:rPr>
              <a:t>Pseudocode</a:t>
            </a:r>
            <a:r>
              <a:rPr lang="en-GB" sz="2400" dirty="0" smtClean="0">
                <a:latin typeface="Lucida Sans" pitchFamily="34" charset="0"/>
              </a:rPr>
              <a:t> </a:t>
            </a:r>
          </a:p>
          <a:p>
            <a:pPr lvl="1"/>
            <a:r>
              <a:rPr lang="en-GB" sz="2200" dirty="0" smtClean="0">
                <a:latin typeface="Lucida Sans" pitchFamily="34" charset="0"/>
              </a:rPr>
              <a:t>is an informal high-level description of the operating principle of a computer program or other algorithm.[1]</a:t>
            </a:r>
          </a:p>
          <a:p>
            <a:pPr lvl="1"/>
            <a:r>
              <a:rPr lang="en-GB" sz="2200" dirty="0" err="1" smtClean="0">
                <a:latin typeface="Lucida Sans" pitchFamily="34" charset="0"/>
              </a:rPr>
              <a:t>Pseudocode</a:t>
            </a:r>
            <a:r>
              <a:rPr lang="en-GB" sz="2200" dirty="0" smtClean="0">
                <a:latin typeface="Lucida Sans" pitchFamily="34" charset="0"/>
              </a:rPr>
              <a:t> typically omits details that are not essential for human understanding of the algorithm, such as variable declarations, system-specific code and some subroutines. [1]</a:t>
            </a:r>
          </a:p>
          <a:p>
            <a:pPr lvl="1">
              <a:buNone/>
            </a:pPr>
            <a:r>
              <a:rPr lang="en-GB" sz="2000" dirty="0" smtClean="0">
                <a:latin typeface="Lucida Sans" pitchFamily="34" charset="0"/>
              </a:rPr>
              <a:t/>
            </a:r>
            <a:br>
              <a:rPr lang="en-GB" sz="2000" dirty="0" smtClean="0">
                <a:latin typeface="Lucida Sans" pitchFamily="34" charset="0"/>
              </a:rPr>
            </a:br>
            <a:r>
              <a:rPr lang="en-GB" sz="2000" dirty="0" smtClean="0">
                <a:latin typeface="Lucida Sans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168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Default Design</vt:lpstr>
      <vt:lpstr>Office Theme</vt:lpstr>
      <vt:lpstr>1_Office Theme</vt:lpstr>
      <vt:lpstr>Slide 1</vt:lpstr>
      <vt:lpstr>Slide 2</vt:lpstr>
      <vt:lpstr>Writing a basic applet</vt:lpstr>
      <vt:lpstr>Unit Testing</vt:lpstr>
      <vt:lpstr>Debugging</vt:lpstr>
      <vt:lpstr>Unit Testing with JUnit</vt:lpstr>
      <vt:lpstr>More about JUnit: annotations and more tests cases</vt:lpstr>
      <vt:lpstr>Draw a motorcycle, car, person ... In an  applet</vt:lpstr>
      <vt:lpstr>Slide 9</vt:lpstr>
      <vt:lpstr>Slide 10</vt:lpstr>
      <vt:lpstr>Slide 11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Toshiba-User</cp:lastModifiedBy>
  <cp:revision>250</cp:revision>
  <dcterms:created xsi:type="dcterms:W3CDTF">2009-11-15T10:21:31Z</dcterms:created>
  <dcterms:modified xsi:type="dcterms:W3CDTF">2014-02-05T16:41:24Z</dcterms:modified>
</cp:coreProperties>
</file>