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</p:sldMasterIdLst>
  <p:notesMasterIdLst>
    <p:notesMasterId r:id="rId16"/>
  </p:notesMasterIdLst>
  <p:sldIdLst>
    <p:sldId id="365" r:id="rId4"/>
    <p:sldId id="256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C1"/>
    <a:srgbClr val="6E7069"/>
    <a:srgbClr val="7A9ECD"/>
    <a:srgbClr val="D05B76"/>
    <a:srgbClr val="0000FF"/>
    <a:srgbClr val="000099"/>
    <a:srgbClr val="FFCC00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89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5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5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5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6D3B3E-18C6-4F49-868E-5E8DF79DDE3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sz="1200" i="1"/>
              <a:t>Big Java</a:t>
            </a:r>
            <a:r>
              <a:rPr lang="en-US" sz="1200"/>
              <a:t> 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267EB-1C1B-4CD0-B40E-C3FF06F487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6BA47-532D-4B06-8A62-A574B07332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C33A89-294B-46C7-A21B-5AF2B86B8432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6AF89-D423-4F9E-AC04-6CD8DC32C5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FB420C-30B2-44B4-98C6-B3B65B2BB310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AB1EA-7241-4EDA-A5BC-0D1D1BE590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B5474-932D-40FB-A2B3-0BF27AB627F1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34198-B2BD-411B-8F14-879C37060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6EB352-98E3-4F9D-A891-773D1343378F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13C66-237B-4839-ADFF-14B97244F0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A6ADD-0478-40DE-9944-545D3B9B7748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90A7C-2074-448E-840E-5538444112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445FBD-F57C-4009-AD3F-DFD96447CDA0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F5360-ECEF-4BC2-8AF9-B860A43418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2EB955-7AFA-4919-9E13-326EAEBC5515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0ACEA-7E46-4A16-9EFB-BBD569C9FC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FCCAB3-BDD7-4DFB-8EB1-AB3E5AD01BAE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725CD-0B6F-4ED5-9985-942B673B7E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7700A-157F-48FB-B4B1-9263941339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E2EAC3-35D7-4416-8443-0D91FE32AE6B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2EC09-D342-4E97-95D5-1127788917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780E2-23A1-4C10-A855-7D9656F52859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26682-9263-4C34-B1A4-32B0CF003D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644E03-7E47-41A8-A260-B6B926C4CC7D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04E41-CC81-4FE0-A2FD-1E7EB809BA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F7F537-0FE2-4055-A59F-9032C2A9E730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9D9E2-0501-43A2-80AB-E12612AA21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F64BF9-BAB3-434E-899B-6BA0D1EF025D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DC928-28F7-4BF9-BC1E-E85B9F5C7C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1F81CA-A927-425A-BA13-0089B3ED0C6D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4DF18-D444-49C8-A2BA-06B4A022AE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113761-794A-421C-9F8F-94D4D23FA4D5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21787-93FA-49D7-B0D5-2DFAAD1687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192414-5514-40FE-A06F-F5901215BD5D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CC9C1-D636-4B44-BA82-DD35A1DD0C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D4DB4F-4B28-4A0D-8058-EF2BCA06D772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0BBEF-9C1A-4B11-831C-EABB5B326C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F0974C-1D4C-4073-A377-6A7E855E9870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D94CE-B673-4CD5-A81F-6DF7854BD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5E116-898B-4C9B-90A7-7D9747BCA1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F7C396-336B-42EE-BA4D-0B8693827EB7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39AC8-1D08-4216-B215-256EF707E6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FFEC2C-59E9-4A9F-BD77-08ED4DBC8131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38D59-881F-4315-922B-905FDCB19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6172B5-CCC8-4C8C-9D2D-863BD9FF60B7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4CB08-7EEB-48DF-9FF2-94E2AB351A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DD1979-C95E-4243-9356-9C05AE4C61AE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CF243-63FC-4080-9221-BE982B4400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F7FCA-0313-4133-A62F-965A887BC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A0093-D9DC-4B0F-B8BA-F350E2F592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01CBF-E2F2-4A0C-A211-116DC419C5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3A291-D22F-42BA-88F9-F646C43E50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2373B-299B-48EB-B9EE-93D405413E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BBBA8-397F-4A2B-9339-870D80C0FF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9C8BA1E-80BE-4043-8EA7-00DFC1D43B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238E12D-0547-428B-A2E0-592C1D52FC72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7F561D5-FB70-4773-BCD9-A1683D9D983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800600" y="6305550"/>
            <a:ext cx="4343400" cy="476250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sz="1200" i="1"/>
              <a:t>Big Java </a:t>
            </a:r>
            <a:r>
              <a:rPr lang="en-US" sz="1200"/>
              <a:t>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F35FF12B-5B7D-4A12-A7E1-738E46FB09FA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5B4884A-5813-4E7E-8F9A-E04DE25191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sz="1200" i="1"/>
              <a:t>Big Java</a:t>
            </a:r>
            <a:r>
              <a:rPr lang="en-US" sz="1200"/>
              <a:t> 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io.tapia@upr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o45ty/ICOM4015LABS.git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1447800" y="5385137"/>
            <a:ext cx="7696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GB" sz="2400" kern="0" dirty="0" smtClean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ICOM </a:t>
            </a:r>
            <a:r>
              <a:rPr lang="en-GB" sz="2400" kern="0" dirty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4015: Advance </a:t>
            </a:r>
            <a:r>
              <a:rPr lang="en-GB" sz="2400" kern="0" dirty="0" smtClean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Programming Laboratory 1</a:t>
            </a:r>
            <a:endParaRPr lang="en-GB" sz="2400" kern="0" dirty="0">
              <a:solidFill>
                <a:schemeClr val="tx2"/>
              </a:solidFill>
              <a:latin typeface="Lucida Sans" pitchFamily="34" charset="0"/>
              <a:cs typeface="ＭＳ Ｐゴシック" pitchFamily="-107" charset="-128"/>
            </a:endParaRPr>
          </a:p>
          <a:p>
            <a:pPr algn="r">
              <a:spcBef>
                <a:spcPct val="50000"/>
              </a:spcBef>
            </a:pPr>
            <a:endParaRPr lang="en-US" sz="2400" b="1" dirty="0">
              <a:latin typeface="Lucida Sans" pitchFamily="-107" charset="0"/>
            </a:endParaRPr>
          </a:p>
        </p:txBody>
      </p:sp>
      <p:pic>
        <p:nvPicPr>
          <p:cNvPr id="38915" name="Picture 4" descr="bigjava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81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76200" y="5867400"/>
            <a:ext cx="7848600" cy="175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TA: Antonio Tapia Maldonado –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 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  <a:hlinkClick r:id="rId3"/>
              </a:rPr>
              <a:t>antonio.tapia@upr.edu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cs typeface="ＭＳ Ｐゴシック" pitchFamily="-107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Section: 037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883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Lucida Sans" pitchFamily="34" charset="0"/>
              </a:rPr>
              <a:t>Draw a Car , Motorcycle, Human or pet!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latin typeface="Lucida Sans" pitchFamily="34" charset="0"/>
              </a:rPr>
              <a:t>After Lab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81600"/>
          </a:xfrm>
        </p:spPr>
        <p:txBody>
          <a:bodyPr/>
          <a:lstStyle/>
          <a:p>
            <a:r>
              <a:rPr lang="en-GB" sz="2800" dirty="0" smtClean="0">
                <a:latin typeface="Lucida Sans" pitchFamily="34" charset="0"/>
              </a:rPr>
              <a:t>Investigate </a:t>
            </a:r>
            <a:r>
              <a:rPr lang="en-GB" sz="2800" dirty="0" smtClean="0">
                <a:latin typeface="Lucida Sans" pitchFamily="34" charset="0"/>
              </a:rPr>
              <a:t>what </a:t>
            </a:r>
            <a:r>
              <a:rPr lang="en-GB" sz="2800" dirty="0" smtClean="0">
                <a:latin typeface="Lucida Sans" pitchFamily="34" charset="0"/>
              </a:rPr>
              <a:t>Widgets are </a:t>
            </a:r>
            <a:r>
              <a:rPr lang="en-GB" sz="2800" dirty="0" smtClean="0">
                <a:latin typeface="Lucida Sans" pitchFamily="34" charset="0"/>
              </a:rPr>
              <a:t>and what features the </a:t>
            </a:r>
            <a:r>
              <a:rPr lang="en-GB" sz="2800" dirty="0" err="1" smtClean="0">
                <a:latin typeface="Lucida Sans" pitchFamily="34" charset="0"/>
              </a:rPr>
              <a:t>Swt</a:t>
            </a:r>
            <a:r>
              <a:rPr lang="en-GB" sz="2800" dirty="0" smtClean="0">
                <a:latin typeface="Lucida Sans" pitchFamily="34" charset="0"/>
              </a:rPr>
              <a:t> package has.</a:t>
            </a:r>
            <a:endParaRPr lang="en-GB" sz="2800" dirty="0" smtClean="0">
              <a:latin typeface="Lucida Sans" pitchFamily="34" charset="0"/>
            </a:endParaRPr>
          </a:p>
          <a:p>
            <a:r>
              <a:rPr lang="en-GB" sz="2800" dirty="0" smtClean="0">
                <a:latin typeface="Lucida Sans" pitchFamily="34" charset="0"/>
              </a:rPr>
              <a:t>Investigate important features of the Swing Pack age.</a:t>
            </a:r>
            <a:endParaRPr lang="en-GB" sz="2800" dirty="0" smtClean="0">
              <a:latin typeface="Lucida Sans" pitchFamily="34" charset="0"/>
            </a:endParaRPr>
          </a:p>
          <a:p>
            <a:r>
              <a:rPr lang="en-GB" sz="2800" dirty="0" smtClean="0">
                <a:latin typeface="Lucida Sans" pitchFamily="34" charset="0"/>
              </a:rPr>
              <a:t>Investigate important features of the </a:t>
            </a:r>
            <a:r>
              <a:rPr lang="en-GB" sz="2800" dirty="0" err="1" smtClean="0">
                <a:latin typeface="Lucida Sans" pitchFamily="34" charset="0"/>
              </a:rPr>
              <a:t>Awt</a:t>
            </a:r>
            <a:r>
              <a:rPr lang="en-GB" sz="2800" dirty="0" smtClean="0">
                <a:latin typeface="Lucida Sans" pitchFamily="34" charset="0"/>
              </a:rPr>
              <a:t> package.</a:t>
            </a:r>
          </a:p>
          <a:p>
            <a:endParaRPr lang="en-GB" sz="2800" dirty="0" smtClean="0">
              <a:latin typeface="Lucida Sans" pitchFamily="34" charset="0"/>
            </a:endParaRPr>
          </a:p>
          <a:p>
            <a:r>
              <a:rPr lang="en-GB" sz="2800" dirty="0" smtClean="0">
                <a:latin typeface="Lucida Sans" pitchFamily="34" charset="0"/>
              </a:rPr>
              <a:t>Optional:</a:t>
            </a:r>
          </a:p>
          <a:p>
            <a:pPr lvl="1"/>
            <a:r>
              <a:rPr lang="en-GB" sz="2000" dirty="0" smtClean="0">
                <a:latin typeface="Lucida Sans" pitchFamily="34" charset="0"/>
              </a:rPr>
              <a:t>git </a:t>
            </a:r>
            <a:r>
              <a:rPr lang="en-GB" sz="2000" dirty="0" smtClean="0">
                <a:latin typeface="Lucida Sans" pitchFamily="34" charset="0"/>
              </a:rPr>
              <a:t>clone </a:t>
            </a:r>
            <a:r>
              <a:rPr lang="en-GB" sz="2000" dirty="0" smtClean="0">
                <a:latin typeface="Lucida Sans" pitchFamily="34" charset="0"/>
                <a:hlinkClick r:id="rId2"/>
              </a:rPr>
              <a:t>https://</a:t>
            </a:r>
            <a:r>
              <a:rPr lang="en-GB" sz="2000" dirty="0" smtClean="0">
                <a:latin typeface="Lucida Sans" pitchFamily="34" charset="0"/>
                <a:hlinkClick r:id="rId2"/>
              </a:rPr>
              <a:t>github.com/Apo45ty/ICOM4015LABS.git</a:t>
            </a:r>
            <a:endParaRPr lang="en-GB" sz="2800" dirty="0" smtClean="0">
              <a:latin typeface="Lucida Sans" pitchFamily="34" charset="0"/>
            </a:endParaRPr>
          </a:p>
          <a:p>
            <a:endParaRPr lang="en-GB" sz="2800" dirty="0" smtClean="0">
              <a:latin typeface="Lucida Sans" pitchFamily="34" charset="0"/>
            </a:endParaRPr>
          </a:p>
          <a:p>
            <a:r>
              <a:rPr lang="en-GB" sz="2800" b="1" dirty="0" smtClean="0">
                <a:solidFill>
                  <a:srgbClr val="FF0000"/>
                </a:solidFill>
                <a:latin typeface="Lucida Sans" pitchFamily="34" charset="0"/>
              </a:rPr>
              <a:t>Evaluation Sheet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BatmanForeverAlternate" pitchFamily="2" charset="0"/>
              </a:rPr>
              <a:t>References</a:t>
            </a:r>
            <a:endParaRPr lang="en-GB" dirty="0">
              <a:latin typeface="BatmanForeverAlternat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Lucida Sans" pitchFamily="34" charset="0"/>
              </a:rPr>
              <a:t>Wikipedia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Lucida Sans" pitchFamily="34" charset="0"/>
              </a:rPr>
              <a:t>Introduction to The Design and Analysis of Algorithms.</a:t>
            </a:r>
            <a:endParaRPr lang="en-GB" dirty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latin typeface="Lucida Sans" pitchFamily="-107" charset="0"/>
              </a:rPr>
              <a:t>Laboratory </a:t>
            </a:r>
            <a:r>
              <a:rPr lang="en-US" sz="3200" b="1" dirty="0">
                <a:latin typeface="Lucida Sans" pitchFamily="-107" charset="0"/>
              </a:rPr>
              <a:t>Goals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66800"/>
            <a:ext cx="8229600" cy="4525963"/>
          </a:xfrm>
        </p:spPr>
        <p:txBody>
          <a:bodyPr/>
          <a:lstStyle/>
          <a:p>
            <a:r>
              <a:rPr lang="en-GB" sz="2400" dirty="0" smtClean="0">
                <a:latin typeface="Lucida Sans" pitchFamily="34" charset="0"/>
              </a:rPr>
              <a:t>Review </a:t>
            </a:r>
            <a:r>
              <a:rPr lang="en-GB" sz="2400" dirty="0" err="1" smtClean="0">
                <a:latin typeface="Lucida Sans" pitchFamily="34" charset="0"/>
              </a:rPr>
              <a:t>Psedo</a:t>
            </a:r>
            <a:r>
              <a:rPr lang="en-GB" sz="2400" dirty="0" smtClean="0">
                <a:latin typeface="Lucida Sans" pitchFamily="34" charset="0"/>
              </a:rPr>
              <a:t>-Code, Flowcharts and Algorithms.</a:t>
            </a:r>
          </a:p>
          <a:p>
            <a:r>
              <a:rPr lang="en-GB" sz="2400" dirty="0" smtClean="0">
                <a:latin typeface="Lucida Sans" pitchFamily="34" charset="0"/>
              </a:rPr>
              <a:t>Get Familiar with Eclipse</a:t>
            </a:r>
          </a:p>
          <a:p>
            <a:r>
              <a:rPr lang="en-GB" sz="2400" dirty="0" smtClean="0">
                <a:latin typeface="Lucida Sans" pitchFamily="34" charset="0"/>
              </a:rPr>
              <a:t>Explore the Java swing, </a:t>
            </a:r>
            <a:r>
              <a:rPr lang="en-GB" sz="2400" dirty="0" err="1" smtClean="0">
                <a:latin typeface="Lucida Sans" pitchFamily="34" charset="0"/>
              </a:rPr>
              <a:t>swt</a:t>
            </a:r>
            <a:r>
              <a:rPr lang="en-GB" sz="2400" dirty="0" smtClean="0">
                <a:latin typeface="Lucida Sans" pitchFamily="34" charset="0"/>
              </a:rPr>
              <a:t> and </a:t>
            </a:r>
            <a:r>
              <a:rPr lang="en-GB" sz="2400" dirty="0" err="1" smtClean="0">
                <a:latin typeface="Lucida Sans" pitchFamily="34" charset="0"/>
              </a:rPr>
              <a:t>swt</a:t>
            </a:r>
            <a:r>
              <a:rPr lang="en-GB" sz="2400" dirty="0" smtClean="0">
                <a:latin typeface="Lucida Sans" pitchFamily="34" charset="0"/>
              </a:rPr>
              <a:t> libraries.</a:t>
            </a:r>
          </a:p>
          <a:p>
            <a:endParaRPr lang="en-GB" sz="2400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Lucida Sans" pitchFamily="34" charset="0"/>
              </a:rPr>
              <a:t>Pseudo Code </a:t>
            </a:r>
            <a:r>
              <a:rPr lang="en-GB" sz="3200" b="1" dirty="0" smtClean="0">
                <a:latin typeface="Lucida Sans" pitchFamily="34" charset="0"/>
              </a:rPr>
              <a:t>and</a:t>
            </a:r>
            <a:r>
              <a:rPr lang="en-GB" sz="3200" b="1" dirty="0" smtClean="0">
                <a:latin typeface="Lucida Sans" pitchFamily="34" charset="0"/>
              </a:rPr>
              <a:t> </a:t>
            </a:r>
            <a:r>
              <a:rPr lang="en-GB" sz="3200" b="1" dirty="0" smtClean="0">
                <a:latin typeface="Lucida Sans" pitchFamily="34" charset="0"/>
              </a:rPr>
              <a:t>Flow Charts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257800"/>
          </a:xfrm>
        </p:spPr>
        <p:txBody>
          <a:bodyPr/>
          <a:lstStyle/>
          <a:p>
            <a:r>
              <a:rPr lang="en-GB" sz="2400" b="1" dirty="0" smtClean="0">
                <a:latin typeface="Lucida Sans" pitchFamily="34" charset="0"/>
              </a:rPr>
              <a:t>A </a:t>
            </a:r>
            <a:r>
              <a:rPr lang="en-GB" sz="2400" b="1" dirty="0" err="1" smtClean="0">
                <a:latin typeface="Lucida Sans" pitchFamily="34" charset="0"/>
              </a:rPr>
              <a:t>Pseudocode</a:t>
            </a:r>
            <a:r>
              <a:rPr lang="en-GB" sz="2400" dirty="0" smtClean="0">
                <a:latin typeface="Lucida Sans" pitchFamily="34" charset="0"/>
              </a:rPr>
              <a:t> </a:t>
            </a:r>
          </a:p>
          <a:p>
            <a:pPr lvl="1"/>
            <a:r>
              <a:rPr lang="en-GB" sz="2200" dirty="0" smtClean="0">
                <a:latin typeface="Lucida Sans" pitchFamily="34" charset="0"/>
              </a:rPr>
              <a:t>is </a:t>
            </a:r>
            <a:r>
              <a:rPr lang="en-GB" sz="2200" dirty="0" smtClean="0">
                <a:latin typeface="Lucida Sans" pitchFamily="34" charset="0"/>
              </a:rPr>
              <a:t>an informal high-level description of the operating principle of a computer program or other algorithm</a:t>
            </a:r>
            <a:r>
              <a:rPr lang="en-GB" sz="2200" dirty="0" smtClean="0">
                <a:latin typeface="Lucida Sans" pitchFamily="34" charset="0"/>
              </a:rPr>
              <a:t>.[1]</a:t>
            </a:r>
          </a:p>
          <a:p>
            <a:pPr lvl="1"/>
            <a:r>
              <a:rPr lang="en-GB" sz="2200" dirty="0" err="1" smtClean="0">
                <a:latin typeface="Lucida Sans" pitchFamily="34" charset="0"/>
              </a:rPr>
              <a:t>Pseudocode</a:t>
            </a:r>
            <a:r>
              <a:rPr lang="en-GB" sz="2200" dirty="0" smtClean="0">
                <a:latin typeface="Lucida Sans" pitchFamily="34" charset="0"/>
              </a:rPr>
              <a:t> </a:t>
            </a:r>
            <a:r>
              <a:rPr lang="en-GB" sz="2200" dirty="0" smtClean="0">
                <a:latin typeface="Lucida Sans" pitchFamily="34" charset="0"/>
              </a:rPr>
              <a:t>typically omits details that are not essential for human understanding of the algorithm, such as variable declarations, system-specific code and some subroutines. </a:t>
            </a:r>
            <a:r>
              <a:rPr lang="en-GB" sz="2200" dirty="0" smtClean="0">
                <a:latin typeface="Lucida Sans" pitchFamily="34" charset="0"/>
              </a:rPr>
              <a:t>[1]</a:t>
            </a:r>
          </a:p>
          <a:p>
            <a:pPr lvl="1"/>
            <a:endParaRPr lang="en-GB" dirty="0" smtClean="0">
              <a:latin typeface="Lucida Sans" pitchFamily="34" charset="0"/>
            </a:endParaRPr>
          </a:p>
          <a:p>
            <a:r>
              <a:rPr lang="en-GB" sz="2400" b="1" dirty="0" smtClean="0">
                <a:latin typeface="Lucida Sans" pitchFamily="34" charset="0"/>
              </a:rPr>
              <a:t>A </a:t>
            </a:r>
            <a:r>
              <a:rPr lang="en-GB" sz="2400" b="1" dirty="0" smtClean="0">
                <a:latin typeface="Lucida Sans" pitchFamily="34" charset="0"/>
              </a:rPr>
              <a:t>F</a:t>
            </a:r>
            <a:r>
              <a:rPr lang="en-GB" sz="2400" b="1" dirty="0" smtClean="0">
                <a:latin typeface="Lucida Sans" pitchFamily="34" charset="0"/>
              </a:rPr>
              <a:t>lowchart</a:t>
            </a:r>
          </a:p>
          <a:p>
            <a:pPr lvl="1"/>
            <a:r>
              <a:rPr lang="en-GB" sz="2000" dirty="0" smtClean="0">
                <a:latin typeface="Lucida Sans" pitchFamily="34" charset="0"/>
              </a:rPr>
              <a:t> </a:t>
            </a:r>
            <a:r>
              <a:rPr lang="en-GB" sz="2200" dirty="0" smtClean="0">
                <a:latin typeface="Lucida Sans" pitchFamily="34" charset="0"/>
              </a:rPr>
              <a:t>It is </a:t>
            </a:r>
            <a:r>
              <a:rPr lang="en-GB" sz="2200" dirty="0" smtClean="0">
                <a:latin typeface="Lucida Sans" pitchFamily="34" charset="0"/>
              </a:rPr>
              <a:t>a type of diagram that represents an algorithm or process, showing the steps as boxes of various kinds, and their order by connecting them with arrows. </a:t>
            </a:r>
            <a:r>
              <a:rPr lang="en-GB" sz="2200" dirty="0" smtClean="0">
                <a:latin typeface="Lucida Sans" pitchFamily="34" charset="0"/>
              </a:rPr>
              <a:t>[1]	</a:t>
            </a:r>
            <a:r>
              <a:rPr lang="en-GB" sz="2000" dirty="0" smtClean="0">
                <a:latin typeface="Lucida Sans" pitchFamily="34" charset="0"/>
              </a:rPr>
              <a:t>	</a:t>
            </a:r>
            <a:endParaRPr lang="en-GB" sz="2000" dirty="0" smtClean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Lucida Sans" pitchFamily="34" charset="0"/>
              </a:rPr>
              <a:t>Algorithm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410200"/>
          </a:xfrm>
        </p:spPr>
        <p:txBody>
          <a:bodyPr/>
          <a:lstStyle/>
          <a:p>
            <a:r>
              <a:rPr lang="en-GB" sz="2400" dirty="0" smtClean="0">
                <a:latin typeface="Lucida Sans" pitchFamily="34" charset="0"/>
              </a:rPr>
              <a:t>An </a:t>
            </a:r>
            <a:r>
              <a:rPr lang="en-GB" sz="2400" b="1" i="1" dirty="0" smtClean="0">
                <a:latin typeface="Lucida Sans" pitchFamily="34" charset="0"/>
              </a:rPr>
              <a:t>algorithm is a sequence of unambiguous instructions for solving </a:t>
            </a:r>
            <a:r>
              <a:rPr lang="en-GB" sz="2400" b="1" i="1" dirty="0" smtClean="0">
                <a:latin typeface="Lucida Sans" pitchFamily="34" charset="0"/>
              </a:rPr>
              <a:t>a </a:t>
            </a:r>
            <a:r>
              <a:rPr lang="en-GB" sz="2400" dirty="0" smtClean="0">
                <a:latin typeface="Lucida Sans" pitchFamily="34" charset="0"/>
              </a:rPr>
              <a:t>problem</a:t>
            </a:r>
            <a:r>
              <a:rPr lang="en-GB" sz="2400" dirty="0" smtClean="0">
                <a:latin typeface="Lucida Sans" pitchFamily="34" charset="0"/>
              </a:rPr>
              <a:t>, i.e., for obtaining a required output for any legitimate input </a:t>
            </a:r>
            <a:r>
              <a:rPr lang="en-GB" sz="2400" dirty="0" smtClean="0">
                <a:latin typeface="Lucida Sans" pitchFamily="34" charset="0"/>
              </a:rPr>
              <a:t>in a </a:t>
            </a:r>
            <a:r>
              <a:rPr lang="en-GB" sz="2400" dirty="0" smtClean="0">
                <a:latin typeface="Lucida Sans" pitchFamily="34" charset="0"/>
              </a:rPr>
              <a:t>finite amount of time</a:t>
            </a:r>
            <a:r>
              <a:rPr lang="en-GB" sz="2400" dirty="0" smtClean="0">
                <a:latin typeface="Lucida Sans" pitchFamily="34" charset="0"/>
              </a:rPr>
              <a:t>. [2]</a:t>
            </a:r>
            <a:endParaRPr lang="en-GB" sz="2400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 dirty="0" smtClean="0">
                <a:latin typeface="Lucida Sans" pitchFamily="34" charset="0"/>
              </a:rPr>
              <a:t>Exercise 1</a:t>
            </a:r>
            <a:endParaRPr lang="en-US" sz="2400" b="1" dirty="0">
              <a:latin typeface="Lucida Sans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GB" dirty="0" smtClean="0"/>
              <a:t>Problem</a:t>
            </a:r>
            <a:br>
              <a:rPr lang="en-GB" dirty="0" smtClean="0"/>
            </a:br>
            <a:r>
              <a:rPr lang="en-GB" dirty="0" smtClean="0"/>
              <a:t>To receive </a:t>
            </a:r>
            <a:r>
              <a:rPr lang="en-GB" dirty="0" smtClean="0"/>
              <a:t>an integer number </a:t>
            </a:r>
            <a:r>
              <a:rPr lang="en-GB" dirty="0" smtClean="0"/>
              <a:t>between </a:t>
            </a:r>
            <a:r>
              <a:rPr lang="en-GB" dirty="0" smtClean="0"/>
              <a:t>10 </a:t>
            </a:r>
            <a:r>
              <a:rPr lang="en-GB" dirty="0" smtClean="0"/>
              <a:t>and 250 and </a:t>
            </a:r>
            <a:r>
              <a:rPr lang="en-GB" dirty="0" smtClean="0"/>
              <a:t>determine if it is a prime number or not.</a:t>
            </a:r>
          </a:p>
          <a:p>
            <a:pPr marL="0">
              <a:spcBef>
                <a:spcPts val="0"/>
              </a:spcBef>
              <a:buNone/>
            </a:pP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GB" dirty="0" err="1" smtClean="0"/>
              <a:t>FlowChart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 dirty="0" smtClean="0">
                <a:latin typeface="Lucida Sans" pitchFamily="34" charset="0"/>
              </a:rPr>
              <a:t>Eclipse IDE</a:t>
            </a:r>
            <a:endParaRPr lang="en-US" sz="2400" b="1" dirty="0">
              <a:latin typeface="Lucida San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latin typeface="Lucida Sans" pitchFamily="34" charset="0"/>
              </a:rPr>
              <a:t>Hello World</a:t>
            </a:r>
            <a:endParaRPr lang="en-US" sz="2400" b="1" dirty="0">
              <a:latin typeface="Lucida San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latin typeface="Lucida Sans" pitchFamily="34" charset="0"/>
              </a:rPr>
              <a:t>Hello World SWT</a:t>
            </a:r>
            <a:endParaRPr lang="en-US" sz="2400" b="1" dirty="0">
              <a:latin typeface="Lucida San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latin typeface="Lucida Sans" pitchFamily="34" charset="0"/>
              </a:rPr>
              <a:t>From Scratch for the Do it Your-</a:t>
            </a:r>
            <a:r>
              <a:rPr lang="en-US" sz="2400" b="1" dirty="0" err="1" smtClean="0">
                <a:latin typeface="Lucida Sans" pitchFamily="34" charset="0"/>
              </a:rPr>
              <a:t>selfer</a:t>
            </a:r>
            <a:endParaRPr lang="en-US" sz="2400" b="1" dirty="0">
              <a:latin typeface="Lucida San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246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Default Design</vt:lpstr>
      <vt:lpstr>Office Theme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Toshiba-User</cp:lastModifiedBy>
  <cp:revision>194</cp:revision>
  <dcterms:created xsi:type="dcterms:W3CDTF">2009-11-15T10:21:31Z</dcterms:created>
  <dcterms:modified xsi:type="dcterms:W3CDTF">2014-01-29T05:16:18Z</dcterms:modified>
</cp:coreProperties>
</file>