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pos="1685" userDrawn="1">
          <p15:clr>
            <a:srgbClr val="A4A3A4"/>
          </p15:clr>
        </p15:guide>
        <p15:guide id="8" pos="5995" userDrawn="1">
          <p15:clr>
            <a:srgbClr val="A4A3A4"/>
          </p15:clr>
        </p15:guide>
        <p15:guide id="9" pos="778" userDrawn="1">
          <p15:clr>
            <a:srgbClr val="A4A3A4"/>
          </p15:clr>
        </p15:guide>
        <p15:guide id="10" pos="6902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3" pos="3613" userDrawn="1">
          <p15:clr>
            <a:srgbClr val="A4A3A4"/>
          </p15:clr>
        </p15:guide>
        <p15:guide id="14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9F9"/>
    <a:srgbClr val="CFE2F3"/>
    <a:srgbClr val="C5E1A5"/>
    <a:srgbClr val="81C784"/>
    <a:srgbClr val="E5737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80" d="100"/>
          <a:sy n="80" d="100"/>
        </p:scale>
        <p:origin x="126" y="774"/>
      </p:cViewPr>
      <p:guideLst>
        <p:guide orient="horz" pos="2160"/>
        <p:guide pos="7129"/>
        <p:guide pos="551"/>
        <p:guide orient="horz" pos="3974"/>
        <p:guide orient="horz" pos="527"/>
        <p:guide pos="1685"/>
        <p:guide pos="5995"/>
        <p:guide pos="778"/>
        <p:guide pos="6902"/>
        <p:guide pos="3840"/>
        <p:guide pos="3613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A6792-2F93-4502-8F11-7A52F354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94D55A-A20A-4602-A9B2-E13DCEDF4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A326B-2ED3-4631-A4A2-E056B02D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8BB75-8C55-41D5-A25E-74CB7DD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2AAF2-7BA2-44B5-AE94-E323C29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01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42981-D882-423F-90A3-AC17F0E2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B696A-A1FA-4E18-A1B6-182E58E2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5BAF3-2E40-4D27-8B13-A9D9244A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F54C1-A6A7-4E11-99C8-A0A9320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5C7B9-2A70-4099-B9E0-F3C5469E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633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B13EB4-7E3F-4F48-ABF4-CBE6CBAB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1EBEC8-083A-444E-A8C8-E3D8131A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548DA-6D32-43FC-A585-238A42E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08B9E-AA98-4B24-B35E-4ECDBA95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BE394-707B-4D81-A04F-1A8EF95A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3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9FF44-E7F8-47CB-BAB3-BC3AB775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" y="44450"/>
            <a:ext cx="6096000" cy="409574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724F6-26F9-4BF4-84C3-53847A1F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398723-35FD-4353-B676-BA353E26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B6A51-7E37-47C1-B191-196FE4CC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3326D-656E-4672-8E5C-8201CE5E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2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61CA1-3BDA-43FD-9CB9-87048CED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E1B294-80CD-46C5-98AE-F098EBD2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F9CA6-D96F-49AD-B3AE-AB943B88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BE1B8-92FE-4E3F-8ADC-428B93D5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7EA-3554-4D37-953A-BF53245E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9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A6677-54D4-473F-8489-27731783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A2A46-7532-4115-89C3-42BCCBFD5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D58ED-F98C-4F35-9F53-5A8B687D2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8E318-F5AD-434F-8660-F8F9C2DE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207E8-7B90-4E1A-AA50-090AB34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DD055-0CBB-4A8D-A72D-48EBCEBE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7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6CC74-113B-471D-857B-1364A245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1C4DDB-5AC6-41B7-BE6C-5F368857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73B791-54FF-4684-AE22-11CC0E6B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6C9351-492D-4776-9F35-D6B42CD27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3F789E-8D6D-4EC4-BD64-95A8E69AC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5BA72A-5E20-4052-AF2F-7A83FE1B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73EAE9-5293-4424-80D6-D2A8291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6BE0C-4E34-4763-BE34-929F045A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22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8B6B-C3F0-48C1-93B7-0D281CE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791DBB-18E1-46D9-8753-26F76AE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AE2E5-C473-4B6A-ACD6-40C776C8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2EF22-74D2-421D-B4D9-590287F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8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B0D0F4-F54C-4E07-A282-E49AE703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6B41D7-CA32-4611-953C-307F95D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EC7BA7-38E2-4401-BCA0-FD352E99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7061F-F2DD-4A53-B2D6-2E50A314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B8679-FB4B-4580-9BAC-941ADF36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7FA0F9-330D-4DE6-9412-730BCDC1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7D7C0-93E1-42ED-B136-714B14BC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8FD0DA-9993-45D4-B435-691D3C24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5316F-2E64-41A1-8233-C5D0D089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3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D5EBA-B9DF-48CC-A49F-94EFB552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C038DD-2B43-4F52-A76E-50DBB0B9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B8217-2617-4B60-83BD-43A36CF6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898761-78EA-4140-A3FF-46771180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ABF-EDD7-4102-A587-D970E76432D2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C747FC-663D-43BA-9F76-09FCC632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9CA0F0-52A7-477A-A1F3-34D213CC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A33-DBF7-41EB-9EF4-BEFA92113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60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5E9F3C-F4A0-4CCA-9B25-94BD3A1B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359999"/>
            <a:ext cx="11807825" cy="12862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CDFA-993F-41E3-99C4-3CB00C03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825625"/>
            <a:ext cx="11807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4247E-A5EB-4127-B38B-EE591F09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2088" y="6356350"/>
            <a:ext cx="2911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EABF-EDD7-4102-A587-D970E76432D2}" type="datetimeFigureOut">
              <a:rPr lang="de-DE" smtClean="0"/>
              <a:t>07.04.2018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49CBC-24D7-4229-B3C8-9AE837BF2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1" y="6356350"/>
            <a:ext cx="497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4670F-E63F-4222-9CD0-FD305FAF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9397" y="6356350"/>
            <a:ext cx="296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A33-DBF7-41EB-9EF4-BEFA921135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id="{3190DFCF-6577-4CE1-B681-815A235EEFE0}"/>
              </a:ext>
            </a:extLst>
          </p:cNvPr>
          <p:cNvSpPr/>
          <p:nvPr userDrawn="1"/>
        </p:nvSpPr>
        <p:spPr>
          <a:xfrm rot="5400000">
            <a:off x="2841812" y="-2841812"/>
            <a:ext cx="412376" cy="6096000"/>
          </a:xfrm>
          <a:prstGeom prst="snip1Rect">
            <a:avLst>
              <a:gd name="adj" fmla="val 50000"/>
            </a:avLst>
          </a:prstGeom>
          <a:solidFill>
            <a:srgbClr val="8FC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59" userDrawn="1">
          <p15:clr>
            <a:srgbClr val="F26B43"/>
          </p15:clr>
        </p15:guide>
        <p15:guide id="2" pos="1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8C993-0DD4-4553-B183-54266930F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3" y="836612"/>
            <a:ext cx="10201835" cy="2592387"/>
          </a:xfrm>
        </p:spPr>
        <p:txBody>
          <a:bodyPr/>
          <a:lstStyle/>
          <a:p>
            <a:pPr algn="l"/>
            <a:r>
              <a:rPr lang="de-DE" sz="15000" dirty="0" err="1"/>
              <a:t>Spectrum</a:t>
            </a:r>
            <a:endParaRPr lang="de-DE" sz="15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14C249-77F3-4A53-AE43-EB330D9A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3" y="3429000"/>
            <a:ext cx="10082212" cy="1655762"/>
          </a:xfrm>
        </p:spPr>
        <p:txBody>
          <a:bodyPr>
            <a:normAutofit/>
          </a:bodyPr>
          <a:lstStyle/>
          <a:p>
            <a:pPr algn="l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Präsentation zur Bachelorarbeit „Über die Automatisierung der Entwicklung von Softwaregeneratoren“</a:t>
            </a:r>
          </a:p>
          <a:p>
            <a:pPr algn="l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vorgetragen am 09.04.2018 von René Ziegler</a:t>
            </a:r>
          </a:p>
        </p:txBody>
      </p:sp>
    </p:spTree>
    <p:extLst>
      <p:ext uri="{BB962C8B-B14F-4D97-AF65-F5344CB8AC3E}">
        <p14:creationId xmlns:p14="http://schemas.microsoft.com/office/powerpoint/2010/main" val="250678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217E69F2-D0D9-4D63-A228-472055A0F1E2}"/>
              </a:ext>
            </a:extLst>
          </p:cNvPr>
          <p:cNvSpPr/>
          <p:nvPr/>
        </p:nvSpPr>
        <p:spPr>
          <a:xfrm>
            <a:off x="192087" y="826264"/>
            <a:ext cx="1180782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DSL Generator</a:t>
            </a:r>
            <a:r>
              <a:rPr lang="de-D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0FA8AEF6-54C5-4456-9DD8-E529083B154C}"/>
              </a:ext>
            </a:extLst>
          </p:cNvPr>
          <p:cNvSpPr/>
          <p:nvPr/>
        </p:nvSpPr>
        <p:spPr>
          <a:xfrm>
            <a:off x="914294" y="1389903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26FED7C-DECC-4FBB-A3A1-EE79B75A7001}"/>
              </a:ext>
            </a:extLst>
          </p:cNvPr>
          <p:cNvSpPr/>
          <p:nvPr/>
        </p:nvSpPr>
        <p:spPr>
          <a:xfrm>
            <a:off x="3933242" y="1395273"/>
            <a:ext cx="957445" cy="1282976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31118C-3F01-457E-A569-F3C784F93F9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871740" y="2031392"/>
            <a:ext cx="2061502" cy="5369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C83A5CC-8A61-487E-B4DE-4983E4E57318}"/>
              </a:ext>
            </a:extLst>
          </p:cNvPr>
          <p:cNvGrpSpPr/>
          <p:nvPr/>
        </p:nvGrpSpPr>
        <p:grpSpPr>
          <a:xfrm>
            <a:off x="7298518" y="1389903"/>
            <a:ext cx="961483" cy="1282976"/>
            <a:chOff x="4312830" y="4090034"/>
            <a:chExt cx="762000" cy="101679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EDCE9BE-3665-40F5-82CE-307B3AA11FFA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5311E8D-BFCF-499B-8D00-61300F4E6D54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D33AB9-D816-4AB5-A033-EC7BB3AE10A3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D62E12D-CFEC-4537-AF8F-299ADB20640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7FBDC6DB-3398-4A4B-BE8B-C9E5A5FF1CA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6DC9BAB9-58BE-439F-90DE-9250021F94EA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08A30D-1107-49FD-828B-186489BDE854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 flipV="1">
            <a:off x="4890687" y="2031391"/>
            <a:ext cx="2407831" cy="537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B7530C-136A-4005-8881-9E3A634F9D83}"/>
              </a:ext>
            </a:extLst>
          </p:cNvPr>
          <p:cNvGrpSpPr/>
          <p:nvPr/>
        </p:nvGrpSpPr>
        <p:grpSpPr>
          <a:xfrm>
            <a:off x="10321503" y="1444094"/>
            <a:ext cx="922338" cy="1174594"/>
            <a:chOff x="8166464" y="2854840"/>
            <a:chExt cx="922338" cy="1174594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3E39E27F-0846-4C90-8D09-0BA1BA30881D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3" name="Rechteck: gefaltete Ecke 62">
              <a:extLst>
                <a:ext uri="{FF2B5EF4-FFF2-40B4-BE49-F238E27FC236}">
                  <a16:creationId xmlns:a16="http://schemas.microsoft.com/office/drawing/2014/main" id="{4389E816-B400-4F92-BC1B-8C5EEBBAEF9B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4" name="Rechteck: gefaltete Ecke 63">
              <a:extLst>
                <a:ext uri="{FF2B5EF4-FFF2-40B4-BE49-F238E27FC236}">
                  <a16:creationId xmlns:a16="http://schemas.microsoft.com/office/drawing/2014/main" id="{57D35286-8B6B-4DA2-8560-7DA4DAD8C471}"/>
                </a:ext>
              </a:extLst>
            </p:cNvPr>
            <p:cNvSpPr/>
            <p:nvPr/>
          </p:nvSpPr>
          <p:spPr>
            <a:xfrm>
              <a:off x="8326802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2B14AB21-C4E7-4D6D-BE8C-78FEB50B4027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8260001" y="2031391"/>
            <a:ext cx="2141671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DEA02E73-E9BF-45D1-9988-78FBB23A8F0C}"/>
              </a:ext>
            </a:extLst>
          </p:cNvPr>
          <p:cNvSpPr/>
          <p:nvPr/>
        </p:nvSpPr>
        <p:spPr>
          <a:xfrm>
            <a:off x="192086" y="3803880"/>
            <a:ext cx="1180782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Java-Quelltextgenerator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Rechteck: gefaltete Ecke 92">
            <a:extLst>
              <a:ext uri="{FF2B5EF4-FFF2-40B4-BE49-F238E27FC236}">
                <a16:creationId xmlns:a16="http://schemas.microsoft.com/office/drawing/2014/main" id="{3E16B339-EE8D-4BE0-8060-7C747746ED68}"/>
              </a:ext>
            </a:extLst>
          </p:cNvPr>
          <p:cNvSpPr/>
          <p:nvPr/>
        </p:nvSpPr>
        <p:spPr>
          <a:xfrm>
            <a:off x="914294" y="4368513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DSL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D80DDE1-A4BA-41E3-AC53-19B55465107E}"/>
              </a:ext>
            </a:extLst>
          </p:cNvPr>
          <p:cNvGrpSpPr/>
          <p:nvPr/>
        </p:nvGrpSpPr>
        <p:grpSpPr>
          <a:xfrm>
            <a:off x="3929204" y="4368515"/>
            <a:ext cx="961483" cy="1282976"/>
            <a:chOff x="4312830" y="4090034"/>
            <a:chExt cx="762000" cy="1016791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E77FAC9-5823-4AB2-B01F-242684A1966C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CodeUnit</a:t>
              </a:r>
              <a:r>
                <a:rPr lang="de-DE" sz="1000" dirty="0">
                  <a:solidFill>
                    <a:schemeClr val="tx1"/>
                  </a:solidFill>
                </a:rPr>
                <a:t> Model</a:t>
              </a:r>
              <a:endParaRPr lang="de-DE" sz="1000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6A5E8DC-C971-4BA0-8177-28E4BC5E3B3C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7535FBD-A6B4-4F24-9878-9562E1559691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AC06617-53DD-453F-9A1B-A7DB817E6F2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4A08891B-57DB-4517-B191-F4CE60FB9CBA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7782D999-3B13-49FC-A4FE-556C181F8529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CC0C1C7-C020-4516-A323-D27017774550}"/>
              </a:ext>
            </a:extLst>
          </p:cNvPr>
          <p:cNvGrpSpPr/>
          <p:nvPr/>
        </p:nvGrpSpPr>
        <p:grpSpPr>
          <a:xfrm>
            <a:off x="7298768" y="4368513"/>
            <a:ext cx="961483" cy="1282976"/>
            <a:chOff x="4312830" y="4090034"/>
            <a:chExt cx="762000" cy="1016791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BB93D717-F040-458C-AC39-443D829291D7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DFEFE8-E3F1-4E80-AF16-6179EEFD594A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89C2381-F879-4F29-85C7-9E0C24DC03F4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C87C7628-5098-4702-BEBE-E510BF4B6B9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Verbinder: gewinkelt 105">
              <a:extLst>
                <a:ext uri="{FF2B5EF4-FFF2-40B4-BE49-F238E27FC236}">
                  <a16:creationId xmlns:a16="http://schemas.microsoft.com/office/drawing/2014/main" id="{1F6FEA3C-1E39-43D7-BA73-776DE38C1C3A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82570A0-48EF-44BE-A6FA-EF81213A9DC1}"/>
                </a:ext>
              </a:extLst>
            </p:cNvPr>
            <p:cNvCxnSpPr>
              <a:stCxn id="103" idx="2"/>
              <a:endCxn id="105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hteck: gefaltete Ecke 107">
            <a:extLst>
              <a:ext uri="{FF2B5EF4-FFF2-40B4-BE49-F238E27FC236}">
                <a16:creationId xmlns:a16="http://schemas.microsoft.com/office/drawing/2014/main" id="{7E5BBF5B-E767-4807-A1CF-B0E8C7683582}"/>
              </a:ext>
            </a:extLst>
          </p:cNvPr>
          <p:cNvSpPr/>
          <p:nvPr/>
        </p:nvSpPr>
        <p:spPr>
          <a:xfrm>
            <a:off x="10322901" y="4368513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86E8013-ACE6-4CC0-8E70-A59D4032747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871740" y="5010002"/>
            <a:ext cx="2057464" cy="1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EC77320-5CCF-4F45-A883-E8F82B5A1C35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 flipV="1">
            <a:off x="4890687" y="5010001"/>
            <a:ext cx="2408081" cy="2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CC6B4D9-C8F2-4505-9F17-0181F7B35AEE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>
            <a:off x="8260251" y="5010001"/>
            <a:ext cx="2062650" cy="1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0CF468AD-221C-4A2A-A079-EB393E7F2E06}"/>
              </a:ext>
            </a:extLst>
          </p:cNvPr>
          <p:cNvSpPr/>
          <p:nvPr/>
        </p:nvSpPr>
        <p:spPr>
          <a:xfrm>
            <a:off x="7712171" y="3178180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Scarlet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B618F3D-5AF4-4D39-A6FC-531CD51099BC}"/>
              </a:ext>
            </a:extLst>
          </p:cNvPr>
          <p:cNvSpPr/>
          <p:nvPr/>
        </p:nvSpPr>
        <p:spPr>
          <a:xfrm>
            <a:off x="4452311" y="3178181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CBCDAA2-BDBF-49EF-B11F-902C8710FC14}"/>
              </a:ext>
            </a:extLst>
          </p:cNvPr>
          <p:cNvSpPr/>
          <p:nvPr/>
        </p:nvSpPr>
        <p:spPr>
          <a:xfrm>
            <a:off x="7712171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Cherry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17E69F2-D0D9-4D63-A228-472055A0F1E2}"/>
              </a:ext>
            </a:extLst>
          </p:cNvPr>
          <p:cNvSpPr/>
          <p:nvPr/>
        </p:nvSpPr>
        <p:spPr>
          <a:xfrm>
            <a:off x="4455385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0FA8AEF6-54C5-4456-9DD8-E529083B154C}"/>
              </a:ext>
            </a:extLst>
          </p:cNvPr>
          <p:cNvSpPr/>
          <p:nvPr/>
        </p:nvSpPr>
        <p:spPr>
          <a:xfrm>
            <a:off x="2036260" y="1273539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26FED7C-DECC-4FBB-A3A1-EE79B75A7001}"/>
              </a:ext>
            </a:extLst>
          </p:cNvPr>
          <p:cNvSpPr/>
          <p:nvPr/>
        </p:nvSpPr>
        <p:spPr>
          <a:xfrm>
            <a:off x="5425865" y="1282744"/>
            <a:ext cx="957445" cy="1282976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31118C-3F01-457E-A569-F3C784F93F9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993706" y="1915028"/>
            <a:ext cx="2432159" cy="9204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C83A5CC-8A61-487E-B4DE-4983E4E57318}"/>
              </a:ext>
            </a:extLst>
          </p:cNvPr>
          <p:cNvGrpSpPr/>
          <p:nvPr/>
        </p:nvGrpSpPr>
        <p:grpSpPr>
          <a:xfrm>
            <a:off x="7106608" y="1277374"/>
            <a:ext cx="961483" cy="1282976"/>
            <a:chOff x="4312830" y="4090034"/>
            <a:chExt cx="762000" cy="101679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EDCE9BE-3665-40F5-82CE-307B3AA11FFA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5311E8D-BFCF-499B-8D00-61300F4E6D54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D33AB9-D816-4AB5-A033-EC7BB3AE10A3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D62E12D-CFEC-4537-AF8F-299ADB20640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7FBDC6DB-3398-4A4B-BE8B-C9E5A5FF1CA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6DC9BAB9-58BE-439F-90DE-9250021F94EA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08A30D-1107-49FD-828B-186489BDE854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 flipV="1">
            <a:off x="6383310" y="1918862"/>
            <a:ext cx="723298" cy="537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B7530C-136A-4005-8881-9E3A634F9D83}"/>
              </a:ext>
            </a:extLst>
          </p:cNvPr>
          <p:cNvGrpSpPr/>
          <p:nvPr/>
        </p:nvGrpSpPr>
        <p:grpSpPr>
          <a:xfrm>
            <a:off x="8810962" y="1331565"/>
            <a:ext cx="922338" cy="1174594"/>
            <a:chOff x="8166464" y="2854840"/>
            <a:chExt cx="922338" cy="1174594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3E39E27F-0846-4C90-8D09-0BA1BA30881D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3" name="Rechteck: gefaltete Ecke 62">
              <a:extLst>
                <a:ext uri="{FF2B5EF4-FFF2-40B4-BE49-F238E27FC236}">
                  <a16:creationId xmlns:a16="http://schemas.microsoft.com/office/drawing/2014/main" id="{4389E816-B400-4F92-BC1B-8C5EEBBAEF9B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4" name="Rechteck: gefaltete Ecke 63">
              <a:extLst>
                <a:ext uri="{FF2B5EF4-FFF2-40B4-BE49-F238E27FC236}">
                  <a16:creationId xmlns:a16="http://schemas.microsoft.com/office/drawing/2014/main" id="{57D35286-8B6B-4DA2-8560-7DA4DAD8C471}"/>
                </a:ext>
              </a:extLst>
            </p:cNvPr>
            <p:cNvSpPr/>
            <p:nvPr/>
          </p:nvSpPr>
          <p:spPr>
            <a:xfrm>
              <a:off x="8326802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2B14AB21-C4E7-4D6D-BE8C-78FEB50B4027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8068091" y="1918862"/>
            <a:ext cx="823040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: gefaltete Ecke 92">
            <a:extLst>
              <a:ext uri="{FF2B5EF4-FFF2-40B4-BE49-F238E27FC236}">
                <a16:creationId xmlns:a16="http://schemas.microsoft.com/office/drawing/2014/main" id="{3E16B339-EE8D-4BE0-8060-7C747746ED68}"/>
              </a:ext>
            </a:extLst>
          </p:cNvPr>
          <p:cNvSpPr/>
          <p:nvPr/>
        </p:nvSpPr>
        <p:spPr>
          <a:xfrm>
            <a:off x="2036260" y="3758657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DSL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D80DDE1-A4BA-41E3-AC53-19B55465107E}"/>
              </a:ext>
            </a:extLst>
          </p:cNvPr>
          <p:cNvGrpSpPr/>
          <p:nvPr/>
        </p:nvGrpSpPr>
        <p:grpSpPr>
          <a:xfrm>
            <a:off x="5420672" y="3758658"/>
            <a:ext cx="961483" cy="1282976"/>
            <a:chOff x="4312830" y="4090034"/>
            <a:chExt cx="762000" cy="1016791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E77FAC9-5823-4AB2-B01F-242684A1966C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CodeUnit</a:t>
              </a:r>
              <a:r>
                <a:rPr lang="de-DE" sz="1000" dirty="0">
                  <a:solidFill>
                    <a:schemeClr val="tx1"/>
                  </a:solidFill>
                </a:rPr>
                <a:t> Model</a:t>
              </a:r>
              <a:endParaRPr lang="de-DE" sz="1000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6A5E8DC-C971-4BA0-8177-28E4BC5E3B3C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7535FBD-A6B4-4F24-9878-9562E1559691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AC06617-53DD-453F-9A1B-A7DB817E6F2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4A08891B-57DB-4517-B191-F4CE60FB9CBA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7782D999-3B13-49FC-A4FE-556C181F8529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CC0C1C7-C020-4516-A323-D27017774550}"/>
              </a:ext>
            </a:extLst>
          </p:cNvPr>
          <p:cNvGrpSpPr/>
          <p:nvPr/>
        </p:nvGrpSpPr>
        <p:grpSpPr>
          <a:xfrm>
            <a:off x="7109446" y="3758658"/>
            <a:ext cx="961483" cy="1282976"/>
            <a:chOff x="4312830" y="4090034"/>
            <a:chExt cx="762000" cy="1016791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BB93D717-F040-458C-AC39-443D829291D7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DFEFE8-E3F1-4E80-AF16-6179EEFD594A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89C2381-F879-4F29-85C7-9E0C24DC03F4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C87C7628-5098-4702-BEBE-E510BF4B6B9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Verbinder: gewinkelt 105">
              <a:extLst>
                <a:ext uri="{FF2B5EF4-FFF2-40B4-BE49-F238E27FC236}">
                  <a16:creationId xmlns:a16="http://schemas.microsoft.com/office/drawing/2014/main" id="{1F6FEA3C-1E39-43D7-BA73-776DE38C1C3A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82570A0-48EF-44BE-A6FA-EF81213A9DC1}"/>
                </a:ext>
              </a:extLst>
            </p:cNvPr>
            <p:cNvCxnSpPr>
              <a:stCxn id="103" idx="2"/>
              <a:endCxn id="105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hteck: gefaltete Ecke 107">
            <a:extLst>
              <a:ext uri="{FF2B5EF4-FFF2-40B4-BE49-F238E27FC236}">
                <a16:creationId xmlns:a16="http://schemas.microsoft.com/office/drawing/2014/main" id="{7E5BBF5B-E767-4807-A1CF-B0E8C7683582}"/>
              </a:ext>
            </a:extLst>
          </p:cNvPr>
          <p:cNvSpPr/>
          <p:nvPr/>
        </p:nvSpPr>
        <p:spPr>
          <a:xfrm>
            <a:off x="8893603" y="3758656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86E8013-ACE6-4CC0-8E70-A59D4032747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2993706" y="4400146"/>
            <a:ext cx="2426966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EC77320-5CCF-4F45-A883-E8F82B5A1C35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>
            <a:off x="6382155" y="4400146"/>
            <a:ext cx="727291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CC6B4D9-C8F2-4505-9F17-0181F7B35AEE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 flipV="1">
            <a:off x="8070929" y="4400145"/>
            <a:ext cx="822674" cy="1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140DDE63-BCE4-4561-92D7-4C2AD25F01EF}"/>
              </a:ext>
            </a:extLst>
          </p:cNvPr>
          <p:cNvSpPr/>
          <p:nvPr/>
        </p:nvSpPr>
        <p:spPr>
          <a:xfrm>
            <a:off x="4452311" y="5595077"/>
            <a:ext cx="6275755" cy="10068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Violet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4D773743-26E5-4F83-9C16-4B8550CCED24}"/>
              </a:ext>
            </a:extLst>
          </p:cNvPr>
          <p:cNvSpPr/>
          <p:nvPr/>
        </p:nvSpPr>
        <p:spPr>
          <a:xfrm>
            <a:off x="5420672" y="5683388"/>
            <a:ext cx="5221622" cy="819250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1530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3374508"/>
            <a:ext cx="972185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John"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54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3159064"/>
            <a:ext cx="972185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"John"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HasGetter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5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2835899"/>
            <a:ext cx="972185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"John"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HasGetter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Paul"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HasGetter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 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2512734"/>
            <a:ext cx="972185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"John"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HasGetter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"Paul"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HasGetter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 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 err="1">
                <a:solidFill>
                  <a:srgbClr val="CC7832"/>
                </a:solidFill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i)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9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2189569"/>
            <a:ext cx="972185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"John"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HasGetter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"Paul"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HasGetter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 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 err="1">
                <a:solidFill>
                  <a:srgbClr val="CC7832"/>
                </a:solidFill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i)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Ringo"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VariableParams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5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1866403"/>
            <a:ext cx="972185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"John"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HasGetter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"Paul"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HasGetter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 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 err="1">
                <a:solidFill>
                  <a:srgbClr val="CC7832"/>
                </a:solidFill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i)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"Ringo"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VariableParams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ExampleStaticMethod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6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12E851-460E-4667-8334-F4FC15E3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1543238"/>
            <a:ext cx="972185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"John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HasGetter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"Paul"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HasGetter</a:t>
            </a:r>
            <a:r>
              <a:rPr lang="de-DE" altLang="de-DE" sz="1400" dirty="0">
                <a:solidFill>
                  <a:srgbClr val="BBB529"/>
                </a:solidFill>
                <a:latin typeface="Arial Unicode MS"/>
                <a:ea typeface="Fira Code"/>
              </a:rPr>
              <a:t> @</a:t>
            </a:r>
            <a:r>
              <a:rPr lang="de-DE" altLang="de-DE" sz="1400" dirty="0" err="1">
                <a:solidFill>
                  <a:srgbClr val="BBB529"/>
                </a:solidFill>
                <a:latin typeface="Arial Unicode MS"/>
                <a:ea typeface="Fira Code"/>
              </a:rPr>
              <a:t>HasSetter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 err="1">
                <a:solidFill>
                  <a:srgbClr val="CC7832"/>
                </a:solidFill>
                <a:latin typeface="Arial Unicode MS"/>
                <a:ea typeface="Fira Code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i)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"Ringo"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VariableParams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FixedCodeUnit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ExampleStaticMethod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lang="de-DE" altLang="de-DE" sz="1400" dirty="0">
                <a:solidFill>
                  <a:srgbClr val="6A8759"/>
                </a:solidFill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George"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VariableModifier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VariableParams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{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8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: gefaltete Ecke 5">
            <a:extLst>
              <a:ext uri="{FF2B5EF4-FFF2-40B4-BE49-F238E27FC236}">
                <a16:creationId xmlns:a16="http://schemas.microsoft.com/office/drawing/2014/main" id="{9725C082-8121-4623-ACF7-6BBF9A0E4D57}"/>
              </a:ext>
            </a:extLst>
          </p:cNvPr>
          <p:cNvSpPr/>
          <p:nvPr/>
        </p:nvSpPr>
        <p:spPr>
          <a:xfrm>
            <a:off x="2674938" y="2332132"/>
            <a:ext cx="1637114" cy="2193733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5080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4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907294C-72A9-452A-957D-CE8AD354F02D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4312052" y="3428999"/>
            <a:ext cx="3560991" cy="1"/>
          </a:xfrm>
          <a:prstGeom prst="straightConnector1">
            <a:avLst/>
          </a:prstGeom>
          <a:ln w="5080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1AA006F-DAEC-4677-84EA-1910C9ED71B2}"/>
              </a:ext>
            </a:extLst>
          </p:cNvPr>
          <p:cNvGrpSpPr/>
          <p:nvPr/>
        </p:nvGrpSpPr>
        <p:grpSpPr>
          <a:xfrm>
            <a:off x="7873043" y="2332133"/>
            <a:ext cx="1644019" cy="2193733"/>
            <a:chOff x="4312830" y="4090034"/>
            <a:chExt cx="762000" cy="101679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180935D-BE64-4600-A299-A35E96547B97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2B6264-6986-493F-B3AB-0491B22F5C0F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2D88F80-7B21-49A8-AAA8-EB86802D4A54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AAF179D-FCA9-4D2D-8C9E-FB2B5EED4749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F1C85F5A-8EDA-4112-BACD-BAB477B9ACA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05983DAB-78C3-4230-815E-E4AF7FC84534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70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02076-9E90-4DCB-BFFD-08693CB6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Formulierung des Ziels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E29B4-9684-4290-92ED-3BAD2E32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2995035"/>
            <a:ext cx="11807825" cy="867930"/>
          </a:xfrm>
        </p:spPr>
        <p:txBody>
          <a:bodyPr anchor="ctr" anchorCtr="0">
            <a:spAutoFit/>
          </a:bodyPr>
          <a:lstStyle/>
          <a:p>
            <a:pPr algn="ctr"/>
            <a:r>
              <a:rPr lang="de-DE" dirty="0"/>
              <a:t>In meiner Bachelorarbeit beschäftige ich mich mit der Architektur von Codegeneratoren,…</a:t>
            </a:r>
          </a:p>
        </p:txBody>
      </p:sp>
    </p:spTree>
    <p:extLst>
      <p:ext uri="{BB962C8B-B14F-4D97-AF65-F5344CB8AC3E}">
        <p14:creationId xmlns:p14="http://schemas.microsoft.com/office/powerpoint/2010/main" val="320977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0CF468AD-221C-4A2A-A079-EB393E7F2E06}"/>
              </a:ext>
            </a:extLst>
          </p:cNvPr>
          <p:cNvSpPr/>
          <p:nvPr/>
        </p:nvSpPr>
        <p:spPr>
          <a:xfrm>
            <a:off x="7712171" y="3178180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Scarlet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B618F3D-5AF4-4D39-A6FC-531CD51099BC}"/>
              </a:ext>
            </a:extLst>
          </p:cNvPr>
          <p:cNvSpPr/>
          <p:nvPr/>
        </p:nvSpPr>
        <p:spPr>
          <a:xfrm>
            <a:off x="4452311" y="3178181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CBCDAA2-BDBF-49EF-B11F-902C8710FC14}"/>
              </a:ext>
            </a:extLst>
          </p:cNvPr>
          <p:cNvSpPr/>
          <p:nvPr/>
        </p:nvSpPr>
        <p:spPr>
          <a:xfrm>
            <a:off x="7712171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Cherry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17E69F2-D0D9-4D63-A228-472055A0F1E2}"/>
              </a:ext>
            </a:extLst>
          </p:cNvPr>
          <p:cNvSpPr/>
          <p:nvPr/>
        </p:nvSpPr>
        <p:spPr>
          <a:xfrm>
            <a:off x="4455385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0FA8AEF6-54C5-4456-9DD8-E529083B154C}"/>
              </a:ext>
            </a:extLst>
          </p:cNvPr>
          <p:cNvSpPr/>
          <p:nvPr/>
        </p:nvSpPr>
        <p:spPr>
          <a:xfrm>
            <a:off x="2036260" y="1273539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26FED7C-DECC-4FBB-A3A1-EE79B75A7001}"/>
              </a:ext>
            </a:extLst>
          </p:cNvPr>
          <p:cNvSpPr/>
          <p:nvPr/>
        </p:nvSpPr>
        <p:spPr>
          <a:xfrm>
            <a:off x="5425865" y="1282744"/>
            <a:ext cx="957445" cy="1282976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31118C-3F01-457E-A569-F3C784F93F9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993706" y="1915028"/>
            <a:ext cx="2432159" cy="9204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C83A5CC-8A61-487E-B4DE-4983E4E57318}"/>
              </a:ext>
            </a:extLst>
          </p:cNvPr>
          <p:cNvGrpSpPr/>
          <p:nvPr/>
        </p:nvGrpSpPr>
        <p:grpSpPr>
          <a:xfrm>
            <a:off x="7106608" y="1277374"/>
            <a:ext cx="961483" cy="1282976"/>
            <a:chOff x="4312830" y="4090034"/>
            <a:chExt cx="762000" cy="101679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EDCE9BE-3665-40F5-82CE-307B3AA11FFA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5311E8D-BFCF-499B-8D00-61300F4E6D54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D33AB9-D816-4AB5-A033-EC7BB3AE10A3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D62E12D-CFEC-4537-AF8F-299ADB20640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7FBDC6DB-3398-4A4B-BE8B-C9E5A5FF1CA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6DC9BAB9-58BE-439F-90DE-9250021F94EA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08A30D-1107-49FD-828B-186489BDE854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 flipV="1">
            <a:off x="6383310" y="1918862"/>
            <a:ext cx="723298" cy="537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B7530C-136A-4005-8881-9E3A634F9D83}"/>
              </a:ext>
            </a:extLst>
          </p:cNvPr>
          <p:cNvGrpSpPr/>
          <p:nvPr/>
        </p:nvGrpSpPr>
        <p:grpSpPr>
          <a:xfrm>
            <a:off x="8810962" y="1331565"/>
            <a:ext cx="922338" cy="1174594"/>
            <a:chOff x="8166464" y="2854840"/>
            <a:chExt cx="922338" cy="1174594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3E39E27F-0846-4C90-8D09-0BA1BA30881D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3" name="Rechteck: gefaltete Ecke 62">
              <a:extLst>
                <a:ext uri="{FF2B5EF4-FFF2-40B4-BE49-F238E27FC236}">
                  <a16:creationId xmlns:a16="http://schemas.microsoft.com/office/drawing/2014/main" id="{4389E816-B400-4F92-BC1B-8C5EEBBAEF9B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4" name="Rechteck: gefaltete Ecke 63">
              <a:extLst>
                <a:ext uri="{FF2B5EF4-FFF2-40B4-BE49-F238E27FC236}">
                  <a16:creationId xmlns:a16="http://schemas.microsoft.com/office/drawing/2014/main" id="{57D35286-8B6B-4DA2-8560-7DA4DAD8C471}"/>
                </a:ext>
              </a:extLst>
            </p:cNvPr>
            <p:cNvSpPr/>
            <p:nvPr/>
          </p:nvSpPr>
          <p:spPr>
            <a:xfrm>
              <a:off x="8326802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2B14AB21-C4E7-4D6D-BE8C-78FEB50B4027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8068091" y="1918862"/>
            <a:ext cx="823040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: gefaltete Ecke 92">
            <a:extLst>
              <a:ext uri="{FF2B5EF4-FFF2-40B4-BE49-F238E27FC236}">
                <a16:creationId xmlns:a16="http://schemas.microsoft.com/office/drawing/2014/main" id="{3E16B339-EE8D-4BE0-8060-7C747746ED68}"/>
              </a:ext>
            </a:extLst>
          </p:cNvPr>
          <p:cNvSpPr/>
          <p:nvPr/>
        </p:nvSpPr>
        <p:spPr>
          <a:xfrm>
            <a:off x="2036260" y="3758657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DSL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D80DDE1-A4BA-41E3-AC53-19B55465107E}"/>
              </a:ext>
            </a:extLst>
          </p:cNvPr>
          <p:cNvGrpSpPr/>
          <p:nvPr/>
        </p:nvGrpSpPr>
        <p:grpSpPr>
          <a:xfrm>
            <a:off x="5420672" y="3758658"/>
            <a:ext cx="961483" cy="1282976"/>
            <a:chOff x="4312830" y="4090034"/>
            <a:chExt cx="762000" cy="1016791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E77FAC9-5823-4AB2-B01F-242684A1966C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CodeUnit</a:t>
              </a:r>
              <a:r>
                <a:rPr lang="de-DE" sz="1000" dirty="0">
                  <a:solidFill>
                    <a:schemeClr val="tx1"/>
                  </a:solidFill>
                </a:rPr>
                <a:t> Model</a:t>
              </a:r>
              <a:endParaRPr lang="de-DE" sz="1000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6A5E8DC-C971-4BA0-8177-28E4BC5E3B3C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7535FBD-A6B4-4F24-9878-9562E1559691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AC06617-53DD-453F-9A1B-A7DB817E6F2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4A08891B-57DB-4517-B191-F4CE60FB9CBA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7782D999-3B13-49FC-A4FE-556C181F8529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CC0C1C7-C020-4516-A323-D27017774550}"/>
              </a:ext>
            </a:extLst>
          </p:cNvPr>
          <p:cNvGrpSpPr/>
          <p:nvPr/>
        </p:nvGrpSpPr>
        <p:grpSpPr>
          <a:xfrm>
            <a:off x="7109446" y="3758658"/>
            <a:ext cx="961483" cy="1282976"/>
            <a:chOff x="4312830" y="4090034"/>
            <a:chExt cx="762000" cy="1016791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BB93D717-F040-458C-AC39-443D829291D7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DFEFE8-E3F1-4E80-AF16-6179EEFD594A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89C2381-F879-4F29-85C7-9E0C24DC03F4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C87C7628-5098-4702-BEBE-E510BF4B6B9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Verbinder: gewinkelt 105">
              <a:extLst>
                <a:ext uri="{FF2B5EF4-FFF2-40B4-BE49-F238E27FC236}">
                  <a16:creationId xmlns:a16="http://schemas.microsoft.com/office/drawing/2014/main" id="{1F6FEA3C-1E39-43D7-BA73-776DE38C1C3A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82570A0-48EF-44BE-A6FA-EF81213A9DC1}"/>
                </a:ext>
              </a:extLst>
            </p:cNvPr>
            <p:cNvCxnSpPr>
              <a:stCxn id="103" idx="2"/>
              <a:endCxn id="105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hteck: gefaltete Ecke 107">
            <a:extLst>
              <a:ext uri="{FF2B5EF4-FFF2-40B4-BE49-F238E27FC236}">
                <a16:creationId xmlns:a16="http://schemas.microsoft.com/office/drawing/2014/main" id="{7E5BBF5B-E767-4807-A1CF-B0E8C7683582}"/>
              </a:ext>
            </a:extLst>
          </p:cNvPr>
          <p:cNvSpPr/>
          <p:nvPr/>
        </p:nvSpPr>
        <p:spPr>
          <a:xfrm>
            <a:off x="8893603" y="3758656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86E8013-ACE6-4CC0-8E70-A59D4032747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2993706" y="4400146"/>
            <a:ext cx="2426966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EC77320-5CCF-4F45-A883-E8F82B5A1C35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>
            <a:off x="6382155" y="4400146"/>
            <a:ext cx="727291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CC6B4D9-C8F2-4505-9F17-0181F7B35AEE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 flipV="1">
            <a:off x="8070929" y="4400145"/>
            <a:ext cx="822674" cy="1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140DDE63-BCE4-4561-92D7-4C2AD25F01EF}"/>
              </a:ext>
            </a:extLst>
          </p:cNvPr>
          <p:cNvSpPr/>
          <p:nvPr/>
        </p:nvSpPr>
        <p:spPr>
          <a:xfrm>
            <a:off x="4452311" y="5595077"/>
            <a:ext cx="6275755" cy="10068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Violet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4D773743-26E5-4F83-9C16-4B8550CCED24}"/>
              </a:ext>
            </a:extLst>
          </p:cNvPr>
          <p:cNvSpPr/>
          <p:nvPr/>
        </p:nvSpPr>
        <p:spPr>
          <a:xfrm>
            <a:off x="5420672" y="5683388"/>
            <a:ext cx="5221622" cy="819250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044933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C992-86C8-4868-B4E0-B42C929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93C991-7851-4C9F-9E07-F7EBA067291E}"/>
              </a:ext>
            </a:extLst>
          </p:cNvPr>
          <p:cNvSpPr/>
          <p:nvPr/>
        </p:nvSpPr>
        <p:spPr>
          <a:xfrm>
            <a:off x="874712" y="836612"/>
            <a:ext cx="10442575" cy="54721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Cherry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ECF14C5-5A36-411B-8094-E8DAA9376FF5}"/>
              </a:ext>
            </a:extLst>
          </p:cNvPr>
          <p:cNvGrpSpPr/>
          <p:nvPr/>
        </p:nvGrpSpPr>
        <p:grpSpPr>
          <a:xfrm>
            <a:off x="2674938" y="2353085"/>
            <a:ext cx="1644019" cy="2193733"/>
            <a:chOff x="4312830" y="4090034"/>
            <a:chExt cx="762000" cy="101679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5C2F37-2F4A-4288-BBF1-DAFE80070991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108006E-4865-442B-B8F1-F3AB8DBBA10B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E20F701-2132-4D2B-A96E-BECF7E089732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4443E78-4E23-420D-B96C-DD18E4A480C3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CD48A0DC-BC66-47EC-87F3-8ECBB4E749F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5E2E9E8E-AC63-4EFF-B719-77F40B63F52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F515AF2-4D38-4AD9-BB16-D04188EB7F09}"/>
              </a:ext>
            </a:extLst>
          </p:cNvPr>
          <p:cNvGrpSpPr/>
          <p:nvPr/>
        </p:nvGrpSpPr>
        <p:grpSpPr>
          <a:xfrm>
            <a:off x="7827361" y="2374038"/>
            <a:ext cx="1689702" cy="2151828"/>
            <a:chOff x="8166464" y="2854840"/>
            <a:chExt cx="922339" cy="1174594"/>
          </a:xfrm>
        </p:grpSpPr>
        <p:sp>
          <p:nvSpPr>
            <p:cNvPr id="17" name="Rechteck: gefaltete Ecke 16">
              <a:extLst>
                <a:ext uri="{FF2B5EF4-FFF2-40B4-BE49-F238E27FC236}">
                  <a16:creationId xmlns:a16="http://schemas.microsoft.com/office/drawing/2014/main" id="{42620CD5-86C8-4338-BC7E-F3B62F724CFB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Rechteck: gefaltete Ecke 17">
              <a:extLst>
                <a:ext uri="{FF2B5EF4-FFF2-40B4-BE49-F238E27FC236}">
                  <a16:creationId xmlns:a16="http://schemas.microsoft.com/office/drawing/2014/main" id="{354AE64C-E87C-4739-AFC5-225E88E3EC4C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9" name="Rechteck: gefaltete Ecke 18">
              <a:extLst>
                <a:ext uri="{FF2B5EF4-FFF2-40B4-BE49-F238E27FC236}">
                  <a16:creationId xmlns:a16="http://schemas.microsoft.com/office/drawing/2014/main" id="{233FE786-52BC-4D08-877E-A869314A60E7}"/>
                </a:ext>
              </a:extLst>
            </p:cNvPr>
            <p:cNvSpPr/>
            <p:nvPr/>
          </p:nvSpPr>
          <p:spPr>
            <a:xfrm>
              <a:off x="8326803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907294C-72A9-452A-957D-CE8AD354F02D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4318957" y="3449952"/>
            <a:ext cx="3655272" cy="0"/>
          </a:xfrm>
          <a:prstGeom prst="straightConnector1">
            <a:avLst/>
          </a:prstGeom>
          <a:ln w="5080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01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0CF468AD-221C-4A2A-A079-EB393E7F2E06}"/>
              </a:ext>
            </a:extLst>
          </p:cNvPr>
          <p:cNvSpPr/>
          <p:nvPr/>
        </p:nvSpPr>
        <p:spPr>
          <a:xfrm>
            <a:off x="7712171" y="3178180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Scarlet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B618F3D-5AF4-4D39-A6FC-531CD51099BC}"/>
              </a:ext>
            </a:extLst>
          </p:cNvPr>
          <p:cNvSpPr/>
          <p:nvPr/>
        </p:nvSpPr>
        <p:spPr>
          <a:xfrm>
            <a:off x="4452311" y="3178181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CBCDAA2-BDBF-49EF-B11F-902C8710FC14}"/>
              </a:ext>
            </a:extLst>
          </p:cNvPr>
          <p:cNvSpPr/>
          <p:nvPr/>
        </p:nvSpPr>
        <p:spPr>
          <a:xfrm>
            <a:off x="7712171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Cherry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17E69F2-D0D9-4D63-A228-472055A0F1E2}"/>
              </a:ext>
            </a:extLst>
          </p:cNvPr>
          <p:cNvSpPr/>
          <p:nvPr/>
        </p:nvSpPr>
        <p:spPr>
          <a:xfrm>
            <a:off x="4455385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0FA8AEF6-54C5-4456-9DD8-E529083B154C}"/>
              </a:ext>
            </a:extLst>
          </p:cNvPr>
          <p:cNvSpPr/>
          <p:nvPr/>
        </p:nvSpPr>
        <p:spPr>
          <a:xfrm>
            <a:off x="2036260" y="1273539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26FED7C-DECC-4FBB-A3A1-EE79B75A7001}"/>
              </a:ext>
            </a:extLst>
          </p:cNvPr>
          <p:cNvSpPr/>
          <p:nvPr/>
        </p:nvSpPr>
        <p:spPr>
          <a:xfrm>
            <a:off x="5425865" y="1282744"/>
            <a:ext cx="957445" cy="1282976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31118C-3F01-457E-A569-F3C784F93F9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993706" y="1915028"/>
            <a:ext cx="2432159" cy="9204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C83A5CC-8A61-487E-B4DE-4983E4E57318}"/>
              </a:ext>
            </a:extLst>
          </p:cNvPr>
          <p:cNvGrpSpPr/>
          <p:nvPr/>
        </p:nvGrpSpPr>
        <p:grpSpPr>
          <a:xfrm>
            <a:off x="7106608" y="1277374"/>
            <a:ext cx="961483" cy="1282976"/>
            <a:chOff x="4312830" y="4090034"/>
            <a:chExt cx="762000" cy="101679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EDCE9BE-3665-40F5-82CE-307B3AA11FFA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5311E8D-BFCF-499B-8D00-61300F4E6D54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D33AB9-D816-4AB5-A033-EC7BB3AE10A3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D62E12D-CFEC-4537-AF8F-299ADB20640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7FBDC6DB-3398-4A4B-BE8B-C9E5A5FF1CA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6DC9BAB9-58BE-439F-90DE-9250021F94EA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08A30D-1107-49FD-828B-186489BDE854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 flipV="1">
            <a:off x="6383310" y="1918862"/>
            <a:ext cx="723298" cy="537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B7530C-136A-4005-8881-9E3A634F9D83}"/>
              </a:ext>
            </a:extLst>
          </p:cNvPr>
          <p:cNvGrpSpPr/>
          <p:nvPr/>
        </p:nvGrpSpPr>
        <p:grpSpPr>
          <a:xfrm>
            <a:off x="8810962" y="1331565"/>
            <a:ext cx="922338" cy="1174594"/>
            <a:chOff x="8166464" y="2854840"/>
            <a:chExt cx="922338" cy="1174594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3E39E27F-0846-4C90-8D09-0BA1BA30881D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3" name="Rechteck: gefaltete Ecke 62">
              <a:extLst>
                <a:ext uri="{FF2B5EF4-FFF2-40B4-BE49-F238E27FC236}">
                  <a16:creationId xmlns:a16="http://schemas.microsoft.com/office/drawing/2014/main" id="{4389E816-B400-4F92-BC1B-8C5EEBBAEF9B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4" name="Rechteck: gefaltete Ecke 63">
              <a:extLst>
                <a:ext uri="{FF2B5EF4-FFF2-40B4-BE49-F238E27FC236}">
                  <a16:creationId xmlns:a16="http://schemas.microsoft.com/office/drawing/2014/main" id="{57D35286-8B6B-4DA2-8560-7DA4DAD8C471}"/>
                </a:ext>
              </a:extLst>
            </p:cNvPr>
            <p:cNvSpPr/>
            <p:nvPr/>
          </p:nvSpPr>
          <p:spPr>
            <a:xfrm>
              <a:off x="8326802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2B14AB21-C4E7-4D6D-BE8C-78FEB50B4027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8068091" y="1918862"/>
            <a:ext cx="823040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: gefaltete Ecke 92">
            <a:extLst>
              <a:ext uri="{FF2B5EF4-FFF2-40B4-BE49-F238E27FC236}">
                <a16:creationId xmlns:a16="http://schemas.microsoft.com/office/drawing/2014/main" id="{3E16B339-EE8D-4BE0-8060-7C747746ED68}"/>
              </a:ext>
            </a:extLst>
          </p:cNvPr>
          <p:cNvSpPr/>
          <p:nvPr/>
        </p:nvSpPr>
        <p:spPr>
          <a:xfrm>
            <a:off x="2036260" y="3758657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DSL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D80DDE1-A4BA-41E3-AC53-19B55465107E}"/>
              </a:ext>
            </a:extLst>
          </p:cNvPr>
          <p:cNvGrpSpPr/>
          <p:nvPr/>
        </p:nvGrpSpPr>
        <p:grpSpPr>
          <a:xfrm>
            <a:off x="5420672" y="3758658"/>
            <a:ext cx="961483" cy="1282976"/>
            <a:chOff x="4312830" y="4090034"/>
            <a:chExt cx="762000" cy="1016791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E77FAC9-5823-4AB2-B01F-242684A1966C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CodeUnit</a:t>
              </a:r>
              <a:r>
                <a:rPr lang="de-DE" sz="1000" dirty="0">
                  <a:solidFill>
                    <a:schemeClr val="tx1"/>
                  </a:solidFill>
                </a:rPr>
                <a:t> Model</a:t>
              </a:r>
              <a:endParaRPr lang="de-DE" sz="1000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6A5E8DC-C971-4BA0-8177-28E4BC5E3B3C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7535FBD-A6B4-4F24-9878-9562E1559691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AC06617-53DD-453F-9A1B-A7DB817E6F2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4A08891B-57DB-4517-B191-F4CE60FB9CBA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7782D999-3B13-49FC-A4FE-556C181F8529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CC0C1C7-C020-4516-A323-D27017774550}"/>
              </a:ext>
            </a:extLst>
          </p:cNvPr>
          <p:cNvGrpSpPr/>
          <p:nvPr/>
        </p:nvGrpSpPr>
        <p:grpSpPr>
          <a:xfrm>
            <a:off x="7109446" y="3758658"/>
            <a:ext cx="961483" cy="1282976"/>
            <a:chOff x="4312830" y="4090034"/>
            <a:chExt cx="762000" cy="1016791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BB93D717-F040-458C-AC39-443D829291D7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DFEFE8-E3F1-4E80-AF16-6179EEFD594A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89C2381-F879-4F29-85C7-9E0C24DC03F4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C87C7628-5098-4702-BEBE-E510BF4B6B9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Verbinder: gewinkelt 105">
              <a:extLst>
                <a:ext uri="{FF2B5EF4-FFF2-40B4-BE49-F238E27FC236}">
                  <a16:creationId xmlns:a16="http://schemas.microsoft.com/office/drawing/2014/main" id="{1F6FEA3C-1E39-43D7-BA73-776DE38C1C3A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82570A0-48EF-44BE-A6FA-EF81213A9DC1}"/>
                </a:ext>
              </a:extLst>
            </p:cNvPr>
            <p:cNvCxnSpPr>
              <a:stCxn id="103" idx="2"/>
              <a:endCxn id="105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hteck: gefaltete Ecke 107">
            <a:extLst>
              <a:ext uri="{FF2B5EF4-FFF2-40B4-BE49-F238E27FC236}">
                <a16:creationId xmlns:a16="http://schemas.microsoft.com/office/drawing/2014/main" id="{7E5BBF5B-E767-4807-A1CF-B0E8C7683582}"/>
              </a:ext>
            </a:extLst>
          </p:cNvPr>
          <p:cNvSpPr/>
          <p:nvPr/>
        </p:nvSpPr>
        <p:spPr>
          <a:xfrm>
            <a:off x="8893603" y="3758656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86E8013-ACE6-4CC0-8E70-A59D4032747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2993706" y="4400146"/>
            <a:ext cx="2426966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EC77320-5CCF-4F45-A883-E8F82B5A1C35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>
            <a:off x="6382155" y="4400146"/>
            <a:ext cx="727291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CC6B4D9-C8F2-4505-9F17-0181F7B35AEE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 flipV="1">
            <a:off x="8070929" y="4400145"/>
            <a:ext cx="822674" cy="1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140DDE63-BCE4-4561-92D7-4C2AD25F01EF}"/>
              </a:ext>
            </a:extLst>
          </p:cNvPr>
          <p:cNvSpPr/>
          <p:nvPr/>
        </p:nvSpPr>
        <p:spPr>
          <a:xfrm>
            <a:off x="4452311" y="5595077"/>
            <a:ext cx="6275755" cy="10068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Violet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4D773743-26E5-4F83-9C16-4B8550CCED24}"/>
              </a:ext>
            </a:extLst>
          </p:cNvPr>
          <p:cNvSpPr/>
          <p:nvPr/>
        </p:nvSpPr>
        <p:spPr>
          <a:xfrm>
            <a:off x="5420672" y="5683388"/>
            <a:ext cx="5221622" cy="819250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236064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697F9-A525-4EFC-BBBA-99D703F6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DSL-Code</a:t>
            </a:r>
          </a:p>
        </p:txBody>
      </p:sp>
      <p:sp>
        <p:nvSpPr>
          <p:cNvPr id="5" name="Rechteck: gefaltete Ecke 4">
            <a:extLst>
              <a:ext uri="{FF2B5EF4-FFF2-40B4-BE49-F238E27FC236}">
                <a16:creationId xmlns:a16="http://schemas.microsoft.com/office/drawing/2014/main" id="{351A119A-6FDF-4727-82A2-EB999F67D5DC}"/>
              </a:ext>
            </a:extLst>
          </p:cNvPr>
          <p:cNvSpPr/>
          <p:nvPr/>
        </p:nvSpPr>
        <p:spPr>
          <a:xfrm>
            <a:off x="874713" y="2332133"/>
            <a:ext cx="1644019" cy="2193733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5080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DSL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BD983E-DF34-4A96-A035-E3242E91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830302"/>
            <a:ext cx="6734175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Fira Code"/>
              </a:rPr>
              <a:t>ExampleTester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throws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IOException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CodeUnit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cu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ExampleClassUnitBuilder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createWithIdentifier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ExampleIdentifier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withModifiers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CodeUnitModifier.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PROTECTED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withField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VarUnitBuilder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createWithIdentifier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exampleField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withModifiers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CodeUnitModifier.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PRIVATE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withDataType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Object.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.end())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MethodUnitBuilder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createWithIdentifier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exampleMethod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withModifiers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CodeUnitModifier.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withParameter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param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String.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withMethodBody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param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withReturnType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String.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.end())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withConstructor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ConstructorUnitBuilder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create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withParameter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param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String.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class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withModifiers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CodeUnitModifier.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Fira Code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withMethodBody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"//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Fira Code"/>
              </a:rPr>
              <a:t> als String"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      .end())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         .end()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  <a:t>   </a:t>
            </a:r>
            <a:r>
              <a:rPr lang="de-DE" altLang="de-DE" sz="1400" dirty="0">
                <a:solidFill>
                  <a:srgbClr val="808080"/>
                </a:solidFill>
                <a:latin typeface="Arial Unicode MS"/>
                <a:ea typeface="Fira Code"/>
              </a:rPr>
              <a:t>//...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Fira Code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F3EA08A-E8BA-4BC9-8513-2774257A360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18732" y="3429000"/>
            <a:ext cx="2064381" cy="0"/>
          </a:xfrm>
          <a:prstGeom prst="straightConnector1">
            <a:avLst/>
          </a:prstGeom>
          <a:ln w="5080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29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697F9-A525-4EFC-BBBA-99D703F6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CodeUnit</a:t>
            </a:r>
            <a:r>
              <a:rPr lang="de-DE" dirty="0"/>
              <a:t>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8892AF2-753D-41C2-9EB2-FE7C776B361C}"/>
              </a:ext>
            </a:extLst>
          </p:cNvPr>
          <p:cNvSpPr/>
          <p:nvPr/>
        </p:nvSpPr>
        <p:spPr>
          <a:xfrm>
            <a:off x="874713" y="836613"/>
            <a:ext cx="10442575" cy="5472112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C764B81-8392-4C37-BA95-CC4B0CDEA46F}"/>
              </a:ext>
            </a:extLst>
          </p:cNvPr>
          <p:cNvGrpSpPr/>
          <p:nvPr/>
        </p:nvGrpSpPr>
        <p:grpSpPr>
          <a:xfrm>
            <a:off x="4282575" y="1138945"/>
            <a:ext cx="4114800" cy="1582866"/>
            <a:chOff x="6766614" y="843117"/>
            <a:chExt cx="2006810" cy="1741969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652344A-2BD5-42E2-8B03-0A04F7CFABAD}"/>
                </a:ext>
              </a:extLst>
            </p:cNvPr>
            <p:cNvSpPr/>
            <p:nvPr/>
          </p:nvSpPr>
          <p:spPr>
            <a:xfrm>
              <a:off x="6766614" y="1456665"/>
              <a:ext cx="2006810" cy="11284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72000" rIns="90000" bIns="72000" rtlCol="0" anchor="ctr" anchorCtr="0">
              <a:sp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parent</a:t>
              </a:r>
              <a:r>
                <a:rPr lang="de-DE" sz="1400" dirty="0">
                  <a:solidFill>
                    <a:schemeClr val="tx1"/>
                  </a:solidFill>
                </a:rPr>
                <a:t>: </a:t>
              </a:r>
              <a:r>
                <a:rPr lang="de-DE" sz="1400" dirty="0" err="1">
                  <a:solidFill>
                    <a:schemeClr val="tx1"/>
                  </a:solidFill>
                  <a:latin typeface="+mj-lt"/>
                </a:rPr>
                <a:t>CodeUnit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de-DE" sz="1400" dirty="0">
                  <a:solidFill>
                    <a:schemeClr val="tx1"/>
                  </a:solidFill>
                </a:rPr>
                <a:t>type: </a:t>
              </a:r>
              <a:r>
                <a:rPr lang="de-DE" sz="1400" dirty="0" err="1">
                  <a:solidFill>
                    <a:schemeClr val="tx1"/>
                  </a:solidFill>
                  <a:latin typeface="+mj-lt"/>
                </a:rPr>
                <a:t>CodeUnitType</a:t>
              </a:r>
              <a:endParaRPr lang="de-DE" sz="14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data</a:t>
              </a:r>
              <a:r>
                <a:rPr lang="de-DE" sz="1400" dirty="0">
                  <a:solidFill>
                    <a:schemeClr val="tx1"/>
                  </a:solidFill>
                </a:rPr>
                <a:t>: </a:t>
              </a:r>
              <a:r>
                <a:rPr lang="de-DE" sz="1400" dirty="0" err="1">
                  <a:solidFill>
                    <a:schemeClr val="tx1"/>
                  </a:solidFill>
                  <a:latin typeface="+mj-lt"/>
                </a:rPr>
                <a:t>Map</a:t>
              </a: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&lt;</a:t>
              </a:r>
              <a:r>
                <a:rPr lang="de-DE" sz="1400" dirty="0" err="1">
                  <a:solidFill>
                    <a:schemeClr val="tx1"/>
                  </a:solidFill>
                  <a:latin typeface="+mj-lt"/>
                </a:rPr>
                <a:t>CodeUnitDatumType</a:t>
              </a: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de-DE" sz="1400" dirty="0" err="1">
                  <a:solidFill>
                    <a:schemeClr val="tx1"/>
                  </a:solidFill>
                  <a:latin typeface="+mj-lt"/>
                </a:rPr>
                <a:t>CodeUnitDatum</a:t>
              </a: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&gt;</a:t>
              </a: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subCodeUnits</a:t>
              </a:r>
              <a:r>
                <a:rPr lang="de-DE" sz="1400" dirty="0">
                  <a:solidFill>
                    <a:schemeClr val="tx1"/>
                  </a:solidFill>
                </a:rPr>
                <a:t>: </a:t>
              </a: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List&lt;</a:t>
              </a:r>
              <a:r>
                <a:rPr lang="de-DE" sz="1400" dirty="0" err="1">
                  <a:solidFill>
                    <a:schemeClr val="tx1"/>
                  </a:solidFill>
                  <a:latin typeface="+mj-lt"/>
                </a:rPr>
                <a:t>CodeUnit</a:t>
              </a: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&gt;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621E505-589A-4BBD-91DC-D0D2155E7997}"/>
                </a:ext>
              </a:extLst>
            </p:cNvPr>
            <p:cNvSpPr/>
            <p:nvPr/>
          </p:nvSpPr>
          <p:spPr>
            <a:xfrm>
              <a:off x="6766614" y="843117"/>
              <a:ext cx="2006810" cy="594279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CodeUnit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FAFC93D-3BE4-4EA7-945D-39FF7C3730BA}"/>
              </a:ext>
            </a:extLst>
          </p:cNvPr>
          <p:cNvGrpSpPr/>
          <p:nvPr/>
        </p:nvGrpSpPr>
        <p:grpSpPr>
          <a:xfrm>
            <a:off x="1224551" y="1150737"/>
            <a:ext cx="2388981" cy="2014419"/>
            <a:chOff x="6766614" y="843117"/>
            <a:chExt cx="2006810" cy="221690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F709882-50F7-4524-AEF2-DCD6897E517C}"/>
                </a:ext>
              </a:extLst>
            </p:cNvPr>
            <p:cNvSpPr/>
            <p:nvPr/>
          </p:nvSpPr>
          <p:spPr>
            <a:xfrm>
              <a:off x="6766614" y="1437396"/>
              <a:ext cx="2006810" cy="16226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rIns="90000" bIns="90000" rtlCol="0" anchor="ctr" anchorCtr="0">
              <a:sp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CLASS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FIELD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CONSTRUCTOR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METHOD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METHOD_BODY</a:t>
              </a:r>
              <a:br>
                <a:rPr lang="de-DE" sz="1400" dirty="0">
                  <a:solidFill>
                    <a:schemeClr val="tx1"/>
                  </a:solidFill>
                  <a:latin typeface="+mj-lt"/>
                </a:rPr>
              </a:b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METHOD_PARAM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FBA02FB-72EB-48A2-9E14-23DC127BAA67}"/>
                </a:ext>
              </a:extLst>
            </p:cNvPr>
            <p:cNvSpPr/>
            <p:nvPr/>
          </p:nvSpPr>
          <p:spPr>
            <a:xfrm>
              <a:off x="6766614" y="843117"/>
              <a:ext cx="2006810" cy="594279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+mj-lt"/>
                </a:rPr>
                <a:t>&lt;&lt; </a:t>
              </a:r>
              <a:r>
                <a:rPr lang="de-DE" i="1" dirty="0" err="1">
                  <a:solidFill>
                    <a:schemeClr val="tx1"/>
                  </a:solidFill>
                  <a:latin typeface="+mj-lt"/>
                </a:rPr>
                <a:t>enumeration</a:t>
              </a:r>
              <a:r>
                <a:rPr lang="de-DE" i="1" dirty="0">
                  <a:solidFill>
                    <a:schemeClr val="tx1"/>
                  </a:solidFill>
                  <a:latin typeface="+mj-lt"/>
                </a:rPr>
                <a:t> &gt;&gt;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CodeUnitType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A4C1015-B117-48DD-84A6-4480A7C8B768}"/>
              </a:ext>
            </a:extLst>
          </p:cNvPr>
          <p:cNvGrpSpPr/>
          <p:nvPr/>
        </p:nvGrpSpPr>
        <p:grpSpPr>
          <a:xfrm>
            <a:off x="1235074" y="3429000"/>
            <a:ext cx="2378458" cy="2660749"/>
            <a:chOff x="6766614" y="843117"/>
            <a:chExt cx="2006811" cy="2928200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A6223E-7BCC-4593-AADB-36AF169855FB}"/>
                </a:ext>
              </a:extLst>
            </p:cNvPr>
            <p:cNvSpPr/>
            <p:nvPr/>
          </p:nvSpPr>
          <p:spPr>
            <a:xfrm>
              <a:off x="6766615" y="1437397"/>
              <a:ext cx="2006810" cy="2333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rIns="90000" bIns="90000" rtlCol="0" anchor="ctr" anchorCtr="0">
              <a:sp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MODIFIER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IDENTIFIER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DATA_TYPE</a:t>
              </a:r>
              <a:br>
                <a:rPr lang="de-DE" sz="1400" dirty="0">
                  <a:solidFill>
                    <a:schemeClr val="tx1"/>
                  </a:solidFill>
                  <a:latin typeface="+mj-lt"/>
                </a:rPr>
              </a:b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RETURN_TYPE</a:t>
              </a:r>
            </a:p>
            <a:p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METHOD_BODY_STRING</a:t>
              </a:r>
              <a:br>
                <a:rPr lang="de-DE" sz="1400" dirty="0">
                  <a:solidFill>
                    <a:schemeClr val="tx1"/>
                  </a:solidFill>
                  <a:latin typeface="+mj-lt"/>
                </a:rPr>
              </a:b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GETTER</a:t>
              </a:r>
              <a:br>
                <a:rPr lang="de-DE" sz="1400" dirty="0">
                  <a:solidFill>
                    <a:schemeClr val="tx1"/>
                  </a:solidFill>
                  <a:latin typeface="+mj-lt"/>
                </a:rPr>
              </a:b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SETTER</a:t>
              </a:r>
              <a:br>
                <a:rPr lang="de-DE" sz="1400" dirty="0">
                  <a:solidFill>
                    <a:schemeClr val="tx1"/>
                  </a:solidFill>
                  <a:latin typeface="+mj-lt"/>
                </a:rPr>
              </a:b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PARENT_CLASS_REF</a:t>
              </a:r>
              <a:br>
                <a:rPr lang="de-DE" sz="1400" dirty="0">
                  <a:solidFill>
                    <a:schemeClr val="tx1"/>
                  </a:solidFill>
                  <a:latin typeface="+mj-lt"/>
                </a:rPr>
              </a:b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TYPE_ARGUMENTS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A49BC14-564A-4B62-8194-54D967F999B5}"/>
                </a:ext>
              </a:extLst>
            </p:cNvPr>
            <p:cNvSpPr/>
            <p:nvPr/>
          </p:nvSpPr>
          <p:spPr>
            <a:xfrm>
              <a:off x="6766614" y="843117"/>
              <a:ext cx="2006810" cy="594279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+mj-lt"/>
                </a:rPr>
                <a:t>&lt;&lt; </a:t>
              </a:r>
              <a:r>
                <a:rPr lang="de-DE" i="1" dirty="0" err="1">
                  <a:solidFill>
                    <a:schemeClr val="tx1"/>
                  </a:solidFill>
                  <a:latin typeface="+mj-lt"/>
                </a:rPr>
                <a:t>enumeration</a:t>
              </a:r>
              <a:r>
                <a:rPr lang="de-DE" i="1" dirty="0">
                  <a:solidFill>
                    <a:schemeClr val="tx1"/>
                  </a:solidFill>
                  <a:latin typeface="+mj-lt"/>
                </a:rPr>
                <a:t> &gt;&gt;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CodeUnitDatumType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3D7A0C1D-890F-4E33-9946-46DA89E0582A}"/>
              </a:ext>
            </a:extLst>
          </p:cNvPr>
          <p:cNvCxnSpPr>
            <a:cxnSpLocks/>
          </p:cNvCxnSpPr>
          <p:nvPr/>
        </p:nvCxnSpPr>
        <p:spPr>
          <a:xfrm flipH="1">
            <a:off x="3613531" y="1989138"/>
            <a:ext cx="669044" cy="0"/>
          </a:xfrm>
          <a:prstGeom prst="line">
            <a:avLst/>
          </a:prstGeom>
          <a:ln w="19050">
            <a:solidFill>
              <a:srgbClr val="8F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3A85AB40-16B5-4747-A681-1048C8AF6C9C}"/>
              </a:ext>
            </a:extLst>
          </p:cNvPr>
          <p:cNvGrpSpPr/>
          <p:nvPr/>
        </p:nvGrpSpPr>
        <p:grpSpPr>
          <a:xfrm>
            <a:off x="9066419" y="1155426"/>
            <a:ext cx="1890506" cy="1009905"/>
            <a:chOff x="6766614" y="843117"/>
            <a:chExt cx="2006810" cy="1111417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DEC261A1-53DF-4D28-851A-DF0AAD5DCE1D}"/>
                </a:ext>
              </a:extLst>
            </p:cNvPr>
            <p:cNvSpPr/>
            <p:nvPr/>
          </p:nvSpPr>
          <p:spPr>
            <a:xfrm>
              <a:off x="6766614" y="1437396"/>
              <a:ext cx="2006810" cy="5171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72000" rIns="90000" bIns="180000" rtlCol="0" anchor="ctr" anchorCtr="0">
              <a:sp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datumData</a:t>
              </a:r>
              <a:r>
                <a:rPr lang="de-DE" sz="1400" dirty="0">
                  <a:solidFill>
                    <a:schemeClr val="tx1"/>
                  </a:solidFill>
                </a:rPr>
                <a:t>: </a:t>
              </a:r>
              <a:r>
                <a:rPr lang="de-DE" sz="1400" dirty="0">
                  <a:solidFill>
                    <a:schemeClr val="tx1"/>
                  </a:solidFill>
                  <a:latin typeface="+mj-lt"/>
                </a:rPr>
                <a:t>T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E32B69D5-66FD-4F2E-B94A-5643D400F032}"/>
                </a:ext>
              </a:extLst>
            </p:cNvPr>
            <p:cNvSpPr/>
            <p:nvPr/>
          </p:nvSpPr>
          <p:spPr>
            <a:xfrm>
              <a:off x="6766614" y="843117"/>
              <a:ext cx="2006810" cy="594279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CodeUnitDatum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E89ABEF-A91A-4636-A916-A40A4533B996}"/>
              </a:ext>
            </a:extLst>
          </p:cNvPr>
          <p:cNvCxnSpPr>
            <a:cxnSpLocks/>
          </p:cNvCxnSpPr>
          <p:nvPr/>
        </p:nvCxnSpPr>
        <p:spPr>
          <a:xfrm flipH="1">
            <a:off x="8397375" y="1989138"/>
            <a:ext cx="669045" cy="0"/>
          </a:xfrm>
          <a:prstGeom prst="line">
            <a:avLst/>
          </a:prstGeom>
          <a:ln w="19050">
            <a:solidFill>
              <a:srgbClr val="8F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999F5BB1-10C5-46E1-9778-ACF7426133C0}"/>
              </a:ext>
            </a:extLst>
          </p:cNvPr>
          <p:cNvCxnSpPr>
            <a:cxnSpLocks/>
            <a:stCxn id="41" idx="3"/>
            <a:endCxn id="41" idx="0"/>
          </p:cNvCxnSpPr>
          <p:nvPr/>
        </p:nvCxnSpPr>
        <p:spPr>
          <a:xfrm flipH="1" flipV="1">
            <a:off x="6339975" y="1138945"/>
            <a:ext cx="2057400" cy="270000"/>
          </a:xfrm>
          <a:prstGeom prst="bentConnector4">
            <a:avLst>
              <a:gd name="adj1" fmla="val -6667"/>
              <a:gd name="adj2" fmla="val 153623"/>
            </a:avLst>
          </a:prstGeom>
          <a:ln w="19050">
            <a:solidFill>
              <a:srgbClr val="8F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B7526955-C6E2-47BB-9E27-FA2E102E3EB3}"/>
              </a:ext>
            </a:extLst>
          </p:cNvPr>
          <p:cNvGrpSpPr/>
          <p:nvPr/>
        </p:nvGrpSpPr>
        <p:grpSpPr>
          <a:xfrm>
            <a:off x="7535862" y="2823677"/>
            <a:ext cx="2343149" cy="755444"/>
            <a:chOff x="6766614" y="843118"/>
            <a:chExt cx="2006810" cy="831378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D7AF3A97-0088-484E-A6A1-E5B40A09F93B}"/>
                </a:ext>
              </a:extLst>
            </p:cNvPr>
            <p:cNvSpPr/>
            <p:nvPr/>
          </p:nvSpPr>
          <p:spPr>
            <a:xfrm>
              <a:off x="6766614" y="1437396"/>
              <a:ext cx="2006810" cy="237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90000" bIns="0" rtlCol="0" anchor="ctr" anchorCtr="0">
              <a:spAutoFit/>
            </a:bodyPr>
            <a:lstStyle/>
            <a:p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7146C9BF-3B43-4F44-A95C-8BAC4B9E60C4}"/>
                </a:ext>
              </a:extLst>
            </p:cNvPr>
            <p:cNvSpPr/>
            <p:nvPr/>
          </p:nvSpPr>
          <p:spPr>
            <a:xfrm>
              <a:off x="6766614" y="843118"/>
              <a:ext cx="2006810" cy="594280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ClassCodeUnit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3B6A672D-D013-4521-93CF-2A524B7EB8D6}"/>
              </a:ext>
            </a:extLst>
          </p:cNvPr>
          <p:cNvGrpSpPr/>
          <p:nvPr/>
        </p:nvGrpSpPr>
        <p:grpSpPr>
          <a:xfrm>
            <a:off x="7535862" y="5334305"/>
            <a:ext cx="2343147" cy="755444"/>
            <a:chOff x="6766614" y="843118"/>
            <a:chExt cx="2006810" cy="831378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4A3BB48F-6E54-4907-AC23-B76A7F98613E}"/>
                </a:ext>
              </a:extLst>
            </p:cNvPr>
            <p:cNvSpPr/>
            <p:nvPr/>
          </p:nvSpPr>
          <p:spPr>
            <a:xfrm>
              <a:off x="6766614" y="1437396"/>
              <a:ext cx="2006810" cy="237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90000" bIns="0" rtlCol="0" anchor="ctr" anchorCtr="0">
              <a:spAutoFit/>
            </a:bodyPr>
            <a:lstStyle/>
            <a:p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3FDAF4F5-CCD2-43FB-AB8B-7A19C04E5AE2}"/>
                </a:ext>
              </a:extLst>
            </p:cNvPr>
            <p:cNvSpPr/>
            <p:nvPr/>
          </p:nvSpPr>
          <p:spPr>
            <a:xfrm>
              <a:off x="6766614" y="843118"/>
              <a:ext cx="2006810" cy="594280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MethodCodeUnit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79F3B42-189C-45D6-8CDA-2CFF51481E2E}"/>
              </a:ext>
            </a:extLst>
          </p:cNvPr>
          <p:cNvGrpSpPr/>
          <p:nvPr/>
        </p:nvGrpSpPr>
        <p:grpSpPr>
          <a:xfrm>
            <a:off x="7535863" y="4495125"/>
            <a:ext cx="2343150" cy="755444"/>
            <a:chOff x="6766614" y="843118"/>
            <a:chExt cx="2006810" cy="831378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7339971E-FAC7-49DE-8CE4-278DA4858636}"/>
                </a:ext>
              </a:extLst>
            </p:cNvPr>
            <p:cNvSpPr/>
            <p:nvPr/>
          </p:nvSpPr>
          <p:spPr>
            <a:xfrm>
              <a:off x="6766614" y="1437396"/>
              <a:ext cx="2006810" cy="237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90000" bIns="0" rtlCol="0" anchor="ctr" anchorCtr="0">
              <a:spAutoFit/>
            </a:bodyPr>
            <a:lstStyle/>
            <a:p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381054F-3731-4A9E-AE30-11D9B8D4C6DC}"/>
                </a:ext>
              </a:extLst>
            </p:cNvPr>
            <p:cNvSpPr/>
            <p:nvPr/>
          </p:nvSpPr>
          <p:spPr>
            <a:xfrm>
              <a:off x="6766614" y="843118"/>
              <a:ext cx="2006810" cy="594280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ConstructorCodeUnit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97BABC21-735F-4DD7-B28C-85182C3EE86A}"/>
              </a:ext>
            </a:extLst>
          </p:cNvPr>
          <p:cNvGrpSpPr/>
          <p:nvPr/>
        </p:nvGrpSpPr>
        <p:grpSpPr>
          <a:xfrm>
            <a:off x="7535863" y="3659401"/>
            <a:ext cx="2343148" cy="755444"/>
            <a:chOff x="6766614" y="843118"/>
            <a:chExt cx="2006810" cy="831378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0E19B800-6051-417A-B21E-3D5F9A535FCE}"/>
                </a:ext>
              </a:extLst>
            </p:cNvPr>
            <p:cNvSpPr/>
            <p:nvPr/>
          </p:nvSpPr>
          <p:spPr>
            <a:xfrm>
              <a:off x="6766614" y="1437396"/>
              <a:ext cx="2006810" cy="2371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90000" bIns="0" rtlCol="0" anchor="ctr" anchorCtr="0">
              <a:spAutoFit/>
            </a:bodyPr>
            <a:lstStyle/>
            <a:p>
              <a:endParaRPr lang="de-DE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8AC01302-1AE5-48DD-85F1-29EF12DEE359}"/>
                </a:ext>
              </a:extLst>
            </p:cNvPr>
            <p:cNvSpPr/>
            <p:nvPr/>
          </p:nvSpPr>
          <p:spPr>
            <a:xfrm>
              <a:off x="6766614" y="843118"/>
              <a:ext cx="2006810" cy="594280"/>
            </a:xfrm>
            <a:prstGeom prst="rect">
              <a:avLst/>
            </a:prstGeom>
            <a:solidFill>
              <a:srgbClr val="8FC9F9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  <a:latin typeface="+mj-lt"/>
                </a:rPr>
                <a:t>FieldCodeUnit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5EF9B6CD-89B8-431F-850B-9ECF235E8A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3531" y="2721809"/>
            <a:ext cx="1697680" cy="1585313"/>
          </a:xfrm>
          <a:prstGeom prst="bentConnector3">
            <a:avLst>
              <a:gd name="adj1" fmla="val 5872"/>
            </a:avLst>
          </a:prstGeom>
          <a:ln w="19050">
            <a:solidFill>
              <a:srgbClr val="8F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86027C68-3D6B-4C46-9E02-EFC3852F1A3F}"/>
              </a:ext>
            </a:extLst>
          </p:cNvPr>
          <p:cNvGrpSpPr/>
          <p:nvPr/>
        </p:nvGrpSpPr>
        <p:grpSpPr>
          <a:xfrm>
            <a:off x="6339976" y="2721810"/>
            <a:ext cx="1176335" cy="443346"/>
            <a:chOff x="6339976" y="2721810"/>
            <a:chExt cx="1176335" cy="443346"/>
          </a:xfrm>
        </p:grpSpPr>
        <p:cxnSp>
          <p:nvCxnSpPr>
            <p:cNvPr id="241" name="Verbinder: gewinkelt 240">
              <a:extLst>
                <a:ext uri="{FF2B5EF4-FFF2-40B4-BE49-F238E27FC236}">
                  <a16:creationId xmlns:a16="http://schemas.microsoft.com/office/drawing/2014/main" id="{CD64913F-B777-43E2-9B69-A7CF5206B98B}"/>
                </a:ext>
              </a:extLst>
            </p:cNvPr>
            <p:cNvCxnSpPr>
              <a:cxnSpLocks/>
              <a:stCxn id="40" idx="2"/>
              <a:endCxn id="266" idx="3"/>
            </p:cNvCxnSpPr>
            <p:nvPr/>
          </p:nvCxnSpPr>
          <p:spPr>
            <a:xfrm rot="16200000" flipH="1">
              <a:off x="6668848" y="2392938"/>
              <a:ext cx="370955" cy="1028700"/>
            </a:xfrm>
            <a:prstGeom prst="bentConnector2">
              <a:avLst/>
            </a:prstGeom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Gleichschenkliges Dreieck 265">
              <a:extLst>
                <a:ext uri="{FF2B5EF4-FFF2-40B4-BE49-F238E27FC236}">
                  <a16:creationId xmlns:a16="http://schemas.microsoft.com/office/drawing/2014/main" id="{51D273A9-B73E-4003-9B87-078178C024D1}"/>
                </a:ext>
              </a:extLst>
            </p:cNvPr>
            <p:cNvSpPr/>
            <p:nvPr/>
          </p:nvSpPr>
          <p:spPr>
            <a:xfrm rot="5400000">
              <a:off x="7370103" y="3018948"/>
              <a:ext cx="144780" cy="14763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E71F612E-B143-4815-A5A3-B6C9077F44A5}"/>
              </a:ext>
            </a:extLst>
          </p:cNvPr>
          <p:cNvGrpSpPr/>
          <p:nvPr/>
        </p:nvGrpSpPr>
        <p:grpSpPr>
          <a:xfrm>
            <a:off x="6339975" y="2721811"/>
            <a:ext cx="1176336" cy="1279524"/>
            <a:chOff x="6339975" y="2721811"/>
            <a:chExt cx="1176336" cy="1279524"/>
          </a:xfrm>
        </p:grpSpPr>
        <p:cxnSp>
          <p:nvCxnSpPr>
            <p:cNvPr id="247" name="Verbinder: gewinkelt 246">
              <a:extLst>
                <a:ext uri="{FF2B5EF4-FFF2-40B4-BE49-F238E27FC236}">
                  <a16:creationId xmlns:a16="http://schemas.microsoft.com/office/drawing/2014/main" id="{0FDA6E53-79E5-4BF5-B677-911F6CE3F94A}"/>
                </a:ext>
              </a:extLst>
            </p:cNvPr>
            <p:cNvCxnSpPr>
              <a:cxnSpLocks/>
              <a:stCxn id="40" idx="2"/>
              <a:endCxn id="268" idx="3"/>
            </p:cNvCxnSpPr>
            <p:nvPr/>
          </p:nvCxnSpPr>
          <p:spPr>
            <a:xfrm rot="16200000" flipH="1">
              <a:off x="6250758" y="2811028"/>
              <a:ext cx="1207134" cy="1028700"/>
            </a:xfrm>
            <a:prstGeom prst="bentConnector2">
              <a:avLst/>
            </a:prstGeom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Gleichschenkliges Dreieck 267">
              <a:extLst>
                <a:ext uri="{FF2B5EF4-FFF2-40B4-BE49-F238E27FC236}">
                  <a16:creationId xmlns:a16="http://schemas.microsoft.com/office/drawing/2014/main" id="{E97F1051-98B6-457E-B96D-87EA34B0901D}"/>
                </a:ext>
              </a:extLst>
            </p:cNvPr>
            <p:cNvSpPr/>
            <p:nvPr/>
          </p:nvSpPr>
          <p:spPr>
            <a:xfrm rot="5400000">
              <a:off x="7370103" y="3855127"/>
              <a:ext cx="144780" cy="14763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2972D4AE-D1D7-4DA0-8935-50C70483D6C9}"/>
              </a:ext>
            </a:extLst>
          </p:cNvPr>
          <p:cNvGrpSpPr/>
          <p:nvPr/>
        </p:nvGrpSpPr>
        <p:grpSpPr>
          <a:xfrm>
            <a:off x="6339975" y="2721811"/>
            <a:ext cx="1176336" cy="2115702"/>
            <a:chOff x="6339975" y="2721811"/>
            <a:chExt cx="1176336" cy="2115702"/>
          </a:xfrm>
        </p:grpSpPr>
        <p:cxnSp>
          <p:nvCxnSpPr>
            <p:cNvPr id="251" name="Verbinder: gewinkelt 250">
              <a:extLst>
                <a:ext uri="{FF2B5EF4-FFF2-40B4-BE49-F238E27FC236}">
                  <a16:creationId xmlns:a16="http://schemas.microsoft.com/office/drawing/2014/main" id="{8EFFB190-E7F9-4B92-96C1-23B78673A050}"/>
                </a:ext>
              </a:extLst>
            </p:cNvPr>
            <p:cNvCxnSpPr>
              <a:cxnSpLocks/>
              <a:stCxn id="40" idx="2"/>
              <a:endCxn id="272" idx="3"/>
            </p:cNvCxnSpPr>
            <p:nvPr/>
          </p:nvCxnSpPr>
          <p:spPr>
            <a:xfrm rot="16200000" flipH="1">
              <a:off x="5832669" y="3229117"/>
              <a:ext cx="2043312" cy="1028700"/>
            </a:xfrm>
            <a:prstGeom prst="bentConnector2">
              <a:avLst/>
            </a:prstGeom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Gleichschenkliges Dreieck 271">
              <a:extLst>
                <a:ext uri="{FF2B5EF4-FFF2-40B4-BE49-F238E27FC236}">
                  <a16:creationId xmlns:a16="http://schemas.microsoft.com/office/drawing/2014/main" id="{7E82E8D9-ECE7-4CF1-8A77-F40CCACC0CE1}"/>
                </a:ext>
              </a:extLst>
            </p:cNvPr>
            <p:cNvSpPr/>
            <p:nvPr/>
          </p:nvSpPr>
          <p:spPr>
            <a:xfrm rot="5400000">
              <a:off x="7370103" y="4691305"/>
              <a:ext cx="144780" cy="14763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FB7FAC-C321-4C51-8965-1FC8EA1ABCE8}"/>
              </a:ext>
            </a:extLst>
          </p:cNvPr>
          <p:cNvGrpSpPr/>
          <p:nvPr/>
        </p:nvGrpSpPr>
        <p:grpSpPr>
          <a:xfrm>
            <a:off x="6339975" y="2721811"/>
            <a:ext cx="1176336" cy="2951880"/>
            <a:chOff x="6339975" y="2721811"/>
            <a:chExt cx="1176336" cy="2951880"/>
          </a:xfrm>
        </p:grpSpPr>
        <p:cxnSp>
          <p:nvCxnSpPr>
            <p:cNvPr id="255" name="Verbinder: gewinkelt 254">
              <a:extLst>
                <a:ext uri="{FF2B5EF4-FFF2-40B4-BE49-F238E27FC236}">
                  <a16:creationId xmlns:a16="http://schemas.microsoft.com/office/drawing/2014/main" id="{E16962A5-19D0-4876-97E5-774AEB6CD057}"/>
                </a:ext>
              </a:extLst>
            </p:cNvPr>
            <p:cNvCxnSpPr>
              <a:cxnSpLocks/>
              <a:stCxn id="40" idx="2"/>
              <a:endCxn id="276" idx="3"/>
            </p:cNvCxnSpPr>
            <p:nvPr/>
          </p:nvCxnSpPr>
          <p:spPr>
            <a:xfrm rot="16200000" flipH="1">
              <a:off x="5414580" y="3647206"/>
              <a:ext cx="2879490" cy="1028700"/>
            </a:xfrm>
            <a:prstGeom prst="bentConnector2">
              <a:avLst/>
            </a:prstGeom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Gleichschenkliges Dreieck 275">
              <a:extLst>
                <a:ext uri="{FF2B5EF4-FFF2-40B4-BE49-F238E27FC236}">
                  <a16:creationId xmlns:a16="http://schemas.microsoft.com/office/drawing/2014/main" id="{1D2ADF3F-6092-4449-A737-06E35E1CCB1B}"/>
                </a:ext>
              </a:extLst>
            </p:cNvPr>
            <p:cNvSpPr/>
            <p:nvPr/>
          </p:nvSpPr>
          <p:spPr>
            <a:xfrm rot="5400000">
              <a:off x="7370103" y="5527483"/>
              <a:ext cx="144780" cy="14763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85" name="Rechteck 284">
            <a:extLst>
              <a:ext uri="{FF2B5EF4-FFF2-40B4-BE49-F238E27FC236}">
                <a16:creationId xmlns:a16="http://schemas.microsoft.com/office/drawing/2014/main" id="{63AEC22A-CD2A-4E8A-AB45-67485BCA7A76}"/>
              </a:ext>
            </a:extLst>
          </p:cNvPr>
          <p:cNvSpPr/>
          <p:nvPr/>
        </p:nvSpPr>
        <p:spPr>
          <a:xfrm>
            <a:off x="10753726" y="930779"/>
            <a:ext cx="403860" cy="403494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39348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Transformator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3E04DB-9FB3-475D-8389-DD96FE5E6DF6}"/>
              </a:ext>
            </a:extLst>
          </p:cNvPr>
          <p:cNvSpPr/>
          <p:nvPr/>
        </p:nvSpPr>
        <p:spPr>
          <a:xfrm>
            <a:off x="874712" y="836613"/>
            <a:ext cx="10442575" cy="5472111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Jade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F7DCC94-3A9E-4E43-89B3-D3C4B958E020}"/>
              </a:ext>
            </a:extLst>
          </p:cNvPr>
          <p:cNvGrpSpPr/>
          <p:nvPr/>
        </p:nvGrpSpPr>
        <p:grpSpPr>
          <a:xfrm>
            <a:off x="2674937" y="2332133"/>
            <a:ext cx="1644019" cy="2193733"/>
            <a:chOff x="4312830" y="4090034"/>
            <a:chExt cx="762000" cy="1016791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9A03D45-38B2-4688-A146-89EEDA85F4F4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CodeUnit</a:t>
              </a:r>
              <a:r>
                <a:rPr lang="de-DE" dirty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C92D758C-F26F-4265-9619-0217361C3390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11D1220-4517-4466-83E7-068065B1AD7D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A3638D2C-67E6-4F17-9924-B72EF4A0213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Verbinder: gewinkelt 56">
              <a:extLst>
                <a:ext uri="{FF2B5EF4-FFF2-40B4-BE49-F238E27FC236}">
                  <a16:creationId xmlns:a16="http://schemas.microsoft.com/office/drawing/2014/main" id="{E4B7B011-03EE-497D-B789-8B749E7CA8DA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Verbinder: gewinkelt 58">
              <a:extLst>
                <a:ext uri="{FF2B5EF4-FFF2-40B4-BE49-F238E27FC236}">
                  <a16:creationId xmlns:a16="http://schemas.microsoft.com/office/drawing/2014/main" id="{63FD9CAB-8B76-4914-BAC8-0C5A31845DF5}"/>
                </a:ext>
              </a:extLst>
            </p:cNvPr>
            <p:cNvCxnSpPr>
              <a:stCxn id="54" idx="2"/>
              <a:endCxn id="56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2278514-1C00-4421-BBE1-87D693FD3B45}"/>
              </a:ext>
            </a:extLst>
          </p:cNvPr>
          <p:cNvGrpSpPr/>
          <p:nvPr/>
        </p:nvGrpSpPr>
        <p:grpSpPr>
          <a:xfrm>
            <a:off x="7873044" y="2332132"/>
            <a:ext cx="1644019" cy="2193733"/>
            <a:chOff x="4312830" y="4090034"/>
            <a:chExt cx="762000" cy="1016791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F0890B5-3C85-4C27-A333-B9D909AC6C2D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89DC29C-F71F-4A46-BAD7-BC56266F1272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B1B9D14F-3C26-44D5-A026-C595FF8E38D2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D138FD1-28BB-43FA-AD34-D3711380FCDF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77101E64-06A9-45A4-9554-C3460FADD126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Verbinder: gewinkelt 70">
              <a:extLst>
                <a:ext uri="{FF2B5EF4-FFF2-40B4-BE49-F238E27FC236}">
                  <a16:creationId xmlns:a16="http://schemas.microsoft.com/office/drawing/2014/main" id="{7D18F6E4-ADC5-48CF-8853-A9FA186D8F2B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E86D3D2-9A86-4B75-8621-733951BA2EE6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4318956" y="3428999"/>
            <a:ext cx="3554088" cy="1"/>
          </a:xfrm>
          <a:prstGeom prst="straightConnector1">
            <a:avLst/>
          </a:prstGeom>
          <a:ln w="5080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16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AC0065E2-841E-4C35-A5D1-22BC6FD1EC19}"/>
              </a:ext>
            </a:extLst>
          </p:cNvPr>
          <p:cNvSpPr/>
          <p:nvPr/>
        </p:nvSpPr>
        <p:spPr>
          <a:xfrm>
            <a:off x="6456359" y="836613"/>
            <a:ext cx="4860929" cy="5472111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Scarlet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Java-Generator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3E04DB-9FB3-475D-8389-DD96FE5E6DF6}"/>
              </a:ext>
            </a:extLst>
          </p:cNvPr>
          <p:cNvSpPr/>
          <p:nvPr/>
        </p:nvSpPr>
        <p:spPr>
          <a:xfrm>
            <a:off x="874712" y="836613"/>
            <a:ext cx="4860926" cy="5472111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Jade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F7DCC94-3A9E-4E43-89B3-D3C4B958E020}"/>
              </a:ext>
            </a:extLst>
          </p:cNvPr>
          <p:cNvGrpSpPr/>
          <p:nvPr/>
        </p:nvGrpSpPr>
        <p:grpSpPr>
          <a:xfrm>
            <a:off x="2674937" y="2332133"/>
            <a:ext cx="1644019" cy="2193733"/>
            <a:chOff x="4312830" y="4090034"/>
            <a:chExt cx="762000" cy="1016791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9A03D45-38B2-4688-A146-89EEDA85F4F4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CodeUnit</a:t>
              </a:r>
              <a:r>
                <a:rPr lang="de-DE" dirty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C92D758C-F26F-4265-9619-0217361C3390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11D1220-4517-4466-83E7-068065B1AD7D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A3638D2C-67E6-4F17-9924-B72EF4A0213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Verbinder: gewinkelt 56">
              <a:extLst>
                <a:ext uri="{FF2B5EF4-FFF2-40B4-BE49-F238E27FC236}">
                  <a16:creationId xmlns:a16="http://schemas.microsoft.com/office/drawing/2014/main" id="{E4B7B011-03EE-497D-B789-8B749E7CA8DA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Verbinder: gewinkelt 58">
              <a:extLst>
                <a:ext uri="{FF2B5EF4-FFF2-40B4-BE49-F238E27FC236}">
                  <a16:creationId xmlns:a16="http://schemas.microsoft.com/office/drawing/2014/main" id="{63FD9CAB-8B76-4914-BAC8-0C5A31845DF5}"/>
                </a:ext>
              </a:extLst>
            </p:cNvPr>
            <p:cNvCxnSpPr>
              <a:stCxn id="54" idx="2"/>
              <a:endCxn id="56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2278514-1C00-4421-BBE1-87D693FD3B45}"/>
              </a:ext>
            </a:extLst>
          </p:cNvPr>
          <p:cNvGrpSpPr/>
          <p:nvPr/>
        </p:nvGrpSpPr>
        <p:grpSpPr>
          <a:xfrm>
            <a:off x="5273990" y="2332132"/>
            <a:ext cx="1644019" cy="2193733"/>
            <a:chOff x="4312830" y="4090034"/>
            <a:chExt cx="762000" cy="1016791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F0890B5-3C85-4C27-A333-B9D909AC6C2D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89DC29C-F71F-4A46-BAD7-BC56266F1272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B1B9D14F-3C26-44D5-A026-C595FF8E38D2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D138FD1-28BB-43FA-AD34-D3711380FCDF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77101E64-06A9-45A4-9554-C3460FADD126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Verbinder: gewinkelt 70">
              <a:extLst>
                <a:ext uri="{FF2B5EF4-FFF2-40B4-BE49-F238E27FC236}">
                  <a16:creationId xmlns:a16="http://schemas.microsoft.com/office/drawing/2014/main" id="{7D18F6E4-ADC5-48CF-8853-A9FA186D8F2B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5080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E86D3D2-9A86-4B75-8621-733951BA2EE6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4318956" y="3428999"/>
            <a:ext cx="955034" cy="1"/>
          </a:xfrm>
          <a:prstGeom prst="straightConnector1">
            <a:avLst/>
          </a:prstGeom>
          <a:ln w="5080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B1A9546A-B756-401C-BB4A-D41FA249EDB6}"/>
              </a:ext>
            </a:extLst>
          </p:cNvPr>
          <p:cNvSpPr/>
          <p:nvPr/>
        </p:nvSpPr>
        <p:spPr>
          <a:xfrm>
            <a:off x="7896226" y="2332132"/>
            <a:ext cx="1637114" cy="2193733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5080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E8FECF9-1AF7-4012-B38F-0A774AF8F9EF}"/>
              </a:ext>
            </a:extLst>
          </p:cNvPr>
          <p:cNvCxnSpPr>
            <a:cxnSpLocks/>
            <a:stCxn id="61" idx="3"/>
            <a:endCxn id="21" idx="1"/>
          </p:cNvCxnSpPr>
          <p:nvPr/>
        </p:nvCxnSpPr>
        <p:spPr>
          <a:xfrm>
            <a:off x="6918009" y="3428999"/>
            <a:ext cx="978217" cy="0"/>
          </a:xfrm>
          <a:prstGeom prst="straightConnector1">
            <a:avLst/>
          </a:prstGeom>
          <a:ln w="5080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2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0CF468AD-221C-4A2A-A079-EB393E7F2E06}"/>
              </a:ext>
            </a:extLst>
          </p:cNvPr>
          <p:cNvSpPr/>
          <p:nvPr/>
        </p:nvSpPr>
        <p:spPr>
          <a:xfrm>
            <a:off x="7712171" y="3178180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Scarlet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B618F3D-5AF4-4D39-A6FC-531CD51099BC}"/>
              </a:ext>
            </a:extLst>
          </p:cNvPr>
          <p:cNvSpPr/>
          <p:nvPr/>
        </p:nvSpPr>
        <p:spPr>
          <a:xfrm>
            <a:off x="4452311" y="3178181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Jade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CBCDAA2-BDBF-49EF-B11F-902C8710FC14}"/>
              </a:ext>
            </a:extLst>
          </p:cNvPr>
          <p:cNvSpPr/>
          <p:nvPr/>
        </p:nvSpPr>
        <p:spPr>
          <a:xfrm>
            <a:off x="7712171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Cherry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17E69F2-D0D9-4D63-A228-472055A0F1E2}"/>
              </a:ext>
            </a:extLst>
          </p:cNvPr>
          <p:cNvSpPr/>
          <p:nvPr/>
        </p:nvSpPr>
        <p:spPr>
          <a:xfrm>
            <a:off x="4455385" y="713735"/>
            <a:ext cx="301589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Amber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0FA8AEF6-54C5-4456-9DD8-E529083B154C}"/>
              </a:ext>
            </a:extLst>
          </p:cNvPr>
          <p:cNvSpPr/>
          <p:nvPr/>
        </p:nvSpPr>
        <p:spPr>
          <a:xfrm>
            <a:off x="2036260" y="1273539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26FED7C-DECC-4FBB-A3A1-EE79B75A7001}"/>
              </a:ext>
            </a:extLst>
          </p:cNvPr>
          <p:cNvSpPr/>
          <p:nvPr/>
        </p:nvSpPr>
        <p:spPr>
          <a:xfrm>
            <a:off x="5425865" y="1282744"/>
            <a:ext cx="957445" cy="1282976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31118C-3F01-457E-A569-F3C784F93F9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993706" y="1915028"/>
            <a:ext cx="2432159" cy="9204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C83A5CC-8A61-487E-B4DE-4983E4E57318}"/>
              </a:ext>
            </a:extLst>
          </p:cNvPr>
          <p:cNvGrpSpPr/>
          <p:nvPr/>
        </p:nvGrpSpPr>
        <p:grpSpPr>
          <a:xfrm>
            <a:off x="7106608" y="1277374"/>
            <a:ext cx="961483" cy="1282976"/>
            <a:chOff x="4312830" y="4090034"/>
            <a:chExt cx="762000" cy="101679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EDCE9BE-3665-40F5-82CE-307B3AA11FFA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5311E8D-BFCF-499B-8D00-61300F4E6D54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D33AB9-D816-4AB5-A033-EC7BB3AE10A3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D62E12D-CFEC-4537-AF8F-299ADB20640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7FBDC6DB-3398-4A4B-BE8B-C9E5A5FF1CA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6DC9BAB9-58BE-439F-90DE-9250021F94EA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08A30D-1107-49FD-828B-186489BDE854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 flipV="1">
            <a:off x="6383310" y="1918862"/>
            <a:ext cx="723298" cy="537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B7530C-136A-4005-8881-9E3A634F9D83}"/>
              </a:ext>
            </a:extLst>
          </p:cNvPr>
          <p:cNvGrpSpPr/>
          <p:nvPr/>
        </p:nvGrpSpPr>
        <p:grpSpPr>
          <a:xfrm>
            <a:off x="8810962" y="1331565"/>
            <a:ext cx="922338" cy="1174594"/>
            <a:chOff x="8166464" y="2854840"/>
            <a:chExt cx="922338" cy="1174594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3E39E27F-0846-4C90-8D09-0BA1BA30881D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3" name="Rechteck: gefaltete Ecke 62">
              <a:extLst>
                <a:ext uri="{FF2B5EF4-FFF2-40B4-BE49-F238E27FC236}">
                  <a16:creationId xmlns:a16="http://schemas.microsoft.com/office/drawing/2014/main" id="{4389E816-B400-4F92-BC1B-8C5EEBBAEF9B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4" name="Rechteck: gefaltete Ecke 63">
              <a:extLst>
                <a:ext uri="{FF2B5EF4-FFF2-40B4-BE49-F238E27FC236}">
                  <a16:creationId xmlns:a16="http://schemas.microsoft.com/office/drawing/2014/main" id="{57D35286-8B6B-4DA2-8560-7DA4DAD8C471}"/>
                </a:ext>
              </a:extLst>
            </p:cNvPr>
            <p:cNvSpPr/>
            <p:nvPr/>
          </p:nvSpPr>
          <p:spPr>
            <a:xfrm>
              <a:off x="8326802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2B14AB21-C4E7-4D6D-BE8C-78FEB50B4027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8068091" y="1918862"/>
            <a:ext cx="823040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: gefaltete Ecke 92">
            <a:extLst>
              <a:ext uri="{FF2B5EF4-FFF2-40B4-BE49-F238E27FC236}">
                <a16:creationId xmlns:a16="http://schemas.microsoft.com/office/drawing/2014/main" id="{3E16B339-EE8D-4BE0-8060-7C747746ED68}"/>
              </a:ext>
            </a:extLst>
          </p:cNvPr>
          <p:cNvSpPr/>
          <p:nvPr/>
        </p:nvSpPr>
        <p:spPr>
          <a:xfrm>
            <a:off x="2036260" y="3758657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DSL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D80DDE1-A4BA-41E3-AC53-19B55465107E}"/>
              </a:ext>
            </a:extLst>
          </p:cNvPr>
          <p:cNvGrpSpPr/>
          <p:nvPr/>
        </p:nvGrpSpPr>
        <p:grpSpPr>
          <a:xfrm>
            <a:off x="5420672" y="3758658"/>
            <a:ext cx="961483" cy="1282976"/>
            <a:chOff x="4312830" y="4090034"/>
            <a:chExt cx="762000" cy="1016791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E77FAC9-5823-4AB2-B01F-242684A1966C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</a:rPr>
                <a:t>CodeUnit</a:t>
              </a:r>
              <a:r>
                <a:rPr lang="de-DE" sz="1000" dirty="0">
                  <a:solidFill>
                    <a:schemeClr val="tx1"/>
                  </a:solidFill>
                </a:rPr>
                <a:t> Model</a:t>
              </a:r>
              <a:endParaRPr lang="de-DE" sz="1000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6A5E8DC-C971-4BA0-8177-28E4BC5E3B3C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7535FBD-A6B4-4F24-9878-9562E1559691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AC06617-53DD-453F-9A1B-A7DB817E6F2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4A08891B-57DB-4517-B191-F4CE60FB9CBA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7782D999-3B13-49FC-A4FE-556C181F8529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CC0C1C7-C020-4516-A323-D27017774550}"/>
              </a:ext>
            </a:extLst>
          </p:cNvPr>
          <p:cNvGrpSpPr/>
          <p:nvPr/>
        </p:nvGrpSpPr>
        <p:grpSpPr>
          <a:xfrm>
            <a:off x="7109446" y="3758658"/>
            <a:ext cx="961483" cy="1282976"/>
            <a:chOff x="4312830" y="4090034"/>
            <a:chExt cx="762000" cy="1016791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BB93D717-F040-458C-AC39-443D829291D7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Java Model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DFEFE8-E3F1-4E80-AF16-6179EEFD594A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89C2381-F879-4F29-85C7-9E0C24DC03F4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C87C7628-5098-4702-BEBE-E510BF4B6B9B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Verbinder: gewinkelt 105">
              <a:extLst>
                <a:ext uri="{FF2B5EF4-FFF2-40B4-BE49-F238E27FC236}">
                  <a16:creationId xmlns:a16="http://schemas.microsoft.com/office/drawing/2014/main" id="{1F6FEA3C-1E39-43D7-BA73-776DE38C1C3A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82570A0-48EF-44BE-A6FA-EF81213A9DC1}"/>
                </a:ext>
              </a:extLst>
            </p:cNvPr>
            <p:cNvCxnSpPr>
              <a:stCxn id="103" idx="2"/>
              <a:endCxn id="105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hteck: gefaltete Ecke 107">
            <a:extLst>
              <a:ext uri="{FF2B5EF4-FFF2-40B4-BE49-F238E27FC236}">
                <a16:creationId xmlns:a16="http://schemas.microsoft.com/office/drawing/2014/main" id="{7E5BBF5B-E767-4807-A1CF-B0E8C7683582}"/>
              </a:ext>
            </a:extLst>
          </p:cNvPr>
          <p:cNvSpPr/>
          <p:nvPr/>
        </p:nvSpPr>
        <p:spPr>
          <a:xfrm>
            <a:off x="8893603" y="3758656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86E8013-ACE6-4CC0-8E70-A59D4032747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2993706" y="4400146"/>
            <a:ext cx="2426966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EC77320-5CCF-4F45-A883-E8F82B5A1C35}"/>
              </a:ext>
            </a:extLst>
          </p:cNvPr>
          <p:cNvCxnSpPr>
            <a:cxnSpLocks/>
            <a:stCxn id="95" idx="3"/>
            <a:endCxn id="102" idx="1"/>
          </p:cNvCxnSpPr>
          <p:nvPr/>
        </p:nvCxnSpPr>
        <p:spPr>
          <a:xfrm>
            <a:off x="6382155" y="4400146"/>
            <a:ext cx="727291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CC6B4D9-C8F2-4505-9F17-0181F7B35AEE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 flipV="1">
            <a:off x="8070929" y="4400145"/>
            <a:ext cx="822674" cy="1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140DDE63-BCE4-4561-92D7-4C2AD25F01EF}"/>
              </a:ext>
            </a:extLst>
          </p:cNvPr>
          <p:cNvSpPr/>
          <p:nvPr/>
        </p:nvSpPr>
        <p:spPr>
          <a:xfrm>
            <a:off x="4452311" y="5595077"/>
            <a:ext cx="6275755" cy="1006813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Violet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4D773743-26E5-4F83-9C16-4B8550CCED24}"/>
              </a:ext>
            </a:extLst>
          </p:cNvPr>
          <p:cNvSpPr/>
          <p:nvPr/>
        </p:nvSpPr>
        <p:spPr>
          <a:xfrm>
            <a:off x="5420672" y="5683388"/>
            <a:ext cx="5221622" cy="819250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612734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F44A8-4F40-4D0C-B50D-324369D7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83429-DBFA-4FAC-9A06-E41F747C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3044189"/>
            <a:ext cx="9721850" cy="769621"/>
          </a:xfrm>
        </p:spPr>
        <p:txBody>
          <a:bodyPr anchor="ctr" anchorCtr="1"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6167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02076-9E90-4DCB-BFFD-08693CB6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Formulierung des Ziels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E29B4-9684-4290-92ED-3BAD2E32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2995035"/>
            <a:ext cx="11807825" cy="867930"/>
          </a:xfrm>
        </p:spPr>
        <p:txBody>
          <a:bodyPr anchor="ctr" anchorCtr="0">
            <a:spAutoFit/>
          </a:bodyPr>
          <a:lstStyle/>
          <a:p>
            <a:pPr algn="ctr"/>
            <a:r>
              <a:rPr lang="de-DE" dirty="0"/>
              <a:t>…um zu Verstehen, wie diese durch Metageneratoren automatisiert erzeugt werden können,…</a:t>
            </a:r>
          </a:p>
        </p:txBody>
      </p:sp>
    </p:spTree>
    <p:extLst>
      <p:ext uri="{BB962C8B-B14F-4D97-AF65-F5344CB8AC3E}">
        <p14:creationId xmlns:p14="http://schemas.microsoft.com/office/powerpoint/2010/main" val="139366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02076-9E90-4DCB-BFFD-08693CB6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Formulierung des Ziels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E29B4-9684-4290-92ED-3BAD2E32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2995035"/>
            <a:ext cx="11807825" cy="867930"/>
          </a:xfrm>
        </p:spPr>
        <p:txBody>
          <a:bodyPr anchor="ctr" anchorCtr="0">
            <a:spAutoFit/>
          </a:bodyPr>
          <a:lstStyle/>
          <a:p>
            <a:pPr algn="ctr"/>
            <a:r>
              <a:rPr lang="de-DE" dirty="0"/>
              <a:t>…damit die Verwendung von Codegeneratoren, durch diese zusätzliche Ebene der Abstraktion, vereinfacht wird.</a:t>
            </a:r>
          </a:p>
        </p:txBody>
      </p:sp>
    </p:spTree>
    <p:extLst>
      <p:ext uri="{BB962C8B-B14F-4D97-AF65-F5344CB8AC3E}">
        <p14:creationId xmlns:p14="http://schemas.microsoft.com/office/powerpoint/2010/main" val="415613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1D8EE-6F34-417C-AEA5-8057B491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Konventionelle Softwareentwicklung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9D5F6E3A-7927-4E40-9B3B-237A84E83F30}"/>
              </a:ext>
            </a:extLst>
          </p:cNvPr>
          <p:cNvSpPr/>
          <p:nvPr/>
        </p:nvSpPr>
        <p:spPr>
          <a:xfrm>
            <a:off x="712200" y="3069000"/>
            <a:ext cx="2880000" cy="720000"/>
          </a:xfrm>
          <a:prstGeom prst="homePlate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2A7A92CD-0183-45E8-BA55-E1C731E4C86D}"/>
              </a:ext>
            </a:extLst>
          </p:cNvPr>
          <p:cNvSpPr/>
          <p:nvPr/>
        </p:nvSpPr>
        <p:spPr>
          <a:xfrm>
            <a:off x="3226800" y="3069000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6" name="Pfeil: Chevron 25">
            <a:extLst>
              <a:ext uri="{FF2B5EF4-FFF2-40B4-BE49-F238E27FC236}">
                <a16:creationId xmlns:a16="http://schemas.microsoft.com/office/drawing/2014/main" id="{50341771-FE6A-43A3-BC66-DA5C1A6281BC}"/>
              </a:ext>
            </a:extLst>
          </p:cNvPr>
          <p:cNvSpPr/>
          <p:nvPr/>
        </p:nvSpPr>
        <p:spPr>
          <a:xfrm>
            <a:off x="5741400" y="3069000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33AC87E6-B161-4BE3-838B-CA0A31FD303B}"/>
              </a:ext>
            </a:extLst>
          </p:cNvPr>
          <p:cNvSpPr/>
          <p:nvPr/>
        </p:nvSpPr>
        <p:spPr>
          <a:xfrm>
            <a:off x="8256000" y="3069000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3989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1D8EE-6F34-417C-AEA5-8057B491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zu MDSD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9D5F6E3A-7927-4E40-9B3B-237A84E83F30}"/>
              </a:ext>
            </a:extLst>
          </p:cNvPr>
          <p:cNvSpPr/>
          <p:nvPr/>
        </p:nvSpPr>
        <p:spPr>
          <a:xfrm>
            <a:off x="700294" y="2460264"/>
            <a:ext cx="2880000" cy="720000"/>
          </a:xfrm>
          <a:prstGeom prst="homePlate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2A7A92CD-0183-45E8-BA55-E1C731E4C86D}"/>
              </a:ext>
            </a:extLst>
          </p:cNvPr>
          <p:cNvSpPr/>
          <p:nvPr/>
        </p:nvSpPr>
        <p:spPr>
          <a:xfrm>
            <a:off x="3214894" y="2460264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6" name="Pfeil: Chevron 25">
            <a:extLst>
              <a:ext uri="{FF2B5EF4-FFF2-40B4-BE49-F238E27FC236}">
                <a16:creationId xmlns:a16="http://schemas.microsoft.com/office/drawing/2014/main" id="{50341771-FE6A-43A3-BC66-DA5C1A6281BC}"/>
              </a:ext>
            </a:extLst>
          </p:cNvPr>
          <p:cNvSpPr/>
          <p:nvPr/>
        </p:nvSpPr>
        <p:spPr>
          <a:xfrm>
            <a:off x="5729494" y="2460264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33AC87E6-B161-4BE3-838B-CA0A31FD303B}"/>
              </a:ext>
            </a:extLst>
          </p:cNvPr>
          <p:cNvSpPr/>
          <p:nvPr/>
        </p:nvSpPr>
        <p:spPr>
          <a:xfrm>
            <a:off x="8244094" y="2460264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F8B45195-97AE-4816-A689-A9A03F5D3C6F}"/>
              </a:ext>
            </a:extLst>
          </p:cNvPr>
          <p:cNvSpPr/>
          <p:nvPr/>
        </p:nvSpPr>
        <p:spPr>
          <a:xfrm>
            <a:off x="700294" y="3677736"/>
            <a:ext cx="2880000" cy="720000"/>
          </a:xfrm>
          <a:prstGeom prst="homePlate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0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F82B87E4-2239-4537-9C7A-02881F783AAE}"/>
              </a:ext>
            </a:extLst>
          </p:cNvPr>
          <p:cNvSpPr/>
          <p:nvPr/>
        </p:nvSpPr>
        <p:spPr>
          <a:xfrm>
            <a:off x="3214894" y="3677736"/>
            <a:ext cx="1869572" cy="720000"/>
          </a:xfrm>
          <a:prstGeom prst="chevron">
            <a:avLst/>
          </a:prstGeom>
          <a:solidFill>
            <a:srgbClr val="E573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5E1CBFC8-C162-45F8-B6AF-B929F41EB27A}"/>
              </a:ext>
            </a:extLst>
          </p:cNvPr>
          <p:cNvSpPr/>
          <p:nvPr/>
        </p:nvSpPr>
        <p:spPr>
          <a:xfrm>
            <a:off x="4719066" y="3677736"/>
            <a:ext cx="2880000" cy="720000"/>
          </a:xfrm>
          <a:prstGeom prst="chevron">
            <a:avLst/>
          </a:prstGeom>
          <a:solidFill>
            <a:srgbClr val="E573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AFF27E9D-A2D4-4FDE-868B-896EC1743FA5}"/>
              </a:ext>
            </a:extLst>
          </p:cNvPr>
          <p:cNvSpPr/>
          <p:nvPr/>
        </p:nvSpPr>
        <p:spPr>
          <a:xfrm>
            <a:off x="7237655" y="3677736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73C094AB-2871-4C8E-BCA7-0D62412FFECF}"/>
              </a:ext>
            </a:extLst>
          </p:cNvPr>
          <p:cNvSpPr/>
          <p:nvPr/>
        </p:nvSpPr>
        <p:spPr>
          <a:xfrm>
            <a:off x="8027796" y="3677736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FDB02A3E-96B2-432D-BC0D-92EEB8BFB808}"/>
              </a:ext>
            </a:extLst>
          </p:cNvPr>
          <p:cNvSpPr/>
          <p:nvPr/>
        </p:nvSpPr>
        <p:spPr>
          <a:xfrm>
            <a:off x="8823859" y="3677736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28B1922C-54F9-4FA2-A13B-950FA28FD1D6}"/>
              </a:ext>
            </a:extLst>
          </p:cNvPr>
          <p:cNvSpPr/>
          <p:nvPr/>
        </p:nvSpPr>
        <p:spPr>
          <a:xfrm>
            <a:off x="9619922" y="3677736"/>
            <a:ext cx="1504172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54136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8AC6-5937-43A7-9511-084EE10D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DA580-A0C9-4BE8-AC51-546A9F9F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2801136"/>
            <a:ext cx="11248222" cy="1255728"/>
          </a:xfrm>
        </p:spPr>
        <p:txBody>
          <a:bodyPr wrap="square">
            <a:spAutoFit/>
          </a:bodyPr>
          <a:lstStyle/>
          <a:p>
            <a:r>
              <a:rPr lang="de-DE" dirty="0"/>
              <a:t>Wie kann, ausgehend von bestehendem Java-Code, die Entwicklung eines Generators zur Erhöhung der Wirtschaftlichkeit modellgetriebener Softwareentwicklung automatisiert werden?</a:t>
            </a:r>
          </a:p>
        </p:txBody>
      </p:sp>
    </p:spTree>
    <p:extLst>
      <p:ext uri="{BB962C8B-B14F-4D97-AF65-F5344CB8AC3E}">
        <p14:creationId xmlns:p14="http://schemas.microsoft.com/office/powerpoint/2010/main" val="335695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1D8EE-6F34-417C-AEA5-8057B491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MDSD mit </a:t>
            </a:r>
            <a:r>
              <a:rPr lang="de-DE" dirty="0" err="1"/>
              <a:t>Spectrum</a:t>
            </a:r>
            <a:endParaRPr lang="de-DE" dirty="0"/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9D5F6E3A-7927-4E40-9B3B-237A84E83F30}"/>
              </a:ext>
            </a:extLst>
          </p:cNvPr>
          <p:cNvSpPr/>
          <p:nvPr/>
        </p:nvSpPr>
        <p:spPr>
          <a:xfrm>
            <a:off x="700294" y="1787025"/>
            <a:ext cx="2880000" cy="720000"/>
          </a:xfrm>
          <a:prstGeom prst="homePlate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2A7A92CD-0183-45E8-BA55-E1C731E4C86D}"/>
              </a:ext>
            </a:extLst>
          </p:cNvPr>
          <p:cNvSpPr/>
          <p:nvPr/>
        </p:nvSpPr>
        <p:spPr>
          <a:xfrm>
            <a:off x="3214894" y="1787025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6" name="Pfeil: Chevron 25">
            <a:extLst>
              <a:ext uri="{FF2B5EF4-FFF2-40B4-BE49-F238E27FC236}">
                <a16:creationId xmlns:a16="http://schemas.microsoft.com/office/drawing/2014/main" id="{50341771-FE6A-43A3-BC66-DA5C1A6281BC}"/>
              </a:ext>
            </a:extLst>
          </p:cNvPr>
          <p:cNvSpPr/>
          <p:nvPr/>
        </p:nvSpPr>
        <p:spPr>
          <a:xfrm>
            <a:off x="5729494" y="1787025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33AC87E6-B161-4BE3-838B-CA0A31FD303B}"/>
              </a:ext>
            </a:extLst>
          </p:cNvPr>
          <p:cNvSpPr/>
          <p:nvPr/>
        </p:nvSpPr>
        <p:spPr>
          <a:xfrm>
            <a:off x="8244094" y="1787025"/>
            <a:ext cx="2880000" cy="720000"/>
          </a:xfrm>
          <a:prstGeom prst="chevron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F8B45195-97AE-4816-A689-A9A03F5D3C6F}"/>
              </a:ext>
            </a:extLst>
          </p:cNvPr>
          <p:cNvSpPr/>
          <p:nvPr/>
        </p:nvSpPr>
        <p:spPr>
          <a:xfrm>
            <a:off x="700294" y="3078317"/>
            <a:ext cx="2880000" cy="720000"/>
          </a:xfrm>
          <a:prstGeom prst="homePlate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0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F82B87E4-2239-4537-9C7A-02881F783AAE}"/>
              </a:ext>
            </a:extLst>
          </p:cNvPr>
          <p:cNvSpPr/>
          <p:nvPr/>
        </p:nvSpPr>
        <p:spPr>
          <a:xfrm>
            <a:off x="3214894" y="3078317"/>
            <a:ext cx="1869572" cy="720000"/>
          </a:xfrm>
          <a:prstGeom prst="chevron">
            <a:avLst/>
          </a:prstGeom>
          <a:solidFill>
            <a:srgbClr val="E573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5E1CBFC8-C162-45F8-B6AF-B929F41EB27A}"/>
              </a:ext>
            </a:extLst>
          </p:cNvPr>
          <p:cNvSpPr/>
          <p:nvPr/>
        </p:nvSpPr>
        <p:spPr>
          <a:xfrm>
            <a:off x="4719066" y="3078317"/>
            <a:ext cx="2880000" cy="720000"/>
          </a:xfrm>
          <a:prstGeom prst="chevron">
            <a:avLst/>
          </a:prstGeom>
          <a:solidFill>
            <a:srgbClr val="E573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AFF27E9D-A2D4-4FDE-868B-896EC1743FA5}"/>
              </a:ext>
            </a:extLst>
          </p:cNvPr>
          <p:cNvSpPr/>
          <p:nvPr/>
        </p:nvSpPr>
        <p:spPr>
          <a:xfrm>
            <a:off x="7237655" y="3078317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73C094AB-2871-4C8E-BCA7-0D62412FFECF}"/>
              </a:ext>
            </a:extLst>
          </p:cNvPr>
          <p:cNvSpPr/>
          <p:nvPr/>
        </p:nvSpPr>
        <p:spPr>
          <a:xfrm>
            <a:off x="8027796" y="3078317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FDB02A3E-96B2-432D-BC0D-92EEB8BFB808}"/>
              </a:ext>
            </a:extLst>
          </p:cNvPr>
          <p:cNvSpPr/>
          <p:nvPr/>
        </p:nvSpPr>
        <p:spPr>
          <a:xfrm>
            <a:off x="8823859" y="3078317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28B1922C-54F9-4FA2-A13B-950FA28FD1D6}"/>
              </a:ext>
            </a:extLst>
          </p:cNvPr>
          <p:cNvSpPr/>
          <p:nvPr/>
        </p:nvSpPr>
        <p:spPr>
          <a:xfrm>
            <a:off x="9619922" y="3078317"/>
            <a:ext cx="1504172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EB58FF3B-04BA-4022-9304-69F0C4FEDB43}"/>
              </a:ext>
            </a:extLst>
          </p:cNvPr>
          <p:cNvSpPr/>
          <p:nvPr/>
        </p:nvSpPr>
        <p:spPr>
          <a:xfrm>
            <a:off x="700293" y="4369609"/>
            <a:ext cx="3347831" cy="720000"/>
          </a:xfrm>
          <a:prstGeom prst="homePlate">
            <a:avLst/>
          </a:prstGeom>
          <a:solidFill>
            <a:srgbClr val="8FC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0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F5789965-ACA2-461D-8181-0C03D9623C79}"/>
              </a:ext>
            </a:extLst>
          </p:cNvPr>
          <p:cNvSpPr/>
          <p:nvPr/>
        </p:nvSpPr>
        <p:spPr>
          <a:xfrm>
            <a:off x="3686175" y="4369609"/>
            <a:ext cx="2159991" cy="720000"/>
          </a:xfrm>
          <a:prstGeom prst="chevron">
            <a:avLst/>
          </a:prstGeom>
          <a:solidFill>
            <a:srgbClr val="E573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606D4F06-2033-496D-BA11-BA1DF34657E5}"/>
              </a:ext>
            </a:extLst>
          </p:cNvPr>
          <p:cNvSpPr/>
          <p:nvPr/>
        </p:nvSpPr>
        <p:spPr>
          <a:xfrm>
            <a:off x="5452062" y="4369609"/>
            <a:ext cx="788208" cy="720000"/>
          </a:xfrm>
          <a:prstGeom prst="chevron">
            <a:avLst/>
          </a:prstGeom>
          <a:solidFill>
            <a:srgbClr val="E573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CBBB14C4-AEBC-4D4D-A24F-2C1B30FAB93E}"/>
              </a:ext>
            </a:extLst>
          </p:cNvPr>
          <p:cNvSpPr/>
          <p:nvPr/>
        </p:nvSpPr>
        <p:spPr>
          <a:xfrm>
            <a:off x="5872937" y="4369609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064D60DE-87A2-4102-AD5E-D9638F560988}"/>
              </a:ext>
            </a:extLst>
          </p:cNvPr>
          <p:cNvSpPr/>
          <p:nvPr/>
        </p:nvSpPr>
        <p:spPr>
          <a:xfrm>
            <a:off x="6650035" y="4369609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2A319308-7E18-458A-AC80-8A9A66ED0091}"/>
              </a:ext>
            </a:extLst>
          </p:cNvPr>
          <p:cNvSpPr/>
          <p:nvPr/>
        </p:nvSpPr>
        <p:spPr>
          <a:xfrm>
            <a:off x="7446098" y="4369609"/>
            <a:ext cx="1163396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D4E376A2-85E6-48D9-981D-B9CE17335B21}"/>
              </a:ext>
            </a:extLst>
          </p:cNvPr>
          <p:cNvSpPr/>
          <p:nvPr/>
        </p:nvSpPr>
        <p:spPr>
          <a:xfrm>
            <a:off x="8244094" y="4369609"/>
            <a:ext cx="2880000" cy="720000"/>
          </a:xfrm>
          <a:prstGeom prst="chevron">
            <a:avLst/>
          </a:prstGeom>
          <a:solidFill>
            <a:srgbClr val="81C7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701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217E69F2-D0D9-4D63-A228-472055A0F1E2}"/>
              </a:ext>
            </a:extLst>
          </p:cNvPr>
          <p:cNvSpPr/>
          <p:nvPr/>
        </p:nvSpPr>
        <p:spPr>
          <a:xfrm>
            <a:off x="192088" y="2316296"/>
            <a:ext cx="11807825" cy="2225407"/>
          </a:xfrm>
          <a:prstGeom prst="rect">
            <a:avLst/>
          </a:prstGeom>
          <a:solidFill>
            <a:schemeClr val="bg1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400" dirty="0">
                <a:solidFill>
                  <a:schemeClr val="tx1"/>
                </a:solidFill>
              </a:rPr>
              <a:t>DSL Generator</a:t>
            </a:r>
            <a:r>
              <a:rPr lang="de-D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A34624-9FA8-48FE-B95B-4A338499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0FA8AEF6-54C5-4456-9DD8-E529083B154C}"/>
              </a:ext>
            </a:extLst>
          </p:cNvPr>
          <p:cNvSpPr/>
          <p:nvPr/>
        </p:nvSpPr>
        <p:spPr>
          <a:xfrm>
            <a:off x="914295" y="2879935"/>
            <a:ext cx="957446" cy="1282978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Java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26FED7C-DECC-4FBB-A3A1-EE79B75A7001}"/>
              </a:ext>
            </a:extLst>
          </p:cNvPr>
          <p:cNvSpPr/>
          <p:nvPr/>
        </p:nvSpPr>
        <p:spPr>
          <a:xfrm>
            <a:off x="3933243" y="2885305"/>
            <a:ext cx="957445" cy="1282976"/>
          </a:xfrm>
          <a:prstGeom prst="foldedCorner">
            <a:avLst>
              <a:gd name="adj" fmla="val 21500"/>
            </a:avLst>
          </a:prstGeom>
          <a:solidFill>
            <a:srgbClr val="C5E1A5"/>
          </a:solidFill>
          <a:ln w="19050">
            <a:solidFill>
              <a:srgbClr val="8FC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@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31118C-3F01-457E-A569-F3C784F93F9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871741" y="3521424"/>
            <a:ext cx="2061502" cy="5369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C83A5CC-8A61-487E-B4DE-4983E4E57318}"/>
              </a:ext>
            </a:extLst>
          </p:cNvPr>
          <p:cNvGrpSpPr/>
          <p:nvPr/>
        </p:nvGrpSpPr>
        <p:grpSpPr>
          <a:xfrm>
            <a:off x="7298519" y="2879935"/>
            <a:ext cx="961483" cy="1282976"/>
            <a:chOff x="4312830" y="4090034"/>
            <a:chExt cx="762000" cy="1016791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EDCE9BE-3665-40F5-82CE-307B3AA11FFA}"/>
                </a:ext>
              </a:extLst>
            </p:cNvPr>
            <p:cNvSpPr/>
            <p:nvPr/>
          </p:nvSpPr>
          <p:spPr>
            <a:xfrm>
              <a:off x="4312830" y="4090034"/>
              <a:ext cx="762000" cy="10167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Annotation Model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5311E8D-BFCF-499B-8D00-61300F4E6D54}"/>
                </a:ext>
              </a:extLst>
            </p:cNvPr>
            <p:cNvSpPr/>
            <p:nvPr/>
          </p:nvSpPr>
          <p:spPr>
            <a:xfrm>
              <a:off x="4548777" y="4392774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D33AB9-D816-4AB5-A033-EC7BB3AE10A3}"/>
                </a:ext>
              </a:extLst>
            </p:cNvPr>
            <p:cNvSpPr/>
            <p:nvPr/>
          </p:nvSpPr>
          <p:spPr>
            <a:xfrm>
              <a:off x="4356010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D62E12D-CFEC-4537-AF8F-299ADB20640D}"/>
                </a:ext>
              </a:extLst>
            </p:cNvPr>
            <p:cNvSpPr/>
            <p:nvPr/>
          </p:nvSpPr>
          <p:spPr>
            <a:xfrm>
              <a:off x="4746625" y="4686179"/>
              <a:ext cx="290105" cy="127241"/>
            </a:xfrm>
            <a:prstGeom prst="rect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7FBDC6DB-3398-4A4B-BE8B-C9E5A5FF1CA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5400000">
              <a:off x="4514365" y="4506714"/>
              <a:ext cx="166164" cy="192767"/>
            </a:xfrm>
            <a:prstGeom prst="bentConnector3">
              <a:avLst/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6DC9BAB9-58BE-439F-90DE-9250021F94EA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 rot="16200000" flipH="1">
              <a:off x="4709672" y="4504173"/>
              <a:ext cx="166164" cy="197848"/>
            </a:xfrm>
            <a:prstGeom prst="bentConnector3">
              <a:avLst>
                <a:gd name="adj1" fmla="val 500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08A30D-1107-49FD-828B-186489BDE854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 flipV="1">
            <a:off x="4890688" y="3521423"/>
            <a:ext cx="2407831" cy="537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B7530C-136A-4005-8881-9E3A634F9D83}"/>
              </a:ext>
            </a:extLst>
          </p:cNvPr>
          <p:cNvGrpSpPr/>
          <p:nvPr/>
        </p:nvGrpSpPr>
        <p:grpSpPr>
          <a:xfrm>
            <a:off x="10321504" y="2934126"/>
            <a:ext cx="922338" cy="1174594"/>
            <a:chOff x="8166464" y="2854840"/>
            <a:chExt cx="922338" cy="1174594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3E39E27F-0846-4C90-8D09-0BA1BA30881D}"/>
                </a:ext>
              </a:extLst>
            </p:cNvPr>
            <p:cNvSpPr/>
            <p:nvPr/>
          </p:nvSpPr>
          <p:spPr>
            <a:xfrm>
              <a:off x="8166464" y="2854840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3" name="Rechteck: gefaltete Ecke 62">
              <a:extLst>
                <a:ext uri="{FF2B5EF4-FFF2-40B4-BE49-F238E27FC236}">
                  <a16:creationId xmlns:a16="http://schemas.microsoft.com/office/drawing/2014/main" id="{4389E816-B400-4F92-BC1B-8C5EEBBAEF9B}"/>
                </a:ext>
              </a:extLst>
            </p:cNvPr>
            <p:cNvSpPr/>
            <p:nvPr/>
          </p:nvSpPr>
          <p:spPr>
            <a:xfrm>
              <a:off x="8246633" y="2931597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4" name="Rechteck: gefaltete Ecke 63">
              <a:extLst>
                <a:ext uri="{FF2B5EF4-FFF2-40B4-BE49-F238E27FC236}">
                  <a16:creationId xmlns:a16="http://schemas.microsoft.com/office/drawing/2014/main" id="{57D35286-8B6B-4DA2-8560-7DA4DAD8C471}"/>
                </a:ext>
              </a:extLst>
            </p:cNvPr>
            <p:cNvSpPr/>
            <p:nvPr/>
          </p:nvSpPr>
          <p:spPr>
            <a:xfrm>
              <a:off x="8326802" y="3008354"/>
              <a:ext cx="762000" cy="1021080"/>
            </a:xfrm>
            <a:prstGeom prst="foldedCorner">
              <a:avLst>
                <a:gd name="adj" fmla="val 21500"/>
              </a:avLst>
            </a:prstGeom>
            <a:solidFill>
              <a:srgbClr val="C5E1A5"/>
            </a:solidFill>
            <a:ln w="19050">
              <a:solidFill>
                <a:srgbClr val="8FC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DSL</a:t>
              </a:r>
            </a:p>
          </p:txBody>
        </p:sp>
      </p:grp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2B14AB21-C4E7-4D6D-BE8C-78FEB50B4027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8260002" y="3521423"/>
            <a:ext cx="2141671" cy="0"/>
          </a:xfrm>
          <a:prstGeom prst="straightConnector1">
            <a:avLst/>
          </a:prstGeom>
          <a:ln w="19050">
            <a:solidFill>
              <a:srgbClr val="8FC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7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3">
      <a:dk1>
        <a:srgbClr val="181818"/>
      </a:dk1>
      <a:lt1>
        <a:srgbClr val="F2F2F2"/>
      </a:lt1>
      <a:dk2>
        <a:srgbClr val="181818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01D1136-A483-41F9-9381-42FBEFE19D9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3EC8DAC-83BF-4565-9216-CA24F86FBC7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193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 Unicode MS</vt:lpstr>
      <vt:lpstr>Fira Code</vt:lpstr>
      <vt:lpstr>Arial</vt:lpstr>
      <vt:lpstr>Lucida Console</vt:lpstr>
      <vt:lpstr>Roboto</vt:lpstr>
      <vt:lpstr>Roboto Light</vt:lpstr>
      <vt:lpstr>Office</vt:lpstr>
      <vt:lpstr>Spectrum</vt:lpstr>
      <vt:lpstr>Erste Formulierung des Ziels</vt:lpstr>
      <vt:lpstr>Erste Formulierung des Ziels</vt:lpstr>
      <vt:lpstr>Erste Formulierung des Ziels</vt:lpstr>
      <vt:lpstr>Konventionelle Softwareentwicklung</vt:lpstr>
      <vt:lpstr>Vergleich zu MDSD</vt:lpstr>
      <vt:lpstr>Fragestellung</vt:lpstr>
      <vt:lpstr>MDSD mit Spectrum</vt:lpstr>
      <vt:lpstr>Konzept</vt:lpstr>
      <vt:lpstr>Konzept</vt:lpstr>
      <vt:lpstr>Architektur</vt:lpstr>
      <vt:lpstr>Annotationen</vt:lpstr>
      <vt:lpstr>Annotationen</vt:lpstr>
      <vt:lpstr>Annotationen</vt:lpstr>
      <vt:lpstr>Annotationen</vt:lpstr>
      <vt:lpstr>Annotationen</vt:lpstr>
      <vt:lpstr>Annotationen</vt:lpstr>
      <vt:lpstr>Annotationen</vt:lpstr>
      <vt:lpstr>Parser</vt:lpstr>
      <vt:lpstr>Architektur</vt:lpstr>
      <vt:lpstr>Parser</vt:lpstr>
      <vt:lpstr>Architektur</vt:lpstr>
      <vt:lpstr>DSL-Code</vt:lpstr>
      <vt:lpstr>CodeUnit-Model</vt:lpstr>
      <vt:lpstr>Transformator</vt:lpstr>
      <vt:lpstr>Java-Generator</vt:lpstr>
      <vt:lpstr>Architektur</vt:lpstr>
      <vt:lpstr>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</dc:title>
  <dc:creator>René Ziegler</dc:creator>
  <cp:lastModifiedBy>René Ziegler</cp:lastModifiedBy>
  <cp:revision>79</cp:revision>
  <dcterms:created xsi:type="dcterms:W3CDTF">2018-04-06T18:29:44Z</dcterms:created>
  <dcterms:modified xsi:type="dcterms:W3CDTF">2018-04-08T20:28:00Z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