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4"/>
    <p:sldMasterId id="2147484165" r:id="rId5"/>
  </p:sldMasterIdLst>
  <p:notesMasterIdLst>
    <p:notesMasterId r:id="rId40"/>
  </p:notesMasterIdLst>
  <p:handoutMasterIdLst>
    <p:handoutMasterId r:id="rId41"/>
  </p:handoutMasterIdLst>
  <p:sldIdLst>
    <p:sldId id="380" r:id="rId6"/>
    <p:sldId id="510" r:id="rId7"/>
    <p:sldId id="375" r:id="rId8"/>
    <p:sldId id="374" r:id="rId9"/>
    <p:sldId id="513" r:id="rId10"/>
    <p:sldId id="521" r:id="rId11"/>
    <p:sldId id="522" r:id="rId12"/>
    <p:sldId id="524" r:id="rId13"/>
    <p:sldId id="523" r:id="rId14"/>
    <p:sldId id="525" r:id="rId15"/>
    <p:sldId id="516" r:id="rId16"/>
    <p:sldId id="526" r:id="rId17"/>
    <p:sldId id="527" r:id="rId18"/>
    <p:sldId id="529" r:id="rId19"/>
    <p:sldId id="530" r:id="rId20"/>
    <p:sldId id="531" r:id="rId21"/>
    <p:sldId id="532" r:id="rId22"/>
    <p:sldId id="547" r:id="rId23"/>
    <p:sldId id="528" r:id="rId24"/>
    <p:sldId id="533" r:id="rId25"/>
    <p:sldId id="534" r:id="rId26"/>
    <p:sldId id="535" r:id="rId27"/>
    <p:sldId id="536" r:id="rId28"/>
    <p:sldId id="537" r:id="rId29"/>
    <p:sldId id="539" r:id="rId30"/>
    <p:sldId id="541" r:id="rId31"/>
    <p:sldId id="542" r:id="rId32"/>
    <p:sldId id="538" r:id="rId33"/>
    <p:sldId id="544" r:id="rId34"/>
    <p:sldId id="543" r:id="rId35"/>
    <p:sldId id="545" r:id="rId36"/>
    <p:sldId id="518" r:id="rId37"/>
    <p:sldId id="517" r:id="rId38"/>
    <p:sldId id="540" r:id="rId39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" id="{0913080B-BBC9-4861-8C22-311A76CEC0F5}">
          <p14:sldIdLst>
            <p14:sldId id="380"/>
            <p14:sldId id="510"/>
            <p14:sldId id="375"/>
            <p14:sldId id="374"/>
            <p14:sldId id="513"/>
            <p14:sldId id="521"/>
            <p14:sldId id="522"/>
            <p14:sldId id="524"/>
            <p14:sldId id="523"/>
            <p14:sldId id="525"/>
            <p14:sldId id="516"/>
            <p14:sldId id="526"/>
            <p14:sldId id="527"/>
            <p14:sldId id="529"/>
            <p14:sldId id="530"/>
            <p14:sldId id="531"/>
            <p14:sldId id="532"/>
          </p14:sldIdLst>
        </p14:section>
        <p14:section name="Deep Dive" id="{A3F27C0B-E5E2-4205-95F8-1AB31C1EB648}">
          <p14:sldIdLst>
            <p14:sldId id="547"/>
            <p14:sldId id="528"/>
            <p14:sldId id="533"/>
            <p14:sldId id="534"/>
            <p14:sldId id="535"/>
            <p14:sldId id="536"/>
            <p14:sldId id="537"/>
            <p14:sldId id="539"/>
            <p14:sldId id="541"/>
            <p14:sldId id="542"/>
            <p14:sldId id="538"/>
            <p14:sldId id="544"/>
            <p14:sldId id="543"/>
            <p14:sldId id="545"/>
            <p14:sldId id="518"/>
            <p14:sldId id="517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389" userDrawn="1">
          <p15:clr>
            <a:srgbClr val="A4A3A4"/>
          </p15:clr>
        </p15:guide>
        <p15:guide id="4" orient="horz" pos="1275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  <p15:guide id="9" orient="horz" pos="3589" userDrawn="1">
          <p15:clr>
            <a:srgbClr val="A4A3A4"/>
          </p15:clr>
        </p15:guide>
        <p15:guide id="10" pos="6153" userDrawn="1">
          <p15:clr>
            <a:srgbClr val="A4A3A4"/>
          </p15:clr>
        </p15:guide>
        <p15:guide id="12" pos="7514" userDrawn="1">
          <p15:clr>
            <a:srgbClr val="A4A3A4"/>
          </p15:clr>
        </p15:guide>
        <p15:guide id="13" pos="325" userDrawn="1">
          <p15:clr>
            <a:srgbClr val="A4A3A4"/>
          </p15:clr>
        </p15:guide>
        <p15:guide id="15" pos="596" userDrawn="1">
          <p15:clr>
            <a:srgbClr val="A4A3A4"/>
          </p15:clr>
        </p15:guide>
        <p15:guide id="16" pos="7039" userDrawn="1">
          <p15:clr>
            <a:srgbClr val="A4A3A4"/>
          </p15:clr>
        </p15:guide>
        <p15:guide id="17" pos="3840" userDrawn="1">
          <p15:clr>
            <a:srgbClr val="A4A3A4"/>
          </p15:clr>
        </p15:guide>
        <p15:guide id="18" pos="3024" userDrawn="1">
          <p15:clr>
            <a:srgbClr val="A4A3A4"/>
          </p15:clr>
        </p15:guide>
        <p15:guide id="21" orient="horz" pos="618" userDrawn="1">
          <p15:clr>
            <a:srgbClr val="A4A3A4"/>
          </p15:clr>
        </p15:guide>
        <p15:guide id="23" pos="5428" userDrawn="1">
          <p15:clr>
            <a:srgbClr val="A4A3A4"/>
          </p15:clr>
        </p15:guide>
        <p15:guide id="24" pos="7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9A4"/>
    <a:srgbClr val="298E93"/>
    <a:srgbClr val="1B6B7E"/>
    <a:srgbClr val="732B6B"/>
    <a:srgbClr val="785AA4"/>
    <a:srgbClr val="9E7EC0"/>
    <a:srgbClr val="33B0B7"/>
    <a:srgbClr val="766891"/>
    <a:srgbClr val="5D3D8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87468" autoAdjust="0"/>
  </p:normalViewPr>
  <p:slideViewPr>
    <p:cSldViewPr snapToGrid="0">
      <p:cViewPr varScale="1">
        <p:scale>
          <a:sx n="78" d="100"/>
          <a:sy n="78" d="100"/>
        </p:scale>
        <p:origin x="288" y="60"/>
      </p:cViewPr>
      <p:guideLst>
        <p:guide orient="horz" pos="1389"/>
        <p:guide orient="horz" pos="1275"/>
        <p:guide orient="horz" pos="2160"/>
        <p:guide orient="horz" pos="3861"/>
        <p:guide orient="horz" pos="3589"/>
        <p:guide pos="6153"/>
        <p:guide pos="7514"/>
        <p:guide pos="325"/>
        <p:guide pos="596"/>
        <p:guide pos="7039"/>
        <p:guide pos="3840"/>
        <p:guide pos="3024"/>
        <p:guide orient="horz" pos="618"/>
        <p:guide pos="5428"/>
        <p:guide pos="73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44" y="8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8EB6-D09E-4580-8CD6-DDB1451194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881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0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54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65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61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39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541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504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201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72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95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297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103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40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243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237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311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756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33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112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59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621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223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212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094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092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95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458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62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72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84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04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8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E46512F4-588A-4FDF-9F42-594AFFBFDBA2}"/>
              </a:ext>
            </a:extLst>
          </p:cNvPr>
          <p:cNvSpPr txBox="1">
            <a:spLocks/>
          </p:cNvSpPr>
          <p:nvPr userDrawn="1"/>
        </p:nvSpPr>
        <p:spPr>
          <a:xfrm>
            <a:off x="598970" y="1247722"/>
            <a:ext cx="7609337" cy="38893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4862" marR="0" indent="-254862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701" kern="1200" spc="-53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D2421F"/>
              </a:buClr>
              <a:buSzPct val="100000"/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 </a:t>
            </a:r>
            <a:br>
              <a:rPr lang="en-US" sz="1400"/>
            </a:br>
            <a:endParaRPr lang="en-US" sz="14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0BFCAF-3067-4824-B28F-CAFB2E612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699" y="1247723"/>
            <a:ext cx="10906515" cy="38893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Clr>
                <a:srgbClr val="5D3D88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57F8E-0FF3-4447-9D9F-AF725ED86635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DB1ADD67-1344-4128-AE77-FCF82E48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C3A4F9C5-AAE0-45B7-A92E-139FEA490721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C1DA6D9-9E56-4CCA-927E-CD560AC69B5B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5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467C7-AD88-4E35-911A-B84111C6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8" y="365125"/>
            <a:ext cx="9942022" cy="64071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Picture 2" descr="Quellbild anzeigen">
            <a:extLst>
              <a:ext uri="{FF2B5EF4-FFF2-40B4-BE49-F238E27FC236}">
                <a16:creationId xmlns:a16="http://schemas.microsoft.com/office/drawing/2014/main" id="{F03C5E3A-8AAD-4C12-8A67-E0F4B3A1FF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" t="-78" r="77006" b="4895"/>
          <a:stretch/>
        </p:blipFill>
        <p:spPr bwMode="auto">
          <a:xfrm>
            <a:off x="10432202" y="-58188"/>
            <a:ext cx="1759798" cy="692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F60BF54-A2B4-4F6D-BEE0-B483DFF92155}"/>
              </a:ext>
            </a:extLst>
          </p:cNvPr>
          <p:cNvSpPr txBox="1"/>
          <p:nvPr userDrawn="1"/>
        </p:nvSpPr>
        <p:spPr>
          <a:xfrm>
            <a:off x="10659552" y="282565"/>
            <a:ext cx="1338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WEBDAY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55403C2-6EDE-4659-A55A-652F6A41AF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834" t="14921" r="12099" b="9383"/>
          <a:stretch/>
        </p:blipFill>
        <p:spPr>
          <a:xfrm>
            <a:off x="10432202" y="5919234"/>
            <a:ext cx="1759798" cy="9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194FE71C-D141-49C2-8ACB-0948BB11BE58}"/>
              </a:ext>
            </a:extLst>
          </p:cNvPr>
          <p:cNvSpPr txBox="1"/>
          <p:nvPr userDrawn="1"/>
        </p:nvSpPr>
        <p:spPr>
          <a:xfrm>
            <a:off x="9362418" y="205511"/>
            <a:ext cx="2432097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ource Sans Pro SemiBold" panose="020B0603030403020204" pitchFamily="34" charset="0"/>
                <a:cs typeface="Segoe UI Semibold" panose="020B0702040204020203" pitchFamily="34" charset="0"/>
              </a:rPr>
              <a:t>April, 26. – 28. 2021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ource Sans Pro SemiBold" panose="020B06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5AA452B-C5EF-47C1-87EA-14C970AD9B0E}"/>
              </a:ext>
            </a:extLst>
          </p:cNvPr>
          <p:cNvSpPr txBox="1"/>
          <p:nvPr userDrawn="1"/>
        </p:nvSpPr>
        <p:spPr>
          <a:xfrm>
            <a:off x="419759" y="205511"/>
            <a:ext cx="5580991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ea typeface="Source Sans Pro SemiBold" panose="020B0603030403020204" pitchFamily="34" charset="0"/>
                <a:cs typeface="Segoe UI Semibold" panose="020B0702040204020203" pitchFamily="34" charset="0"/>
              </a:rPr>
              <a:t>MICROSOFT 365 VIRTUAL MARATHON 2021</a:t>
            </a:r>
            <a:endParaRPr lang="cs-CZ" sz="1800" b="1" dirty="0">
              <a:solidFill>
                <a:schemeClr val="tx1"/>
              </a:solidFill>
              <a:latin typeface="Segoe UI Semibold" panose="020B0702040204020203" pitchFamily="34" charset="0"/>
              <a:ea typeface="Source Sans Pro SemiBold" panose="020B06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8B82D18-D776-4F3F-9CB1-26D3BB9577C9}"/>
              </a:ext>
            </a:extLst>
          </p:cNvPr>
          <p:cNvSpPr txBox="1"/>
          <p:nvPr userDrawn="1"/>
        </p:nvSpPr>
        <p:spPr>
          <a:xfrm>
            <a:off x="399894" y="6089062"/>
            <a:ext cx="3257706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ource Sans Pro SemiBold" panose="020B0603030403020204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ource Sans Pro SemiBold" panose="020B06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72B2112-B793-4280-9391-F8AB7F475DAD}"/>
              </a:ext>
            </a:extLst>
          </p:cNvPr>
          <p:cNvSpPr txBox="1"/>
          <p:nvPr userDrawn="1"/>
        </p:nvSpPr>
        <p:spPr>
          <a:xfrm>
            <a:off x="9343368" y="6089062"/>
            <a:ext cx="2432097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ource Sans Pro SemiBold" panose="020B0603030403020204" pitchFamily="34" charset="0"/>
                <a:cs typeface="Segoe UI Semibold" panose="020B0702040204020203" pitchFamily="34" charset="0"/>
              </a:rPr>
              <a:t>#M365VM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ource Sans Pro SemiBold" panose="020B06030304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1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6498294A-C79C-4FD1-8ACB-435948A140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04825">
            <a:off x="7693572" y="4193140"/>
            <a:ext cx="1577483" cy="16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2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0"/>
          <p:cNvSpPr txBox="1">
            <a:spLocks/>
          </p:cNvSpPr>
          <p:nvPr userDrawn="1"/>
        </p:nvSpPr>
        <p:spPr>
          <a:xfrm>
            <a:off x="0" y="2834358"/>
            <a:ext cx="121920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254862" marR="0" indent="-254862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701" kern="1200" spc="-53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3200">
              <a:solidFill>
                <a:srgbClr val="0071BC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A699472-B591-46FB-A6EA-69547A449123}"/>
              </a:ext>
            </a:extLst>
          </p:cNvPr>
          <p:cNvSpPr txBox="1"/>
          <p:nvPr userDrawn="1"/>
        </p:nvSpPr>
        <p:spPr>
          <a:xfrm>
            <a:off x="562497" y="6089061"/>
            <a:ext cx="325770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76CF5A8-7976-4B6F-9F5D-58FFD0643185}"/>
              </a:ext>
            </a:extLst>
          </p:cNvPr>
          <p:cNvSpPr txBox="1"/>
          <p:nvPr userDrawn="1"/>
        </p:nvSpPr>
        <p:spPr>
          <a:xfrm>
            <a:off x="9110226" y="6089061"/>
            <a:ext cx="2432097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runners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1A3FC5B0-4E4C-47B3-A7F0-9AFDB349E4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04825">
            <a:off x="7693572" y="4259815"/>
            <a:ext cx="1577483" cy="1622129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C0B9F920-E37F-4546-B23F-40AB12A9D816}"/>
              </a:ext>
            </a:extLst>
          </p:cNvPr>
          <p:cNvSpPr txBox="1"/>
          <p:nvPr userDrawn="1"/>
        </p:nvSpPr>
        <p:spPr>
          <a:xfrm>
            <a:off x="9362418" y="205511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April, 26. – 28. 2021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0693ED3-605E-4BDB-9BD6-0CE23906641E}"/>
              </a:ext>
            </a:extLst>
          </p:cNvPr>
          <p:cNvSpPr txBox="1"/>
          <p:nvPr userDrawn="1"/>
        </p:nvSpPr>
        <p:spPr>
          <a:xfrm>
            <a:off x="419759" y="205511"/>
            <a:ext cx="5580991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MICROSOFT 365 VIRTUAL MARATHON 2021</a:t>
            </a:r>
            <a:endParaRPr lang="cs-CZ" sz="1800" b="1" dirty="0">
              <a:solidFill>
                <a:schemeClr val="tx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E6406E5-6CD7-4C96-ACD5-B4F898E8B7CC}"/>
              </a:ext>
            </a:extLst>
          </p:cNvPr>
          <p:cNvSpPr txBox="1"/>
          <p:nvPr userDrawn="1"/>
        </p:nvSpPr>
        <p:spPr>
          <a:xfrm>
            <a:off x="399894" y="6089062"/>
            <a:ext cx="325770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A34637C-9F18-442A-A4AA-DDFD2108F449}"/>
              </a:ext>
            </a:extLst>
          </p:cNvPr>
          <p:cNvSpPr txBox="1"/>
          <p:nvPr userDrawn="1"/>
        </p:nvSpPr>
        <p:spPr>
          <a:xfrm>
            <a:off x="9343368" y="6089062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0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08C6A2-B7C9-4C8C-8F86-835D76FBA697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D24C06D-5E9E-4340-A058-B41B67E900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1D72DAE-5FCA-4304-B392-00C3A3A97C66}"/>
              </a:ext>
            </a:extLst>
          </p:cNvPr>
          <p:cNvSpPr txBox="1"/>
          <p:nvPr userDrawn="1"/>
        </p:nvSpPr>
        <p:spPr>
          <a:xfrm>
            <a:off x="562497" y="6089061"/>
            <a:ext cx="325770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1273B355-4994-4543-80B4-E826BF4896D3}"/>
              </a:ext>
            </a:extLst>
          </p:cNvPr>
          <p:cNvSpPr txBox="1"/>
          <p:nvPr userDrawn="1"/>
        </p:nvSpPr>
        <p:spPr>
          <a:xfrm>
            <a:off x="9110226" y="6089061"/>
            <a:ext cx="2432097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7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CB45BF3D-59F9-4EE6-87D5-726C3CC7570D}"/>
              </a:ext>
            </a:extLst>
          </p:cNvPr>
          <p:cNvSpPr txBox="1"/>
          <p:nvPr userDrawn="1"/>
        </p:nvSpPr>
        <p:spPr>
          <a:xfrm>
            <a:off x="9362418" y="205511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April, 26. – 28. 2021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752A205-C379-4922-A227-FE1C5C96D192}"/>
              </a:ext>
            </a:extLst>
          </p:cNvPr>
          <p:cNvSpPr txBox="1"/>
          <p:nvPr userDrawn="1"/>
        </p:nvSpPr>
        <p:spPr>
          <a:xfrm>
            <a:off x="419759" y="205511"/>
            <a:ext cx="5580991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MICROSOFT 365 VIRTUAL MARATHON 2021</a:t>
            </a:r>
            <a:endParaRPr lang="cs-CZ" sz="1800" b="1" dirty="0">
              <a:solidFill>
                <a:schemeClr val="tx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86635C-C483-4F15-9E47-DF029ACA5862}"/>
              </a:ext>
            </a:extLst>
          </p:cNvPr>
          <p:cNvSpPr txBox="1"/>
          <p:nvPr userDrawn="1"/>
        </p:nvSpPr>
        <p:spPr>
          <a:xfrm>
            <a:off x="399894" y="6089062"/>
            <a:ext cx="325770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0EEBA71-0705-4507-B1BA-03170A3A35B9}"/>
              </a:ext>
            </a:extLst>
          </p:cNvPr>
          <p:cNvSpPr txBox="1"/>
          <p:nvPr userDrawn="1"/>
        </p:nvSpPr>
        <p:spPr>
          <a:xfrm>
            <a:off x="9343368" y="6089062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1A6CC-199C-40CC-A2DD-2382AE19FE0F}"/>
              </a:ext>
            </a:extLst>
          </p:cNvPr>
          <p:cNvCxnSpPr/>
          <p:nvPr userDrawn="1"/>
        </p:nvCxnSpPr>
        <p:spPr>
          <a:xfrm>
            <a:off x="2780030" y="3058057"/>
            <a:ext cx="6675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AA7CC27-E46F-4B18-9021-610AC2579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524" y="2248459"/>
            <a:ext cx="10906515" cy="693747"/>
          </a:xfrm>
          <a:prstGeom prst="rect">
            <a:avLst/>
          </a:prstGeom>
        </p:spPr>
        <p:txBody>
          <a:bodyPr anchor="ctr"/>
          <a:lstStyle>
            <a:lvl1pPr algn="ctr">
              <a:defRPr sz="72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2547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-1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CB45BF3D-59F9-4EE6-87D5-726C3CC7570D}"/>
              </a:ext>
            </a:extLst>
          </p:cNvPr>
          <p:cNvSpPr txBox="1"/>
          <p:nvPr userDrawn="1"/>
        </p:nvSpPr>
        <p:spPr>
          <a:xfrm>
            <a:off x="9362418" y="205511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April, 26. – 28. 2021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752A205-C379-4922-A227-FE1C5C96D192}"/>
              </a:ext>
            </a:extLst>
          </p:cNvPr>
          <p:cNvSpPr txBox="1"/>
          <p:nvPr userDrawn="1"/>
        </p:nvSpPr>
        <p:spPr>
          <a:xfrm>
            <a:off x="419759" y="205511"/>
            <a:ext cx="5580991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MICROSOFT 365 VIRTUAL MARATHON 2021</a:t>
            </a:r>
            <a:endParaRPr lang="cs-CZ" sz="1800" b="1" dirty="0">
              <a:solidFill>
                <a:schemeClr val="tx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86635C-C483-4F15-9E47-DF029ACA5862}"/>
              </a:ext>
            </a:extLst>
          </p:cNvPr>
          <p:cNvSpPr txBox="1"/>
          <p:nvPr userDrawn="1"/>
        </p:nvSpPr>
        <p:spPr>
          <a:xfrm>
            <a:off x="399894" y="6089062"/>
            <a:ext cx="325770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0EEBA71-0705-4507-B1BA-03170A3A35B9}"/>
              </a:ext>
            </a:extLst>
          </p:cNvPr>
          <p:cNvSpPr txBox="1"/>
          <p:nvPr userDrawn="1"/>
        </p:nvSpPr>
        <p:spPr>
          <a:xfrm>
            <a:off x="9343368" y="6089062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1A6CC-199C-40CC-A2DD-2382AE19FE0F}"/>
              </a:ext>
            </a:extLst>
          </p:cNvPr>
          <p:cNvCxnSpPr/>
          <p:nvPr userDrawn="1"/>
        </p:nvCxnSpPr>
        <p:spPr>
          <a:xfrm>
            <a:off x="2780030" y="3058057"/>
            <a:ext cx="6675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AA7CC27-E46F-4B18-9021-610AC2579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524" y="2248459"/>
            <a:ext cx="10906515" cy="693747"/>
          </a:xfrm>
          <a:prstGeom prst="rect">
            <a:avLst/>
          </a:prstGeom>
        </p:spPr>
        <p:txBody>
          <a:bodyPr anchor="ctr"/>
          <a:lstStyle>
            <a:lvl1pPr algn="ctr">
              <a:defRPr sz="72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0414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CB45BF3D-59F9-4EE6-87D5-726C3CC7570D}"/>
              </a:ext>
            </a:extLst>
          </p:cNvPr>
          <p:cNvSpPr txBox="1"/>
          <p:nvPr userDrawn="1"/>
        </p:nvSpPr>
        <p:spPr>
          <a:xfrm>
            <a:off x="9362418" y="205511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April, 26. – 28. 2021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752A205-C379-4922-A227-FE1C5C96D192}"/>
              </a:ext>
            </a:extLst>
          </p:cNvPr>
          <p:cNvSpPr txBox="1"/>
          <p:nvPr userDrawn="1"/>
        </p:nvSpPr>
        <p:spPr>
          <a:xfrm>
            <a:off x="419759" y="205511"/>
            <a:ext cx="5580991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MICROSOFT 365 VIRTUAL MARATHON 2021</a:t>
            </a:r>
            <a:endParaRPr lang="cs-CZ" sz="1800" b="1" dirty="0">
              <a:solidFill>
                <a:schemeClr val="tx1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186635C-C483-4F15-9E47-DF029ACA5862}"/>
              </a:ext>
            </a:extLst>
          </p:cNvPr>
          <p:cNvSpPr txBox="1"/>
          <p:nvPr userDrawn="1"/>
        </p:nvSpPr>
        <p:spPr>
          <a:xfrm>
            <a:off x="399894" y="6089062"/>
            <a:ext cx="325770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0EEBA71-0705-4507-B1BA-03170A3A35B9}"/>
              </a:ext>
            </a:extLst>
          </p:cNvPr>
          <p:cNvSpPr txBox="1"/>
          <p:nvPr userDrawn="1"/>
        </p:nvSpPr>
        <p:spPr>
          <a:xfrm>
            <a:off x="9343368" y="6089062"/>
            <a:ext cx="2432097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1A6CC-199C-40CC-A2DD-2382AE19FE0F}"/>
              </a:ext>
            </a:extLst>
          </p:cNvPr>
          <p:cNvCxnSpPr/>
          <p:nvPr userDrawn="1"/>
        </p:nvCxnSpPr>
        <p:spPr>
          <a:xfrm>
            <a:off x="2663190" y="3058057"/>
            <a:ext cx="6675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A35C59-6E7D-4D3C-B419-2BF67408D272}"/>
              </a:ext>
            </a:extLst>
          </p:cNvPr>
          <p:cNvSpPr txBox="1"/>
          <p:nvPr userDrawn="1"/>
        </p:nvSpPr>
        <p:spPr>
          <a:xfrm>
            <a:off x="2582432" y="1864374"/>
            <a:ext cx="683663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800" b="1" spc="-70" dirty="0">
                <a:solidFill>
                  <a:schemeClr val="tx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3198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7C6344-5B9A-447F-9A5F-257D2D371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8913" y="1951663"/>
            <a:ext cx="2834640" cy="2834640"/>
          </a:xfrm>
          <a:prstGeom prst="ellipse">
            <a:avLst/>
          </a:prstGeom>
          <a:ln w="101600">
            <a:solidFill>
              <a:srgbClr val="7959A4"/>
            </a:solidFill>
          </a:ln>
        </p:spPr>
        <p:txBody>
          <a:bodyPr/>
          <a:lstStyle>
            <a:lvl1pPr>
              <a:defRPr>
                <a:solidFill>
                  <a:srgbClr val="7959A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AF3621E-A65A-47DC-83E1-003DBAF1BF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850" y="1428750"/>
            <a:ext cx="6208323" cy="299083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Clr>
                <a:srgbClr val="5D3D88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B09457C5-949E-4ADB-9EFE-3A7D77F83A26}"/>
              </a:ext>
            </a:extLst>
          </p:cNvPr>
          <p:cNvSpPr txBox="1"/>
          <p:nvPr userDrawn="1"/>
        </p:nvSpPr>
        <p:spPr>
          <a:xfrm>
            <a:off x="562497" y="6089061"/>
            <a:ext cx="3257706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622F6-FBCF-4AB8-A84A-2C61F9B8423B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850F464B-E587-4A44-8F5F-94F9855AA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2C557255-C92E-44D7-B7D4-65254DF3A753}"/>
              </a:ext>
            </a:extLst>
          </p:cNvPr>
          <p:cNvSpPr txBox="1"/>
          <p:nvPr userDrawn="1"/>
        </p:nvSpPr>
        <p:spPr>
          <a:xfrm>
            <a:off x="9110226" y="6089061"/>
            <a:ext cx="2432097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33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0"/>
          <p:cNvSpPr txBox="1">
            <a:spLocks/>
          </p:cNvSpPr>
          <p:nvPr userDrawn="1"/>
        </p:nvSpPr>
        <p:spPr>
          <a:xfrm>
            <a:off x="0" y="2834358"/>
            <a:ext cx="121920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254862" marR="0" indent="-254862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701" kern="1200" spc="-53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3200">
              <a:solidFill>
                <a:srgbClr val="0071BC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8BD1567-DAFA-4EF6-B426-643FD6F2BA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 userDrawn="1"/>
        </p:nvSpPr>
        <p:spPr>
          <a:xfrm>
            <a:off x="438311" y="1231464"/>
            <a:ext cx="9229228" cy="4172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4862" marR="0" indent="-254862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701" kern="1200" spc="-53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0071BC"/>
              </a:buClr>
              <a:buSzPct val="120000"/>
              <a:buFont typeface="Segoe UI Light" panose="020B0502040204020203" pitchFamily="34" charset="0"/>
              <a:buNone/>
            </a:pPr>
            <a:br>
              <a:rPr lang="en-US" sz="1400"/>
            </a:br>
            <a:endParaRPr lang="en-US" sz="140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E46512F4-588A-4FDF-9F42-594AFFBFDBA2}"/>
              </a:ext>
            </a:extLst>
          </p:cNvPr>
          <p:cNvSpPr txBox="1">
            <a:spLocks/>
          </p:cNvSpPr>
          <p:nvPr userDrawn="1"/>
        </p:nvSpPr>
        <p:spPr>
          <a:xfrm>
            <a:off x="598970" y="1247722"/>
            <a:ext cx="7609337" cy="38893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4862" marR="0" indent="-254862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701" kern="1200" spc="-53" baseline="0">
                <a:solidFill>
                  <a:srgbClr val="333333"/>
                </a:solidFill>
                <a:latin typeface="+mj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D2421F"/>
              </a:buClr>
              <a:buSzPct val="100000"/>
              <a:buNone/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</a:rPr>
              <a:t> </a:t>
            </a:r>
            <a:br>
              <a:rPr lang="en-US" sz="1400"/>
            </a:br>
            <a:endParaRPr lang="en-US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BF402D-5A16-4103-B8BD-B62FCFA22E75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4DB24A3-8FC6-4FE2-BD3D-657AE350FE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4417A71-C20A-41CD-B4E4-292D7EA0ABEC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9A993DE-E36D-445D-9DA6-E6A34EFA0EB4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06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C196BB4-F3C2-4F95-8A0A-AA526DE5E4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0110" y="1894805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BAD4A95-E9AE-4D16-A1D8-C05CF3305A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7671" y="1909400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7E8FD9A-23E0-43E9-BDDA-67CE6FB82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45073" y="3414947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E15018B0-009D-462B-9277-B84DFD9A9E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12724" y="4920494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DA4606F-41D5-4222-8381-843524DC99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87671" y="4919835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6C7CEB5-D7B7-43D4-A7AB-574D2F76E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6579477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8C6D8-4F45-478B-8A2B-7F9ED3F558A0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9CA2FA2F-D100-47CD-B6FC-4105F92A5C4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12634" y="3414947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5C5A6CD-3AEC-488B-A4D5-07CD083F55D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99580" y="1894805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0CD7F0D-3DFD-4CAE-8003-B25CCA136F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24543" y="3414947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3A9E635-BEA4-418A-8620-1D28AE642B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2194" y="4920494"/>
            <a:ext cx="3108960" cy="82296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rázku 4"/>
          <p:cNvSpPr>
            <a:spLocks noGrp="1"/>
          </p:cNvSpPr>
          <p:nvPr>
            <p:ph type="pic" sz="quarter" idx="10"/>
          </p:nvPr>
        </p:nvSpPr>
        <p:spPr>
          <a:xfrm>
            <a:off x="562497" y="1676957"/>
            <a:ext cx="4623458" cy="3108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7379AE-1D43-44AF-84DE-DFEF1E90C267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0956BB9-94E1-4190-9F73-ABD020366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27105E-DA38-4328-B63E-6F9BCA7CEE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6875" y="1676958"/>
            <a:ext cx="5979339" cy="3108959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l">
              <a:lnSpc>
                <a:spcPct val="10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l">
              <a:lnSpc>
                <a:spcPct val="10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l">
              <a:lnSpc>
                <a:spcPct val="10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l">
              <a:lnSpc>
                <a:spcPct val="10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16C2F99-5829-4426-BEB6-B3F431EC7146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4C3EAD9-D524-469E-9391-85E70EF52201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8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9EF9412-DF6E-4ADA-9D67-9BFECCE1EBB5}"/>
              </a:ext>
            </a:extLst>
          </p:cNvPr>
          <p:cNvSpPr/>
          <p:nvPr userDrawn="1"/>
        </p:nvSpPr>
        <p:spPr bwMode="auto">
          <a:xfrm>
            <a:off x="3483399" y="3926205"/>
            <a:ext cx="723900" cy="723900"/>
          </a:xfrm>
          <a:prstGeom prst="ellipse">
            <a:avLst/>
          </a:prstGeom>
          <a:solidFill>
            <a:srgbClr val="5D3D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EBCA64-4C79-4ACD-99B7-F1F4234E08B6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36C6E81-EA65-4064-B471-A7714B7265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1274C261-0BC6-42AB-8DF0-65512575E0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9699" y="1508760"/>
            <a:ext cx="3657600" cy="3657600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DC8B-491D-4A12-A301-B410265120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4151" y="1818322"/>
            <a:ext cx="6342063" cy="3038475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5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just">
              <a:lnSpc>
                <a:spcPct val="15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just">
              <a:lnSpc>
                <a:spcPct val="15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just">
              <a:lnSpc>
                <a:spcPct val="15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just">
              <a:lnSpc>
                <a:spcPct val="150000"/>
              </a:lnSpc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72E892E-8972-4849-9799-93A2A90D0E23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CA7570B7-B382-43CD-A576-9C7E01FE3F54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CCEB65-E33B-4CB9-B6F2-A90B3EF14193}"/>
              </a:ext>
            </a:extLst>
          </p:cNvPr>
          <p:cNvSpPr/>
          <p:nvPr userDrawn="1"/>
        </p:nvSpPr>
        <p:spPr bwMode="auto">
          <a:xfrm>
            <a:off x="735786" y="1818322"/>
            <a:ext cx="274320" cy="274320"/>
          </a:xfrm>
          <a:prstGeom prst="ellipse">
            <a:avLst/>
          </a:prstGeom>
          <a:solidFill>
            <a:srgbClr val="5D3D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rázku 6"/>
          <p:cNvSpPr>
            <a:spLocks noGrp="1"/>
          </p:cNvSpPr>
          <p:nvPr>
            <p:ph type="pic" sz="quarter" idx="10"/>
          </p:nvPr>
        </p:nvSpPr>
        <p:spPr>
          <a:xfrm>
            <a:off x="549699" y="1352932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21" name="Zástupný symbol obrázku 6"/>
          <p:cNvSpPr>
            <a:spLocks noGrp="1"/>
          </p:cNvSpPr>
          <p:nvPr>
            <p:ph type="pic" sz="quarter" idx="13"/>
          </p:nvPr>
        </p:nvSpPr>
        <p:spPr>
          <a:xfrm>
            <a:off x="549699" y="3399409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8BE38-A306-43EC-BCBD-8DB64425C722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F93145C-16DF-4224-8FC0-ACC21E6A8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207A2-D676-4337-BAF1-D602FBB0E4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78324" y="1352550"/>
            <a:ext cx="7077889" cy="1798638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95A337C-F8E9-4930-B5D0-C5EF5EC4EB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78325" y="3399409"/>
            <a:ext cx="7077888" cy="1798638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l">
              <a:lnSpc>
                <a:spcPct val="150000"/>
              </a:lnSpc>
              <a:defRPr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45D4168-347D-40CE-87BF-0D0EC01CEEA2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7C0093E-8FF4-4999-97B3-B195A061E765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7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vs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rázku 6"/>
          <p:cNvSpPr>
            <a:spLocks noGrp="1"/>
          </p:cNvSpPr>
          <p:nvPr>
            <p:ph type="pic" sz="quarter" idx="10"/>
          </p:nvPr>
        </p:nvSpPr>
        <p:spPr>
          <a:xfrm>
            <a:off x="1606207" y="2445274"/>
            <a:ext cx="3657600" cy="2743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21" name="Zástupný symbol obrázku 6"/>
          <p:cNvSpPr>
            <a:spLocks noGrp="1"/>
          </p:cNvSpPr>
          <p:nvPr>
            <p:ph type="pic" sz="quarter" idx="13"/>
          </p:nvPr>
        </p:nvSpPr>
        <p:spPr>
          <a:xfrm>
            <a:off x="6928195" y="2436215"/>
            <a:ext cx="3657600" cy="2743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CA7FE2-29BE-4F46-9A82-289089AC1CEC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904FEF0-2995-49AD-BFE3-DA77FA543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CDCDE-DF73-4332-A78B-88E9E09ED0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06207" y="1378507"/>
            <a:ext cx="3657600" cy="790575"/>
          </a:xfrm>
          <a:prstGeom prst="roundRect">
            <a:avLst/>
          </a:prstGeom>
          <a:solidFill>
            <a:srgbClr val="7959A4"/>
          </a:solidFill>
        </p:spPr>
        <p:txBody>
          <a:bodyPr/>
          <a:lstStyle>
            <a:lvl1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3C18507-0F0D-46F8-A315-0C07A47BC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28195" y="1359923"/>
            <a:ext cx="3657600" cy="790575"/>
          </a:xfrm>
          <a:prstGeom prst="roundRect">
            <a:avLst/>
          </a:prstGeom>
          <a:solidFill>
            <a:srgbClr val="7959A4"/>
          </a:solidFill>
        </p:spPr>
        <p:txBody>
          <a:bodyPr/>
          <a:lstStyle>
            <a:lvl1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0D3B413-4599-4800-9BDF-FB74E0575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7875" y="3305334"/>
            <a:ext cx="476250" cy="476324"/>
          </a:xfrm>
          <a:prstGeom prst="roundRect">
            <a:avLst/>
          </a:prstGeom>
          <a:solidFill>
            <a:srgbClr val="7959A4"/>
          </a:solidFill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400">
                <a:solidFill>
                  <a:schemeClr val="bg1"/>
                </a:solidFill>
                <a:latin typeface="FenomenSans-Light" panose="00000400000000000000" pitchFamily="50" charset="0"/>
              </a:defRPr>
            </a:lvl1pPr>
            <a:lvl2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FenomenSans-Light" panose="00000400000000000000" pitchFamily="50" charset="0"/>
              </a:defRPr>
            </a:lvl2pPr>
            <a:lvl3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FenomenSans-Light" panose="00000400000000000000" pitchFamily="50" charset="0"/>
              </a:defRPr>
            </a:lvl3pPr>
            <a:lvl4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FenomenSans-Light" panose="00000400000000000000" pitchFamily="50" charset="0"/>
              </a:defRPr>
            </a:lvl4pPr>
            <a:lvl5pPr algn="ctr">
              <a:lnSpc>
                <a:spcPct val="150000"/>
              </a:lnSpc>
              <a:defRPr sz="1400">
                <a:solidFill>
                  <a:schemeClr val="bg1"/>
                </a:solidFill>
                <a:latin typeface="FenomenSans-Light" panose="00000400000000000000" pitchFamily="50" charset="0"/>
              </a:defRPr>
            </a:lvl5pPr>
          </a:lstStyle>
          <a:p>
            <a:pPr lvl="0"/>
            <a:r>
              <a:rPr lang="en-US" dirty="0"/>
              <a:t>VS.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ACEF373-A3E2-4273-AA1F-4A71E18D9A8A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7901C2A-BA08-4108-977B-989C3C8F1C0C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DAC3FBD-5544-4C23-8F52-241A328C0F0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9698" y="1400175"/>
            <a:ext cx="10906515" cy="38004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EBCA64-4C79-4ACD-99B7-F1F4234E08B6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36C6E81-EA65-4064-B471-A7714B7265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BBB69BF-4D45-43D6-81CA-46E7C82DDE3C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22AE770-A1CC-49AA-B00C-E0D9F2567C38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8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ut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ástupný symbol obrázku 6">
            <a:extLst>
              <a:ext uri="{FF2B5EF4-FFF2-40B4-BE49-F238E27FC236}">
                <a16:creationId xmlns:a16="http://schemas.microsoft.com/office/drawing/2014/main" id="{715625DC-54C8-4268-A2D2-B69B1B431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294" y="1347589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8" name="Zástupný symbol obrázku 6">
            <a:extLst>
              <a:ext uri="{FF2B5EF4-FFF2-40B4-BE49-F238E27FC236}">
                <a16:creationId xmlns:a16="http://schemas.microsoft.com/office/drawing/2014/main" id="{74299D4D-134A-46A6-8760-2982EB1D27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94" y="3407920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9" name="Zástupný symbol obrázku 6">
            <a:extLst>
              <a:ext uri="{FF2B5EF4-FFF2-40B4-BE49-F238E27FC236}">
                <a16:creationId xmlns:a16="http://schemas.microsoft.com/office/drawing/2014/main" id="{C69B304A-CB08-4793-8356-46A442DB33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81254" y="1347589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20" name="Zástupný symbol obrázku 6">
            <a:extLst>
              <a:ext uri="{FF2B5EF4-FFF2-40B4-BE49-F238E27FC236}">
                <a16:creationId xmlns:a16="http://schemas.microsoft.com/office/drawing/2014/main" id="{47F5A83C-299A-42F7-960F-31CDB28C8A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1254" y="3407920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22" name="Zástupný symbol obrázku 6">
            <a:extLst>
              <a:ext uri="{FF2B5EF4-FFF2-40B4-BE49-F238E27FC236}">
                <a16:creationId xmlns:a16="http://schemas.microsoft.com/office/drawing/2014/main" id="{A9AB8792-FB35-48F6-9096-73CAFD04ED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96214" y="1347589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23" name="Zástupný symbol obrázku 6">
            <a:extLst>
              <a:ext uri="{FF2B5EF4-FFF2-40B4-BE49-F238E27FC236}">
                <a16:creationId xmlns:a16="http://schemas.microsoft.com/office/drawing/2014/main" id="{6E94E0DF-A378-4222-9F16-E10F02BE035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6214" y="3407920"/>
            <a:ext cx="3360000" cy="18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A177D3-9DDF-4E8D-854A-E9C3BA680C63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FAB29AB-84EA-4A08-B348-EA7A4ED72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093CD2-9EA6-4110-BE2F-A59CD9DE7417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DA24B51F-F410-4B07-A68E-14006A3A2A51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1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 complicated..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u 6">
            <a:extLst>
              <a:ext uri="{FF2B5EF4-FFF2-40B4-BE49-F238E27FC236}">
                <a16:creationId xmlns:a16="http://schemas.microsoft.com/office/drawing/2014/main" id="{FA76D9BB-D99D-4789-B8E3-846957B3E2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8369" y="1332664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4" name="Zástupný symbol obrázku 6">
            <a:extLst>
              <a:ext uri="{FF2B5EF4-FFF2-40B4-BE49-F238E27FC236}">
                <a16:creationId xmlns:a16="http://schemas.microsoft.com/office/drawing/2014/main" id="{45AAC354-FE88-4909-BF29-D077AE54C8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57623" y="1332664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5" name="Zástupný symbol obrázku 6">
            <a:extLst>
              <a:ext uri="{FF2B5EF4-FFF2-40B4-BE49-F238E27FC236}">
                <a16:creationId xmlns:a16="http://schemas.microsoft.com/office/drawing/2014/main" id="{1E25BED8-0CA6-48DF-88B7-67F877FC8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26877" y="1327869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6" name="Zástupný symbol obrázku 6">
            <a:extLst>
              <a:ext uri="{FF2B5EF4-FFF2-40B4-BE49-F238E27FC236}">
                <a16:creationId xmlns:a16="http://schemas.microsoft.com/office/drawing/2014/main" id="{CB74E090-633A-4713-9175-0CF056F45D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861" y="3380539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7" name="Zástupný symbol obrázku 6">
            <a:extLst>
              <a:ext uri="{FF2B5EF4-FFF2-40B4-BE49-F238E27FC236}">
                <a16:creationId xmlns:a16="http://schemas.microsoft.com/office/drawing/2014/main" id="{A1031F47-C58F-40DD-8D4F-7D9EAE9DF0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19115" y="3375744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18" name="Zástupný symbol obrázku 6">
            <a:extLst>
              <a:ext uri="{FF2B5EF4-FFF2-40B4-BE49-F238E27FC236}">
                <a16:creationId xmlns:a16="http://schemas.microsoft.com/office/drawing/2014/main" id="{C5C93FD6-E7F8-49A6-8319-82D55DB774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88369" y="3375744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 dirty="0"/>
          </a:p>
        </p:txBody>
      </p:sp>
      <p:sp>
        <p:nvSpPr>
          <p:cNvPr id="20" name="Zástupný symbol obrázku 6">
            <a:extLst>
              <a:ext uri="{FF2B5EF4-FFF2-40B4-BE49-F238E27FC236}">
                <a16:creationId xmlns:a16="http://schemas.microsoft.com/office/drawing/2014/main" id="{F27523D7-77D4-4D63-85A8-B98E1C466C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26877" y="3375744"/>
            <a:ext cx="1828800" cy="1828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cs-CZ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6CEAA43-4514-452F-B1CA-6CBB03E2DE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9699" y="1333398"/>
            <a:ext cx="4098216" cy="1828800"/>
          </a:xfrm>
          <a:prstGeom prst="rect">
            <a:avLst/>
          </a:prstGeom>
          <a:solidFill>
            <a:srgbClr val="7959A4"/>
          </a:solidFill>
          <a:ln w="38100">
            <a:noFill/>
          </a:ln>
        </p:spPr>
        <p:txBody>
          <a:bodyPr lIns="182880" tIns="182880" rIns="182880" bIns="182880"/>
          <a:lstStyle>
            <a:lvl1pPr marL="0" indent="0" algn="ctr">
              <a:lnSpc>
                <a:spcPct val="200000"/>
              </a:lnSpc>
              <a:buNone/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D445325-987B-4F35-B0F2-87F62C3072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58105" y="3381273"/>
            <a:ext cx="1828800" cy="1828800"/>
          </a:xfrm>
          <a:prstGeom prst="rect">
            <a:avLst/>
          </a:prstGeom>
          <a:solidFill>
            <a:srgbClr val="7959A4"/>
          </a:solidFill>
          <a:ln w="38100">
            <a:noFill/>
          </a:ln>
        </p:spPr>
        <p:txBody>
          <a:bodyPr lIns="182880" tIns="182880" rIns="182880" bIns="182880"/>
          <a:lstStyle>
            <a:lvl1pPr marL="0" indent="0" algn="ctr">
              <a:lnSpc>
                <a:spcPct val="200000"/>
              </a:lnSpc>
              <a:buNone/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algn="ctr">
              <a:lnSpc>
                <a:spcPct val="200000"/>
              </a:lnSpc>
              <a:defRPr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5CFF0-6844-4495-B862-A88E1E8BE7D8}"/>
              </a:ext>
            </a:extLst>
          </p:cNvPr>
          <p:cNvCxnSpPr>
            <a:cxnSpLocks/>
          </p:cNvCxnSpPr>
          <p:nvPr userDrawn="1"/>
        </p:nvCxnSpPr>
        <p:spPr>
          <a:xfrm>
            <a:off x="666294" y="983210"/>
            <a:ext cx="107899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0B4158F-6EBD-41C5-A39F-9213B768E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699" y="317109"/>
            <a:ext cx="10906515" cy="69374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22601F28-EC7E-4C3B-9C7B-C351C035E0F3}"/>
              </a:ext>
            </a:extLst>
          </p:cNvPr>
          <p:cNvSpPr txBox="1"/>
          <p:nvPr userDrawn="1"/>
        </p:nvSpPr>
        <p:spPr>
          <a:xfrm>
            <a:off x="562497" y="6365286"/>
            <a:ext cx="3257706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m365virtualmarathon.com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3F77FE78-F88D-4569-AB0E-61EA4FE27A3F}"/>
              </a:ext>
            </a:extLst>
          </p:cNvPr>
          <p:cNvSpPr txBox="1"/>
          <p:nvPr userDrawn="1"/>
        </p:nvSpPr>
        <p:spPr>
          <a:xfrm>
            <a:off x="9110226" y="6365286"/>
            <a:ext cx="2432097" cy="37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#M365VM</a:t>
            </a:r>
            <a:endParaRPr lang="cs-CZ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2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96" r:id="rId2"/>
    <p:sldLayoutId id="2147484156" r:id="rId3"/>
    <p:sldLayoutId id="2147484212" r:id="rId4"/>
    <p:sldLayoutId id="2147484191" r:id="rId5"/>
    <p:sldLayoutId id="2147484192" r:id="rId6"/>
    <p:sldLayoutId id="2147484193" r:id="rId7"/>
    <p:sldLayoutId id="2147484190" r:id="rId8"/>
    <p:sldLayoutId id="2147484201" r:id="rId9"/>
    <p:sldLayoutId id="2147484215" r:id="rId10"/>
  </p:sldLayoutIdLst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solidFill>
            <a:srgbClr val="333333"/>
          </a:soli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solidFill>
            <a:srgbClr val="333333"/>
          </a:soli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solidFill>
            <a:srgbClr val="333333"/>
          </a:soli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solidFill>
            <a:srgbClr val="333333"/>
          </a:soli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solidFill>
            <a:srgbClr val="333333"/>
          </a:soli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0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74" r:id="rId2"/>
    <p:sldLayoutId id="2147484180" r:id="rId3"/>
    <p:sldLayoutId id="2147484209" r:id="rId4"/>
    <p:sldLayoutId id="2147484210" r:id="rId5"/>
    <p:sldLayoutId id="2147484214" r:id="rId6"/>
    <p:sldLayoutId id="2147484213" r:id="rId7"/>
    <p:sldLayoutId id="2147484173" r:id="rId8"/>
    <p:sldLayoutId id="2147484179" r:id="rId9"/>
    <p:sldLayoutId id="2147484206" r:id="rId10"/>
  </p:sldLayoutIdLst>
  <p:hf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54862" marR="0" indent="-254862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1" kern="1200" spc="-53" baseline="0">
          <a:solidFill>
            <a:srgbClr val="333333"/>
          </a:solidFill>
          <a:latin typeface="+mj-lt"/>
          <a:ea typeface="+mn-ea"/>
          <a:cs typeface="+mn-cs"/>
        </a:defRPr>
      </a:lvl1pPr>
      <a:lvl2pPr marL="429931" marR="0" indent="-175069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solidFill>
            <a:srgbClr val="333333"/>
          </a:solidFill>
          <a:latin typeface="+mn-lt"/>
          <a:ea typeface="+mn-ea"/>
          <a:cs typeface="+mn-cs"/>
        </a:defRPr>
      </a:lvl2pPr>
      <a:lvl3pPr marL="599044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9044" algn="l"/>
        </a:tabLst>
        <a:defRPr sz="1800" kern="1200" spc="0" baseline="0">
          <a:solidFill>
            <a:srgbClr val="333333"/>
          </a:solidFill>
          <a:latin typeface="+mn-lt"/>
          <a:ea typeface="+mn-ea"/>
          <a:cs typeface="+mn-cs"/>
        </a:defRPr>
      </a:lvl3pPr>
      <a:lvl4pPr marL="772922" marR="0" indent="-173878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solidFill>
            <a:srgbClr val="333333"/>
          </a:solidFill>
          <a:latin typeface="+mn-lt"/>
          <a:ea typeface="+mn-ea"/>
          <a:cs typeface="+mn-cs"/>
        </a:defRPr>
      </a:lvl4pPr>
      <a:lvl5pPr marL="942036" marR="0" indent="-169114" algn="l" defTabSz="68595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2036" algn="l"/>
        </a:tabLst>
        <a:defRPr sz="1500" kern="1200" spc="0" baseline="0">
          <a:solidFill>
            <a:srgbClr val="333333"/>
          </a:soli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emf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emf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exchange/configure-oauth-authentication-between-exchange-and-exchange-online-organizations-exchange-2013-help?WT.mc_id=M365-MVP-500308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hyperlink" Target="https://www.managedsolution.com/brainstorm-partnership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M365VM21Feedback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nikos.eu/de/Blog/PostId/1966/troubleshooting-microsoft-teams-und-lokale-exchange-postfaecher-teil-2" TargetMode="External"/><Relationship Id="rId3" Type="http://schemas.openxmlformats.org/officeDocument/2006/relationships/hyperlink" Target="https://docs.microsoft.com/de-de/microsoftteams/exchange-teams-interact?WT.mc_id=M365-MVP-5003086#requirements-to-create-and-view-meetings-for-mailboxes-hosted-on-premises" TargetMode="External"/><Relationship Id="rId7" Type="http://schemas.openxmlformats.org/officeDocument/2006/relationships/hyperlink" Target="https://www.granikos.eu/de/Blog/PostId/1965/troubleshooting-microsoft-teams-und-lokale-exchange-postfaecher-teil-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vid-Barrett-MS/SOAPe" TargetMode="External"/><Relationship Id="rId11" Type="http://schemas.openxmlformats.org/officeDocument/2006/relationships/hyperlink" Target="https://docs.microsoft.com/en-us/microsoftteams/troubleshoot/known-issues/teams-exchange-interaction-issue?WT.mc_id=TM-MVP-5003086" TargetMode="External"/><Relationship Id="rId5" Type="http://schemas.openxmlformats.org/officeDocument/2006/relationships/hyperlink" Target="https://docs.microsoft.com/de-de/microsoftteams/log-files?WT.mc_id=TM-MVP-5003086" TargetMode="External"/><Relationship Id="rId10" Type="http://schemas.openxmlformats.org/officeDocument/2006/relationships/hyperlink" Target="https://techcommunity.microsoft.com/t5/exchange-team-blog/my-user-has-a-mailbox-both-on-premises-and-in-exchange-online/ba-p/846809?WT.mc_id=M365-MVP-5003086" TargetMode="External"/><Relationship Id="rId4" Type="http://schemas.openxmlformats.org/officeDocument/2006/relationships/hyperlink" Target="https://docs.microsoft.com/de-de/exchange/configure-oauth-authentication-between-exchange-and-exchange-online-organizations-exchange-2013-help?WT.mc_id=M365-MVP-5003086#how-do-you-configure-oauth-authentication-between-your-on-premises-exchange-and-exchange-online-organizations" TargetMode="External"/><Relationship Id="rId9" Type="http://schemas.openxmlformats.org/officeDocument/2006/relationships/hyperlink" Target="https://www.granikos.eu/de/Blog/PostId/1968/troubleshooting-microsoft-teams-und-lokale-exchange-postfaecher-teil-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4" Type="http://schemas.openxmlformats.org/officeDocument/2006/relationships/hyperlink" Target="https://www.linkedin.com/in/thomasstensitzk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ED7C2D-515A-48F9-90BE-527F11735B88}"/>
              </a:ext>
            </a:extLst>
          </p:cNvPr>
          <p:cNvSpPr txBox="1"/>
          <p:nvPr/>
        </p:nvSpPr>
        <p:spPr>
          <a:xfrm>
            <a:off x="399894" y="1652896"/>
            <a:ext cx="1147679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4400" b="1" spc="-70">
                <a:solidFill>
                  <a:srgbClr val="5D3D8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Teams und lokale Exchange Postfächer - Troubleshooting 101</a:t>
            </a:r>
            <a:endParaRPr lang="de-DE" sz="4400" b="1" spc="-70" dirty="0">
              <a:solidFill>
                <a:srgbClr val="5D3D8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C0149-68CB-47B4-B9C3-5F821001C96A}"/>
              </a:ext>
            </a:extLst>
          </p:cNvPr>
          <p:cNvSpPr txBox="1"/>
          <p:nvPr/>
        </p:nvSpPr>
        <p:spPr>
          <a:xfrm>
            <a:off x="399894" y="3007113"/>
            <a:ext cx="114767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spc="-70">
                <a:latin typeface="Segoe UI Semibold" panose="020B0702040204020203" pitchFamily="34" charset="0"/>
                <a:cs typeface="Segoe UI Semibold" panose="020B0702040204020203" pitchFamily="34" charset="0"/>
              </a:rPr>
              <a:t>Thomas Stensitzki</a:t>
            </a:r>
            <a:endParaRPr lang="de-DE" sz="2000" spc="-7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04F07-99C0-4903-99B2-DD28992F593D}"/>
              </a:ext>
            </a:extLst>
          </p:cNvPr>
          <p:cNvCxnSpPr/>
          <p:nvPr/>
        </p:nvCxnSpPr>
        <p:spPr>
          <a:xfrm>
            <a:off x="1203960" y="3013070"/>
            <a:ext cx="97840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D9F62F-50D2-4D68-99BB-063441A422A3}"/>
              </a:ext>
            </a:extLst>
          </p:cNvPr>
          <p:cNvSpPr txBox="1"/>
          <p:nvPr/>
        </p:nvSpPr>
        <p:spPr>
          <a:xfrm>
            <a:off x="399894" y="3372826"/>
            <a:ext cx="114767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spc="-70">
                <a:latin typeface="Segoe UI Semibold" panose="020B0702040204020203" pitchFamily="34" charset="0"/>
                <a:cs typeface="Segoe UI Semibold" panose="020B0702040204020203" pitchFamily="34" charset="0"/>
              </a:rPr>
              <a:t>@Stensitzki</a:t>
            </a:r>
            <a:endParaRPr lang="de-DE" sz="2000" spc="-7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7D8C5-1EE0-45F0-B822-1370C3074865}"/>
              </a:ext>
            </a:extLst>
          </p:cNvPr>
          <p:cNvSpPr txBox="1"/>
          <p:nvPr/>
        </p:nvSpPr>
        <p:spPr>
          <a:xfrm>
            <a:off x="399894" y="3680603"/>
            <a:ext cx="114767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spc="-70">
                <a:latin typeface="Segoe UI Semibold" panose="020B0702040204020203" pitchFamily="34" charset="0"/>
                <a:cs typeface="Segoe UI Semibold" panose="020B0702040204020203" pitchFamily="34" charset="0"/>
              </a:rPr>
              <a:t>@Granikos_DE</a:t>
            </a:r>
            <a:endParaRPr lang="de-DE" sz="2000" spc="-7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3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EF0DD-AE79-4391-A0FA-5929FCF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F780BC2-2F8C-4D17-B765-895645E00941}"/>
              </a:ext>
            </a:extLst>
          </p:cNvPr>
          <p:cNvSpPr/>
          <p:nvPr/>
        </p:nvSpPr>
        <p:spPr>
          <a:xfrm>
            <a:off x="8033704" y="2341584"/>
            <a:ext cx="1998585" cy="260392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Exchange Online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Rectangle 60">
            <a:extLst>
              <a:ext uri="{FF2B5EF4-FFF2-40B4-BE49-F238E27FC236}">
                <a16:creationId xmlns:a16="http://schemas.microsoft.com/office/drawing/2014/main" id="{85AB410B-8AD0-4768-A32B-859CA448FF92}"/>
              </a:ext>
            </a:extLst>
          </p:cNvPr>
          <p:cNvSpPr/>
          <p:nvPr/>
        </p:nvSpPr>
        <p:spPr>
          <a:xfrm>
            <a:off x="5980978" y="1933925"/>
            <a:ext cx="914400" cy="1075710"/>
          </a:xfrm>
          <a:prstGeom prst="rect">
            <a:avLst/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1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Teams Backend Services</a:t>
            </a:r>
            <a:endParaRPr kumimoji="0" lang="de-DE" sz="1200" b="1" i="1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9EE2AAFE-3A71-4E4E-AA34-54EA89FD4F9C}"/>
              </a:ext>
            </a:extLst>
          </p:cNvPr>
          <p:cNvSpPr/>
          <p:nvPr/>
        </p:nvSpPr>
        <p:spPr>
          <a:xfrm>
            <a:off x="2350747" y="1144146"/>
            <a:ext cx="1596112" cy="4435202"/>
          </a:xfrm>
          <a:prstGeom prst="roundRect">
            <a:avLst>
              <a:gd name="adj" fmla="val 0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37373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t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cs typeface="Segoe UI Light" panose="020B0502040204020203" pitchFamily="34" charset="0"/>
              </a:rPr>
              <a:t>Teams Clients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cs typeface="Segoe UI Light" panose="020B0502040204020203" pitchFamily="34" charset="0"/>
            </a:endParaRPr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9F6F6258-705B-47A5-8F6E-18E65B24599E}"/>
              </a:ext>
            </a:extLst>
          </p:cNvPr>
          <p:cNvSpPr/>
          <p:nvPr/>
        </p:nvSpPr>
        <p:spPr>
          <a:xfrm>
            <a:off x="2529055" y="2305387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Desktop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09762723-D3FA-4BBD-971A-61B9C7E4324B}"/>
              </a:ext>
            </a:extLst>
          </p:cNvPr>
          <p:cNvSpPr/>
          <p:nvPr/>
        </p:nvSpPr>
        <p:spPr>
          <a:xfrm>
            <a:off x="2537099" y="3103686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iOS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F86DA2CE-904F-4E2C-AA25-7F56CA6F154E}"/>
              </a:ext>
            </a:extLst>
          </p:cNvPr>
          <p:cNvSpPr/>
          <p:nvPr/>
        </p:nvSpPr>
        <p:spPr>
          <a:xfrm>
            <a:off x="2537099" y="3901985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Android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E0420776-362D-486F-8EB2-6BCAB7EB3C81}"/>
              </a:ext>
            </a:extLst>
          </p:cNvPr>
          <p:cNvSpPr/>
          <p:nvPr/>
        </p:nvSpPr>
        <p:spPr>
          <a:xfrm>
            <a:off x="2537099" y="1503008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0AE92078-C2BE-4454-AB2B-F8EF087B7E85}"/>
              </a:ext>
            </a:extLst>
          </p:cNvPr>
          <p:cNvSpPr/>
          <p:nvPr/>
        </p:nvSpPr>
        <p:spPr>
          <a:xfrm>
            <a:off x="2537099" y="4700284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Graph API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" name="Straight Connector 104">
            <a:extLst>
              <a:ext uri="{FF2B5EF4-FFF2-40B4-BE49-F238E27FC236}">
                <a16:creationId xmlns:a16="http://schemas.microsoft.com/office/drawing/2014/main" id="{362BC33C-1A39-4B25-82E1-969C613433B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946859" y="2471780"/>
            <a:ext cx="2034119" cy="0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12" name="Straight Connector 104">
            <a:extLst>
              <a:ext uri="{FF2B5EF4-FFF2-40B4-BE49-F238E27FC236}">
                <a16:creationId xmlns:a16="http://schemas.microsoft.com/office/drawing/2014/main" id="{66A7FD07-1390-47EB-868A-44F9C9F4EFFD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895378" y="2471780"/>
            <a:ext cx="1138326" cy="0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13" name="Rectangle 7">
            <a:extLst>
              <a:ext uri="{FF2B5EF4-FFF2-40B4-BE49-F238E27FC236}">
                <a16:creationId xmlns:a16="http://schemas.microsoft.com/office/drawing/2014/main" id="{5F5AD351-CA71-42A2-A4E9-8525A6487BE5}"/>
              </a:ext>
            </a:extLst>
          </p:cNvPr>
          <p:cNvSpPr/>
          <p:nvPr/>
        </p:nvSpPr>
        <p:spPr>
          <a:xfrm>
            <a:off x="5450477" y="4183776"/>
            <a:ext cx="1998585" cy="260392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Exchange On-Premises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14" name="Straight Connector 104">
            <a:extLst>
              <a:ext uri="{FF2B5EF4-FFF2-40B4-BE49-F238E27FC236}">
                <a16:creationId xmlns:a16="http://schemas.microsoft.com/office/drawing/2014/main" id="{D991CDFF-0466-4C8F-B431-08E0CAE0F2C8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H="1" flipV="1">
            <a:off x="6438178" y="3009635"/>
            <a:ext cx="11592" cy="1174141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15" name="Straight Connector 104">
            <a:extLst>
              <a:ext uri="{FF2B5EF4-FFF2-40B4-BE49-F238E27FC236}">
                <a16:creationId xmlns:a16="http://schemas.microsoft.com/office/drawing/2014/main" id="{8EA684C1-6389-4333-8A6C-EB76DF901DF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449770" y="4444168"/>
            <a:ext cx="0" cy="464870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0782D7EC-D95F-410D-A265-9544AAB4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37" y="4500390"/>
            <a:ext cx="390525" cy="352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C8E4E0C-1FE2-4FA9-A37B-A211DA7A3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19" y="4883151"/>
            <a:ext cx="723900" cy="60007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6CDD87E-032D-48F4-AF5D-BE6A2F254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844" y="5268913"/>
            <a:ext cx="400050" cy="4286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2C4F58F-F00F-490F-9798-F1667A5A8980}"/>
              </a:ext>
            </a:extLst>
          </p:cNvPr>
          <p:cNvCxnSpPr/>
          <p:nvPr/>
        </p:nvCxnSpPr>
        <p:spPr>
          <a:xfrm>
            <a:off x="6924136" y="2341584"/>
            <a:ext cx="1080810" cy="0"/>
          </a:xfrm>
          <a:prstGeom prst="straightConnector1">
            <a:avLst/>
          </a:prstGeom>
          <a:ln>
            <a:solidFill>
              <a:srgbClr val="732B6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BCA8880-4773-4B2A-882D-A54C9C0DDE53}"/>
              </a:ext>
            </a:extLst>
          </p:cNvPr>
          <p:cNvCxnSpPr>
            <a:cxnSpLocks/>
          </p:cNvCxnSpPr>
          <p:nvPr/>
        </p:nvCxnSpPr>
        <p:spPr>
          <a:xfrm>
            <a:off x="6257476" y="3009635"/>
            <a:ext cx="0" cy="1174141"/>
          </a:xfrm>
          <a:prstGeom prst="straightConnector1">
            <a:avLst/>
          </a:prstGeom>
          <a:ln>
            <a:solidFill>
              <a:srgbClr val="732B6B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A75BC44-6C68-4A8B-B02F-2D10AA3B4FDD}"/>
              </a:ext>
            </a:extLst>
          </p:cNvPr>
          <p:cNvCxnSpPr>
            <a:cxnSpLocks/>
          </p:cNvCxnSpPr>
          <p:nvPr/>
        </p:nvCxnSpPr>
        <p:spPr>
          <a:xfrm>
            <a:off x="6618098" y="3009635"/>
            <a:ext cx="0" cy="1174141"/>
          </a:xfrm>
          <a:prstGeom prst="straightConnector1">
            <a:avLst/>
          </a:prstGeom>
          <a:ln>
            <a:solidFill>
              <a:srgbClr val="298E93">
                <a:alpha val="50000"/>
              </a:srgb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E797FF8-9393-49B3-ABEA-BEE2A1FE5527}"/>
              </a:ext>
            </a:extLst>
          </p:cNvPr>
          <p:cNvSpPr txBox="1"/>
          <p:nvPr/>
        </p:nvSpPr>
        <p:spPr>
          <a:xfrm>
            <a:off x="6811719" y="2105607"/>
            <a:ext cx="118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732B6B"/>
                </a:solidFill>
              </a:rPr>
              <a:t>AutoDiscover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984667B-9CDA-4847-9415-C67C7D1F7140}"/>
              </a:ext>
            </a:extLst>
          </p:cNvPr>
          <p:cNvSpPr txBox="1"/>
          <p:nvPr/>
        </p:nvSpPr>
        <p:spPr>
          <a:xfrm rot="16200000">
            <a:off x="5562638" y="3383959"/>
            <a:ext cx="118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732B6B"/>
                </a:solidFill>
              </a:rPr>
              <a:t>AutoDiscover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6B352B2-9646-4A32-802B-984606B4DA14}"/>
              </a:ext>
            </a:extLst>
          </p:cNvPr>
          <p:cNvSpPr txBox="1"/>
          <p:nvPr/>
        </p:nvSpPr>
        <p:spPr>
          <a:xfrm rot="16200000">
            <a:off x="6111103" y="3424498"/>
            <a:ext cx="118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B6B7E"/>
                </a:solidFill>
              </a:rPr>
              <a:t>EWS / REST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3C586C-4731-42A5-A326-0D351A36ACAD}"/>
              </a:ext>
            </a:extLst>
          </p:cNvPr>
          <p:cNvSpPr txBox="1"/>
          <p:nvPr/>
        </p:nvSpPr>
        <p:spPr>
          <a:xfrm>
            <a:off x="6845900" y="2431367"/>
            <a:ext cx="118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rgbClr val="732B6B"/>
                </a:solidFill>
              </a:rPr>
              <a:t>302 HTTP</a:t>
            </a:r>
          </a:p>
        </p:txBody>
      </p:sp>
      <p:pic>
        <p:nvPicPr>
          <p:cNvPr id="26" name="Grafik 25" descr="Marke 1 mit einfarbiger Füllung">
            <a:extLst>
              <a:ext uri="{FF2B5EF4-FFF2-40B4-BE49-F238E27FC236}">
                <a16:creationId xmlns:a16="http://schemas.microsoft.com/office/drawing/2014/main" id="{38FCBA0F-E4B8-4DFA-8B1B-1BEBD2B80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1304" y="2022321"/>
            <a:ext cx="392815" cy="392815"/>
          </a:xfrm>
          <a:prstGeom prst="rect">
            <a:avLst/>
          </a:prstGeom>
        </p:spPr>
      </p:pic>
      <p:pic>
        <p:nvPicPr>
          <p:cNvPr id="27" name="Grafik 26" descr="Abzeichen mit einfarbiger Füllung">
            <a:extLst>
              <a:ext uri="{FF2B5EF4-FFF2-40B4-BE49-F238E27FC236}">
                <a16:creationId xmlns:a16="http://schemas.microsoft.com/office/drawing/2014/main" id="{F9E1922A-3AA9-4533-971D-8BE2BD747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9574" y="3855135"/>
            <a:ext cx="397362" cy="397362"/>
          </a:xfrm>
          <a:prstGeom prst="rect">
            <a:avLst/>
          </a:prstGeom>
        </p:spPr>
      </p:pic>
      <p:pic>
        <p:nvPicPr>
          <p:cNvPr id="28" name="Grafik 27" descr="Marke 3 mit einfarbiger Füllung">
            <a:extLst>
              <a:ext uri="{FF2B5EF4-FFF2-40B4-BE49-F238E27FC236}">
                <a16:creationId xmlns:a16="http://schemas.microsoft.com/office/drawing/2014/main" id="{FFEA9575-C3CF-4A80-A2C3-815EDC8D9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25454" y="3859187"/>
            <a:ext cx="397363" cy="39736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488C562-2993-4FDC-9426-B851DC8F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75" y="3103686"/>
            <a:ext cx="723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21D0B-0B33-421A-917E-8AB3F9BEF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Synchronisation der Benutzerkonten mit Azure AD Connect und aktiver </a:t>
            </a:r>
            <a:r>
              <a:rPr lang="de-DE" i="1" dirty="0"/>
              <a:t>Exchange Hybrid </a:t>
            </a:r>
            <a:r>
              <a:rPr lang="de-DE" dirty="0"/>
              <a:t>Option </a:t>
            </a:r>
          </a:p>
          <a:p>
            <a:r>
              <a:rPr lang="de-DE" dirty="0"/>
              <a:t>Microsoft Teams Lizenz zugewiesen</a:t>
            </a:r>
          </a:p>
          <a:p>
            <a:r>
              <a:rPr lang="de-DE" dirty="0"/>
              <a:t>Exchange Server 2016 CU3 oder neuer</a:t>
            </a:r>
          </a:p>
          <a:p>
            <a:r>
              <a:rPr lang="de-DE" dirty="0"/>
              <a:t>Veröffentlichung der lokalen AutoDiscover und Exchange Web Service Endpunkte </a:t>
            </a:r>
          </a:p>
          <a:p>
            <a:r>
              <a:rPr lang="de-DE" dirty="0"/>
              <a:t>OAuth-Konfiguration zwischen Exchange Online und Exchange Server</a:t>
            </a:r>
          </a:p>
          <a:p>
            <a:pPr lvl="1"/>
            <a:r>
              <a:rPr lang="de-DE" sz="1600" dirty="0"/>
              <a:t>Einrichtung </a:t>
            </a:r>
            <a:r>
              <a:rPr lang="de-DE" sz="1600" i="1" dirty="0"/>
              <a:t>bevorzugt</a:t>
            </a:r>
            <a:r>
              <a:rPr lang="de-DE" sz="1600" dirty="0"/>
              <a:t> durch den </a:t>
            </a:r>
            <a:r>
              <a:rPr lang="de-DE" sz="1600" i="1" dirty="0"/>
              <a:t>Hybrid </a:t>
            </a:r>
            <a:r>
              <a:rPr lang="de-DE" sz="1600" i="1" dirty="0" err="1"/>
              <a:t>Configuration</a:t>
            </a:r>
            <a:r>
              <a:rPr lang="de-DE" sz="1600" i="1" dirty="0"/>
              <a:t> Wizard </a:t>
            </a:r>
          </a:p>
          <a:p>
            <a:pPr lvl="1"/>
            <a:r>
              <a:rPr lang="de-DE" sz="1600" dirty="0"/>
              <a:t>Manuelle Einrichtung möglich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5D547-A35D-4B1B-AE37-3426306D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Microsoft Teams &amp; Exchange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1C818-6612-4762-BB79-A7B656109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OAuth erfordert die Registrierung von Exchange Online als vertrauenswürdige Partner Applikation in der lokalen Exchange Organisation</a:t>
            </a:r>
          </a:p>
          <a:p>
            <a:r>
              <a:rPr lang="de-DE" dirty="0"/>
              <a:t>Federation-basierte Vertrauensstellung zwischen der lokalen Exchange Organisation und Exchange Online</a:t>
            </a:r>
          </a:p>
          <a:p>
            <a:r>
              <a:rPr lang="de-DE" dirty="0"/>
              <a:t>Authentifizierung erfolgt auf Basis des Exchange Server Authentifizierungszertifikates</a:t>
            </a:r>
          </a:p>
          <a:p>
            <a:pPr marL="254862" lvl="1" indent="0">
              <a:buNone/>
            </a:pPr>
            <a:r>
              <a:rPr lang="de-DE" sz="1600" dirty="0">
                <a:solidFill>
                  <a:srgbClr val="5D3D88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/>
              <a:t>NIE das lokale Authentifizierungszertifikat auf einem Exchange Server löschen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25DF25-F301-429E-AFE8-B7BCA290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OAuth-Konfiguration</a:t>
            </a:r>
          </a:p>
        </p:txBody>
      </p:sp>
    </p:spTree>
    <p:extLst>
      <p:ext uri="{BB962C8B-B14F-4D97-AF65-F5344CB8AC3E}">
        <p14:creationId xmlns:p14="http://schemas.microsoft.com/office/powerpoint/2010/main" val="4433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7046BD-E812-472A-9136-F066712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MsolServicePrincipals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54AFFB-0FC6-4A19-A135-F1188175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5" y="928768"/>
            <a:ext cx="8365986" cy="5454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BBEAA16-DBAF-4EC6-AEDE-ACC91236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629" y="670524"/>
            <a:ext cx="7945315" cy="1732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4A1311-95CF-4059-98DA-3741E335EC32}"/>
              </a:ext>
            </a:extLst>
          </p:cNvPr>
          <p:cNvSpPr txBox="1"/>
          <p:nvPr/>
        </p:nvSpPr>
        <p:spPr>
          <a:xfrm>
            <a:off x="167054" y="6510635"/>
            <a:ext cx="1185788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914400"/>
            <a:r>
              <a:rPr lang="de-DE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de-DE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MsolServicePrincipal</a:t>
            </a:r>
            <a:r>
              <a:rPr lang="de-DE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?{$_.</a:t>
            </a:r>
            <a:r>
              <a:rPr lang="de-DE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de-DE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-like '*Exchange*'} | </a:t>
            </a:r>
            <a:r>
              <a:rPr lang="de-DE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Sort-Object</a:t>
            </a:r>
            <a:r>
              <a:rPr lang="de-DE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de-DE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de-DE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DisplayName,Addresses</a:t>
            </a:r>
            <a:endParaRPr lang="de-DE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517E05-1483-4840-A365-16FB5B97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2471731"/>
            <a:ext cx="7945315" cy="4052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5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A952E-7E0B-4BD7-B300-7E6069BEB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Microsoft Online PowerShell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Modul </a:t>
            </a:r>
            <a:r>
              <a:rPr lang="de-DE" dirty="0" err="1"/>
              <a:t>MSOnline</a:t>
            </a:r>
            <a:endParaRPr lang="de-DE" dirty="0"/>
          </a:p>
          <a:p>
            <a:pPr lvl="1"/>
            <a:r>
              <a:rPr lang="de-DE" sz="1600" dirty="0"/>
              <a:t>Die Online-Dokumentation erwähnt fälschlicherweise die Azure AD PowerShell</a:t>
            </a:r>
          </a:p>
          <a:p>
            <a:r>
              <a:rPr lang="de-DE" dirty="0"/>
              <a:t>Prüfung der </a:t>
            </a:r>
            <a:r>
              <a:rPr lang="de-DE" dirty="0" err="1"/>
              <a:t>MsolServicePrincipal</a:t>
            </a:r>
            <a:r>
              <a:rPr lang="de-DE" dirty="0"/>
              <a:t> Registrierung</a:t>
            </a:r>
          </a:p>
          <a:p>
            <a:r>
              <a:rPr lang="de-DE" dirty="0"/>
              <a:t>Anpassung des </a:t>
            </a:r>
            <a:r>
              <a:rPr lang="de-DE" dirty="0" err="1"/>
              <a:t>MsolServicePrincipal</a:t>
            </a:r>
            <a:r>
              <a:rPr lang="de-DE" dirty="0"/>
              <a:t> erfolgt durch Hybrid </a:t>
            </a:r>
            <a:r>
              <a:rPr lang="de-DE" dirty="0" err="1"/>
              <a:t>Configuration</a:t>
            </a:r>
            <a:r>
              <a:rPr lang="de-DE" dirty="0"/>
              <a:t> Wizard (HCW)</a:t>
            </a:r>
          </a:p>
          <a:p>
            <a:pPr lvl="1"/>
            <a:r>
              <a:rPr lang="de-DE" sz="1600" i="1" dirty="0"/>
              <a:t>ExternalUrl</a:t>
            </a:r>
            <a:r>
              <a:rPr lang="de-DE" sz="1600" dirty="0"/>
              <a:t> Einstellungen der virtuellen Verzeichnisse (MAPI, EWS, OAB) müssen vor der Ausführung des HCW korrekt konfiguriert sein</a:t>
            </a:r>
          </a:p>
          <a:p>
            <a:pPr lvl="1"/>
            <a:r>
              <a:rPr lang="de-DE" sz="1600" dirty="0"/>
              <a:t>Der externe Zugriff auf Exchange Server muss vor der Ausführung des HCW konfiguriert und überprüft sein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DD962AA-BBF9-4B28-BD75-6548E2E5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OAuth-Konfiguration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9585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C6A9-0780-4C35-89D0-3FDB2028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OAuth-Konfiguration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B5684B-FBDE-4DF4-8F4E-C06998F4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611" y="1010856"/>
            <a:ext cx="8244466" cy="595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24BFF99-9726-4730-9399-026D7CC63A65}"/>
              </a:ext>
            </a:extLst>
          </p:cNvPr>
          <p:cNvSpPr/>
          <p:nvPr/>
        </p:nvSpPr>
        <p:spPr>
          <a:xfrm>
            <a:off x="2571750" y="1215457"/>
            <a:ext cx="5781675" cy="381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39E78B-FBB6-4208-BEAF-C1ECBC430FB1}"/>
              </a:ext>
            </a:extLst>
          </p:cNvPr>
          <p:cNvSpPr/>
          <p:nvPr/>
        </p:nvSpPr>
        <p:spPr>
          <a:xfrm>
            <a:off x="1845782" y="1737133"/>
            <a:ext cx="6241074" cy="48328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56F34B-38D8-47F0-A551-65D4C5F60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MicrosoftOnline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PowerShell-Modul installieren, falls nicht vorhanden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Administrative PowerShell Session erforderlich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Install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-Module -Name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MSOnline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Verbindung zu Microsoft Online Mandanten herstellen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MsolService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Msol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Service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Office 365 Exchange Online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ServiceName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"00000002-0000-0ff1-ce00-000000000000“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Abfrage des Service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-MsolServicePrincipal 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AppPrincipalId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ServiceName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Hinzufügen der Exchange Host-Autoritäten für AutoDiscover und Exchange Endpunkte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Principal.ServicePrincipalnames.Add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("https://mail.varunagroup.de/")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Principal.ServicePrincipalnames.Add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("https://autodiscover.varunagroup.</a:t>
            </a:r>
            <a:r>
              <a:rPr lang="de-DE" sz="1400" b="1" spc="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Setzen des neuen Namen für den Service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 </a:t>
            </a:r>
            <a:r>
              <a:rPr kumimoji="0" lang="de-DE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Ihrem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Microsoft 365 Mandanten</a:t>
            </a:r>
            <a:b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Set-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MSOLServicePrincipal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AppPrincipalId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ServiceName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ServicePrincipalNames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` $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Principal.ServicePrincipalNames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8149D0-34DE-4BB5-BFC5-E351DDE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OAuth-Konfiguration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A90A9E-6ADD-45F3-8E9C-AD29AFEA97DF}"/>
              </a:ext>
            </a:extLst>
          </p:cNvPr>
          <p:cNvSpPr/>
          <p:nvPr/>
        </p:nvSpPr>
        <p:spPr>
          <a:xfrm>
            <a:off x="535420" y="4009773"/>
            <a:ext cx="8989764" cy="7506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6B9793-4DB7-41C5-86F2-62149CBC1C38}"/>
              </a:ext>
            </a:extLst>
          </p:cNvPr>
          <p:cNvSpPr txBox="1"/>
          <p:nvPr/>
        </p:nvSpPr>
        <p:spPr>
          <a:xfrm>
            <a:off x="3064864" y="6448163"/>
            <a:ext cx="7397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dirty="0">
                <a:hlinkClick r:id="rId3"/>
              </a:rPr>
              <a:t>Konfigurieren der OAuth-Authentifizierung zwischen Exchange- und Exchange Online-Organisationen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7546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499D3F-4656-415B-8220-6DA706E3F9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699" y="1247723"/>
            <a:ext cx="11528001" cy="3889356"/>
          </a:xfrm>
        </p:spPr>
        <p:txBody>
          <a:bodyPr/>
          <a:lstStyle/>
          <a:p>
            <a:r>
              <a:rPr lang="de-DE" dirty="0"/>
              <a:t>Aktivieren Sie </a:t>
            </a:r>
            <a:r>
              <a:rPr lang="de-DE" i="1" dirty="0"/>
              <a:t>vor</a:t>
            </a:r>
            <a:r>
              <a:rPr lang="de-DE" dirty="0"/>
              <a:t> der Nutzung von Microsoft Teams die Option </a:t>
            </a:r>
            <a:r>
              <a:rPr lang="de-DE" i="1" dirty="0"/>
              <a:t>Exchange Hybrid </a:t>
            </a:r>
            <a:r>
              <a:rPr lang="de-DE" dirty="0"/>
              <a:t>in Azure AD Connect</a:t>
            </a:r>
          </a:p>
          <a:p>
            <a:r>
              <a:rPr lang="de-DE" dirty="0"/>
              <a:t>Microsoft Teams nutzt Benutzer-„Schattenpostfächer“ in Exchange Online für die Speicherung von Compliance-relevanten Informationen</a:t>
            </a:r>
          </a:p>
          <a:p>
            <a:r>
              <a:rPr lang="de-DE" dirty="0"/>
              <a:t>Jede SMTP-Domäne benötigt einen eigenständigen AutoDiscover Endpunkt</a:t>
            </a:r>
          </a:p>
          <a:p>
            <a:pPr lvl="1"/>
            <a:r>
              <a:rPr lang="de-DE" sz="1600" dirty="0"/>
              <a:t>Teams Services reagieren nicht korrekt auf HTTP 302 Redirect Antworten</a:t>
            </a:r>
          </a:p>
          <a:p>
            <a:pPr lvl="1"/>
            <a:r>
              <a:rPr lang="de-DE" sz="1600" dirty="0"/>
              <a:t>Veröffentlichen Sie einen AutoDiscover-Endpunkt für jede SMTP-Domäne</a:t>
            </a:r>
          </a:p>
          <a:p>
            <a:r>
              <a:rPr lang="de-DE" dirty="0"/>
              <a:t>Nutzen Sie einen Edge-Router wenn nicht alle Domänen in einem SAN-Zertifikat konfigurieren werden können, z.B. </a:t>
            </a:r>
            <a:r>
              <a:rPr lang="de-DE" i="1" dirty="0" err="1"/>
              <a:t>Traeffic</a:t>
            </a:r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9AE096-9232-4623-B87B-74C91FE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&amp; Exchange Server</a:t>
            </a:r>
          </a:p>
        </p:txBody>
      </p:sp>
    </p:spTree>
    <p:extLst>
      <p:ext uri="{BB962C8B-B14F-4D97-AF65-F5344CB8AC3E}">
        <p14:creationId xmlns:p14="http://schemas.microsoft.com/office/powerpoint/2010/main" val="37622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BBB-EEB9-4AB2-9C2B-2DE69943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Troubleshooting 101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76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3F777D-7072-4BC9-8EA0-BD8C69136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AutoDiscover Ermittlung für EWS und REST API-Endpunkte</a:t>
            </a:r>
          </a:p>
          <a:p>
            <a:r>
              <a:rPr lang="de-DE" dirty="0"/>
              <a:t>Teams Backend verwendet nur AutoDiscover v2 JSON </a:t>
            </a:r>
          </a:p>
          <a:p>
            <a:pPr marL="254862" lvl="1" indent="0">
              <a:buNone/>
            </a:pPr>
            <a:r>
              <a:rPr lang="de-DE" sz="1600" dirty="0">
                <a:solidFill>
                  <a:srgbClr val="766891"/>
                </a:solidFill>
                <a:sym typeface="Wingdings" panose="05000000000000000000" pitchFamily="2" charset="2"/>
              </a:rPr>
              <a:t> </a:t>
            </a:r>
            <a:r>
              <a:rPr lang="de-DE" sz="1600" b="1" dirty="0">
                <a:solidFill>
                  <a:schemeClr val="tx1"/>
                </a:solidFill>
              </a:rPr>
              <a:t>Anonymer</a:t>
            </a:r>
            <a:r>
              <a:rPr lang="de-DE" sz="1600" dirty="0"/>
              <a:t> AutoDiscover Aufruf</a:t>
            </a:r>
          </a:p>
          <a:p>
            <a:r>
              <a:rPr lang="de-DE" dirty="0"/>
              <a:t>Ablauf</a:t>
            </a:r>
          </a:p>
          <a:p>
            <a:pPr lvl="1"/>
            <a:r>
              <a:rPr lang="de-DE" sz="1600" dirty="0"/>
              <a:t>Teams Backend AutoDiscover JSON-Abfrage an Exchange Online</a:t>
            </a:r>
          </a:p>
          <a:p>
            <a:pPr lvl="1"/>
            <a:r>
              <a:rPr lang="de-DE" sz="1600" dirty="0"/>
              <a:t>Exchange Online prüft den </a:t>
            </a:r>
            <a:r>
              <a:rPr lang="de-DE" sz="1600" b="1" dirty="0"/>
              <a:t>Empfängertyp</a:t>
            </a:r>
          </a:p>
          <a:p>
            <a:pPr lvl="2"/>
            <a:r>
              <a:rPr lang="de-DE" sz="1600" b="1" dirty="0"/>
              <a:t>Mailbox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766891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Antwort </a:t>
            </a:r>
            <a:r>
              <a:rPr lang="de-DE" sz="1600" b="1" dirty="0"/>
              <a:t>https://outlook.office365.com/EWS/Exchange.asmx </a:t>
            </a:r>
          </a:p>
          <a:p>
            <a:pPr lvl="2"/>
            <a:r>
              <a:rPr lang="de-DE" sz="1600" b="1" dirty="0"/>
              <a:t>Mail User </a:t>
            </a:r>
            <a:r>
              <a:rPr lang="de-DE" sz="1600" dirty="0">
                <a:solidFill>
                  <a:srgbClr val="766891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Ermittlung des DNS AutoDiscover Endpunktes auf Basis von </a:t>
            </a:r>
            <a:br>
              <a:rPr lang="de-DE" sz="1600" dirty="0"/>
            </a:br>
            <a:r>
              <a:rPr lang="de-DE" sz="1600" dirty="0" err="1"/>
              <a:t>ExternalEmailAddress</a:t>
            </a:r>
            <a:r>
              <a:rPr lang="de-DE" sz="1600" dirty="0"/>
              <a:t> </a:t>
            </a:r>
            <a:r>
              <a:rPr lang="de-DE" sz="1600" dirty="0">
                <a:solidFill>
                  <a:srgbClr val="766891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z.B. </a:t>
            </a:r>
            <a:r>
              <a:rPr lang="de-DE" sz="1600" b="1" dirty="0"/>
              <a:t>autodiscover.varunagroup.de</a:t>
            </a:r>
          </a:p>
          <a:p>
            <a:pPr lvl="1"/>
            <a:r>
              <a:rPr lang="de-DE" sz="1600" dirty="0"/>
              <a:t>Antwort HTTP 302 inklusive Adresse des Ziel-Endpunktes</a:t>
            </a:r>
          </a:p>
          <a:p>
            <a:pPr lvl="1"/>
            <a:r>
              <a:rPr lang="de-DE" sz="1600" dirty="0"/>
              <a:t>Teams Backend AutoDiscover JSON-Abfrage an On-Premises Exchange</a:t>
            </a:r>
          </a:p>
          <a:p>
            <a:pPr lvl="1"/>
            <a:r>
              <a:rPr lang="de-DE" sz="1600" dirty="0"/>
              <a:t>On-Premises Exchange Server antwortet mit EWS oder REST URL 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FF85C4-9DF3-4FE4-95F4-9E0526F0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Teams Backend AutoDiscover</a:t>
            </a:r>
          </a:p>
        </p:txBody>
      </p:sp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8433D9A1-8B3B-4885-8543-5A44DBD75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9326" y="3634740"/>
            <a:ext cx="302171" cy="302171"/>
          </a:xfrm>
          <a:prstGeom prst="rect">
            <a:avLst/>
          </a:prstGeom>
        </p:spPr>
      </p:pic>
      <p:pic>
        <p:nvPicPr>
          <p:cNvPr id="6" name="Grafik 5" descr="Häkchen mit einfarbiger Füllung">
            <a:extLst>
              <a:ext uri="{FF2B5EF4-FFF2-40B4-BE49-F238E27FC236}">
                <a16:creationId xmlns:a16="http://schemas.microsoft.com/office/drawing/2014/main" id="{980F3F91-407C-4276-B836-136CE6A4F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9325" y="4985993"/>
            <a:ext cx="302171" cy="3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21E52-E811-46C5-A4B6-01F144F2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99" y="317109"/>
            <a:ext cx="8794326" cy="693747"/>
          </a:xfrm>
        </p:spPr>
        <p:txBody>
          <a:bodyPr/>
          <a:lstStyle/>
          <a:p>
            <a:r>
              <a:rPr lang="de-DE"/>
              <a:t>MICROSOFT 365 VIRTUAL MARATHON 2021 SPONSORS</a:t>
            </a:r>
            <a:endParaRPr lang="de-DE" dirty="0"/>
          </a:p>
        </p:txBody>
      </p:sp>
      <p:pic>
        <p:nvPicPr>
          <p:cNvPr id="1024" name="Picture Placeholder 1023" descr="Logo&#10;&#10;Description automatically generated">
            <a:extLst>
              <a:ext uri="{FF2B5EF4-FFF2-40B4-BE49-F238E27FC236}">
                <a16:creationId xmlns:a16="http://schemas.microsoft.com/office/drawing/2014/main" id="{7B8EF457-96C5-404F-8CCF-B8A15E53AB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-1307" b="-1725"/>
          <a:stretch/>
        </p:blipFill>
        <p:spPr>
          <a:xfrm>
            <a:off x="7990021" y="3401081"/>
            <a:ext cx="3108960" cy="1133475"/>
          </a:xfrm>
        </p:spPr>
      </p:pic>
      <p:pic>
        <p:nvPicPr>
          <p:cNvPr id="1026" name="Picture Placeholder 1025" descr="Text&#10;&#10;Description automatically generated">
            <a:extLst>
              <a:ext uri="{FF2B5EF4-FFF2-40B4-BE49-F238E27FC236}">
                <a16:creationId xmlns:a16="http://schemas.microsoft.com/office/drawing/2014/main" id="{C578950D-5909-4DB0-9DA3-BA040B39A1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t="4770" b="4770"/>
          <a:stretch>
            <a:fillRect/>
          </a:stretch>
        </p:blipFill>
        <p:spPr>
          <a:xfrm>
            <a:off x="1163012" y="3556339"/>
            <a:ext cx="3108960" cy="822960"/>
          </a:xfrm>
        </p:spPr>
      </p:pic>
      <p:pic>
        <p:nvPicPr>
          <p:cNvPr id="1032" name="Picture Placeholder 103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8FD28C1-DE61-472E-A3B2-212EDCD519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5"/>
          <a:srcRect l="-504" r="-1473"/>
          <a:stretch/>
        </p:blipFill>
        <p:spPr>
          <a:xfrm>
            <a:off x="1105862" y="5659712"/>
            <a:ext cx="3108960" cy="674910"/>
          </a:xfrm>
        </p:spPr>
      </p:pic>
      <p:pic>
        <p:nvPicPr>
          <p:cNvPr id="1029" name="Picture Placeholder 1028">
            <a:extLst>
              <a:ext uri="{FF2B5EF4-FFF2-40B4-BE49-F238E27FC236}">
                <a16:creationId xmlns:a16="http://schemas.microsoft.com/office/drawing/2014/main" id="{013E2BC3-16CB-4E77-8B94-373E77A7996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/>
          <a:srcRect t="8266" b="8266"/>
          <a:stretch>
            <a:fillRect/>
          </a:stretch>
        </p:blipFill>
        <p:spPr>
          <a:xfrm>
            <a:off x="1906638" y="1540115"/>
            <a:ext cx="3108960" cy="822960"/>
          </a:xfrm>
        </p:spPr>
      </p:pic>
      <p:pic>
        <p:nvPicPr>
          <p:cNvPr id="1034" name="Picture Placeholder 103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DD42425-5DE2-42F7-850E-50FF8A74481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l="174" r="871"/>
          <a:stretch/>
        </p:blipFill>
        <p:spPr>
          <a:xfrm>
            <a:off x="8037646" y="5651132"/>
            <a:ext cx="3379899" cy="683490"/>
          </a:xfr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FCEC0E3-7045-4E51-A5D7-F91CAEB7C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25120" y="1284734"/>
            <a:ext cx="2548006" cy="133372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D6B473F-DE42-416E-A885-736D68DA71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9138" y="3177036"/>
            <a:ext cx="1333722" cy="158156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3666B57-E524-4B9B-B473-B6115855A3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9138" y="5326016"/>
            <a:ext cx="1333722" cy="13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A3C208-AB7F-4DB6-8AE1-22467C1AF7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Lokaler Trace auf des Teams Clients hilft nicht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AutoDiscover v2 ist anonym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ermöglicht Selbsttest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Test per PowerShell </a:t>
            </a:r>
          </a:p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Invoke-RestMethod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-Uri 'https://outlook.office365.com/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autodiscover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autodiscover.json?Email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AlexW@ixion-inc.de&amp;Protocol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=EWS'</a:t>
            </a:r>
          </a:p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Invoke-RestMethod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-Uri 'https://outlook.office365.com/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autodiscover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autodiscover.json?Email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AlexW@ixion-inc.de&amp;Protocol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=REST'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Test per Browser</a:t>
            </a:r>
          </a:p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https://outlook.office365.com/autodiscover/autodiscover.json?Email=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john.doe@varunagroup.de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&amp;Protocol=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EWS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https://outlook.office365.com/autodiscover/autodiscover.json?Email=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john.doe@varunagroup.de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&amp;Protocol=</a:t>
            </a:r>
            <a:r>
              <a:rPr 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Fiddler</a:t>
            </a:r>
            <a:r>
              <a:rPr lang="de-DE" dirty="0"/>
              <a:t>-Trace während des Aufrufes aufzeichnen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C56B6E8-7B82-448F-BD85-DB8E2405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AutoDiscover</a:t>
            </a:r>
          </a:p>
        </p:txBody>
      </p:sp>
    </p:spTree>
    <p:extLst>
      <p:ext uri="{BB962C8B-B14F-4D97-AF65-F5344CB8AC3E}">
        <p14:creationId xmlns:p14="http://schemas.microsoft.com/office/powerpoint/2010/main" val="38351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20FA6-97B3-43DB-B614-62ED491103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Fehler beim Aufruf bedeutet nicht automatisch ein Problem</a:t>
            </a:r>
          </a:p>
          <a:p>
            <a:pPr lvl="1"/>
            <a:r>
              <a:rPr lang="de-DE" dirty="0"/>
              <a:t>Timeout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Einschränkung der Remote IP-Adressen auf Microsoft 365?</a:t>
            </a:r>
          </a:p>
          <a:p>
            <a:pPr lvl="1"/>
            <a:r>
              <a:rPr lang="de-DE" dirty="0"/>
              <a:t>Timeout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Exchange Server unter Last?</a:t>
            </a:r>
          </a:p>
          <a:p>
            <a:pPr lvl="1"/>
            <a:r>
              <a:rPr lang="de-DE" dirty="0"/>
              <a:t>User Not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Mail User nicht synchronisiert?</a:t>
            </a:r>
          </a:p>
          <a:p>
            <a:pPr lvl="1"/>
            <a:r>
              <a:rPr lang="de-DE" dirty="0"/>
              <a:t>AutoDiscover Name Resolution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kein AutoDiscover Eintrag für SMTP-Domäne?</a:t>
            </a:r>
          </a:p>
          <a:p>
            <a:r>
              <a:rPr lang="de-DE" dirty="0"/>
              <a:t>Prüfung der Protokolldateien</a:t>
            </a:r>
          </a:p>
          <a:p>
            <a:pPr lvl="1"/>
            <a:r>
              <a:rPr lang="de-DE" dirty="0"/>
              <a:t>AutoDiscover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erreicht der Request den Server?</a:t>
            </a:r>
          </a:p>
          <a:p>
            <a:pPr lvl="1"/>
            <a:r>
              <a:rPr lang="de-DE" dirty="0"/>
              <a:t>IIS Website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erreichen die Teams Backend Anfragen den Server?</a:t>
            </a:r>
          </a:p>
          <a:p>
            <a:r>
              <a:rPr lang="de-DE" dirty="0"/>
              <a:t>Netzwerk Trace</a:t>
            </a:r>
          </a:p>
          <a:p>
            <a:pPr lvl="1"/>
            <a:r>
              <a:rPr lang="de-DE" dirty="0"/>
              <a:t>Sind Anfragen der Teams Backend Services protokolliert?</a:t>
            </a:r>
          </a:p>
          <a:p>
            <a:pPr lvl="1"/>
            <a:r>
              <a:rPr lang="de-DE" dirty="0"/>
              <a:t>Gibt es TLS-Handshake Fehler?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00416-5C14-40D6-9264-0F5A485A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AutoDiscover</a:t>
            </a:r>
          </a:p>
        </p:txBody>
      </p:sp>
    </p:spTree>
    <p:extLst>
      <p:ext uri="{BB962C8B-B14F-4D97-AF65-F5344CB8AC3E}">
        <p14:creationId xmlns:p14="http://schemas.microsoft.com/office/powerpoint/2010/main" val="26969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0FF45-BB8C-4B36-8182-4D7968B9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Protokollierung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DA86F6-6381-44B8-920A-69DEA170011E}"/>
              </a:ext>
            </a:extLst>
          </p:cNvPr>
          <p:cNvSpPr/>
          <p:nvPr/>
        </p:nvSpPr>
        <p:spPr bwMode="auto">
          <a:xfrm>
            <a:off x="251392" y="1170995"/>
            <a:ext cx="1271521" cy="560604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4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71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4" name="Rectangle 129">
            <a:extLst>
              <a:ext uri="{FF2B5EF4-FFF2-40B4-BE49-F238E27FC236}">
                <a16:creationId xmlns:a16="http://schemas.microsoft.com/office/drawing/2014/main" id="{EB5388E1-BB15-4CC2-95D9-4229DD074521}"/>
              </a:ext>
            </a:extLst>
          </p:cNvPr>
          <p:cNvSpPr/>
          <p:nvPr/>
        </p:nvSpPr>
        <p:spPr>
          <a:xfrm>
            <a:off x="251392" y="6073384"/>
            <a:ext cx="1271521" cy="703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24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Teams Services</a:t>
            </a:r>
            <a:br>
              <a:rPr kumimoji="0" lang="de-DE" sz="1324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</a:br>
            <a:r>
              <a:rPr kumimoji="0" lang="de-DE" sz="1324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Cloud</a:t>
            </a:r>
            <a:endParaRPr kumimoji="0" lang="de-DE" sz="1324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pic>
        <p:nvPicPr>
          <p:cNvPr id="5" name="Grafik 4" descr="Cloud Silhouette">
            <a:extLst>
              <a:ext uri="{FF2B5EF4-FFF2-40B4-BE49-F238E27FC236}">
                <a16:creationId xmlns:a16="http://schemas.microsoft.com/office/drawing/2014/main" id="{BF97881D-822F-416E-A005-440CFA61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393" y="2793241"/>
            <a:ext cx="1271520" cy="1271520"/>
          </a:xfrm>
          <a:prstGeom prst="rect">
            <a:avLst/>
          </a:prstGeom>
        </p:spPr>
      </p:pic>
      <p:pic>
        <p:nvPicPr>
          <p:cNvPr id="6" name="Picture 108">
            <a:extLst>
              <a:ext uri="{FF2B5EF4-FFF2-40B4-BE49-F238E27FC236}">
                <a16:creationId xmlns:a16="http://schemas.microsoft.com/office/drawing/2014/main" id="{DA49D1FE-D780-4E6D-8A4D-95FDCE457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13" y="3335481"/>
            <a:ext cx="345942" cy="2861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AF0DE8-9153-443C-BA8B-00E3F2919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102" y="3494494"/>
            <a:ext cx="325148" cy="325148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1F3A302D-2C1A-46A6-BB05-B27977925BE2}"/>
              </a:ext>
            </a:extLst>
          </p:cNvPr>
          <p:cNvSpPr/>
          <p:nvPr/>
        </p:nvSpPr>
        <p:spPr bwMode="auto">
          <a:xfrm>
            <a:off x="1961064" y="1178560"/>
            <a:ext cx="8586512" cy="5606043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4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71" b="0" i="0" u="none" strike="noStrike" kern="0" cap="none" spc="0" normalizeH="0" baseline="0" noProof="0" dirty="0">
              <a:ln>
                <a:noFill/>
              </a:ln>
              <a:solidFill>
                <a:srgbClr val="7959A4"/>
              </a:solidFill>
              <a:effectLst/>
              <a:uLnTx/>
              <a:uFillTx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1A638CB-D6F3-42F6-979F-D4280D2B3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006" y="947843"/>
            <a:ext cx="781050" cy="762000"/>
          </a:xfrm>
          <a:prstGeom prst="rect">
            <a:avLst/>
          </a:prstGeom>
        </p:spPr>
      </p:pic>
      <p:sp>
        <p:nvSpPr>
          <p:cNvPr id="10" name="Rounded Rectangle 93">
            <a:extLst>
              <a:ext uri="{FF2B5EF4-FFF2-40B4-BE49-F238E27FC236}">
                <a16:creationId xmlns:a16="http://schemas.microsoft.com/office/drawing/2014/main" id="{CF5D207C-D95C-4FDE-92FA-A76F2EDD6B38}"/>
              </a:ext>
            </a:extLst>
          </p:cNvPr>
          <p:cNvSpPr/>
          <p:nvPr/>
        </p:nvSpPr>
        <p:spPr>
          <a:xfrm rot="5400000">
            <a:off x="2642215" y="2783074"/>
            <a:ext cx="2618265" cy="1104811"/>
          </a:xfrm>
          <a:prstGeom prst="roundRect">
            <a:avLst>
              <a:gd name="adj" fmla="val 4167"/>
            </a:avLst>
          </a:prstGeom>
          <a:solidFill>
            <a:sysClr val="window" lastClr="FFFFFF">
              <a:alpha val="19000"/>
            </a:sys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https.sys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93">
            <a:extLst>
              <a:ext uri="{FF2B5EF4-FFF2-40B4-BE49-F238E27FC236}">
                <a16:creationId xmlns:a16="http://schemas.microsoft.com/office/drawing/2014/main" id="{5799CB10-2611-4055-ACAD-9456CBDDE7A3}"/>
              </a:ext>
            </a:extLst>
          </p:cNvPr>
          <p:cNvSpPr/>
          <p:nvPr/>
        </p:nvSpPr>
        <p:spPr>
          <a:xfrm rot="5400000">
            <a:off x="4084370" y="2783074"/>
            <a:ext cx="2618265" cy="1104811"/>
          </a:xfrm>
          <a:prstGeom prst="roundRect">
            <a:avLst>
              <a:gd name="adj" fmla="val 4167"/>
            </a:avLst>
          </a:prstGeom>
          <a:solidFill>
            <a:sysClr val="window" lastClr="FFFFFF">
              <a:alpha val="19000"/>
            </a:sys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MSExchangeServicesAppPool</a:t>
            </a:r>
            <a:b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(W3WP)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nip Single Corner Rectangle 46">
            <a:extLst>
              <a:ext uri="{FF2B5EF4-FFF2-40B4-BE49-F238E27FC236}">
                <a16:creationId xmlns:a16="http://schemas.microsoft.com/office/drawing/2014/main" id="{ABBA6705-F2CA-4725-B0D0-CBF4A1F087EC}"/>
              </a:ext>
            </a:extLst>
          </p:cNvPr>
          <p:cNvSpPr/>
          <p:nvPr/>
        </p:nvSpPr>
        <p:spPr>
          <a:xfrm>
            <a:off x="3013188" y="3323229"/>
            <a:ext cx="506770" cy="310622"/>
          </a:xfrm>
          <a:prstGeom prst="snip1Rect">
            <a:avLst/>
          </a:prstGeom>
          <a:solidFill>
            <a:srgbClr val="5B9BD5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EWS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ounded Rectangle 93">
            <a:extLst>
              <a:ext uri="{FF2B5EF4-FFF2-40B4-BE49-F238E27FC236}">
                <a16:creationId xmlns:a16="http://schemas.microsoft.com/office/drawing/2014/main" id="{F89F5C68-C724-4BDC-AEB1-9E62ACA79454}"/>
              </a:ext>
            </a:extLst>
          </p:cNvPr>
          <p:cNvSpPr/>
          <p:nvPr/>
        </p:nvSpPr>
        <p:spPr>
          <a:xfrm rot="5400000">
            <a:off x="6740563" y="2783073"/>
            <a:ext cx="2618265" cy="1104811"/>
          </a:xfrm>
          <a:prstGeom prst="roundRect">
            <a:avLst>
              <a:gd name="adj" fmla="val 4167"/>
            </a:avLst>
          </a:prstGeom>
          <a:solidFill>
            <a:sysClr val="window" lastClr="FFFFFF">
              <a:alpha val="19000"/>
            </a:sys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https.sys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3">
            <a:extLst>
              <a:ext uri="{FF2B5EF4-FFF2-40B4-BE49-F238E27FC236}">
                <a16:creationId xmlns:a16="http://schemas.microsoft.com/office/drawing/2014/main" id="{D550EC07-0584-499B-9C9A-0EACF3D67F13}"/>
              </a:ext>
            </a:extLst>
          </p:cNvPr>
          <p:cNvSpPr/>
          <p:nvPr/>
        </p:nvSpPr>
        <p:spPr>
          <a:xfrm rot="5400000">
            <a:off x="8182718" y="2783073"/>
            <a:ext cx="2618265" cy="1104811"/>
          </a:xfrm>
          <a:prstGeom prst="roundRect">
            <a:avLst>
              <a:gd name="adj" fmla="val 4167"/>
            </a:avLst>
          </a:prstGeom>
          <a:solidFill>
            <a:sysClr val="window" lastClr="FFFFFF">
              <a:alpha val="19000"/>
            </a:sys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MSExchangeServicesAppPool</a:t>
            </a:r>
            <a:b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(W3WP)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nip Single Corner Rectangle 46">
            <a:extLst>
              <a:ext uri="{FF2B5EF4-FFF2-40B4-BE49-F238E27FC236}">
                <a16:creationId xmlns:a16="http://schemas.microsoft.com/office/drawing/2014/main" id="{76AC26FD-1045-40C6-BA92-D4818EE319E5}"/>
              </a:ext>
            </a:extLst>
          </p:cNvPr>
          <p:cNvSpPr/>
          <p:nvPr/>
        </p:nvSpPr>
        <p:spPr>
          <a:xfrm>
            <a:off x="7152896" y="3273689"/>
            <a:ext cx="506770" cy="310622"/>
          </a:xfrm>
          <a:prstGeom prst="snip1Rect">
            <a:avLst/>
          </a:prstGeom>
          <a:solidFill>
            <a:srgbClr val="5B9BD5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anose="020B0502040204020203" pitchFamily="34" charset="0"/>
              </a:rPr>
              <a:t>EWS</a:t>
            </a:r>
            <a:endParaRPr kumimoji="0" lang="de-DE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EE5242C-422A-425B-A111-84B5E83843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154" y="5248326"/>
            <a:ext cx="418386" cy="50327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B13B5EC-5B36-4F0C-B1D5-4B5B160CA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309" y="5248326"/>
            <a:ext cx="418386" cy="50327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EBB3E30-0C57-4A49-85CF-8AFC741F6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9999" y="5248326"/>
            <a:ext cx="418386" cy="5032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5B71E17-0FE5-4C3A-8CA7-CB11ED40F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0502" y="5248326"/>
            <a:ext cx="418386" cy="50327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232F44A-1ABF-49AF-AF46-E46DB13B9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2657" y="5251504"/>
            <a:ext cx="418386" cy="503276"/>
          </a:xfrm>
          <a:prstGeom prst="rect">
            <a:avLst/>
          </a:prstGeom>
        </p:spPr>
      </p:pic>
      <p:sp>
        <p:nvSpPr>
          <p:cNvPr id="21" name="Rounded Rectangle 49">
            <a:extLst>
              <a:ext uri="{FF2B5EF4-FFF2-40B4-BE49-F238E27FC236}">
                <a16:creationId xmlns:a16="http://schemas.microsoft.com/office/drawing/2014/main" id="{F458AC99-8645-4E34-84FF-838540456B01}"/>
              </a:ext>
            </a:extLst>
          </p:cNvPr>
          <p:cNvSpPr/>
          <p:nvPr/>
        </p:nvSpPr>
        <p:spPr>
          <a:xfrm>
            <a:off x="3355327" y="1871035"/>
            <a:ext cx="1192040" cy="310622"/>
          </a:xfrm>
          <a:prstGeom prst="roundRect">
            <a:avLst>
              <a:gd name="adj" fmla="val 4167"/>
            </a:avLst>
          </a:prstGeom>
          <a:solidFill>
            <a:srgbClr val="50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49">
            <a:extLst>
              <a:ext uri="{FF2B5EF4-FFF2-40B4-BE49-F238E27FC236}">
                <a16:creationId xmlns:a16="http://schemas.microsoft.com/office/drawing/2014/main" id="{5DD31D6E-EDDA-4DCD-8B9B-CE02EA96A5DF}"/>
              </a:ext>
            </a:extLst>
          </p:cNvPr>
          <p:cNvSpPr/>
          <p:nvPr/>
        </p:nvSpPr>
        <p:spPr>
          <a:xfrm>
            <a:off x="7453675" y="1870049"/>
            <a:ext cx="1192040" cy="310622"/>
          </a:xfrm>
          <a:prstGeom prst="roundRect">
            <a:avLst>
              <a:gd name="adj" fmla="val 4167"/>
            </a:avLst>
          </a:prstGeom>
          <a:solidFill>
            <a:srgbClr val="50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49">
            <a:extLst>
              <a:ext uri="{FF2B5EF4-FFF2-40B4-BE49-F238E27FC236}">
                <a16:creationId xmlns:a16="http://schemas.microsoft.com/office/drawing/2014/main" id="{960DCC6F-E66D-4F3E-9EF1-6A34BF45F167}"/>
              </a:ext>
            </a:extLst>
          </p:cNvPr>
          <p:cNvSpPr/>
          <p:nvPr/>
        </p:nvSpPr>
        <p:spPr>
          <a:xfrm>
            <a:off x="8905131" y="1867530"/>
            <a:ext cx="1192040" cy="310622"/>
          </a:xfrm>
          <a:prstGeom prst="roundRect">
            <a:avLst>
              <a:gd name="adj" fmla="val 4167"/>
            </a:avLst>
          </a:prstGeom>
          <a:solidFill>
            <a:srgbClr val="50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087B3333-C7AC-4056-A7C4-7C1E2388415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51347" y="2178152"/>
            <a:ext cx="5698" cy="2466460"/>
          </a:xfrm>
          <a:prstGeom prst="line">
            <a:avLst/>
          </a:prstGeom>
          <a:noFill/>
          <a:ln w="19050" cap="flat" cmpd="sng" algn="ctr">
            <a:solidFill>
              <a:srgbClr val="181D32"/>
            </a:solidFill>
            <a:prstDash val="sysDot"/>
            <a:miter lim="800000"/>
            <a:headEnd type="none"/>
            <a:tailEnd type="none"/>
          </a:ln>
          <a:effectLst/>
        </p:spPr>
      </p:cxn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6EC53CA1-D6EA-4294-9725-7DEFF37DF7F1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5393502" y="2026347"/>
            <a:ext cx="0" cy="2618265"/>
          </a:xfrm>
          <a:prstGeom prst="line">
            <a:avLst/>
          </a:prstGeom>
          <a:noFill/>
          <a:ln w="19050" cap="flat" cmpd="sng" algn="ctr">
            <a:solidFill>
              <a:srgbClr val="181D32"/>
            </a:solidFill>
            <a:prstDash val="sysDot"/>
            <a:miter lim="800000"/>
            <a:headEnd type="none"/>
            <a:tailEnd type="none"/>
          </a:ln>
          <a:effectLst/>
        </p:spPr>
      </p:cxn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3B2A921A-198D-4C13-8CF7-9EFC16256254}"/>
              </a:ext>
            </a:extLst>
          </p:cNvPr>
          <p:cNvCxnSpPr>
            <a:cxnSpLocks/>
          </p:cNvCxnSpPr>
          <p:nvPr/>
        </p:nvCxnSpPr>
        <p:spPr>
          <a:xfrm flipH="1">
            <a:off x="8046352" y="2178151"/>
            <a:ext cx="5698" cy="2466460"/>
          </a:xfrm>
          <a:prstGeom prst="line">
            <a:avLst/>
          </a:prstGeom>
          <a:noFill/>
          <a:ln w="19050" cap="flat" cmpd="sng" algn="ctr">
            <a:solidFill>
              <a:srgbClr val="181D32"/>
            </a:solidFill>
            <a:prstDash val="sysDot"/>
            <a:miter lim="800000"/>
            <a:headEnd type="none"/>
            <a:tailEnd type="none"/>
          </a:ln>
          <a:effectLst/>
        </p:spPr>
      </p:cxnSp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1C466ECC-3209-49D2-8896-C7A489340853}"/>
              </a:ext>
            </a:extLst>
          </p:cNvPr>
          <p:cNvCxnSpPr>
            <a:cxnSpLocks/>
          </p:cNvCxnSpPr>
          <p:nvPr/>
        </p:nvCxnSpPr>
        <p:spPr>
          <a:xfrm flipH="1">
            <a:off x="9486152" y="2193206"/>
            <a:ext cx="5698" cy="2466460"/>
          </a:xfrm>
          <a:prstGeom prst="line">
            <a:avLst/>
          </a:prstGeom>
          <a:noFill/>
          <a:ln w="19050" cap="flat" cmpd="sng" algn="ctr">
            <a:solidFill>
              <a:srgbClr val="181D32"/>
            </a:solidFill>
            <a:prstDash val="sysDot"/>
            <a:miter lim="800000"/>
            <a:headEnd type="none"/>
            <a:tailEnd type="non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A194CD1-CF4F-4B46-A226-A5B742C598E5}"/>
              </a:ext>
            </a:extLst>
          </p:cNvPr>
          <p:cNvCxnSpPr>
            <a:cxnSpLocks/>
          </p:cNvCxnSpPr>
          <p:nvPr/>
        </p:nvCxnSpPr>
        <p:spPr>
          <a:xfrm>
            <a:off x="3951347" y="2648145"/>
            <a:ext cx="1434625" cy="0"/>
          </a:xfrm>
          <a:prstGeom prst="straightConnector1">
            <a:avLst/>
          </a:prstGeom>
          <a:noFill/>
          <a:ln w="38100" cap="flat" cmpd="sng" algn="ctr">
            <a:solidFill>
              <a:srgbClr val="7959A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10DEA-AADC-4537-AEA3-7C6902FA6AD7}"/>
              </a:ext>
            </a:extLst>
          </p:cNvPr>
          <p:cNvCxnSpPr>
            <a:cxnSpLocks/>
          </p:cNvCxnSpPr>
          <p:nvPr/>
        </p:nvCxnSpPr>
        <p:spPr>
          <a:xfrm>
            <a:off x="8046352" y="3755888"/>
            <a:ext cx="1434625" cy="0"/>
          </a:xfrm>
          <a:prstGeom prst="straightConnector1">
            <a:avLst/>
          </a:prstGeom>
          <a:noFill/>
          <a:ln w="38100" cap="flat" cmpd="sng" algn="ctr">
            <a:solidFill>
              <a:srgbClr val="7959A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E58CADF-17B1-45B7-B9B1-45636431343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410699" y="3478540"/>
            <a:ext cx="1602489" cy="0"/>
          </a:xfrm>
          <a:prstGeom prst="straightConnector1">
            <a:avLst/>
          </a:prstGeom>
          <a:noFill/>
          <a:ln w="38100" cap="flat" cmpd="sng" algn="ctr">
            <a:solidFill>
              <a:srgbClr val="7959A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368274F1-9F5A-45BA-A9B8-C0CD46A5868C}"/>
              </a:ext>
            </a:extLst>
          </p:cNvPr>
          <p:cNvCxnSpPr>
            <a:stCxn id="10" idx="3"/>
            <a:endCxn id="18" idx="0"/>
          </p:cNvCxnSpPr>
          <p:nvPr/>
        </p:nvCxnSpPr>
        <p:spPr>
          <a:xfrm rot="5400000">
            <a:off x="2928413" y="4225392"/>
            <a:ext cx="603714" cy="1442155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00B02AD-454B-4689-BB0B-BA29264E02BD}"/>
              </a:ext>
            </a:extLst>
          </p:cNvPr>
          <p:cNvCxnSpPr>
            <a:endCxn id="16" idx="0"/>
          </p:cNvCxnSpPr>
          <p:nvPr/>
        </p:nvCxnSpPr>
        <p:spPr>
          <a:xfrm flipH="1">
            <a:off x="3951347" y="4654357"/>
            <a:ext cx="2849" cy="5939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3E402C4-6A44-423C-ABF8-84A633FB5446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5393502" y="4644612"/>
            <a:ext cx="0" cy="60371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EAA14DF-9357-4358-8BE5-CB336371AB91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8046353" y="4644611"/>
            <a:ext cx="3342" cy="62450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48CF263-7BC5-4B50-9556-E9F27D93D49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486154" y="4644611"/>
            <a:ext cx="5696" cy="6181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FC592D3B-A965-4E2A-8817-E559D2A07F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788" y="5258608"/>
            <a:ext cx="418386" cy="503276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799A969-C151-48E1-BD37-99AD9D398ABC}"/>
              </a:ext>
            </a:extLst>
          </p:cNvPr>
          <p:cNvCxnSpPr>
            <a:stCxn id="13" idx="3"/>
            <a:endCxn id="36" idx="0"/>
          </p:cNvCxnSpPr>
          <p:nvPr/>
        </p:nvCxnSpPr>
        <p:spPr>
          <a:xfrm rot="5400000">
            <a:off x="7155840" y="4364752"/>
            <a:ext cx="613997" cy="1173714"/>
          </a:xfrm>
          <a:prstGeom prst="bentConnector3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ounded Rectangle 49">
            <a:extLst>
              <a:ext uri="{FF2B5EF4-FFF2-40B4-BE49-F238E27FC236}">
                <a16:creationId xmlns:a16="http://schemas.microsoft.com/office/drawing/2014/main" id="{5EFF91AA-1837-4ADD-94F5-CCDEB4712DBA}"/>
              </a:ext>
            </a:extLst>
          </p:cNvPr>
          <p:cNvSpPr/>
          <p:nvPr/>
        </p:nvSpPr>
        <p:spPr>
          <a:xfrm>
            <a:off x="4806944" y="1870049"/>
            <a:ext cx="1201341" cy="310622"/>
          </a:xfrm>
          <a:prstGeom prst="roundRect">
            <a:avLst>
              <a:gd name="adj" fmla="val 4167"/>
            </a:avLst>
          </a:prstGeom>
          <a:solidFill>
            <a:srgbClr val="50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70" tIns="68570" rIns="68570" bIns="685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EWS Proxy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25B207C9-3108-4483-8CAA-61C501F529B4}"/>
              </a:ext>
            </a:extLst>
          </p:cNvPr>
          <p:cNvSpPr/>
          <p:nvPr/>
        </p:nvSpPr>
        <p:spPr>
          <a:xfrm>
            <a:off x="2030156" y="5750948"/>
            <a:ext cx="1003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de-DE" sz="900">
                <a:solidFill>
                  <a:prstClr val="black"/>
                </a:solidFill>
                <a:cs typeface="Segoe UI" panose="020B0502040204020203" pitchFamily="34" charset="0"/>
              </a:rPr>
              <a:t>u_exXXXXXX.log</a:t>
            </a:r>
            <a:endParaRPr lang="de-DE" sz="9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DC14FF66-BCE5-47D6-8C12-A1FFD7A9CD04}"/>
              </a:ext>
            </a:extLst>
          </p:cNvPr>
          <p:cNvSpPr/>
          <p:nvPr/>
        </p:nvSpPr>
        <p:spPr>
          <a:xfrm>
            <a:off x="3417951" y="5750948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de-DE" sz="900">
                <a:solidFill>
                  <a:prstClr val="black"/>
                </a:solidFill>
                <a:cs typeface="Segoe UI" panose="020B0502040204020203" pitchFamily="34" charset="0"/>
              </a:rPr>
              <a:t>httperrXXXXX.log</a:t>
            </a:r>
            <a:endParaRPr lang="de-DE" sz="9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F44A98-6089-427F-825D-3584FFBF5B5F}"/>
              </a:ext>
            </a:extLst>
          </p:cNvPr>
          <p:cNvSpPr/>
          <p:nvPr/>
        </p:nvSpPr>
        <p:spPr>
          <a:xfrm>
            <a:off x="4560134" y="5752664"/>
            <a:ext cx="16667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de-DE" sz="900">
                <a:solidFill>
                  <a:prstClr val="black"/>
                </a:solidFill>
                <a:cs typeface="Segoe UI" panose="020B0502040204020203" pitchFamily="34" charset="0"/>
              </a:rPr>
              <a:t>HttpProxyXXXXXXXXXX-X.log</a:t>
            </a:r>
            <a:endParaRPr lang="de-DE" sz="9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28B11247-D2F9-42B3-8697-2F4FD7637604}"/>
              </a:ext>
            </a:extLst>
          </p:cNvPr>
          <p:cNvSpPr/>
          <p:nvPr/>
        </p:nvSpPr>
        <p:spPr>
          <a:xfrm>
            <a:off x="7512494" y="5755009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de-DE" sz="900">
                <a:solidFill>
                  <a:prstClr val="black"/>
                </a:solidFill>
                <a:cs typeface="Segoe UI" panose="020B0502040204020203" pitchFamily="34" charset="0"/>
              </a:rPr>
              <a:t>httperrXXXXX.log</a:t>
            </a:r>
            <a:endParaRPr lang="de-DE" sz="9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BE7AB5C3-9B55-4167-B303-1129AA43631C}"/>
              </a:ext>
            </a:extLst>
          </p:cNvPr>
          <p:cNvSpPr/>
          <p:nvPr/>
        </p:nvSpPr>
        <p:spPr>
          <a:xfrm>
            <a:off x="6371980" y="5755009"/>
            <a:ext cx="10038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de-DE" sz="900">
                <a:solidFill>
                  <a:prstClr val="black"/>
                </a:solidFill>
                <a:cs typeface="Segoe UI" panose="020B0502040204020203" pitchFamily="34" charset="0"/>
              </a:rPr>
              <a:t>u_exXXXXXX.log</a:t>
            </a:r>
            <a:endParaRPr lang="de-DE" sz="9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F26B900F-5CFF-42F0-A9BE-99840E855110}"/>
              </a:ext>
            </a:extLst>
          </p:cNvPr>
          <p:cNvSpPr/>
          <p:nvPr/>
        </p:nvSpPr>
        <p:spPr>
          <a:xfrm>
            <a:off x="8845829" y="5750948"/>
            <a:ext cx="1286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de-DE" sz="900">
                <a:solidFill>
                  <a:prstClr val="black"/>
                </a:solidFill>
                <a:cs typeface="Segoe UI" panose="020B0502040204020203" pitchFamily="34" charset="0"/>
              </a:rPr>
              <a:t>EWS_XXXXXXXX-X.log</a:t>
            </a:r>
            <a:endParaRPr lang="de-DE" sz="900" dirty="0">
              <a:solidFill>
                <a:prstClr val="black"/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0BDCC190-CC79-46F9-B55A-238B98E6756F}"/>
              </a:ext>
            </a:extLst>
          </p:cNvPr>
          <p:cNvSpPr/>
          <p:nvPr/>
        </p:nvSpPr>
        <p:spPr>
          <a:xfrm>
            <a:off x="2110604" y="6194379"/>
            <a:ext cx="2436763" cy="2308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solidFill>
              <a:srgbClr val="181D3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inetpub\logs\LogFiles\W3SVC1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04E0DC75-0036-4342-8E68-5039DB3B6D91}"/>
              </a:ext>
            </a:extLst>
          </p:cNvPr>
          <p:cNvSpPr/>
          <p:nvPr/>
        </p:nvSpPr>
        <p:spPr>
          <a:xfrm>
            <a:off x="6371980" y="6203491"/>
            <a:ext cx="2200420" cy="2308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solidFill>
              <a:srgbClr val="181D3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inetpub\logs\LogFiles\W3SVC2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12B04D82-DD84-4310-8B49-E5C0BD0264DF}"/>
              </a:ext>
            </a:extLst>
          </p:cNvPr>
          <p:cNvSpPr/>
          <p:nvPr/>
        </p:nvSpPr>
        <p:spPr>
          <a:xfrm>
            <a:off x="4597075" y="6194378"/>
            <a:ext cx="1629794" cy="2308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solidFill>
              <a:srgbClr val="181D3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Logging\HTTPProxy\EWS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987AC4AE-B346-4D8C-B8E1-C576976FA231}"/>
              </a:ext>
            </a:extLst>
          </p:cNvPr>
          <p:cNvSpPr/>
          <p:nvPr/>
        </p:nvSpPr>
        <p:spPr>
          <a:xfrm>
            <a:off x="8905131" y="6203491"/>
            <a:ext cx="1227042" cy="2308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>
            <a:solidFill>
              <a:srgbClr val="181D32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Segoe UI" panose="020B0502040204020203" pitchFamily="34" charset="0"/>
              </a:rPr>
              <a:t>Logging\EWS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9A245B65-5D90-40F0-9DF8-D72660C9CF71}"/>
              </a:ext>
            </a:extLst>
          </p:cNvPr>
          <p:cNvCxnSpPr>
            <a:cxnSpLocks/>
          </p:cNvCxnSpPr>
          <p:nvPr/>
        </p:nvCxnSpPr>
        <p:spPr>
          <a:xfrm>
            <a:off x="6316666" y="1178560"/>
            <a:ext cx="0" cy="5606043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lgDash"/>
            <a:miter lim="800000"/>
            <a:headEnd type="none"/>
            <a:tailEnd type="none"/>
          </a:ln>
          <a:effectLst/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9365E89-AD81-4BD0-AAB9-6A07798EA4D8}"/>
              </a:ext>
            </a:extLst>
          </p:cNvPr>
          <p:cNvCxnSpPr>
            <a:cxnSpLocks/>
          </p:cNvCxnSpPr>
          <p:nvPr/>
        </p:nvCxnSpPr>
        <p:spPr>
          <a:xfrm flipV="1">
            <a:off x="5393502" y="3164864"/>
            <a:ext cx="2655699" cy="2363"/>
          </a:xfrm>
          <a:prstGeom prst="straightConnector1">
            <a:avLst/>
          </a:prstGeom>
          <a:noFill/>
          <a:ln w="38100" cap="flat" cmpd="sng" algn="ctr">
            <a:solidFill>
              <a:srgbClr val="7959A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Rectangle 40">
            <a:extLst>
              <a:ext uri="{FF2B5EF4-FFF2-40B4-BE49-F238E27FC236}">
                <a16:creationId xmlns:a16="http://schemas.microsoft.com/office/drawing/2014/main" id="{EC61566E-4D2D-4E94-9FE1-EA542A1B2028}"/>
              </a:ext>
            </a:extLst>
          </p:cNvPr>
          <p:cNvSpPr/>
          <p:nvPr/>
        </p:nvSpPr>
        <p:spPr>
          <a:xfrm>
            <a:off x="2303544" y="3238593"/>
            <a:ext cx="618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de-DE" sz="900" b="1" dirty="0">
                <a:solidFill>
                  <a:srgbClr val="7959A4"/>
                </a:solidFill>
                <a:cs typeface="Segoe UI" panose="020B0502040204020203" pitchFamily="34" charset="0"/>
              </a:rPr>
              <a:t>TCP 443</a:t>
            </a: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EF90D4F3-3260-4D4F-809F-AF951C5E2981}"/>
              </a:ext>
            </a:extLst>
          </p:cNvPr>
          <p:cNvSpPr/>
          <p:nvPr/>
        </p:nvSpPr>
        <p:spPr>
          <a:xfrm>
            <a:off x="6911748" y="2940623"/>
            <a:ext cx="618124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914400"/>
            <a:r>
              <a:rPr lang="de-DE" sz="900" b="1" dirty="0">
                <a:solidFill>
                  <a:srgbClr val="7959A4"/>
                </a:solidFill>
                <a:cs typeface="Segoe UI" panose="020B0502040204020203" pitchFamily="34" charset="0"/>
              </a:rPr>
              <a:t>TCP 444</a:t>
            </a:r>
          </a:p>
        </p:txBody>
      </p:sp>
      <p:pic>
        <p:nvPicPr>
          <p:cNvPr id="53" name="Grafik 52" descr="Marke 1 mit einfarbiger Füllung">
            <a:extLst>
              <a:ext uri="{FF2B5EF4-FFF2-40B4-BE49-F238E27FC236}">
                <a16:creationId xmlns:a16="http://schemas.microsoft.com/office/drawing/2014/main" id="{F9988824-B8AF-4A58-AE3D-1DFDF6DACA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8067" y="5161297"/>
            <a:ext cx="368161" cy="368161"/>
          </a:xfrm>
          <a:prstGeom prst="rect">
            <a:avLst/>
          </a:prstGeom>
        </p:spPr>
      </p:pic>
      <p:pic>
        <p:nvPicPr>
          <p:cNvPr id="54" name="Grafik 53" descr="Abzeichen mit einfarbiger Füllung">
            <a:extLst>
              <a:ext uri="{FF2B5EF4-FFF2-40B4-BE49-F238E27FC236}">
                <a16:creationId xmlns:a16="http://schemas.microsoft.com/office/drawing/2014/main" id="{0A67E6FE-9D47-4E06-936A-446E513D19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12443" y="5161297"/>
            <a:ext cx="373821" cy="373821"/>
          </a:xfrm>
          <a:prstGeom prst="rect">
            <a:avLst/>
          </a:prstGeom>
        </p:spPr>
      </p:pic>
      <p:pic>
        <p:nvPicPr>
          <p:cNvPr id="55" name="Grafik 54" descr="Marke 3 mit einfarbiger Füllung">
            <a:extLst>
              <a:ext uri="{FF2B5EF4-FFF2-40B4-BE49-F238E27FC236}">
                <a16:creationId xmlns:a16="http://schemas.microsoft.com/office/drawing/2014/main" id="{289AAAE0-160C-4CD4-8D3D-8F1F2D8A5E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88630" y="5161298"/>
            <a:ext cx="368160" cy="368160"/>
          </a:xfrm>
          <a:prstGeom prst="rect">
            <a:avLst/>
          </a:prstGeom>
        </p:spPr>
      </p:pic>
      <p:pic>
        <p:nvPicPr>
          <p:cNvPr id="56" name="Grafik 55" descr="Marke 4 mit einfarbiger Füllung">
            <a:extLst>
              <a:ext uri="{FF2B5EF4-FFF2-40B4-BE49-F238E27FC236}">
                <a16:creationId xmlns:a16="http://schemas.microsoft.com/office/drawing/2014/main" id="{766F4E09-C0B2-4DB8-8EFC-B583B77B7B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18652" y="5155787"/>
            <a:ext cx="368161" cy="368161"/>
          </a:xfrm>
          <a:prstGeom prst="rect">
            <a:avLst/>
          </a:prstGeom>
        </p:spPr>
      </p:pic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D034D0E-ECF4-4ACE-A238-986125609DBD}"/>
              </a:ext>
            </a:extLst>
          </p:cNvPr>
          <p:cNvCxnSpPr>
            <a:cxnSpLocks/>
          </p:cNvCxnSpPr>
          <p:nvPr/>
        </p:nvCxnSpPr>
        <p:spPr>
          <a:xfrm>
            <a:off x="3519958" y="3494494"/>
            <a:ext cx="437087" cy="0"/>
          </a:xfrm>
          <a:prstGeom prst="straightConnector1">
            <a:avLst/>
          </a:prstGeom>
          <a:noFill/>
          <a:ln w="38100" cap="flat" cmpd="sng" algn="ctr">
            <a:solidFill>
              <a:srgbClr val="7959A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" name="Sprechblase: rechteckig 57">
            <a:extLst>
              <a:ext uri="{FF2B5EF4-FFF2-40B4-BE49-F238E27FC236}">
                <a16:creationId xmlns:a16="http://schemas.microsoft.com/office/drawing/2014/main" id="{E6292127-3330-44CD-9125-381556C49ED8}"/>
              </a:ext>
            </a:extLst>
          </p:cNvPr>
          <p:cNvSpPr/>
          <p:nvPr/>
        </p:nvSpPr>
        <p:spPr>
          <a:xfrm>
            <a:off x="2662354" y="998815"/>
            <a:ext cx="1885014" cy="627926"/>
          </a:xfrm>
          <a:prstGeom prst="wedgeRectCallout">
            <a:avLst>
              <a:gd name="adj1" fmla="val 20631"/>
              <a:gd name="adj2" fmla="val 87470"/>
            </a:avLst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\Web Service(Default Web Site)\</a:t>
            </a:r>
            <a:r>
              <a:rPr kumimoji="0" lang="de-DE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</a:t>
            </a:r>
            <a:r>
              <a:rPr kumimoji="0" lang="de-DE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Connections</a:t>
            </a:r>
          </a:p>
        </p:txBody>
      </p:sp>
      <p:sp>
        <p:nvSpPr>
          <p:cNvPr id="59" name="Sprechblase: rechteckig 58">
            <a:extLst>
              <a:ext uri="{FF2B5EF4-FFF2-40B4-BE49-F238E27FC236}">
                <a16:creationId xmlns:a16="http://schemas.microsoft.com/office/drawing/2014/main" id="{32466D81-13AA-4A08-B585-2BCF2D455C40}"/>
              </a:ext>
            </a:extLst>
          </p:cNvPr>
          <p:cNvSpPr/>
          <p:nvPr/>
        </p:nvSpPr>
        <p:spPr>
          <a:xfrm>
            <a:off x="4806945" y="988389"/>
            <a:ext cx="1419924" cy="638352"/>
          </a:xfrm>
          <a:prstGeom prst="wedgeRectCallout">
            <a:avLst>
              <a:gd name="adj1" fmla="val -20463"/>
              <a:gd name="adj2" fmla="val 87904"/>
            </a:avLst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\EWS / HTTP Proxy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Bearer</a:t>
            </a:r>
            <a:r>
              <a:rPr kumimoji="0" lang="de-DE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Authentication </a:t>
            </a:r>
            <a:br>
              <a:rPr kumimoji="0" lang="de-DE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Postfach-</a:t>
            </a:r>
            <a:r>
              <a:rPr kumimoji="0" lang="de-DE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Anchoring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Sprechblase: rechteckig 59">
            <a:extLst>
              <a:ext uri="{FF2B5EF4-FFF2-40B4-BE49-F238E27FC236}">
                <a16:creationId xmlns:a16="http://schemas.microsoft.com/office/drawing/2014/main" id="{977EAF5A-E2A4-4AC1-AFAC-9E3249587419}"/>
              </a:ext>
            </a:extLst>
          </p:cNvPr>
          <p:cNvSpPr/>
          <p:nvPr/>
        </p:nvSpPr>
        <p:spPr>
          <a:xfrm>
            <a:off x="6687425" y="988062"/>
            <a:ext cx="1958289" cy="627926"/>
          </a:xfrm>
          <a:prstGeom prst="wedgeRectCallout">
            <a:avLst>
              <a:gd name="adj1" fmla="val 21001"/>
              <a:gd name="adj2" fmla="val 87470"/>
            </a:avLst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\Web Service(Exchange Back End)\</a:t>
            </a:r>
            <a:r>
              <a:rPr kumimoji="0" lang="de-DE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</a:t>
            </a:r>
            <a:r>
              <a:rPr kumimoji="0" lang="de-DE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Connections</a:t>
            </a:r>
          </a:p>
        </p:txBody>
      </p:sp>
      <p:sp>
        <p:nvSpPr>
          <p:cNvPr id="61" name="Sprechblase: rechteckig 60">
            <a:extLst>
              <a:ext uri="{FF2B5EF4-FFF2-40B4-BE49-F238E27FC236}">
                <a16:creationId xmlns:a16="http://schemas.microsoft.com/office/drawing/2014/main" id="{B34B7992-D1E6-462B-8394-8A4AA7D398D8}"/>
              </a:ext>
            </a:extLst>
          </p:cNvPr>
          <p:cNvSpPr/>
          <p:nvPr/>
        </p:nvSpPr>
        <p:spPr>
          <a:xfrm>
            <a:off x="8902970" y="982849"/>
            <a:ext cx="1569066" cy="638352"/>
          </a:xfrm>
          <a:prstGeom prst="wedgeRectCallout">
            <a:avLst>
              <a:gd name="adj1" fmla="val -20463"/>
              <a:gd name="adj2" fmla="val 87904"/>
            </a:avLst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\EWS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  <a:endParaRPr kumimoji="0" lang="de-DE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Exchange Business-Logik</a:t>
            </a: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AC1BF95F-A50C-42DD-87FA-33397A519F3E}"/>
              </a:ext>
            </a:extLst>
          </p:cNvPr>
          <p:cNvSpPr/>
          <p:nvPr/>
        </p:nvSpPr>
        <p:spPr>
          <a:xfrm>
            <a:off x="6316666" y="6493528"/>
            <a:ext cx="4230902" cy="29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de-DE" sz="1324" b="1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Mailbox</a:t>
            </a:r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3445816B-E8DF-45B5-9184-8C8EA34B0DBB}"/>
              </a:ext>
            </a:extLst>
          </p:cNvPr>
          <p:cNvSpPr/>
          <p:nvPr/>
        </p:nvSpPr>
        <p:spPr>
          <a:xfrm>
            <a:off x="1961064" y="6489456"/>
            <a:ext cx="4368026" cy="29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de-DE" sz="1324" b="1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CAFE (Client Access </a:t>
            </a:r>
            <a:r>
              <a:rPr lang="de-DE" sz="1324" b="1" dirty="0" err="1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FrontEnd</a:t>
            </a:r>
            <a:r>
              <a:rPr lang="de-DE" sz="1324" b="1" dirty="0">
                <a:solidFill>
                  <a:srgbClr val="E7E6E6">
                    <a:lumMod val="10000"/>
                  </a:srgbClr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D994949-5F4B-404F-9D53-36F717E1ABAF}"/>
              </a:ext>
            </a:extLst>
          </p:cNvPr>
          <p:cNvSpPr txBox="1"/>
          <p:nvPr/>
        </p:nvSpPr>
        <p:spPr>
          <a:xfrm rot="20608055">
            <a:off x="2012448" y="4060824"/>
            <a:ext cx="1200316" cy="369332"/>
          </a:xfrm>
          <a:prstGeom prst="rect">
            <a:avLst/>
          </a:prstGeom>
          <a:solidFill>
            <a:srgbClr val="33B0B7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1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641363-FE87-4E9C-8D58-F04DF7ADCA80}"/>
              </a:ext>
            </a:extLst>
          </p:cNvPr>
          <p:cNvSpPr txBox="1"/>
          <p:nvPr/>
        </p:nvSpPr>
        <p:spPr>
          <a:xfrm rot="20608055">
            <a:off x="6419689" y="4060824"/>
            <a:ext cx="1200316" cy="369332"/>
          </a:xfrm>
          <a:prstGeom prst="rect">
            <a:avLst/>
          </a:prstGeom>
          <a:solidFill>
            <a:srgbClr val="33B0B7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1?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3A0246E-9719-4D37-AE8D-99FE334A3919}"/>
              </a:ext>
            </a:extLst>
          </p:cNvPr>
          <p:cNvSpPr txBox="1"/>
          <p:nvPr/>
        </p:nvSpPr>
        <p:spPr>
          <a:xfrm rot="20608055">
            <a:off x="6382846" y="4356262"/>
            <a:ext cx="1200316" cy="369332"/>
          </a:xfrm>
          <a:prstGeom prst="rect">
            <a:avLst/>
          </a:prstGeom>
          <a:solidFill>
            <a:srgbClr val="33B0B7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2?</a:t>
            </a:r>
          </a:p>
        </p:txBody>
      </p:sp>
    </p:spTree>
    <p:extLst>
      <p:ext uri="{BB962C8B-B14F-4D97-AF65-F5344CB8AC3E}">
        <p14:creationId xmlns:p14="http://schemas.microsoft.com/office/powerpoint/2010/main" val="20320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44243E-A8E5-4DCF-89FE-5B9652F88A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AutoDiscover liefert unerwartete EWS/REST URLs	</a:t>
            </a:r>
          </a:p>
          <a:p>
            <a:r>
              <a:rPr lang="de-DE" dirty="0"/>
              <a:t>Der Anwender hat ein lokales Exchange Postfach aber die Antwort ist</a:t>
            </a:r>
            <a:br>
              <a:rPr lang="de-DE" dirty="0"/>
            </a:b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https://outlook.office365.com/EWS/Exchange.asmx</a:t>
            </a:r>
            <a:b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/>
              <a:t>Höchstwahrscheinlich hat der Anwender ein zusätzliches Postfach in Exchange Online </a:t>
            </a:r>
            <a:br>
              <a:rPr lang="de-DE" dirty="0"/>
            </a:b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/>
              <a:t>Doppelte Postfach-Situation auflösen</a:t>
            </a:r>
          </a:p>
          <a:p>
            <a:r>
              <a:rPr lang="de-DE" dirty="0"/>
              <a:t>Die Antwort enthält eine URL, die wie eine interne URL aussieht</a:t>
            </a:r>
            <a:br>
              <a:rPr lang="de-DE" dirty="0"/>
            </a:b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https://exch01.varunagroup.local/EWS/Exchange.asmx</a:t>
            </a:r>
            <a:br>
              <a:rPr lang="de-DE" dirty="0"/>
            </a:br>
            <a:r>
              <a:rPr lang="de-DE" dirty="0"/>
              <a:t>Die EWS </a:t>
            </a:r>
            <a:r>
              <a:rPr lang="de-DE" i="1" dirty="0"/>
              <a:t>ExternalUrl</a:t>
            </a:r>
            <a:r>
              <a:rPr lang="de-DE" dirty="0"/>
              <a:t> ist nicht auf </a:t>
            </a:r>
            <a:r>
              <a:rPr lang="de-DE" i="1" dirty="0"/>
              <a:t>allen</a:t>
            </a:r>
            <a:r>
              <a:rPr lang="de-DE" dirty="0"/>
              <a:t> Exchange Servern konfiguriert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783953-06EE-478F-A16C-AF97C299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AutoDiscover 1</a:t>
            </a:r>
          </a:p>
        </p:txBody>
      </p:sp>
    </p:spTree>
    <p:extLst>
      <p:ext uri="{BB962C8B-B14F-4D97-AF65-F5344CB8AC3E}">
        <p14:creationId xmlns:p14="http://schemas.microsoft.com/office/powerpoint/2010/main" val="318261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AB7016-2C4B-4707-82EA-2201844310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699" y="1247723"/>
            <a:ext cx="11086489" cy="388935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AutoDiscover liefert unerwartete EWS/REST URLs</a:t>
            </a:r>
          </a:p>
          <a:p>
            <a:r>
              <a:rPr lang="de-DE" dirty="0"/>
              <a:t>Der Anwender hat ein lokales Exchange Postfach in der AD-Site EMEA, die Antwort enthält eine URL einer anderen AD-Site</a:t>
            </a:r>
            <a:br>
              <a:rPr lang="de-DE" dirty="0"/>
            </a:b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https://mail.apac.varunagroup.de/EWS/Exchange.asmx</a:t>
            </a:r>
            <a:br>
              <a:rPr lang="de-DE" b="1" dirty="0"/>
            </a:br>
            <a:r>
              <a:rPr lang="de-DE" dirty="0"/>
              <a:t>erwartet</a:t>
            </a:r>
            <a:br>
              <a:rPr lang="de-DE" dirty="0"/>
            </a:b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https://mail.emea.varunagroup.de/EWS/Exchange.asmx</a:t>
            </a:r>
          </a:p>
          <a:p>
            <a:pPr marL="268288" indent="0">
              <a:buNone/>
            </a:pPr>
            <a:r>
              <a:rPr lang="de-DE" dirty="0"/>
              <a:t>AutoDiscover v2 war bis zu Exchange 2016 CU 20 und Exchange 2019 CU 9 nicht AD-Site-aware</a:t>
            </a:r>
            <a:br>
              <a:rPr lang="de-DE" dirty="0"/>
            </a:b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Aktuelles Exchange Server CU installieren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23BDC2-E177-4BFF-90CF-FB467278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AutoDiscover 2</a:t>
            </a:r>
          </a:p>
        </p:txBody>
      </p:sp>
    </p:spTree>
    <p:extLst>
      <p:ext uri="{BB962C8B-B14F-4D97-AF65-F5344CB8AC3E}">
        <p14:creationId xmlns:p14="http://schemas.microsoft.com/office/powerpoint/2010/main" val="47819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878F32-5CFD-4730-9424-508F57723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Teams Backend Services nutzen Exchange Web Services zur Abfrage von Kalenderinformationen</a:t>
            </a:r>
          </a:p>
          <a:p>
            <a:r>
              <a:rPr lang="de-DE" dirty="0"/>
              <a:t>Ablauf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EWS URL als Ergebnis einer AutoDiscover v2 Abfrage empfangen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Teams Backend Services authentifizieren sich am On-Premises Exchange per OAuth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Teams Backend Services sendet EWS-Anfrage an Exchange Web Services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Exchange On-Premises antwortet mit Kalenderdaten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Teams Middle-Tier gibt die Daten an die Kalender-App zur Nutzung weiter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3B99C7-A113-46EE-A117-9D6E142F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Kalender-App</a:t>
            </a:r>
          </a:p>
        </p:txBody>
      </p:sp>
    </p:spTree>
    <p:extLst>
      <p:ext uri="{BB962C8B-B14F-4D97-AF65-F5344CB8AC3E}">
        <p14:creationId xmlns:p14="http://schemas.microsoft.com/office/powerpoint/2010/main" val="19017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414DD-1BC8-480A-AC38-F456184B1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Ist die EWS URL in der externen DNS-Zone auflösbar und aus dem Internet erreichbar?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Prüfung mit </a:t>
            </a:r>
            <a:r>
              <a:rPr lang="de-DE" sz="1600" dirty="0" err="1"/>
              <a:t>Fiddler</a:t>
            </a:r>
            <a:br>
              <a:rPr lang="de-DE" sz="1600" dirty="0"/>
            </a:br>
            <a:r>
              <a:rPr lang="de-DE" sz="1600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URL im Browser aufrufen, Endpunkt muss mit HTTP 401 antworten </a:t>
            </a:r>
          </a:p>
          <a:p>
            <a:r>
              <a:rPr lang="de-DE" dirty="0"/>
              <a:t>Prüfung mit Remote Connectivity Analyzer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Prüfung von OAuth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Test-</a:t>
            </a:r>
            <a:r>
              <a:rPr lang="de-DE" sz="1600" dirty="0" err="1"/>
              <a:t>OAuthConnectivity</a:t>
            </a:r>
            <a:r>
              <a:rPr lang="de-DE" sz="1600" dirty="0"/>
              <a:t> </a:t>
            </a:r>
            <a:r>
              <a:rPr lang="de-DE" sz="1600" dirty="0" err="1"/>
              <a:t>cmdlet</a:t>
            </a:r>
            <a:endParaRPr lang="de-DE" sz="1600" dirty="0"/>
          </a:p>
          <a:p>
            <a:pPr lvl="1">
              <a:lnSpc>
                <a:spcPct val="100000"/>
              </a:lnSpc>
            </a:pPr>
            <a:r>
              <a:rPr lang="de-DE" sz="1600" dirty="0"/>
              <a:t>Prüfung der </a:t>
            </a:r>
            <a:r>
              <a:rPr lang="de-DE" sz="1600" i="1" dirty="0"/>
              <a:t>SPNs</a:t>
            </a:r>
            <a:r>
              <a:rPr lang="de-DE" sz="1600" dirty="0"/>
              <a:t>, </a:t>
            </a:r>
            <a:r>
              <a:rPr lang="de-DE" sz="1600" i="1" dirty="0" err="1"/>
              <a:t>IntraOrganizationalConnector</a:t>
            </a:r>
            <a:r>
              <a:rPr lang="de-DE" sz="1600" i="1" dirty="0"/>
              <a:t>-</a:t>
            </a:r>
            <a:r>
              <a:rPr lang="de-DE" sz="1600" dirty="0"/>
              <a:t> und </a:t>
            </a:r>
            <a:r>
              <a:rPr lang="de-DE" sz="1600" i="1" dirty="0" err="1"/>
              <a:t>AuthServer</a:t>
            </a:r>
            <a:r>
              <a:rPr lang="de-DE" sz="1600" i="1" dirty="0"/>
              <a:t>-Einstellungen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D3CB8E-F6B0-4267-8879-87A4B99E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Teams Kalender-App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FD0562-8E4A-46D4-A303-E089155D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2866440"/>
            <a:ext cx="6952381" cy="1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5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72F961-16F8-47C5-A447-A76118941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Teams fragt Stellvertreterinformationen und Berechtigungen per Exchange Web Services ab</a:t>
            </a:r>
          </a:p>
          <a:p>
            <a:pPr>
              <a:lnSpc>
                <a:spcPct val="150000"/>
              </a:lnSpc>
            </a:pPr>
            <a:r>
              <a:rPr lang="de-DE" dirty="0"/>
              <a:t>Funktion steht für On-Premises Postfächer nur in Outlook für Desktop zur Verfügung</a:t>
            </a:r>
          </a:p>
          <a:p>
            <a:pPr>
              <a:lnSpc>
                <a:spcPct val="150000"/>
              </a:lnSpc>
            </a:pPr>
            <a:r>
              <a:rPr lang="de-DE" dirty="0"/>
              <a:t>Einrichtung der Berechtigungen muss über Outlook-Assistenten erfolgen</a:t>
            </a:r>
          </a:p>
          <a:p>
            <a:pPr>
              <a:lnSpc>
                <a:spcPct val="150000"/>
              </a:lnSpc>
            </a:pPr>
            <a:r>
              <a:rPr lang="de-DE" dirty="0"/>
              <a:t>Ablauf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Stellvertreter klickt „Neue Teams-Besprechung“ im Outlook-Kalender des Managers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Das Teams-</a:t>
            </a:r>
            <a:r>
              <a:rPr lang="de-DE" sz="1600" dirty="0" err="1"/>
              <a:t>AddIn</a:t>
            </a:r>
            <a:r>
              <a:rPr lang="de-DE" sz="1600" dirty="0"/>
              <a:t> verbindet sich mit Teams Backend-Diensten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Backend-Dienste ermitteln die EWS-URL per AutoDiscover-Abfrage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Teams Services verbinden sich mit /EWS </a:t>
            </a:r>
            <a:r>
              <a:rPr lang="de-DE" sz="1600" dirty="0" err="1"/>
              <a:t>vDIR</a:t>
            </a:r>
            <a:r>
              <a:rPr lang="de-DE" sz="1600" dirty="0"/>
              <a:t> und authentifizieren sich per OAuth gegen Exchange On-Premises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Teams Services senden eine </a:t>
            </a:r>
            <a:r>
              <a:rPr lang="de-DE" sz="1600" dirty="0" err="1"/>
              <a:t>GetDelegate</a:t>
            </a:r>
            <a:r>
              <a:rPr lang="de-DE" sz="1600" dirty="0"/>
              <a:t> SOAP-Anfrage für das Teams Meeting im Manager-Postfach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Exchange Server antwortet mit der Stellvertreterliste und den Berechtigungen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Teams Backend-Dienste antworten dem </a:t>
            </a:r>
            <a:r>
              <a:rPr lang="de-DE" sz="1600" dirty="0" err="1"/>
              <a:t>AddIn</a:t>
            </a:r>
            <a:r>
              <a:rPr lang="de-DE" sz="1600" dirty="0"/>
              <a:t> mit den Meeting Informationen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E61391-B9E4-4190-93DE-7EE995DE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&amp; Kalender-Stellvertretungen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2B0AD0-A8E5-43AB-AD6D-F9785163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11" y="2817824"/>
            <a:ext cx="752381" cy="79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340091-40CE-47A6-971A-1712E3F36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411" y="4735861"/>
            <a:ext cx="3238095" cy="1380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3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BBACB2-A10E-40A9-9CEF-1CC49F9CB4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Arbeitet die Teams Kalender-App ordnungsgemäß?</a:t>
            </a:r>
          </a:p>
          <a:p>
            <a:pPr>
              <a:lnSpc>
                <a:spcPct val="150000"/>
              </a:lnSpc>
            </a:pPr>
            <a:r>
              <a:rPr lang="de-DE" dirty="0"/>
              <a:t>Manuelle </a:t>
            </a:r>
            <a:r>
              <a:rPr lang="de-DE" i="1" dirty="0" err="1"/>
              <a:t>GetDelegate</a:t>
            </a:r>
            <a:r>
              <a:rPr lang="de-DE" i="1" dirty="0"/>
              <a:t>-</a:t>
            </a:r>
            <a:r>
              <a:rPr lang="de-DE" dirty="0"/>
              <a:t>Abfrage per </a:t>
            </a:r>
            <a:r>
              <a:rPr lang="de-DE" dirty="0" err="1"/>
              <a:t>SOAPe</a:t>
            </a:r>
            <a:r>
              <a:rPr lang="de-DE" dirty="0"/>
              <a:t>-Client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Fiddler</a:t>
            </a:r>
            <a:r>
              <a:rPr lang="de-DE" dirty="0"/>
              <a:t>-Aufzeichnung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Statuscode: 403</a:t>
            </a:r>
          </a:p>
          <a:p>
            <a:pPr>
              <a:lnSpc>
                <a:spcPct val="150000"/>
              </a:lnSpc>
            </a:pPr>
            <a:r>
              <a:rPr lang="de-DE" dirty="0"/>
              <a:t>Kalender-Ordnerberechtigung ist nicht ausreichend!</a:t>
            </a:r>
          </a:p>
          <a:p>
            <a:pPr>
              <a:lnSpc>
                <a:spcPct val="150000"/>
              </a:lnSpc>
            </a:pPr>
            <a:r>
              <a:rPr lang="de-DE" dirty="0"/>
              <a:t>Prüfung der EWS-Protokolldateien für </a:t>
            </a:r>
            <a:r>
              <a:rPr lang="de-DE" i="1" dirty="0" err="1"/>
              <a:t>GetDelegate</a:t>
            </a:r>
            <a:r>
              <a:rPr lang="de-DE" dirty="0"/>
              <a:t>-Aufruf</a:t>
            </a:r>
          </a:p>
          <a:p>
            <a:pPr>
              <a:lnSpc>
                <a:spcPct val="150000"/>
              </a:lnSpc>
            </a:pPr>
            <a:r>
              <a:rPr lang="de-DE" dirty="0"/>
              <a:t>Prüfung der </a:t>
            </a:r>
            <a:r>
              <a:rPr lang="de-DE" i="1" dirty="0" err="1"/>
              <a:t>PartnerApp</a:t>
            </a:r>
            <a:r>
              <a:rPr lang="de-DE" dirty="0"/>
              <a:t>-Konfiguration</a:t>
            </a:r>
          </a:p>
          <a:p>
            <a:pPr>
              <a:lnSpc>
                <a:spcPct val="150000"/>
              </a:lnSpc>
            </a:pPr>
            <a:r>
              <a:rPr lang="de-DE" dirty="0"/>
              <a:t>Prüfung EWS Proxy und IIS </a:t>
            </a:r>
            <a:r>
              <a:rPr lang="de-DE" dirty="0" err="1"/>
              <a:t>FrontEnd</a:t>
            </a:r>
            <a:r>
              <a:rPr lang="de-DE" dirty="0"/>
              <a:t> Protokolle</a:t>
            </a:r>
          </a:p>
          <a:p>
            <a:pPr>
              <a:lnSpc>
                <a:spcPct val="150000"/>
              </a:lnSpc>
            </a:pPr>
            <a:r>
              <a:rPr lang="de-DE" dirty="0"/>
              <a:t>Netzwerk-Trace</a:t>
            </a:r>
          </a:p>
          <a:p>
            <a:pPr>
              <a:lnSpc>
                <a:spcPct val="150000"/>
              </a:lnSpc>
            </a:pPr>
            <a:r>
              <a:rPr lang="de-DE" dirty="0"/>
              <a:t>Eliminierung von Layer 7 Netzwerkgeräte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User Agent Filterung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DFB2F5-7F21-4D1E-B4F2-AC7B7B13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Kalender-Stellvertretungen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4814F-C076-4356-8FF1-9CF829AF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1573213"/>
            <a:ext cx="3800475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A1AC9E0-DCF2-495A-82E3-75846C5A5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" r="1226"/>
          <a:stretch/>
        </p:blipFill>
        <p:spPr>
          <a:xfrm>
            <a:off x="7868733" y="3640520"/>
            <a:ext cx="3845430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9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7230FC-F57C-44C7-B60D-C3BEF8254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Automatischer Status „In einer Besprechung“</a:t>
            </a:r>
          </a:p>
          <a:p>
            <a:r>
              <a:rPr lang="de-DE" dirty="0"/>
              <a:t>Teams Services nutzt REST API für Exchange Server Zugriff</a:t>
            </a:r>
          </a:p>
          <a:p>
            <a:r>
              <a:rPr lang="de-DE" dirty="0"/>
              <a:t>Teams Client fragt den Präsenzstatus alle 6 Minuten beim </a:t>
            </a:r>
            <a:r>
              <a:rPr lang="de-DE" i="1" dirty="0"/>
              <a:t>Presence Service </a:t>
            </a:r>
            <a:r>
              <a:rPr lang="de-DE" dirty="0"/>
              <a:t>ab</a:t>
            </a:r>
          </a:p>
          <a:p>
            <a:r>
              <a:rPr lang="de-DE" dirty="0"/>
              <a:t>Zwei Modi zu Auswahl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Pull-Modus </a:t>
            </a:r>
            <a:r>
              <a:rPr lang="de-DE" sz="1600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1x in der Stunde</a:t>
            </a:r>
          </a:p>
          <a:p>
            <a:pPr lvl="1">
              <a:lnSpc>
                <a:spcPct val="100000"/>
              </a:lnSpc>
            </a:pPr>
            <a:r>
              <a:rPr lang="de-DE" sz="1600" dirty="0"/>
              <a:t>Push-Modus </a:t>
            </a:r>
            <a:r>
              <a:rPr lang="de-DE" sz="1600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Abonnement-basiert</a:t>
            </a:r>
          </a:p>
          <a:p>
            <a:r>
              <a:rPr lang="de-DE" dirty="0"/>
              <a:t>Mit Exchange Server On-Premises ist nur der Pull-Modus unterstützt</a:t>
            </a:r>
          </a:p>
          <a:p>
            <a:r>
              <a:rPr lang="de-DE" dirty="0"/>
              <a:t>Stellvertretungen müssen über den Outlook-Assistenten erfolgen 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B25096-0887-4105-A6AF-7F102174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&amp; kalenderbasierter Präsenzstatus</a:t>
            </a:r>
          </a:p>
        </p:txBody>
      </p:sp>
    </p:spTree>
    <p:extLst>
      <p:ext uri="{BB962C8B-B14F-4D97-AF65-F5344CB8AC3E}">
        <p14:creationId xmlns:p14="http://schemas.microsoft.com/office/powerpoint/2010/main" val="19820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5206B6-EFED-44A5-B490-C48E533A06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E1DFC-CF96-400F-B823-2BD142092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  <a:tabLst>
                <a:tab pos="1709738" algn="l"/>
              </a:tabLst>
            </a:pP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SzPct val="120000"/>
              <a:buFont typeface="Wingdings" panose="05000000000000000000" pitchFamily="2" charset="2"/>
              <a:buChar char="§"/>
              <a:tabLst>
                <a:tab pos="1709738" algn="l"/>
              </a:tabLst>
            </a:pP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Interakation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von Microsoft Teams und Exchange Server</a:t>
            </a:r>
          </a:p>
          <a:p>
            <a:pPr>
              <a:buSzPct val="120000"/>
              <a:buFont typeface="Wingdings" panose="05000000000000000000" pitchFamily="2" charset="2"/>
              <a:buChar char="§"/>
              <a:tabLst>
                <a:tab pos="1709738" algn="l"/>
              </a:tabLst>
            </a:pP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Troubleshooting 101</a:t>
            </a:r>
          </a:p>
          <a:p>
            <a:pPr>
              <a:buSzPct val="120000"/>
              <a:buFont typeface="Wingdings" panose="05000000000000000000" pitchFamily="2" charset="2"/>
              <a:buChar char="§"/>
              <a:tabLst>
                <a:tab pos="1709738" algn="l"/>
              </a:tabLst>
            </a:pP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7479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74101-258F-4727-8D30-97AE7C8F7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Middle-Tier ermittelt die REST URL per AutoDiscover-Abfrage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Teams Services verbinden sich mit /</a:t>
            </a:r>
            <a:r>
              <a:rPr lang="de-DE" sz="1600" dirty="0" err="1"/>
              <a:t>api</a:t>
            </a:r>
            <a:r>
              <a:rPr lang="de-DE" sz="1600" dirty="0"/>
              <a:t> </a:t>
            </a:r>
            <a:r>
              <a:rPr lang="de-DE" sz="1600" dirty="0" err="1"/>
              <a:t>vDIR</a:t>
            </a:r>
            <a:r>
              <a:rPr lang="de-DE" sz="1600" dirty="0"/>
              <a:t> und authentifiziert per OAuth gegen Exchange On-Premises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Teams Services versuchen ein Abonnement einzurichten </a:t>
            </a:r>
            <a:br>
              <a:rPr lang="de-DE" sz="1600" dirty="0"/>
            </a:br>
            <a:r>
              <a:rPr lang="de-DE" sz="1600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sz="1600" dirty="0"/>
              <a:t> Fehler: RPC Endpunkt nicht gefunden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Teams Services senden eine Kalenderanfrage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A572F5-68CE-4E7F-BF6C-22723676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&amp; kalenderbasierter Präsenzstatus</a:t>
            </a:r>
          </a:p>
        </p:txBody>
      </p:sp>
    </p:spTree>
    <p:extLst>
      <p:ext uri="{BB962C8B-B14F-4D97-AF65-F5344CB8AC3E}">
        <p14:creationId xmlns:p14="http://schemas.microsoft.com/office/powerpoint/2010/main" val="33344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E9A1ED-23AF-4095-A513-C9B5DE764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Ist die API URL in der AutoDiscover-Antwort enthalten und aus dem Internet erreichbar?</a:t>
            </a:r>
          </a:p>
          <a:p>
            <a:pPr lvl="1"/>
            <a:r>
              <a:rPr lang="de-DE" sz="1600" dirty="0"/>
              <a:t>Prüfung mit </a:t>
            </a:r>
            <a:r>
              <a:rPr lang="de-DE" sz="1600" dirty="0" err="1"/>
              <a:t>Fiddler</a:t>
            </a:r>
            <a:endParaRPr lang="de-DE" sz="1600" dirty="0"/>
          </a:p>
          <a:p>
            <a:pPr>
              <a:lnSpc>
                <a:spcPct val="150000"/>
              </a:lnSpc>
            </a:pPr>
            <a:r>
              <a:rPr lang="de-DE" dirty="0"/>
              <a:t>Aktualisierung der REST CAFE </a:t>
            </a:r>
            <a:r>
              <a:rPr lang="de-DE" dirty="0" err="1"/>
              <a:t>web.config</a:t>
            </a:r>
            <a:endParaRPr lang="de-DE" dirty="0"/>
          </a:p>
          <a:p>
            <a:pPr lvl="1"/>
            <a:r>
              <a:rPr lang="de-DE" sz="1600" dirty="0"/>
              <a:t>Gefixt mit Dezember 2020 CUs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Files\Microsoft\Exchange Server\V15\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HttpProxy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\Rest\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web.config</a:t>
            </a:r>
            <a:br>
              <a:rPr lang="de-DE" dirty="0"/>
            </a:br>
            <a:r>
              <a:rPr lang="de-DE" sz="1100" dirty="0"/>
              <a:t>VON:</a:t>
            </a:r>
            <a:br>
              <a:rPr lang="de-DE" dirty="0"/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httpRuntime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maxRequestLength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="2097151"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maxUrlLength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="2048"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requestPathInvalidCharacters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="&amp;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;,&gt;,*,%,\,?"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requestValidationMode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="2.0" /&gt;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1100" dirty="0"/>
              <a:t>ZU:</a:t>
            </a:r>
            <a:br>
              <a:rPr lang="de-DE" dirty="0"/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httpRuntime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maxRequestLength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="2097151"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maxUrlLength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="2048"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maxQueryStringLength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="4096"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requestPathInvalidCharacters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="&amp;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;,&gt;,*,%,\,?"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requestValidationMode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="2.0" /&gt;</a:t>
            </a:r>
          </a:p>
          <a:p>
            <a:pPr>
              <a:lnSpc>
                <a:spcPct val="150000"/>
              </a:lnSpc>
            </a:pPr>
            <a:r>
              <a:rPr lang="de-DE" dirty="0"/>
              <a:t>Prüfung der REST-Protokolle</a:t>
            </a:r>
          </a:p>
          <a:p>
            <a:pPr>
              <a:lnSpc>
                <a:spcPct val="150000"/>
              </a:lnSpc>
            </a:pPr>
            <a:r>
              <a:rPr lang="de-DE" dirty="0"/>
              <a:t>Prüfung der REST-Proxy und IIS </a:t>
            </a:r>
            <a:r>
              <a:rPr lang="de-DE" dirty="0" err="1"/>
              <a:t>FrontEnd</a:t>
            </a:r>
            <a:r>
              <a:rPr lang="de-DE" dirty="0"/>
              <a:t>-Protokolle</a:t>
            </a:r>
          </a:p>
          <a:p>
            <a:pPr>
              <a:lnSpc>
                <a:spcPct val="150000"/>
              </a:lnSpc>
            </a:pPr>
            <a:r>
              <a:rPr lang="de-DE" dirty="0"/>
              <a:t>Eliminierung von Layer 7 Netzwerkgeräte </a:t>
            </a:r>
            <a:r>
              <a:rPr lang="de-DE" dirty="0">
                <a:solidFill>
                  <a:srgbClr val="9E7EC0"/>
                </a:solidFill>
                <a:sym typeface="Wingdings" panose="05000000000000000000" pitchFamily="2" charset="2"/>
              </a:rPr>
              <a:t></a:t>
            </a:r>
            <a:r>
              <a:rPr lang="de-DE" dirty="0"/>
              <a:t> User Agent Filterung</a:t>
            </a:r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8B788E-05B2-4C98-A668-2AF8A93E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Troubleshooting Präsenzstatus</a:t>
            </a:r>
          </a:p>
        </p:txBody>
      </p:sp>
    </p:spTree>
    <p:extLst>
      <p:ext uri="{BB962C8B-B14F-4D97-AF65-F5344CB8AC3E}">
        <p14:creationId xmlns:p14="http://schemas.microsoft.com/office/powerpoint/2010/main" val="9951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8A2E59-7AE1-4308-8F70-CE3EA217E3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175DC-AA8E-4EE5-993B-6391C004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SPEAKER AND EVENT FEEDBACK</a:t>
            </a:r>
            <a:endParaRPr lang="de-D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295FE5B-2AC2-4772-8DCD-A1F29E72C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29" y="1132113"/>
            <a:ext cx="3490686" cy="3490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C76220-43D6-4784-B609-BCBEE318F511}"/>
              </a:ext>
            </a:extLst>
          </p:cNvPr>
          <p:cNvSpPr txBox="1"/>
          <p:nvPr/>
        </p:nvSpPr>
        <p:spPr>
          <a:xfrm>
            <a:off x="1030906" y="2508124"/>
            <a:ext cx="49720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400" b="0" i="0">
                <a:solidFill>
                  <a:srgbClr val="5D3D88"/>
                </a:solidFill>
                <a:effectLst/>
                <a:latin typeface="Segoe UI" panose="020B0502040204020203" pitchFamily="34" charset="0"/>
                <a:hlinkClick r:id="rId4" tooltip="http://bit.ly/m365vm21feedbac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http://bit.ly/M365VM21Feedback</a:t>
            </a:r>
            <a:endParaRPr lang="de-DE" sz="2400" b="0" i="0">
              <a:solidFill>
                <a:srgbClr val="5D3D88"/>
              </a:solidFill>
              <a:effectLst/>
              <a:latin typeface="Segoe UI" panose="020B0502040204020203" pitchFamily="34" charset="0"/>
            </a:endParaRPr>
          </a:p>
          <a:p>
            <a:endParaRPr lang="de-DE" sz="2400" spc="-70" dirty="0">
              <a:solidFill>
                <a:srgbClr val="5D3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7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B4843-5481-4245-A640-01484A9E6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789D7-DA06-4A24-83FC-E8DF8278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Q&amp;A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49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1641C8-B1AE-465B-A0FA-FC4F6ED5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hlinkClick r:id="rId3"/>
              </a:rPr>
              <a:t>Anforderungen zum Erstellen und Anzeigen von Besprechungen für lokal gehostete Postfächer</a:t>
            </a:r>
            <a:endParaRPr lang="de-DE" sz="1600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hlinkClick r:id="rId4"/>
              </a:rPr>
              <a:t>Wie konfigurieren Sie die OAuth-Authentifizierung zwischen Ihren lokalen Exchange- und den Exchange-Online-Organisationen?</a:t>
            </a:r>
            <a:endParaRPr lang="de-DE" sz="1600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hlinkClick r:id="rId5"/>
              </a:rPr>
              <a:t>Verwenden von Protokolldateien bei der Problembehandlung in Microsoft Teams</a:t>
            </a:r>
            <a:endParaRPr lang="de-DE" sz="1600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>
                <a:hlinkClick r:id="rId6"/>
              </a:rPr>
              <a:t>SOAPe</a:t>
            </a:r>
            <a:r>
              <a:rPr lang="de-DE" sz="1600" dirty="0">
                <a:hlinkClick r:id="rId6"/>
              </a:rPr>
              <a:t>-Client</a:t>
            </a:r>
            <a:endParaRPr lang="de-DE" sz="1600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>
                <a:hlinkClick r:id="rId7"/>
              </a:rPr>
              <a:t>Troubleshooting Microsoft Teams und lokale Exchange Postfächer - Teil 1</a:t>
            </a:r>
            <a:endParaRPr lang="de-DE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hlinkClick r:id="rId8"/>
              </a:rPr>
              <a:t>Troubleshooting Microsoft Teams und lokale Exchange Postfächer - Teil 2 </a:t>
            </a:r>
            <a:endParaRPr lang="de-DE" sz="1600" dirty="0"/>
          </a:p>
          <a:p>
            <a:pPr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>
                <a:hlinkClick r:id="rId9"/>
              </a:rPr>
              <a:t>Troubleshooting Microsoft Teams und lokale Exchange Postfächer - Teil 3</a:t>
            </a:r>
            <a:r>
              <a:rPr lang="de-DE" sz="1600" dirty="0"/>
              <a:t> </a:t>
            </a:r>
          </a:p>
          <a:p>
            <a:pPr>
              <a:lnSpc>
                <a:spcPct val="100000"/>
              </a:lnSpc>
            </a:pPr>
            <a:r>
              <a:rPr lang="de-DE">
                <a:hlinkClick r:id="rId10"/>
              </a:rPr>
              <a:t>My user has a mailbox both on-premises and in Exchange Online. Help!</a:t>
            </a:r>
            <a:endParaRPr lang="de-DE"/>
          </a:p>
          <a:p>
            <a:pPr>
              <a:lnSpc>
                <a:spcPct val="100000"/>
              </a:lnSpc>
            </a:pPr>
            <a:r>
              <a:rPr lang="de-DE">
                <a:hlinkClick r:id="rId11"/>
              </a:rPr>
              <a:t>Troubleshoot Microsoft Teams and Exchange Server interaction issues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DE614-BC59-4699-82BB-48CAD37D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</p:spTree>
    <p:extLst>
      <p:ext uri="{BB962C8B-B14F-4D97-AF65-F5344CB8AC3E}">
        <p14:creationId xmlns:p14="http://schemas.microsoft.com/office/powerpoint/2010/main" val="30455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72F0F5-20E2-4AB6-AB61-BDB63A8D04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 anchorCtr="0"/>
          <a:lstStyle/>
          <a:p>
            <a:r>
              <a:rPr lang="de-DE" b="0"/>
              <a:t>Thomas Stensitzki, Hückelhoven, Germany </a:t>
            </a:r>
          </a:p>
          <a:p>
            <a:r>
              <a:rPr lang="de-DE"/>
              <a:t>@stensitzki</a:t>
            </a:r>
          </a:p>
          <a:p>
            <a:r>
              <a:rPr lang="de-DE">
                <a:hlinkClick r:id="rId4"/>
              </a:rPr>
              <a:t>https://www.linkedin.com/in/thomasstensitzki</a:t>
            </a:r>
            <a:r>
              <a:rPr lang="de-DE"/>
              <a:t> </a:t>
            </a:r>
          </a:p>
          <a:p>
            <a:r>
              <a:rPr lang="de-DE"/>
              <a:t>MVP, MCT Regional Lead, Autor, Blogger</a:t>
            </a:r>
            <a:endParaRPr lang="de-DE" b="0"/>
          </a:p>
          <a:p>
            <a:r>
              <a:rPr lang="de-DE" b="0"/>
              <a:t>MCSM </a:t>
            </a:r>
            <a:r>
              <a:rPr lang="de-DE"/>
              <a:t>Messaging, Globale M365 Migrationen</a:t>
            </a:r>
            <a:endParaRPr lang="de-DE" b="0" dirty="0"/>
          </a:p>
        </p:txBody>
      </p:sp>
      <p:pic>
        <p:nvPicPr>
          <p:cNvPr id="6" name="Picture 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89F7DB0F-D532-44CA-ADD5-6A18F2E40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33998">
            <a:off x="10631959" y="3992420"/>
            <a:ext cx="969266" cy="996698"/>
          </a:xfrm>
          <a:prstGeom prst="rect">
            <a:avLst/>
          </a:prstGeom>
        </p:spPr>
      </p:pic>
      <p:sp>
        <p:nvSpPr>
          <p:cNvPr id="19" name="Title 6">
            <a:extLst>
              <a:ext uri="{FF2B5EF4-FFF2-40B4-BE49-F238E27FC236}">
                <a16:creationId xmlns:a16="http://schemas.microsoft.com/office/drawing/2014/main" id="{01F1C72D-8659-47B0-A3FC-441DD0E95259}"/>
              </a:ext>
            </a:extLst>
          </p:cNvPr>
          <p:cNvSpPr txBox="1">
            <a:spLocks/>
          </p:cNvSpPr>
          <p:nvPr/>
        </p:nvSpPr>
        <p:spPr>
          <a:xfrm>
            <a:off x="549698" y="933154"/>
            <a:ext cx="6579477" cy="693747"/>
          </a:xfrm>
          <a:prstGeom prst="rect">
            <a:avLst/>
          </a:prstGeom>
        </p:spPr>
        <p:txBody>
          <a:bodyPr anchor="ctr"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cap="none" spc="-75" baseline="0">
                <a:ln w="3175">
                  <a:noFill/>
                </a:ln>
                <a:solidFill>
                  <a:srgbClr val="5D3D88"/>
                </a:solidFill>
                <a:effectLst/>
                <a:latin typeface="FenomenSans-Light" panose="00000400000000000000" pitchFamily="50" charset="0"/>
                <a:ea typeface="+mn-ea"/>
                <a:cs typeface="Arial" charset="0"/>
              </a:defRPr>
            </a:lvl1pPr>
          </a:lstStyle>
          <a:p>
            <a:r>
              <a:rPr lang="de-DE" sz="16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Experte @Granikos_DE</a:t>
            </a:r>
            <a:endParaRPr lang="de-DE" sz="1600" b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Bildplatzhalter 3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793652E8-0B23-4B92-8838-A56F49F75C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 l="28" r="28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6A1003-31AD-4628-8E1B-7E09BDF5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5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BBB-EEB9-4AB2-9C2B-2DE69943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Interaktion von </a:t>
            </a:r>
            <a:br>
              <a:rPr lang="de-DE"/>
            </a:br>
            <a:r>
              <a:rPr lang="de-DE"/>
              <a:t>Microsoft Teams und Exchange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6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A391166-6F88-4D42-9A0F-6570C92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95D568-05D3-448A-9288-4031F542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15" y="1183261"/>
            <a:ext cx="10295798" cy="5180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772B86F-6B38-4946-89CB-64ACB0A212D6}"/>
              </a:ext>
            </a:extLst>
          </p:cNvPr>
          <p:cNvSpPr/>
          <p:nvPr/>
        </p:nvSpPr>
        <p:spPr>
          <a:xfrm>
            <a:off x="860079" y="2295179"/>
            <a:ext cx="357338" cy="3707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EB6FBF-1396-4C36-96AC-74498548FE71}"/>
              </a:ext>
            </a:extLst>
          </p:cNvPr>
          <p:cNvSpPr/>
          <p:nvPr/>
        </p:nvSpPr>
        <p:spPr>
          <a:xfrm>
            <a:off x="1244601" y="1412495"/>
            <a:ext cx="9929812" cy="49445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302EE-D47C-49A8-9037-E0D1CFC6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&amp; Exchange Server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8DCB695-E786-487F-96E8-FA54BD4C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861060"/>
            <a:ext cx="10381957" cy="56235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C25FDEC-8D99-43A6-AD86-33D13A8C33E4}"/>
              </a:ext>
            </a:extLst>
          </p:cNvPr>
          <p:cNvSpPr/>
          <p:nvPr/>
        </p:nvSpPr>
        <p:spPr>
          <a:xfrm>
            <a:off x="1341803" y="2193974"/>
            <a:ext cx="9986303" cy="37015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8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95F37-F029-428F-93AD-39DA73B3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– Allgemeine Architektur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4387308-2BC9-420B-B147-7C96232D5BBB}"/>
              </a:ext>
            </a:extLst>
          </p:cNvPr>
          <p:cNvSpPr/>
          <p:nvPr/>
        </p:nvSpPr>
        <p:spPr>
          <a:xfrm>
            <a:off x="753152" y="2608289"/>
            <a:ext cx="9839140" cy="3825384"/>
          </a:xfrm>
          <a:prstGeom prst="roundRect">
            <a:avLst>
              <a:gd name="adj" fmla="val 0"/>
            </a:avLst>
          </a:prstGeom>
          <a:solidFill>
            <a:srgbClr val="E6E6E6"/>
          </a:solidFill>
          <a:ln w="12700" cap="flat" cmpd="sng" algn="ctr">
            <a:solidFill>
              <a:srgbClr val="737373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t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cs typeface="Segoe UI Light" panose="020B0502040204020203" pitchFamily="34" charset="0"/>
              </a:rPr>
              <a:t>Services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cs typeface="Segoe UI Light" panose="020B0502040204020203" pitchFamily="34" charset="0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95D4907E-852E-43E8-96F5-FF0D637E1EA9}"/>
              </a:ext>
            </a:extLst>
          </p:cNvPr>
          <p:cNvCxnSpPr>
            <a:cxnSpLocks/>
          </p:cNvCxnSpPr>
          <p:nvPr/>
        </p:nvCxnSpPr>
        <p:spPr>
          <a:xfrm flipV="1">
            <a:off x="3948300" y="2361726"/>
            <a:ext cx="0" cy="1406372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14BDE7D8-396F-465A-A79D-C5E5BD101B47}"/>
              </a:ext>
            </a:extLst>
          </p:cNvPr>
          <p:cNvCxnSpPr>
            <a:cxnSpLocks/>
          </p:cNvCxnSpPr>
          <p:nvPr/>
        </p:nvCxnSpPr>
        <p:spPr>
          <a:xfrm flipV="1">
            <a:off x="7721267" y="2388798"/>
            <a:ext cx="0" cy="1343490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3360B82-32C3-4B94-9B3F-24759BE1FDEB}"/>
              </a:ext>
            </a:extLst>
          </p:cNvPr>
          <p:cNvCxnSpPr>
            <a:cxnSpLocks/>
          </p:cNvCxnSpPr>
          <p:nvPr/>
        </p:nvCxnSpPr>
        <p:spPr>
          <a:xfrm flipV="1">
            <a:off x="6249525" y="2411746"/>
            <a:ext cx="0" cy="1291242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D428838A-2346-4E53-B4FF-E4F098FC797F}"/>
              </a:ext>
            </a:extLst>
          </p:cNvPr>
          <p:cNvSpPr txBox="1"/>
          <p:nvPr/>
        </p:nvSpPr>
        <p:spPr>
          <a:xfrm>
            <a:off x="4541576" y="3884606"/>
            <a:ext cx="1347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050" kern="0">
                <a:solidFill>
                  <a:prstClr val="black"/>
                </a:solidFill>
                <a:latin typeface="Segoe UI"/>
              </a:rPr>
              <a:t>Letzte Dateien</a:t>
            </a:r>
            <a:endParaRPr lang="de-DE" sz="1050" kern="0" dirty="0">
              <a:solidFill>
                <a:prstClr val="black"/>
              </a:solidFill>
              <a:latin typeface="Segoe UI"/>
            </a:endParaRPr>
          </a:p>
        </p:txBody>
      </p:sp>
      <p:cxnSp>
        <p:nvCxnSpPr>
          <p:cNvPr id="8" name="Elbow Connector 29">
            <a:extLst>
              <a:ext uri="{FF2B5EF4-FFF2-40B4-BE49-F238E27FC236}">
                <a16:creationId xmlns:a16="http://schemas.microsoft.com/office/drawing/2014/main" id="{240D729A-F3A2-4B86-9701-3D726A67171F}"/>
              </a:ext>
            </a:extLst>
          </p:cNvPr>
          <p:cNvCxnSpPr>
            <a:cxnSpLocks/>
            <a:stCxn id="45" idx="2"/>
            <a:endCxn id="35" idx="2"/>
          </p:cNvCxnSpPr>
          <p:nvPr/>
        </p:nvCxnSpPr>
        <p:spPr>
          <a:xfrm rot="5400000" flipH="1">
            <a:off x="4615976" y="3051345"/>
            <a:ext cx="58434" cy="3128738"/>
          </a:xfrm>
          <a:prstGeom prst="bentConnector3">
            <a:avLst>
              <a:gd name="adj1" fmla="val -391211"/>
            </a:avLst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9" name="Elbow Connector 30">
            <a:extLst>
              <a:ext uri="{FF2B5EF4-FFF2-40B4-BE49-F238E27FC236}">
                <a16:creationId xmlns:a16="http://schemas.microsoft.com/office/drawing/2014/main" id="{4102C91B-E44F-4094-BC8B-01FB44D1D257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2589387" y="4586496"/>
            <a:ext cx="593046" cy="288538"/>
          </a:xfrm>
          <a:prstGeom prst="bentConnector2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10" name="Elbow Connector 31">
            <a:extLst>
              <a:ext uri="{FF2B5EF4-FFF2-40B4-BE49-F238E27FC236}">
                <a16:creationId xmlns:a16="http://schemas.microsoft.com/office/drawing/2014/main" id="{D07EA7EA-61D0-4E77-8F5B-7F043232F71B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1606516" y="4586496"/>
            <a:ext cx="970345" cy="288538"/>
          </a:xfrm>
          <a:prstGeom prst="bentConnector2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23F3AC2A-2635-49BC-90D5-73088CBCC450}"/>
              </a:ext>
            </a:extLst>
          </p:cNvPr>
          <p:cNvSpPr/>
          <p:nvPr/>
        </p:nvSpPr>
        <p:spPr>
          <a:xfrm>
            <a:off x="10957617" y="2804153"/>
            <a:ext cx="972446" cy="659635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Telemetrie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12" name="Straight Connector 17">
            <a:extLst>
              <a:ext uri="{FF2B5EF4-FFF2-40B4-BE49-F238E27FC236}">
                <a16:creationId xmlns:a16="http://schemas.microsoft.com/office/drawing/2014/main" id="{7BE2BF4D-1F52-4EC6-9D28-0E94B91739CC}"/>
              </a:ext>
            </a:extLst>
          </p:cNvPr>
          <p:cNvCxnSpPr>
            <a:cxnSpLocks/>
          </p:cNvCxnSpPr>
          <p:nvPr/>
        </p:nvCxnSpPr>
        <p:spPr>
          <a:xfrm flipV="1">
            <a:off x="2591870" y="2350510"/>
            <a:ext cx="0" cy="1417588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13" name="TextBox 18">
            <a:extLst>
              <a:ext uri="{FF2B5EF4-FFF2-40B4-BE49-F238E27FC236}">
                <a16:creationId xmlns:a16="http://schemas.microsoft.com/office/drawing/2014/main" id="{61189B73-39A1-42AD-9020-841AEFF575C1}"/>
              </a:ext>
            </a:extLst>
          </p:cNvPr>
          <p:cNvSpPr txBox="1"/>
          <p:nvPr/>
        </p:nvSpPr>
        <p:spPr>
          <a:xfrm rot="16200000">
            <a:off x="2158017" y="3132970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Dateien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cxnSp>
        <p:nvCxnSpPr>
          <p:cNvPr id="14" name="Straight Connector 19">
            <a:extLst>
              <a:ext uri="{FF2B5EF4-FFF2-40B4-BE49-F238E27FC236}">
                <a16:creationId xmlns:a16="http://schemas.microsoft.com/office/drawing/2014/main" id="{23E1577B-4C87-4E5E-99CF-7B929439004E}"/>
              </a:ext>
            </a:extLst>
          </p:cNvPr>
          <p:cNvCxnSpPr>
            <a:cxnSpLocks/>
          </p:cNvCxnSpPr>
          <p:nvPr/>
        </p:nvCxnSpPr>
        <p:spPr>
          <a:xfrm flipV="1">
            <a:off x="2100739" y="2478177"/>
            <a:ext cx="0" cy="1289921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15" name="TextBox 20">
            <a:extLst>
              <a:ext uri="{FF2B5EF4-FFF2-40B4-BE49-F238E27FC236}">
                <a16:creationId xmlns:a16="http://schemas.microsoft.com/office/drawing/2014/main" id="{0CC3A6B0-4A37-4A51-8AB7-2C192D65A0D1}"/>
              </a:ext>
            </a:extLst>
          </p:cNvPr>
          <p:cNvSpPr txBox="1"/>
          <p:nvPr/>
        </p:nvSpPr>
        <p:spPr>
          <a:xfrm rot="16200000">
            <a:off x="1584070" y="2887808"/>
            <a:ext cx="1035861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lnSpc>
                <a:spcPts val="1400"/>
              </a:lnSpc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Web </a:t>
            </a:r>
          </a:p>
          <a:p>
            <a:pPr defTabSz="896386">
              <a:lnSpc>
                <a:spcPts val="1400"/>
              </a:lnSpc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Companions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cxnSp>
        <p:nvCxnSpPr>
          <p:cNvPr id="16" name="Straight Connector 21">
            <a:extLst>
              <a:ext uri="{FF2B5EF4-FFF2-40B4-BE49-F238E27FC236}">
                <a16:creationId xmlns:a16="http://schemas.microsoft.com/office/drawing/2014/main" id="{EE8107D0-7A83-4A81-ADF4-83DB35E276FD}"/>
              </a:ext>
            </a:extLst>
          </p:cNvPr>
          <p:cNvCxnSpPr>
            <a:cxnSpLocks/>
          </p:cNvCxnSpPr>
          <p:nvPr/>
        </p:nvCxnSpPr>
        <p:spPr>
          <a:xfrm flipV="1">
            <a:off x="1609608" y="2361726"/>
            <a:ext cx="0" cy="1406372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EB200F30-7108-4977-A078-FBF2FB79C571}"/>
              </a:ext>
            </a:extLst>
          </p:cNvPr>
          <p:cNvSpPr txBox="1"/>
          <p:nvPr/>
        </p:nvSpPr>
        <p:spPr>
          <a:xfrm rot="16200000">
            <a:off x="1152701" y="314440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Notizen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cxnSp>
        <p:nvCxnSpPr>
          <p:cNvPr id="18" name="Straight Connector 23">
            <a:extLst>
              <a:ext uri="{FF2B5EF4-FFF2-40B4-BE49-F238E27FC236}">
                <a16:creationId xmlns:a16="http://schemas.microsoft.com/office/drawing/2014/main" id="{454035EB-125E-469E-BD14-D9459232F7BB}"/>
              </a:ext>
            </a:extLst>
          </p:cNvPr>
          <p:cNvCxnSpPr>
            <a:cxnSpLocks/>
          </p:cNvCxnSpPr>
          <p:nvPr/>
        </p:nvCxnSpPr>
        <p:spPr>
          <a:xfrm flipV="1">
            <a:off x="1118477" y="2373458"/>
            <a:ext cx="0" cy="1406372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19" name="TextBox 25">
            <a:extLst>
              <a:ext uri="{FF2B5EF4-FFF2-40B4-BE49-F238E27FC236}">
                <a16:creationId xmlns:a16="http://schemas.microsoft.com/office/drawing/2014/main" id="{0D69E933-0F8A-4A2D-B85A-260214AC6AD5}"/>
              </a:ext>
            </a:extLst>
          </p:cNvPr>
          <p:cNvSpPr txBox="1"/>
          <p:nvPr/>
        </p:nvSpPr>
        <p:spPr>
          <a:xfrm>
            <a:off x="4861676" y="4228718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defRPr/>
            </a:pPr>
            <a:r>
              <a:rPr lang="de-DE" sz="1050" kern="0">
                <a:solidFill>
                  <a:prstClr val="black"/>
                </a:solidFill>
                <a:latin typeface="Segoe UI"/>
              </a:rPr>
              <a:t>Kalender</a:t>
            </a:r>
            <a:endParaRPr lang="de-DE" sz="1050" kern="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E330D46C-4235-484A-B2FE-C4C28D01D3C7}"/>
              </a:ext>
            </a:extLst>
          </p:cNvPr>
          <p:cNvSpPr/>
          <p:nvPr/>
        </p:nvSpPr>
        <p:spPr>
          <a:xfrm>
            <a:off x="9568081" y="3562352"/>
            <a:ext cx="839005" cy="327858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AAD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1" name="TextBox 30">
            <a:extLst>
              <a:ext uri="{FF2B5EF4-FFF2-40B4-BE49-F238E27FC236}">
                <a16:creationId xmlns:a16="http://schemas.microsoft.com/office/drawing/2014/main" id="{9C37DB2C-B1CD-4089-8A17-43AC1D4A1EE0}"/>
              </a:ext>
            </a:extLst>
          </p:cNvPr>
          <p:cNvSpPr txBox="1"/>
          <p:nvPr/>
        </p:nvSpPr>
        <p:spPr>
          <a:xfrm>
            <a:off x="7668513" y="29735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Messaging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1B9B8374-113F-4414-AADC-B4229429B352}"/>
              </a:ext>
            </a:extLst>
          </p:cNvPr>
          <p:cNvSpPr txBox="1"/>
          <p:nvPr/>
        </p:nvSpPr>
        <p:spPr>
          <a:xfrm>
            <a:off x="6240630" y="289775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Einstellungen und </a:t>
            </a:r>
          </a:p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O365 Zugriff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cxnSp>
        <p:nvCxnSpPr>
          <p:cNvPr id="23" name="Straight Connector 32">
            <a:extLst>
              <a:ext uri="{FF2B5EF4-FFF2-40B4-BE49-F238E27FC236}">
                <a16:creationId xmlns:a16="http://schemas.microsoft.com/office/drawing/2014/main" id="{F90BA77A-0B2F-42FB-8E45-632AA5A06901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6666762" y="4106123"/>
            <a:ext cx="588555" cy="953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24" name="Rectangle 33">
            <a:extLst>
              <a:ext uri="{FF2B5EF4-FFF2-40B4-BE49-F238E27FC236}">
                <a16:creationId xmlns:a16="http://schemas.microsoft.com/office/drawing/2014/main" id="{08689A53-BA4F-4BC9-A989-572056C2B3F8}"/>
              </a:ext>
            </a:extLst>
          </p:cNvPr>
          <p:cNvSpPr/>
          <p:nvPr/>
        </p:nvSpPr>
        <p:spPr>
          <a:xfrm>
            <a:off x="1415823" y="3579136"/>
            <a:ext cx="381383" cy="1007360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OneNote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8AB8D98C-42B0-4DF9-B66F-365E3C868F29}"/>
              </a:ext>
            </a:extLst>
          </p:cNvPr>
          <p:cNvSpPr/>
          <p:nvPr/>
        </p:nvSpPr>
        <p:spPr>
          <a:xfrm>
            <a:off x="2398695" y="3567893"/>
            <a:ext cx="381383" cy="1018603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OneDrive for Business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Rectangle 35">
            <a:extLst>
              <a:ext uri="{FF2B5EF4-FFF2-40B4-BE49-F238E27FC236}">
                <a16:creationId xmlns:a16="http://schemas.microsoft.com/office/drawing/2014/main" id="{1B1110D4-7E65-436A-B706-75627AF81A97}"/>
              </a:ext>
            </a:extLst>
          </p:cNvPr>
          <p:cNvSpPr/>
          <p:nvPr/>
        </p:nvSpPr>
        <p:spPr>
          <a:xfrm>
            <a:off x="1907259" y="3567893"/>
            <a:ext cx="381383" cy="1018603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WAC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9CA4EE4E-8F75-46E1-892F-BEDD26BAFADE}"/>
              </a:ext>
            </a:extLst>
          </p:cNvPr>
          <p:cNvSpPr/>
          <p:nvPr/>
        </p:nvSpPr>
        <p:spPr>
          <a:xfrm>
            <a:off x="924387" y="3579136"/>
            <a:ext cx="381383" cy="1007360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Other Workloads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5F991A94-D3C1-42A6-BAC4-F0EF4FC4A0E6}"/>
              </a:ext>
            </a:extLst>
          </p:cNvPr>
          <p:cNvSpPr/>
          <p:nvPr/>
        </p:nvSpPr>
        <p:spPr>
          <a:xfrm>
            <a:off x="6249525" y="4748130"/>
            <a:ext cx="970343" cy="397573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Connectors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id="{D7A128DE-CE41-4DFD-B704-F6A18975522B}"/>
              </a:ext>
            </a:extLst>
          </p:cNvPr>
          <p:cNvSpPr txBox="1"/>
          <p:nvPr/>
        </p:nvSpPr>
        <p:spPr>
          <a:xfrm>
            <a:off x="8738976" y="2892304"/>
            <a:ext cx="11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Audio / </a:t>
            </a:r>
          </a:p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Video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0" name="Rectangle 54">
            <a:extLst>
              <a:ext uri="{FF2B5EF4-FFF2-40B4-BE49-F238E27FC236}">
                <a16:creationId xmlns:a16="http://schemas.microsoft.com/office/drawing/2014/main" id="{6D6A8280-60DF-40D7-9CDB-092EE61C5DFE}"/>
              </a:ext>
            </a:extLst>
          </p:cNvPr>
          <p:cNvSpPr/>
          <p:nvPr/>
        </p:nvSpPr>
        <p:spPr>
          <a:xfrm>
            <a:off x="7947838" y="5454333"/>
            <a:ext cx="1051560" cy="403391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Search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31" name="Straight Connector 63">
            <a:extLst>
              <a:ext uri="{FF2B5EF4-FFF2-40B4-BE49-F238E27FC236}">
                <a16:creationId xmlns:a16="http://schemas.microsoft.com/office/drawing/2014/main" id="{77C1F067-0314-4ABE-826A-EBF940946596}"/>
              </a:ext>
            </a:extLst>
          </p:cNvPr>
          <p:cNvCxnSpPr>
            <a:cxnSpLocks/>
            <a:stCxn id="67" idx="3"/>
            <a:endCxn id="33" idx="1"/>
          </p:cNvCxnSpPr>
          <p:nvPr/>
        </p:nvCxnSpPr>
        <p:spPr>
          <a:xfrm>
            <a:off x="10085139" y="6156446"/>
            <a:ext cx="862306" cy="527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32" name="Rectangle 64">
            <a:extLst>
              <a:ext uri="{FF2B5EF4-FFF2-40B4-BE49-F238E27FC236}">
                <a16:creationId xmlns:a16="http://schemas.microsoft.com/office/drawing/2014/main" id="{4B3BA3ED-95AD-4B5B-A921-754B07806EA8}"/>
              </a:ext>
            </a:extLst>
          </p:cNvPr>
          <p:cNvSpPr/>
          <p:nvPr/>
        </p:nvSpPr>
        <p:spPr>
          <a:xfrm>
            <a:off x="9033579" y="5465567"/>
            <a:ext cx="1051560" cy="403391"/>
          </a:xfrm>
          <a:prstGeom prst="rect">
            <a:avLst/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Notification Service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65">
            <a:extLst>
              <a:ext uri="{FF2B5EF4-FFF2-40B4-BE49-F238E27FC236}">
                <a16:creationId xmlns:a16="http://schemas.microsoft.com/office/drawing/2014/main" id="{01322DEA-E0CA-4BFE-AECA-D34E37395999}"/>
              </a:ext>
            </a:extLst>
          </p:cNvPr>
          <p:cNvSpPr/>
          <p:nvPr/>
        </p:nvSpPr>
        <p:spPr>
          <a:xfrm>
            <a:off x="10947445" y="5955805"/>
            <a:ext cx="982618" cy="402336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SMTP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34" name="Straight Connector 66">
            <a:extLst>
              <a:ext uri="{FF2B5EF4-FFF2-40B4-BE49-F238E27FC236}">
                <a16:creationId xmlns:a16="http://schemas.microsoft.com/office/drawing/2014/main" id="{8C77911C-6C1C-4E3F-927F-846E52A5A3E1}"/>
              </a:ext>
            </a:extLst>
          </p:cNvPr>
          <p:cNvCxnSpPr>
            <a:cxnSpLocks/>
          </p:cNvCxnSpPr>
          <p:nvPr/>
        </p:nvCxnSpPr>
        <p:spPr>
          <a:xfrm flipV="1">
            <a:off x="3083000" y="2414343"/>
            <a:ext cx="0" cy="1417588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35" name="Rectangle 77">
            <a:extLst>
              <a:ext uri="{FF2B5EF4-FFF2-40B4-BE49-F238E27FC236}">
                <a16:creationId xmlns:a16="http://schemas.microsoft.com/office/drawing/2014/main" id="{6A5B3007-93B3-4902-A36A-62E778816442}"/>
              </a:ext>
            </a:extLst>
          </p:cNvPr>
          <p:cNvSpPr/>
          <p:nvPr/>
        </p:nvSpPr>
        <p:spPr>
          <a:xfrm>
            <a:off x="2890132" y="3567893"/>
            <a:ext cx="381383" cy="1018604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SharePoint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15D98E35-CB4E-4690-A0D0-720AF235D5F8}"/>
              </a:ext>
            </a:extLst>
          </p:cNvPr>
          <p:cNvSpPr/>
          <p:nvPr/>
        </p:nvSpPr>
        <p:spPr>
          <a:xfrm>
            <a:off x="7255317" y="4739924"/>
            <a:ext cx="914400" cy="403391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t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Publish / Subscribe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781947FE-060E-432B-A418-6B7B3BD1166C}"/>
              </a:ext>
            </a:extLst>
          </p:cNvPr>
          <p:cNvSpPr/>
          <p:nvPr/>
        </p:nvSpPr>
        <p:spPr>
          <a:xfrm>
            <a:off x="5790330" y="5465567"/>
            <a:ext cx="1051560" cy="403391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t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Push Notifications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8" name="Straight Connector 91">
            <a:extLst>
              <a:ext uri="{FF2B5EF4-FFF2-40B4-BE49-F238E27FC236}">
                <a16:creationId xmlns:a16="http://schemas.microsoft.com/office/drawing/2014/main" id="{92910191-555C-4D8C-A142-59ECCA01FCD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8746256" y="2176702"/>
            <a:ext cx="0" cy="1385650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39" name="Straight Connector 100">
            <a:extLst>
              <a:ext uri="{FF2B5EF4-FFF2-40B4-BE49-F238E27FC236}">
                <a16:creationId xmlns:a16="http://schemas.microsoft.com/office/drawing/2014/main" id="{E454983C-7841-49A7-A923-835D04A6D90A}"/>
              </a:ext>
            </a:extLst>
          </p:cNvPr>
          <p:cNvCxnSpPr>
            <a:cxnSpLocks/>
          </p:cNvCxnSpPr>
          <p:nvPr/>
        </p:nvCxnSpPr>
        <p:spPr>
          <a:xfrm flipV="1">
            <a:off x="4449325" y="3706217"/>
            <a:ext cx="1380027" cy="1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40" name="Straight Connector 103">
            <a:extLst>
              <a:ext uri="{FF2B5EF4-FFF2-40B4-BE49-F238E27FC236}">
                <a16:creationId xmlns:a16="http://schemas.microsoft.com/office/drawing/2014/main" id="{05718260-526C-4844-A6E4-8A1BACDEA701}"/>
              </a:ext>
            </a:extLst>
          </p:cNvPr>
          <p:cNvCxnSpPr>
            <a:cxnSpLocks/>
          </p:cNvCxnSpPr>
          <p:nvPr/>
        </p:nvCxnSpPr>
        <p:spPr>
          <a:xfrm flipV="1">
            <a:off x="4449325" y="4077904"/>
            <a:ext cx="1380027" cy="1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cxnSp>
        <p:nvCxnSpPr>
          <p:cNvPr id="41" name="Straight Connector 104">
            <a:extLst>
              <a:ext uri="{FF2B5EF4-FFF2-40B4-BE49-F238E27FC236}">
                <a16:creationId xmlns:a16="http://schemas.microsoft.com/office/drawing/2014/main" id="{FF503401-4856-4DC1-BD62-7AD58EC6790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78962" y="4449591"/>
            <a:ext cx="1111368" cy="0"/>
          </a:xfrm>
          <a:prstGeom prst="line">
            <a:avLst/>
          </a:prstGeom>
          <a:noFill/>
          <a:ln w="12700" cap="flat" cmpd="sng" algn="ctr">
            <a:solidFill>
              <a:srgbClr val="2F2F2F"/>
            </a:solidFill>
            <a:prstDash val="sysDash"/>
            <a:miter lim="800000"/>
          </a:ln>
          <a:effectLst/>
        </p:spPr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436E04CC-D1FC-4EA1-8C56-41FFB48C66B6}"/>
              </a:ext>
            </a:extLst>
          </p:cNvPr>
          <p:cNvSpPr/>
          <p:nvPr/>
        </p:nvSpPr>
        <p:spPr>
          <a:xfrm>
            <a:off x="3380115" y="4319395"/>
            <a:ext cx="1298847" cy="260392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Exchange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6B32FBF8-5407-4154-8E35-72CF33E84833}"/>
              </a:ext>
            </a:extLst>
          </p:cNvPr>
          <p:cNvSpPr/>
          <p:nvPr/>
        </p:nvSpPr>
        <p:spPr>
          <a:xfrm>
            <a:off x="3373152" y="3565604"/>
            <a:ext cx="1286050" cy="281226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t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Experimentation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Rectangle 58">
            <a:extLst>
              <a:ext uri="{FF2B5EF4-FFF2-40B4-BE49-F238E27FC236}">
                <a16:creationId xmlns:a16="http://schemas.microsoft.com/office/drawing/2014/main" id="{F98FA2AB-5691-4800-8337-CD752FBD68B8}"/>
              </a:ext>
            </a:extLst>
          </p:cNvPr>
          <p:cNvSpPr/>
          <p:nvPr/>
        </p:nvSpPr>
        <p:spPr>
          <a:xfrm>
            <a:off x="3380115" y="3943884"/>
            <a:ext cx="1307333" cy="268927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>
              <a:defRPr/>
            </a:pPr>
            <a:r>
              <a:rPr lang="de-DE" sz="1200" kern="0">
                <a:solidFill>
                  <a:prstClr val="white"/>
                </a:solidFill>
                <a:latin typeface="Segoe UI"/>
              </a:rPr>
              <a:t>MRU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D2DBE438-94F5-43E7-874D-48880E6A551E}"/>
              </a:ext>
            </a:extLst>
          </p:cNvPr>
          <p:cNvSpPr/>
          <p:nvPr/>
        </p:nvSpPr>
        <p:spPr>
          <a:xfrm>
            <a:off x="5752362" y="3569221"/>
            <a:ext cx="914400" cy="1075710"/>
          </a:xfrm>
          <a:prstGeom prst="rect">
            <a:avLst/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1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Teams</a:t>
            </a:r>
            <a:br>
              <a:rPr kumimoji="0" lang="de-DE" sz="1200" b="1" i="1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de-DE" sz="1200" b="1" i="1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Backend Services</a:t>
            </a:r>
            <a:endParaRPr kumimoji="0" lang="de-DE" sz="1200" b="1" i="1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Rectangle 51">
            <a:extLst>
              <a:ext uri="{FF2B5EF4-FFF2-40B4-BE49-F238E27FC236}">
                <a16:creationId xmlns:a16="http://schemas.microsoft.com/office/drawing/2014/main" id="{C9AB0C89-6E61-46AA-9469-55FB4F158528}"/>
              </a:ext>
            </a:extLst>
          </p:cNvPr>
          <p:cNvSpPr/>
          <p:nvPr/>
        </p:nvSpPr>
        <p:spPr>
          <a:xfrm>
            <a:off x="8289056" y="3562352"/>
            <a:ext cx="914400" cy="1069848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t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Anrufe / Meeting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Rectangle 80">
            <a:extLst>
              <a:ext uri="{FF2B5EF4-FFF2-40B4-BE49-F238E27FC236}">
                <a16:creationId xmlns:a16="http://schemas.microsoft.com/office/drawing/2014/main" id="{294894F5-4934-4FE2-A43B-408869614773}"/>
              </a:ext>
            </a:extLst>
          </p:cNvPr>
          <p:cNvSpPr/>
          <p:nvPr/>
        </p:nvSpPr>
        <p:spPr>
          <a:xfrm>
            <a:off x="8375853" y="4383069"/>
            <a:ext cx="681464" cy="16278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rPr>
              <a:t>PSTN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7F90E3F3-9849-4752-A31A-AB1C1A731E58}"/>
              </a:ext>
            </a:extLst>
          </p:cNvPr>
          <p:cNvSpPr/>
          <p:nvPr/>
        </p:nvSpPr>
        <p:spPr>
          <a:xfrm>
            <a:off x="753150" y="1235728"/>
            <a:ext cx="9839140" cy="1167381"/>
          </a:xfrm>
          <a:prstGeom prst="roundRect">
            <a:avLst>
              <a:gd name="adj" fmla="val 0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737373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t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cs typeface="Segoe UI Light" panose="020B0502040204020203" pitchFamily="34" charset="0"/>
              </a:rPr>
              <a:t>Teams Clients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cs typeface="Segoe UI Light" panose="020B0502040204020203" pitchFamily="34" charset="0"/>
            </a:endParaRP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52A2AD55-DC0C-4062-9AE4-AF6A835E6023}"/>
              </a:ext>
            </a:extLst>
          </p:cNvPr>
          <p:cNvSpPr/>
          <p:nvPr/>
        </p:nvSpPr>
        <p:spPr>
          <a:xfrm>
            <a:off x="4348152" y="1594590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Desktop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Rounded Rectangle 14">
            <a:extLst>
              <a:ext uri="{FF2B5EF4-FFF2-40B4-BE49-F238E27FC236}">
                <a16:creationId xmlns:a16="http://schemas.microsoft.com/office/drawing/2014/main" id="{C49A5758-45F3-4CDE-9B25-211301CBD31B}"/>
              </a:ext>
            </a:extLst>
          </p:cNvPr>
          <p:cNvSpPr/>
          <p:nvPr/>
        </p:nvSpPr>
        <p:spPr>
          <a:xfrm>
            <a:off x="5796220" y="1594590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iOS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Rounded Rectangle 15">
            <a:extLst>
              <a:ext uri="{FF2B5EF4-FFF2-40B4-BE49-F238E27FC236}">
                <a16:creationId xmlns:a16="http://schemas.microsoft.com/office/drawing/2014/main" id="{B991DA5A-A5F4-434A-82DA-7838ABDCD322}"/>
              </a:ext>
            </a:extLst>
          </p:cNvPr>
          <p:cNvSpPr/>
          <p:nvPr/>
        </p:nvSpPr>
        <p:spPr>
          <a:xfrm>
            <a:off x="7224970" y="1594590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Android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ounded Rectangle 12">
            <a:extLst>
              <a:ext uri="{FF2B5EF4-FFF2-40B4-BE49-F238E27FC236}">
                <a16:creationId xmlns:a16="http://schemas.microsoft.com/office/drawing/2014/main" id="{E501B41A-C584-4975-9654-C89872BC35BF}"/>
              </a:ext>
            </a:extLst>
          </p:cNvPr>
          <p:cNvSpPr/>
          <p:nvPr/>
        </p:nvSpPr>
        <p:spPr>
          <a:xfrm>
            <a:off x="2938393" y="1594590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3" name="Elbow Connector 114">
            <a:extLst>
              <a:ext uri="{FF2B5EF4-FFF2-40B4-BE49-F238E27FC236}">
                <a16:creationId xmlns:a16="http://schemas.microsoft.com/office/drawing/2014/main" id="{5715ACB0-A977-4B53-9CCA-69D8449CE3BA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6905564" y="4407995"/>
            <a:ext cx="169268" cy="511002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ysDash"/>
            <a:headEnd type="none"/>
            <a:tailEnd type="none"/>
          </a:ln>
          <a:effectLst/>
        </p:spPr>
      </p:cxnSp>
      <p:sp>
        <p:nvSpPr>
          <p:cNvPr id="54" name="Rectangle 49">
            <a:extLst>
              <a:ext uri="{FF2B5EF4-FFF2-40B4-BE49-F238E27FC236}">
                <a16:creationId xmlns:a16="http://schemas.microsoft.com/office/drawing/2014/main" id="{187EC0DA-27FB-4E8B-BECC-56702FA07055}"/>
              </a:ext>
            </a:extLst>
          </p:cNvPr>
          <p:cNvSpPr/>
          <p:nvPr/>
        </p:nvSpPr>
        <p:spPr>
          <a:xfrm>
            <a:off x="7255317" y="3568268"/>
            <a:ext cx="914400" cy="1075710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t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Chat &amp; Presence Services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E56626CA-8C6B-4AD5-8D22-0895E4B77F8E}"/>
              </a:ext>
            </a:extLst>
          </p:cNvPr>
          <p:cNvSpPr/>
          <p:nvPr/>
        </p:nvSpPr>
        <p:spPr>
          <a:xfrm>
            <a:off x="6869084" y="5459686"/>
            <a:ext cx="1051560" cy="403391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/>
            <a:r>
              <a:rPr lang="de-DE" sz="1200" kern="0">
                <a:solidFill>
                  <a:prstClr val="white"/>
                </a:solidFill>
                <a:latin typeface="Segoe UI"/>
              </a:rPr>
              <a:t>Exchange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6" name="Rectangle 75">
            <a:extLst>
              <a:ext uri="{FF2B5EF4-FFF2-40B4-BE49-F238E27FC236}">
                <a16:creationId xmlns:a16="http://schemas.microsoft.com/office/drawing/2014/main" id="{C9F0F95F-32C4-4CCE-8E54-B2E1732381F7}"/>
              </a:ext>
            </a:extLst>
          </p:cNvPr>
          <p:cNvSpPr/>
          <p:nvPr/>
        </p:nvSpPr>
        <p:spPr>
          <a:xfrm>
            <a:off x="6869084" y="5944455"/>
            <a:ext cx="1051560" cy="403391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/>
            <a:r>
              <a:rPr lang="de-DE" sz="1200" kern="0">
                <a:solidFill>
                  <a:prstClr val="white"/>
                </a:solidFill>
                <a:latin typeface="Segoe UI"/>
              </a:rPr>
              <a:t>Information Protection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57" name="Elbow Connector 114">
            <a:extLst>
              <a:ext uri="{FF2B5EF4-FFF2-40B4-BE49-F238E27FC236}">
                <a16:creationId xmlns:a16="http://schemas.microsoft.com/office/drawing/2014/main" id="{7CEBAB86-9B7D-4A3B-844E-688262424708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rot="5400000" flipH="1" flipV="1">
            <a:off x="6853187" y="4606238"/>
            <a:ext cx="322252" cy="13964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ysDash"/>
            <a:headEnd type="none"/>
            <a:tailEnd type="none"/>
          </a:ln>
          <a:effectLst/>
        </p:spPr>
      </p:cxnSp>
      <p:cxnSp>
        <p:nvCxnSpPr>
          <p:cNvPr id="58" name="Elbow Connector 114">
            <a:extLst>
              <a:ext uri="{FF2B5EF4-FFF2-40B4-BE49-F238E27FC236}">
                <a16:creationId xmlns:a16="http://schemas.microsoft.com/office/drawing/2014/main" id="{059C2901-8692-492A-9804-D4DB7B4589E3}"/>
              </a:ext>
            </a:extLst>
          </p:cNvPr>
          <p:cNvCxnSpPr>
            <a:cxnSpLocks/>
            <a:stCxn id="55" idx="0"/>
            <a:endCxn id="36" idx="2"/>
          </p:cNvCxnSpPr>
          <p:nvPr/>
        </p:nvCxnSpPr>
        <p:spPr>
          <a:xfrm rot="5400000" flipH="1" flipV="1">
            <a:off x="7395505" y="5142675"/>
            <a:ext cx="316371" cy="3176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ysDash"/>
            <a:headEnd type="none"/>
            <a:tailEnd type="none"/>
          </a:ln>
          <a:effectLst/>
        </p:spPr>
      </p:cxnSp>
      <p:cxnSp>
        <p:nvCxnSpPr>
          <p:cNvPr id="59" name="Elbow Connector 114">
            <a:extLst>
              <a:ext uri="{FF2B5EF4-FFF2-40B4-BE49-F238E27FC236}">
                <a16:creationId xmlns:a16="http://schemas.microsoft.com/office/drawing/2014/main" id="{B1F0B2B1-239F-4465-9C34-8BE65214CA7D}"/>
              </a:ext>
            </a:extLst>
          </p:cNvPr>
          <p:cNvCxnSpPr>
            <a:cxnSpLocks/>
            <a:stCxn id="30" idx="0"/>
            <a:endCxn id="36" idx="2"/>
          </p:cNvCxnSpPr>
          <p:nvPr/>
        </p:nvCxnSpPr>
        <p:spPr>
          <a:xfrm rot="16200000" flipV="1">
            <a:off x="7937559" y="4918273"/>
            <a:ext cx="311018" cy="76110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ysDash"/>
            <a:headEnd type="none"/>
            <a:tailEnd type="none"/>
          </a:ln>
          <a:effectLst/>
        </p:spPr>
      </p:cxnSp>
      <p:cxnSp>
        <p:nvCxnSpPr>
          <p:cNvPr id="60" name="Elbow Connector 114">
            <a:extLst>
              <a:ext uri="{FF2B5EF4-FFF2-40B4-BE49-F238E27FC236}">
                <a16:creationId xmlns:a16="http://schemas.microsoft.com/office/drawing/2014/main" id="{14DAE434-916A-4845-8A4C-2B260970F207}"/>
              </a:ext>
            </a:extLst>
          </p:cNvPr>
          <p:cNvCxnSpPr>
            <a:cxnSpLocks/>
            <a:stCxn id="32" idx="0"/>
            <a:endCxn id="36" idx="2"/>
          </p:cNvCxnSpPr>
          <p:nvPr/>
        </p:nvCxnSpPr>
        <p:spPr>
          <a:xfrm rot="16200000" flipV="1">
            <a:off x="8474812" y="4381020"/>
            <a:ext cx="322252" cy="18468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ysDash"/>
            <a:headEnd type="none"/>
            <a:tailEnd type="none"/>
          </a:ln>
          <a:effectLst/>
        </p:spPr>
      </p:cxnSp>
      <p:sp>
        <p:nvSpPr>
          <p:cNvPr id="61" name="Rectangle 92">
            <a:extLst>
              <a:ext uri="{FF2B5EF4-FFF2-40B4-BE49-F238E27FC236}">
                <a16:creationId xmlns:a16="http://schemas.microsoft.com/office/drawing/2014/main" id="{8893F1AA-F004-4592-A900-D4F9B9C485F4}"/>
              </a:ext>
            </a:extLst>
          </p:cNvPr>
          <p:cNvSpPr/>
          <p:nvPr/>
        </p:nvSpPr>
        <p:spPr>
          <a:xfrm>
            <a:off x="4704149" y="5465567"/>
            <a:ext cx="1051560" cy="403391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/>
            <a:r>
              <a:rPr lang="de-DE" sz="1200" kern="0">
                <a:solidFill>
                  <a:prstClr val="white"/>
                </a:solidFill>
                <a:latin typeface="Segoe UI"/>
              </a:rPr>
              <a:t>Graph Webhook</a:t>
            </a:r>
            <a:endParaRPr lang="de-DE" sz="1200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62" name="Elbow Connector 114">
            <a:extLst>
              <a:ext uri="{FF2B5EF4-FFF2-40B4-BE49-F238E27FC236}">
                <a16:creationId xmlns:a16="http://schemas.microsoft.com/office/drawing/2014/main" id="{A52739CA-23B9-43D6-9BF0-DABDF6BFF4D1}"/>
              </a:ext>
            </a:extLst>
          </p:cNvPr>
          <p:cNvCxnSpPr>
            <a:cxnSpLocks/>
            <a:stCxn id="61" idx="0"/>
            <a:endCxn id="36" idx="2"/>
          </p:cNvCxnSpPr>
          <p:nvPr/>
        </p:nvCxnSpPr>
        <p:spPr>
          <a:xfrm rot="5400000" flipH="1" flipV="1">
            <a:off x="6310097" y="4063147"/>
            <a:ext cx="322252" cy="2482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ysDash"/>
            <a:headEnd type="none"/>
            <a:tailEnd type="none"/>
          </a:ln>
          <a:effectLst/>
        </p:spPr>
      </p:cxnSp>
      <p:sp>
        <p:nvSpPr>
          <p:cNvPr id="63" name="Rectangle 98">
            <a:extLst>
              <a:ext uri="{FF2B5EF4-FFF2-40B4-BE49-F238E27FC236}">
                <a16:creationId xmlns:a16="http://schemas.microsoft.com/office/drawing/2014/main" id="{D4E99184-4A4D-443B-9D49-95F421A80967}"/>
              </a:ext>
            </a:extLst>
          </p:cNvPr>
          <p:cNvSpPr/>
          <p:nvPr/>
        </p:nvSpPr>
        <p:spPr>
          <a:xfrm>
            <a:off x="8281776" y="4748131"/>
            <a:ext cx="914400" cy="397572"/>
          </a:xfrm>
          <a:prstGeom prst="rect">
            <a:avLst/>
          </a:prstGeom>
          <a:solidFill>
            <a:srgbClr val="2F2F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96386"/>
            <a:r>
              <a:rPr lang="de-DE" sz="1100" kern="0">
                <a:solidFill>
                  <a:prstClr val="white"/>
                </a:solidFill>
                <a:latin typeface="Segoe UI"/>
              </a:rPr>
              <a:t>Stream Recording</a:t>
            </a:r>
            <a:endParaRPr lang="de-DE" sz="11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4" name="Rectangle 115">
            <a:extLst>
              <a:ext uri="{FF2B5EF4-FFF2-40B4-BE49-F238E27FC236}">
                <a16:creationId xmlns:a16="http://schemas.microsoft.com/office/drawing/2014/main" id="{A2E50EC3-CDD8-4D3C-A989-F105EE96355F}"/>
              </a:ext>
            </a:extLst>
          </p:cNvPr>
          <p:cNvSpPr/>
          <p:nvPr/>
        </p:nvSpPr>
        <p:spPr>
          <a:xfrm>
            <a:off x="7380535" y="4379524"/>
            <a:ext cx="681464" cy="16278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rPr>
              <a:t>Bots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5" name="Rounded Rectangle 15">
            <a:extLst>
              <a:ext uri="{FF2B5EF4-FFF2-40B4-BE49-F238E27FC236}">
                <a16:creationId xmlns:a16="http://schemas.microsoft.com/office/drawing/2014/main" id="{80A7B521-FD8E-422B-912E-CD1329018CF2}"/>
              </a:ext>
            </a:extLst>
          </p:cNvPr>
          <p:cNvSpPr/>
          <p:nvPr/>
        </p:nvSpPr>
        <p:spPr>
          <a:xfrm>
            <a:off x="8653720" y="1594590"/>
            <a:ext cx="1239496" cy="640080"/>
          </a:xfrm>
          <a:prstGeom prst="roundRect">
            <a:avLst>
              <a:gd name="adj" fmla="val 0"/>
            </a:avLst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Graph API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6" name="Straight Connector 125">
            <a:extLst>
              <a:ext uri="{FF2B5EF4-FFF2-40B4-BE49-F238E27FC236}">
                <a16:creationId xmlns:a16="http://schemas.microsoft.com/office/drawing/2014/main" id="{2ABFB11C-6143-4D8D-8D5E-46019C7E7D06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7394864" y="5863077"/>
            <a:ext cx="0" cy="8137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67" name="Rectangle 81">
            <a:extLst>
              <a:ext uri="{FF2B5EF4-FFF2-40B4-BE49-F238E27FC236}">
                <a16:creationId xmlns:a16="http://schemas.microsoft.com/office/drawing/2014/main" id="{538E9E65-C1CF-4538-B952-30C1898299FD}"/>
              </a:ext>
            </a:extLst>
          </p:cNvPr>
          <p:cNvSpPr/>
          <p:nvPr/>
        </p:nvSpPr>
        <p:spPr>
          <a:xfrm>
            <a:off x="9033579" y="5954750"/>
            <a:ext cx="1051560" cy="403391"/>
          </a:xfrm>
          <a:prstGeom prst="rect">
            <a:avLst/>
          </a:prstGeom>
          <a:solidFill>
            <a:srgbClr val="464775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F1EFED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E-Mail Service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1EFED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8" name="Straight Connector 82">
            <a:extLst>
              <a:ext uri="{FF2B5EF4-FFF2-40B4-BE49-F238E27FC236}">
                <a16:creationId xmlns:a16="http://schemas.microsoft.com/office/drawing/2014/main" id="{64940C87-0D73-454F-A333-E09E65A044EC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559359" y="5906661"/>
            <a:ext cx="2" cy="48089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69" name="Rectangle 84">
            <a:extLst>
              <a:ext uri="{FF2B5EF4-FFF2-40B4-BE49-F238E27FC236}">
                <a16:creationId xmlns:a16="http://schemas.microsoft.com/office/drawing/2014/main" id="{50D6BE7B-3528-4ACF-8C03-02B1D1C381AF}"/>
              </a:ext>
            </a:extLst>
          </p:cNvPr>
          <p:cNvSpPr/>
          <p:nvPr/>
        </p:nvSpPr>
        <p:spPr>
          <a:xfrm>
            <a:off x="9568081" y="3989021"/>
            <a:ext cx="839005" cy="327858"/>
          </a:xfrm>
          <a:prstGeom prst="rect">
            <a:avLst/>
          </a:prstGeom>
          <a:solidFill>
            <a:srgbClr val="737373"/>
          </a:solidFill>
          <a:ln w="1079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t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Policy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6217E4-8BF0-480D-A526-684E8C534F5B}"/>
              </a:ext>
            </a:extLst>
          </p:cNvPr>
          <p:cNvSpPr/>
          <p:nvPr/>
        </p:nvSpPr>
        <p:spPr>
          <a:xfrm>
            <a:off x="3316603" y="4225520"/>
            <a:ext cx="2426141" cy="4184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TextBox 18">
            <a:extLst>
              <a:ext uri="{FF2B5EF4-FFF2-40B4-BE49-F238E27FC236}">
                <a16:creationId xmlns:a16="http://schemas.microsoft.com/office/drawing/2014/main" id="{A6D6975E-5663-4357-B57A-F1C8ABB82B72}"/>
              </a:ext>
            </a:extLst>
          </p:cNvPr>
          <p:cNvSpPr txBox="1"/>
          <p:nvPr/>
        </p:nvSpPr>
        <p:spPr>
          <a:xfrm rot="16200000">
            <a:off x="2604685" y="3149562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386">
              <a:defRPr/>
            </a:pPr>
            <a:r>
              <a:rPr lang="de-DE" sz="1200" kern="0">
                <a:solidFill>
                  <a:prstClr val="black"/>
                </a:solidFill>
                <a:latin typeface="Segoe UI"/>
              </a:rPr>
              <a:t>Dateien</a:t>
            </a:r>
            <a:endParaRPr lang="de-DE" sz="1200" kern="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55BA681-C41D-4E13-A327-54FECE304BE0}"/>
              </a:ext>
            </a:extLst>
          </p:cNvPr>
          <p:cNvSpPr/>
          <p:nvPr/>
        </p:nvSpPr>
        <p:spPr>
          <a:xfrm>
            <a:off x="5750026" y="3553370"/>
            <a:ext cx="914400" cy="1090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42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4CED0-2775-4B9D-A41C-21E5D4C2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Kalender-Zugriffsarchitektur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0FF275-9561-4FA6-9A36-42DB9B00B02C}"/>
              </a:ext>
            </a:extLst>
          </p:cNvPr>
          <p:cNvSpPr/>
          <p:nvPr/>
        </p:nvSpPr>
        <p:spPr>
          <a:xfrm>
            <a:off x="6602731" y="3051228"/>
            <a:ext cx="1280160" cy="761494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Scheduling Service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E73997-8324-49E5-9357-3F75506E3ADF}"/>
              </a:ext>
            </a:extLst>
          </p:cNvPr>
          <p:cNvSpPr/>
          <p:nvPr/>
        </p:nvSpPr>
        <p:spPr>
          <a:xfrm>
            <a:off x="1938665" y="3051231"/>
            <a:ext cx="1613648" cy="761493"/>
          </a:xfrm>
          <a:prstGeom prst="rect">
            <a:avLst/>
          </a:prstGeom>
          <a:solidFill>
            <a:srgbClr val="46477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Teams Client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18DC78-C595-4305-881F-BC988F209801}"/>
              </a:ext>
            </a:extLst>
          </p:cNvPr>
          <p:cNvSpPr/>
          <p:nvPr/>
        </p:nvSpPr>
        <p:spPr>
          <a:xfrm>
            <a:off x="4601643" y="3037424"/>
            <a:ext cx="951758" cy="775298"/>
          </a:xfrm>
          <a:prstGeom prst="rect">
            <a:avLst/>
          </a:prstGeom>
          <a:solidFill>
            <a:srgbClr val="5D3D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Teams</a:t>
            </a:r>
          </a:p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Calendar Middle Tier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DA900DF-A7FA-4D93-99A4-569D72511BAD}"/>
              </a:ext>
            </a:extLst>
          </p:cNvPr>
          <p:cNvSpPr/>
          <p:nvPr/>
        </p:nvSpPr>
        <p:spPr>
          <a:xfrm>
            <a:off x="6602731" y="1952994"/>
            <a:ext cx="1280160" cy="76149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Exchange Online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670C432-A929-4CEC-A916-9BF667F342F4}"/>
              </a:ext>
            </a:extLst>
          </p:cNvPr>
          <p:cNvSpPr/>
          <p:nvPr/>
        </p:nvSpPr>
        <p:spPr>
          <a:xfrm>
            <a:off x="6602731" y="4149463"/>
            <a:ext cx="1280160" cy="76149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Exchange 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On-Premises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FB377E3-3500-4B97-A985-C9B1D9903104}"/>
              </a:ext>
            </a:extLst>
          </p:cNvPr>
          <p:cNvSpPr/>
          <p:nvPr/>
        </p:nvSpPr>
        <p:spPr>
          <a:xfrm>
            <a:off x="8932221" y="3051229"/>
            <a:ext cx="1280160" cy="761493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Chat Service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Segoe UI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9" name="Connector: Elbow 18">
            <a:extLst>
              <a:ext uri="{FF2B5EF4-FFF2-40B4-BE49-F238E27FC236}">
                <a16:creationId xmlns:a16="http://schemas.microsoft.com/office/drawing/2014/main" id="{AE7D0A2A-893E-48AD-B090-71DDB1107DC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53401" y="2333741"/>
            <a:ext cx="1049330" cy="10913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23">
            <a:extLst>
              <a:ext uri="{FF2B5EF4-FFF2-40B4-BE49-F238E27FC236}">
                <a16:creationId xmlns:a16="http://schemas.microsoft.com/office/drawing/2014/main" id="{43366054-039B-45B9-80EF-B8A8F45E550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53401" y="3425073"/>
            <a:ext cx="1049330" cy="11051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51C1D64-4631-49B9-A5F4-62189C3C11FA}"/>
              </a:ext>
            </a:extLst>
          </p:cNvPr>
          <p:cNvCxnSpPr>
            <a:endCxn id="3" idx="1"/>
          </p:cNvCxnSpPr>
          <p:nvPr/>
        </p:nvCxnSpPr>
        <p:spPr>
          <a:xfrm flipV="1">
            <a:off x="5553401" y="3431975"/>
            <a:ext cx="1049330" cy="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CEA52E1-5390-45AE-8BFD-6F078CB2D71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552313" y="3425073"/>
            <a:ext cx="1049330" cy="69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A5549D4-428C-4198-A9AF-F664BE49E60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7882891" y="3431975"/>
            <a:ext cx="1049330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7D5FF3CF-5ADE-4F40-8B7E-5DCC75281435}"/>
              </a:ext>
            </a:extLst>
          </p:cNvPr>
          <p:cNvSpPr txBox="1">
            <a:spLocks/>
          </p:cNvSpPr>
          <p:nvPr/>
        </p:nvSpPr>
        <p:spPr>
          <a:xfrm>
            <a:off x="1823200" y="5005302"/>
            <a:ext cx="9946930" cy="411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Font typeface="Wingdings" panose="05000000000000000000" pitchFamily="2" charset="2"/>
              <a:buChar char="à"/>
            </a:pPr>
            <a:r>
              <a:rPr lang="de-DE" sz="2000" dirty="0">
                <a:sym typeface="Wingdings" panose="05000000000000000000" pitchFamily="2" charset="2"/>
              </a:rPr>
              <a:t>Zugriff auf den persönlichen Kalender</a:t>
            </a:r>
            <a:endParaRPr lang="de-DE" sz="20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07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Light Footer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SBCN16-Template.potx" id="{77C32EA3-63BF-4E3B-B801-73A246840EDD}" vid="{1522EE2A-0561-4E66-8B5A-C4EDB7EFEA07}"/>
    </a:ext>
  </a:extLst>
</a:theme>
</file>

<file path=ppt/theme/theme2.xml><?xml version="1.0" encoding="utf-8"?>
<a:theme xmlns:a="http://schemas.openxmlformats.org/drawingml/2006/main" name="Full wave footer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SBCN16-Template.potx" id="{77C32EA3-63BF-4E3B-B801-73A246840EDD}" vid="{1522EE2A-0561-4E66-8B5A-C4EDB7EFEA0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73BE5B1F2A9741BAC7B8BC7D6B6BA6" ma:contentTypeVersion="9" ma:contentTypeDescription="Create a new document." ma:contentTypeScope="" ma:versionID="3e442271758b68dee550f6de241a3e42">
  <xsd:schema xmlns:xsd="http://www.w3.org/2001/XMLSchema" xmlns:xs="http://www.w3.org/2001/XMLSchema" xmlns:p="http://schemas.microsoft.com/office/2006/metadata/properties" xmlns:ns2="790ccc89-0410-4943-814e-c65564948887" targetNamespace="http://schemas.microsoft.com/office/2006/metadata/properties" ma:root="true" ma:fieldsID="2f1859a1e5edb64cc67b81aad8239618" ns2:_="">
    <xsd:import namespace="790ccc89-0410-4943-814e-c6556494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0ccc89-0410-4943-814e-c655649488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DB1FE-4570-45CA-89B5-D0C8E7240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0ccc89-0410-4943-814e-c6556494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B7A3C-C0D4-4597-8E5A-7342A0BBF2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521726-F855-4E21-981C-7AED17A42AB4}">
  <ds:schemaRefs>
    <ds:schemaRef ds:uri="http://purl.org/dc/terms/"/>
    <ds:schemaRef ds:uri="http://purl.org/dc/dcmitype/"/>
    <ds:schemaRef ds:uri="790ccc89-0410-4943-814e-c6556494888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SPSBCN16-Template</Template>
  <TotalTime>0</TotalTime>
  <Words>1884</Words>
  <Application>Microsoft Office PowerPoint</Application>
  <PresentationFormat>Breitbild</PresentationFormat>
  <Paragraphs>319</Paragraphs>
  <Slides>34</Slides>
  <Notes>34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 New</vt:lpstr>
      <vt:lpstr>FenomenSans-Light</vt:lpstr>
      <vt:lpstr>Segoe UI</vt:lpstr>
      <vt:lpstr>Segoe UI Light</vt:lpstr>
      <vt:lpstr>Segoe UI Semibold</vt:lpstr>
      <vt:lpstr>Wingdings</vt:lpstr>
      <vt:lpstr>Light Footer</vt:lpstr>
      <vt:lpstr>Full wave footer</vt:lpstr>
      <vt:lpstr>PowerPoint-Präsentation</vt:lpstr>
      <vt:lpstr>MICROSOFT 365 VIRTUAL MARATHON 2021 SPONSORS</vt:lpstr>
      <vt:lpstr>AGENDA</vt:lpstr>
      <vt:lpstr>PowerPoint-Präsentation</vt:lpstr>
      <vt:lpstr>Interaktion von  Microsoft Teams und Exchange Server</vt:lpstr>
      <vt:lpstr>PowerPoint-Präsentation</vt:lpstr>
      <vt:lpstr>Microsoft Teams &amp; Exchange Server</vt:lpstr>
      <vt:lpstr>Microsoft Teams – Allgemeine Architektur</vt:lpstr>
      <vt:lpstr>Microsoft Teams Kalender-Zugriffsarchitektur</vt:lpstr>
      <vt:lpstr>PowerPoint-Präsentation</vt:lpstr>
      <vt:lpstr>Microsoft Teams &amp; Exchange Server</vt:lpstr>
      <vt:lpstr>Exchange Server OAuth-Konfiguration</vt:lpstr>
      <vt:lpstr>MsolServicePrincipals</vt:lpstr>
      <vt:lpstr>Exchange Server OAuth-Konfiguration</vt:lpstr>
      <vt:lpstr>Exchange Server OAuth-Konfiguration</vt:lpstr>
      <vt:lpstr>Exchange Server OAuth-Konfiguration</vt:lpstr>
      <vt:lpstr>Microsoft Teams &amp; Exchange Server</vt:lpstr>
      <vt:lpstr>Troubleshooting 101</vt:lpstr>
      <vt:lpstr>Teams Backend AutoDiscover</vt:lpstr>
      <vt:lpstr>Troubleshooting AutoDiscover</vt:lpstr>
      <vt:lpstr>Troubleshooting AutoDiscover</vt:lpstr>
      <vt:lpstr>Exchange Server Protokollierung</vt:lpstr>
      <vt:lpstr>Troubleshooting AutoDiscover 1</vt:lpstr>
      <vt:lpstr>Troubleshooting AutoDiscover 2</vt:lpstr>
      <vt:lpstr>Microsoft Teams Kalender-App</vt:lpstr>
      <vt:lpstr>Troubleshooting Teams Kalender-App</vt:lpstr>
      <vt:lpstr>Microsoft Teams &amp; Kalender-Stellvertretungen</vt:lpstr>
      <vt:lpstr>Troubleshooting Kalender-Stellvertretungen</vt:lpstr>
      <vt:lpstr>Microsoft Teams &amp; kalenderbasierter Präsenzstatus</vt:lpstr>
      <vt:lpstr>Microsoft Teams &amp; kalenderbasierter Präsenzstatus</vt:lpstr>
      <vt:lpstr>Troubleshooting Präsenzstatus</vt:lpstr>
      <vt:lpstr>SPEAKER AND EVENT FEEDBACK</vt:lpstr>
      <vt:lpstr>Q&amp;A</vt:lpstr>
      <vt:lpstr>Ressourcen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und lokale Exchange Postfächer - Troubleshooting 101</dc:title>
  <dc:subject/>
  <dc:creator/>
  <cp:keywords/>
  <dc:description/>
  <cp:lastModifiedBy/>
  <cp:revision>2</cp:revision>
  <dcterms:created xsi:type="dcterms:W3CDTF">2016-09-23T09:03:56Z</dcterms:created>
  <dcterms:modified xsi:type="dcterms:W3CDTF">2022-12-21T09:28:31Z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0x0101005D73BE5B1F2A9741BAC7B8BC7D6B6BA6</vt:lpwstr>
  </property>
</Properties>
</file>