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96" r:id="rId22"/>
    <p:sldId id="295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57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58"/>
          </p14:sldIdLst>
        </p14:section>
        <p14:section name="AD FS" id="{B325A758-939C-47A6-81AC-E44F312F234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6"/>
            <p14:sldId id="296"/>
            <p14:sldId id="295"/>
          </p14:sldIdLst>
        </p14:section>
        <p14:section name="Deep Dive" id="{C09DC595-EF07-4695-85A4-B9E9CCE87F5E}">
          <p14:sldIdLst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FInal" id="{FD8209CC-982F-4F68-AC6F-F546D6044AC1}">
          <p14:sldIdLst>
            <p14:sldId id="25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0075" autoAdjust="0"/>
  </p:normalViewPr>
  <p:slideViewPr>
    <p:cSldViewPr snapToGrid="0">
      <p:cViewPr varScale="1">
        <p:scale>
          <a:sx n="76" d="100"/>
          <a:sy n="76" d="100"/>
        </p:scale>
        <p:origin x="72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28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QR </a:t>
            </a:r>
            <a:r>
              <a:rPr lang="de-DE" dirty="0" err="1"/>
              <a:t>Slideshare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34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RWT = Release </a:t>
            </a:r>
            <a:r>
              <a:rPr lang="de-DE" dirty="0" err="1"/>
              <a:t>To</a:t>
            </a:r>
            <a:r>
              <a:rPr lang="de-DE" dirty="0"/>
              <a:t> Web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2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https://docs.microsoft.com/de-de/azure/active-directory/connect/active-directory-aadconnect-federation-compatibility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09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IdFix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62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https://support.office.com/en-us/article/How-modern-authentication-works-for-Office-2013-and-Office-2016-client-apps-e4c45989-4b1a-462e-a81b-2a13191cf517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7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DFL = Domain </a:t>
            </a:r>
            <a:r>
              <a:rPr lang="de-DE" dirty="0" err="1"/>
              <a:t>Functional</a:t>
            </a:r>
            <a:r>
              <a:rPr lang="de-DE" dirty="0"/>
              <a:t> Level</a:t>
            </a:r>
          </a:p>
          <a:p>
            <a:r>
              <a:rPr lang="de-DE" dirty="0"/>
              <a:t>FFL = Forest </a:t>
            </a:r>
            <a:r>
              <a:rPr lang="de-DE" dirty="0" err="1"/>
              <a:t>Functional</a:t>
            </a:r>
            <a:r>
              <a:rPr lang="de-DE" dirty="0"/>
              <a:t> Level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7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 FS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planner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http://adfsdocs.blob.core.windows.net/adfs/ADFSCapacity2016.xlsx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06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QR </a:t>
            </a:r>
            <a:r>
              <a:rPr lang="de-DE"/>
              <a:t>Umfrage OneDrive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529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https://blogs.technet.microsoft.com/askds/2012/06/26/an-adfs-claims-rules-adventure/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71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dfsdocs.blob.core.windows.net/adfs/ADFSCapacity2016.xls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dn509537.aspx" TargetMode="External"/><Relationship Id="rId2" Type="http://schemas.openxmlformats.org/officeDocument/2006/relationships/hyperlink" Target="https://technet.microsoft.com/en-us/library/dn509539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antgetenough.granikos.eu/" TargetMode="External"/><Relationship Id="rId2" Type="http://schemas.openxmlformats.org/officeDocument/2006/relationships/hyperlink" Target="mailto:thomas.stensitzki@granikos.e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hyperlink" Target="http://justcantgetenough.granikos.eu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askds/2012/06/26/an-adfs-claims-rules-adventur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orgequestforknowledge.wordpress.com/category/active-directory-federation-services-adfs/claims-rule-language/" TargetMode="External"/><Relationship Id="rId2" Type="http://schemas.openxmlformats.org/officeDocument/2006/relationships/hyperlink" Target="https://blogs.technet.microsoft.com/askds/2011/10/07/ad-fs-2-0-claims-rule-language-prime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antgetenough.granikos.eu/" TargetMode="External"/><Relationship Id="rId2" Type="http://schemas.openxmlformats.org/officeDocument/2006/relationships/hyperlink" Target="mailto:thomas.stensitzki@granikos.eu" TargetMode="Externa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hyperlink" Target="http://justcantgetenough.granikos.eu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Federation 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Exchange User Group Berlin | 11. Mai 2017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Clients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Microsoft Online Services </a:t>
            </a:r>
            <a:r>
              <a:rPr lang="de-DE" dirty="0" err="1"/>
              <a:t>Sign</a:t>
            </a:r>
            <a:r>
              <a:rPr lang="de-DE" dirty="0"/>
              <a:t>-In </a:t>
            </a:r>
            <a:r>
              <a:rPr lang="de-DE" dirty="0" err="1"/>
              <a:t>Assistant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Office 365 Desktop Setup</a:t>
            </a:r>
          </a:p>
          <a:p>
            <a:pPr lvl="1"/>
            <a:r>
              <a:rPr lang="de-DE" dirty="0"/>
              <a:t>System Center </a:t>
            </a:r>
            <a:r>
              <a:rPr lang="de-DE" dirty="0" err="1"/>
              <a:t>Configuration</a:t>
            </a:r>
            <a:r>
              <a:rPr lang="de-DE" dirty="0"/>
              <a:t> Manager</a:t>
            </a:r>
          </a:p>
          <a:p>
            <a:pPr lvl="1"/>
            <a:r>
              <a:rPr lang="de-DE" dirty="0"/>
              <a:t>Manuelle Installation</a:t>
            </a:r>
          </a:p>
          <a:p>
            <a:endParaRPr lang="de-DE" dirty="0"/>
          </a:p>
          <a:p>
            <a:r>
              <a:rPr lang="de-DE" dirty="0"/>
              <a:t>Moderne Browsers mit JScript</a:t>
            </a:r>
          </a:p>
          <a:p>
            <a:pPr lvl="1"/>
            <a:r>
              <a:rPr lang="de-DE" dirty="0"/>
              <a:t>Internet Explorer</a:t>
            </a:r>
          </a:p>
          <a:p>
            <a:pPr lvl="1"/>
            <a:r>
              <a:rPr lang="de-DE" dirty="0"/>
              <a:t>Mozilla Firefox</a:t>
            </a:r>
          </a:p>
          <a:p>
            <a:pPr lvl="1"/>
            <a:r>
              <a:rPr lang="de-DE" dirty="0"/>
              <a:t>Safari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8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ADAL </a:t>
            </a:r>
            <a:br>
              <a:rPr lang="de-DE"/>
            </a:b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dirty="0"/>
              <a:t>Active Directory Authentication Library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>
                <a:sym typeface="Wingdings" panose="05000000000000000000" pitchFamily="2" charset="2"/>
              </a:rPr>
              <a:t>Moderne Authentifizierung</a:t>
            </a:r>
            <a:endParaRPr lang="de-DE" dirty="0"/>
          </a:p>
          <a:p>
            <a:r>
              <a:rPr lang="de-DE" dirty="0"/>
              <a:t>ADAL ermöglicht mit </a:t>
            </a:r>
            <a:r>
              <a:rPr lang="de-DE" dirty="0" err="1"/>
              <a:t>OAuth</a:t>
            </a:r>
            <a:r>
              <a:rPr lang="de-DE" dirty="0"/>
              <a:t> 2.0 mehr Authentifizierungs- und </a:t>
            </a:r>
            <a:r>
              <a:rPr lang="de-DE" dirty="0" err="1"/>
              <a:t>Authorisierungsmöglichkeiten</a:t>
            </a:r>
            <a:endParaRPr lang="de-DE" dirty="0"/>
          </a:p>
          <a:p>
            <a:r>
              <a:rPr lang="de-DE" dirty="0"/>
              <a:t>Nutzung der AD FS Infrastruktur</a:t>
            </a:r>
          </a:p>
          <a:p>
            <a:r>
              <a:rPr lang="de-DE" dirty="0"/>
              <a:t>Office 2016 Clients unterstützen moderne Authentifizierung standardmäßig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35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Topologien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Einzelserver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Serverfarm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Serverfarm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,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Server</a:t>
            </a:r>
          </a:p>
          <a:p>
            <a:r>
              <a:rPr lang="en-US" dirty="0"/>
              <a:t>Windows Internal Database (WID) </a:t>
            </a:r>
            <a:r>
              <a:rPr lang="en-US" dirty="0" err="1"/>
              <a:t>oder</a:t>
            </a:r>
            <a:r>
              <a:rPr lang="en-US" dirty="0"/>
              <a:t> SQL Server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Number of Servers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24907"/>
              </p:ext>
            </p:extLst>
          </p:nvPr>
        </p:nvGraphicFramePr>
        <p:xfrm>
          <a:off x="493906" y="2942518"/>
          <a:ext cx="11436531" cy="125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177">
                  <a:extLst>
                    <a:ext uri="{9D8B030D-6E8A-4147-A177-3AD203B41FA5}">
                      <a16:colId xmlns:a16="http://schemas.microsoft.com/office/drawing/2014/main" val="4006232403"/>
                    </a:ext>
                  </a:extLst>
                </a:gridCol>
                <a:gridCol w="3812177">
                  <a:extLst>
                    <a:ext uri="{9D8B030D-6E8A-4147-A177-3AD203B41FA5}">
                      <a16:colId xmlns:a16="http://schemas.microsoft.com/office/drawing/2014/main" val="1945381962"/>
                    </a:ext>
                  </a:extLst>
                </a:gridCol>
                <a:gridCol w="3812177">
                  <a:extLst>
                    <a:ext uri="{9D8B030D-6E8A-4147-A177-3AD203B41FA5}">
                      <a16:colId xmlns:a16="http://schemas.microsoft.com/office/drawing/2014/main" val="196201581"/>
                    </a:ext>
                  </a:extLst>
                </a:gridCol>
              </a:tblGrid>
              <a:tr h="4191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1 - 100 </a:t>
                      </a:r>
                      <a:r>
                        <a:rPr lang="de-DE" dirty="0" err="1"/>
                        <a:t>Relying</a:t>
                      </a:r>
                      <a:r>
                        <a:rPr lang="de-DE" dirty="0"/>
                        <a:t> Party (RP) Trusts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100 RP Trusts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64326"/>
                  </a:ext>
                </a:extLst>
              </a:tr>
              <a:tr h="419125">
                <a:tc>
                  <a:txBody>
                    <a:bodyPr/>
                    <a:lstStyle/>
                    <a:p>
                      <a:r>
                        <a:rPr lang="de-DE" sz="1600" dirty="0"/>
                        <a:t>1 - 30 AD FS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WID unterstützt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WID nicht unterstützt – SQL erforderlich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70320"/>
                  </a:ext>
                </a:extLst>
              </a:tr>
              <a:tr h="419125">
                <a:tc>
                  <a:txBody>
                    <a:bodyPr/>
                    <a:lstStyle/>
                    <a:p>
                      <a:r>
                        <a:rPr lang="en-US" sz="1600" dirty="0" err="1"/>
                        <a:t>Mehr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als</a:t>
                      </a:r>
                      <a:r>
                        <a:rPr lang="en-US" sz="1600" dirty="0"/>
                        <a:t> 30 AD FS Nodes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WID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nicht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unterstützt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– SQL </a:t>
                      </a:r>
                      <a:r>
                        <a:rPr lang="en-US" sz="1600" dirty="0" err="1"/>
                        <a:t>erforderlich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WID nicht unterstützt – SQL erforderlich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12155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04354"/>
              </p:ext>
            </p:extLst>
          </p:nvPr>
        </p:nvGraphicFramePr>
        <p:xfrm>
          <a:off x="493905" y="4729793"/>
          <a:ext cx="11436531" cy="212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824">
                  <a:extLst>
                    <a:ext uri="{9D8B030D-6E8A-4147-A177-3AD203B41FA5}">
                      <a16:colId xmlns:a16="http://schemas.microsoft.com/office/drawing/2014/main" val="4209281836"/>
                    </a:ext>
                  </a:extLst>
                </a:gridCol>
                <a:gridCol w="7628707">
                  <a:extLst>
                    <a:ext uri="{9D8B030D-6E8A-4147-A177-3AD203B41FA5}">
                      <a16:colId xmlns:a16="http://schemas.microsoft.com/office/drawing/2014/main" val="10621532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Anzahl der Anwender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Server </a:t>
                      </a:r>
                      <a:r>
                        <a:rPr lang="de-DE" dirty="0" err="1"/>
                        <a:t>Mindesanzahl</a:t>
                      </a:r>
                      <a:r>
                        <a:rPr lang="de-DE" baseline="0" dirty="0"/>
                        <a:t> </a:t>
                      </a:r>
                      <a:r>
                        <a:rPr lang="de-DE" sz="1100" baseline="0" dirty="0"/>
                        <a:t>(Quelle: Microsoft)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61612"/>
                  </a:ext>
                </a:extLst>
              </a:tr>
              <a:tr h="604207">
                <a:tc>
                  <a:txBody>
                    <a:bodyPr/>
                    <a:lstStyle/>
                    <a:p>
                      <a:r>
                        <a:rPr lang="de-DE" sz="1600" dirty="0"/>
                        <a:t>&lt; 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 dedizierte AD FS Server, kann auf Domain Controller platziert werden</a:t>
                      </a:r>
                      <a:br>
                        <a:rPr lang="de-DE" sz="1600" dirty="0"/>
                      </a:br>
                      <a:r>
                        <a:rPr lang="de-DE" sz="1600" baseline="0" dirty="0"/>
                        <a:t>0 dedizierte Proxy Server, kann auf einem Webserver platziert werden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4398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de-DE" sz="1600" dirty="0"/>
                        <a:t>1.000</a:t>
                      </a:r>
                      <a:r>
                        <a:rPr lang="de-DE" sz="1600" baseline="0" dirty="0"/>
                        <a:t> – 15.000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 dedizierte AD FS Server</a:t>
                      </a:r>
                    </a:p>
                    <a:p>
                      <a:r>
                        <a:rPr lang="de-DE" sz="1600" dirty="0"/>
                        <a:t>2 dedizierte Proxy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8833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de-DE" sz="1600" dirty="0"/>
                        <a:t>15.000 – 60.000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</a:t>
                      </a:r>
                      <a:r>
                        <a:rPr lang="de-DE" sz="1600" baseline="0" dirty="0"/>
                        <a:t> – 5 dedizierte AD FS Server</a:t>
                      </a:r>
                    </a:p>
                    <a:p>
                      <a:r>
                        <a:rPr lang="de-DE" sz="1600" baseline="0" dirty="0"/>
                        <a:t>Mindestens 2 dedizierte Proxy Server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7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2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Topologien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520890"/>
            <a:ext cx="11185509" cy="4656073"/>
          </a:xfrm>
        </p:spPr>
        <p:txBody>
          <a:bodyPr/>
          <a:lstStyle/>
          <a:p>
            <a:r>
              <a:rPr lang="de-DE" sz="2400" dirty="0"/>
              <a:t>AD FS </a:t>
            </a:r>
            <a:r>
              <a:rPr lang="de-DE" sz="2400" dirty="0" err="1"/>
              <a:t>Proxies</a:t>
            </a:r>
            <a:endParaRPr lang="de-DE" sz="2400" dirty="0"/>
          </a:p>
          <a:p>
            <a:pPr lvl="1"/>
            <a:r>
              <a:rPr lang="de-DE" sz="2000" dirty="0"/>
              <a:t>Nicht verpflichtend, aber empfohlen für Extranet/Internet Anwender</a:t>
            </a:r>
          </a:p>
          <a:p>
            <a:r>
              <a:rPr lang="de-DE" sz="2400" dirty="0"/>
              <a:t>Server Platzierung</a:t>
            </a:r>
          </a:p>
          <a:p>
            <a:pPr lvl="1"/>
            <a:r>
              <a:rPr lang="de-DE" sz="2000" dirty="0"/>
              <a:t>AD FS Server sind Mitgliedsserver der Domäne und sind im internen Netzwerk platziert</a:t>
            </a:r>
          </a:p>
          <a:p>
            <a:pPr lvl="1"/>
            <a:r>
              <a:rPr lang="de-DE" sz="2000" dirty="0"/>
              <a:t>AD FS Proxy Server sind keine Mitgliedsserver der Domäne und sind in der DMZ platziert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21" y="4550564"/>
            <a:ext cx="725438" cy="67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672" y="4481883"/>
            <a:ext cx="725438" cy="67000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2409456" y="3621883"/>
            <a:ext cx="3592286" cy="1122427"/>
            <a:chOff x="2540086" y="3621883"/>
            <a:chExt cx="3592286" cy="112242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6256" y="3621883"/>
              <a:ext cx="457125" cy="800000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 bwMode="gray">
            <a:xfrm>
              <a:off x="2540086" y="4374978"/>
              <a:ext cx="359228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/>
                <a:t>fs.contoso.com</a:t>
              </a:r>
            </a:p>
            <a:p>
              <a:pPr algn="ctr"/>
              <a:r>
                <a:rPr lang="de-DE" sz="1200" b="1" dirty="0"/>
                <a:t>172.16.1.3</a:t>
              </a:r>
            </a:p>
          </p:txBody>
        </p:sp>
      </p:grpSp>
      <p:sp>
        <p:nvSpPr>
          <p:cNvPr id="11" name="Rechteck: abgerundete Ecken 23"/>
          <p:cNvSpPr/>
          <p:nvPr/>
        </p:nvSpPr>
        <p:spPr bwMode="gray">
          <a:xfrm>
            <a:off x="6142288" y="3526971"/>
            <a:ext cx="2021995" cy="3086554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92" y="3621883"/>
            <a:ext cx="735375" cy="8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92" y="5013724"/>
            <a:ext cx="735375" cy="860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 bwMode="gray">
          <a:xfrm>
            <a:off x="5359536" y="4382283"/>
            <a:ext cx="35922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wap1.contoso.com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192.0.2.1</a:t>
            </a: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349271" y="5766217"/>
            <a:ext cx="35922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wap2.contoso.com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192.0.2.2</a:t>
            </a:r>
          </a:p>
        </p:txBody>
      </p:sp>
      <p:sp>
        <p:nvSpPr>
          <p:cNvPr id="16" name="Textfeld 15"/>
          <p:cNvSpPr txBox="1"/>
          <p:nvPr/>
        </p:nvSpPr>
        <p:spPr bwMode="gray">
          <a:xfrm>
            <a:off x="5359536" y="6369846"/>
            <a:ext cx="35922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</a:schemeClr>
                </a:solidFill>
              </a:rPr>
              <a:t>AD FS </a:t>
            </a:r>
            <a:r>
              <a:rPr lang="de-DE" sz="1600" b="1" dirty="0" err="1">
                <a:solidFill>
                  <a:schemeClr val="tx1">
                    <a:lumMod val="50000"/>
                  </a:schemeClr>
                </a:solidFill>
              </a:rPr>
              <a:t>Proxies</a:t>
            </a:r>
            <a:br>
              <a:rPr lang="de-DE" sz="16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sz="1600" b="1" dirty="0">
                <a:solidFill>
                  <a:schemeClr val="tx1">
                    <a:lumMod val="50000"/>
                  </a:schemeClr>
                </a:solidFill>
              </a:rPr>
              <a:t>DMZ Netzwerk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7100552" y="3651883"/>
            <a:ext cx="3592286" cy="1101887"/>
            <a:chOff x="7231182" y="3651883"/>
            <a:chExt cx="3592286" cy="1101887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6880" y="3651883"/>
              <a:ext cx="457125" cy="800000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 bwMode="gray">
            <a:xfrm>
              <a:off x="7231182" y="4384438"/>
              <a:ext cx="359228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/>
                <a:t>fs.contoso.com</a:t>
              </a:r>
            </a:p>
            <a:p>
              <a:pPr algn="ctr"/>
              <a:r>
                <a:rPr lang="de-DE" sz="1200" b="1" dirty="0"/>
                <a:t>192.0.2.3</a:t>
              </a:r>
            </a:p>
          </p:txBody>
        </p:sp>
      </p:grpSp>
      <p:sp>
        <p:nvSpPr>
          <p:cNvPr id="23" name="Rechteck: abgerundete Ecken 21"/>
          <p:cNvSpPr/>
          <p:nvPr/>
        </p:nvSpPr>
        <p:spPr bwMode="gray">
          <a:xfrm>
            <a:off x="215592" y="3529513"/>
            <a:ext cx="3252652" cy="308655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600" err="1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30488"/>
              </p:ext>
            </p:extLst>
          </p:nvPr>
        </p:nvGraphicFramePr>
        <p:xfrm>
          <a:off x="2249813" y="3624425"/>
          <a:ext cx="6270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6" imgW="627658" imgH="799986" progId="Visio.Drawing.15">
                  <p:embed/>
                </p:oleObj>
              </mc:Choice>
              <mc:Fallback>
                <p:oleObj name="Visio" r:id="rId6" imgW="627658" imgH="799986" progId="Visio.Drawing.15">
                  <p:embed/>
                  <p:pic>
                    <p:nvPicPr>
                      <p:cNvPr id="24" name="Objek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49813" y="3624425"/>
                        <a:ext cx="62706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9813" y="4991316"/>
            <a:ext cx="665813" cy="8500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 bwMode="gray">
          <a:xfrm>
            <a:off x="668976" y="5765655"/>
            <a:ext cx="35922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fs2.lan.contoso.com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172.16.1.2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45775" y="6350682"/>
            <a:ext cx="35922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600" b="1" dirty="0" err="1">
                <a:solidFill>
                  <a:schemeClr val="tx1">
                    <a:lumMod val="50000"/>
                  </a:schemeClr>
                </a:solidFill>
              </a:rPr>
              <a:t>Federation</a:t>
            </a:r>
            <a:r>
              <a:rPr lang="de-DE" sz="1600" b="1" dirty="0">
                <a:solidFill>
                  <a:schemeClr val="tx1">
                    <a:lumMod val="50000"/>
                  </a:schemeClr>
                </a:solidFill>
              </a:rPr>
              <a:t> Server Farm</a:t>
            </a:r>
            <a:br>
              <a:rPr lang="de-DE" sz="16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sz="1600" b="1" dirty="0">
                <a:solidFill>
                  <a:schemeClr val="tx1">
                    <a:lumMod val="50000"/>
                  </a:schemeClr>
                </a:solidFill>
              </a:rPr>
              <a:t>Internes Netzwerk</a:t>
            </a:r>
          </a:p>
        </p:txBody>
      </p:sp>
      <p:sp>
        <p:nvSpPr>
          <p:cNvPr id="22" name="Textfeld 21"/>
          <p:cNvSpPr txBox="1"/>
          <p:nvPr/>
        </p:nvSpPr>
        <p:spPr bwMode="gray">
          <a:xfrm>
            <a:off x="597579" y="4374978"/>
            <a:ext cx="35922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fs1.lan.contoso.com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172.16.1.1</a:t>
            </a:r>
          </a:p>
        </p:txBody>
      </p:sp>
      <p:grpSp>
        <p:nvGrpSpPr>
          <p:cNvPr id="28" name="Gruppieren 27"/>
          <p:cNvGrpSpPr/>
          <p:nvPr/>
        </p:nvGrpSpPr>
        <p:grpSpPr>
          <a:xfrm>
            <a:off x="10311110" y="3651883"/>
            <a:ext cx="1712599" cy="1101887"/>
            <a:chOff x="7585986" y="1087358"/>
            <a:chExt cx="1712599" cy="1101887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3724" y="1087358"/>
              <a:ext cx="457125" cy="800000"/>
            </a:xfrm>
            <a:prstGeom prst="rect">
              <a:avLst/>
            </a:prstGeom>
          </p:spPr>
        </p:pic>
        <p:sp>
          <p:nvSpPr>
            <p:cNvPr id="30" name="Textfeld 29"/>
            <p:cNvSpPr txBox="1"/>
            <p:nvPr/>
          </p:nvSpPr>
          <p:spPr bwMode="gray">
            <a:xfrm>
              <a:off x="7585986" y="1819913"/>
              <a:ext cx="17125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/>
                <a:t>fs.contoso.com</a:t>
              </a:r>
            </a:p>
            <a:p>
              <a:pPr algn="ctr"/>
              <a:r>
                <a:rPr lang="de-DE" sz="1200" b="1" i="1" dirty="0"/>
                <a:t>ÖFFENTLICHE IP</a:t>
              </a:r>
            </a:p>
          </p:txBody>
        </p:sp>
      </p:grpSp>
      <p:pic>
        <p:nvPicPr>
          <p:cNvPr id="32" name="Picture 5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411" y="5564778"/>
            <a:ext cx="714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 bwMode="gray">
          <a:xfrm>
            <a:off x="3364678" y="6273115"/>
            <a:ext cx="1681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/>
              <a:t>Interne Anwender</a:t>
            </a:r>
          </a:p>
        </p:txBody>
      </p:sp>
      <p:cxnSp>
        <p:nvCxnSpPr>
          <p:cNvPr id="34" name="Gerade Verbindung mit Pfeil 33"/>
          <p:cNvCxnSpPr>
            <a:stCxn id="32" idx="0"/>
          </p:cNvCxnSpPr>
          <p:nvPr/>
        </p:nvCxnSpPr>
        <p:spPr>
          <a:xfrm flipH="1" flipV="1">
            <a:off x="4204188" y="4816883"/>
            <a:ext cx="1411" cy="747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5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221" y="5567437"/>
            <a:ext cx="714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feld 36"/>
          <p:cNvSpPr txBox="1"/>
          <p:nvPr/>
        </p:nvSpPr>
        <p:spPr bwMode="gray">
          <a:xfrm>
            <a:off x="10326487" y="6242313"/>
            <a:ext cx="1681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/>
              <a:t>Externe Anwender</a:t>
            </a:r>
          </a:p>
        </p:txBody>
      </p:sp>
      <p:cxnSp>
        <p:nvCxnSpPr>
          <p:cNvPr id="38" name="Gerade Verbindung mit Pfeil 37"/>
          <p:cNvCxnSpPr>
            <a:stCxn id="36" idx="0"/>
          </p:cNvCxnSpPr>
          <p:nvPr/>
        </p:nvCxnSpPr>
        <p:spPr>
          <a:xfrm flipV="1">
            <a:off x="11167409" y="4846617"/>
            <a:ext cx="2" cy="7208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Anforderungen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Active Directory</a:t>
            </a:r>
          </a:p>
          <a:p>
            <a:pPr lvl="2"/>
            <a:r>
              <a:rPr lang="de-DE" dirty="0"/>
              <a:t>Domain Controller mit Windows Server 2008 oder neuer</a:t>
            </a:r>
          </a:p>
          <a:p>
            <a:pPr lvl="2"/>
            <a:r>
              <a:rPr lang="de-DE" dirty="0"/>
              <a:t>Windows Server 2016 Domain Controller für Microsoft </a:t>
            </a:r>
            <a:r>
              <a:rPr lang="de-DE" dirty="0" err="1"/>
              <a:t>Passport</a:t>
            </a:r>
            <a:endParaRPr lang="de-DE" dirty="0"/>
          </a:p>
          <a:p>
            <a:pPr lvl="2"/>
            <a:r>
              <a:rPr lang="de-DE" dirty="0"/>
              <a:t>Konto-Domäne und AD FS Server-Domäne haben Windows Server 2003 DFL</a:t>
            </a:r>
          </a:p>
          <a:p>
            <a:pPr lvl="2"/>
            <a:r>
              <a:rPr lang="de-DE" dirty="0"/>
              <a:t>Authentifizierung mit Benutzerzertifikat erfordert Windows Server 2008 DFL</a:t>
            </a:r>
          </a:p>
          <a:p>
            <a:pPr lvl="2"/>
            <a:r>
              <a:rPr lang="de-DE" dirty="0"/>
              <a:t>Prüfung der lokalen Active Directory UPN Domäne(n)</a:t>
            </a:r>
          </a:p>
          <a:p>
            <a:pPr lvl="2"/>
            <a:r>
              <a:rPr lang="de-DE" dirty="0"/>
              <a:t>Anpassung ungültiger Zeichen in UPN</a:t>
            </a:r>
          </a:p>
          <a:p>
            <a:r>
              <a:rPr lang="de-DE" dirty="0"/>
              <a:t>DNS und Namensräume</a:t>
            </a:r>
          </a:p>
          <a:p>
            <a:pPr lvl="2"/>
            <a:r>
              <a:rPr lang="de-DE" dirty="0"/>
              <a:t>Namensraumplanung, Hostname z.B. </a:t>
            </a:r>
            <a:r>
              <a:rPr lang="de-DE" i="1" dirty="0" err="1"/>
              <a:t>sts</a:t>
            </a:r>
            <a:r>
              <a:rPr lang="de-DE" dirty="0"/>
              <a:t>, </a:t>
            </a:r>
            <a:r>
              <a:rPr lang="de-DE" i="1" dirty="0" err="1"/>
              <a:t>fs</a:t>
            </a:r>
            <a:r>
              <a:rPr lang="de-DE" dirty="0"/>
              <a:t> oder </a:t>
            </a:r>
            <a:r>
              <a:rPr lang="de-DE" i="1" dirty="0" err="1"/>
              <a:t>adfs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Alle Clients müssen entweder dein internen oder externen AD FS Hostnamen auflösen können</a:t>
            </a:r>
          </a:p>
          <a:p>
            <a:pPr lvl="2"/>
            <a:r>
              <a:rPr lang="de-DE" dirty="0"/>
              <a:t>Windows integrierte Authentifizierung erfordert einen DNS </a:t>
            </a:r>
            <a:r>
              <a:rPr lang="de-DE" i="1" dirty="0"/>
              <a:t>A </a:t>
            </a:r>
            <a:r>
              <a:rPr lang="de-DE" i="1" dirty="0" err="1"/>
              <a:t>Record</a:t>
            </a:r>
            <a:r>
              <a:rPr lang="de-DE" dirty="0"/>
              <a:t>, keinen </a:t>
            </a:r>
            <a:r>
              <a:rPr lang="de-DE" i="1" dirty="0"/>
              <a:t>CNAME </a:t>
            </a:r>
            <a:r>
              <a:rPr lang="de-DE" i="1" dirty="0" err="1"/>
              <a:t>Record</a:t>
            </a:r>
            <a:endParaRPr lang="de-DE" i="1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88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Anforderungen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Zertifikate</a:t>
            </a:r>
          </a:p>
          <a:p>
            <a:pPr lvl="2"/>
            <a:r>
              <a:rPr lang="de-DE" dirty="0"/>
              <a:t>Gleiches SSL Zertifikate für AD FS und Web </a:t>
            </a:r>
            <a:r>
              <a:rPr lang="de-DE" dirty="0" err="1"/>
              <a:t>Application</a:t>
            </a:r>
            <a:r>
              <a:rPr lang="de-DE" dirty="0"/>
              <a:t> Proxy</a:t>
            </a:r>
          </a:p>
          <a:p>
            <a:pPr lvl="2"/>
            <a:r>
              <a:rPr lang="de-DE" dirty="0"/>
              <a:t>Common Name </a:t>
            </a:r>
            <a:r>
              <a:rPr lang="de-DE" b="1" dirty="0"/>
              <a:t>sollte</a:t>
            </a:r>
            <a:r>
              <a:rPr lang="de-DE" dirty="0"/>
              <a:t> dem AD FS Servicenamen entsprechen</a:t>
            </a:r>
          </a:p>
          <a:p>
            <a:pPr lvl="2"/>
            <a:r>
              <a:rPr lang="de-DE" dirty="0"/>
              <a:t>Authentifizierung mit Benutzerzertifikaten erfordert </a:t>
            </a:r>
            <a:r>
              <a:rPr lang="de-DE" b="1" dirty="0" err="1"/>
              <a:t>certauth</a:t>
            </a:r>
            <a:r>
              <a:rPr lang="de-DE" b="1" dirty="0"/>
              <a:t>.[</a:t>
            </a:r>
            <a:r>
              <a:rPr lang="de-DE" b="1" dirty="0" err="1"/>
              <a:t>federation</a:t>
            </a:r>
            <a:r>
              <a:rPr lang="de-DE" b="1" dirty="0"/>
              <a:t> </a:t>
            </a:r>
            <a:r>
              <a:rPr lang="de-DE" b="1" dirty="0" err="1"/>
              <a:t>service</a:t>
            </a:r>
            <a:r>
              <a:rPr lang="de-DE" b="1" dirty="0"/>
              <a:t> </a:t>
            </a:r>
            <a:r>
              <a:rPr lang="de-DE" b="1" dirty="0" err="1"/>
              <a:t>name</a:t>
            </a:r>
            <a:r>
              <a:rPr lang="de-DE" b="1" dirty="0"/>
              <a:t>]</a:t>
            </a:r>
            <a:r>
              <a:rPr lang="de-DE" dirty="0"/>
              <a:t> als SAN</a:t>
            </a:r>
          </a:p>
          <a:p>
            <a:pPr lvl="2"/>
            <a:r>
              <a:rPr lang="de-DE" dirty="0"/>
              <a:t>Geräteregistrierung oder Moderne </a:t>
            </a:r>
            <a:r>
              <a:rPr lang="de-DE" dirty="0" err="1"/>
              <a:t>Authentifzierung</a:t>
            </a:r>
            <a:r>
              <a:rPr lang="de-DE" dirty="0"/>
              <a:t> für </a:t>
            </a:r>
            <a:r>
              <a:rPr lang="de-DE" dirty="0" err="1"/>
              <a:t>Pre</a:t>
            </a:r>
            <a:r>
              <a:rPr lang="de-DE" dirty="0"/>
              <a:t>-Windows 10 Clients erfordert  </a:t>
            </a:r>
            <a:r>
              <a:rPr lang="de-DE" b="1" dirty="0" err="1"/>
              <a:t>enterpriseregistration</a:t>
            </a:r>
            <a:r>
              <a:rPr lang="de-DE" b="1" dirty="0"/>
              <a:t>.[UPN </a:t>
            </a:r>
            <a:r>
              <a:rPr lang="de-DE" b="1" dirty="0" err="1"/>
              <a:t>suffix</a:t>
            </a:r>
            <a:r>
              <a:rPr lang="de-DE" b="1" dirty="0"/>
              <a:t>] als SAN</a:t>
            </a:r>
            <a:endParaRPr lang="de-DE" dirty="0"/>
          </a:p>
          <a:p>
            <a:r>
              <a:rPr lang="de-DE" dirty="0"/>
              <a:t>Netzwerk</a:t>
            </a:r>
          </a:p>
          <a:p>
            <a:pPr lvl="2"/>
            <a:r>
              <a:rPr lang="de-DE" dirty="0"/>
              <a:t>Firewall Richtlinie für HTTPS auf </a:t>
            </a:r>
            <a:r>
              <a:rPr lang="de-DE" b="1" dirty="0"/>
              <a:t>TCP 443</a:t>
            </a:r>
          </a:p>
          <a:p>
            <a:pPr lvl="2"/>
            <a:r>
              <a:rPr lang="de-DE" dirty="0" err="1"/>
              <a:t>Authentifizerung</a:t>
            </a:r>
            <a:r>
              <a:rPr lang="de-DE" dirty="0"/>
              <a:t> mit Client Benutzerzertifikaten erfordert </a:t>
            </a:r>
            <a:r>
              <a:rPr lang="de-DE" b="1" dirty="0"/>
              <a:t>TCP 49443 </a:t>
            </a:r>
            <a:r>
              <a:rPr lang="de-DE" dirty="0"/>
              <a:t>zum Web </a:t>
            </a:r>
            <a:r>
              <a:rPr lang="de-DE" dirty="0" err="1"/>
              <a:t>Application</a:t>
            </a:r>
            <a:r>
              <a:rPr lang="de-DE" dirty="0"/>
              <a:t> Proxy, falls </a:t>
            </a:r>
            <a:r>
              <a:rPr lang="de-DE" i="1" dirty="0" err="1"/>
              <a:t>certauth</a:t>
            </a:r>
            <a:r>
              <a:rPr lang="de-DE" dirty="0"/>
              <a:t> auf TCP 443 nicht aktiviert ist</a:t>
            </a:r>
          </a:p>
          <a:p>
            <a:r>
              <a:rPr lang="de-DE" dirty="0"/>
              <a:t>Datenbank</a:t>
            </a:r>
          </a:p>
          <a:p>
            <a:pPr lvl="2"/>
            <a:r>
              <a:rPr lang="de-DE" dirty="0"/>
              <a:t>Windows Internal Datenbank</a:t>
            </a:r>
          </a:p>
          <a:p>
            <a:pPr lvl="2"/>
            <a:r>
              <a:rPr lang="de-DE" dirty="0"/>
              <a:t>SQL Server 2008 oder neuer</a:t>
            </a:r>
          </a:p>
          <a:p>
            <a:pPr lvl="2"/>
            <a:endParaRPr lang="de-DE" i="1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Kapazitätsplanung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838199" y="1455576"/>
            <a:ext cx="8643151" cy="47213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 FS Capacity Planning Sizing Spreadsheet</a:t>
            </a:r>
          </a:p>
          <a:p>
            <a:pPr lvl="2"/>
            <a:r>
              <a:rPr lang="en-US" dirty="0" err="1"/>
              <a:t>Nutzeranzahl</a:t>
            </a:r>
            <a:r>
              <a:rPr lang="en-US" dirty="0"/>
              <a:t> SSO </a:t>
            </a:r>
            <a:r>
              <a:rPr lang="en-US" dirty="0" err="1"/>
              <a:t>Zugriff</a:t>
            </a:r>
            <a:endParaRPr lang="en-US" dirty="0"/>
          </a:p>
          <a:p>
            <a:pPr lvl="2"/>
            <a:r>
              <a:rPr lang="en-US" dirty="0" err="1"/>
              <a:t>Nutzeranzahl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Authentifizierungs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anfragen</a:t>
            </a:r>
            <a:r>
              <a:rPr lang="en-US" dirty="0"/>
              <a:t> (</a:t>
            </a:r>
            <a:r>
              <a:rPr lang="en-US" dirty="0" err="1"/>
              <a:t>Höchstwert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Dauer</a:t>
            </a:r>
            <a:r>
              <a:rPr lang="en-US" dirty="0"/>
              <a:t> der </a:t>
            </a:r>
            <a:r>
              <a:rPr lang="en-US" dirty="0" err="1"/>
              <a:t>Hauptnutzungsphase</a:t>
            </a:r>
            <a:endParaRPr lang="en-US" dirty="0"/>
          </a:p>
          <a:p>
            <a:pPr lvl="2"/>
            <a:r>
              <a:rPr lang="en-US" dirty="0"/>
              <a:t>Geo </a:t>
            </a:r>
            <a:r>
              <a:rPr lang="en-US" dirty="0" err="1"/>
              <a:t>Redundanz</a:t>
            </a:r>
            <a:endParaRPr lang="en-US" dirty="0"/>
          </a:p>
          <a:p>
            <a:pPr lvl="2"/>
            <a:r>
              <a:rPr lang="en-US" dirty="0"/>
              <a:t>AD FS Proxy </a:t>
            </a:r>
            <a:r>
              <a:rPr lang="en-US" dirty="0" err="1"/>
              <a:t>Informationen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dirty="0"/>
              <a:t>Link: </a:t>
            </a:r>
            <a:r>
              <a:rPr lang="en-US" sz="1100" dirty="0">
                <a:hlinkClick r:id="rId3"/>
              </a:rPr>
              <a:t>AD FS 2016 Capacity Planning Spreadsheet</a:t>
            </a:r>
            <a:endParaRPr lang="en-US" sz="11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78" y="1965959"/>
            <a:ext cx="5991422" cy="421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94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Hochverfügbarkeit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Warum Hochverfügbarkeit wichtig ist</a:t>
            </a:r>
          </a:p>
          <a:p>
            <a:pPr lvl="2"/>
            <a:r>
              <a:rPr lang="de-DE" dirty="0"/>
              <a:t>Auf über </a:t>
            </a:r>
            <a:r>
              <a:rPr lang="de-DE" dirty="0" err="1"/>
              <a:t>Verbundienste</a:t>
            </a:r>
            <a:r>
              <a:rPr lang="de-DE" dirty="0"/>
              <a:t> abgesicherte Quellen kann nicht </a:t>
            </a:r>
            <a:r>
              <a:rPr lang="de-DE" dirty="0" err="1"/>
              <a:t>zugefriffen</a:t>
            </a:r>
            <a:r>
              <a:rPr lang="de-DE" dirty="0"/>
              <a:t> werden, AD FS nicht verfügbar ist</a:t>
            </a:r>
          </a:p>
          <a:p>
            <a:r>
              <a:rPr lang="de-DE" dirty="0"/>
              <a:t>Lastverteilung</a:t>
            </a:r>
          </a:p>
          <a:p>
            <a:pPr lvl="2"/>
            <a:r>
              <a:rPr lang="de-DE" dirty="0"/>
              <a:t>Einfache Lastverteilung </a:t>
            </a:r>
          </a:p>
          <a:p>
            <a:r>
              <a:rPr lang="de-DE" dirty="0"/>
              <a:t>SQL Server Verfügbarkeit</a:t>
            </a:r>
          </a:p>
          <a:p>
            <a:pPr lvl="2"/>
            <a:r>
              <a:rPr lang="de-DE" dirty="0"/>
              <a:t>SQL Cluster </a:t>
            </a:r>
          </a:p>
          <a:p>
            <a:pPr lvl="2"/>
            <a:r>
              <a:rPr lang="de-DE" dirty="0"/>
              <a:t>SQL Failover Partner</a:t>
            </a:r>
          </a:p>
          <a:p>
            <a:r>
              <a:rPr lang="de-DE" dirty="0"/>
              <a:t>Office 365 Adapter </a:t>
            </a:r>
            <a:r>
              <a:rPr lang="de-DE" dirty="0" err="1"/>
              <a:t>for</a:t>
            </a:r>
            <a:r>
              <a:rPr lang="de-DE" dirty="0"/>
              <a:t> Windows Azure Virtual Machines</a:t>
            </a:r>
          </a:p>
          <a:p>
            <a:pPr lvl="2"/>
            <a:r>
              <a:rPr lang="de-DE" dirty="0"/>
              <a:t>White Paper: </a:t>
            </a:r>
            <a:r>
              <a:rPr lang="de-DE" i="1" dirty="0"/>
              <a:t>Office 365 Adapter - </a:t>
            </a:r>
            <a:r>
              <a:rPr lang="de-DE" i="1" dirty="0" err="1"/>
              <a:t>Deploying</a:t>
            </a:r>
            <a:r>
              <a:rPr lang="de-DE" i="1" dirty="0"/>
              <a:t> Office 365 </a:t>
            </a:r>
            <a:r>
              <a:rPr lang="de-DE" i="1" dirty="0" err="1"/>
              <a:t>single</a:t>
            </a:r>
            <a:r>
              <a:rPr lang="de-DE" i="1" dirty="0"/>
              <a:t> </a:t>
            </a:r>
            <a:r>
              <a:rPr lang="de-DE" i="1" dirty="0" err="1"/>
              <a:t>sign</a:t>
            </a:r>
            <a:r>
              <a:rPr lang="de-DE" i="1" dirty="0"/>
              <a:t>-on </a:t>
            </a:r>
            <a:r>
              <a:rPr lang="de-DE" i="1" dirty="0" err="1"/>
              <a:t>using</a:t>
            </a:r>
            <a:r>
              <a:rPr lang="de-DE" i="1" dirty="0"/>
              <a:t> Azure Virtual Machines</a:t>
            </a:r>
            <a:br>
              <a:rPr lang="de-DE" dirty="0"/>
            </a:br>
            <a:r>
              <a:rPr lang="de-DE" dirty="0">
                <a:hlinkClick r:id="rId2"/>
              </a:rPr>
              <a:t>https://technet.microsoft.com/en-us/library/dn509539.aspx</a:t>
            </a:r>
            <a:r>
              <a:rPr lang="de-DE" dirty="0"/>
              <a:t> </a:t>
            </a:r>
          </a:p>
          <a:p>
            <a:pPr lvl="2"/>
            <a:r>
              <a:rPr lang="de-DE" i="1" dirty="0" err="1"/>
              <a:t>Deployment</a:t>
            </a:r>
            <a:r>
              <a:rPr lang="de-DE" i="1" dirty="0"/>
              <a:t> </a:t>
            </a:r>
            <a:r>
              <a:rPr lang="de-DE" i="1" dirty="0" err="1"/>
              <a:t>scenarios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Office 365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single</a:t>
            </a:r>
            <a:r>
              <a:rPr lang="de-DE" i="1" dirty="0"/>
              <a:t> </a:t>
            </a:r>
            <a:r>
              <a:rPr lang="de-DE" i="1" dirty="0" err="1"/>
              <a:t>sign</a:t>
            </a:r>
            <a:r>
              <a:rPr lang="de-DE" i="1" dirty="0"/>
              <a:t>-on </a:t>
            </a:r>
            <a:r>
              <a:rPr lang="de-DE" i="1" dirty="0" err="1"/>
              <a:t>and</a:t>
            </a:r>
            <a:r>
              <a:rPr lang="de-DE" i="1" dirty="0"/>
              <a:t> Azure</a:t>
            </a:r>
            <a:br>
              <a:rPr lang="de-DE" dirty="0"/>
            </a:br>
            <a:r>
              <a:rPr lang="de-DE" dirty="0">
                <a:hlinkClick r:id="rId3"/>
              </a:rPr>
              <a:t>https://technet.microsoft.com/en-us/library/dn509537.aspx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15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Hochverfügbarkeit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30" y="707907"/>
            <a:ext cx="40671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3343973" y="3857105"/>
            <a:ext cx="5507229" cy="2651602"/>
            <a:chOff x="3370997" y="4251277"/>
            <a:chExt cx="4722126" cy="2257430"/>
          </a:xfrm>
          <a:scene3d>
            <a:camera prst="isometricOffAxis1Top">
              <a:rot lat="19799999" lon="18392745" rev="3600000"/>
            </a:camera>
            <a:lightRig rig="threePt" dir="t"/>
          </a:scene3d>
        </p:grpSpPr>
        <p:sp>
          <p:nvSpPr>
            <p:cNvPr id="7" name="Rechteck 6"/>
            <p:cNvSpPr/>
            <p:nvPr/>
          </p:nvSpPr>
          <p:spPr bwMode="gray">
            <a:xfrm>
              <a:off x="3370997" y="4251277"/>
              <a:ext cx="4722126" cy="2253729"/>
            </a:xfrm>
            <a:prstGeom prst="rect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6585045" y="4251277"/>
              <a:ext cx="20471" cy="22537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 bwMode="gray">
            <a:xfrm>
              <a:off x="3370997" y="6320340"/>
              <a:ext cx="315945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200" b="1" dirty="0">
                  <a:ea typeface="Segoe UI" panose="020B0502040204020203" pitchFamily="34" charset="0"/>
                  <a:cs typeface="Segoe UI" panose="020B0502040204020203" pitchFamily="34" charset="0"/>
                </a:rPr>
                <a:t>Internal Network </a:t>
              </a:r>
            </a:p>
          </p:txBody>
        </p:sp>
        <p:sp>
          <p:nvSpPr>
            <p:cNvPr id="10" name="Textfeld 9"/>
            <p:cNvSpPr txBox="1"/>
            <p:nvPr/>
          </p:nvSpPr>
          <p:spPr bwMode="gray">
            <a:xfrm>
              <a:off x="6673755" y="6324041"/>
              <a:ext cx="141936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b="1" dirty="0">
                  <a:ea typeface="Segoe UI" panose="020B0502040204020203" pitchFamily="34" charset="0"/>
                  <a:cs typeface="Segoe UI" panose="020B0502040204020203" pitchFamily="34" charset="0"/>
                </a:rPr>
                <a:t>Perimeter</a:t>
              </a:r>
            </a:p>
          </p:txBody>
        </p:sp>
      </p:grpSp>
      <p:sp>
        <p:nvSpPr>
          <p:cNvPr id="12" name="Rechteck 11"/>
          <p:cNvSpPr/>
          <p:nvPr/>
        </p:nvSpPr>
        <p:spPr bwMode="gray">
          <a:xfrm>
            <a:off x="4220671" y="2233043"/>
            <a:ext cx="153436" cy="368318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06" y="5787300"/>
            <a:ext cx="47942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06" y="1949214"/>
            <a:ext cx="428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/>
        </p:nvSpPr>
        <p:spPr bwMode="gray">
          <a:xfrm rot="16200000">
            <a:off x="3917801" y="4153981"/>
            <a:ext cx="7630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dirty="0"/>
              <a:t>VPN Tunnel</a:t>
            </a:r>
          </a:p>
        </p:txBody>
      </p:sp>
      <p:grpSp>
        <p:nvGrpSpPr>
          <p:cNvPr id="16" name="Gruppieren 15" title="ADDS-Azure"/>
          <p:cNvGrpSpPr/>
          <p:nvPr/>
        </p:nvGrpSpPr>
        <p:grpSpPr>
          <a:xfrm>
            <a:off x="4678778" y="1949214"/>
            <a:ext cx="548413" cy="1101158"/>
            <a:chOff x="4678778" y="1949214"/>
            <a:chExt cx="548413" cy="1101158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623" y="1949214"/>
              <a:ext cx="4667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feld 17"/>
            <p:cNvSpPr txBox="1"/>
            <p:nvPr/>
          </p:nvSpPr>
          <p:spPr bwMode="gray">
            <a:xfrm>
              <a:off x="4678778" y="2565624"/>
              <a:ext cx="54841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DS</a:t>
              </a:r>
              <a:br>
                <a:rPr lang="de-DE" sz="1050" dirty="0"/>
              </a:br>
              <a:br>
                <a:rPr lang="de-DE" sz="1050" dirty="0"/>
              </a:br>
              <a:r>
                <a:rPr lang="de-DE" sz="1050" dirty="0"/>
                <a:t>1x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5387171" y="1949214"/>
            <a:ext cx="548413" cy="1094348"/>
            <a:chOff x="5387171" y="1949214"/>
            <a:chExt cx="548413" cy="1094348"/>
          </a:xfrm>
        </p:grpSpPr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966" y="1949214"/>
              <a:ext cx="504825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feld 20"/>
            <p:cNvSpPr txBox="1"/>
            <p:nvPr/>
          </p:nvSpPr>
          <p:spPr bwMode="gray">
            <a:xfrm>
              <a:off x="5387171" y="2558814"/>
              <a:ext cx="54841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AAD</a:t>
              </a:r>
              <a:br>
                <a:rPr lang="de-DE" sz="1050" dirty="0"/>
              </a:br>
              <a:r>
                <a:rPr lang="de-DE" sz="1050" dirty="0"/>
                <a:t>Connect</a:t>
              </a:r>
              <a:br>
                <a:rPr lang="de-DE" sz="1050" dirty="0"/>
              </a:br>
              <a:r>
                <a:rPr lang="de-DE" sz="1050" dirty="0"/>
                <a:t>1x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109852" y="1949214"/>
            <a:ext cx="548413" cy="1110115"/>
            <a:chOff x="6109852" y="1949214"/>
            <a:chExt cx="548413" cy="1110115"/>
          </a:xfrm>
        </p:grpSpPr>
        <p:pic>
          <p:nvPicPr>
            <p:cNvPr id="23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6409" y="1949214"/>
              <a:ext cx="4953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23"/>
            <p:cNvSpPr txBox="1"/>
            <p:nvPr/>
          </p:nvSpPr>
          <p:spPr bwMode="gray">
            <a:xfrm>
              <a:off x="6109852" y="2574581"/>
              <a:ext cx="54841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FS</a:t>
              </a:r>
              <a:br>
                <a:rPr lang="de-DE" sz="1050" dirty="0"/>
              </a:br>
              <a:br>
                <a:rPr lang="de-DE" sz="1050" dirty="0"/>
              </a:br>
              <a:r>
                <a:rPr lang="de-DE" sz="1050" dirty="0"/>
                <a:t>1x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842058" y="1901589"/>
            <a:ext cx="548413" cy="1168817"/>
            <a:chOff x="6842058" y="1901589"/>
            <a:chExt cx="548413" cy="1168817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327" y="1901589"/>
              <a:ext cx="523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feld 26"/>
            <p:cNvSpPr txBox="1"/>
            <p:nvPr/>
          </p:nvSpPr>
          <p:spPr bwMode="gray">
            <a:xfrm>
              <a:off x="6842058" y="2585658"/>
              <a:ext cx="54841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FS</a:t>
              </a:r>
              <a:br>
                <a:rPr lang="de-DE" sz="1050" dirty="0"/>
              </a:br>
              <a:r>
                <a:rPr lang="de-DE" sz="1050" dirty="0"/>
                <a:t>Proxy</a:t>
              </a:r>
              <a:br>
                <a:rPr lang="de-DE" sz="1050" dirty="0"/>
              </a:br>
              <a:r>
                <a:rPr lang="de-DE" sz="1050" dirty="0"/>
                <a:t>2x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4637933" y="4856480"/>
            <a:ext cx="548413" cy="733083"/>
            <a:chOff x="4637933" y="4856480"/>
            <a:chExt cx="548413" cy="73308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778" y="4856480"/>
              <a:ext cx="466725" cy="57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feld 29"/>
            <p:cNvSpPr txBox="1"/>
            <p:nvPr/>
          </p:nvSpPr>
          <p:spPr bwMode="gray">
            <a:xfrm>
              <a:off x="4637933" y="5427980"/>
              <a:ext cx="54841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DS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587996" y="4393782"/>
            <a:ext cx="548413" cy="786950"/>
            <a:chOff x="5587996" y="4393782"/>
            <a:chExt cx="548413" cy="786950"/>
          </a:xfrm>
        </p:grpSpPr>
        <p:pic>
          <p:nvPicPr>
            <p:cNvPr id="32" name="Picture 10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553" y="4393782"/>
              <a:ext cx="4953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feld 32"/>
            <p:cNvSpPr txBox="1"/>
            <p:nvPr/>
          </p:nvSpPr>
          <p:spPr bwMode="gray">
            <a:xfrm>
              <a:off x="5587996" y="5019149"/>
              <a:ext cx="54841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FS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5365378" y="5319019"/>
            <a:ext cx="548413" cy="932765"/>
            <a:chOff x="1146476" y="2308107"/>
            <a:chExt cx="548413" cy="932765"/>
          </a:xfrm>
        </p:grpSpPr>
        <p:pic>
          <p:nvPicPr>
            <p:cNvPr id="35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271" y="2308107"/>
              <a:ext cx="504825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feld 35"/>
            <p:cNvSpPr txBox="1"/>
            <p:nvPr/>
          </p:nvSpPr>
          <p:spPr bwMode="gray">
            <a:xfrm>
              <a:off x="1146476" y="2917707"/>
              <a:ext cx="54841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AAD</a:t>
              </a:r>
              <a:br>
                <a:rPr lang="de-DE" sz="1050" dirty="0"/>
              </a:br>
              <a:r>
                <a:rPr lang="de-DE" sz="1050" dirty="0"/>
                <a:t>Connect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6252322" y="4837288"/>
            <a:ext cx="548413" cy="786950"/>
            <a:chOff x="5587996" y="4393782"/>
            <a:chExt cx="548413" cy="786950"/>
          </a:xfrm>
        </p:grpSpPr>
        <p:pic>
          <p:nvPicPr>
            <p:cNvPr id="38" name="Picture 10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553" y="4393782"/>
              <a:ext cx="4953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feld 38"/>
            <p:cNvSpPr txBox="1"/>
            <p:nvPr/>
          </p:nvSpPr>
          <p:spPr bwMode="gray">
            <a:xfrm>
              <a:off x="5587996" y="5019149"/>
              <a:ext cx="54841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FS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754516" y="3691348"/>
            <a:ext cx="548413" cy="1007234"/>
            <a:chOff x="1686962" y="2638397"/>
            <a:chExt cx="548413" cy="1007234"/>
          </a:xfrm>
        </p:grpSpPr>
        <p:pic>
          <p:nvPicPr>
            <p:cNvPr id="41" name="Picture 1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231" y="2638397"/>
              <a:ext cx="523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feld 41"/>
            <p:cNvSpPr txBox="1"/>
            <p:nvPr/>
          </p:nvSpPr>
          <p:spPr bwMode="gray">
            <a:xfrm>
              <a:off x="1686962" y="3322466"/>
              <a:ext cx="54841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FS</a:t>
              </a:r>
              <a:br>
                <a:rPr lang="de-DE" sz="1050" dirty="0"/>
              </a:br>
              <a:r>
                <a:rPr lang="de-DE" sz="1050" dirty="0"/>
                <a:t>Proxy</a:t>
              </a: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7392229" y="4114568"/>
            <a:ext cx="548413" cy="1007234"/>
            <a:chOff x="1686962" y="2638397"/>
            <a:chExt cx="548413" cy="100723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231" y="2638397"/>
              <a:ext cx="523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feld 44"/>
            <p:cNvSpPr txBox="1"/>
            <p:nvPr/>
          </p:nvSpPr>
          <p:spPr bwMode="gray">
            <a:xfrm>
              <a:off x="1686962" y="3322466"/>
              <a:ext cx="54841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FS</a:t>
              </a:r>
              <a:br>
                <a:rPr lang="de-DE" sz="1050" dirty="0"/>
              </a:br>
              <a:r>
                <a:rPr lang="de-DE" sz="1050" dirty="0"/>
                <a:t>Proxy</a:t>
              </a:r>
            </a:p>
          </p:txBody>
        </p:sp>
      </p:grpSp>
      <p:pic>
        <p:nvPicPr>
          <p:cNvPr id="46" name="Grafik 45">
            <a:extLst>
              <a:ext uri="{FF2B5EF4-FFF2-40B4-BE49-F238E27FC236}">
                <a16:creationId xmlns:a16="http://schemas.microsoft.com/office/drawing/2014/main" id="{3636D368-F47C-438F-A8F7-0F202DF643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1860" y="1927107"/>
            <a:ext cx="1802203" cy="11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85913901-E3E0-4DB5-8BE3-08E0B5D79C3D}"/>
              </a:ext>
            </a:extLst>
          </p:cNvPr>
          <p:cNvSpPr/>
          <p:nvPr/>
        </p:nvSpPr>
        <p:spPr bwMode="gray">
          <a:xfrm>
            <a:off x="3343973" y="3857105"/>
            <a:ext cx="5507229" cy="2647255"/>
          </a:xfrm>
          <a:prstGeom prst="rect">
            <a:avLst/>
          </a:prstGeom>
          <a:solidFill>
            <a:schemeClr val="bg2"/>
          </a:solidFill>
          <a:ln w="6350">
            <a:noFill/>
          </a:ln>
          <a:scene3d>
            <a:camera prst="isometricOffAxis1Top">
              <a:rot lat="19799999" lon="18392745" rev="3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Hochverfügbarkeit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Only</a:t>
            </a:r>
            <a:endParaRPr lang="de-DE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30" y="707907"/>
            <a:ext cx="40671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3343973" y="3857105"/>
            <a:ext cx="5507229" cy="2647255"/>
            <a:chOff x="3370997" y="4251277"/>
            <a:chExt cx="4722126" cy="2253729"/>
          </a:xfrm>
          <a:scene3d>
            <a:camera prst="isometricOffAxis1Top">
              <a:rot lat="19799999" lon="18392745" rev="3600000"/>
            </a:camera>
            <a:lightRig rig="threePt" dir="t"/>
          </a:scene3d>
        </p:grpSpPr>
        <p:cxnSp>
          <p:nvCxnSpPr>
            <p:cNvPr id="8" name="Gerade Verbindung 11"/>
            <p:cNvCxnSpPr/>
            <p:nvPr/>
          </p:nvCxnSpPr>
          <p:spPr>
            <a:xfrm>
              <a:off x="6585045" y="4251277"/>
              <a:ext cx="20471" cy="2253729"/>
            </a:xfrm>
            <a:prstGeom prst="line">
              <a:avLst/>
            </a:prstGeom>
            <a:noFill/>
            <a:ln w="25400" cap="flat" cmpd="sng" algn="ctr">
              <a:solidFill>
                <a:srgbClr val="5D88A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Textfeld 8"/>
            <p:cNvSpPr txBox="1"/>
            <p:nvPr/>
          </p:nvSpPr>
          <p:spPr bwMode="gray">
            <a:xfrm>
              <a:off x="3370997" y="6320340"/>
              <a:ext cx="3159457" cy="1572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Segoe UI" panose="020B0502040204020203" pitchFamily="34" charset="0"/>
                  <a:cs typeface="Segoe UI" panose="020B0502040204020203" pitchFamily="34" charset="0"/>
                </a:rPr>
                <a:t>Internal Network </a:t>
              </a:r>
            </a:p>
          </p:txBody>
        </p:sp>
        <p:sp>
          <p:nvSpPr>
            <p:cNvPr id="10" name="Textfeld 9"/>
            <p:cNvSpPr txBox="1"/>
            <p:nvPr/>
          </p:nvSpPr>
          <p:spPr bwMode="gray">
            <a:xfrm>
              <a:off x="6673755" y="6324041"/>
              <a:ext cx="1419368" cy="1572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Segoe UI" panose="020B0502040204020203" pitchFamily="34" charset="0"/>
                  <a:cs typeface="Segoe UI" panose="020B0502040204020203" pitchFamily="34" charset="0"/>
                </a:rPr>
                <a:t>Perimeter</a:t>
              </a:r>
            </a:p>
          </p:txBody>
        </p:sp>
      </p:grpSp>
      <p:sp>
        <p:nvSpPr>
          <p:cNvPr id="12" name="Rechteck 11"/>
          <p:cNvSpPr/>
          <p:nvPr/>
        </p:nvSpPr>
        <p:spPr bwMode="gray">
          <a:xfrm>
            <a:off x="4220671" y="2233043"/>
            <a:ext cx="153436" cy="3683187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dash"/>
          </a:ln>
          <a:effectLst/>
        </p:spPr>
        <p:txBody>
          <a:bodyPr lIns="108000" tIns="108000" rIns="108000" bIns="10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>
              <a:ln>
                <a:noFill/>
              </a:ln>
              <a:solidFill>
                <a:srgbClr val="3132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06" y="5787300"/>
            <a:ext cx="47942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06" y="1949214"/>
            <a:ext cx="428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/>
        </p:nvSpPr>
        <p:spPr bwMode="gray">
          <a:xfrm rot="16200000">
            <a:off x="3917801" y="4153981"/>
            <a:ext cx="7630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dirty="0">
                <a:latin typeface="Arial"/>
              </a:rPr>
              <a:t>VPN Tunnel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678778" y="1949214"/>
            <a:ext cx="548413" cy="1101158"/>
            <a:chOff x="4678778" y="1949214"/>
            <a:chExt cx="548413" cy="1101158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623" y="1949214"/>
              <a:ext cx="4667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feld 17"/>
            <p:cNvSpPr txBox="1"/>
            <p:nvPr/>
          </p:nvSpPr>
          <p:spPr bwMode="gray">
            <a:xfrm>
              <a:off x="4678778" y="2565624"/>
              <a:ext cx="54841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DS</a:t>
              </a:r>
              <a:br>
                <a:rPr lang="de-DE" sz="1050" dirty="0"/>
              </a:br>
              <a:br>
                <a:rPr lang="de-DE" sz="1050" dirty="0"/>
              </a:br>
              <a:r>
                <a:rPr lang="de-DE" sz="1050" dirty="0"/>
                <a:t>1x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5387171" y="1949214"/>
            <a:ext cx="548413" cy="1094348"/>
            <a:chOff x="5387171" y="1949214"/>
            <a:chExt cx="548413" cy="1094348"/>
          </a:xfrm>
        </p:grpSpPr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966" y="1949214"/>
              <a:ext cx="504825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feld 20"/>
            <p:cNvSpPr txBox="1"/>
            <p:nvPr/>
          </p:nvSpPr>
          <p:spPr bwMode="gray">
            <a:xfrm>
              <a:off x="5387171" y="2558814"/>
              <a:ext cx="54841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AAD</a:t>
              </a:r>
              <a:br>
                <a:rPr lang="de-DE" sz="1050" dirty="0"/>
              </a:br>
              <a:r>
                <a:rPr lang="de-DE" sz="1050" dirty="0"/>
                <a:t>Connect</a:t>
              </a:r>
              <a:br>
                <a:rPr lang="de-DE" sz="1050" dirty="0"/>
              </a:br>
              <a:r>
                <a:rPr lang="de-DE" sz="1050" dirty="0"/>
                <a:t>1x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109852" y="1949214"/>
            <a:ext cx="548413" cy="1110115"/>
            <a:chOff x="6109852" y="1949214"/>
            <a:chExt cx="548413" cy="1110115"/>
          </a:xfrm>
        </p:grpSpPr>
        <p:pic>
          <p:nvPicPr>
            <p:cNvPr id="23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6409" y="1949214"/>
              <a:ext cx="4953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23"/>
            <p:cNvSpPr txBox="1"/>
            <p:nvPr/>
          </p:nvSpPr>
          <p:spPr bwMode="gray">
            <a:xfrm>
              <a:off x="6109852" y="2574581"/>
              <a:ext cx="54841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FS</a:t>
              </a:r>
              <a:br>
                <a:rPr lang="de-DE" sz="1050" dirty="0"/>
              </a:br>
              <a:br>
                <a:rPr lang="de-DE" sz="1050" dirty="0"/>
              </a:br>
              <a:r>
                <a:rPr lang="de-DE" sz="1050" dirty="0"/>
                <a:t>1x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842058" y="1901589"/>
            <a:ext cx="548413" cy="1168817"/>
            <a:chOff x="6842058" y="1901589"/>
            <a:chExt cx="548413" cy="1168817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4327" y="1901589"/>
              <a:ext cx="523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feld 26"/>
            <p:cNvSpPr txBox="1"/>
            <p:nvPr/>
          </p:nvSpPr>
          <p:spPr bwMode="gray">
            <a:xfrm>
              <a:off x="6842058" y="2585658"/>
              <a:ext cx="548413" cy="484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/>
                <a:t>AD FS</a:t>
              </a:r>
              <a:br>
                <a:rPr lang="de-DE" sz="1050" dirty="0"/>
              </a:br>
              <a:r>
                <a:rPr lang="de-DE" sz="1050" dirty="0"/>
                <a:t>Proxy</a:t>
              </a:r>
              <a:br>
                <a:rPr lang="de-DE" sz="1050" dirty="0"/>
              </a:br>
              <a:r>
                <a:rPr lang="de-DE" sz="1050" dirty="0"/>
                <a:t>2x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450995" y="4894982"/>
            <a:ext cx="548413" cy="733083"/>
            <a:chOff x="5450995" y="4894982"/>
            <a:chExt cx="548413" cy="733083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840" y="4894982"/>
              <a:ext cx="466725" cy="57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feld 29"/>
            <p:cNvSpPr txBox="1"/>
            <p:nvPr/>
          </p:nvSpPr>
          <p:spPr bwMode="gray">
            <a:xfrm>
              <a:off x="5450995" y="5466482"/>
              <a:ext cx="54841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050" dirty="0">
                  <a:latin typeface="Arial"/>
                </a:rPr>
                <a:t>AD DS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7680695-DC62-4452-A814-E96F0AED80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1860" y="1927107"/>
            <a:ext cx="1802203" cy="11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/>
              <a:t>Enterprise Consultant</a:t>
            </a:r>
            <a:br>
              <a:rPr lang="de-DE" kern="0" dirty="0"/>
            </a:br>
            <a:r>
              <a:rPr lang="de-DE" kern="0" dirty="0"/>
              <a:t>Granikos GmbH &amp; Co. KG</a:t>
            </a:r>
          </a:p>
          <a:p>
            <a:pPr marL="0" indent="0">
              <a:buNone/>
            </a:pPr>
            <a:br>
              <a:rPr lang="de-DE" kern="0" dirty="0"/>
            </a:br>
            <a:r>
              <a:rPr lang="de-DE" kern="0" dirty="0"/>
              <a:t>MCSM Messaging, MCM: Exchange 2010</a:t>
            </a:r>
            <a:br>
              <a:rPr lang="de-DE" kern="0" dirty="0"/>
            </a:br>
            <a:r>
              <a:rPr lang="de-DE" kern="0" dirty="0"/>
              <a:t>MCT, MCSE, MCITP, MCTS, MCSA, MCSA:M, MCP</a:t>
            </a:r>
          </a:p>
          <a:p>
            <a:endParaRPr lang="de-DE" kern="0" dirty="0"/>
          </a:p>
          <a:p>
            <a:pPr marL="0" indent="0">
              <a:buNone/>
            </a:pPr>
            <a:r>
              <a:rPr lang="de-DE" kern="0" dirty="0">
                <a:hlinkClick r:id="rId2"/>
              </a:rPr>
              <a:t>thomas.stensitzki@granikos.eu</a:t>
            </a:r>
            <a:r>
              <a:rPr lang="de-DE" kern="0" dirty="0"/>
              <a:t> </a:t>
            </a:r>
            <a:br>
              <a:rPr lang="de-DE" kern="0" dirty="0"/>
            </a:br>
            <a:r>
              <a:rPr lang="de-DE" kern="0" dirty="0">
                <a:hlinkClick r:id="rId3"/>
              </a:rPr>
              <a:t>http://JustCantGetEnough.granikos.eu</a:t>
            </a:r>
            <a:r>
              <a:rPr lang="de-DE" kern="0" dirty="0"/>
              <a:t> 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4" y="4184877"/>
            <a:ext cx="1992086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</a:t>
            </a:r>
            <a:r>
              <a:rPr lang="en-US" dirty="0" err="1"/>
              <a:t>für</a:t>
            </a:r>
            <a:r>
              <a:rPr lang="en-US" dirty="0"/>
              <a:t> AD 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Planen Sie AD FS Proxy Server ein</a:t>
            </a:r>
          </a:p>
          <a:p>
            <a:r>
              <a:rPr lang="de-DE" dirty="0" err="1"/>
              <a:t>Federation</a:t>
            </a:r>
            <a:r>
              <a:rPr lang="de-DE" dirty="0"/>
              <a:t> Server </a:t>
            </a:r>
            <a:r>
              <a:rPr lang="de-DE" b="1" dirty="0"/>
              <a:t>sollten</a:t>
            </a:r>
            <a:r>
              <a:rPr lang="de-DE" dirty="0"/>
              <a:t> nicht direkt aus dem Internet erreichbar sein</a:t>
            </a:r>
          </a:p>
          <a:p>
            <a:r>
              <a:rPr lang="de-DE" dirty="0"/>
              <a:t>DNS Vorbereitung</a:t>
            </a:r>
          </a:p>
          <a:p>
            <a:pPr lvl="1"/>
            <a:r>
              <a:rPr lang="de-DE" i="1" dirty="0"/>
              <a:t>Split DNS </a:t>
            </a:r>
            <a:r>
              <a:rPr lang="de-DE" dirty="0"/>
              <a:t>erfordert eine konsistente DNS Zonen-Verwaltung</a:t>
            </a:r>
          </a:p>
          <a:p>
            <a:r>
              <a:rPr lang="de-DE" dirty="0"/>
              <a:t>Netzwerktopologie, </a:t>
            </a:r>
            <a:r>
              <a:rPr lang="de-DE" dirty="0" err="1"/>
              <a:t>Firewallregeln</a:t>
            </a:r>
            <a:r>
              <a:rPr lang="de-DE" dirty="0"/>
              <a:t> und Sicherheitseinstellungen beachten</a:t>
            </a:r>
          </a:p>
          <a:p>
            <a:r>
              <a:rPr lang="de-DE" dirty="0"/>
              <a:t>Export der SSL </a:t>
            </a:r>
            <a:r>
              <a:rPr lang="de-DE" dirty="0" err="1"/>
              <a:t>Zerifikate</a:t>
            </a:r>
            <a:r>
              <a:rPr lang="de-DE" dirty="0"/>
              <a:t> mit privatem Schlüssel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58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AFB5B-F479-4346-83BF-295039F2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Wechsel von 2012R2 zu 2016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A9447C-077F-40A2-9449-280890FC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CD442284-9D8B-4CFD-A080-7BFCD6B559DD}"/>
              </a:ext>
            </a:extLst>
          </p:cNvPr>
          <p:cNvSpPr txBox="1">
            <a:spLocks/>
          </p:cNvSpPr>
          <p:nvPr/>
        </p:nvSpPr>
        <p:spPr>
          <a:xfrm>
            <a:off x="838199" y="1638302"/>
            <a:ext cx="9516593" cy="4767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413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01688" indent="-260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89013" indent="-187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6681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073150" algn="l"/>
              </a:tabLst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2016 Server </a:t>
            </a:r>
            <a:r>
              <a:rPr lang="en-US" dirty="0" err="1"/>
              <a:t>zur</a:t>
            </a:r>
            <a:r>
              <a:rPr lang="en-US" dirty="0"/>
              <a:t> Farm </a:t>
            </a:r>
            <a:r>
              <a:rPr lang="en-US" dirty="0" err="1"/>
              <a:t>hinzufügen</a:t>
            </a:r>
            <a:endParaRPr lang="en-US" dirty="0"/>
          </a:p>
          <a:p>
            <a:pPr lvl="2"/>
            <a:r>
              <a:rPr lang="en-US" dirty="0"/>
              <a:t>Farm </a:t>
            </a:r>
            <a:r>
              <a:rPr lang="en-US" dirty="0" err="1"/>
              <a:t>arbeitet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Kompatibilitätsmodus</a:t>
            </a:r>
            <a:endParaRPr lang="en-US" dirty="0"/>
          </a:p>
          <a:p>
            <a:r>
              <a:rPr lang="en-US" dirty="0" err="1"/>
              <a:t>Prüfung</a:t>
            </a:r>
            <a:r>
              <a:rPr lang="en-US" dirty="0"/>
              <a:t> </a:t>
            </a:r>
            <a:r>
              <a:rPr lang="en-US" dirty="0" err="1"/>
              <a:t>bestehender</a:t>
            </a:r>
            <a:r>
              <a:rPr lang="en-US" dirty="0"/>
              <a:t> </a:t>
            </a:r>
            <a:r>
              <a:rPr lang="en-US" dirty="0" err="1"/>
              <a:t>Funktionen</a:t>
            </a:r>
            <a:endParaRPr lang="en-US" dirty="0"/>
          </a:p>
          <a:p>
            <a:r>
              <a:rPr lang="en-US" dirty="0" err="1"/>
              <a:t>Weitere</a:t>
            </a:r>
            <a:r>
              <a:rPr lang="en-US" dirty="0"/>
              <a:t> Nodes </a:t>
            </a:r>
            <a:r>
              <a:rPr lang="en-US" dirty="0" err="1"/>
              <a:t>hinzufügen</a:t>
            </a:r>
            <a:endParaRPr lang="en-US" dirty="0"/>
          </a:p>
          <a:p>
            <a:pPr lvl="2"/>
            <a:r>
              <a:rPr lang="en-US" dirty="0"/>
              <a:t>2012R2 Nodes </a:t>
            </a:r>
            <a:r>
              <a:rPr lang="en-US" dirty="0" err="1"/>
              <a:t>aus</a:t>
            </a:r>
            <a:r>
              <a:rPr lang="en-US" dirty="0"/>
              <a:t> Load Balancer </a:t>
            </a:r>
            <a:r>
              <a:rPr lang="en-US" dirty="0" err="1"/>
              <a:t>entfernen</a:t>
            </a:r>
            <a:endParaRPr lang="en-US" dirty="0"/>
          </a:p>
          <a:p>
            <a:r>
              <a:rPr lang="en-US" dirty="0" err="1"/>
              <a:t>Aktualisierung</a:t>
            </a:r>
            <a:r>
              <a:rPr lang="en-US" dirty="0"/>
              <a:t> der Farm Version</a:t>
            </a:r>
          </a:p>
          <a:p>
            <a:pPr lvl="2"/>
            <a:r>
              <a:rPr lang="en-US" dirty="0"/>
              <a:t>Rollback </a:t>
            </a:r>
            <a:r>
              <a:rPr lang="en-US" dirty="0" err="1"/>
              <a:t>unterstützt</a:t>
            </a:r>
            <a:endParaRPr lang="en-US" dirty="0"/>
          </a:p>
          <a:p>
            <a:pPr lvl="2"/>
            <a:r>
              <a:rPr lang="en-US" dirty="0" err="1"/>
              <a:t>Verwaltete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der Farm-Nodes</a:t>
            </a:r>
          </a:p>
          <a:p>
            <a:r>
              <a:rPr lang="en-US" dirty="0"/>
              <a:t>Neue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aktivieren</a:t>
            </a:r>
            <a:endParaRPr lang="en-US" dirty="0"/>
          </a:p>
          <a:p>
            <a:r>
              <a:rPr lang="en-US" dirty="0"/>
              <a:t>2012R2 Nodes </a:t>
            </a:r>
            <a:r>
              <a:rPr lang="en-US" dirty="0" err="1"/>
              <a:t>aus</a:t>
            </a:r>
            <a:r>
              <a:rPr lang="en-US" dirty="0"/>
              <a:t> Farm </a:t>
            </a:r>
            <a:r>
              <a:rPr lang="en-US" dirty="0" err="1"/>
              <a:t>entfernen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8AF3D3-737F-44C0-AA3B-68CD6B1A0AF7}"/>
              </a:ext>
            </a:extLst>
          </p:cNvPr>
          <p:cNvSpPr/>
          <p:nvPr/>
        </p:nvSpPr>
        <p:spPr bwMode="auto">
          <a:xfrm>
            <a:off x="7513637" y="1820862"/>
            <a:ext cx="1066800" cy="914400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WAP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52E7E80-C42B-48DE-BAC6-D7CAB01E4A54}"/>
              </a:ext>
            </a:extLst>
          </p:cNvPr>
          <p:cNvSpPr/>
          <p:nvPr/>
        </p:nvSpPr>
        <p:spPr bwMode="auto">
          <a:xfrm>
            <a:off x="7516670" y="4945062"/>
            <a:ext cx="1066800" cy="914400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ADFS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2769680-5FB5-4EBA-9B4F-325FCF22F29D}"/>
              </a:ext>
            </a:extLst>
          </p:cNvPr>
          <p:cNvSpPr/>
          <p:nvPr/>
        </p:nvSpPr>
        <p:spPr bwMode="auto">
          <a:xfrm>
            <a:off x="10085593" y="4960119"/>
            <a:ext cx="1066800" cy="914400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ADFS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2425181-FF36-4BAA-9507-297856AAA09C}"/>
              </a:ext>
            </a:extLst>
          </p:cNvPr>
          <p:cNvSpPr/>
          <p:nvPr/>
        </p:nvSpPr>
        <p:spPr bwMode="auto">
          <a:xfrm>
            <a:off x="10104437" y="1820862"/>
            <a:ext cx="1066800" cy="914400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WAP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BE98155-53BE-436D-B0D6-E9E3932AE057}"/>
              </a:ext>
            </a:extLst>
          </p:cNvPr>
          <p:cNvSpPr/>
          <p:nvPr/>
        </p:nvSpPr>
        <p:spPr bwMode="auto">
          <a:xfrm>
            <a:off x="7508372" y="3649662"/>
            <a:ext cx="3662866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Load Balancer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4E0722-2C38-4311-91D1-1AF462A94577}"/>
              </a:ext>
            </a:extLst>
          </p:cNvPr>
          <p:cNvCxnSpPr>
            <a:endCxn id="8" idx="0"/>
          </p:cNvCxnSpPr>
          <p:nvPr/>
        </p:nvCxnSpPr>
        <p:spPr>
          <a:xfrm>
            <a:off x="8050070" y="403066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>
            <a:extLst>
              <a:ext uri="{FF2B5EF4-FFF2-40B4-BE49-F238E27FC236}">
                <a16:creationId xmlns:a16="http://schemas.microsoft.com/office/drawing/2014/main" id="{681EA4B1-CA9A-444B-A836-3E544E8942F2}"/>
              </a:ext>
            </a:extLst>
          </p:cNvPr>
          <p:cNvCxnSpPr/>
          <p:nvPr/>
        </p:nvCxnSpPr>
        <p:spPr>
          <a:xfrm>
            <a:off x="10637837" y="4030662"/>
            <a:ext cx="0" cy="9140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5">
            <a:extLst>
              <a:ext uri="{FF2B5EF4-FFF2-40B4-BE49-F238E27FC236}">
                <a16:creationId xmlns:a16="http://schemas.microsoft.com/office/drawing/2014/main" id="{016BEBBD-05EA-4C8A-BDB3-A18C2D0F800D}"/>
              </a:ext>
            </a:extLst>
          </p:cNvPr>
          <p:cNvCxnSpPr/>
          <p:nvPr/>
        </p:nvCxnSpPr>
        <p:spPr>
          <a:xfrm>
            <a:off x="8050070" y="273526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E69BF581-04B7-4F99-8ED5-0A76E9DC3183}"/>
              </a:ext>
            </a:extLst>
          </p:cNvPr>
          <p:cNvCxnSpPr>
            <a:stCxn id="10" idx="2"/>
          </p:cNvCxnSpPr>
          <p:nvPr/>
        </p:nvCxnSpPr>
        <p:spPr>
          <a:xfrm>
            <a:off x="10637837" y="273526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FDE912EB-B5E1-44AF-A88E-067F8BF2B4A6}"/>
              </a:ext>
            </a:extLst>
          </p:cNvPr>
          <p:cNvSpPr/>
          <p:nvPr/>
        </p:nvSpPr>
        <p:spPr bwMode="auto">
          <a:xfrm>
            <a:off x="8351837" y="6164262"/>
            <a:ext cx="2286000" cy="304800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Farm Level: 2012R2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9C9FC453-DB92-4973-BAA5-89FD3FE615F5}"/>
              </a:ext>
            </a:extLst>
          </p:cNvPr>
          <p:cNvSpPr/>
          <p:nvPr/>
        </p:nvSpPr>
        <p:spPr bwMode="auto">
          <a:xfrm>
            <a:off x="8351837" y="6164262"/>
            <a:ext cx="2286000" cy="304800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Farm Level: 2016</a:t>
            </a:r>
          </a:p>
        </p:txBody>
      </p:sp>
    </p:spTree>
    <p:extLst>
      <p:ext uri="{BB962C8B-B14F-4D97-AF65-F5344CB8AC3E}">
        <p14:creationId xmlns:p14="http://schemas.microsoft.com/office/powerpoint/2010/main" val="33253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1AA48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1AA4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1AA48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1AA48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Thomas Stensitzki</a:t>
            </a:r>
          </a:p>
          <a:p>
            <a:pPr marL="0" lvl="0" indent="0">
              <a:buClr>
                <a:srgbClr val="4472C4"/>
              </a:buClr>
              <a:buNone/>
            </a:pPr>
            <a:endParaRPr lang="de-DE" sz="2000" kern="0" dirty="0">
              <a:solidFill>
                <a:prstClr val="white"/>
              </a:solidFill>
            </a:endParaRP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Enterprise Consultant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Granikos GmbH &amp; Co. KG</a:t>
            </a:r>
          </a:p>
          <a:p>
            <a:pPr marL="0" lvl="0" indent="0">
              <a:buClr>
                <a:srgbClr val="4472C4"/>
              </a:buClr>
              <a:buNone/>
            </a:pP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MCSM Messaging, MCM: Exchange 2010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MCT, MCSE, MCITP, MCTS, MCSA, MCSA:M, MCP</a:t>
            </a:r>
          </a:p>
          <a:p>
            <a:pPr lvl="0">
              <a:buClr>
                <a:srgbClr val="4472C4"/>
              </a:buClr>
            </a:pPr>
            <a:endParaRPr lang="de-DE" sz="2000" kern="0" dirty="0">
              <a:solidFill>
                <a:prstClr val="white"/>
              </a:solidFill>
            </a:endParaRP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  <a:hlinkClick r:id="rId3"/>
              </a:rPr>
              <a:t>thomas.stensitzki@granikos.eu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  <a:hlinkClick r:id="rId4"/>
              </a:rPr>
              <a:t>http://JustCantGetEnough.granikos.eu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Umfrage zu OneDrive </a:t>
            </a:r>
            <a:r>
              <a:rPr lang="de-DE" dirty="0" err="1"/>
              <a:t>for</a:t>
            </a:r>
            <a:r>
              <a:rPr lang="de-DE" dirty="0"/>
              <a:t> Business </a:t>
            </a:r>
            <a:r>
              <a:rPr lang="de-DE" dirty="0">
                <a:sym typeface="Wingdings" panose="05000000000000000000" pitchFamily="2" charset="2"/>
              </a:rPr>
              <a:t> Modern Attachments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8F61A1-810F-44A1-9135-87F3C4977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39" y="1684401"/>
            <a:ext cx="3703473" cy="37034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8DDCCD4-5B8B-4CC5-84A3-2CD7D4CB955E}"/>
              </a:ext>
            </a:extLst>
          </p:cNvPr>
          <p:cNvSpPr txBox="1"/>
          <p:nvPr/>
        </p:nvSpPr>
        <p:spPr>
          <a:xfrm>
            <a:off x="838200" y="5580993"/>
            <a:ext cx="392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http://bit.ly/EXUSG110517</a:t>
            </a:r>
          </a:p>
        </p:txBody>
      </p:sp>
    </p:spTree>
    <p:extLst>
      <p:ext uri="{BB962C8B-B14F-4D97-AF65-F5344CB8AC3E}">
        <p14:creationId xmlns:p14="http://schemas.microsoft.com/office/powerpoint/2010/main" val="233534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 FS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479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</a:t>
            </a:r>
            <a:r>
              <a:rPr lang="de-DE" dirty="0" err="1"/>
              <a:t>Concept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429957"/>
            <a:ext cx="10515600" cy="174700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Beziehung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APP und STS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</a:t>
            </a:r>
            <a:r>
              <a:rPr lang="en-US" dirty="0" err="1"/>
              <a:t>Austausch</a:t>
            </a:r>
            <a:r>
              <a:rPr lang="en-US" dirty="0"/>
              <a:t> von </a:t>
            </a:r>
            <a:r>
              <a:rPr lang="en-US" dirty="0" err="1"/>
              <a:t>Metadaten</a:t>
            </a:r>
            <a:r>
              <a:rPr lang="en-US" dirty="0"/>
              <a:t> </a:t>
            </a:r>
            <a:r>
              <a:rPr lang="en-US" dirty="0" err="1"/>
              <a:t>hergestellt</a:t>
            </a:r>
            <a:endParaRPr lang="en-US" dirty="0"/>
          </a:p>
          <a:p>
            <a:pPr lvl="1"/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Konfiguration</a:t>
            </a:r>
            <a:r>
              <a:rPr lang="en-US" dirty="0"/>
              <a:t> der </a:t>
            </a:r>
            <a:r>
              <a:rPr lang="en-US" dirty="0" err="1"/>
              <a:t>Metadaten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700" dirty="0"/>
              <a:t>STS = Secure Token Service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sosceles Triangle 6"/>
          <p:cNvSpPr/>
          <p:nvPr/>
        </p:nvSpPr>
        <p:spPr>
          <a:xfrm>
            <a:off x="10219146" y="2309567"/>
            <a:ext cx="755907" cy="6840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06356" y="1645742"/>
            <a:ext cx="1732782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Claims </a:t>
            </a:r>
            <a:r>
              <a:rPr lang="en-GB" dirty="0" err="1"/>
              <a:t>nutzende</a:t>
            </a:r>
            <a:br>
              <a:rPr lang="en-GB" dirty="0"/>
            </a:br>
            <a:r>
              <a:rPr lang="en-GB" dirty="0" err="1"/>
              <a:t>Applikation</a:t>
            </a:r>
            <a:endParaRPr lang="en-GB" dirty="0"/>
          </a:p>
        </p:txBody>
      </p:sp>
      <p:sp>
        <p:nvSpPr>
          <p:cNvPr id="7" name="TextBox 8"/>
          <p:cNvSpPr txBox="1"/>
          <p:nvPr/>
        </p:nvSpPr>
        <p:spPr>
          <a:xfrm>
            <a:off x="5804937" y="1918127"/>
            <a:ext cx="86433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/>
              <a:t>AD FS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9696852" y="1637276"/>
            <a:ext cx="180049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/>
              <a:t>Active Directory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7435752" y="2764850"/>
            <a:ext cx="194299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Definiert</a:t>
            </a:r>
            <a:r>
              <a:rPr lang="en-GB" dirty="0"/>
              <a:t> </a:t>
            </a:r>
            <a:r>
              <a:rPr lang="en-GB" b="1" dirty="0"/>
              <a:t>AD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Claims-</a:t>
            </a:r>
            <a:r>
              <a:rPr lang="en-GB" dirty="0" err="1"/>
              <a:t>Anbieter</a:t>
            </a:r>
            <a:r>
              <a:rPr lang="en-GB" dirty="0"/>
              <a:t> 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749581" y="3275170"/>
            <a:ext cx="65915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b="1" dirty="0"/>
              <a:t>APP</a:t>
            </a:r>
          </a:p>
        </p:txBody>
      </p:sp>
      <p:sp>
        <p:nvSpPr>
          <p:cNvPr id="11" name="Right Arrow 14"/>
          <p:cNvSpPr/>
          <p:nvPr/>
        </p:nvSpPr>
        <p:spPr>
          <a:xfrm>
            <a:off x="1567487" y="2602831"/>
            <a:ext cx="3860208" cy="17663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ight Arrow 15"/>
          <p:cNvSpPr/>
          <p:nvPr/>
        </p:nvSpPr>
        <p:spPr>
          <a:xfrm>
            <a:off x="6891231" y="2602832"/>
            <a:ext cx="3059220" cy="16236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2556284" y="2734058"/>
            <a:ext cx="1751763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Definiert</a:t>
            </a:r>
            <a:r>
              <a:rPr lang="en-GB" dirty="0"/>
              <a:t> </a:t>
            </a:r>
            <a:r>
              <a:rPr lang="en-GB" b="1" dirty="0"/>
              <a:t>STS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Claims-</a:t>
            </a:r>
            <a:r>
              <a:rPr lang="en-GB" dirty="0" err="1"/>
              <a:t>Anbieter</a:t>
            </a:r>
            <a:r>
              <a:rPr lang="en-GB" dirty="0"/>
              <a:t> 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6035769" y="3250054"/>
            <a:ext cx="63350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b="1" dirty="0"/>
              <a:t>STS</a:t>
            </a:r>
          </a:p>
        </p:txBody>
      </p:sp>
      <p:sp>
        <p:nvSpPr>
          <p:cNvPr id="15" name="Right Arrow 18"/>
          <p:cNvSpPr/>
          <p:nvPr/>
        </p:nvSpPr>
        <p:spPr>
          <a:xfrm rot="10800000">
            <a:off x="1567486" y="3470440"/>
            <a:ext cx="3860208" cy="20380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2526813" y="3674242"/>
            <a:ext cx="194155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Definiert</a:t>
            </a:r>
            <a:r>
              <a:rPr lang="en-GB" dirty="0"/>
              <a:t> </a:t>
            </a:r>
            <a:r>
              <a:rPr lang="en-GB" b="1" dirty="0"/>
              <a:t>APP</a:t>
            </a:r>
            <a:r>
              <a:rPr lang="en-GB" dirty="0"/>
              <a:t> </a:t>
            </a:r>
            <a:r>
              <a:rPr lang="en-GB" dirty="0" err="1"/>
              <a:t>als</a:t>
            </a:r>
            <a:br>
              <a:rPr lang="en-GB" dirty="0"/>
            </a:br>
            <a:r>
              <a:rPr lang="en-GB" dirty="0" err="1"/>
              <a:t>vertrauende</a:t>
            </a:r>
            <a:r>
              <a:rPr lang="en-GB" dirty="0"/>
              <a:t> </a:t>
            </a:r>
            <a:r>
              <a:rPr lang="en-GB" dirty="0" err="1"/>
              <a:t>Partei</a:t>
            </a:r>
            <a:endParaRPr lang="en-GB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80" y="2305620"/>
            <a:ext cx="952226" cy="11055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569" y="2287459"/>
            <a:ext cx="822359" cy="10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6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1" grpId="0" animBg="1"/>
      <p:bldP spid="12" grpId="0" animBg="1"/>
      <p:bldP spid="13" grpId="0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Key </a:t>
            </a:r>
            <a:r>
              <a:rPr lang="de-DE" dirty="0" err="1"/>
              <a:t>Concepts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ded Corner 27"/>
          <p:cNvSpPr/>
          <p:nvPr/>
        </p:nvSpPr>
        <p:spPr>
          <a:xfrm flipV="1">
            <a:off x="620065" y="2748771"/>
            <a:ext cx="3618489" cy="2988551"/>
          </a:xfrm>
          <a:prstGeom prst="foldedCorner">
            <a:avLst>
              <a:gd name="adj" fmla="val 124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873147" y="565077"/>
            <a:ext cx="228780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Identity Provider (IP)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9523978" y="2075017"/>
            <a:ext cx="11079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/>
              <a:t>Active</a:t>
            </a:r>
            <a:br>
              <a:rPr lang="en-GB"/>
            </a:br>
            <a:r>
              <a:rPr lang="en-GB"/>
              <a:t>Directory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5419946" y="863424"/>
            <a:ext cx="31942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Security Token Service (STS)</a:t>
            </a:r>
          </a:p>
        </p:txBody>
      </p:sp>
      <p:sp>
        <p:nvSpPr>
          <p:cNvPr id="9" name="Left-Right Arrow 10"/>
          <p:cNvSpPr/>
          <p:nvPr/>
        </p:nvSpPr>
        <p:spPr>
          <a:xfrm>
            <a:off x="7672540" y="1539692"/>
            <a:ext cx="1933149" cy="377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091300" y="1982444"/>
            <a:ext cx="251222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User / Subject / Principal</a:t>
            </a:r>
          </a:p>
        </p:txBody>
      </p:sp>
      <p:sp>
        <p:nvSpPr>
          <p:cNvPr id="11" name="Right Arrow 14"/>
          <p:cNvSpPr/>
          <p:nvPr/>
        </p:nvSpPr>
        <p:spPr>
          <a:xfrm>
            <a:off x="3320813" y="1574794"/>
            <a:ext cx="3126519" cy="34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3634378" y="1766878"/>
            <a:ext cx="261911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 err="1"/>
              <a:t>Authentifizierungsanfrage</a:t>
            </a:r>
            <a:endParaRPr lang="en-GB" dirty="0"/>
          </a:p>
        </p:txBody>
      </p:sp>
      <p:sp>
        <p:nvSpPr>
          <p:cNvPr id="13" name="Folded Corner 16"/>
          <p:cNvSpPr/>
          <p:nvPr/>
        </p:nvSpPr>
        <p:spPr>
          <a:xfrm flipV="1">
            <a:off x="4716016" y="2460742"/>
            <a:ext cx="585781" cy="680226"/>
          </a:xfrm>
          <a:prstGeom prst="foldedCorner">
            <a:avLst>
              <a:gd name="adj" fmla="val 3223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080529" y="2679221"/>
            <a:ext cx="306725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Security Token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ausgestellt</a:t>
            </a:r>
            <a:endParaRPr lang="en-GB" dirty="0"/>
          </a:p>
        </p:txBody>
      </p:sp>
      <p:sp>
        <p:nvSpPr>
          <p:cNvPr id="15" name="TextBox 19"/>
          <p:cNvSpPr txBox="1"/>
          <p:nvPr/>
        </p:nvSpPr>
        <p:spPr>
          <a:xfrm>
            <a:off x="7444682" y="4676561"/>
            <a:ext cx="401789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 err="1"/>
              <a:t>Vertrauende</a:t>
            </a:r>
            <a:r>
              <a:rPr lang="en-GB" dirty="0"/>
              <a:t> </a:t>
            </a:r>
            <a:r>
              <a:rPr lang="en-GB" dirty="0" err="1"/>
              <a:t>Partei</a:t>
            </a:r>
            <a:r>
              <a:rPr lang="en-GB" dirty="0"/>
              <a:t> / </a:t>
            </a:r>
            <a:r>
              <a:rPr lang="en-GB" dirty="0" err="1"/>
              <a:t>Ressourcenanbieter</a:t>
            </a:r>
            <a:endParaRPr lang="en-GB" dirty="0"/>
          </a:p>
        </p:txBody>
      </p:sp>
      <p:sp>
        <p:nvSpPr>
          <p:cNvPr id="16" name="TextBox 23"/>
          <p:cNvSpPr txBox="1"/>
          <p:nvPr/>
        </p:nvSpPr>
        <p:spPr>
          <a:xfrm>
            <a:off x="6452120" y="290200"/>
            <a:ext cx="112986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b="1" dirty="0" err="1"/>
              <a:t>Aussteller</a:t>
            </a:r>
            <a:endParaRPr lang="en-GB" b="1" dirty="0"/>
          </a:p>
        </p:txBody>
      </p:sp>
      <p:sp>
        <p:nvSpPr>
          <p:cNvPr id="17" name="TextBox 24"/>
          <p:cNvSpPr txBox="1"/>
          <p:nvPr/>
        </p:nvSpPr>
        <p:spPr>
          <a:xfrm>
            <a:off x="5649359" y="5576661"/>
            <a:ext cx="2844753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Vertraut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Security Token</a:t>
            </a:r>
          </a:p>
          <a:p>
            <a:pPr algn="ctr"/>
            <a:r>
              <a:rPr lang="en-GB" dirty="0"/>
              <a:t>des </a:t>
            </a:r>
            <a:r>
              <a:rPr lang="en-GB" dirty="0" err="1"/>
              <a:t>Ausstellers</a:t>
            </a:r>
            <a:endParaRPr lang="en-GB" dirty="0"/>
          </a:p>
        </p:txBody>
      </p:sp>
      <p:sp>
        <p:nvSpPr>
          <p:cNvPr id="18" name="TextBox 25"/>
          <p:cNvSpPr txBox="1"/>
          <p:nvPr/>
        </p:nvSpPr>
        <p:spPr>
          <a:xfrm>
            <a:off x="617859" y="2817802"/>
            <a:ext cx="362069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b="1" dirty="0"/>
              <a:t>Security Token</a:t>
            </a:r>
          </a:p>
          <a:p>
            <a:r>
              <a:rPr lang="en-GB" dirty="0" err="1"/>
              <a:t>Enthält</a:t>
            </a:r>
            <a:r>
              <a:rPr lang="en-GB" dirty="0"/>
              <a:t> Claims  </a:t>
            </a:r>
            <a:r>
              <a:rPr lang="en-GB" dirty="0" err="1"/>
              <a:t>über</a:t>
            </a:r>
            <a:r>
              <a:rPr lang="en-GB" dirty="0"/>
              <a:t> den </a:t>
            </a:r>
            <a:r>
              <a:rPr lang="en-GB" dirty="0" err="1"/>
              <a:t>Anwender</a:t>
            </a:r>
            <a:r>
              <a:rPr lang="en-GB" dirty="0"/>
              <a:t> </a:t>
            </a:r>
          </a:p>
        </p:txBody>
      </p:sp>
      <p:sp>
        <p:nvSpPr>
          <p:cNvPr id="19" name="TextBox 26"/>
          <p:cNvSpPr txBox="1"/>
          <p:nvPr/>
        </p:nvSpPr>
        <p:spPr>
          <a:xfrm>
            <a:off x="617859" y="3429000"/>
            <a:ext cx="2978701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For example: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/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/>
              <a:t>Group membership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/>
              <a:t>User Principal Name (</a:t>
            </a:r>
            <a:r>
              <a:rPr lang="en-GB" sz="1600" i="1"/>
              <a:t>UPN</a:t>
            </a:r>
            <a:r>
              <a:rPr lang="en-GB" sz="160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/>
              <a:t>Email address of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/>
              <a:t>Email address of manager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/>
              <a:t>Phone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/>
              <a:t>Other attribute values</a:t>
            </a:r>
          </a:p>
        </p:txBody>
      </p:sp>
      <p:sp>
        <p:nvSpPr>
          <p:cNvPr id="20" name="Bent Arrow 28"/>
          <p:cNvSpPr/>
          <p:nvPr/>
        </p:nvSpPr>
        <p:spPr>
          <a:xfrm flipV="1">
            <a:off x="5546020" y="3288665"/>
            <a:ext cx="1152128" cy="2045259"/>
          </a:xfrm>
          <a:prstGeom prst="bentArrow">
            <a:avLst>
              <a:gd name="adj1" fmla="val 13700"/>
              <a:gd name="adj2" fmla="val 1793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1" name="Bent Arrow 29"/>
          <p:cNvSpPr/>
          <p:nvPr/>
        </p:nvSpPr>
        <p:spPr>
          <a:xfrm flipH="1" flipV="1">
            <a:off x="5932572" y="2155409"/>
            <a:ext cx="1152128" cy="796697"/>
          </a:xfrm>
          <a:prstGeom prst="bentArrow">
            <a:avLst>
              <a:gd name="adj1" fmla="val 19636"/>
              <a:gd name="adj2" fmla="val 1793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2" name="TextBox 30"/>
          <p:cNvSpPr txBox="1"/>
          <p:nvPr/>
        </p:nvSpPr>
        <p:spPr>
          <a:xfrm>
            <a:off x="5799527" y="3595601"/>
            <a:ext cx="324710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Security Token “</a:t>
            </a:r>
            <a:r>
              <a:rPr lang="en-GB" dirty="0" err="1"/>
              <a:t>authentifiziert</a:t>
            </a:r>
            <a:r>
              <a:rPr lang="en-GB" dirty="0"/>
              <a:t>” </a:t>
            </a:r>
            <a:br>
              <a:rPr lang="en-GB" dirty="0"/>
            </a:br>
            <a:r>
              <a:rPr lang="en-GB" dirty="0"/>
              <a:t>den </a:t>
            </a:r>
            <a:r>
              <a:rPr lang="en-GB" dirty="0" err="1"/>
              <a:t>Anwender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Appliation</a:t>
            </a:r>
            <a:endParaRPr lang="en-GB" dirty="0"/>
          </a:p>
        </p:txBody>
      </p:sp>
      <p:sp>
        <p:nvSpPr>
          <p:cNvPr id="23" name="TextBox 31"/>
          <p:cNvSpPr txBox="1"/>
          <p:nvPr/>
        </p:nvSpPr>
        <p:spPr>
          <a:xfrm>
            <a:off x="5413713" y="2637873"/>
            <a:ext cx="40107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ST</a:t>
            </a:r>
          </a:p>
        </p:txBody>
      </p:sp>
      <p:sp>
        <p:nvSpPr>
          <p:cNvPr id="24" name="Rounded Rectangle 33"/>
          <p:cNvSpPr/>
          <p:nvPr/>
        </p:nvSpPr>
        <p:spPr>
          <a:xfrm>
            <a:off x="5112060" y="2985521"/>
            <a:ext cx="180020" cy="1554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Rounded Rectangle 34"/>
          <p:cNvSpPr/>
          <p:nvPr/>
        </p:nvSpPr>
        <p:spPr>
          <a:xfrm>
            <a:off x="3563888" y="5517392"/>
            <a:ext cx="396044" cy="2158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ine Callout 1 35"/>
          <p:cNvSpPr/>
          <p:nvPr/>
        </p:nvSpPr>
        <p:spPr>
          <a:xfrm>
            <a:off x="2100469" y="5903843"/>
            <a:ext cx="3201327" cy="319149"/>
          </a:xfrm>
          <a:prstGeom prst="borderCallout1">
            <a:avLst>
              <a:gd name="adj1" fmla="val 3203"/>
              <a:gd name="adj2" fmla="val 62679"/>
              <a:gd name="adj3" fmla="val -103096"/>
              <a:gd name="adj4" fmla="val 520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Signiert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Aussteller</a:t>
            </a:r>
            <a:endParaRPr lang="en-GB" dirty="0"/>
          </a:p>
        </p:txBody>
      </p:sp>
      <p:sp>
        <p:nvSpPr>
          <p:cNvPr id="27" name="Isosceles Triangle 36"/>
          <p:cNvSpPr/>
          <p:nvPr/>
        </p:nvSpPr>
        <p:spPr>
          <a:xfrm>
            <a:off x="9716159" y="1344482"/>
            <a:ext cx="755907" cy="684076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71" y="1191880"/>
            <a:ext cx="822359" cy="100051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14" y="4564999"/>
            <a:ext cx="952226" cy="110556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870" y="1276835"/>
            <a:ext cx="865167" cy="733253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032" y="1377028"/>
            <a:ext cx="489211" cy="52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Claims nutzende 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trifft</a:t>
            </a:r>
            <a:r>
              <a:rPr lang="en-US" dirty="0"/>
              <a:t> </a:t>
            </a:r>
            <a:r>
              <a:rPr lang="en-US" dirty="0" err="1"/>
              <a:t>Entscheidungen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die </a:t>
            </a:r>
            <a:r>
              <a:rPr lang="en-US" dirty="0" err="1"/>
              <a:t>Berechtigung</a:t>
            </a:r>
            <a:r>
              <a:rPr lang="en-US" dirty="0"/>
              <a:t> </a:t>
            </a:r>
            <a:r>
              <a:rPr lang="en-US" dirty="0" err="1"/>
              <a:t>basierend</a:t>
            </a:r>
            <a:r>
              <a:rPr lang="en-US" dirty="0"/>
              <a:t> auf den Claims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Security Token</a:t>
            </a:r>
          </a:p>
          <a:p>
            <a:pPr lvl="2"/>
            <a:r>
              <a:rPr lang="en-US" dirty="0" err="1"/>
              <a:t>Es</a:t>
            </a:r>
            <a:r>
              <a:rPr lang="en-US" dirty="0"/>
              <a:t> warden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Entscheidungen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die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getroffen</a:t>
            </a:r>
            <a:endParaRPr lang="en-US" dirty="0"/>
          </a:p>
          <a:p>
            <a:r>
              <a:rPr lang="en-US" dirty="0" err="1"/>
              <a:t>Identische</a:t>
            </a:r>
            <a:r>
              <a:rPr lang="en-US" dirty="0"/>
              <a:t> </a:t>
            </a:r>
            <a:r>
              <a:rPr lang="en-US" dirty="0" err="1"/>
              <a:t>Berechtigungslogik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gesamte</a:t>
            </a:r>
            <a:r>
              <a:rPr lang="en-US" dirty="0"/>
              <a:t> </a:t>
            </a:r>
            <a:r>
              <a:rPr lang="en-US" dirty="0" err="1"/>
              <a:t>Applikation</a:t>
            </a:r>
            <a:endParaRPr lang="en-US" dirty="0"/>
          </a:p>
          <a:p>
            <a:pPr lvl="2"/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Intranet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Clouddienst</a:t>
            </a:r>
            <a:endParaRPr lang="en-US" dirty="0"/>
          </a:p>
          <a:p>
            <a:pPr lvl="2"/>
            <a:r>
              <a:rPr lang="en-US" dirty="0" err="1"/>
              <a:t>Nutzung</a:t>
            </a:r>
            <a:r>
              <a:rPr lang="en-US" dirty="0"/>
              <a:t> von Claim-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interner</a:t>
            </a:r>
            <a:r>
              <a:rPr lang="en-US" dirty="0"/>
              <a:t> </a:t>
            </a:r>
            <a:r>
              <a:rPr lang="en-US" dirty="0" err="1"/>
              <a:t>Anwender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von </a:t>
            </a:r>
            <a:r>
              <a:rPr lang="en-US" dirty="0" err="1"/>
              <a:t>Anwendern</a:t>
            </a:r>
            <a:r>
              <a:rPr lang="en-US" dirty="0"/>
              <a:t> </a:t>
            </a:r>
            <a:r>
              <a:rPr lang="en-US" dirty="0" err="1"/>
              <a:t>vertrauenswürdiger</a:t>
            </a:r>
            <a:r>
              <a:rPr lang="en-US" dirty="0"/>
              <a:t> Partner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84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Passiver Client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sosceles Triangle 6"/>
          <p:cNvSpPr/>
          <p:nvPr/>
        </p:nvSpPr>
        <p:spPr>
          <a:xfrm>
            <a:off x="10259705" y="1553082"/>
            <a:ext cx="755907" cy="684076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6765672" y="1093163"/>
            <a:ext cx="131318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ADFS STS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3133090" y="1037648"/>
            <a:ext cx="20570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Claims-aware App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9795889" y="1047790"/>
            <a:ext cx="180049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Active Directory</a:t>
            </a:r>
          </a:p>
        </p:txBody>
      </p:sp>
      <p:cxnSp>
        <p:nvCxnSpPr>
          <p:cNvPr id="9" name="Straight Connector 13"/>
          <p:cNvCxnSpPr/>
          <p:nvPr/>
        </p:nvCxnSpPr>
        <p:spPr>
          <a:xfrm>
            <a:off x="838295" y="2423421"/>
            <a:ext cx="0" cy="38164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14"/>
          <p:cNvCxnSpPr/>
          <p:nvPr/>
        </p:nvCxnSpPr>
        <p:spPr>
          <a:xfrm>
            <a:off x="4104749" y="2423421"/>
            <a:ext cx="0" cy="38164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/>
        </p:nvCxnSpPr>
        <p:spPr>
          <a:xfrm>
            <a:off x="7371203" y="2423421"/>
            <a:ext cx="0" cy="38164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/>
          <p:nvPr/>
        </p:nvCxnSpPr>
        <p:spPr>
          <a:xfrm>
            <a:off x="839104" y="2711453"/>
            <a:ext cx="3272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262921" y="2281286"/>
            <a:ext cx="248503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Browsen</a:t>
            </a:r>
            <a:r>
              <a:rPr lang="en-GB" dirty="0"/>
              <a:t> der </a:t>
            </a:r>
            <a:r>
              <a:rPr lang="en-GB" dirty="0" err="1"/>
              <a:t>Applikation</a:t>
            </a:r>
            <a:endParaRPr lang="en-GB" dirty="0"/>
          </a:p>
        </p:txBody>
      </p:sp>
      <p:cxnSp>
        <p:nvCxnSpPr>
          <p:cNvPr id="14" name="Straight Arrow Connector 19"/>
          <p:cNvCxnSpPr/>
          <p:nvPr/>
        </p:nvCxnSpPr>
        <p:spPr>
          <a:xfrm flipH="1">
            <a:off x="839104" y="3327478"/>
            <a:ext cx="3272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20"/>
          <p:cNvSpPr txBox="1"/>
          <p:nvPr/>
        </p:nvSpPr>
        <p:spPr>
          <a:xfrm>
            <a:off x="1356561" y="2905988"/>
            <a:ext cx="207037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authentifiziert</a:t>
            </a:r>
            <a:endParaRPr lang="en-GB" dirty="0"/>
          </a:p>
        </p:txBody>
      </p:sp>
      <p:cxnSp>
        <p:nvCxnSpPr>
          <p:cNvPr id="16" name="Straight Arrow Connector 22"/>
          <p:cNvCxnSpPr/>
          <p:nvPr/>
        </p:nvCxnSpPr>
        <p:spPr>
          <a:xfrm>
            <a:off x="839104" y="3943503"/>
            <a:ext cx="6532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24"/>
          <p:cNvSpPr txBox="1"/>
          <p:nvPr/>
        </p:nvSpPr>
        <p:spPr>
          <a:xfrm>
            <a:off x="2814185" y="3516117"/>
            <a:ext cx="272459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Umleitung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STS </a:t>
            </a:r>
          </a:p>
        </p:txBody>
      </p:sp>
      <p:sp>
        <p:nvSpPr>
          <p:cNvPr id="18" name="TextBox 25"/>
          <p:cNvSpPr txBox="1"/>
          <p:nvPr/>
        </p:nvSpPr>
        <p:spPr>
          <a:xfrm>
            <a:off x="7448213" y="3729280"/>
            <a:ext cx="181921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 err="1"/>
              <a:t>Authentifizierung</a:t>
            </a:r>
            <a:endParaRPr lang="en-GB" dirty="0"/>
          </a:p>
        </p:txBody>
      </p:sp>
      <p:cxnSp>
        <p:nvCxnSpPr>
          <p:cNvPr id="19" name="Straight Connector 26"/>
          <p:cNvCxnSpPr/>
          <p:nvPr/>
        </p:nvCxnSpPr>
        <p:spPr>
          <a:xfrm>
            <a:off x="10637658" y="2423421"/>
            <a:ext cx="0" cy="38164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7"/>
          <p:cNvCxnSpPr/>
          <p:nvPr/>
        </p:nvCxnSpPr>
        <p:spPr>
          <a:xfrm>
            <a:off x="7371203" y="4260869"/>
            <a:ext cx="326645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9"/>
          <p:cNvSpPr txBox="1"/>
          <p:nvPr/>
        </p:nvSpPr>
        <p:spPr>
          <a:xfrm>
            <a:off x="419247" y="1045385"/>
            <a:ext cx="67197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User</a:t>
            </a:r>
          </a:p>
        </p:txBody>
      </p:sp>
      <p:sp>
        <p:nvSpPr>
          <p:cNvPr id="22" name="TextBox 30"/>
          <p:cNvSpPr txBox="1"/>
          <p:nvPr/>
        </p:nvSpPr>
        <p:spPr>
          <a:xfrm>
            <a:off x="7440691" y="4257294"/>
            <a:ext cx="295927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 err="1"/>
              <a:t>Anfrage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Benutzerattribute</a:t>
            </a:r>
            <a:endParaRPr lang="en-GB" dirty="0"/>
          </a:p>
        </p:txBody>
      </p:sp>
      <p:cxnSp>
        <p:nvCxnSpPr>
          <p:cNvPr id="23" name="Straight Arrow Connector 33"/>
          <p:cNvCxnSpPr/>
          <p:nvPr/>
        </p:nvCxnSpPr>
        <p:spPr>
          <a:xfrm flipV="1">
            <a:off x="838295" y="4559528"/>
            <a:ext cx="6516392" cy="37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34"/>
          <p:cNvSpPr txBox="1"/>
          <p:nvPr/>
        </p:nvSpPr>
        <p:spPr>
          <a:xfrm>
            <a:off x="2784434" y="4123944"/>
            <a:ext cx="275435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Rückgabe</a:t>
            </a:r>
            <a:r>
              <a:rPr lang="en-GB" dirty="0"/>
              <a:t> Security Token</a:t>
            </a:r>
          </a:p>
        </p:txBody>
      </p:sp>
      <p:cxnSp>
        <p:nvCxnSpPr>
          <p:cNvPr id="25" name="Straight Arrow Connector 35"/>
          <p:cNvCxnSpPr/>
          <p:nvPr/>
        </p:nvCxnSpPr>
        <p:spPr>
          <a:xfrm flipV="1">
            <a:off x="810053" y="5175927"/>
            <a:ext cx="3286438" cy="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36"/>
          <p:cNvCxnSpPr/>
          <p:nvPr/>
        </p:nvCxnSpPr>
        <p:spPr>
          <a:xfrm flipH="1">
            <a:off x="826307" y="5794911"/>
            <a:ext cx="32283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37"/>
          <p:cNvSpPr txBox="1"/>
          <p:nvPr/>
        </p:nvSpPr>
        <p:spPr>
          <a:xfrm>
            <a:off x="1451664" y="5361244"/>
            <a:ext cx="219164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Webseite</a:t>
            </a:r>
            <a:r>
              <a:rPr lang="en-GB" dirty="0"/>
              <a:t> und Cookie</a:t>
            </a:r>
          </a:p>
        </p:txBody>
      </p:sp>
      <p:sp>
        <p:nvSpPr>
          <p:cNvPr id="28" name="TextBox 38"/>
          <p:cNvSpPr txBox="1"/>
          <p:nvPr/>
        </p:nvSpPr>
        <p:spPr>
          <a:xfrm>
            <a:off x="1545437" y="4750676"/>
            <a:ext cx="186711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Senden</a:t>
            </a:r>
            <a:r>
              <a:rPr lang="en-GB" dirty="0"/>
              <a:t> des Token</a:t>
            </a:r>
          </a:p>
        </p:txBody>
      </p:sp>
      <p:grpSp>
        <p:nvGrpSpPr>
          <p:cNvPr id="29" name="Group 42"/>
          <p:cNvGrpSpPr/>
          <p:nvPr/>
        </p:nvGrpSpPr>
        <p:grpSpPr>
          <a:xfrm>
            <a:off x="6864818" y="4340272"/>
            <a:ext cx="375756" cy="375608"/>
            <a:chOff x="3902195" y="4640023"/>
            <a:chExt cx="669805" cy="682104"/>
          </a:xfrm>
        </p:grpSpPr>
        <p:sp>
          <p:nvSpPr>
            <p:cNvPr id="30" name="Folded Corner 39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40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/>
                <a:t>ST</a:t>
              </a:r>
            </a:p>
          </p:txBody>
        </p:sp>
        <p:sp>
          <p:nvSpPr>
            <p:cNvPr id="32" name="Rounded Rectangle 41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43"/>
          <p:cNvGrpSpPr/>
          <p:nvPr/>
        </p:nvGrpSpPr>
        <p:grpSpPr>
          <a:xfrm>
            <a:off x="888297" y="4961974"/>
            <a:ext cx="375754" cy="375607"/>
            <a:chOff x="3902198" y="4640025"/>
            <a:chExt cx="669802" cy="682102"/>
          </a:xfrm>
        </p:grpSpPr>
        <p:sp>
          <p:nvSpPr>
            <p:cNvPr id="34" name="Folded Corner 44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45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 dirty="0"/>
                <a:t>ST</a:t>
              </a:r>
            </a:p>
          </p:txBody>
        </p:sp>
        <p:sp>
          <p:nvSpPr>
            <p:cNvPr id="36" name="Rounded Rectangle 46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ight Arrow 47"/>
          <p:cNvSpPr/>
          <p:nvPr/>
        </p:nvSpPr>
        <p:spPr>
          <a:xfrm>
            <a:off x="5056891" y="1820744"/>
            <a:ext cx="1630796" cy="26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8" name="TextBox 48"/>
          <p:cNvSpPr txBox="1"/>
          <p:nvPr/>
        </p:nvSpPr>
        <p:spPr>
          <a:xfrm>
            <a:off x="5038591" y="2062285"/>
            <a:ext cx="179395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APP </a:t>
            </a:r>
            <a:r>
              <a:rPr lang="en-GB" dirty="0" err="1"/>
              <a:t>vertraut</a:t>
            </a:r>
            <a:r>
              <a:rPr lang="en-GB" dirty="0"/>
              <a:t> STS</a:t>
            </a: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1" y="1555381"/>
            <a:ext cx="865167" cy="733253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94" y="1417122"/>
            <a:ext cx="952226" cy="110556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473" y="1402143"/>
            <a:ext cx="822359" cy="10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8" grpId="0"/>
      <p:bldP spid="22" grpId="0"/>
      <p:bldP spid="24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X.509 Zertifikate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449482"/>
            <a:ext cx="10515600" cy="1727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Trust is managed through certificates</a:t>
            </a:r>
          </a:p>
          <a:p>
            <a:r>
              <a:rPr lang="en-US" dirty="0"/>
              <a:t>Certificates for</a:t>
            </a:r>
          </a:p>
          <a:p>
            <a:pPr lvl="2"/>
            <a:r>
              <a:rPr lang="en-US" dirty="0"/>
              <a:t>HTTPS Communications</a:t>
            </a:r>
          </a:p>
          <a:p>
            <a:pPr lvl="2"/>
            <a:r>
              <a:rPr lang="en-US" dirty="0"/>
              <a:t>Security token signing and encryption</a:t>
            </a:r>
          </a:p>
          <a:p>
            <a:r>
              <a:rPr lang="en-US" dirty="0"/>
              <a:t>Require PKI for A &amp; B certificates, C &amp; D can be self-signed by AD FS server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1020" y="2757470"/>
            <a:ext cx="446868" cy="3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30478" y="2757470"/>
            <a:ext cx="446868" cy="3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8"/>
          <p:cNvSpPr/>
          <p:nvPr/>
        </p:nvSpPr>
        <p:spPr>
          <a:xfrm>
            <a:off x="3534534" y="2737897"/>
            <a:ext cx="3537812" cy="396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Communication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2712762" y="2737897"/>
            <a:ext cx="3385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51020" y="3282290"/>
            <a:ext cx="446868" cy="3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30478" y="3282290"/>
            <a:ext cx="446868" cy="3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eft Arrow 14"/>
          <p:cNvSpPr/>
          <p:nvPr/>
        </p:nvSpPr>
        <p:spPr>
          <a:xfrm>
            <a:off x="3534533" y="3262717"/>
            <a:ext cx="3537813" cy="396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Signing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1448091" y="1809894"/>
            <a:ext cx="153118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Relying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/>
              <a:t>party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7752345" y="1756072"/>
            <a:ext cx="81304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Issuer</a:t>
            </a:r>
          </a:p>
        </p:txBody>
      </p:sp>
      <p:grpSp>
        <p:nvGrpSpPr>
          <p:cNvPr id="14" name="Group 17"/>
          <p:cNvGrpSpPr/>
          <p:nvPr/>
        </p:nvGrpSpPr>
        <p:grpSpPr>
          <a:xfrm>
            <a:off x="6526516" y="3276008"/>
            <a:ext cx="375756" cy="375608"/>
            <a:chOff x="3902195" y="4640023"/>
            <a:chExt cx="669805" cy="682104"/>
          </a:xfrm>
        </p:grpSpPr>
        <p:sp>
          <p:nvSpPr>
            <p:cNvPr id="15" name="Folded Corner 18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/>
                <a:t>ST</a:t>
              </a:r>
            </a:p>
          </p:txBody>
        </p:sp>
        <p:sp>
          <p:nvSpPr>
            <p:cNvPr id="17" name="Rounded Rectangle 20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3315" y="3858354"/>
            <a:ext cx="446868" cy="3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25633" y="3855727"/>
            <a:ext cx="446868" cy="3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eft Arrow 23"/>
          <p:cNvSpPr/>
          <p:nvPr/>
        </p:nvSpPr>
        <p:spPr>
          <a:xfrm>
            <a:off x="3546829" y="3838781"/>
            <a:ext cx="3542158" cy="396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Encryption</a:t>
            </a:r>
          </a:p>
        </p:txBody>
      </p:sp>
      <p:grpSp>
        <p:nvGrpSpPr>
          <p:cNvPr id="21" name="Group 24"/>
          <p:cNvGrpSpPr/>
          <p:nvPr/>
        </p:nvGrpSpPr>
        <p:grpSpPr>
          <a:xfrm>
            <a:off x="6538811" y="3852072"/>
            <a:ext cx="375756" cy="375608"/>
            <a:chOff x="3902195" y="4640023"/>
            <a:chExt cx="669805" cy="682104"/>
          </a:xfrm>
        </p:grpSpPr>
        <p:sp>
          <p:nvSpPr>
            <p:cNvPr id="22" name="Folded Corner 25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6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/>
                <a:t>ST</a:t>
              </a:r>
            </a:p>
          </p:txBody>
        </p:sp>
        <p:sp>
          <p:nvSpPr>
            <p:cNvPr id="24" name="Rounded Rectangle 27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TextBox 28"/>
          <p:cNvSpPr txBox="1"/>
          <p:nvPr/>
        </p:nvSpPr>
        <p:spPr>
          <a:xfrm>
            <a:off x="7583068" y="2737897"/>
            <a:ext cx="3385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B</a:t>
            </a:r>
          </a:p>
        </p:txBody>
      </p:sp>
      <p:sp>
        <p:nvSpPr>
          <p:cNvPr id="26" name="TextBox 29"/>
          <p:cNvSpPr txBox="1"/>
          <p:nvPr/>
        </p:nvSpPr>
        <p:spPr>
          <a:xfrm>
            <a:off x="1191401" y="3286566"/>
            <a:ext cx="183907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GB"/>
              <a:t>Public key of C</a:t>
            </a:r>
          </a:p>
        </p:txBody>
      </p:sp>
      <p:sp>
        <p:nvSpPr>
          <p:cNvPr id="27" name="TextBox 30"/>
          <p:cNvSpPr txBox="1"/>
          <p:nvPr/>
        </p:nvSpPr>
        <p:spPr>
          <a:xfrm>
            <a:off x="7583068" y="3270452"/>
            <a:ext cx="35137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C</a:t>
            </a:r>
          </a:p>
        </p:txBody>
      </p:sp>
      <p:sp>
        <p:nvSpPr>
          <p:cNvPr id="28" name="TextBox 31"/>
          <p:cNvSpPr txBox="1"/>
          <p:nvPr/>
        </p:nvSpPr>
        <p:spPr>
          <a:xfrm>
            <a:off x="7618291" y="3855727"/>
            <a:ext cx="17276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/>
              <a:t>Public key of D</a:t>
            </a:r>
          </a:p>
        </p:txBody>
      </p:sp>
      <p:sp>
        <p:nvSpPr>
          <p:cNvPr id="29" name="TextBox 32"/>
          <p:cNvSpPr txBox="1"/>
          <p:nvPr/>
        </p:nvSpPr>
        <p:spPr>
          <a:xfrm>
            <a:off x="2712763" y="3836582"/>
            <a:ext cx="3177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/>
              <a:t>D</a:t>
            </a:r>
          </a:p>
        </p:txBody>
      </p:sp>
      <p:grpSp>
        <p:nvGrpSpPr>
          <p:cNvPr id="30" name="Group 6"/>
          <p:cNvGrpSpPr>
            <a:grpSpLocks noChangeAspect="1"/>
          </p:cNvGrpSpPr>
          <p:nvPr/>
        </p:nvGrpSpPr>
        <p:grpSpPr bwMode="auto">
          <a:xfrm rot="21300008">
            <a:off x="2951326" y="3171809"/>
            <a:ext cx="660952" cy="658997"/>
            <a:chOff x="3478" y="1539"/>
            <a:chExt cx="676" cy="674"/>
          </a:xfrm>
        </p:grpSpPr>
        <p:sp>
          <p:nvSpPr>
            <p:cNvPr id="31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78" y="1539"/>
              <a:ext cx="67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648" y="1697"/>
              <a:ext cx="362" cy="358"/>
            </a:xfrm>
            <a:custGeom>
              <a:avLst/>
              <a:gdLst/>
              <a:ahLst/>
              <a:cxnLst>
                <a:cxn ang="0">
                  <a:pos x="332" y="86"/>
                </a:cxn>
                <a:cxn ang="0">
                  <a:pos x="344" y="64"/>
                </a:cxn>
                <a:cxn ang="0">
                  <a:pos x="344" y="46"/>
                </a:cxn>
                <a:cxn ang="0">
                  <a:pos x="330" y="22"/>
                </a:cxn>
                <a:cxn ang="0">
                  <a:pos x="308" y="10"/>
                </a:cxn>
                <a:cxn ang="0">
                  <a:pos x="288" y="10"/>
                </a:cxn>
                <a:cxn ang="0">
                  <a:pos x="264" y="24"/>
                </a:cxn>
                <a:cxn ang="0">
                  <a:pos x="206" y="0"/>
                </a:cxn>
                <a:cxn ang="0">
                  <a:pos x="202" y="4"/>
                </a:cxn>
                <a:cxn ang="0">
                  <a:pos x="148" y="60"/>
                </a:cxn>
                <a:cxn ang="0">
                  <a:pos x="156" y="100"/>
                </a:cxn>
                <a:cxn ang="0">
                  <a:pos x="154" y="112"/>
                </a:cxn>
                <a:cxn ang="0">
                  <a:pos x="152" y="114"/>
                </a:cxn>
                <a:cxn ang="0">
                  <a:pos x="150" y="116"/>
                </a:cxn>
                <a:cxn ang="0">
                  <a:pos x="148" y="122"/>
                </a:cxn>
                <a:cxn ang="0">
                  <a:pos x="148" y="126"/>
                </a:cxn>
                <a:cxn ang="0">
                  <a:pos x="148" y="140"/>
                </a:cxn>
                <a:cxn ang="0">
                  <a:pos x="4" y="300"/>
                </a:cxn>
                <a:cxn ang="0">
                  <a:pos x="4" y="302"/>
                </a:cxn>
                <a:cxn ang="0">
                  <a:pos x="2" y="312"/>
                </a:cxn>
                <a:cxn ang="0">
                  <a:pos x="14" y="348"/>
                </a:cxn>
                <a:cxn ang="0">
                  <a:pos x="16" y="352"/>
                </a:cxn>
                <a:cxn ang="0">
                  <a:pos x="82" y="356"/>
                </a:cxn>
                <a:cxn ang="0">
                  <a:pos x="88" y="354"/>
                </a:cxn>
                <a:cxn ang="0">
                  <a:pos x="104" y="336"/>
                </a:cxn>
                <a:cxn ang="0">
                  <a:pos x="104" y="314"/>
                </a:cxn>
                <a:cxn ang="0">
                  <a:pos x="122" y="314"/>
                </a:cxn>
                <a:cxn ang="0">
                  <a:pos x="142" y="296"/>
                </a:cxn>
                <a:cxn ang="0">
                  <a:pos x="144" y="290"/>
                </a:cxn>
                <a:cxn ang="0">
                  <a:pos x="142" y="284"/>
                </a:cxn>
                <a:cxn ang="0">
                  <a:pos x="138" y="274"/>
                </a:cxn>
                <a:cxn ang="0">
                  <a:pos x="144" y="266"/>
                </a:cxn>
                <a:cxn ang="0">
                  <a:pos x="154" y="268"/>
                </a:cxn>
                <a:cxn ang="0">
                  <a:pos x="162" y="272"/>
                </a:cxn>
                <a:cxn ang="0">
                  <a:pos x="182" y="254"/>
                </a:cxn>
                <a:cxn ang="0">
                  <a:pos x="184" y="246"/>
                </a:cxn>
                <a:cxn ang="0">
                  <a:pos x="184" y="228"/>
                </a:cxn>
                <a:cxn ang="0">
                  <a:pos x="206" y="228"/>
                </a:cxn>
                <a:cxn ang="0">
                  <a:pos x="220" y="214"/>
                </a:cxn>
                <a:cxn ang="0">
                  <a:pos x="240" y="212"/>
                </a:cxn>
                <a:cxn ang="0">
                  <a:pos x="252" y="208"/>
                </a:cxn>
                <a:cxn ang="0">
                  <a:pos x="260" y="202"/>
                </a:cxn>
                <a:cxn ang="0">
                  <a:pos x="294" y="210"/>
                </a:cxn>
                <a:cxn ang="0">
                  <a:pos x="360" y="150"/>
                </a:cxn>
                <a:cxn ang="0">
                  <a:pos x="360" y="140"/>
                </a:cxn>
              </a:cxnLst>
              <a:rect l="0" t="0" r="r" b="b"/>
              <a:pathLst>
                <a:path w="362" h="358">
                  <a:moveTo>
                    <a:pt x="360" y="140"/>
                  </a:moveTo>
                  <a:lnTo>
                    <a:pt x="332" y="86"/>
                  </a:lnTo>
                  <a:lnTo>
                    <a:pt x="332" y="86"/>
                  </a:lnTo>
                  <a:lnTo>
                    <a:pt x="338" y="80"/>
                  </a:lnTo>
                  <a:lnTo>
                    <a:pt x="342" y="72"/>
                  </a:lnTo>
                  <a:lnTo>
                    <a:pt x="344" y="64"/>
                  </a:lnTo>
                  <a:lnTo>
                    <a:pt x="344" y="56"/>
                  </a:lnTo>
                  <a:lnTo>
                    <a:pt x="344" y="56"/>
                  </a:lnTo>
                  <a:lnTo>
                    <a:pt x="344" y="46"/>
                  </a:lnTo>
                  <a:lnTo>
                    <a:pt x="340" y="38"/>
                  </a:lnTo>
                  <a:lnTo>
                    <a:pt x="336" y="30"/>
                  </a:lnTo>
                  <a:lnTo>
                    <a:pt x="330" y="22"/>
                  </a:lnTo>
                  <a:lnTo>
                    <a:pt x="324" y="16"/>
                  </a:lnTo>
                  <a:lnTo>
                    <a:pt x="316" y="12"/>
                  </a:lnTo>
                  <a:lnTo>
                    <a:pt x="308" y="10"/>
                  </a:lnTo>
                  <a:lnTo>
                    <a:pt x="298" y="8"/>
                  </a:lnTo>
                  <a:lnTo>
                    <a:pt x="298" y="8"/>
                  </a:lnTo>
                  <a:lnTo>
                    <a:pt x="288" y="10"/>
                  </a:lnTo>
                  <a:lnTo>
                    <a:pt x="278" y="12"/>
                  </a:lnTo>
                  <a:lnTo>
                    <a:pt x="270" y="18"/>
                  </a:lnTo>
                  <a:lnTo>
                    <a:pt x="264" y="24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192" y="14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6" y="66"/>
                  </a:lnTo>
                  <a:lnTo>
                    <a:pt x="146" y="7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58" y="106"/>
                  </a:lnTo>
                  <a:lnTo>
                    <a:pt x="154" y="112"/>
                  </a:lnTo>
                  <a:lnTo>
                    <a:pt x="154" y="112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0" y="116"/>
                  </a:lnTo>
                  <a:lnTo>
                    <a:pt x="150" y="116"/>
                  </a:lnTo>
                  <a:lnTo>
                    <a:pt x="148" y="120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4" y="152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2"/>
                  </a:lnTo>
                  <a:lnTo>
                    <a:pt x="4" y="302"/>
                  </a:lnTo>
                  <a:lnTo>
                    <a:pt x="0" y="306"/>
                  </a:lnTo>
                  <a:lnTo>
                    <a:pt x="2" y="312"/>
                  </a:lnTo>
                  <a:lnTo>
                    <a:pt x="2" y="314"/>
                  </a:lnTo>
                  <a:lnTo>
                    <a:pt x="14" y="348"/>
                  </a:lnTo>
                  <a:lnTo>
                    <a:pt x="14" y="348"/>
                  </a:lnTo>
                  <a:lnTo>
                    <a:pt x="14" y="348"/>
                  </a:lnTo>
                  <a:lnTo>
                    <a:pt x="16" y="352"/>
                  </a:lnTo>
                  <a:lnTo>
                    <a:pt x="16" y="352"/>
                  </a:lnTo>
                  <a:lnTo>
                    <a:pt x="20" y="358"/>
                  </a:lnTo>
                  <a:lnTo>
                    <a:pt x="26" y="358"/>
                  </a:lnTo>
                  <a:lnTo>
                    <a:pt x="82" y="356"/>
                  </a:lnTo>
                  <a:lnTo>
                    <a:pt x="82" y="356"/>
                  </a:lnTo>
                  <a:lnTo>
                    <a:pt x="84" y="356"/>
                  </a:lnTo>
                  <a:lnTo>
                    <a:pt x="88" y="35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104" y="336"/>
                  </a:lnTo>
                  <a:lnTo>
                    <a:pt x="104" y="332"/>
                  </a:lnTo>
                  <a:lnTo>
                    <a:pt x="104" y="332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22" y="314"/>
                  </a:lnTo>
                  <a:lnTo>
                    <a:pt x="122" y="314"/>
                  </a:lnTo>
                  <a:lnTo>
                    <a:pt x="126" y="314"/>
                  </a:lnTo>
                  <a:lnTo>
                    <a:pt x="128" y="310"/>
                  </a:lnTo>
                  <a:lnTo>
                    <a:pt x="142" y="296"/>
                  </a:lnTo>
                  <a:lnTo>
                    <a:pt x="142" y="296"/>
                  </a:lnTo>
                  <a:lnTo>
                    <a:pt x="144" y="294"/>
                  </a:lnTo>
                  <a:lnTo>
                    <a:pt x="144" y="290"/>
                  </a:lnTo>
                  <a:lnTo>
                    <a:pt x="144" y="286"/>
                  </a:lnTo>
                  <a:lnTo>
                    <a:pt x="142" y="284"/>
                  </a:lnTo>
                  <a:lnTo>
                    <a:pt x="142" y="284"/>
                  </a:lnTo>
                  <a:lnTo>
                    <a:pt x="138" y="280"/>
                  </a:lnTo>
                  <a:lnTo>
                    <a:pt x="138" y="278"/>
                  </a:lnTo>
                  <a:lnTo>
                    <a:pt x="138" y="274"/>
                  </a:lnTo>
                  <a:lnTo>
                    <a:pt x="140" y="268"/>
                  </a:lnTo>
                  <a:lnTo>
                    <a:pt x="140" y="268"/>
                  </a:lnTo>
                  <a:lnTo>
                    <a:pt x="144" y="266"/>
                  </a:lnTo>
                  <a:lnTo>
                    <a:pt x="146" y="266"/>
                  </a:lnTo>
                  <a:lnTo>
                    <a:pt x="150" y="266"/>
                  </a:lnTo>
                  <a:lnTo>
                    <a:pt x="154" y="268"/>
                  </a:lnTo>
                  <a:lnTo>
                    <a:pt x="154" y="268"/>
                  </a:lnTo>
                  <a:lnTo>
                    <a:pt x="158" y="270"/>
                  </a:lnTo>
                  <a:lnTo>
                    <a:pt x="162" y="272"/>
                  </a:lnTo>
                  <a:lnTo>
                    <a:pt x="166" y="270"/>
                  </a:lnTo>
                  <a:lnTo>
                    <a:pt x="168" y="268"/>
                  </a:lnTo>
                  <a:lnTo>
                    <a:pt x="182" y="254"/>
                  </a:lnTo>
                  <a:lnTo>
                    <a:pt x="182" y="254"/>
                  </a:lnTo>
                  <a:lnTo>
                    <a:pt x="184" y="250"/>
                  </a:lnTo>
                  <a:lnTo>
                    <a:pt x="184" y="246"/>
                  </a:lnTo>
                  <a:lnTo>
                    <a:pt x="184" y="246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202" y="228"/>
                  </a:lnTo>
                  <a:lnTo>
                    <a:pt x="202" y="228"/>
                  </a:lnTo>
                  <a:lnTo>
                    <a:pt x="206" y="228"/>
                  </a:lnTo>
                  <a:lnTo>
                    <a:pt x="208" y="226"/>
                  </a:lnTo>
                  <a:lnTo>
                    <a:pt x="208" y="226"/>
                  </a:lnTo>
                  <a:lnTo>
                    <a:pt x="220" y="214"/>
                  </a:lnTo>
                  <a:lnTo>
                    <a:pt x="220" y="214"/>
                  </a:lnTo>
                  <a:lnTo>
                    <a:pt x="222" y="214"/>
                  </a:lnTo>
                  <a:lnTo>
                    <a:pt x="240" y="212"/>
                  </a:lnTo>
                  <a:lnTo>
                    <a:pt x="240" y="212"/>
                  </a:lnTo>
                  <a:lnTo>
                    <a:pt x="246" y="212"/>
                  </a:lnTo>
                  <a:lnTo>
                    <a:pt x="252" y="208"/>
                  </a:lnTo>
                  <a:lnTo>
                    <a:pt x="254" y="204"/>
                  </a:lnTo>
                  <a:lnTo>
                    <a:pt x="254" y="204"/>
                  </a:lnTo>
                  <a:lnTo>
                    <a:pt x="260" y="202"/>
                  </a:lnTo>
                  <a:lnTo>
                    <a:pt x="266" y="202"/>
                  </a:lnTo>
                  <a:lnTo>
                    <a:pt x="294" y="210"/>
                  </a:lnTo>
                  <a:lnTo>
                    <a:pt x="294" y="210"/>
                  </a:lnTo>
                  <a:lnTo>
                    <a:pt x="300" y="210"/>
                  </a:lnTo>
                  <a:lnTo>
                    <a:pt x="306" y="208"/>
                  </a:lnTo>
                  <a:lnTo>
                    <a:pt x="360" y="150"/>
                  </a:lnTo>
                  <a:lnTo>
                    <a:pt x="360" y="150"/>
                  </a:lnTo>
                  <a:lnTo>
                    <a:pt x="362" y="146"/>
                  </a:lnTo>
                  <a:lnTo>
                    <a:pt x="360" y="140"/>
                  </a:lnTo>
                  <a:lnTo>
                    <a:pt x="360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3636" y="1685"/>
              <a:ext cx="386" cy="382"/>
            </a:xfrm>
            <a:custGeom>
              <a:avLst/>
              <a:gdLst/>
              <a:ahLst/>
              <a:cxnLst>
                <a:cxn ang="0">
                  <a:pos x="384" y="146"/>
                </a:cxn>
                <a:cxn ang="0">
                  <a:pos x="384" y="146"/>
                </a:cxn>
                <a:cxn ang="0">
                  <a:pos x="358" y="100"/>
                </a:cxn>
                <a:cxn ang="0">
                  <a:pos x="366" y="84"/>
                </a:cxn>
                <a:cxn ang="0">
                  <a:pos x="368" y="68"/>
                </a:cxn>
                <a:cxn ang="0">
                  <a:pos x="358" y="34"/>
                </a:cxn>
                <a:cxn ang="0">
                  <a:pos x="332" y="14"/>
                </a:cxn>
                <a:cxn ang="0">
                  <a:pos x="310" y="8"/>
                </a:cxn>
                <a:cxn ang="0">
                  <a:pos x="282" y="16"/>
                </a:cxn>
                <a:cxn ang="0">
                  <a:pos x="230" y="2"/>
                </a:cxn>
                <a:cxn ang="0">
                  <a:pos x="216" y="0"/>
                </a:cxn>
                <a:cxn ang="0">
                  <a:pos x="206" y="8"/>
                </a:cxn>
                <a:cxn ang="0">
                  <a:pos x="148" y="72"/>
                </a:cxn>
                <a:cxn ang="0">
                  <a:pos x="148" y="88"/>
                </a:cxn>
                <a:cxn ang="0">
                  <a:pos x="158" y="116"/>
                </a:cxn>
                <a:cxn ang="0">
                  <a:pos x="148" y="126"/>
                </a:cxn>
                <a:cxn ang="0">
                  <a:pos x="148" y="152"/>
                </a:cxn>
                <a:cxn ang="0">
                  <a:pos x="6" y="306"/>
                </a:cxn>
                <a:cxn ang="0">
                  <a:pos x="0" y="316"/>
                </a:cxn>
                <a:cxn ang="0">
                  <a:pos x="2" y="328"/>
                </a:cxn>
                <a:cxn ang="0">
                  <a:pos x="20" y="374"/>
                </a:cxn>
                <a:cxn ang="0">
                  <a:pos x="38" y="382"/>
                </a:cxn>
                <a:cxn ang="0">
                  <a:pos x="102" y="380"/>
                </a:cxn>
                <a:cxn ang="0">
                  <a:pos x="122" y="360"/>
                </a:cxn>
                <a:cxn ang="0">
                  <a:pos x="128" y="346"/>
                </a:cxn>
                <a:cxn ang="0">
                  <a:pos x="128" y="338"/>
                </a:cxn>
                <a:cxn ang="0">
                  <a:pos x="142" y="336"/>
                </a:cxn>
                <a:cxn ang="0">
                  <a:pos x="162" y="316"/>
                </a:cxn>
                <a:cxn ang="0">
                  <a:pos x="168" y="302"/>
                </a:cxn>
                <a:cxn ang="0">
                  <a:pos x="166" y="294"/>
                </a:cxn>
                <a:cxn ang="0">
                  <a:pos x="184" y="292"/>
                </a:cxn>
                <a:cxn ang="0">
                  <a:pos x="202" y="274"/>
                </a:cxn>
                <a:cxn ang="0">
                  <a:pos x="208" y="260"/>
                </a:cxn>
                <a:cxn ang="0">
                  <a:pos x="214" y="252"/>
                </a:cxn>
                <a:cxn ang="0">
                  <a:pos x="230" y="246"/>
                </a:cxn>
                <a:cxn ang="0">
                  <a:pos x="236" y="238"/>
                </a:cxn>
                <a:cxn ang="0">
                  <a:pos x="262" y="234"/>
                </a:cxn>
                <a:cxn ang="0">
                  <a:pos x="276" y="226"/>
                </a:cxn>
                <a:cxn ang="0">
                  <a:pos x="304" y="234"/>
                </a:cxn>
                <a:cxn ang="0">
                  <a:pos x="322" y="232"/>
                </a:cxn>
                <a:cxn ang="0">
                  <a:pos x="380" y="170"/>
                </a:cxn>
                <a:cxn ang="0">
                  <a:pos x="386" y="152"/>
                </a:cxn>
              </a:cxnLst>
              <a:rect l="0" t="0" r="r" b="b"/>
              <a:pathLst>
                <a:path w="386" h="382">
                  <a:moveTo>
                    <a:pt x="384" y="146"/>
                  </a:moveTo>
                  <a:lnTo>
                    <a:pt x="384" y="146"/>
                  </a:lnTo>
                  <a:lnTo>
                    <a:pt x="384" y="146"/>
                  </a:lnTo>
                  <a:lnTo>
                    <a:pt x="384" y="146"/>
                  </a:lnTo>
                  <a:lnTo>
                    <a:pt x="384" y="146"/>
                  </a:lnTo>
                  <a:lnTo>
                    <a:pt x="384" y="146"/>
                  </a:lnTo>
                  <a:close/>
                  <a:moveTo>
                    <a:pt x="384" y="146"/>
                  </a:moveTo>
                  <a:lnTo>
                    <a:pt x="384" y="146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62" y="92"/>
                  </a:lnTo>
                  <a:lnTo>
                    <a:pt x="366" y="84"/>
                  </a:lnTo>
                  <a:lnTo>
                    <a:pt x="368" y="76"/>
                  </a:lnTo>
                  <a:lnTo>
                    <a:pt x="368" y="68"/>
                  </a:lnTo>
                  <a:lnTo>
                    <a:pt x="368" y="68"/>
                  </a:lnTo>
                  <a:lnTo>
                    <a:pt x="368" y="56"/>
                  </a:lnTo>
                  <a:lnTo>
                    <a:pt x="364" y="44"/>
                  </a:lnTo>
                  <a:lnTo>
                    <a:pt x="358" y="34"/>
                  </a:lnTo>
                  <a:lnTo>
                    <a:pt x="352" y="26"/>
                  </a:lnTo>
                  <a:lnTo>
                    <a:pt x="342" y="18"/>
                  </a:lnTo>
                  <a:lnTo>
                    <a:pt x="332" y="14"/>
                  </a:lnTo>
                  <a:lnTo>
                    <a:pt x="322" y="10"/>
                  </a:lnTo>
                  <a:lnTo>
                    <a:pt x="310" y="8"/>
                  </a:lnTo>
                  <a:lnTo>
                    <a:pt x="310" y="8"/>
                  </a:lnTo>
                  <a:lnTo>
                    <a:pt x="300" y="10"/>
                  </a:lnTo>
                  <a:lnTo>
                    <a:pt x="290" y="12"/>
                  </a:lnTo>
                  <a:lnTo>
                    <a:pt x="282" y="16"/>
                  </a:lnTo>
                  <a:lnTo>
                    <a:pt x="274" y="22"/>
                  </a:lnTo>
                  <a:lnTo>
                    <a:pt x="274" y="22"/>
                  </a:lnTo>
                  <a:lnTo>
                    <a:pt x="230" y="2"/>
                  </a:lnTo>
                  <a:lnTo>
                    <a:pt x="230" y="2"/>
                  </a:lnTo>
                  <a:lnTo>
                    <a:pt x="224" y="0"/>
                  </a:lnTo>
                  <a:lnTo>
                    <a:pt x="216" y="0"/>
                  </a:lnTo>
                  <a:lnTo>
                    <a:pt x="210" y="2"/>
                  </a:lnTo>
                  <a:lnTo>
                    <a:pt x="206" y="8"/>
                  </a:lnTo>
                  <a:lnTo>
                    <a:pt x="206" y="8"/>
                  </a:lnTo>
                  <a:lnTo>
                    <a:pt x="152" y="64"/>
                  </a:lnTo>
                  <a:lnTo>
                    <a:pt x="152" y="64"/>
                  </a:lnTo>
                  <a:lnTo>
                    <a:pt x="148" y="72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8" y="116"/>
                  </a:lnTo>
                  <a:lnTo>
                    <a:pt x="158" y="116"/>
                  </a:lnTo>
                  <a:lnTo>
                    <a:pt x="154" y="120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48" y="134"/>
                  </a:lnTo>
                  <a:lnTo>
                    <a:pt x="148" y="134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46" y="156"/>
                  </a:lnTo>
                  <a:lnTo>
                    <a:pt x="6" y="306"/>
                  </a:lnTo>
                  <a:lnTo>
                    <a:pt x="6" y="306"/>
                  </a:lnTo>
                  <a:lnTo>
                    <a:pt x="2" y="310"/>
                  </a:lnTo>
                  <a:lnTo>
                    <a:pt x="0" y="316"/>
                  </a:lnTo>
                  <a:lnTo>
                    <a:pt x="0" y="322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18" y="368"/>
                  </a:lnTo>
                  <a:lnTo>
                    <a:pt x="18" y="368"/>
                  </a:lnTo>
                  <a:lnTo>
                    <a:pt x="20" y="374"/>
                  </a:lnTo>
                  <a:lnTo>
                    <a:pt x="26" y="380"/>
                  </a:lnTo>
                  <a:lnTo>
                    <a:pt x="32" y="382"/>
                  </a:lnTo>
                  <a:lnTo>
                    <a:pt x="38" y="382"/>
                  </a:lnTo>
                  <a:lnTo>
                    <a:pt x="94" y="380"/>
                  </a:lnTo>
                  <a:lnTo>
                    <a:pt x="94" y="380"/>
                  </a:lnTo>
                  <a:lnTo>
                    <a:pt x="102" y="380"/>
                  </a:lnTo>
                  <a:lnTo>
                    <a:pt x="108" y="374"/>
                  </a:lnTo>
                  <a:lnTo>
                    <a:pt x="108" y="374"/>
                  </a:lnTo>
                  <a:lnTo>
                    <a:pt x="122" y="360"/>
                  </a:lnTo>
                  <a:lnTo>
                    <a:pt x="122" y="360"/>
                  </a:lnTo>
                  <a:lnTo>
                    <a:pt x="126" y="354"/>
                  </a:lnTo>
                  <a:lnTo>
                    <a:pt x="128" y="346"/>
                  </a:lnTo>
                  <a:lnTo>
                    <a:pt x="128" y="346"/>
                  </a:lnTo>
                  <a:lnTo>
                    <a:pt x="128" y="338"/>
                  </a:lnTo>
                  <a:lnTo>
                    <a:pt x="128" y="338"/>
                  </a:lnTo>
                  <a:lnTo>
                    <a:pt x="134" y="338"/>
                  </a:lnTo>
                  <a:lnTo>
                    <a:pt x="134" y="338"/>
                  </a:lnTo>
                  <a:lnTo>
                    <a:pt x="142" y="336"/>
                  </a:lnTo>
                  <a:lnTo>
                    <a:pt x="148" y="332"/>
                  </a:lnTo>
                  <a:lnTo>
                    <a:pt x="148" y="332"/>
                  </a:lnTo>
                  <a:lnTo>
                    <a:pt x="162" y="316"/>
                  </a:lnTo>
                  <a:lnTo>
                    <a:pt x="162" y="316"/>
                  </a:lnTo>
                  <a:lnTo>
                    <a:pt x="166" y="310"/>
                  </a:lnTo>
                  <a:lnTo>
                    <a:pt x="168" y="302"/>
                  </a:lnTo>
                  <a:lnTo>
                    <a:pt x="168" y="302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72" y="294"/>
                  </a:lnTo>
                  <a:lnTo>
                    <a:pt x="178" y="294"/>
                  </a:lnTo>
                  <a:lnTo>
                    <a:pt x="184" y="292"/>
                  </a:lnTo>
                  <a:lnTo>
                    <a:pt x="190" y="288"/>
                  </a:lnTo>
                  <a:lnTo>
                    <a:pt x="202" y="274"/>
                  </a:lnTo>
                  <a:lnTo>
                    <a:pt x="202" y="274"/>
                  </a:lnTo>
                  <a:lnTo>
                    <a:pt x="206" y="268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08" y="252"/>
                  </a:lnTo>
                  <a:lnTo>
                    <a:pt x="208" y="252"/>
                  </a:lnTo>
                  <a:lnTo>
                    <a:pt x="214" y="252"/>
                  </a:lnTo>
                  <a:lnTo>
                    <a:pt x="214" y="252"/>
                  </a:lnTo>
                  <a:lnTo>
                    <a:pt x="222" y="250"/>
                  </a:lnTo>
                  <a:lnTo>
                    <a:pt x="230" y="246"/>
                  </a:lnTo>
                  <a:lnTo>
                    <a:pt x="230" y="246"/>
                  </a:lnTo>
                  <a:lnTo>
                    <a:pt x="236" y="238"/>
                  </a:lnTo>
                  <a:lnTo>
                    <a:pt x="236" y="238"/>
                  </a:lnTo>
                  <a:lnTo>
                    <a:pt x="252" y="236"/>
                  </a:lnTo>
                  <a:lnTo>
                    <a:pt x="252" y="236"/>
                  </a:lnTo>
                  <a:lnTo>
                    <a:pt x="262" y="234"/>
                  </a:lnTo>
                  <a:lnTo>
                    <a:pt x="272" y="230"/>
                  </a:lnTo>
                  <a:lnTo>
                    <a:pt x="272" y="230"/>
                  </a:lnTo>
                  <a:lnTo>
                    <a:pt x="276" y="226"/>
                  </a:lnTo>
                  <a:lnTo>
                    <a:pt x="276" y="226"/>
                  </a:lnTo>
                  <a:lnTo>
                    <a:pt x="304" y="234"/>
                  </a:lnTo>
                  <a:lnTo>
                    <a:pt x="304" y="234"/>
                  </a:lnTo>
                  <a:lnTo>
                    <a:pt x="310" y="234"/>
                  </a:lnTo>
                  <a:lnTo>
                    <a:pt x="316" y="234"/>
                  </a:lnTo>
                  <a:lnTo>
                    <a:pt x="322" y="232"/>
                  </a:lnTo>
                  <a:lnTo>
                    <a:pt x="326" y="228"/>
                  </a:lnTo>
                  <a:lnTo>
                    <a:pt x="380" y="170"/>
                  </a:lnTo>
                  <a:lnTo>
                    <a:pt x="380" y="170"/>
                  </a:lnTo>
                  <a:lnTo>
                    <a:pt x="384" y="166"/>
                  </a:lnTo>
                  <a:lnTo>
                    <a:pt x="386" y="158"/>
                  </a:lnTo>
                  <a:lnTo>
                    <a:pt x="386" y="152"/>
                  </a:lnTo>
                  <a:lnTo>
                    <a:pt x="384" y="146"/>
                  </a:lnTo>
                  <a:lnTo>
                    <a:pt x="384" y="1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3648" y="1697"/>
              <a:ext cx="362" cy="358"/>
            </a:xfrm>
            <a:custGeom>
              <a:avLst/>
              <a:gdLst/>
              <a:ahLst/>
              <a:cxnLst>
                <a:cxn ang="0">
                  <a:pos x="332" y="86"/>
                </a:cxn>
                <a:cxn ang="0">
                  <a:pos x="344" y="64"/>
                </a:cxn>
                <a:cxn ang="0">
                  <a:pos x="344" y="46"/>
                </a:cxn>
                <a:cxn ang="0">
                  <a:pos x="330" y="22"/>
                </a:cxn>
                <a:cxn ang="0">
                  <a:pos x="308" y="10"/>
                </a:cxn>
                <a:cxn ang="0">
                  <a:pos x="288" y="10"/>
                </a:cxn>
                <a:cxn ang="0">
                  <a:pos x="264" y="24"/>
                </a:cxn>
                <a:cxn ang="0">
                  <a:pos x="206" y="0"/>
                </a:cxn>
                <a:cxn ang="0">
                  <a:pos x="202" y="4"/>
                </a:cxn>
                <a:cxn ang="0">
                  <a:pos x="148" y="60"/>
                </a:cxn>
                <a:cxn ang="0">
                  <a:pos x="156" y="100"/>
                </a:cxn>
                <a:cxn ang="0">
                  <a:pos x="154" y="112"/>
                </a:cxn>
                <a:cxn ang="0">
                  <a:pos x="152" y="114"/>
                </a:cxn>
                <a:cxn ang="0">
                  <a:pos x="150" y="116"/>
                </a:cxn>
                <a:cxn ang="0">
                  <a:pos x="148" y="122"/>
                </a:cxn>
                <a:cxn ang="0">
                  <a:pos x="148" y="126"/>
                </a:cxn>
                <a:cxn ang="0">
                  <a:pos x="148" y="140"/>
                </a:cxn>
                <a:cxn ang="0">
                  <a:pos x="4" y="300"/>
                </a:cxn>
                <a:cxn ang="0">
                  <a:pos x="4" y="302"/>
                </a:cxn>
                <a:cxn ang="0">
                  <a:pos x="2" y="312"/>
                </a:cxn>
                <a:cxn ang="0">
                  <a:pos x="14" y="348"/>
                </a:cxn>
                <a:cxn ang="0">
                  <a:pos x="16" y="352"/>
                </a:cxn>
                <a:cxn ang="0">
                  <a:pos x="82" y="356"/>
                </a:cxn>
                <a:cxn ang="0">
                  <a:pos x="88" y="354"/>
                </a:cxn>
                <a:cxn ang="0">
                  <a:pos x="104" y="336"/>
                </a:cxn>
                <a:cxn ang="0">
                  <a:pos x="104" y="314"/>
                </a:cxn>
                <a:cxn ang="0">
                  <a:pos x="122" y="314"/>
                </a:cxn>
                <a:cxn ang="0">
                  <a:pos x="142" y="296"/>
                </a:cxn>
                <a:cxn ang="0">
                  <a:pos x="144" y="290"/>
                </a:cxn>
                <a:cxn ang="0">
                  <a:pos x="142" y="284"/>
                </a:cxn>
                <a:cxn ang="0">
                  <a:pos x="138" y="274"/>
                </a:cxn>
                <a:cxn ang="0">
                  <a:pos x="144" y="266"/>
                </a:cxn>
                <a:cxn ang="0">
                  <a:pos x="154" y="268"/>
                </a:cxn>
                <a:cxn ang="0">
                  <a:pos x="162" y="272"/>
                </a:cxn>
                <a:cxn ang="0">
                  <a:pos x="182" y="254"/>
                </a:cxn>
                <a:cxn ang="0">
                  <a:pos x="184" y="246"/>
                </a:cxn>
                <a:cxn ang="0">
                  <a:pos x="184" y="228"/>
                </a:cxn>
                <a:cxn ang="0">
                  <a:pos x="206" y="228"/>
                </a:cxn>
                <a:cxn ang="0">
                  <a:pos x="220" y="214"/>
                </a:cxn>
                <a:cxn ang="0">
                  <a:pos x="240" y="212"/>
                </a:cxn>
                <a:cxn ang="0">
                  <a:pos x="252" y="208"/>
                </a:cxn>
                <a:cxn ang="0">
                  <a:pos x="260" y="202"/>
                </a:cxn>
                <a:cxn ang="0">
                  <a:pos x="294" y="210"/>
                </a:cxn>
                <a:cxn ang="0">
                  <a:pos x="360" y="150"/>
                </a:cxn>
                <a:cxn ang="0">
                  <a:pos x="360" y="140"/>
                </a:cxn>
              </a:cxnLst>
              <a:rect l="0" t="0" r="r" b="b"/>
              <a:pathLst>
                <a:path w="362" h="358">
                  <a:moveTo>
                    <a:pt x="360" y="140"/>
                  </a:moveTo>
                  <a:lnTo>
                    <a:pt x="332" y="86"/>
                  </a:lnTo>
                  <a:lnTo>
                    <a:pt x="332" y="86"/>
                  </a:lnTo>
                  <a:lnTo>
                    <a:pt x="338" y="80"/>
                  </a:lnTo>
                  <a:lnTo>
                    <a:pt x="342" y="72"/>
                  </a:lnTo>
                  <a:lnTo>
                    <a:pt x="344" y="64"/>
                  </a:lnTo>
                  <a:lnTo>
                    <a:pt x="344" y="56"/>
                  </a:lnTo>
                  <a:lnTo>
                    <a:pt x="344" y="56"/>
                  </a:lnTo>
                  <a:lnTo>
                    <a:pt x="344" y="46"/>
                  </a:lnTo>
                  <a:lnTo>
                    <a:pt x="340" y="38"/>
                  </a:lnTo>
                  <a:lnTo>
                    <a:pt x="336" y="30"/>
                  </a:lnTo>
                  <a:lnTo>
                    <a:pt x="330" y="22"/>
                  </a:lnTo>
                  <a:lnTo>
                    <a:pt x="324" y="16"/>
                  </a:lnTo>
                  <a:lnTo>
                    <a:pt x="316" y="12"/>
                  </a:lnTo>
                  <a:lnTo>
                    <a:pt x="308" y="10"/>
                  </a:lnTo>
                  <a:lnTo>
                    <a:pt x="298" y="8"/>
                  </a:lnTo>
                  <a:lnTo>
                    <a:pt x="298" y="8"/>
                  </a:lnTo>
                  <a:lnTo>
                    <a:pt x="288" y="10"/>
                  </a:lnTo>
                  <a:lnTo>
                    <a:pt x="278" y="12"/>
                  </a:lnTo>
                  <a:lnTo>
                    <a:pt x="270" y="18"/>
                  </a:lnTo>
                  <a:lnTo>
                    <a:pt x="264" y="24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192" y="14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6" y="66"/>
                  </a:lnTo>
                  <a:lnTo>
                    <a:pt x="146" y="7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58" y="106"/>
                  </a:lnTo>
                  <a:lnTo>
                    <a:pt x="154" y="112"/>
                  </a:lnTo>
                  <a:lnTo>
                    <a:pt x="154" y="112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0" y="116"/>
                  </a:lnTo>
                  <a:lnTo>
                    <a:pt x="150" y="116"/>
                  </a:lnTo>
                  <a:lnTo>
                    <a:pt x="148" y="120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4" y="152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2"/>
                  </a:lnTo>
                  <a:lnTo>
                    <a:pt x="4" y="302"/>
                  </a:lnTo>
                  <a:lnTo>
                    <a:pt x="0" y="306"/>
                  </a:lnTo>
                  <a:lnTo>
                    <a:pt x="2" y="312"/>
                  </a:lnTo>
                  <a:lnTo>
                    <a:pt x="2" y="314"/>
                  </a:lnTo>
                  <a:lnTo>
                    <a:pt x="14" y="348"/>
                  </a:lnTo>
                  <a:lnTo>
                    <a:pt x="14" y="348"/>
                  </a:lnTo>
                  <a:lnTo>
                    <a:pt x="14" y="348"/>
                  </a:lnTo>
                  <a:lnTo>
                    <a:pt x="16" y="352"/>
                  </a:lnTo>
                  <a:lnTo>
                    <a:pt x="16" y="352"/>
                  </a:lnTo>
                  <a:lnTo>
                    <a:pt x="20" y="358"/>
                  </a:lnTo>
                  <a:lnTo>
                    <a:pt x="26" y="358"/>
                  </a:lnTo>
                  <a:lnTo>
                    <a:pt x="82" y="356"/>
                  </a:lnTo>
                  <a:lnTo>
                    <a:pt x="82" y="356"/>
                  </a:lnTo>
                  <a:lnTo>
                    <a:pt x="84" y="356"/>
                  </a:lnTo>
                  <a:lnTo>
                    <a:pt x="88" y="35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104" y="336"/>
                  </a:lnTo>
                  <a:lnTo>
                    <a:pt x="104" y="332"/>
                  </a:lnTo>
                  <a:lnTo>
                    <a:pt x="104" y="332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22" y="314"/>
                  </a:lnTo>
                  <a:lnTo>
                    <a:pt x="122" y="314"/>
                  </a:lnTo>
                  <a:lnTo>
                    <a:pt x="126" y="314"/>
                  </a:lnTo>
                  <a:lnTo>
                    <a:pt x="128" y="310"/>
                  </a:lnTo>
                  <a:lnTo>
                    <a:pt x="142" y="296"/>
                  </a:lnTo>
                  <a:lnTo>
                    <a:pt x="142" y="296"/>
                  </a:lnTo>
                  <a:lnTo>
                    <a:pt x="144" y="294"/>
                  </a:lnTo>
                  <a:lnTo>
                    <a:pt x="144" y="290"/>
                  </a:lnTo>
                  <a:lnTo>
                    <a:pt x="144" y="286"/>
                  </a:lnTo>
                  <a:lnTo>
                    <a:pt x="142" y="284"/>
                  </a:lnTo>
                  <a:lnTo>
                    <a:pt x="142" y="284"/>
                  </a:lnTo>
                  <a:lnTo>
                    <a:pt x="138" y="280"/>
                  </a:lnTo>
                  <a:lnTo>
                    <a:pt x="138" y="278"/>
                  </a:lnTo>
                  <a:lnTo>
                    <a:pt x="138" y="274"/>
                  </a:lnTo>
                  <a:lnTo>
                    <a:pt x="140" y="268"/>
                  </a:lnTo>
                  <a:lnTo>
                    <a:pt x="140" y="268"/>
                  </a:lnTo>
                  <a:lnTo>
                    <a:pt x="144" y="266"/>
                  </a:lnTo>
                  <a:lnTo>
                    <a:pt x="146" y="266"/>
                  </a:lnTo>
                  <a:lnTo>
                    <a:pt x="150" y="266"/>
                  </a:lnTo>
                  <a:lnTo>
                    <a:pt x="154" y="268"/>
                  </a:lnTo>
                  <a:lnTo>
                    <a:pt x="154" y="268"/>
                  </a:lnTo>
                  <a:lnTo>
                    <a:pt x="158" y="270"/>
                  </a:lnTo>
                  <a:lnTo>
                    <a:pt x="162" y="272"/>
                  </a:lnTo>
                  <a:lnTo>
                    <a:pt x="166" y="270"/>
                  </a:lnTo>
                  <a:lnTo>
                    <a:pt x="168" y="268"/>
                  </a:lnTo>
                  <a:lnTo>
                    <a:pt x="182" y="254"/>
                  </a:lnTo>
                  <a:lnTo>
                    <a:pt x="182" y="254"/>
                  </a:lnTo>
                  <a:lnTo>
                    <a:pt x="184" y="250"/>
                  </a:lnTo>
                  <a:lnTo>
                    <a:pt x="184" y="246"/>
                  </a:lnTo>
                  <a:lnTo>
                    <a:pt x="184" y="246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202" y="228"/>
                  </a:lnTo>
                  <a:lnTo>
                    <a:pt x="202" y="228"/>
                  </a:lnTo>
                  <a:lnTo>
                    <a:pt x="206" y="228"/>
                  </a:lnTo>
                  <a:lnTo>
                    <a:pt x="208" y="226"/>
                  </a:lnTo>
                  <a:lnTo>
                    <a:pt x="208" y="226"/>
                  </a:lnTo>
                  <a:lnTo>
                    <a:pt x="220" y="214"/>
                  </a:lnTo>
                  <a:lnTo>
                    <a:pt x="220" y="214"/>
                  </a:lnTo>
                  <a:lnTo>
                    <a:pt x="222" y="214"/>
                  </a:lnTo>
                  <a:lnTo>
                    <a:pt x="240" y="212"/>
                  </a:lnTo>
                  <a:lnTo>
                    <a:pt x="240" y="212"/>
                  </a:lnTo>
                  <a:lnTo>
                    <a:pt x="246" y="212"/>
                  </a:lnTo>
                  <a:lnTo>
                    <a:pt x="252" y="208"/>
                  </a:lnTo>
                  <a:lnTo>
                    <a:pt x="254" y="204"/>
                  </a:lnTo>
                  <a:lnTo>
                    <a:pt x="254" y="204"/>
                  </a:lnTo>
                  <a:lnTo>
                    <a:pt x="260" y="202"/>
                  </a:lnTo>
                  <a:lnTo>
                    <a:pt x="266" y="202"/>
                  </a:lnTo>
                  <a:lnTo>
                    <a:pt x="294" y="210"/>
                  </a:lnTo>
                  <a:lnTo>
                    <a:pt x="294" y="210"/>
                  </a:lnTo>
                  <a:lnTo>
                    <a:pt x="300" y="210"/>
                  </a:lnTo>
                  <a:lnTo>
                    <a:pt x="306" y="208"/>
                  </a:lnTo>
                  <a:lnTo>
                    <a:pt x="360" y="150"/>
                  </a:lnTo>
                  <a:lnTo>
                    <a:pt x="360" y="150"/>
                  </a:lnTo>
                  <a:lnTo>
                    <a:pt x="362" y="146"/>
                  </a:lnTo>
                  <a:lnTo>
                    <a:pt x="360" y="140"/>
                  </a:lnTo>
                  <a:lnTo>
                    <a:pt x="360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3676" y="1869"/>
              <a:ext cx="152" cy="164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0" y="158"/>
                </a:cxn>
                <a:cxn ang="0">
                  <a:pos x="146" y="0"/>
                </a:cxn>
                <a:cxn ang="0">
                  <a:pos x="146" y="0"/>
                </a:cxn>
                <a:cxn ang="0">
                  <a:pos x="152" y="6"/>
                </a:cxn>
                <a:cxn ang="0">
                  <a:pos x="152" y="6"/>
                </a:cxn>
                <a:cxn ang="0">
                  <a:pos x="2" y="164"/>
                </a:cxn>
                <a:cxn ang="0">
                  <a:pos x="2" y="164"/>
                </a:cxn>
                <a:cxn ang="0">
                  <a:pos x="0" y="158"/>
                </a:cxn>
                <a:cxn ang="0">
                  <a:pos x="0" y="158"/>
                </a:cxn>
              </a:cxnLst>
              <a:rect l="0" t="0" r="r" b="b"/>
              <a:pathLst>
                <a:path w="152" h="164">
                  <a:moveTo>
                    <a:pt x="0" y="158"/>
                  </a:moveTo>
                  <a:lnTo>
                    <a:pt x="0" y="158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690" y="1881"/>
              <a:ext cx="162" cy="156"/>
            </a:xfrm>
            <a:custGeom>
              <a:avLst/>
              <a:gdLst/>
              <a:ahLst/>
              <a:cxnLst>
                <a:cxn ang="0">
                  <a:pos x="156" y="24"/>
                </a:cxn>
                <a:cxn ang="0">
                  <a:pos x="156" y="24"/>
                </a:cxn>
                <a:cxn ang="0">
                  <a:pos x="132" y="26"/>
                </a:cxn>
                <a:cxn ang="0">
                  <a:pos x="132" y="26"/>
                </a:cxn>
                <a:cxn ang="0">
                  <a:pos x="128" y="26"/>
                </a:cxn>
                <a:cxn ang="0">
                  <a:pos x="124" y="28"/>
                </a:cxn>
                <a:cxn ang="0">
                  <a:pos x="124" y="28"/>
                </a:cxn>
                <a:cxn ang="0">
                  <a:pos x="122" y="32"/>
                </a:cxn>
                <a:cxn ang="0">
                  <a:pos x="122" y="36"/>
                </a:cxn>
                <a:cxn ang="0">
                  <a:pos x="122" y="36"/>
                </a:cxn>
                <a:cxn ang="0">
                  <a:pos x="124" y="60"/>
                </a:cxn>
                <a:cxn ang="0">
                  <a:pos x="124" y="60"/>
                </a:cxn>
                <a:cxn ang="0">
                  <a:pos x="118" y="64"/>
                </a:cxn>
                <a:cxn ang="0">
                  <a:pos x="118" y="64"/>
                </a:cxn>
                <a:cxn ang="0">
                  <a:pos x="108" y="62"/>
                </a:cxn>
                <a:cxn ang="0">
                  <a:pos x="98" y="64"/>
                </a:cxn>
                <a:cxn ang="0">
                  <a:pos x="90" y="66"/>
                </a:cxn>
                <a:cxn ang="0">
                  <a:pos x="84" y="72"/>
                </a:cxn>
                <a:cxn ang="0">
                  <a:pos x="84" y="72"/>
                </a:cxn>
                <a:cxn ang="0">
                  <a:pos x="78" y="80"/>
                </a:cxn>
                <a:cxn ang="0">
                  <a:pos x="76" y="90"/>
                </a:cxn>
                <a:cxn ang="0">
                  <a:pos x="78" y="98"/>
                </a:cxn>
                <a:cxn ang="0">
                  <a:pos x="80" y="106"/>
                </a:cxn>
                <a:cxn ang="0">
                  <a:pos x="80" y="106"/>
                </a:cxn>
                <a:cxn ang="0">
                  <a:pos x="74" y="110"/>
                </a:cxn>
                <a:cxn ang="0">
                  <a:pos x="74" y="110"/>
                </a:cxn>
                <a:cxn ang="0">
                  <a:pos x="52" y="112"/>
                </a:cxn>
                <a:cxn ang="0">
                  <a:pos x="52" y="112"/>
                </a:cxn>
                <a:cxn ang="0">
                  <a:pos x="48" y="112"/>
                </a:cxn>
                <a:cxn ang="0">
                  <a:pos x="44" y="114"/>
                </a:cxn>
                <a:cxn ang="0">
                  <a:pos x="44" y="114"/>
                </a:cxn>
                <a:cxn ang="0">
                  <a:pos x="42" y="118"/>
                </a:cxn>
                <a:cxn ang="0">
                  <a:pos x="42" y="122"/>
                </a:cxn>
                <a:cxn ang="0">
                  <a:pos x="42" y="122"/>
                </a:cxn>
                <a:cxn ang="0">
                  <a:pos x="42" y="146"/>
                </a:cxn>
                <a:cxn ang="0">
                  <a:pos x="42" y="146"/>
                </a:cxn>
                <a:cxn ang="0">
                  <a:pos x="34" y="154"/>
                </a:cxn>
                <a:cxn ang="0">
                  <a:pos x="34" y="154"/>
                </a:cxn>
                <a:cxn ang="0">
                  <a:pos x="0" y="156"/>
                </a:cxn>
                <a:cxn ang="0">
                  <a:pos x="144" y="0"/>
                </a:cxn>
                <a:cxn ang="0">
                  <a:pos x="162" y="18"/>
                </a:cxn>
                <a:cxn ang="0">
                  <a:pos x="162" y="18"/>
                </a:cxn>
                <a:cxn ang="0">
                  <a:pos x="156" y="24"/>
                </a:cxn>
                <a:cxn ang="0">
                  <a:pos x="156" y="24"/>
                </a:cxn>
              </a:cxnLst>
              <a:rect l="0" t="0" r="r" b="b"/>
              <a:pathLst>
                <a:path w="162" h="156">
                  <a:moveTo>
                    <a:pt x="156" y="24"/>
                  </a:moveTo>
                  <a:lnTo>
                    <a:pt x="156" y="24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28" y="26"/>
                  </a:lnTo>
                  <a:lnTo>
                    <a:pt x="124" y="28"/>
                  </a:lnTo>
                  <a:lnTo>
                    <a:pt x="124" y="28"/>
                  </a:lnTo>
                  <a:lnTo>
                    <a:pt x="122" y="32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24" y="60"/>
                  </a:lnTo>
                  <a:lnTo>
                    <a:pt x="124" y="60"/>
                  </a:lnTo>
                  <a:lnTo>
                    <a:pt x="118" y="64"/>
                  </a:lnTo>
                  <a:lnTo>
                    <a:pt x="118" y="64"/>
                  </a:lnTo>
                  <a:lnTo>
                    <a:pt x="108" y="62"/>
                  </a:lnTo>
                  <a:lnTo>
                    <a:pt x="98" y="64"/>
                  </a:lnTo>
                  <a:lnTo>
                    <a:pt x="90" y="66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8" y="80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0" y="106"/>
                  </a:lnTo>
                  <a:lnTo>
                    <a:pt x="80" y="106"/>
                  </a:lnTo>
                  <a:lnTo>
                    <a:pt x="74" y="110"/>
                  </a:lnTo>
                  <a:lnTo>
                    <a:pt x="7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48" y="112"/>
                  </a:lnTo>
                  <a:lnTo>
                    <a:pt x="44" y="114"/>
                  </a:lnTo>
                  <a:lnTo>
                    <a:pt x="44" y="114"/>
                  </a:lnTo>
                  <a:lnTo>
                    <a:pt x="42" y="118"/>
                  </a:lnTo>
                  <a:lnTo>
                    <a:pt x="42" y="122"/>
                  </a:lnTo>
                  <a:lnTo>
                    <a:pt x="42" y="122"/>
                  </a:lnTo>
                  <a:lnTo>
                    <a:pt x="42" y="146"/>
                  </a:lnTo>
                  <a:lnTo>
                    <a:pt x="42" y="146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0" y="156"/>
                  </a:lnTo>
                  <a:lnTo>
                    <a:pt x="144" y="0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56" y="24"/>
                  </a:lnTo>
                  <a:lnTo>
                    <a:pt x="156" y="24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676" y="1869"/>
              <a:ext cx="152" cy="164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46" y="0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4"/>
                </a:cxn>
                <a:cxn ang="0">
                  <a:pos x="2" y="164"/>
                </a:cxn>
                <a:cxn ang="0">
                  <a:pos x="152" y="6"/>
                </a:cxn>
                <a:cxn ang="0">
                  <a:pos x="152" y="6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152" h="164">
                  <a:moveTo>
                    <a:pt x="146" y="0"/>
                  </a:moveTo>
                  <a:lnTo>
                    <a:pt x="146" y="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DC0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3670" y="1719"/>
              <a:ext cx="318" cy="302"/>
            </a:xfrm>
            <a:custGeom>
              <a:avLst/>
              <a:gdLst/>
              <a:ahLst/>
              <a:cxnLst>
                <a:cxn ang="0">
                  <a:pos x="288" y="62"/>
                </a:cxn>
                <a:cxn ang="0">
                  <a:pos x="296" y="58"/>
                </a:cxn>
                <a:cxn ang="0">
                  <a:pos x="306" y="44"/>
                </a:cxn>
                <a:cxn ang="0">
                  <a:pos x="306" y="36"/>
                </a:cxn>
                <a:cxn ang="0">
                  <a:pos x="304" y="24"/>
                </a:cxn>
                <a:cxn ang="0">
                  <a:pos x="288" y="8"/>
                </a:cxn>
                <a:cxn ang="0">
                  <a:pos x="276" y="6"/>
                </a:cxn>
                <a:cxn ang="0">
                  <a:pos x="266" y="6"/>
                </a:cxn>
                <a:cxn ang="0">
                  <a:pos x="252" y="16"/>
                </a:cxn>
                <a:cxn ang="0">
                  <a:pos x="246" y="24"/>
                </a:cxn>
                <a:cxn ang="0">
                  <a:pos x="198" y="4"/>
                </a:cxn>
                <a:cxn ang="0">
                  <a:pos x="198" y="4"/>
                </a:cxn>
                <a:cxn ang="0">
                  <a:pos x="190" y="0"/>
                </a:cxn>
                <a:cxn ang="0">
                  <a:pos x="144" y="48"/>
                </a:cxn>
                <a:cxn ang="0">
                  <a:pos x="158" y="82"/>
                </a:cxn>
                <a:cxn ang="0">
                  <a:pos x="156" y="92"/>
                </a:cxn>
                <a:cxn ang="0">
                  <a:pos x="144" y="104"/>
                </a:cxn>
                <a:cxn ang="0">
                  <a:pos x="146" y="128"/>
                </a:cxn>
                <a:cxn ang="0">
                  <a:pos x="144" y="132"/>
                </a:cxn>
                <a:cxn ang="0">
                  <a:pos x="142" y="134"/>
                </a:cxn>
                <a:cxn ang="0">
                  <a:pos x="0" y="288"/>
                </a:cxn>
                <a:cxn ang="0">
                  <a:pos x="152" y="142"/>
                </a:cxn>
                <a:cxn ang="0">
                  <a:pos x="156" y="142"/>
                </a:cxn>
                <a:cxn ang="0">
                  <a:pos x="166" y="148"/>
                </a:cxn>
                <a:cxn ang="0">
                  <a:pos x="172" y="154"/>
                </a:cxn>
                <a:cxn ang="0">
                  <a:pos x="178" y="162"/>
                </a:cxn>
                <a:cxn ang="0">
                  <a:pos x="188" y="170"/>
                </a:cxn>
                <a:cxn ang="0">
                  <a:pos x="194" y="174"/>
                </a:cxn>
                <a:cxn ang="0">
                  <a:pos x="202" y="174"/>
                </a:cxn>
                <a:cxn ang="0">
                  <a:pos x="208" y="174"/>
                </a:cxn>
                <a:cxn ang="0">
                  <a:pos x="212" y="174"/>
                </a:cxn>
                <a:cxn ang="0">
                  <a:pos x="224" y="168"/>
                </a:cxn>
                <a:cxn ang="0">
                  <a:pos x="228" y="164"/>
                </a:cxn>
                <a:cxn ang="0">
                  <a:pos x="228" y="162"/>
                </a:cxn>
                <a:cxn ang="0">
                  <a:pos x="232" y="160"/>
                </a:cxn>
                <a:cxn ang="0">
                  <a:pos x="236" y="158"/>
                </a:cxn>
                <a:cxn ang="0">
                  <a:pos x="270" y="168"/>
                </a:cxn>
                <a:cxn ang="0">
                  <a:pos x="276" y="168"/>
                </a:cxn>
                <a:cxn ang="0">
                  <a:pos x="316" y="126"/>
                </a:cxn>
                <a:cxn ang="0">
                  <a:pos x="318" y="122"/>
                </a:cxn>
                <a:cxn ang="0">
                  <a:pos x="318" y="116"/>
                </a:cxn>
              </a:cxnLst>
              <a:rect l="0" t="0" r="r" b="b"/>
              <a:pathLst>
                <a:path w="318" h="302">
                  <a:moveTo>
                    <a:pt x="318" y="116"/>
                  </a:moveTo>
                  <a:lnTo>
                    <a:pt x="288" y="62"/>
                  </a:lnTo>
                  <a:lnTo>
                    <a:pt x="288" y="62"/>
                  </a:lnTo>
                  <a:lnTo>
                    <a:pt x="296" y="58"/>
                  </a:lnTo>
                  <a:lnTo>
                    <a:pt x="302" y="52"/>
                  </a:lnTo>
                  <a:lnTo>
                    <a:pt x="306" y="44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06" y="30"/>
                  </a:lnTo>
                  <a:lnTo>
                    <a:pt x="304" y="24"/>
                  </a:lnTo>
                  <a:lnTo>
                    <a:pt x="298" y="14"/>
                  </a:lnTo>
                  <a:lnTo>
                    <a:pt x="288" y="8"/>
                  </a:lnTo>
                  <a:lnTo>
                    <a:pt x="282" y="6"/>
                  </a:lnTo>
                  <a:lnTo>
                    <a:pt x="276" y="6"/>
                  </a:lnTo>
                  <a:lnTo>
                    <a:pt x="276" y="6"/>
                  </a:lnTo>
                  <a:lnTo>
                    <a:pt x="266" y="6"/>
                  </a:lnTo>
                  <a:lnTo>
                    <a:pt x="258" y="10"/>
                  </a:lnTo>
                  <a:lnTo>
                    <a:pt x="252" y="16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58" y="82"/>
                  </a:lnTo>
                  <a:lnTo>
                    <a:pt x="158" y="82"/>
                  </a:lnTo>
                  <a:lnTo>
                    <a:pt x="158" y="88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44" y="104"/>
                  </a:lnTo>
                  <a:lnTo>
                    <a:pt x="144" y="104"/>
                  </a:lnTo>
                  <a:lnTo>
                    <a:pt x="146" y="128"/>
                  </a:lnTo>
                  <a:lnTo>
                    <a:pt x="146" y="128"/>
                  </a:lnTo>
                  <a:lnTo>
                    <a:pt x="144" y="132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4" y="302"/>
                  </a:lnTo>
                  <a:lnTo>
                    <a:pt x="152" y="142"/>
                  </a:lnTo>
                  <a:lnTo>
                    <a:pt x="152" y="142"/>
                  </a:lnTo>
                  <a:lnTo>
                    <a:pt x="156" y="142"/>
                  </a:lnTo>
                  <a:lnTo>
                    <a:pt x="160" y="144"/>
                  </a:lnTo>
                  <a:lnTo>
                    <a:pt x="166" y="148"/>
                  </a:lnTo>
                  <a:lnTo>
                    <a:pt x="166" y="148"/>
                  </a:lnTo>
                  <a:lnTo>
                    <a:pt x="172" y="154"/>
                  </a:lnTo>
                  <a:lnTo>
                    <a:pt x="172" y="154"/>
                  </a:lnTo>
                  <a:lnTo>
                    <a:pt x="178" y="162"/>
                  </a:lnTo>
                  <a:lnTo>
                    <a:pt x="188" y="170"/>
                  </a:lnTo>
                  <a:lnTo>
                    <a:pt x="188" y="170"/>
                  </a:lnTo>
                  <a:lnTo>
                    <a:pt x="194" y="174"/>
                  </a:lnTo>
                  <a:lnTo>
                    <a:pt x="194" y="174"/>
                  </a:lnTo>
                  <a:lnTo>
                    <a:pt x="202" y="174"/>
                  </a:lnTo>
                  <a:lnTo>
                    <a:pt x="202" y="174"/>
                  </a:lnTo>
                  <a:lnTo>
                    <a:pt x="208" y="174"/>
                  </a:lnTo>
                  <a:lnTo>
                    <a:pt x="208" y="174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8" y="172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28" y="164"/>
                  </a:lnTo>
                  <a:lnTo>
                    <a:pt x="228" y="164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32" y="160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46" y="160"/>
                  </a:lnTo>
                  <a:lnTo>
                    <a:pt x="270" y="168"/>
                  </a:lnTo>
                  <a:lnTo>
                    <a:pt x="270" y="168"/>
                  </a:lnTo>
                  <a:lnTo>
                    <a:pt x="276" y="168"/>
                  </a:lnTo>
                  <a:lnTo>
                    <a:pt x="280" y="164"/>
                  </a:lnTo>
                  <a:lnTo>
                    <a:pt x="316" y="126"/>
                  </a:lnTo>
                  <a:lnTo>
                    <a:pt x="316" y="126"/>
                  </a:lnTo>
                  <a:lnTo>
                    <a:pt x="318" y="122"/>
                  </a:lnTo>
                  <a:lnTo>
                    <a:pt x="318" y="116"/>
                  </a:lnTo>
                  <a:lnTo>
                    <a:pt x="318" y="116"/>
                  </a:lnTo>
                  <a:close/>
                </a:path>
              </a:pathLst>
            </a:custGeom>
            <a:solidFill>
              <a:srgbClr val="FDC0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3848" y="1719"/>
              <a:ext cx="82" cy="166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50" y="164"/>
                </a:cxn>
                <a:cxn ang="0">
                  <a:pos x="50" y="164"/>
                </a:cxn>
                <a:cxn ang="0">
                  <a:pos x="50" y="164"/>
                </a:cxn>
                <a:cxn ang="0">
                  <a:pos x="50" y="164"/>
                </a:cxn>
                <a:cxn ang="0">
                  <a:pos x="50" y="162"/>
                </a:cxn>
                <a:cxn ang="0">
                  <a:pos x="50" y="162"/>
                </a:cxn>
                <a:cxn ang="0">
                  <a:pos x="54" y="160"/>
                </a:cxn>
                <a:cxn ang="0">
                  <a:pos x="58" y="158"/>
                </a:cxn>
                <a:cxn ang="0">
                  <a:pos x="58" y="158"/>
                </a:cxn>
                <a:cxn ang="0">
                  <a:pos x="68" y="160"/>
                </a:cxn>
                <a:cxn ang="0">
                  <a:pos x="82" y="16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82" h="166">
                  <a:moveTo>
                    <a:pt x="20" y="4"/>
                  </a:move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2"/>
                  </a:lnTo>
                  <a:lnTo>
                    <a:pt x="50" y="162"/>
                  </a:lnTo>
                  <a:lnTo>
                    <a:pt x="54" y="160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68" y="160"/>
                  </a:lnTo>
                  <a:lnTo>
                    <a:pt x="82" y="16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3834" y="1739"/>
              <a:ext cx="52" cy="1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6" y="154"/>
                </a:cxn>
                <a:cxn ang="0">
                  <a:pos x="46" y="154"/>
                </a:cxn>
                <a:cxn ang="0">
                  <a:pos x="48" y="154"/>
                </a:cxn>
                <a:cxn ang="0">
                  <a:pos x="48" y="154"/>
                </a:cxn>
                <a:cxn ang="0">
                  <a:pos x="52" y="15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52" h="154">
                  <a:moveTo>
                    <a:pt x="0" y="8"/>
                  </a:moveTo>
                  <a:lnTo>
                    <a:pt x="46" y="154"/>
                  </a:lnTo>
                  <a:lnTo>
                    <a:pt x="46" y="154"/>
                  </a:lnTo>
                  <a:lnTo>
                    <a:pt x="48" y="154"/>
                  </a:lnTo>
                  <a:lnTo>
                    <a:pt x="48" y="154"/>
                  </a:lnTo>
                  <a:lnTo>
                    <a:pt x="52" y="15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3892" y="1733"/>
              <a:ext cx="64" cy="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54"/>
                </a:cxn>
                <a:cxn ang="0">
                  <a:pos x="50" y="154"/>
                </a:cxn>
                <a:cxn ang="0">
                  <a:pos x="54" y="154"/>
                </a:cxn>
                <a:cxn ang="0">
                  <a:pos x="58" y="150"/>
                </a:cxn>
                <a:cxn ang="0">
                  <a:pos x="64" y="14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154">
                  <a:moveTo>
                    <a:pt x="0" y="0"/>
                  </a:moveTo>
                  <a:lnTo>
                    <a:pt x="50" y="154"/>
                  </a:lnTo>
                  <a:lnTo>
                    <a:pt x="50" y="154"/>
                  </a:lnTo>
                  <a:lnTo>
                    <a:pt x="54" y="154"/>
                  </a:lnTo>
                  <a:lnTo>
                    <a:pt x="58" y="150"/>
                  </a:lnTo>
                  <a:lnTo>
                    <a:pt x="64" y="14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3670" y="1747"/>
              <a:ext cx="318" cy="274"/>
            </a:xfrm>
            <a:custGeom>
              <a:avLst/>
              <a:gdLst/>
              <a:ahLst/>
              <a:cxnLst>
                <a:cxn ang="0">
                  <a:pos x="306" y="8"/>
                </a:cxn>
                <a:cxn ang="0">
                  <a:pos x="306" y="0"/>
                </a:cxn>
                <a:cxn ang="0">
                  <a:pos x="300" y="16"/>
                </a:cxn>
                <a:cxn ang="0">
                  <a:pos x="288" y="26"/>
                </a:cxn>
                <a:cxn ang="0">
                  <a:pos x="290" y="32"/>
                </a:cxn>
                <a:cxn ang="0">
                  <a:pos x="302" y="22"/>
                </a:cxn>
                <a:cxn ang="0">
                  <a:pos x="306" y="8"/>
                </a:cxn>
                <a:cxn ang="0">
                  <a:pos x="318" y="88"/>
                </a:cxn>
                <a:cxn ang="0">
                  <a:pos x="318" y="88"/>
                </a:cxn>
                <a:cxn ang="0">
                  <a:pos x="280" y="130"/>
                </a:cxn>
                <a:cxn ang="0">
                  <a:pos x="274" y="132"/>
                </a:cxn>
                <a:cxn ang="0">
                  <a:pos x="246" y="126"/>
                </a:cxn>
                <a:cxn ang="0">
                  <a:pos x="236" y="124"/>
                </a:cxn>
                <a:cxn ang="0">
                  <a:pos x="232" y="126"/>
                </a:cxn>
                <a:cxn ang="0">
                  <a:pos x="228" y="128"/>
                </a:cxn>
                <a:cxn ang="0">
                  <a:pos x="226" y="128"/>
                </a:cxn>
                <a:cxn ang="0">
                  <a:pos x="224" y="132"/>
                </a:cxn>
                <a:cxn ang="0">
                  <a:pos x="212" y="138"/>
                </a:cxn>
                <a:cxn ang="0">
                  <a:pos x="206" y="138"/>
                </a:cxn>
                <a:cxn ang="0">
                  <a:pos x="200" y="138"/>
                </a:cxn>
                <a:cxn ang="0">
                  <a:pos x="194" y="138"/>
                </a:cxn>
                <a:cxn ang="0">
                  <a:pos x="188" y="134"/>
                </a:cxn>
                <a:cxn ang="0">
                  <a:pos x="178" y="126"/>
                </a:cxn>
                <a:cxn ang="0">
                  <a:pos x="172" y="120"/>
                </a:cxn>
                <a:cxn ang="0">
                  <a:pos x="160" y="108"/>
                </a:cxn>
                <a:cxn ang="0">
                  <a:pos x="156" y="106"/>
                </a:cxn>
                <a:cxn ang="0">
                  <a:pos x="2" y="266"/>
                </a:cxn>
                <a:cxn ang="0">
                  <a:pos x="0" y="258"/>
                </a:cxn>
                <a:cxn ang="0">
                  <a:pos x="0" y="260"/>
                </a:cxn>
                <a:cxn ang="0">
                  <a:pos x="4" y="274"/>
                </a:cxn>
                <a:cxn ang="0">
                  <a:pos x="152" y="114"/>
                </a:cxn>
                <a:cxn ang="0">
                  <a:pos x="160" y="116"/>
                </a:cxn>
                <a:cxn ang="0">
                  <a:pos x="166" y="120"/>
                </a:cxn>
                <a:cxn ang="0">
                  <a:pos x="172" y="126"/>
                </a:cxn>
                <a:cxn ang="0">
                  <a:pos x="188" y="142"/>
                </a:cxn>
                <a:cxn ang="0">
                  <a:pos x="194" y="146"/>
                </a:cxn>
                <a:cxn ang="0">
                  <a:pos x="202" y="146"/>
                </a:cxn>
                <a:cxn ang="0">
                  <a:pos x="208" y="146"/>
                </a:cxn>
                <a:cxn ang="0">
                  <a:pos x="212" y="146"/>
                </a:cxn>
                <a:cxn ang="0">
                  <a:pos x="218" y="144"/>
                </a:cxn>
                <a:cxn ang="0">
                  <a:pos x="224" y="140"/>
                </a:cxn>
                <a:cxn ang="0">
                  <a:pos x="228" y="136"/>
                </a:cxn>
                <a:cxn ang="0">
                  <a:pos x="228" y="134"/>
                </a:cxn>
                <a:cxn ang="0">
                  <a:pos x="236" y="130"/>
                </a:cxn>
                <a:cxn ang="0">
                  <a:pos x="246" y="132"/>
                </a:cxn>
                <a:cxn ang="0">
                  <a:pos x="270" y="140"/>
                </a:cxn>
                <a:cxn ang="0">
                  <a:pos x="280" y="136"/>
                </a:cxn>
                <a:cxn ang="0">
                  <a:pos x="316" y="98"/>
                </a:cxn>
                <a:cxn ang="0">
                  <a:pos x="318" y="88"/>
                </a:cxn>
              </a:cxnLst>
              <a:rect l="0" t="0" r="r" b="b"/>
              <a:pathLst>
                <a:path w="318" h="274">
                  <a:moveTo>
                    <a:pt x="306" y="8"/>
                  </a:moveTo>
                  <a:lnTo>
                    <a:pt x="306" y="8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4" y="8"/>
                  </a:lnTo>
                  <a:lnTo>
                    <a:pt x="300" y="16"/>
                  </a:lnTo>
                  <a:lnTo>
                    <a:pt x="294" y="22"/>
                  </a:lnTo>
                  <a:lnTo>
                    <a:pt x="288" y="26"/>
                  </a:lnTo>
                  <a:lnTo>
                    <a:pt x="290" y="32"/>
                  </a:lnTo>
                  <a:lnTo>
                    <a:pt x="290" y="32"/>
                  </a:lnTo>
                  <a:lnTo>
                    <a:pt x="298" y="28"/>
                  </a:lnTo>
                  <a:lnTo>
                    <a:pt x="302" y="22"/>
                  </a:lnTo>
                  <a:lnTo>
                    <a:pt x="306" y="14"/>
                  </a:lnTo>
                  <a:lnTo>
                    <a:pt x="306" y="8"/>
                  </a:lnTo>
                  <a:lnTo>
                    <a:pt x="306" y="8"/>
                  </a:lnTo>
                  <a:close/>
                  <a:moveTo>
                    <a:pt x="318" y="88"/>
                  </a:moveTo>
                  <a:lnTo>
                    <a:pt x="318" y="88"/>
                  </a:lnTo>
                  <a:lnTo>
                    <a:pt x="318" y="88"/>
                  </a:lnTo>
                  <a:lnTo>
                    <a:pt x="316" y="92"/>
                  </a:lnTo>
                  <a:lnTo>
                    <a:pt x="280" y="130"/>
                  </a:lnTo>
                  <a:lnTo>
                    <a:pt x="280" y="130"/>
                  </a:lnTo>
                  <a:lnTo>
                    <a:pt x="274" y="132"/>
                  </a:lnTo>
                  <a:lnTo>
                    <a:pt x="268" y="132"/>
                  </a:lnTo>
                  <a:lnTo>
                    <a:pt x="246" y="126"/>
                  </a:lnTo>
                  <a:lnTo>
                    <a:pt x="246" y="126"/>
                  </a:lnTo>
                  <a:lnTo>
                    <a:pt x="236" y="124"/>
                  </a:lnTo>
                  <a:lnTo>
                    <a:pt x="236" y="124"/>
                  </a:lnTo>
                  <a:lnTo>
                    <a:pt x="232" y="126"/>
                  </a:lnTo>
                  <a:lnTo>
                    <a:pt x="228" y="128"/>
                  </a:lnTo>
                  <a:lnTo>
                    <a:pt x="228" y="12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24" y="132"/>
                  </a:lnTo>
                  <a:lnTo>
                    <a:pt x="224" y="132"/>
                  </a:lnTo>
                  <a:lnTo>
                    <a:pt x="218" y="136"/>
                  </a:lnTo>
                  <a:lnTo>
                    <a:pt x="212" y="138"/>
                  </a:lnTo>
                  <a:lnTo>
                    <a:pt x="212" y="138"/>
                  </a:lnTo>
                  <a:lnTo>
                    <a:pt x="206" y="138"/>
                  </a:lnTo>
                  <a:lnTo>
                    <a:pt x="206" y="138"/>
                  </a:lnTo>
                  <a:lnTo>
                    <a:pt x="200" y="138"/>
                  </a:lnTo>
                  <a:lnTo>
                    <a:pt x="200" y="138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88" y="134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4" y="112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6" y="106"/>
                  </a:lnTo>
                  <a:lnTo>
                    <a:pt x="152" y="106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7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6" y="114"/>
                  </a:lnTo>
                  <a:lnTo>
                    <a:pt x="160" y="116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72" y="126"/>
                  </a:lnTo>
                  <a:lnTo>
                    <a:pt x="172" y="126"/>
                  </a:lnTo>
                  <a:lnTo>
                    <a:pt x="178" y="134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94" y="146"/>
                  </a:lnTo>
                  <a:lnTo>
                    <a:pt x="194" y="146"/>
                  </a:lnTo>
                  <a:lnTo>
                    <a:pt x="202" y="146"/>
                  </a:lnTo>
                  <a:lnTo>
                    <a:pt x="202" y="146"/>
                  </a:lnTo>
                  <a:lnTo>
                    <a:pt x="208" y="146"/>
                  </a:lnTo>
                  <a:lnTo>
                    <a:pt x="208" y="146"/>
                  </a:lnTo>
                  <a:lnTo>
                    <a:pt x="212" y="146"/>
                  </a:lnTo>
                  <a:lnTo>
                    <a:pt x="212" y="146"/>
                  </a:lnTo>
                  <a:lnTo>
                    <a:pt x="218" y="144"/>
                  </a:lnTo>
                  <a:lnTo>
                    <a:pt x="224" y="140"/>
                  </a:lnTo>
                  <a:lnTo>
                    <a:pt x="224" y="140"/>
                  </a:lnTo>
                  <a:lnTo>
                    <a:pt x="228" y="136"/>
                  </a:lnTo>
                  <a:lnTo>
                    <a:pt x="228" y="136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32" y="132"/>
                  </a:lnTo>
                  <a:lnTo>
                    <a:pt x="236" y="130"/>
                  </a:lnTo>
                  <a:lnTo>
                    <a:pt x="236" y="130"/>
                  </a:lnTo>
                  <a:lnTo>
                    <a:pt x="246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76" y="140"/>
                  </a:lnTo>
                  <a:lnTo>
                    <a:pt x="280" y="136"/>
                  </a:lnTo>
                  <a:lnTo>
                    <a:pt x="316" y="98"/>
                  </a:lnTo>
                  <a:lnTo>
                    <a:pt x="316" y="98"/>
                  </a:lnTo>
                  <a:lnTo>
                    <a:pt x="318" y="94"/>
                  </a:lnTo>
                  <a:lnTo>
                    <a:pt x="318" y="88"/>
                  </a:lnTo>
                  <a:lnTo>
                    <a:pt x="318" y="88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2"/>
            <p:cNvSpPr>
              <a:spLocks noEditPoints="1"/>
            </p:cNvSpPr>
            <p:nvPr/>
          </p:nvSpPr>
          <p:spPr bwMode="auto">
            <a:xfrm>
              <a:off x="3648" y="1688"/>
              <a:ext cx="306" cy="300"/>
            </a:xfrm>
            <a:custGeom>
              <a:avLst/>
              <a:gdLst/>
              <a:ahLst/>
              <a:cxnLst>
                <a:cxn ang="0">
                  <a:pos x="306" y="30"/>
                </a:cxn>
                <a:cxn ang="0">
                  <a:pos x="296" y="12"/>
                </a:cxn>
                <a:cxn ang="0">
                  <a:pos x="276" y="6"/>
                </a:cxn>
                <a:cxn ang="0">
                  <a:pos x="266" y="6"/>
                </a:cxn>
                <a:cxn ang="0">
                  <a:pos x="252" y="16"/>
                </a:cxn>
                <a:cxn ang="0">
                  <a:pos x="246" y="24"/>
                </a:cxn>
                <a:cxn ang="0">
                  <a:pos x="198" y="4"/>
                </a:cxn>
                <a:cxn ang="0">
                  <a:pos x="198" y="4"/>
                </a:cxn>
                <a:cxn ang="0">
                  <a:pos x="190" y="0"/>
                </a:cxn>
                <a:cxn ang="0">
                  <a:pos x="144" y="48"/>
                </a:cxn>
                <a:cxn ang="0">
                  <a:pos x="146" y="54"/>
                </a:cxn>
                <a:cxn ang="0">
                  <a:pos x="192" y="6"/>
                </a:cxn>
                <a:cxn ang="0">
                  <a:pos x="200" y="10"/>
                </a:cxn>
                <a:cxn ang="0">
                  <a:pos x="200" y="10"/>
                </a:cxn>
                <a:cxn ang="0">
                  <a:pos x="250" y="30"/>
                </a:cxn>
                <a:cxn ang="0">
                  <a:pos x="260" y="18"/>
                </a:cxn>
                <a:cxn ang="0">
                  <a:pos x="278" y="12"/>
                </a:cxn>
                <a:cxn ang="0">
                  <a:pos x="286" y="14"/>
                </a:cxn>
                <a:cxn ang="0">
                  <a:pos x="302" y="24"/>
                </a:cxn>
                <a:cxn ang="0">
                  <a:pos x="306" y="30"/>
                </a:cxn>
                <a:cxn ang="0">
                  <a:pos x="158" y="84"/>
                </a:cxn>
                <a:cxn ang="0">
                  <a:pos x="156" y="92"/>
                </a:cxn>
                <a:cxn ang="0">
                  <a:pos x="144" y="104"/>
                </a:cxn>
                <a:cxn ang="0">
                  <a:pos x="146" y="128"/>
                </a:cxn>
                <a:cxn ang="0">
                  <a:pos x="144" y="132"/>
                </a:cxn>
                <a:cxn ang="0">
                  <a:pos x="142" y="134"/>
                </a:cxn>
                <a:cxn ang="0">
                  <a:pos x="0" y="288"/>
                </a:cxn>
                <a:cxn ang="0">
                  <a:pos x="4" y="300"/>
                </a:cxn>
                <a:cxn ang="0">
                  <a:pos x="2" y="296"/>
                </a:cxn>
                <a:cxn ang="0">
                  <a:pos x="146" y="142"/>
                </a:cxn>
                <a:cxn ang="0">
                  <a:pos x="148" y="136"/>
                </a:cxn>
                <a:cxn ang="0">
                  <a:pos x="148" y="112"/>
                </a:cxn>
                <a:cxn ang="0">
                  <a:pos x="158" y="100"/>
                </a:cxn>
                <a:cxn ang="0">
                  <a:pos x="160" y="96"/>
                </a:cxn>
                <a:cxn ang="0">
                  <a:pos x="160" y="90"/>
                </a:cxn>
                <a:cxn ang="0">
                  <a:pos x="158" y="84"/>
                </a:cxn>
              </a:cxnLst>
              <a:rect l="0" t="0" r="r" b="b"/>
              <a:pathLst>
                <a:path w="306" h="300">
                  <a:moveTo>
                    <a:pt x="306" y="30"/>
                  </a:moveTo>
                  <a:lnTo>
                    <a:pt x="306" y="30"/>
                  </a:lnTo>
                  <a:lnTo>
                    <a:pt x="302" y="20"/>
                  </a:lnTo>
                  <a:lnTo>
                    <a:pt x="296" y="12"/>
                  </a:lnTo>
                  <a:lnTo>
                    <a:pt x="286" y="8"/>
                  </a:lnTo>
                  <a:lnTo>
                    <a:pt x="276" y="6"/>
                  </a:lnTo>
                  <a:lnTo>
                    <a:pt x="276" y="6"/>
                  </a:lnTo>
                  <a:lnTo>
                    <a:pt x="266" y="6"/>
                  </a:lnTo>
                  <a:lnTo>
                    <a:pt x="258" y="10"/>
                  </a:lnTo>
                  <a:lnTo>
                    <a:pt x="252" y="16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6" y="54"/>
                  </a:lnTo>
                  <a:lnTo>
                    <a:pt x="146" y="54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50" y="30"/>
                  </a:lnTo>
                  <a:lnTo>
                    <a:pt x="250" y="30"/>
                  </a:lnTo>
                  <a:lnTo>
                    <a:pt x="254" y="24"/>
                  </a:lnTo>
                  <a:lnTo>
                    <a:pt x="260" y="18"/>
                  </a:lnTo>
                  <a:lnTo>
                    <a:pt x="268" y="14"/>
                  </a:lnTo>
                  <a:lnTo>
                    <a:pt x="278" y="12"/>
                  </a:lnTo>
                  <a:lnTo>
                    <a:pt x="278" y="12"/>
                  </a:lnTo>
                  <a:lnTo>
                    <a:pt x="286" y="14"/>
                  </a:lnTo>
                  <a:lnTo>
                    <a:pt x="294" y="18"/>
                  </a:lnTo>
                  <a:lnTo>
                    <a:pt x="302" y="24"/>
                  </a:lnTo>
                  <a:lnTo>
                    <a:pt x="306" y="30"/>
                  </a:lnTo>
                  <a:lnTo>
                    <a:pt x="306" y="30"/>
                  </a:lnTo>
                  <a:close/>
                  <a:moveTo>
                    <a:pt x="158" y="84"/>
                  </a:moveTo>
                  <a:lnTo>
                    <a:pt x="158" y="84"/>
                  </a:lnTo>
                  <a:lnTo>
                    <a:pt x="158" y="90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44" y="104"/>
                  </a:lnTo>
                  <a:lnTo>
                    <a:pt x="144" y="104"/>
                  </a:lnTo>
                  <a:lnTo>
                    <a:pt x="146" y="128"/>
                  </a:lnTo>
                  <a:lnTo>
                    <a:pt x="146" y="128"/>
                  </a:lnTo>
                  <a:lnTo>
                    <a:pt x="144" y="132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2" y="296"/>
                  </a:lnTo>
                  <a:lnTo>
                    <a:pt x="2" y="296"/>
                  </a:lnTo>
                  <a:lnTo>
                    <a:pt x="146" y="142"/>
                  </a:lnTo>
                  <a:lnTo>
                    <a:pt x="146" y="142"/>
                  </a:lnTo>
                  <a:lnTo>
                    <a:pt x="148" y="140"/>
                  </a:lnTo>
                  <a:lnTo>
                    <a:pt x="148" y="136"/>
                  </a:lnTo>
                  <a:lnTo>
                    <a:pt x="148" y="136"/>
                  </a:lnTo>
                  <a:lnTo>
                    <a:pt x="148" y="112"/>
                  </a:lnTo>
                  <a:lnTo>
                    <a:pt x="148" y="112"/>
                  </a:lnTo>
                  <a:lnTo>
                    <a:pt x="158" y="100"/>
                  </a:lnTo>
                  <a:lnTo>
                    <a:pt x="158" y="100"/>
                  </a:lnTo>
                  <a:lnTo>
                    <a:pt x="160" y="96"/>
                  </a:lnTo>
                  <a:lnTo>
                    <a:pt x="160" y="90"/>
                  </a:lnTo>
                  <a:lnTo>
                    <a:pt x="160" y="90"/>
                  </a:lnTo>
                  <a:lnTo>
                    <a:pt x="158" y="84"/>
                  </a:lnTo>
                  <a:lnTo>
                    <a:pt x="158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3870" y="1901"/>
              <a:ext cx="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3870" y="1901"/>
              <a:ext cx="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3930" y="1739"/>
              <a:ext cx="30" cy="30"/>
            </a:xfrm>
            <a:custGeom>
              <a:avLst/>
              <a:gdLst/>
              <a:ahLst/>
              <a:cxnLst>
                <a:cxn ang="0">
                  <a:pos x="30" y="16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26" y="26"/>
                </a:cxn>
                <a:cxn ang="0">
                  <a:pos x="22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10" y="30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10"/>
                </a:cxn>
                <a:cxn ang="0">
                  <a:pos x="30" y="16"/>
                </a:cxn>
                <a:cxn ang="0">
                  <a:pos x="30" y="16"/>
                </a:cxn>
              </a:cxnLst>
              <a:rect l="0" t="0" r="r" b="b"/>
              <a:pathLst>
                <a:path w="30" h="30">
                  <a:moveTo>
                    <a:pt x="30" y="16"/>
                  </a:moveTo>
                  <a:lnTo>
                    <a:pt x="30" y="16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10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7" name="Group 6"/>
          <p:cNvGrpSpPr>
            <a:grpSpLocks noChangeAspect="1"/>
          </p:cNvGrpSpPr>
          <p:nvPr/>
        </p:nvGrpSpPr>
        <p:grpSpPr bwMode="auto">
          <a:xfrm rot="21300008">
            <a:off x="7099807" y="3707602"/>
            <a:ext cx="660952" cy="658997"/>
            <a:chOff x="3478" y="1539"/>
            <a:chExt cx="676" cy="674"/>
          </a:xfrm>
        </p:grpSpPr>
        <p:sp>
          <p:nvSpPr>
            <p:cNvPr id="48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78" y="1539"/>
              <a:ext cx="67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3648" y="1697"/>
              <a:ext cx="362" cy="358"/>
            </a:xfrm>
            <a:custGeom>
              <a:avLst/>
              <a:gdLst/>
              <a:ahLst/>
              <a:cxnLst>
                <a:cxn ang="0">
                  <a:pos x="332" y="86"/>
                </a:cxn>
                <a:cxn ang="0">
                  <a:pos x="344" y="64"/>
                </a:cxn>
                <a:cxn ang="0">
                  <a:pos x="344" y="46"/>
                </a:cxn>
                <a:cxn ang="0">
                  <a:pos x="330" y="22"/>
                </a:cxn>
                <a:cxn ang="0">
                  <a:pos x="308" y="10"/>
                </a:cxn>
                <a:cxn ang="0">
                  <a:pos x="288" y="10"/>
                </a:cxn>
                <a:cxn ang="0">
                  <a:pos x="264" y="24"/>
                </a:cxn>
                <a:cxn ang="0">
                  <a:pos x="206" y="0"/>
                </a:cxn>
                <a:cxn ang="0">
                  <a:pos x="202" y="4"/>
                </a:cxn>
                <a:cxn ang="0">
                  <a:pos x="148" y="60"/>
                </a:cxn>
                <a:cxn ang="0">
                  <a:pos x="156" y="100"/>
                </a:cxn>
                <a:cxn ang="0">
                  <a:pos x="154" y="112"/>
                </a:cxn>
                <a:cxn ang="0">
                  <a:pos x="152" y="114"/>
                </a:cxn>
                <a:cxn ang="0">
                  <a:pos x="150" y="116"/>
                </a:cxn>
                <a:cxn ang="0">
                  <a:pos x="148" y="122"/>
                </a:cxn>
                <a:cxn ang="0">
                  <a:pos x="148" y="126"/>
                </a:cxn>
                <a:cxn ang="0">
                  <a:pos x="148" y="140"/>
                </a:cxn>
                <a:cxn ang="0">
                  <a:pos x="4" y="300"/>
                </a:cxn>
                <a:cxn ang="0">
                  <a:pos x="4" y="302"/>
                </a:cxn>
                <a:cxn ang="0">
                  <a:pos x="2" y="312"/>
                </a:cxn>
                <a:cxn ang="0">
                  <a:pos x="14" y="348"/>
                </a:cxn>
                <a:cxn ang="0">
                  <a:pos x="16" y="352"/>
                </a:cxn>
                <a:cxn ang="0">
                  <a:pos x="82" y="356"/>
                </a:cxn>
                <a:cxn ang="0">
                  <a:pos x="88" y="354"/>
                </a:cxn>
                <a:cxn ang="0">
                  <a:pos x="104" y="336"/>
                </a:cxn>
                <a:cxn ang="0">
                  <a:pos x="104" y="314"/>
                </a:cxn>
                <a:cxn ang="0">
                  <a:pos x="122" y="314"/>
                </a:cxn>
                <a:cxn ang="0">
                  <a:pos x="142" y="296"/>
                </a:cxn>
                <a:cxn ang="0">
                  <a:pos x="144" y="290"/>
                </a:cxn>
                <a:cxn ang="0">
                  <a:pos x="142" y="284"/>
                </a:cxn>
                <a:cxn ang="0">
                  <a:pos x="138" y="274"/>
                </a:cxn>
                <a:cxn ang="0">
                  <a:pos x="144" y="266"/>
                </a:cxn>
                <a:cxn ang="0">
                  <a:pos x="154" y="268"/>
                </a:cxn>
                <a:cxn ang="0">
                  <a:pos x="162" y="272"/>
                </a:cxn>
                <a:cxn ang="0">
                  <a:pos x="182" y="254"/>
                </a:cxn>
                <a:cxn ang="0">
                  <a:pos x="184" y="246"/>
                </a:cxn>
                <a:cxn ang="0">
                  <a:pos x="184" y="228"/>
                </a:cxn>
                <a:cxn ang="0">
                  <a:pos x="206" y="228"/>
                </a:cxn>
                <a:cxn ang="0">
                  <a:pos x="220" y="214"/>
                </a:cxn>
                <a:cxn ang="0">
                  <a:pos x="240" y="212"/>
                </a:cxn>
                <a:cxn ang="0">
                  <a:pos x="252" y="208"/>
                </a:cxn>
                <a:cxn ang="0">
                  <a:pos x="260" y="202"/>
                </a:cxn>
                <a:cxn ang="0">
                  <a:pos x="294" y="210"/>
                </a:cxn>
                <a:cxn ang="0">
                  <a:pos x="360" y="150"/>
                </a:cxn>
                <a:cxn ang="0">
                  <a:pos x="360" y="140"/>
                </a:cxn>
              </a:cxnLst>
              <a:rect l="0" t="0" r="r" b="b"/>
              <a:pathLst>
                <a:path w="362" h="358">
                  <a:moveTo>
                    <a:pt x="360" y="140"/>
                  </a:moveTo>
                  <a:lnTo>
                    <a:pt x="332" y="86"/>
                  </a:lnTo>
                  <a:lnTo>
                    <a:pt x="332" y="86"/>
                  </a:lnTo>
                  <a:lnTo>
                    <a:pt x="338" y="80"/>
                  </a:lnTo>
                  <a:lnTo>
                    <a:pt x="342" y="72"/>
                  </a:lnTo>
                  <a:lnTo>
                    <a:pt x="344" y="64"/>
                  </a:lnTo>
                  <a:lnTo>
                    <a:pt x="344" y="56"/>
                  </a:lnTo>
                  <a:lnTo>
                    <a:pt x="344" y="56"/>
                  </a:lnTo>
                  <a:lnTo>
                    <a:pt x="344" y="46"/>
                  </a:lnTo>
                  <a:lnTo>
                    <a:pt x="340" y="38"/>
                  </a:lnTo>
                  <a:lnTo>
                    <a:pt x="336" y="30"/>
                  </a:lnTo>
                  <a:lnTo>
                    <a:pt x="330" y="22"/>
                  </a:lnTo>
                  <a:lnTo>
                    <a:pt x="324" y="16"/>
                  </a:lnTo>
                  <a:lnTo>
                    <a:pt x="316" y="12"/>
                  </a:lnTo>
                  <a:lnTo>
                    <a:pt x="308" y="10"/>
                  </a:lnTo>
                  <a:lnTo>
                    <a:pt x="298" y="8"/>
                  </a:lnTo>
                  <a:lnTo>
                    <a:pt x="298" y="8"/>
                  </a:lnTo>
                  <a:lnTo>
                    <a:pt x="288" y="10"/>
                  </a:lnTo>
                  <a:lnTo>
                    <a:pt x="278" y="12"/>
                  </a:lnTo>
                  <a:lnTo>
                    <a:pt x="270" y="18"/>
                  </a:lnTo>
                  <a:lnTo>
                    <a:pt x="264" y="24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192" y="14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6" y="66"/>
                  </a:lnTo>
                  <a:lnTo>
                    <a:pt x="146" y="7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58" y="106"/>
                  </a:lnTo>
                  <a:lnTo>
                    <a:pt x="154" y="112"/>
                  </a:lnTo>
                  <a:lnTo>
                    <a:pt x="154" y="112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0" y="116"/>
                  </a:lnTo>
                  <a:lnTo>
                    <a:pt x="150" y="116"/>
                  </a:lnTo>
                  <a:lnTo>
                    <a:pt x="148" y="120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4" y="152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2"/>
                  </a:lnTo>
                  <a:lnTo>
                    <a:pt x="4" y="302"/>
                  </a:lnTo>
                  <a:lnTo>
                    <a:pt x="0" y="306"/>
                  </a:lnTo>
                  <a:lnTo>
                    <a:pt x="2" y="312"/>
                  </a:lnTo>
                  <a:lnTo>
                    <a:pt x="2" y="314"/>
                  </a:lnTo>
                  <a:lnTo>
                    <a:pt x="14" y="348"/>
                  </a:lnTo>
                  <a:lnTo>
                    <a:pt x="14" y="348"/>
                  </a:lnTo>
                  <a:lnTo>
                    <a:pt x="14" y="348"/>
                  </a:lnTo>
                  <a:lnTo>
                    <a:pt x="16" y="352"/>
                  </a:lnTo>
                  <a:lnTo>
                    <a:pt x="16" y="352"/>
                  </a:lnTo>
                  <a:lnTo>
                    <a:pt x="20" y="358"/>
                  </a:lnTo>
                  <a:lnTo>
                    <a:pt x="26" y="358"/>
                  </a:lnTo>
                  <a:lnTo>
                    <a:pt x="82" y="356"/>
                  </a:lnTo>
                  <a:lnTo>
                    <a:pt x="82" y="356"/>
                  </a:lnTo>
                  <a:lnTo>
                    <a:pt x="84" y="356"/>
                  </a:lnTo>
                  <a:lnTo>
                    <a:pt x="88" y="35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104" y="336"/>
                  </a:lnTo>
                  <a:lnTo>
                    <a:pt x="104" y="332"/>
                  </a:lnTo>
                  <a:lnTo>
                    <a:pt x="104" y="332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22" y="314"/>
                  </a:lnTo>
                  <a:lnTo>
                    <a:pt x="122" y="314"/>
                  </a:lnTo>
                  <a:lnTo>
                    <a:pt x="126" y="314"/>
                  </a:lnTo>
                  <a:lnTo>
                    <a:pt x="128" y="310"/>
                  </a:lnTo>
                  <a:lnTo>
                    <a:pt x="142" y="296"/>
                  </a:lnTo>
                  <a:lnTo>
                    <a:pt x="142" y="296"/>
                  </a:lnTo>
                  <a:lnTo>
                    <a:pt x="144" y="294"/>
                  </a:lnTo>
                  <a:lnTo>
                    <a:pt x="144" y="290"/>
                  </a:lnTo>
                  <a:lnTo>
                    <a:pt x="144" y="286"/>
                  </a:lnTo>
                  <a:lnTo>
                    <a:pt x="142" y="284"/>
                  </a:lnTo>
                  <a:lnTo>
                    <a:pt x="142" y="284"/>
                  </a:lnTo>
                  <a:lnTo>
                    <a:pt x="138" y="280"/>
                  </a:lnTo>
                  <a:lnTo>
                    <a:pt x="138" y="278"/>
                  </a:lnTo>
                  <a:lnTo>
                    <a:pt x="138" y="274"/>
                  </a:lnTo>
                  <a:lnTo>
                    <a:pt x="140" y="268"/>
                  </a:lnTo>
                  <a:lnTo>
                    <a:pt x="140" y="268"/>
                  </a:lnTo>
                  <a:lnTo>
                    <a:pt x="144" y="266"/>
                  </a:lnTo>
                  <a:lnTo>
                    <a:pt x="146" y="266"/>
                  </a:lnTo>
                  <a:lnTo>
                    <a:pt x="150" y="266"/>
                  </a:lnTo>
                  <a:lnTo>
                    <a:pt x="154" y="268"/>
                  </a:lnTo>
                  <a:lnTo>
                    <a:pt x="154" y="268"/>
                  </a:lnTo>
                  <a:lnTo>
                    <a:pt x="158" y="270"/>
                  </a:lnTo>
                  <a:lnTo>
                    <a:pt x="162" y="272"/>
                  </a:lnTo>
                  <a:lnTo>
                    <a:pt x="166" y="270"/>
                  </a:lnTo>
                  <a:lnTo>
                    <a:pt x="168" y="268"/>
                  </a:lnTo>
                  <a:lnTo>
                    <a:pt x="182" y="254"/>
                  </a:lnTo>
                  <a:lnTo>
                    <a:pt x="182" y="254"/>
                  </a:lnTo>
                  <a:lnTo>
                    <a:pt x="184" y="250"/>
                  </a:lnTo>
                  <a:lnTo>
                    <a:pt x="184" y="246"/>
                  </a:lnTo>
                  <a:lnTo>
                    <a:pt x="184" y="246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202" y="228"/>
                  </a:lnTo>
                  <a:lnTo>
                    <a:pt x="202" y="228"/>
                  </a:lnTo>
                  <a:lnTo>
                    <a:pt x="206" y="228"/>
                  </a:lnTo>
                  <a:lnTo>
                    <a:pt x="208" y="226"/>
                  </a:lnTo>
                  <a:lnTo>
                    <a:pt x="208" y="226"/>
                  </a:lnTo>
                  <a:lnTo>
                    <a:pt x="220" y="214"/>
                  </a:lnTo>
                  <a:lnTo>
                    <a:pt x="220" y="214"/>
                  </a:lnTo>
                  <a:lnTo>
                    <a:pt x="222" y="214"/>
                  </a:lnTo>
                  <a:lnTo>
                    <a:pt x="240" y="212"/>
                  </a:lnTo>
                  <a:lnTo>
                    <a:pt x="240" y="212"/>
                  </a:lnTo>
                  <a:lnTo>
                    <a:pt x="246" y="212"/>
                  </a:lnTo>
                  <a:lnTo>
                    <a:pt x="252" y="208"/>
                  </a:lnTo>
                  <a:lnTo>
                    <a:pt x="254" y="204"/>
                  </a:lnTo>
                  <a:lnTo>
                    <a:pt x="254" y="204"/>
                  </a:lnTo>
                  <a:lnTo>
                    <a:pt x="260" y="202"/>
                  </a:lnTo>
                  <a:lnTo>
                    <a:pt x="266" y="202"/>
                  </a:lnTo>
                  <a:lnTo>
                    <a:pt x="294" y="210"/>
                  </a:lnTo>
                  <a:lnTo>
                    <a:pt x="294" y="210"/>
                  </a:lnTo>
                  <a:lnTo>
                    <a:pt x="300" y="210"/>
                  </a:lnTo>
                  <a:lnTo>
                    <a:pt x="306" y="208"/>
                  </a:lnTo>
                  <a:lnTo>
                    <a:pt x="360" y="150"/>
                  </a:lnTo>
                  <a:lnTo>
                    <a:pt x="360" y="150"/>
                  </a:lnTo>
                  <a:lnTo>
                    <a:pt x="362" y="146"/>
                  </a:lnTo>
                  <a:lnTo>
                    <a:pt x="360" y="140"/>
                  </a:lnTo>
                  <a:lnTo>
                    <a:pt x="360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3636" y="1685"/>
              <a:ext cx="386" cy="382"/>
            </a:xfrm>
            <a:custGeom>
              <a:avLst/>
              <a:gdLst/>
              <a:ahLst/>
              <a:cxnLst>
                <a:cxn ang="0">
                  <a:pos x="384" y="146"/>
                </a:cxn>
                <a:cxn ang="0">
                  <a:pos x="384" y="146"/>
                </a:cxn>
                <a:cxn ang="0">
                  <a:pos x="358" y="100"/>
                </a:cxn>
                <a:cxn ang="0">
                  <a:pos x="366" y="84"/>
                </a:cxn>
                <a:cxn ang="0">
                  <a:pos x="368" y="68"/>
                </a:cxn>
                <a:cxn ang="0">
                  <a:pos x="358" y="34"/>
                </a:cxn>
                <a:cxn ang="0">
                  <a:pos x="332" y="14"/>
                </a:cxn>
                <a:cxn ang="0">
                  <a:pos x="310" y="8"/>
                </a:cxn>
                <a:cxn ang="0">
                  <a:pos x="282" y="16"/>
                </a:cxn>
                <a:cxn ang="0">
                  <a:pos x="230" y="2"/>
                </a:cxn>
                <a:cxn ang="0">
                  <a:pos x="216" y="0"/>
                </a:cxn>
                <a:cxn ang="0">
                  <a:pos x="206" y="8"/>
                </a:cxn>
                <a:cxn ang="0">
                  <a:pos x="148" y="72"/>
                </a:cxn>
                <a:cxn ang="0">
                  <a:pos x="148" y="88"/>
                </a:cxn>
                <a:cxn ang="0">
                  <a:pos x="158" y="116"/>
                </a:cxn>
                <a:cxn ang="0">
                  <a:pos x="148" y="126"/>
                </a:cxn>
                <a:cxn ang="0">
                  <a:pos x="148" y="152"/>
                </a:cxn>
                <a:cxn ang="0">
                  <a:pos x="6" y="306"/>
                </a:cxn>
                <a:cxn ang="0">
                  <a:pos x="0" y="316"/>
                </a:cxn>
                <a:cxn ang="0">
                  <a:pos x="2" y="328"/>
                </a:cxn>
                <a:cxn ang="0">
                  <a:pos x="20" y="374"/>
                </a:cxn>
                <a:cxn ang="0">
                  <a:pos x="38" y="382"/>
                </a:cxn>
                <a:cxn ang="0">
                  <a:pos x="102" y="380"/>
                </a:cxn>
                <a:cxn ang="0">
                  <a:pos x="122" y="360"/>
                </a:cxn>
                <a:cxn ang="0">
                  <a:pos x="128" y="346"/>
                </a:cxn>
                <a:cxn ang="0">
                  <a:pos x="128" y="338"/>
                </a:cxn>
                <a:cxn ang="0">
                  <a:pos x="142" y="336"/>
                </a:cxn>
                <a:cxn ang="0">
                  <a:pos x="162" y="316"/>
                </a:cxn>
                <a:cxn ang="0">
                  <a:pos x="168" y="302"/>
                </a:cxn>
                <a:cxn ang="0">
                  <a:pos x="166" y="294"/>
                </a:cxn>
                <a:cxn ang="0">
                  <a:pos x="184" y="292"/>
                </a:cxn>
                <a:cxn ang="0">
                  <a:pos x="202" y="274"/>
                </a:cxn>
                <a:cxn ang="0">
                  <a:pos x="208" y="260"/>
                </a:cxn>
                <a:cxn ang="0">
                  <a:pos x="214" y="252"/>
                </a:cxn>
                <a:cxn ang="0">
                  <a:pos x="230" y="246"/>
                </a:cxn>
                <a:cxn ang="0">
                  <a:pos x="236" y="238"/>
                </a:cxn>
                <a:cxn ang="0">
                  <a:pos x="262" y="234"/>
                </a:cxn>
                <a:cxn ang="0">
                  <a:pos x="276" y="226"/>
                </a:cxn>
                <a:cxn ang="0">
                  <a:pos x="304" y="234"/>
                </a:cxn>
                <a:cxn ang="0">
                  <a:pos x="322" y="232"/>
                </a:cxn>
                <a:cxn ang="0">
                  <a:pos x="380" y="170"/>
                </a:cxn>
                <a:cxn ang="0">
                  <a:pos x="386" y="152"/>
                </a:cxn>
              </a:cxnLst>
              <a:rect l="0" t="0" r="r" b="b"/>
              <a:pathLst>
                <a:path w="386" h="382">
                  <a:moveTo>
                    <a:pt x="384" y="146"/>
                  </a:moveTo>
                  <a:lnTo>
                    <a:pt x="384" y="146"/>
                  </a:lnTo>
                  <a:lnTo>
                    <a:pt x="384" y="146"/>
                  </a:lnTo>
                  <a:lnTo>
                    <a:pt x="384" y="146"/>
                  </a:lnTo>
                  <a:lnTo>
                    <a:pt x="384" y="146"/>
                  </a:lnTo>
                  <a:lnTo>
                    <a:pt x="384" y="146"/>
                  </a:lnTo>
                  <a:close/>
                  <a:moveTo>
                    <a:pt x="384" y="146"/>
                  </a:moveTo>
                  <a:lnTo>
                    <a:pt x="384" y="146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62" y="92"/>
                  </a:lnTo>
                  <a:lnTo>
                    <a:pt x="366" y="84"/>
                  </a:lnTo>
                  <a:lnTo>
                    <a:pt x="368" y="76"/>
                  </a:lnTo>
                  <a:lnTo>
                    <a:pt x="368" y="68"/>
                  </a:lnTo>
                  <a:lnTo>
                    <a:pt x="368" y="68"/>
                  </a:lnTo>
                  <a:lnTo>
                    <a:pt x="368" y="56"/>
                  </a:lnTo>
                  <a:lnTo>
                    <a:pt x="364" y="44"/>
                  </a:lnTo>
                  <a:lnTo>
                    <a:pt x="358" y="34"/>
                  </a:lnTo>
                  <a:lnTo>
                    <a:pt x="352" y="26"/>
                  </a:lnTo>
                  <a:lnTo>
                    <a:pt x="342" y="18"/>
                  </a:lnTo>
                  <a:lnTo>
                    <a:pt x="332" y="14"/>
                  </a:lnTo>
                  <a:lnTo>
                    <a:pt x="322" y="10"/>
                  </a:lnTo>
                  <a:lnTo>
                    <a:pt x="310" y="8"/>
                  </a:lnTo>
                  <a:lnTo>
                    <a:pt x="310" y="8"/>
                  </a:lnTo>
                  <a:lnTo>
                    <a:pt x="300" y="10"/>
                  </a:lnTo>
                  <a:lnTo>
                    <a:pt x="290" y="12"/>
                  </a:lnTo>
                  <a:lnTo>
                    <a:pt x="282" y="16"/>
                  </a:lnTo>
                  <a:lnTo>
                    <a:pt x="274" y="22"/>
                  </a:lnTo>
                  <a:lnTo>
                    <a:pt x="274" y="22"/>
                  </a:lnTo>
                  <a:lnTo>
                    <a:pt x="230" y="2"/>
                  </a:lnTo>
                  <a:lnTo>
                    <a:pt x="230" y="2"/>
                  </a:lnTo>
                  <a:lnTo>
                    <a:pt x="224" y="0"/>
                  </a:lnTo>
                  <a:lnTo>
                    <a:pt x="216" y="0"/>
                  </a:lnTo>
                  <a:lnTo>
                    <a:pt x="210" y="2"/>
                  </a:lnTo>
                  <a:lnTo>
                    <a:pt x="206" y="8"/>
                  </a:lnTo>
                  <a:lnTo>
                    <a:pt x="206" y="8"/>
                  </a:lnTo>
                  <a:lnTo>
                    <a:pt x="152" y="64"/>
                  </a:lnTo>
                  <a:lnTo>
                    <a:pt x="152" y="64"/>
                  </a:lnTo>
                  <a:lnTo>
                    <a:pt x="148" y="72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8" y="116"/>
                  </a:lnTo>
                  <a:lnTo>
                    <a:pt x="158" y="116"/>
                  </a:lnTo>
                  <a:lnTo>
                    <a:pt x="154" y="120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48" y="134"/>
                  </a:lnTo>
                  <a:lnTo>
                    <a:pt x="148" y="134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46" y="156"/>
                  </a:lnTo>
                  <a:lnTo>
                    <a:pt x="6" y="306"/>
                  </a:lnTo>
                  <a:lnTo>
                    <a:pt x="6" y="306"/>
                  </a:lnTo>
                  <a:lnTo>
                    <a:pt x="2" y="310"/>
                  </a:lnTo>
                  <a:lnTo>
                    <a:pt x="0" y="316"/>
                  </a:lnTo>
                  <a:lnTo>
                    <a:pt x="0" y="322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18" y="368"/>
                  </a:lnTo>
                  <a:lnTo>
                    <a:pt x="18" y="368"/>
                  </a:lnTo>
                  <a:lnTo>
                    <a:pt x="20" y="374"/>
                  </a:lnTo>
                  <a:lnTo>
                    <a:pt x="26" y="380"/>
                  </a:lnTo>
                  <a:lnTo>
                    <a:pt x="32" y="382"/>
                  </a:lnTo>
                  <a:lnTo>
                    <a:pt x="38" y="382"/>
                  </a:lnTo>
                  <a:lnTo>
                    <a:pt x="94" y="380"/>
                  </a:lnTo>
                  <a:lnTo>
                    <a:pt x="94" y="380"/>
                  </a:lnTo>
                  <a:lnTo>
                    <a:pt x="102" y="380"/>
                  </a:lnTo>
                  <a:lnTo>
                    <a:pt x="108" y="374"/>
                  </a:lnTo>
                  <a:lnTo>
                    <a:pt x="108" y="374"/>
                  </a:lnTo>
                  <a:lnTo>
                    <a:pt x="122" y="360"/>
                  </a:lnTo>
                  <a:lnTo>
                    <a:pt x="122" y="360"/>
                  </a:lnTo>
                  <a:lnTo>
                    <a:pt x="126" y="354"/>
                  </a:lnTo>
                  <a:lnTo>
                    <a:pt x="128" y="346"/>
                  </a:lnTo>
                  <a:lnTo>
                    <a:pt x="128" y="346"/>
                  </a:lnTo>
                  <a:lnTo>
                    <a:pt x="128" y="338"/>
                  </a:lnTo>
                  <a:lnTo>
                    <a:pt x="128" y="338"/>
                  </a:lnTo>
                  <a:lnTo>
                    <a:pt x="134" y="338"/>
                  </a:lnTo>
                  <a:lnTo>
                    <a:pt x="134" y="338"/>
                  </a:lnTo>
                  <a:lnTo>
                    <a:pt x="142" y="336"/>
                  </a:lnTo>
                  <a:lnTo>
                    <a:pt x="148" y="332"/>
                  </a:lnTo>
                  <a:lnTo>
                    <a:pt x="148" y="332"/>
                  </a:lnTo>
                  <a:lnTo>
                    <a:pt x="162" y="316"/>
                  </a:lnTo>
                  <a:lnTo>
                    <a:pt x="162" y="316"/>
                  </a:lnTo>
                  <a:lnTo>
                    <a:pt x="166" y="310"/>
                  </a:lnTo>
                  <a:lnTo>
                    <a:pt x="168" y="302"/>
                  </a:lnTo>
                  <a:lnTo>
                    <a:pt x="168" y="302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72" y="294"/>
                  </a:lnTo>
                  <a:lnTo>
                    <a:pt x="178" y="294"/>
                  </a:lnTo>
                  <a:lnTo>
                    <a:pt x="184" y="292"/>
                  </a:lnTo>
                  <a:lnTo>
                    <a:pt x="190" y="288"/>
                  </a:lnTo>
                  <a:lnTo>
                    <a:pt x="202" y="274"/>
                  </a:lnTo>
                  <a:lnTo>
                    <a:pt x="202" y="274"/>
                  </a:lnTo>
                  <a:lnTo>
                    <a:pt x="206" y="268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08" y="252"/>
                  </a:lnTo>
                  <a:lnTo>
                    <a:pt x="208" y="252"/>
                  </a:lnTo>
                  <a:lnTo>
                    <a:pt x="214" y="252"/>
                  </a:lnTo>
                  <a:lnTo>
                    <a:pt x="214" y="252"/>
                  </a:lnTo>
                  <a:lnTo>
                    <a:pt x="222" y="250"/>
                  </a:lnTo>
                  <a:lnTo>
                    <a:pt x="230" y="246"/>
                  </a:lnTo>
                  <a:lnTo>
                    <a:pt x="230" y="246"/>
                  </a:lnTo>
                  <a:lnTo>
                    <a:pt x="236" y="238"/>
                  </a:lnTo>
                  <a:lnTo>
                    <a:pt x="236" y="238"/>
                  </a:lnTo>
                  <a:lnTo>
                    <a:pt x="252" y="236"/>
                  </a:lnTo>
                  <a:lnTo>
                    <a:pt x="252" y="236"/>
                  </a:lnTo>
                  <a:lnTo>
                    <a:pt x="262" y="234"/>
                  </a:lnTo>
                  <a:lnTo>
                    <a:pt x="272" y="230"/>
                  </a:lnTo>
                  <a:lnTo>
                    <a:pt x="272" y="230"/>
                  </a:lnTo>
                  <a:lnTo>
                    <a:pt x="276" y="226"/>
                  </a:lnTo>
                  <a:lnTo>
                    <a:pt x="276" y="226"/>
                  </a:lnTo>
                  <a:lnTo>
                    <a:pt x="304" y="234"/>
                  </a:lnTo>
                  <a:lnTo>
                    <a:pt x="304" y="234"/>
                  </a:lnTo>
                  <a:lnTo>
                    <a:pt x="310" y="234"/>
                  </a:lnTo>
                  <a:lnTo>
                    <a:pt x="316" y="234"/>
                  </a:lnTo>
                  <a:lnTo>
                    <a:pt x="322" y="232"/>
                  </a:lnTo>
                  <a:lnTo>
                    <a:pt x="326" y="228"/>
                  </a:lnTo>
                  <a:lnTo>
                    <a:pt x="380" y="170"/>
                  </a:lnTo>
                  <a:lnTo>
                    <a:pt x="380" y="170"/>
                  </a:lnTo>
                  <a:lnTo>
                    <a:pt x="384" y="166"/>
                  </a:lnTo>
                  <a:lnTo>
                    <a:pt x="386" y="158"/>
                  </a:lnTo>
                  <a:lnTo>
                    <a:pt x="386" y="152"/>
                  </a:lnTo>
                  <a:lnTo>
                    <a:pt x="384" y="146"/>
                  </a:lnTo>
                  <a:lnTo>
                    <a:pt x="384" y="1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648" y="1697"/>
              <a:ext cx="362" cy="358"/>
            </a:xfrm>
            <a:custGeom>
              <a:avLst/>
              <a:gdLst/>
              <a:ahLst/>
              <a:cxnLst>
                <a:cxn ang="0">
                  <a:pos x="332" y="86"/>
                </a:cxn>
                <a:cxn ang="0">
                  <a:pos x="344" y="64"/>
                </a:cxn>
                <a:cxn ang="0">
                  <a:pos x="344" y="46"/>
                </a:cxn>
                <a:cxn ang="0">
                  <a:pos x="330" y="22"/>
                </a:cxn>
                <a:cxn ang="0">
                  <a:pos x="308" y="10"/>
                </a:cxn>
                <a:cxn ang="0">
                  <a:pos x="288" y="10"/>
                </a:cxn>
                <a:cxn ang="0">
                  <a:pos x="264" y="24"/>
                </a:cxn>
                <a:cxn ang="0">
                  <a:pos x="206" y="0"/>
                </a:cxn>
                <a:cxn ang="0">
                  <a:pos x="202" y="4"/>
                </a:cxn>
                <a:cxn ang="0">
                  <a:pos x="148" y="60"/>
                </a:cxn>
                <a:cxn ang="0">
                  <a:pos x="156" y="100"/>
                </a:cxn>
                <a:cxn ang="0">
                  <a:pos x="154" y="112"/>
                </a:cxn>
                <a:cxn ang="0">
                  <a:pos x="152" y="114"/>
                </a:cxn>
                <a:cxn ang="0">
                  <a:pos x="150" y="116"/>
                </a:cxn>
                <a:cxn ang="0">
                  <a:pos x="148" y="122"/>
                </a:cxn>
                <a:cxn ang="0">
                  <a:pos x="148" y="126"/>
                </a:cxn>
                <a:cxn ang="0">
                  <a:pos x="148" y="140"/>
                </a:cxn>
                <a:cxn ang="0">
                  <a:pos x="4" y="300"/>
                </a:cxn>
                <a:cxn ang="0">
                  <a:pos x="4" y="302"/>
                </a:cxn>
                <a:cxn ang="0">
                  <a:pos x="2" y="312"/>
                </a:cxn>
                <a:cxn ang="0">
                  <a:pos x="14" y="348"/>
                </a:cxn>
                <a:cxn ang="0">
                  <a:pos x="16" y="352"/>
                </a:cxn>
                <a:cxn ang="0">
                  <a:pos x="82" y="356"/>
                </a:cxn>
                <a:cxn ang="0">
                  <a:pos x="88" y="354"/>
                </a:cxn>
                <a:cxn ang="0">
                  <a:pos x="104" y="336"/>
                </a:cxn>
                <a:cxn ang="0">
                  <a:pos x="104" y="314"/>
                </a:cxn>
                <a:cxn ang="0">
                  <a:pos x="122" y="314"/>
                </a:cxn>
                <a:cxn ang="0">
                  <a:pos x="142" y="296"/>
                </a:cxn>
                <a:cxn ang="0">
                  <a:pos x="144" y="290"/>
                </a:cxn>
                <a:cxn ang="0">
                  <a:pos x="142" y="284"/>
                </a:cxn>
                <a:cxn ang="0">
                  <a:pos x="138" y="274"/>
                </a:cxn>
                <a:cxn ang="0">
                  <a:pos x="144" y="266"/>
                </a:cxn>
                <a:cxn ang="0">
                  <a:pos x="154" y="268"/>
                </a:cxn>
                <a:cxn ang="0">
                  <a:pos x="162" y="272"/>
                </a:cxn>
                <a:cxn ang="0">
                  <a:pos x="182" y="254"/>
                </a:cxn>
                <a:cxn ang="0">
                  <a:pos x="184" y="246"/>
                </a:cxn>
                <a:cxn ang="0">
                  <a:pos x="184" y="228"/>
                </a:cxn>
                <a:cxn ang="0">
                  <a:pos x="206" y="228"/>
                </a:cxn>
                <a:cxn ang="0">
                  <a:pos x="220" y="214"/>
                </a:cxn>
                <a:cxn ang="0">
                  <a:pos x="240" y="212"/>
                </a:cxn>
                <a:cxn ang="0">
                  <a:pos x="252" y="208"/>
                </a:cxn>
                <a:cxn ang="0">
                  <a:pos x="260" y="202"/>
                </a:cxn>
                <a:cxn ang="0">
                  <a:pos x="294" y="210"/>
                </a:cxn>
                <a:cxn ang="0">
                  <a:pos x="360" y="150"/>
                </a:cxn>
                <a:cxn ang="0">
                  <a:pos x="360" y="140"/>
                </a:cxn>
              </a:cxnLst>
              <a:rect l="0" t="0" r="r" b="b"/>
              <a:pathLst>
                <a:path w="362" h="358">
                  <a:moveTo>
                    <a:pt x="360" y="140"/>
                  </a:moveTo>
                  <a:lnTo>
                    <a:pt x="332" y="86"/>
                  </a:lnTo>
                  <a:lnTo>
                    <a:pt x="332" y="86"/>
                  </a:lnTo>
                  <a:lnTo>
                    <a:pt x="338" y="80"/>
                  </a:lnTo>
                  <a:lnTo>
                    <a:pt x="342" y="72"/>
                  </a:lnTo>
                  <a:lnTo>
                    <a:pt x="344" y="64"/>
                  </a:lnTo>
                  <a:lnTo>
                    <a:pt x="344" y="56"/>
                  </a:lnTo>
                  <a:lnTo>
                    <a:pt x="344" y="56"/>
                  </a:lnTo>
                  <a:lnTo>
                    <a:pt x="344" y="46"/>
                  </a:lnTo>
                  <a:lnTo>
                    <a:pt x="340" y="38"/>
                  </a:lnTo>
                  <a:lnTo>
                    <a:pt x="336" y="30"/>
                  </a:lnTo>
                  <a:lnTo>
                    <a:pt x="330" y="22"/>
                  </a:lnTo>
                  <a:lnTo>
                    <a:pt x="324" y="16"/>
                  </a:lnTo>
                  <a:lnTo>
                    <a:pt x="316" y="12"/>
                  </a:lnTo>
                  <a:lnTo>
                    <a:pt x="308" y="10"/>
                  </a:lnTo>
                  <a:lnTo>
                    <a:pt x="298" y="8"/>
                  </a:lnTo>
                  <a:lnTo>
                    <a:pt x="298" y="8"/>
                  </a:lnTo>
                  <a:lnTo>
                    <a:pt x="288" y="10"/>
                  </a:lnTo>
                  <a:lnTo>
                    <a:pt x="278" y="12"/>
                  </a:lnTo>
                  <a:lnTo>
                    <a:pt x="270" y="18"/>
                  </a:lnTo>
                  <a:lnTo>
                    <a:pt x="264" y="24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192" y="14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6" y="66"/>
                  </a:lnTo>
                  <a:lnTo>
                    <a:pt x="146" y="7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58" y="106"/>
                  </a:lnTo>
                  <a:lnTo>
                    <a:pt x="154" y="112"/>
                  </a:lnTo>
                  <a:lnTo>
                    <a:pt x="154" y="112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0" y="116"/>
                  </a:lnTo>
                  <a:lnTo>
                    <a:pt x="150" y="116"/>
                  </a:lnTo>
                  <a:lnTo>
                    <a:pt x="148" y="120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4" y="152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2"/>
                  </a:lnTo>
                  <a:lnTo>
                    <a:pt x="4" y="302"/>
                  </a:lnTo>
                  <a:lnTo>
                    <a:pt x="0" y="306"/>
                  </a:lnTo>
                  <a:lnTo>
                    <a:pt x="2" y="312"/>
                  </a:lnTo>
                  <a:lnTo>
                    <a:pt x="2" y="314"/>
                  </a:lnTo>
                  <a:lnTo>
                    <a:pt x="14" y="348"/>
                  </a:lnTo>
                  <a:lnTo>
                    <a:pt x="14" y="348"/>
                  </a:lnTo>
                  <a:lnTo>
                    <a:pt x="14" y="348"/>
                  </a:lnTo>
                  <a:lnTo>
                    <a:pt x="16" y="352"/>
                  </a:lnTo>
                  <a:lnTo>
                    <a:pt x="16" y="352"/>
                  </a:lnTo>
                  <a:lnTo>
                    <a:pt x="20" y="358"/>
                  </a:lnTo>
                  <a:lnTo>
                    <a:pt x="26" y="358"/>
                  </a:lnTo>
                  <a:lnTo>
                    <a:pt x="82" y="356"/>
                  </a:lnTo>
                  <a:lnTo>
                    <a:pt x="82" y="356"/>
                  </a:lnTo>
                  <a:lnTo>
                    <a:pt x="84" y="356"/>
                  </a:lnTo>
                  <a:lnTo>
                    <a:pt x="88" y="35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104" y="336"/>
                  </a:lnTo>
                  <a:lnTo>
                    <a:pt x="104" y="332"/>
                  </a:lnTo>
                  <a:lnTo>
                    <a:pt x="104" y="332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22" y="314"/>
                  </a:lnTo>
                  <a:lnTo>
                    <a:pt x="122" y="314"/>
                  </a:lnTo>
                  <a:lnTo>
                    <a:pt x="126" y="314"/>
                  </a:lnTo>
                  <a:lnTo>
                    <a:pt x="128" y="310"/>
                  </a:lnTo>
                  <a:lnTo>
                    <a:pt x="142" y="296"/>
                  </a:lnTo>
                  <a:lnTo>
                    <a:pt x="142" y="296"/>
                  </a:lnTo>
                  <a:lnTo>
                    <a:pt x="144" y="294"/>
                  </a:lnTo>
                  <a:lnTo>
                    <a:pt x="144" y="290"/>
                  </a:lnTo>
                  <a:lnTo>
                    <a:pt x="144" y="286"/>
                  </a:lnTo>
                  <a:lnTo>
                    <a:pt x="142" y="284"/>
                  </a:lnTo>
                  <a:lnTo>
                    <a:pt x="142" y="284"/>
                  </a:lnTo>
                  <a:lnTo>
                    <a:pt x="138" y="280"/>
                  </a:lnTo>
                  <a:lnTo>
                    <a:pt x="138" y="278"/>
                  </a:lnTo>
                  <a:lnTo>
                    <a:pt x="138" y="274"/>
                  </a:lnTo>
                  <a:lnTo>
                    <a:pt x="140" y="268"/>
                  </a:lnTo>
                  <a:lnTo>
                    <a:pt x="140" y="268"/>
                  </a:lnTo>
                  <a:lnTo>
                    <a:pt x="144" y="266"/>
                  </a:lnTo>
                  <a:lnTo>
                    <a:pt x="146" y="266"/>
                  </a:lnTo>
                  <a:lnTo>
                    <a:pt x="150" y="266"/>
                  </a:lnTo>
                  <a:lnTo>
                    <a:pt x="154" y="268"/>
                  </a:lnTo>
                  <a:lnTo>
                    <a:pt x="154" y="268"/>
                  </a:lnTo>
                  <a:lnTo>
                    <a:pt x="158" y="270"/>
                  </a:lnTo>
                  <a:lnTo>
                    <a:pt x="162" y="272"/>
                  </a:lnTo>
                  <a:lnTo>
                    <a:pt x="166" y="270"/>
                  </a:lnTo>
                  <a:lnTo>
                    <a:pt x="168" y="268"/>
                  </a:lnTo>
                  <a:lnTo>
                    <a:pt x="182" y="254"/>
                  </a:lnTo>
                  <a:lnTo>
                    <a:pt x="182" y="254"/>
                  </a:lnTo>
                  <a:lnTo>
                    <a:pt x="184" y="250"/>
                  </a:lnTo>
                  <a:lnTo>
                    <a:pt x="184" y="246"/>
                  </a:lnTo>
                  <a:lnTo>
                    <a:pt x="184" y="246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202" y="228"/>
                  </a:lnTo>
                  <a:lnTo>
                    <a:pt x="202" y="228"/>
                  </a:lnTo>
                  <a:lnTo>
                    <a:pt x="206" y="228"/>
                  </a:lnTo>
                  <a:lnTo>
                    <a:pt x="208" y="226"/>
                  </a:lnTo>
                  <a:lnTo>
                    <a:pt x="208" y="226"/>
                  </a:lnTo>
                  <a:lnTo>
                    <a:pt x="220" y="214"/>
                  </a:lnTo>
                  <a:lnTo>
                    <a:pt x="220" y="214"/>
                  </a:lnTo>
                  <a:lnTo>
                    <a:pt x="222" y="214"/>
                  </a:lnTo>
                  <a:lnTo>
                    <a:pt x="240" y="212"/>
                  </a:lnTo>
                  <a:lnTo>
                    <a:pt x="240" y="212"/>
                  </a:lnTo>
                  <a:lnTo>
                    <a:pt x="246" y="212"/>
                  </a:lnTo>
                  <a:lnTo>
                    <a:pt x="252" y="208"/>
                  </a:lnTo>
                  <a:lnTo>
                    <a:pt x="254" y="204"/>
                  </a:lnTo>
                  <a:lnTo>
                    <a:pt x="254" y="204"/>
                  </a:lnTo>
                  <a:lnTo>
                    <a:pt x="260" y="202"/>
                  </a:lnTo>
                  <a:lnTo>
                    <a:pt x="266" y="202"/>
                  </a:lnTo>
                  <a:lnTo>
                    <a:pt x="294" y="210"/>
                  </a:lnTo>
                  <a:lnTo>
                    <a:pt x="294" y="210"/>
                  </a:lnTo>
                  <a:lnTo>
                    <a:pt x="300" y="210"/>
                  </a:lnTo>
                  <a:lnTo>
                    <a:pt x="306" y="208"/>
                  </a:lnTo>
                  <a:lnTo>
                    <a:pt x="360" y="150"/>
                  </a:lnTo>
                  <a:lnTo>
                    <a:pt x="360" y="150"/>
                  </a:lnTo>
                  <a:lnTo>
                    <a:pt x="362" y="146"/>
                  </a:lnTo>
                  <a:lnTo>
                    <a:pt x="360" y="140"/>
                  </a:lnTo>
                  <a:lnTo>
                    <a:pt x="360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3676" y="1869"/>
              <a:ext cx="152" cy="164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0" y="158"/>
                </a:cxn>
                <a:cxn ang="0">
                  <a:pos x="146" y="0"/>
                </a:cxn>
                <a:cxn ang="0">
                  <a:pos x="146" y="0"/>
                </a:cxn>
                <a:cxn ang="0">
                  <a:pos x="152" y="6"/>
                </a:cxn>
                <a:cxn ang="0">
                  <a:pos x="152" y="6"/>
                </a:cxn>
                <a:cxn ang="0">
                  <a:pos x="2" y="164"/>
                </a:cxn>
                <a:cxn ang="0">
                  <a:pos x="2" y="164"/>
                </a:cxn>
                <a:cxn ang="0">
                  <a:pos x="0" y="158"/>
                </a:cxn>
                <a:cxn ang="0">
                  <a:pos x="0" y="158"/>
                </a:cxn>
              </a:cxnLst>
              <a:rect l="0" t="0" r="r" b="b"/>
              <a:pathLst>
                <a:path w="152" h="164">
                  <a:moveTo>
                    <a:pt x="0" y="158"/>
                  </a:moveTo>
                  <a:lnTo>
                    <a:pt x="0" y="158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3690" y="1881"/>
              <a:ext cx="162" cy="156"/>
            </a:xfrm>
            <a:custGeom>
              <a:avLst/>
              <a:gdLst/>
              <a:ahLst/>
              <a:cxnLst>
                <a:cxn ang="0">
                  <a:pos x="156" y="24"/>
                </a:cxn>
                <a:cxn ang="0">
                  <a:pos x="156" y="24"/>
                </a:cxn>
                <a:cxn ang="0">
                  <a:pos x="132" y="26"/>
                </a:cxn>
                <a:cxn ang="0">
                  <a:pos x="132" y="26"/>
                </a:cxn>
                <a:cxn ang="0">
                  <a:pos x="128" y="26"/>
                </a:cxn>
                <a:cxn ang="0">
                  <a:pos x="124" y="28"/>
                </a:cxn>
                <a:cxn ang="0">
                  <a:pos x="124" y="28"/>
                </a:cxn>
                <a:cxn ang="0">
                  <a:pos x="122" y="32"/>
                </a:cxn>
                <a:cxn ang="0">
                  <a:pos x="122" y="36"/>
                </a:cxn>
                <a:cxn ang="0">
                  <a:pos x="122" y="36"/>
                </a:cxn>
                <a:cxn ang="0">
                  <a:pos x="124" y="60"/>
                </a:cxn>
                <a:cxn ang="0">
                  <a:pos x="124" y="60"/>
                </a:cxn>
                <a:cxn ang="0">
                  <a:pos x="118" y="64"/>
                </a:cxn>
                <a:cxn ang="0">
                  <a:pos x="118" y="64"/>
                </a:cxn>
                <a:cxn ang="0">
                  <a:pos x="108" y="62"/>
                </a:cxn>
                <a:cxn ang="0">
                  <a:pos x="98" y="64"/>
                </a:cxn>
                <a:cxn ang="0">
                  <a:pos x="90" y="66"/>
                </a:cxn>
                <a:cxn ang="0">
                  <a:pos x="84" y="72"/>
                </a:cxn>
                <a:cxn ang="0">
                  <a:pos x="84" y="72"/>
                </a:cxn>
                <a:cxn ang="0">
                  <a:pos x="78" y="80"/>
                </a:cxn>
                <a:cxn ang="0">
                  <a:pos x="76" y="90"/>
                </a:cxn>
                <a:cxn ang="0">
                  <a:pos x="78" y="98"/>
                </a:cxn>
                <a:cxn ang="0">
                  <a:pos x="80" y="106"/>
                </a:cxn>
                <a:cxn ang="0">
                  <a:pos x="80" y="106"/>
                </a:cxn>
                <a:cxn ang="0">
                  <a:pos x="74" y="110"/>
                </a:cxn>
                <a:cxn ang="0">
                  <a:pos x="74" y="110"/>
                </a:cxn>
                <a:cxn ang="0">
                  <a:pos x="52" y="112"/>
                </a:cxn>
                <a:cxn ang="0">
                  <a:pos x="52" y="112"/>
                </a:cxn>
                <a:cxn ang="0">
                  <a:pos x="48" y="112"/>
                </a:cxn>
                <a:cxn ang="0">
                  <a:pos x="44" y="114"/>
                </a:cxn>
                <a:cxn ang="0">
                  <a:pos x="44" y="114"/>
                </a:cxn>
                <a:cxn ang="0">
                  <a:pos x="42" y="118"/>
                </a:cxn>
                <a:cxn ang="0">
                  <a:pos x="42" y="122"/>
                </a:cxn>
                <a:cxn ang="0">
                  <a:pos x="42" y="122"/>
                </a:cxn>
                <a:cxn ang="0">
                  <a:pos x="42" y="146"/>
                </a:cxn>
                <a:cxn ang="0">
                  <a:pos x="42" y="146"/>
                </a:cxn>
                <a:cxn ang="0">
                  <a:pos x="34" y="154"/>
                </a:cxn>
                <a:cxn ang="0">
                  <a:pos x="34" y="154"/>
                </a:cxn>
                <a:cxn ang="0">
                  <a:pos x="0" y="156"/>
                </a:cxn>
                <a:cxn ang="0">
                  <a:pos x="144" y="0"/>
                </a:cxn>
                <a:cxn ang="0">
                  <a:pos x="162" y="18"/>
                </a:cxn>
                <a:cxn ang="0">
                  <a:pos x="162" y="18"/>
                </a:cxn>
                <a:cxn ang="0">
                  <a:pos x="156" y="24"/>
                </a:cxn>
                <a:cxn ang="0">
                  <a:pos x="156" y="24"/>
                </a:cxn>
              </a:cxnLst>
              <a:rect l="0" t="0" r="r" b="b"/>
              <a:pathLst>
                <a:path w="162" h="156">
                  <a:moveTo>
                    <a:pt x="156" y="24"/>
                  </a:moveTo>
                  <a:lnTo>
                    <a:pt x="156" y="24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28" y="26"/>
                  </a:lnTo>
                  <a:lnTo>
                    <a:pt x="124" y="28"/>
                  </a:lnTo>
                  <a:lnTo>
                    <a:pt x="124" y="28"/>
                  </a:lnTo>
                  <a:lnTo>
                    <a:pt x="122" y="32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24" y="60"/>
                  </a:lnTo>
                  <a:lnTo>
                    <a:pt x="124" y="60"/>
                  </a:lnTo>
                  <a:lnTo>
                    <a:pt x="118" y="64"/>
                  </a:lnTo>
                  <a:lnTo>
                    <a:pt x="118" y="64"/>
                  </a:lnTo>
                  <a:lnTo>
                    <a:pt x="108" y="62"/>
                  </a:lnTo>
                  <a:lnTo>
                    <a:pt x="98" y="64"/>
                  </a:lnTo>
                  <a:lnTo>
                    <a:pt x="90" y="66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8" y="80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0" y="106"/>
                  </a:lnTo>
                  <a:lnTo>
                    <a:pt x="80" y="106"/>
                  </a:lnTo>
                  <a:lnTo>
                    <a:pt x="74" y="110"/>
                  </a:lnTo>
                  <a:lnTo>
                    <a:pt x="7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48" y="112"/>
                  </a:lnTo>
                  <a:lnTo>
                    <a:pt x="44" y="114"/>
                  </a:lnTo>
                  <a:lnTo>
                    <a:pt x="44" y="114"/>
                  </a:lnTo>
                  <a:lnTo>
                    <a:pt x="42" y="118"/>
                  </a:lnTo>
                  <a:lnTo>
                    <a:pt x="42" y="122"/>
                  </a:lnTo>
                  <a:lnTo>
                    <a:pt x="42" y="122"/>
                  </a:lnTo>
                  <a:lnTo>
                    <a:pt x="42" y="146"/>
                  </a:lnTo>
                  <a:lnTo>
                    <a:pt x="42" y="146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0" y="156"/>
                  </a:lnTo>
                  <a:lnTo>
                    <a:pt x="144" y="0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56" y="24"/>
                  </a:lnTo>
                  <a:lnTo>
                    <a:pt x="156" y="24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3676" y="1869"/>
              <a:ext cx="152" cy="164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46" y="0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4"/>
                </a:cxn>
                <a:cxn ang="0">
                  <a:pos x="2" y="164"/>
                </a:cxn>
                <a:cxn ang="0">
                  <a:pos x="152" y="6"/>
                </a:cxn>
                <a:cxn ang="0">
                  <a:pos x="152" y="6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152" h="164">
                  <a:moveTo>
                    <a:pt x="146" y="0"/>
                  </a:moveTo>
                  <a:lnTo>
                    <a:pt x="146" y="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DC0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3670" y="1719"/>
              <a:ext cx="318" cy="302"/>
            </a:xfrm>
            <a:custGeom>
              <a:avLst/>
              <a:gdLst/>
              <a:ahLst/>
              <a:cxnLst>
                <a:cxn ang="0">
                  <a:pos x="288" y="62"/>
                </a:cxn>
                <a:cxn ang="0">
                  <a:pos x="296" y="58"/>
                </a:cxn>
                <a:cxn ang="0">
                  <a:pos x="306" y="44"/>
                </a:cxn>
                <a:cxn ang="0">
                  <a:pos x="306" y="36"/>
                </a:cxn>
                <a:cxn ang="0">
                  <a:pos x="304" y="24"/>
                </a:cxn>
                <a:cxn ang="0">
                  <a:pos x="288" y="8"/>
                </a:cxn>
                <a:cxn ang="0">
                  <a:pos x="276" y="6"/>
                </a:cxn>
                <a:cxn ang="0">
                  <a:pos x="266" y="6"/>
                </a:cxn>
                <a:cxn ang="0">
                  <a:pos x="252" y="16"/>
                </a:cxn>
                <a:cxn ang="0">
                  <a:pos x="246" y="24"/>
                </a:cxn>
                <a:cxn ang="0">
                  <a:pos x="198" y="4"/>
                </a:cxn>
                <a:cxn ang="0">
                  <a:pos x="198" y="4"/>
                </a:cxn>
                <a:cxn ang="0">
                  <a:pos x="190" y="0"/>
                </a:cxn>
                <a:cxn ang="0">
                  <a:pos x="144" y="48"/>
                </a:cxn>
                <a:cxn ang="0">
                  <a:pos x="158" y="82"/>
                </a:cxn>
                <a:cxn ang="0">
                  <a:pos x="156" y="92"/>
                </a:cxn>
                <a:cxn ang="0">
                  <a:pos x="144" y="104"/>
                </a:cxn>
                <a:cxn ang="0">
                  <a:pos x="146" y="128"/>
                </a:cxn>
                <a:cxn ang="0">
                  <a:pos x="144" y="132"/>
                </a:cxn>
                <a:cxn ang="0">
                  <a:pos x="142" y="134"/>
                </a:cxn>
                <a:cxn ang="0">
                  <a:pos x="0" y="288"/>
                </a:cxn>
                <a:cxn ang="0">
                  <a:pos x="152" y="142"/>
                </a:cxn>
                <a:cxn ang="0">
                  <a:pos x="156" y="142"/>
                </a:cxn>
                <a:cxn ang="0">
                  <a:pos x="166" y="148"/>
                </a:cxn>
                <a:cxn ang="0">
                  <a:pos x="172" y="154"/>
                </a:cxn>
                <a:cxn ang="0">
                  <a:pos x="178" y="162"/>
                </a:cxn>
                <a:cxn ang="0">
                  <a:pos x="188" y="170"/>
                </a:cxn>
                <a:cxn ang="0">
                  <a:pos x="194" y="174"/>
                </a:cxn>
                <a:cxn ang="0">
                  <a:pos x="202" y="174"/>
                </a:cxn>
                <a:cxn ang="0">
                  <a:pos x="208" y="174"/>
                </a:cxn>
                <a:cxn ang="0">
                  <a:pos x="212" y="174"/>
                </a:cxn>
                <a:cxn ang="0">
                  <a:pos x="224" y="168"/>
                </a:cxn>
                <a:cxn ang="0">
                  <a:pos x="228" y="164"/>
                </a:cxn>
                <a:cxn ang="0">
                  <a:pos x="228" y="162"/>
                </a:cxn>
                <a:cxn ang="0">
                  <a:pos x="232" y="160"/>
                </a:cxn>
                <a:cxn ang="0">
                  <a:pos x="236" y="158"/>
                </a:cxn>
                <a:cxn ang="0">
                  <a:pos x="270" y="168"/>
                </a:cxn>
                <a:cxn ang="0">
                  <a:pos x="276" y="168"/>
                </a:cxn>
                <a:cxn ang="0">
                  <a:pos x="316" y="126"/>
                </a:cxn>
                <a:cxn ang="0">
                  <a:pos x="318" y="122"/>
                </a:cxn>
                <a:cxn ang="0">
                  <a:pos x="318" y="116"/>
                </a:cxn>
              </a:cxnLst>
              <a:rect l="0" t="0" r="r" b="b"/>
              <a:pathLst>
                <a:path w="318" h="302">
                  <a:moveTo>
                    <a:pt x="318" y="116"/>
                  </a:moveTo>
                  <a:lnTo>
                    <a:pt x="288" y="62"/>
                  </a:lnTo>
                  <a:lnTo>
                    <a:pt x="288" y="62"/>
                  </a:lnTo>
                  <a:lnTo>
                    <a:pt x="296" y="58"/>
                  </a:lnTo>
                  <a:lnTo>
                    <a:pt x="302" y="52"/>
                  </a:lnTo>
                  <a:lnTo>
                    <a:pt x="306" y="44"/>
                  </a:lnTo>
                  <a:lnTo>
                    <a:pt x="306" y="36"/>
                  </a:lnTo>
                  <a:lnTo>
                    <a:pt x="306" y="36"/>
                  </a:lnTo>
                  <a:lnTo>
                    <a:pt x="306" y="30"/>
                  </a:lnTo>
                  <a:lnTo>
                    <a:pt x="304" y="24"/>
                  </a:lnTo>
                  <a:lnTo>
                    <a:pt x="298" y="14"/>
                  </a:lnTo>
                  <a:lnTo>
                    <a:pt x="288" y="8"/>
                  </a:lnTo>
                  <a:lnTo>
                    <a:pt x="282" y="6"/>
                  </a:lnTo>
                  <a:lnTo>
                    <a:pt x="276" y="6"/>
                  </a:lnTo>
                  <a:lnTo>
                    <a:pt x="276" y="6"/>
                  </a:lnTo>
                  <a:lnTo>
                    <a:pt x="266" y="6"/>
                  </a:lnTo>
                  <a:lnTo>
                    <a:pt x="258" y="10"/>
                  </a:lnTo>
                  <a:lnTo>
                    <a:pt x="252" y="16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58" y="82"/>
                  </a:lnTo>
                  <a:lnTo>
                    <a:pt x="158" y="82"/>
                  </a:lnTo>
                  <a:lnTo>
                    <a:pt x="158" y="88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44" y="104"/>
                  </a:lnTo>
                  <a:lnTo>
                    <a:pt x="144" y="104"/>
                  </a:lnTo>
                  <a:lnTo>
                    <a:pt x="146" y="128"/>
                  </a:lnTo>
                  <a:lnTo>
                    <a:pt x="146" y="128"/>
                  </a:lnTo>
                  <a:lnTo>
                    <a:pt x="144" y="132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4" y="302"/>
                  </a:lnTo>
                  <a:lnTo>
                    <a:pt x="152" y="142"/>
                  </a:lnTo>
                  <a:lnTo>
                    <a:pt x="152" y="142"/>
                  </a:lnTo>
                  <a:lnTo>
                    <a:pt x="156" y="142"/>
                  </a:lnTo>
                  <a:lnTo>
                    <a:pt x="160" y="144"/>
                  </a:lnTo>
                  <a:lnTo>
                    <a:pt x="166" y="148"/>
                  </a:lnTo>
                  <a:lnTo>
                    <a:pt x="166" y="148"/>
                  </a:lnTo>
                  <a:lnTo>
                    <a:pt x="172" y="154"/>
                  </a:lnTo>
                  <a:lnTo>
                    <a:pt x="172" y="154"/>
                  </a:lnTo>
                  <a:lnTo>
                    <a:pt x="178" y="162"/>
                  </a:lnTo>
                  <a:lnTo>
                    <a:pt x="188" y="170"/>
                  </a:lnTo>
                  <a:lnTo>
                    <a:pt x="188" y="170"/>
                  </a:lnTo>
                  <a:lnTo>
                    <a:pt x="194" y="174"/>
                  </a:lnTo>
                  <a:lnTo>
                    <a:pt x="194" y="174"/>
                  </a:lnTo>
                  <a:lnTo>
                    <a:pt x="202" y="174"/>
                  </a:lnTo>
                  <a:lnTo>
                    <a:pt x="202" y="174"/>
                  </a:lnTo>
                  <a:lnTo>
                    <a:pt x="208" y="174"/>
                  </a:lnTo>
                  <a:lnTo>
                    <a:pt x="208" y="174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8" y="172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28" y="164"/>
                  </a:lnTo>
                  <a:lnTo>
                    <a:pt x="228" y="164"/>
                  </a:lnTo>
                  <a:lnTo>
                    <a:pt x="228" y="162"/>
                  </a:lnTo>
                  <a:lnTo>
                    <a:pt x="228" y="162"/>
                  </a:lnTo>
                  <a:lnTo>
                    <a:pt x="232" y="160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46" y="160"/>
                  </a:lnTo>
                  <a:lnTo>
                    <a:pt x="270" y="168"/>
                  </a:lnTo>
                  <a:lnTo>
                    <a:pt x="270" y="168"/>
                  </a:lnTo>
                  <a:lnTo>
                    <a:pt x="276" y="168"/>
                  </a:lnTo>
                  <a:lnTo>
                    <a:pt x="280" y="164"/>
                  </a:lnTo>
                  <a:lnTo>
                    <a:pt x="316" y="126"/>
                  </a:lnTo>
                  <a:lnTo>
                    <a:pt x="316" y="126"/>
                  </a:lnTo>
                  <a:lnTo>
                    <a:pt x="318" y="122"/>
                  </a:lnTo>
                  <a:lnTo>
                    <a:pt x="318" y="116"/>
                  </a:lnTo>
                  <a:lnTo>
                    <a:pt x="318" y="116"/>
                  </a:lnTo>
                  <a:close/>
                </a:path>
              </a:pathLst>
            </a:custGeom>
            <a:solidFill>
              <a:srgbClr val="FDC0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3848" y="1719"/>
              <a:ext cx="82" cy="166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50" y="164"/>
                </a:cxn>
                <a:cxn ang="0">
                  <a:pos x="50" y="164"/>
                </a:cxn>
                <a:cxn ang="0">
                  <a:pos x="50" y="164"/>
                </a:cxn>
                <a:cxn ang="0">
                  <a:pos x="50" y="164"/>
                </a:cxn>
                <a:cxn ang="0">
                  <a:pos x="50" y="162"/>
                </a:cxn>
                <a:cxn ang="0">
                  <a:pos x="50" y="162"/>
                </a:cxn>
                <a:cxn ang="0">
                  <a:pos x="54" y="160"/>
                </a:cxn>
                <a:cxn ang="0">
                  <a:pos x="58" y="158"/>
                </a:cxn>
                <a:cxn ang="0">
                  <a:pos x="58" y="158"/>
                </a:cxn>
                <a:cxn ang="0">
                  <a:pos x="68" y="160"/>
                </a:cxn>
                <a:cxn ang="0">
                  <a:pos x="82" y="16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82" h="166">
                  <a:moveTo>
                    <a:pt x="20" y="4"/>
                  </a:move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2"/>
                  </a:lnTo>
                  <a:lnTo>
                    <a:pt x="50" y="162"/>
                  </a:lnTo>
                  <a:lnTo>
                    <a:pt x="54" y="160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68" y="160"/>
                  </a:lnTo>
                  <a:lnTo>
                    <a:pt x="82" y="16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3834" y="1739"/>
              <a:ext cx="52" cy="1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6" y="154"/>
                </a:cxn>
                <a:cxn ang="0">
                  <a:pos x="46" y="154"/>
                </a:cxn>
                <a:cxn ang="0">
                  <a:pos x="48" y="154"/>
                </a:cxn>
                <a:cxn ang="0">
                  <a:pos x="48" y="154"/>
                </a:cxn>
                <a:cxn ang="0">
                  <a:pos x="52" y="15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52" h="154">
                  <a:moveTo>
                    <a:pt x="0" y="8"/>
                  </a:moveTo>
                  <a:lnTo>
                    <a:pt x="46" y="154"/>
                  </a:lnTo>
                  <a:lnTo>
                    <a:pt x="46" y="154"/>
                  </a:lnTo>
                  <a:lnTo>
                    <a:pt x="48" y="154"/>
                  </a:lnTo>
                  <a:lnTo>
                    <a:pt x="48" y="154"/>
                  </a:lnTo>
                  <a:lnTo>
                    <a:pt x="52" y="15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3892" y="1733"/>
              <a:ext cx="64" cy="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54"/>
                </a:cxn>
                <a:cxn ang="0">
                  <a:pos x="50" y="154"/>
                </a:cxn>
                <a:cxn ang="0">
                  <a:pos x="54" y="154"/>
                </a:cxn>
                <a:cxn ang="0">
                  <a:pos x="58" y="150"/>
                </a:cxn>
                <a:cxn ang="0">
                  <a:pos x="64" y="14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154">
                  <a:moveTo>
                    <a:pt x="0" y="0"/>
                  </a:moveTo>
                  <a:lnTo>
                    <a:pt x="50" y="154"/>
                  </a:lnTo>
                  <a:lnTo>
                    <a:pt x="50" y="154"/>
                  </a:lnTo>
                  <a:lnTo>
                    <a:pt x="54" y="154"/>
                  </a:lnTo>
                  <a:lnTo>
                    <a:pt x="58" y="150"/>
                  </a:lnTo>
                  <a:lnTo>
                    <a:pt x="64" y="14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1"/>
            <p:cNvSpPr>
              <a:spLocks noEditPoints="1"/>
            </p:cNvSpPr>
            <p:nvPr/>
          </p:nvSpPr>
          <p:spPr bwMode="auto">
            <a:xfrm>
              <a:off x="3670" y="1747"/>
              <a:ext cx="318" cy="274"/>
            </a:xfrm>
            <a:custGeom>
              <a:avLst/>
              <a:gdLst/>
              <a:ahLst/>
              <a:cxnLst>
                <a:cxn ang="0">
                  <a:pos x="306" y="8"/>
                </a:cxn>
                <a:cxn ang="0">
                  <a:pos x="306" y="0"/>
                </a:cxn>
                <a:cxn ang="0">
                  <a:pos x="300" y="16"/>
                </a:cxn>
                <a:cxn ang="0">
                  <a:pos x="288" y="26"/>
                </a:cxn>
                <a:cxn ang="0">
                  <a:pos x="290" y="32"/>
                </a:cxn>
                <a:cxn ang="0">
                  <a:pos x="302" y="22"/>
                </a:cxn>
                <a:cxn ang="0">
                  <a:pos x="306" y="8"/>
                </a:cxn>
                <a:cxn ang="0">
                  <a:pos x="318" y="88"/>
                </a:cxn>
                <a:cxn ang="0">
                  <a:pos x="318" y="88"/>
                </a:cxn>
                <a:cxn ang="0">
                  <a:pos x="280" y="130"/>
                </a:cxn>
                <a:cxn ang="0">
                  <a:pos x="274" y="132"/>
                </a:cxn>
                <a:cxn ang="0">
                  <a:pos x="246" y="126"/>
                </a:cxn>
                <a:cxn ang="0">
                  <a:pos x="236" y="124"/>
                </a:cxn>
                <a:cxn ang="0">
                  <a:pos x="232" y="126"/>
                </a:cxn>
                <a:cxn ang="0">
                  <a:pos x="228" y="128"/>
                </a:cxn>
                <a:cxn ang="0">
                  <a:pos x="226" y="128"/>
                </a:cxn>
                <a:cxn ang="0">
                  <a:pos x="224" y="132"/>
                </a:cxn>
                <a:cxn ang="0">
                  <a:pos x="212" y="138"/>
                </a:cxn>
                <a:cxn ang="0">
                  <a:pos x="206" y="138"/>
                </a:cxn>
                <a:cxn ang="0">
                  <a:pos x="200" y="138"/>
                </a:cxn>
                <a:cxn ang="0">
                  <a:pos x="194" y="138"/>
                </a:cxn>
                <a:cxn ang="0">
                  <a:pos x="188" y="134"/>
                </a:cxn>
                <a:cxn ang="0">
                  <a:pos x="178" y="126"/>
                </a:cxn>
                <a:cxn ang="0">
                  <a:pos x="172" y="120"/>
                </a:cxn>
                <a:cxn ang="0">
                  <a:pos x="160" y="108"/>
                </a:cxn>
                <a:cxn ang="0">
                  <a:pos x="156" y="106"/>
                </a:cxn>
                <a:cxn ang="0">
                  <a:pos x="2" y="266"/>
                </a:cxn>
                <a:cxn ang="0">
                  <a:pos x="0" y="258"/>
                </a:cxn>
                <a:cxn ang="0">
                  <a:pos x="0" y="260"/>
                </a:cxn>
                <a:cxn ang="0">
                  <a:pos x="4" y="274"/>
                </a:cxn>
                <a:cxn ang="0">
                  <a:pos x="152" y="114"/>
                </a:cxn>
                <a:cxn ang="0">
                  <a:pos x="160" y="116"/>
                </a:cxn>
                <a:cxn ang="0">
                  <a:pos x="166" y="120"/>
                </a:cxn>
                <a:cxn ang="0">
                  <a:pos x="172" y="126"/>
                </a:cxn>
                <a:cxn ang="0">
                  <a:pos x="188" y="142"/>
                </a:cxn>
                <a:cxn ang="0">
                  <a:pos x="194" y="146"/>
                </a:cxn>
                <a:cxn ang="0">
                  <a:pos x="202" y="146"/>
                </a:cxn>
                <a:cxn ang="0">
                  <a:pos x="208" y="146"/>
                </a:cxn>
                <a:cxn ang="0">
                  <a:pos x="212" y="146"/>
                </a:cxn>
                <a:cxn ang="0">
                  <a:pos x="218" y="144"/>
                </a:cxn>
                <a:cxn ang="0">
                  <a:pos x="224" y="140"/>
                </a:cxn>
                <a:cxn ang="0">
                  <a:pos x="228" y="136"/>
                </a:cxn>
                <a:cxn ang="0">
                  <a:pos x="228" y="134"/>
                </a:cxn>
                <a:cxn ang="0">
                  <a:pos x="236" y="130"/>
                </a:cxn>
                <a:cxn ang="0">
                  <a:pos x="246" y="132"/>
                </a:cxn>
                <a:cxn ang="0">
                  <a:pos x="270" y="140"/>
                </a:cxn>
                <a:cxn ang="0">
                  <a:pos x="280" y="136"/>
                </a:cxn>
                <a:cxn ang="0">
                  <a:pos x="316" y="98"/>
                </a:cxn>
                <a:cxn ang="0">
                  <a:pos x="318" y="88"/>
                </a:cxn>
              </a:cxnLst>
              <a:rect l="0" t="0" r="r" b="b"/>
              <a:pathLst>
                <a:path w="318" h="274">
                  <a:moveTo>
                    <a:pt x="306" y="8"/>
                  </a:moveTo>
                  <a:lnTo>
                    <a:pt x="306" y="8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4" y="8"/>
                  </a:lnTo>
                  <a:lnTo>
                    <a:pt x="300" y="16"/>
                  </a:lnTo>
                  <a:lnTo>
                    <a:pt x="294" y="22"/>
                  </a:lnTo>
                  <a:lnTo>
                    <a:pt x="288" y="26"/>
                  </a:lnTo>
                  <a:lnTo>
                    <a:pt x="290" y="32"/>
                  </a:lnTo>
                  <a:lnTo>
                    <a:pt x="290" y="32"/>
                  </a:lnTo>
                  <a:lnTo>
                    <a:pt x="298" y="28"/>
                  </a:lnTo>
                  <a:lnTo>
                    <a:pt x="302" y="22"/>
                  </a:lnTo>
                  <a:lnTo>
                    <a:pt x="306" y="14"/>
                  </a:lnTo>
                  <a:lnTo>
                    <a:pt x="306" y="8"/>
                  </a:lnTo>
                  <a:lnTo>
                    <a:pt x="306" y="8"/>
                  </a:lnTo>
                  <a:close/>
                  <a:moveTo>
                    <a:pt x="318" y="88"/>
                  </a:moveTo>
                  <a:lnTo>
                    <a:pt x="318" y="88"/>
                  </a:lnTo>
                  <a:lnTo>
                    <a:pt x="318" y="88"/>
                  </a:lnTo>
                  <a:lnTo>
                    <a:pt x="316" y="92"/>
                  </a:lnTo>
                  <a:lnTo>
                    <a:pt x="280" y="130"/>
                  </a:lnTo>
                  <a:lnTo>
                    <a:pt x="280" y="130"/>
                  </a:lnTo>
                  <a:lnTo>
                    <a:pt x="274" y="132"/>
                  </a:lnTo>
                  <a:lnTo>
                    <a:pt x="268" y="132"/>
                  </a:lnTo>
                  <a:lnTo>
                    <a:pt x="246" y="126"/>
                  </a:lnTo>
                  <a:lnTo>
                    <a:pt x="246" y="126"/>
                  </a:lnTo>
                  <a:lnTo>
                    <a:pt x="236" y="124"/>
                  </a:lnTo>
                  <a:lnTo>
                    <a:pt x="236" y="124"/>
                  </a:lnTo>
                  <a:lnTo>
                    <a:pt x="232" y="126"/>
                  </a:lnTo>
                  <a:lnTo>
                    <a:pt x="228" y="128"/>
                  </a:lnTo>
                  <a:lnTo>
                    <a:pt x="228" y="12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24" y="132"/>
                  </a:lnTo>
                  <a:lnTo>
                    <a:pt x="224" y="132"/>
                  </a:lnTo>
                  <a:lnTo>
                    <a:pt x="218" y="136"/>
                  </a:lnTo>
                  <a:lnTo>
                    <a:pt x="212" y="138"/>
                  </a:lnTo>
                  <a:lnTo>
                    <a:pt x="212" y="138"/>
                  </a:lnTo>
                  <a:lnTo>
                    <a:pt x="206" y="138"/>
                  </a:lnTo>
                  <a:lnTo>
                    <a:pt x="206" y="138"/>
                  </a:lnTo>
                  <a:lnTo>
                    <a:pt x="200" y="138"/>
                  </a:lnTo>
                  <a:lnTo>
                    <a:pt x="200" y="138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88" y="134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4" y="112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6" y="106"/>
                  </a:lnTo>
                  <a:lnTo>
                    <a:pt x="152" y="106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74"/>
                  </a:lnTo>
                  <a:lnTo>
                    <a:pt x="152" y="114"/>
                  </a:lnTo>
                  <a:lnTo>
                    <a:pt x="152" y="114"/>
                  </a:lnTo>
                  <a:lnTo>
                    <a:pt x="156" y="114"/>
                  </a:lnTo>
                  <a:lnTo>
                    <a:pt x="160" y="116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72" y="126"/>
                  </a:lnTo>
                  <a:lnTo>
                    <a:pt x="172" y="126"/>
                  </a:lnTo>
                  <a:lnTo>
                    <a:pt x="178" y="134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94" y="146"/>
                  </a:lnTo>
                  <a:lnTo>
                    <a:pt x="194" y="146"/>
                  </a:lnTo>
                  <a:lnTo>
                    <a:pt x="202" y="146"/>
                  </a:lnTo>
                  <a:lnTo>
                    <a:pt x="202" y="146"/>
                  </a:lnTo>
                  <a:lnTo>
                    <a:pt x="208" y="146"/>
                  </a:lnTo>
                  <a:lnTo>
                    <a:pt x="208" y="146"/>
                  </a:lnTo>
                  <a:lnTo>
                    <a:pt x="212" y="146"/>
                  </a:lnTo>
                  <a:lnTo>
                    <a:pt x="212" y="146"/>
                  </a:lnTo>
                  <a:lnTo>
                    <a:pt x="218" y="144"/>
                  </a:lnTo>
                  <a:lnTo>
                    <a:pt x="224" y="140"/>
                  </a:lnTo>
                  <a:lnTo>
                    <a:pt x="224" y="140"/>
                  </a:lnTo>
                  <a:lnTo>
                    <a:pt x="228" y="136"/>
                  </a:lnTo>
                  <a:lnTo>
                    <a:pt x="228" y="136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32" y="132"/>
                  </a:lnTo>
                  <a:lnTo>
                    <a:pt x="236" y="130"/>
                  </a:lnTo>
                  <a:lnTo>
                    <a:pt x="236" y="130"/>
                  </a:lnTo>
                  <a:lnTo>
                    <a:pt x="246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76" y="140"/>
                  </a:lnTo>
                  <a:lnTo>
                    <a:pt x="280" y="136"/>
                  </a:lnTo>
                  <a:lnTo>
                    <a:pt x="316" y="98"/>
                  </a:lnTo>
                  <a:lnTo>
                    <a:pt x="316" y="98"/>
                  </a:lnTo>
                  <a:lnTo>
                    <a:pt x="318" y="94"/>
                  </a:lnTo>
                  <a:lnTo>
                    <a:pt x="318" y="88"/>
                  </a:lnTo>
                  <a:lnTo>
                    <a:pt x="318" y="88"/>
                  </a:lnTo>
                  <a:close/>
                </a:path>
              </a:pathLst>
            </a:custGeom>
            <a:solidFill>
              <a:srgbClr val="FD860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3648" y="1688"/>
              <a:ext cx="306" cy="300"/>
            </a:xfrm>
            <a:custGeom>
              <a:avLst/>
              <a:gdLst/>
              <a:ahLst/>
              <a:cxnLst>
                <a:cxn ang="0">
                  <a:pos x="306" y="30"/>
                </a:cxn>
                <a:cxn ang="0">
                  <a:pos x="296" y="12"/>
                </a:cxn>
                <a:cxn ang="0">
                  <a:pos x="276" y="6"/>
                </a:cxn>
                <a:cxn ang="0">
                  <a:pos x="266" y="6"/>
                </a:cxn>
                <a:cxn ang="0">
                  <a:pos x="252" y="16"/>
                </a:cxn>
                <a:cxn ang="0">
                  <a:pos x="246" y="24"/>
                </a:cxn>
                <a:cxn ang="0">
                  <a:pos x="198" y="4"/>
                </a:cxn>
                <a:cxn ang="0">
                  <a:pos x="198" y="4"/>
                </a:cxn>
                <a:cxn ang="0">
                  <a:pos x="190" y="0"/>
                </a:cxn>
                <a:cxn ang="0">
                  <a:pos x="144" y="48"/>
                </a:cxn>
                <a:cxn ang="0">
                  <a:pos x="146" y="54"/>
                </a:cxn>
                <a:cxn ang="0">
                  <a:pos x="192" y="6"/>
                </a:cxn>
                <a:cxn ang="0">
                  <a:pos x="200" y="10"/>
                </a:cxn>
                <a:cxn ang="0">
                  <a:pos x="200" y="10"/>
                </a:cxn>
                <a:cxn ang="0">
                  <a:pos x="250" y="30"/>
                </a:cxn>
                <a:cxn ang="0">
                  <a:pos x="260" y="18"/>
                </a:cxn>
                <a:cxn ang="0">
                  <a:pos x="278" y="12"/>
                </a:cxn>
                <a:cxn ang="0">
                  <a:pos x="286" y="14"/>
                </a:cxn>
                <a:cxn ang="0">
                  <a:pos x="302" y="24"/>
                </a:cxn>
                <a:cxn ang="0">
                  <a:pos x="306" y="30"/>
                </a:cxn>
                <a:cxn ang="0">
                  <a:pos x="158" y="84"/>
                </a:cxn>
                <a:cxn ang="0">
                  <a:pos x="156" y="92"/>
                </a:cxn>
                <a:cxn ang="0">
                  <a:pos x="144" y="104"/>
                </a:cxn>
                <a:cxn ang="0">
                  <a:pos x="146" y="128"/>
                </a:cxn>
                <a:cxn ang="0">
                  <a:pos x="144" y="132"/>
                </a:cxn>
                <a:cxn ang="0">
                  <a:pos x="142" y="134"/>
                </a:cxn>
                <a:cxn ang="0">
                  <a:pos x="0" y="288"/>
                </a:cxn>
                <a:cxn ang="0">
                  <a:pos x="4" y="300"/>
                </a:cxn>
                <a:cxn ang="0">
                  <a:pos x="2" y="296"/>
                </a:cxn>
                <a:cxn ang="0">
                  <a:pos x="146" y="142"/>
                </a:cxn>
                <a:cxn ang="0">
                  <a:pos x="148" y="136"/>
                </a:cxn>
                <a:cxn ang="0">
                  <a:pos x="148" y="112"/>
                </a:cxn>
                <a:cxn ang="0">
                  <a:pos x="158" y="100"/>
                </a:cxn>
                <a:cxn ang="0">
                  <a:pos x="160" y="96"/>
                </a:cxn>
                <a:cxn ang="0">
                  <a:pos x="160" y="90"/>
                </a:cxn>
                <a:cxn ang="0">
                  <a:pos x="158" y="84"/>
                </a:cxn>
              </a:cxnLst>
              <a:rect l="0" t="0" r="r" b="b"/>
              <a:pathLst>
                <a:path w="306" h="300">
                  <a:moveTo>
                    <a:pt x="306" y="30"/>
                  </a:moveTo>
                  <a:lnTo>
                    <a:pt x="306" y="30"/>
                  </a:lnTo>
                  <a:lnTo>
                    <a:pt x="302" y="20"/>
                  </a:lnTo>
                  <a:lnTo>
                    <a:pt x="296" y="12"/>
                  </a:lnTo>
                  <a:lnTo>
                    <a:pt x="286" y="8"/>
                  </a:lnTo>
                  <a:lnTo>
                    <a:pt x="276" y="6"/>
                  </a:lnTo>
                  <a:lnTo>
                    <a:pt x="276" y="6"/>
                  </a:lnTo>
                  <a:lnTo>
                    <a:pt x="266" y="6"/>
                  </a:lnTo>
                  <a:lnTo>
                    <a:pt x="258" y="10"/>
                  </a:lnTo>
                  <a:lnTo>
                    <a:pt x="252" y="16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6" y="54"/>
                  </a:lnTo>
                  <a:lnTo>
                    <a:pt x="146" y="54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50" y="30"/>
                  </a:lnTo>
                  <a:lnTo>
                    <a:pt x="250" y="30"/>
                  </a:lnTo>
                  <a:lnTo>
                    <a:pt x="254" y="24"/>
                  </a:lnTo>
                  <a:lnTo>
                    <a:pt x="260" y="18"/>
                  </a:lnTo>
                  <a:lnTo>
                    <a:pt x="268" y="14"/>
                  </a:lnTo>
                  <a:lnTo>
                    <a:pt x="278" y="12"/>
                  </a:lnTo>
                  <a:lnTo>
                    <a:pt x="278" y="12"/>
                  </a:lnTo>
                  <a:lnTo>
                    <a:pt x="286" y="14"/>
                  </a:lnTo>
                  <a:lnTo>
                    <a:pt x="294" y="18"/>
                  </a:lnTo>
                  <a:lnTo>
                    <a:pt x="302" y="24"/>
                  </a:lnTo>
                  <a:lnTo>
                    <a:pt x="306" y="30"/>
                  </a:lnTo>
                  <a:lnTo>
                    <a:pt x="306" y="30"/>
                  </a:lnTo>
                  <a:close/>
                  <a:moveTo>
                    <a:pt x="158" y="84"/>
                  </a:moveTo>
                  <a:lnTo>
                    <a:pt x="158" y="84"/>
                  </a:lnTo>
                  <a:lnTo>
                    <a:pt x="158" y="90"/>
                  </a:lnTo>
                  <a:lnTo>
                    <a:pt x="156" y="92"/>
                  </a:lnTo>
                  <a:lnTo>
                    <a:pt x="156" y="92"/>
                  </a:lnTo>
                  <a:lnTo>
                    <a:pt x="144" y="104"/>
                  </a:lnTo>
                  <a:lnTo>
                    <a:pt x="144" y="104"/>
                  </a:lnTo>
                  <a:lnTo>
                    <a:pt x="146" y="128"/>
                  </a:lnTo>
                  <a:lnTo>
                    <a:pt x="146" y="128"/>
                  </a:lnTo>
                  <a:lnTo>
                    <a:pt x="144" y="132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2" y="296"/>
                  </a:lnTo>
                  <a:lnTo>
                    <a:pt x="2" y="296"/>
                  </a:lnTo>
                  <a:lnTo>
                    <a:pt x="146" y="142"/>
                  </a:lnTo>
                  <a:lnTo>
                    <a:pt x="146" y="142"/>
                  </a:lnTo>
                  <a:lnTo>
                    <a:pt x="148" y="140"/>
                  </a:lnTo>
                  <a:lnTo>
                    <a:pt x="148" y="136"/>
                  </a:lnTo>
                  <a:lnTo>
                    <a:pt x="148" y="136"/>
                  </a:lnTo>
                  <a:lnTo>
                    <a:pt x="148" y="112"/>
                  </a:lnTo>
                  <a:lnTo>
                    <a:pt x="148" y="112"/>
                  </a:lnTo>
                  <a:lnTo>
                    <a:pt x="158" y="100"/>
                  </a:lnTo>
                  <a:lnTo>
                    <a:pt x="158" y="100"/>
                  </a:lnTo>
                  <a:lnTo>
                    <a:pt x="160" y="96"/>
                  </a:lnTo>
                  <a:lnTo>
                    <a:pt x="160" y="90"/>
                  </a:lnTo>
                  <a:lnTo>
                    <a:pt x="160" y="90"/>
                  </a:lnTo>
                  <a:lnTo>
                    <a:pt x="158" y="84"/>
                  </a:lnTo>
                  <a:lnTo>
                    <a:pt x="158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870" y="1901"/>
              <a:ext cx="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870" y="1901"/>
              <a:ext cx="1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3930" y="1739"/>
              <a:ext cx="30" cy="30"/>
            </a:xfrm>
            <a:custGeom>
              <a:avLst/>
              <a:gdLst/>
              <a:ahLst/>
              <a:cxnLst>
                <a:cxn ang="0">
                  <a:pos x="30" y="16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26" y="26"/>
                </a:cxn>
                <a:cxn ang="0">
                  <a:pos x="22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10" y="30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6" y="4"/>
                </a:cxn>
                <a:cxn ang="0">
                  <a:pos x="30" y="10"/>
                </a:cxn>
                <a:cxn ang="0">
                  <a:pos x="30" y="16"/>
                </a:cxn>
                <a:cxn ang="0">
                  <a:pos x="30" y="16"/>
                </a:cxn>
              </a:cxnLst>
              <a:rect l="0" t="0" r="r" b="b"/>
              <a:pathLst>
                <a:path w="30" h="30">
                  <a:moveTo>
                    <a:pt x="30" y="16"/>
                  </a:moveTo>
                  <a:lnTo>
                    <a:pt x="30" y="16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10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228" y="2757470"/>
            <a:ext cx="446868" cy="3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04785" y="2757470"/>
            <a:ext cx="446868" cy="3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Group 69"/>
          <p:cNvGrpSpPr/>
          <p:nvPr/>
        </p:nvGrpSpPr>
        <p:grpSpPr>
          <a:xfrm>
            <a:off x="2382406" y="2938681"/>
            <a:ext cx="103506" cy="325318"/>
            <a:chOff x="6981858" y="1457298"/>
            <a:chExt cx="219078" cy="547694"/>
          </a:xfrm>
        </p:grpSpPr>
        <p:sp>
          <p:nvSpPr>
            <p:cNvPr id="67" name="Chevron 70"/>
            <p:cNvSpPr/>
            <p:nvPr/>
          </p:nvSpPr>
          <p:spPr>
            <a:xfrm rot="16200000">
              <a:off x="6848030" y="1694632"/>
              <a:ext cx="474669" cy="146052"/>
            </a:xfrm>
            <a:prstGeom prst="chevron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" name="Oval 71"/>
            <p:cNvSpPr/>
            <p:nvPr/>
          </p:nvSpPr>
          <p:spPr>
            <a:xfrm>
              <a:off x="6981858" y="1457298"/>
              <a:ext cx="219078" cy="21907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oup 72"/>
          <p:cNvGrpSpPr/>
          <p:nvPr/>
        </p:nvGrpSpPr>
        <p:grpSpPr>
          <a:xfrm>
            <a:off x="8375156" y="2938681"/>
            <a:ext cx="103506" cy="325318"/>
            <a:chOff x="6981858" y="1457298"/>
            <a:chExt cx="219078" cy="547694"/>
          </a:xfrm>
        </p:grpSpPr>
        <p:sp>
          <p:nvSpPr>
            <p:cNvPr id="70" name="Chevron 73"/>
            <p:cNvSpPr/>
            <p:nvPr/>
          </p:nvSpPr>
          <p:spPr>
            <a:xfrm rot="16200000">
              <a:off x="6848030" y="1694632"/>
              <a:ext cx="474669" cy="146052"/>
            </a:xfrm>
            <a:prstGeom prst="chevron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" name="Oval 74"/>
            <p:cNvSpPr/>
            <p:nvPr/>
          </p:nvSpPr>
          <p:spPr>
            <a:xfrm>
              <a:off x="6981858" y="1457298"/>
              <a:ext cx="219078" cy="21907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TextBox 75"/>
          <p:cNvSpPr txBox="1"/>
          <p:nvPr/>
        </p:nvSpPr>
        <p:spPr>
          <a:xfrm>
            <a:off x="8566331" y="2735010"/>
            <a:ext cx="12106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Root for A</a:t>
            </a:r>
          </a:p>
        </p:txBody>
      </p:sp>
      <p:sp>
        <p:nvSpPr>
          <p:cNvPr id="73" name="TextBox 76"/>
          <p:cNvSpPr txBox="1"/>
          <p:nvPr/>
        </p:nvSpPr>
        <p:spPr>
          <a:xfrm>
            <a:off x="944504" y="2735010"/>
            <a:ext cx="122341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Root for B</a:t>
            </a:r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30" y="1453494"/>
            <a:ext cx="952226" cy="1105561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152" y="1438308"/>
            <a:ext cx="919715" cy="11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20" grpId="0" animBg="1"/>
      <p:bldP spid="25" grpId="0"/>
      <p:bldP spid="26" grpId="0"/>
      <p:bldP spid="27" grpId="0"/>
      <p:bldP spid="28" grpId="0"/>
      <p:bldP spid="29" grpId="0"/>
      <p:bldP spid="72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Federation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Konfiguration</a:t>
            </a:r>
            <a:r>
              <a:rPr lang="en-US" dirty="0"/>
              <a:t> der </a:t>
            </a:r>
            <a:r>
              <a:rPr lang="en-US" dirty="0" err="1"/>
              <a:t>Vertrauensstellung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Aussteller</a:t>
            </a:r>
            <a:r>
              <a:rPr lang="en-US" dirty="0"/>
              <a:t> / </a:t>
            </a:r>
            <a:r>
              <a:rPr lang="en-US" dirty="0" err="1"/>
              <a:t>Vertrauender</a:t>
            </a:r>
            <a:r>
              <a:rPr lang="en-US" dirty="0"/>
              <a:t> </a:t>
            </a:r>
            <a:r>
              <a:rPr lang="en-US" dirty="0" err="1"/>
              <a:t>Partei</a:t>
            </a:r>
            <a:endParaRPr lang="en-US" dirty="0"/>
          </a:p>
          <a:p>
            <a:pPr lvl="2"/>
            <a:r>
              <a:rPr lang="en-US" dirty="0" err="1"/>
              <a:t>Kommunikationsendpunkte</a:t>
            </a:r>
            <a:endParaRPr lang="en-US" dirty="0"/>
          </a:p>
          <a:p>
            <a:pPr lvl="2"/>
            <a:r>
              <a:rPr lang="en-US" dirty="0"/>
              <a:t>Claims </a:t>
            </a:r>
            <a:r>
              <a:rPr lang="en-US" dirty="0" err="1"/>
              <a:t>angeboten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Aussteller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Claims </a:t>
            </a:r>
            <a:r>
              <a:rPr lang="en-US" dirty="0" err="1"/>
              <a:t>akzeptiert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vertrauende</a:t>
            </a:r>
            <a:r>
              <a:rPr lang="en-US" dirty="0"/>
              <a:t> </a:t>
            </a:r>
            <a:r>
              <a:rPr lang="en-US" dirty="0" err="1"/>
              <a:t>Partei</a:t>
            </a:r>
            <a:endParaRPr lang="en-US" dirty="0"/>
          </a:p>
          <a:p>
            <a:pPr lvl="2"/>
            <a:r>
              <a:rPr lang="en-US" dirty="0" err="1"/>
              <a:t>Öffentlichen</a:t>
            </a:r>
            <a:r>
              <a:rPr lang="en-US" dirty="0"/>
              <a:t> </a:t>
            </a:r>
            <a:r>
              <a:rPr lang="en-US" dirty="0" err="1"/>
              <a:t>Schlüssel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Signierung</a:t>
            </a:r>
            <a:r>
              <a:rPr lang="en-US" dirty="0"/>
              <a:t> und </a:t>
            </a:r>
            <a:r>
              <a:rPr lang="en-US" dirty="0" err="1"/>
              <a:t>Verschlüsselung</a:t>
            </a:r>
            <a:endParaRPr lang="en-US" dirty="0"/>
          </a:p>
          <a:p>
            <a:r>
              <a:rPr lang="en-US" dirty="0" err="1"/>
              <a:t>Konfiguration</a:t>
            </a:r>
            <a:r>
              <a:rPr lang="en-US" dirty="0"/>
              <a:t> </a:t>
            </a:r>
            <a:r>
              <a:rPr lang="en-US" dirty="0" err="1"/>
              <a:t>erfolgt</a:t>
            </a:r>
            <a:r>
              <a:rPr lang="en-US" dirty="0"/>
              <a:t> </a:t>
            </a:r>
            <a:r>
              <a:rPr lang="en-US" dirty="0" err="1"/>
              <a:t>entweder</a:t>
            </a:r>
            <a:r>
              <a:rPr lang="en-US" dirty="0"/>
              <a:t> </a:t>
            </a:r>
            <a:r>
              <a:rPr lang="en-US" dirty="0" err="1"/>
              <a:t>manuell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</a:t>
            </a:r>
            <a:r>
              <a:rPr lang="en-US" dirty="0" err="1"/>
              <a:t>Austausch</a:t>
            </a:r>
            <a:r>
              <a:rPr lang="en-US" dirty="0"/>
              <a:t> von Federation Metadata</a:t>
            </a:r>
          </a:p>
          <a:p>
            <a:pPr lvl="2"/>
            <a:r>
              <a:rPr lang="en-US" dirty="0"/>
              <a:t>Federation Metadata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aktualisisert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49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 FS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Überblick</a:t>
            </a:r>
          </a:p>
        </p:txBody>
      </p:sp>
    </p:spTree>
    <p:extLst>
      <p:ext uri="{BB962C8B-B14F-4D97-AF65-F5344CB8AC3E}">
        <p14:creationId xmlns:p14="http://schemas.microsoft.com/office/powerpoint/2010/main" val="1824259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Angebotene Claims 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2400" dirty="0" err="1">
                <a:latin typeface="Consolas" pitchFamily="49" charset="0"/>
                <a:ea typeface="+mn-ea"/>
                <a:cs typeface="Courier New" pitchFamily="49" charset="0"/>
              </a:rPr>
              <a:t>Auszug</a:t>
            </a:r>
            <a:r>
              <a:rPr lang="en-GB" sz="2400" dirty="0">
                <a:latin typeface="Consolas" pitchFamily="49" charset="0"/>
                <a:ea typeface="+mn-ea"/>
                <a:cs typeface="Courier New" pitchFamily="49" charset="0"/>
              </a:rPr>
              <a:t> </a:t>
            </a:r>
            <a:r>
              <a:rPr lang="en-GB" sz="2400" dirty="0" err="1">
                <a:latin typeface="Consolas" pitchFamily="49" charset="0"/>
                <a:ea typeface="+mn-ea"/>
                <a:cs typeface="Courier New" pitchFamily="49" charset="0"/>
              </a:rPr>
              <a:t>einer</a:t>
            </a:r>
            <a:r>
              <a:rPr lang="en-GB" sz="2400" dirty="0">
                <a:latin typeface="Consolas" pitchFamily="49" charset="0"/>
                <a:ea typeface="+mn-ea"/>
                <a:cs typeface="Courier New" pitchFamily="49" charset="0"/>
              </a:rPr>
              <a:t> federationmetadata.xml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endParaRPr lang="en-GB" sz="1600" dirty="0">
              <a:latin typeface="Consolas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fed:UriNamedClaimTypesOffered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fed:ClaimType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Uri="http://schemas.xmlsoap.org/claims/</a:t>
            </a:r>
            <a:r>
              <a:rPr lang="en-GB" sz="1600" b="1" dirty="0" err="1">
                <a:latin typeface="Consolas" pitchFamily="49" charset="0"/>
                <a:ea typeface="+mn-ea"/>
                <a:cs typeface="Courier New" pitchFamily="49" charset="0"/>
              </a:rPr>
              <a:t>EmailAddress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   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fed:DisplayName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Email Address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fed:DisplayName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fed:ClaimType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fed:ClaimType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Uri="http://schemas.xmlsoap.org/claims/</a:t>
            </a: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UPN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   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fed:DisplayName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User Principal 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fed:DisplayName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fed:ClaimType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fed:ClaimType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Uri="http://schemas.xmlsoap.org/claims/</a:t>
            </a:r>
            <a:r>
              <a:rPr lang="en-GB" sz="1600" b="1" dirty="0" err="1">
                <a:latin typeface="Consolas" pitchFamily="49" charset="0"/>
                <a:ea typeface="+mn-ea"/>
                <a:cs typeface="Courier New" pitchFamily="49" charset="0"/>
              </a:rPr>
              <a:t>CommonName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   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fed:DisplayName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Common 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fed:DisplayName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fed:ClaimType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fed:ClaimType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Uri="http://schemas.xmlsoap.org/claims/</a:t>
            </a: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Group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"&gt;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   &lt;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fed:DisplayName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Group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fed:DisplayName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   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fed:ClaimType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&lt;/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fed:UriNamedClaimTypesOffered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&gt;</a:t>
            </a:r>
            <a:endParaRPr lang="de-DE" sz="2000" dirty="0">
              <a:latin typeface="Arial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6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Claims Pipeline –Security Token </a:t>
            </a:r>
            <a:r>
              <a:rPr lang="en-US" dirty="0" err="1"/>
              <a:t>Erstellung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ent Arrow 59"/>
          <p:cNvSpPr/>
          <p:nvPr/>
        </p:nvSpPr>
        <p:spPr>
          <a:xfrm rot="10800000">
            <a:off x="4630207" y="2564903"/>
            <a:ext cx="1051939" cy="1943515"/>
          </a:xfrm>
          <a:prstGeom prst="bentArrow">
            <a:avLst>
              <a:gd name="adj1" fmla="val 12422"/>
              <a:gd name="adj2" fmla="val 10110"/>
              <a:gd name="adj3" fmla="val 10513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4727" y="2267239"/>
            <a:ext cx="1785764" cy="6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Issuance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Authorization Rules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9728576" y="1378513"/>
            <a:ext cx="104387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/>
              <a:t>Claims</a:t>
            </a:r>
            <a:br>
              <a:rPr lang="en-GB"/>
            </a:br>
            <a:r>
              <a:rPr lang="en-GB"/>
              <a:t>Provider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6258169" y="3105857"/>
            <a:ext cx="5280704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/>
              <a:t>Specify incoming claims that will be accepted from the claims provider and the outgoing claims that will be sent to the relying party trust</a:t>
            </a:r>
          </a:p>
        </p:txBody>
      </p:sp>
      <p:sp>
        <p:nvSpPr>
          <p:cNvPr id="9" name="Left Arrow 15"/>
          <p:cNvSpPr/>
          <p:nvPr/>
        </p:nvSpPr>
        <p:spPr>
          <a:xfrm>
            <a:off x="4630206" y="2483921"/>
            <a:ext cx="2778274" cy="21774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2239039" y="4734047"/>
            <a:ext cx="29171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/>
              <a:t>Specifies claims that will be sent to the relying party</a:t>
            </a:r>
          </a:p>
        </p:txBody>
      </p:sp>
      <p:sp>
        <p:nvSpPr>
          <p:cNvPr id="11" name="Rectangle 19"/>
          <p:cNvSpPr/>
          <p:nvPr/>
        </p:nvSpPr>
        <p:spPr>
          <a:xfrm>
            <a:off x="7453015" y="2269047"/>
            <a:ext cx="1584175" cy="6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Acceptance</a:t>
            </a:r>
            <a:br>
              <a:rPr lang="en-GB" sz="1400">
                <a:solidFill>
                  <a:schemeClr val="bg1"/>
                </a:solidFill>
              </a:rPr>
            </a:br>
            <a:r>
              <a:rPr lang="en-GB" sz="1400">
                <a:solidFill>
                  <a:schemeClr val="bg1"/>
                </a:solidFill>
              </a:rPr>
              <a:t>Transform Rules</a:t>
            </a:r>
          </a:p>
        </p:txBody>
      </p:sp>
      <p:sp>
        <p:nvSpPr>
          <p:cNvPr id="12" name="Left Arrow 21"/>
          <p:cNvSpPr/>
          <p:nvPr/>
        </p:nvSpPr>
        <p:spPr>
          <a:xfrm>
            <a:off x="9081724" y="2485729"/>
            <a:ext cx="77274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9129941" y="2130234"/>
            <a:ext cx="6976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Input</a:t>
            </a:r>
          </a:p>
        </p:txBody>
      </p:sp>
      <p:sp>
        <p:nvSpPr>
          <p:cNvPr id="14" name="Rectangle 24"/>
          <p:cNvSpPr/>
          <p:nvPr/>
        </p:nvSpPr>
        <p:spPr>
          <a:xfrm>
            <a:off x="2804727" y="4081520"/>
            <a:ext cx="1785763" cy="649388"/>
          </a:xfrm>
          <a:prstGeom prst="rect">
            <a:avLst/>
          </a:prstGeom>
          <a:solidFill>
            <a:srgbClr val="CD4F4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Issuance</a:t>
            </a:r>
            <a:br>
              <a:rPr lang="en-GB" sz="1400"/>
            </a:br>
            <a:r>
              <a:rPr lang="en-GB" sz="1400"/>
              <a:t>Transform Rules</a:t>
            </a:r>
          </a:p>
        </p:txBody>
      </p:sp>
      <p:sp>
        <p:nvSpPr>
          <p:cNvPr id="15" name="Left Arrow 25"/>
          <p:cNvSpPr/>
          <p:nvPr/>
        </p:nvSpPr>
        <p:spPr>
          <a:xfrm>
            <a:off x="2081165" y="4298202"/>
            <a:ext cx="68384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1978859" y="3928870"/>
            <a:ext cx="8771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Output</a:t>
            </a:r>
          </a:p>
        </p:txBody>
      </p:sp>
      <p:sp>
        <p:nvSpPr>
          <p:cNvPr id="17" name="Left Arrow 39"/>
          <p:cNvSpPr/>
          <p:nvPr/>
        </p:nvSpPr>
        <p:spPr>
          <a:xfrm rot="16200000">
            <a:off x="3691022" y="3406843"/>
            <a:ext cx="1133322" cy="216031"/>
          </a:xfrm>
          <a:prstGeom prst="leftArrow">
            <a:avLst/>
          </a:prstGeom>
          <a:solidFill>
            <a:srgbClr val="CD4F4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191128" y="1520788"/>
            <a:ext cx="50209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Specify the users that are permitted to access the relying party</a:t>
            </a:r>
          </a:p>
        </p:txBody>
      </p:sp>
      <p:grpSp>
        <p:nvGrpSpPr>
          <p:cNvPr id="19" name="Group 49"/>
          <p:cNvGrpSpPr/>
          <p:nvPr/>
        </p:nvGrpSpPr>
        <p:grpSpPr>
          <a:xfrm>
            <a:off x="1606352" y="4218410"/>
            <a:ext cx="375756" cy="375608"/>
            <a:chOff x="3902195" y="4640023"/>
            <a:chExt cx="669805" cy="682104"/>
          </a:xfrm>
        </p:grpSpPr>
        <p:sp>
          <p:nvSpPr>
            <p:cNvPr id="20" name="Folded Corner 50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51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 dirty="0"/>
                <a:t>ST</a:t>
              </a:r>
            </a:p>
          </p:txBody>
        </p:sp>
        <p:sp>
          <p:nvSpPr>
            <p:cNvPr id="22" name="Rounded Rectangle 52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Isosceles Triangle 57"/>
          <p:cNvSpPr/>
          <p:nvPr/>
        </p:nvSpPr>
        <p:spPr>
          <a:xfrm>
            <a:off x="9854470" y="2130234"/>
            <a:ext cx="792088" cy="686698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4" name="TextBox 58"/>
          <p:cNvSpPr txBox="1"/>
          <p:nvPr/>
        </p:nvSpPr>
        <p:spPr>
          <a:xfrm>
            <a:off x="2789017" y="5807005"/>
            <a:ext cx="4852754" cy="369332"/>
          </a:xfrm>
          <a:prstGeom prst="borderCallout2">
            <a:avLst>
              <a:gd name="adj1" fmla="val 20564"/>
              <a:gd name="adj2" fmla="val -1099"/>
              <a:gd name="adj3" fmla="val 22680"/>
              <a:gd name="adj4" fmla="val -13078"/>
              <a:gd name="adj5" fmla="val -330065"/>
              <a:gd name="adj6" fmla="val -199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/>
              <a:t>Resulting claims added to  security token</a:t>
            </a:r>
          </a:p>
        </p:txBody>
      </p:sp>
      <p:sp>
        <p:nvSpPr>
          <p:cNvPr id="25" name="TextBox 60"/>
          <p:cNvSpPr txBox="1"/>
          <p:nvPr/>
        </p:nvSpPr>
        <p:spPr>
          <a:xfrm>
            <a:off x="724731" y="3142709"/>
            <a:ext cx="357643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/>
              <a:t>Permits/denies rule processing and claims issuance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4662149" y="2130234"/>
            <a:ext cx="6976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Input</a:t>
            </a:r>
          </a:p>
        </p:txBody>
      </p:sp>
      <p:sp>
        <p:nvSpPr>
          <p:cNvPr id="27" name="TextBox 62"/>
          <p:cNvSpPr txBox="1"/>
          <p:nvPr/>
        </p:nvSpPr>
        <p:spPr>
          <a:xfrm>
            <a:off x="4662149" y="3953954"/>
            <a:ext cx="6976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1261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Claim-Regeln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Vorlagen</a:t>
            </a:r>
            <a:r>
              <a:rPr lang="en-US" dirty="0"/>
              <a:t> </a:t>
            </a:r>
            <a:r>
              <a:rPr lang="en-US" dirty="0" err="1"/>
              <a:t>vereinfachen</a:t>
            </a:r>
            <a:r>
              <a:rPr lang="en-US" dirty="0"/>
              <a:t> die 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err="1"/>
              <a:t>Regeln</a:t>
            </a:r>
            <a:endParaRPr lang="en-US" dirty="0"/>
          </a:p>
          <a:p>
            <a:r>
              <a:rPr lang="en-US" dirty="0" err="1"/>
              <a:t>Beispiele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Zulassen</a:t>
            </a:r>
            <a:r>
              <a:rPr lang="en-US" dirty="0"/>
              <a:t> / </a:t>
            </a:r>
            <a:r>
              <a:rPr lang="en-US" dirty="0" err="1"/>
              <a:t>Verweigern</a:t>
            </a:r>
            <a:r>
              <a:rPr lang="en-US" dirty="0"/>
              <a:t> von </a:t>
            </a:r>
            <a:r>
              <a:rPr lang="en-US" dirty="0" err="1"/>
              <a:t>Benutzerzugriffen</a:t>
            </a:r>
            <a:r>
              <a:rPr lang="en-US" dirty="0"/>
              <a:t> </a:t>
            </a:r>
            <a:r>
              <a:rPr lang="en-US" dirty="0" err="1"/>
              <a:t>basierend</a:t>
            </a:r>
            <a:r>
              <a:rPr lang="en-US" dirty="0"/>
              <a:t> auf Claim-</a:t>
            </a:r>
            <a:r>
              <a:rPr lang="en-US" dirty="0" err="1"/>
              <a:t>Werten</a:t>
            </a:r>
            <a:endParaRPr lang="en-US" dirty="0"/>
          </a:p>
          <a:p>
            <a:pPr lvl="2"/>
            <a:r>
              <a:rPr lang="en-US" dirty="0"/>
              <a:t>Transformation von </a:t>
            </a:r>
            <a:r>
              <a:rPr lang="en-US" dirty="0" err="1"/>
              <a:t>eingehenden</a:t>
            </a:r>
            <a:r>
              <a:rPr lang="en-US" dirty="0"/>
              <a:t> Claim-</a:t>
            </a:r>
            <a:r>
              <a:rPr lang="en-US" dirty="0" err="1"/>
              <a:t>Werten</a:t>
            </a:r>
            <a:endParaRPr lang="en-US" dirty="0"/>
          </a:p>
          <a:p>
            <a:pPr lvl="2"/>
            <a:r>
              <a:rPr lang="en-US" dirty="0" err="1"/>
              <a:t>Durchreichen</a:t>
            </a:r>
            <a:r>
              <a:rPr lang="en-US" dirty="0"/>
              <a:t> (Pass through) / </a:t>
            </a:r>
            <a:r>
              <a:rPr lang="en-US" dirty="0" err="1"/>
              <a:t>Filtern</a:t>
            </a:r>
            <a:r>
              <a:rPr lang="en-US" dirty="0"/>
              <a:t> von </a:t>
            </a:r>
            <a:r>
              <a:rPr lang="en-US" dirty="0" err="1"/>
              <a:t>eingehenden</a:t>
            </a:r>
            <a:r>
              <a:rPr lang="en-US" dirty="0"/>
              <a:t> Claims</a:t>
            </a:r>
          </a:p>
          <a:p>
            <a:r>
              <a:rPr lang="en-US" dirty="0" err="1"/>
              <a:t>Mehrere</a:t>
            </a:r>
            <a:r>
              <a:rPr lang="en-US" dirty="0"/>
              <a:t> Claim-</a:t>
            </a:r>
            <a:r>
              <a:rPr lang="en-US" dirty="0" err="1"/>
              <a:t>Regeln</a:t>
            </a:r>
            <a:r>
              <a:rPr lang="en-US" dirty="0"/>
              <a:t> warden top-down </a:t>
            </a:r>
            <a:r>
              <a:rPr lang="en-US" dirty="0" err="1"/>
              <a:t>verarbeitet</a:t>
            </a:r>
            <a:endParaRPr lang="en-US" dirty="0"/>
          </a:p>
          <a:p>
            <a:pPr lvl="2"/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verarbeiteten</a:t>
            </a:r>
            <a:r>
              <a:rPr lang="en-US" dirty="0"/>
              <a:t> Regel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Eingabewert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folgenden</a:t>
            </a:r>
            <a:r>
              <a:rPr lang="en-US" dirty="0"/>
              <a:t> Regel </a:t>
            </a:r>
            <a:r>
              <a:rPr lang="en-US" dirty="0" err="1"/>
              <a:t>verwendet</a:t>
            </a:r>
            <a:r>
              <a:rPr lang="en-US" dirty="0"/>
              <a:t> warden</a:t>
            </a:r>
          </a:p>
          <a:p>
            <a:pPr lvl="2"/>
            <a:endParaRPr lang="en-US" dirty="0"/>
          </a:p>
          <a:p>
            <a:pPr lvl="0"/>
            <a:endParaRPr lang="en-US" sz="1200" dirty="0">
              <a:solidFill>
                <a:srgbClr val="5D88A6"/>
              </a:solidFill>
            </a:endParaRPr>
          </a:p>
          <a:p>
            <a:pPr lvl="0"/>
            <a:endParaRPr lang="en-US" sz="1200" dirty="0">
              <a:solidFill>
                <a:srgbClr val="5D88A6"/>
              </a:solidFill>
            </a:endParaRPr>
          </a:p>
          <a:p>
            <a:pPr lvl="0"/>
            <a:endParaRPr lang="en-US" sz="1200" dirty="0">
              <a:solidFill>
                <a:srgbClr val="5D88A6"/>
              </a:solidFill>
            </a:endParaRPr>
          </a:p>
          <a:p>
            <a:pPr lvl="0"/>
            <a:r>
              <a:rPr lang="en-US" sz="1200" dirty="0">
                <a:solidFill>
                  <a:srgbClr val="5D88A6"/>
                </a:solidFill>
              </a:rPr>
              <a:t>Link: </a:t>
            </a:r>
            <a:r>
              <a:rPr lang="en-US" sz="1200" dirty="0">
                <a:solidFill>
                  <a:srgbClr val="5D88A6"/>
                </a:solidFill>
                <a:hlinkClick r:id="rId3"/>
              </a:rPr>
              <a:t>An ADFS Claims Rules Adventure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78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Erstellung von 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193437"/>
            <a:ext cx="10515600" cy="98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Eine </a:t>
            </a:r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besteht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Teilen</a:t>
            </a:r>
            <a:r>
              <a:rPr lang="en-US" dirty="0"/>
              <a:t> – </a:t>
            </a:r>
            <a:r>
              <a:rPr lang="en-US" dirty="0" err="1"/>
              <a:t>Bedingung</a:t>
            </a:r>
            <a:r>
              <a:rPr lang="en-US" dirty="0"/>
              <a:t> und </a:t>
            </a:r>
            <a:r>
              <a:rPr lang="en-US" dirty="0" err="1"/>
              <a:t>Ausgabeaussage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20" y="1046042"/>
            <a:ext cx="3852428" cy="408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1 4"/>
          <p:cNvSpPr/>
          <p:nvPr/>
        </p:nvSpPr>
        <p:spPr>
          <a:xfrm>
            <a:off x="8028368" y="1357538"/>
            <a:ext cx="2160240" cy="576064"/>
          </a:xfrm>
          <a:prstGeom prst="borderCallout1">
            <a:avLst>
              <a:gd name="adj1" fmla="val 39100"/>
              <a:gd name="adj2" fmla="val -736"/>
              <a:gd name="adj3" fmla="val 147096"/>
              <a:gd name="adj4" fmla="val -83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Bedingung</a:t>
            </a:r>
            <a:endParaRPr lang="en-GB" dirty="0"/>
          </a:p>
        </p:txBody>
      </p:sp>
      <p:sp>
        <p:nvSpPr>
          <p:cNvPr id="7" name="Right Brace 5"/>
          <p:cNvSpPr/>
          <p:nvPr/>
        </p:nvSpPr>
        <p:spPr>
          <a:xfrm>
            <a:off x="6264172" y="2509666"/>
            <a:ext cx="288032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ine Callout 1 7"/>
          <p:cNvSpPr/>
          <p:nvPr/>
        </p:nvSpPr>
        <p:spPr>
          <a:xfrm>
            <a:off x="8388408" y="2509666"/>
            <a:ext cx="2160240" cy="576064"/>
          </a:xfrm>
          <a:prstGeom prst="borderCallout1">
            <a:avLst>
              <a:gd name="adj1" fmla="val 39100"/>
              <a:gd name="adj2" fmla="val -736"/>
              <a:gd name="adj3" fmla="val 136921"/>
              <a:gd name="adj4" fmla="val -82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Ausgabeaussage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2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Benutzerdefinierte Claim-Regeln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err="1"/>
              <a:t>Senden</a:t>
            </a:r>
            <a:r>
              <a:rPr lang="en-US" sz="2200" dirty="0"/>
              <a:t> von Claims </a:t>
            </a:r>
            <a:r>
              <a:rPr lang="en-US" sz="2200" dirty="0" err="1"/>
              <a:t>aus</a:t>
            </a:r>
            <a:r>
              <a:rPr lang="en-US" sz="2200" dirty="0"/>
              <a:t> </a:t>
            </a:r>
            <a:r>
              <a:rPr lang="en-US" sz="2200" dirty="0" err="1"/>
              <a:t>einem</a:t>
            </a:r>
            <a:r>
              <a:rPr lang="en-US" sz="2200" dirty="0"/>
              <a:t> SQL </a:t>
            </a:r>
            <a:r>
              <a:rPr lang="en-US" sz="2200" dirty="0" err="1"/>
              <a:t>Attributspeicher</a:t>
            </a:r>
            <a:endParaRPr lang="en-US" sz="2200" dirty="0"/>
          </a:p>
          <a:p>
            <a:pPr lvl="1"/>
            <a:r>
              <a:rPr lang="en-US" sz="2200" dirty="0" err="1"/>
              <a:t>Senden</a:t>
            </a:r>
            <a:r>
              <a:rPr lang="en-US" sz="2200" dirty="0"/>
              <a:t> von Claims </a:t>
            </a:r>
            <a:r>
              <a:rPr lang="en-US" sz="2200" dirty="0" err="1"/>
              <a:t>aus</a:t>
            </a:r>
            <a:r>
              <a:rPr lang="en-US" sz="2200" dirty="0"/>
              <a:t> </a:t>
            </a:r>
            <a:r>
              <a:rPr lang="en-US" sz="2200" dirty="0" err="1"/>
              <a:t>einem</a:t>
            </a:r>
            <a:r>
              <a:rPr lang="en-US" sz="2200" dirty="0"/>
              <a:t> LDAP </a:t>
            </a:r>
            <a:r>
              <a:rPr lang="en-US" sz="2200" dirty="0" err="1"/>
              <a:t>Attributspeicher</a:t>
            </a:r>
            <a:r>
              <a:rPr lang="en-US" sz="2200" dirty="0"/>
              <a:t> </a:t>
            </a:r>
            <a:r>
              <a:rPr lang="en-US" sz="2200" dirty="0" err="1"/>
              <a:t>mit</a:t>
            </a:r>
            <a:r>
              <a:rPr lang="en-US" sz="2200" dirty="0"/>
              <a:t> </a:t>
            </a:r>
            <a:r>
              <a:rPr lang="en-US" sz="2200" dirty="0" err="1"/>
              <a:t>einem</a:t>
            </a:r>
            <a:r>
              <a:rPr lang="en-US" sz="2200" dirty="0"/>
              <a:t> </a:t>
            </a:r>
            <a:r>
              <a:rPr lang="en-US" sz="2200" dirty="0" err="1"/>
              <a:t>benutzerdefinierten</a:t>
            </a:r>
            <a:r>
              <a:rPr lang="en-US" sz="2200" dirty="0"/>
              <a:t> LDAP Filter</a:t>
            </a:r>
          </a:p>
          <a:p>
            <a:pPr lvl="1"/>
            <a:r>
              <a:rPr lang="en-US" sz="2200" dirty="0" err="1"/>
              <a:t>Senden</a:t>
            </a:r>
            <a:r>
              <a:rPr lang="en-US" sz="2200" dirty="0"/>
              <a:t> von Claims </a:t>
            </a:r>
            <a:r>
              <a:rPr lang="en-US" sz="2200" dirty="0" err="1"/>
              <a:t>aus</a:t>
            </a:r>
            <a:r>
              <a:rPr lang="en-US" sz="2200" dirty="0"/>
              <a:t> </a:t>
            </a:r>
            <a:r>
              <a:rPr lang="en-US" sz="2200" dirty="0" err="1"/>
              <a:t>einem</a:t>
            </a:r>
            <a:r>
              <a:rPr lang="en-US" sz="2200" dirty="0"/>
              <a:t> </a:t>
            </a:r>
            <a:r>
              <a:rPr lang="en-US" sz="2200" dirty="0" err="1"/>
              <a:t>benutzerdefinierten</a:t>
            </a:r>
            <a:r>
              <a:rPr lang="en-US" sz="2200" dirty="0"/>
              <a:t> </a:t>
            </a:r>
            <a:r>
              <a:rPr lang="en-US" sz="2200" dirty="0" err="1"/>
              <a:t>Attributspeicher</a:t>
            </a:r>
            <a:endParaRPr lang="en-US" sz="2200" dirty="0"/>
          </a:p>
          <a:p>
            <a:pPr lvl="1"/>
            <a:r>
              <a:rPr lang="en-US" sz="2200" dirty="0" err="1"/>
              <a:t>Senden</a:t>
            </a:r>
            <a:r>
              <a:rPr lang="en-US" sz="2200" dirty="0"/>
              <a:t> von Claims, </a:t>
            </a:r>
            <a:r>
              <a:rPr lang="en-US" sz="2200" dirty="0" err="1"/>
              <a:t>wenn</a:t>
            </a:r>
            <a:r>
              <a:rPr lang="en-US" sz="2200" dirty="0"/>
              <a:t> </a:t>
            </a:r>
            <a:r>
              <a:rPr lang="en-US" sz="2200" dirty="0" err="1"/>
              <a:t>zwei</a:t>
            </a:r>
            <a:r>
              <a:rPr lang="en-US" sz="2200" dirty="0"/>
              <a:t> </a:t>
            </a:r>
            <a:r>
              <a:rPr lang="en-US" sz="2200" dirty="0" err="1"/>
              <a:t>oder</a:t>
            </a:r>
            <a:r>
              <a:rPr lang="en-US" sz="2200" dirty="0"/>
              <a:t> </a:t>
            </a:r>
            <a:r>
              <a:rPr lang="en-US" sz="2200" dirty="0" err="1"/>
              <a:t>mehr</a:t>
            </a:r>
            <a:r>
              <a:rPr lang="en-US" sz="2200" dirty="0"/>
              <a:t> </a:t>
            </a:r>
            <a:r>
              <a:rPr lang="en-US" sz="2200" dirty="0" err="1"/>
              <a:t>eingehende</a:t>
            </a:r>
            <a:r>
              <a:rPr lang="en-US" sz="2200" dirty="0"/>
              <a:t> Claims </a:t>
            </a:r>
            <a:r>
              <a:rPr lang="en-US" sz="2200" dirty="0" err="1"/>
              <a:t>zutreffen</a:t>
            </a:r>
            <a:endParaRPr lang="en-US" sz="2200" dirty="0"/>
          </a:p>
          <a:p>
            <a:pPr lvl="1"/>
            <a:r>
              <a:rPr lang="en-US" sz="2200" dirty="0" err="1"/>
              <a:t>Senden</a:t>
            </a:r>
            <a:r>
              <a:rPr lang="en-US" sz="2200" dirty="0"/>
              <a:t> von Claims, </a:t>
            </a:r>
            <a:r>
              <a:rPr lang="en-US" sz="2200" dirty="0" err="1"/>
              <a:t>wenn</a:t>
            </a:r>
            <a:r>
              <a:rPr lang="en-US" sz="2200" dirty="0"/>
              <a:t> </a:t>
            </a:r>
            <a:r>
              <a:rPr lang="en-US" sz="2200" dirty="0" err="1"/>
              <a:t>ein</a:t>
            </a:r>
            <a:r>
              <a:rPr lang="en-US" sz="2200" dirty="0"/>
              <a:t> </a:t>
            </a:r>
            <a:r>
              <a:rPr lang="en-US" sz="2200" dirty="0" err="1"/>
              <a:t>eingehender</a:t>
            </a:r>
            <a:r>
              <a:rPr lang="en-US" sz="2200" dirty="0"/>
              <a:t> Claim </a:t>
            </a:r>
            <a:r>
              <a:rPr lang="en-US" sz="2200" dirty="0" err="1"/>
              <a:t>einem</a:t>
            </a:r>
            <a:r>
              <a:rPr lang="en-US" sz="2200" dirty="0"/>
              <a:t> </a:t>
            </a:r>
            <a:r>
              <a:rPr lang="en-US" sz="2200" dirty="0" err="1"/>
              <a:t>komplexen</a:t>
            </a:r>
            <a:r>
              <a:rPr lang="en-US" sz="2200" dirty="0"/>
              <a:t> Wert </a:t>
            </a:r>
            <a:r>
              <a:rPr lang="en-US" sz="2200" dirty="0" err="1"/>
              <a:t>entspricht</a:t>
            </a:r>
            <a:endParaRPr lang="en-US" sz="2200" dirty="0"/>
          </a:p>
          <a:p>
            <a:pPr lvl="1"/>
            <a:r>
              <a:rPr lang="en-US" sz="2200" dirty="0" err="1"/>
              <a:t>Senden</a:t>
            </a:r>
            <a:r>
              <a:rPr lang="en-US" sz="2200" dirty="0"/>
              <a:t> von Claims </a:t>
            </a:r>
            <a:r>
              <a:rPr lang="en-US" sz="2200" dirty="0" err="1"/>
              <a:t>mit</a:t>
            </a:r>
            <a:r>
              <a:rPr lang="en-US" sz="2200" dirty="0"/>
              <a:t> </a:t>
            </a:r>
            <a:r>
              <a:rPr lang="en-US" sz="2200" dirty="0" err="1"/>
              <a:t>komplexen</a:t>
            </a:r>
            <a:r>
              <a:rPr lang="en-US" sz="2200" dirty="0"/>
              <a:t> </a:t>
            </a:r>
            <a:r>
              <a:rPr lang="en-US" sz="2200" dirty="0" err="1"/>
              <a:t>Änderungen</a:t>
            </a:r>
            <a:r>
              <a:rPr lang="en-US" sz="2200" dirty="0"/>
              <a:t> des </a:t>
            </a:r>
            <a:r>
              <a:rPr lang="en-US" sz="2200" dirty="0" err="1"/>
              <a:t>eingehenden</a:t>
            </a:r>
            <a:r>
              <a:rPr lang="en-US" sz="2200" dirty="0"/>
              <a:t> Claim-</a:t>
            </a:r>
            <a:r>
              <a:rPr lang="en-US" sz="2200" dirty="0" err="1"/>
              <a:t>Wertes</a:t>
            </a:r>
            <a:endParaRPr lang="en-US" sz="2200" dirty="0"/>
          </a:p>
          <a:p>
            <a:pPr lvl="1"/>
            <a:r>
              <a:rPr lang="en-US" sz="2200" dirty="0" err="1"/>
              <a:t>Erstellung</a:t>
            </a:r>
            <a:r>
              <a:rPr lang="en-US" sz="2200" dirty="0"/>
              <a:t> von Claims </a:t>
            </a:r>
            <a:r>
              <a:rPr lang="en-US" sz="2200" dirty="0" err="1"/>
              <a:t>zur</a:t>
            </a:r>
            <a:r>
              <a:rPr lang="en-US" sz="2200" dirty="0"/>
              <a:t> </a:t>
            </a:r>
            <a:r>
              <a:rPr lang="en-US" sz="2200" dirty="0" err="1"/>
              <a:t>Verarbeitung</a:t>
            </a:r>
            <a:r>
              <a:rPr lang="en-US" sz="2200" dirty="0"/>
              <a:t> in </a:t>
            </a:r>
            <a:r>
              <a:rPr lang="en-US" sz="2200" dirty="0" err="1"/>
              <a:t>nachfolgenden</a:t>
            </a:r>
            <a:r>
              <a:rPr lang="en-US" sz="2200" dirty="0"/>
              <a:t> </a:t>
            </a:r>
            <a:r>
              <a:rPr lang="en-US" sz="2200" dirty="0" err="1"/>
              <a:t>Regeln</a:t>
            </a:r>
            <a:endParaRPr lang="en-US" sz="2200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418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Sprache für Claim-Regeln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The claim rule language consists of Condition =&gt; Issuance Statement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endParaRPr lang="en-GB" sz="1600" dirty="0">
              <a:latin typeface="Consolas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Pass through all role Claims 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c:[Type == “http://schema.microsoft.com/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ws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/2008/06/identity/claims/role”]</a:t>
            </a: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buClrTx/>
              <a:buFont typeface="Symbol"/>
              <a:buChar char="Þ"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issue(claim = c);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endParaRPr lang="en-GB" sz="1600" dirty="0">
              <a:latin typeface="Consolas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Change the value of the Role Claim </a:t>
            </a:r>
            <a:r>
              <a:rPr lang="en-GB" sz="1600" b="1" dirty="0" err="1">
                <a:latin typeface="Consolas" pitchFamily="49" charset="0"/>
                <a:ea typeface="+mn-ea"/>
                <a:cs typeface="Courier New" pitchFamily="49" charset="0"/>
              </a:rPr>
              <a:t>SalesStaff</a:t>
            </a:r>
            <a:r>
              <a:rPr lang="en-GB" sz="1600" b="1" dirty="0">
                <a:latin typeface="Consolas" pitchFamily="49" charset="0"/>
                <a:ea typeface="+mn-ea"/>
                <a:cs typeface="Courier New" pitchFamily="49" charset="0"/>
              </a:rPr>
              <a:t> to Purchasers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c:[Type == “http://schema.microsoft.com/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ws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/2008/06/identity/claims/role”, Value =~ “^(?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i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)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SalesStaff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$”]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=&gt; issue(“http://schema.microsoft.com/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ws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/2008/06/identity/claims/role”, Issuer = 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c.Issuer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, 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OriginalIssuer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= 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c.OriginalIssuer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, Value = “Purchasers”, 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ValueType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 = </a:t>
            </a:r>
            <a:r>
              <a:rPr lang="en-GB" sz="1600" dirty="0" err="1">
                <a:latin typeface="Consolas" pitchFamily="49" charset="0"/>
                <a:ea typeface="+mn-ea"/>
                <a:cs typeface="Courier New" pitchFamily="49" charset="0"/>
              </a:rPr>
              <a:t>c.ValueType</a:t>
            </a: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endParaRPr lang="en-GB" sz="1600" dirty="0">
              <a:latin typeface="Consolas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After a claim is issued it is added to both the input and output claims set allowing the transformed claim to be processed by subsequent rules</a:t>
            </a: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endParaRPr lang="en-GB" sz="1600" dirty="0">
              <a:latin typeface="Consolas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80000"/>
              </a:lnSpc>
              <a:spcBef>
                <a:spcPct val="20000"/>
              </a:spcBef>
              <a:buClrTx/>
              <a:buNone/>
            </a:pPr>
            <a:r>
              <a:rPr lang="en-GB" sz="1600" dirty="0">
                <a:latin typeface="Consolas" pitchFamily="49" charset="0"/>
                <a:ea typeface="+mn-ea"/>
                <a:cs typeface="Courier New" pitchFamily="49" charset="0"/>
              </a:rPr>
              <a:t>To make a processed claim available just for reprocessing replace the “issue” statement with “add” </a:t>
            </a: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ClrTx/>
              <a:buNone/>
            </a:pPr>
            <a:br>
              <a:rPr lang="en-US" sz="1000" dirty="0">
                <a:solidFill>
                  <a:srgbClr val="5D88A6"/>
                </a:solidFill>
                <a:latin typeface="Arial"/>
                <a:ea typeface="+mn-ea"/>
                <a:cs typeface="+mn-cs"/>
              </a:rPr>
            </a:br>
            <a:br>
              <a:rPr lang="en-US" sz="1000" dirty="0">
                <a:solidFill>
                  <a:srgbClr val="5D88A6"/>
                </a:solidFill>
                <a:latin typeface="Arial"/>
                <a:ea typeface="+mn-ea"/>
                <a:cs typeface="+mn-cs"/>
              </a:rPr>
            </a:br>
            <a:endParaRPr lang="en-US" sz="1000" dirty="0">
              <a:solidFill>
                <a:srgbClr val="5D88A6"/>
              </a:solidFill>
              <a:latin typeface="Arial"/>
              <a:ea typeface="+mn-ea"/>
              <a:cs typeface="+mn-cs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ClrTx/>
              <a:buNone/>
            </a:pPr>
            <a:r>
              <a:rPr lang="en-US" sz="1000" dirty="0">
                <a:solidFill>
                  <a:srgbClr val="5D88A6"/>
                </a:solidFill>
                <a:latin typeface="Arial"/>
                <a:ea typeface="+mn-ea"/>
                <a:cs typeface="+mn-cs"/>
              </a:rPr>
              <a:t>Link: </a:t>
            </a:r>
            <a:r>
              <a:rPr lang="en-US" sz="1000" dirty="0">
                <a:solidFill>
                  <a:srgbClr val="5D88A6"/>
                </a:solidFill>
                <a:latin typeface="Arial"/>
                <a:ea typeface="+mn-ea"/>
                <a:cs typeface="+mn-cs"/>
                <a:hlinkClick r:id="rId2"/>
              </a:rPr>
              <a:t>AD FS 2.0 Claims Rule Language Primer</a:t>
            </a:r>
            <a:r>
              <a:rPr lang="en-US" sz="1000" dirty="0">
                <a:solidFill>
                  <a:srgbClr val="5D88A6"/>
                </a:solidFill>
                <a:latin typeface="Arial"/>
                <a:ea typeface="+mn-ea"/>
                <a:cs typeface="+mn-cs"/>
              </a:rPr>
              <a:t> </a:t>
            </a:r>
            <a:br>
              <a:rPr lang="en-US" sz="1000" dirty="0">
                <a:solidFill>
                  <a:srgbClr val="5D88A6"/>
                </a:solidFill>
                <a:latin typeface="Arial"/>
                <a:ea typeface="+mn-ea"/>
                <a:cs typeface="+mn-cs"/>
              </a:rPr>
            </a:br>
            <a:r>
              <a:rPr lang="en-US" sz="1000" dirty="0">
                <a:solidFill>
                  <a:srgbClr val="5D88A6"/>
                </a:solidFill>
                <a:latin typeface="Arial"/>
                <a:ea typeface="+mn-ea"/>
                <a:cs typeface="+mn-cs"/>
              </a:rPr>
              <a:t>Link: </a:t>
            </a:r>
            <a:r>
              <a:rPr lang="en-US" sz="1000" dirty="0">
                <a:solidFill>
                  <a:srgbClr val="5D88A6"/>
                </a:solidFill>
                <a:latin typeface="Arial"/>
                <a:ea typeface="+mn-ea"/>
                <a:cs typeface="+mn-cs"/>
                <a:hlinkClick r:id="rId3"/>
              </a:rPr>
              <a:t>Understanding Claim Rule Language In AD FS 2.0 And Higher</a:t>
            </a:r>
            <a:endParaRPr lang="en-US" sz="1000" dirty="0">
              <a:solidFill>
                <a:srgbClr val="5D88A6"/>
              </a:solidFill>
              <a:latin typeface="Arial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164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Verbundzugriff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Partner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Unterstüzung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Claims </a:t>
            </a:r>
            <a:r>
              <a:rPr lang="en-US" dirty="0" err="1"/>
              <a:t>verarbeitende</a:t>
            </a:r>
            <a:r>
              <a:rPr lang="en-US" dirty="0"/>
              <a:t>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Unternehmen</a:t>
            </a:r>
            <a:endParaRPr lang="en-US" dirty="0"/>
          </a:p>
          <a:p>
            <a:pPr lvl="2"/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Identitätsplattform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Authentifizierung</a:t>
            </a:r>
            <a:r>
              <a:rPr lang="en-US" dirty="0"/>
              <a:t>, der all </a:t>
            </a:r>
            <a:r>
              <a:rPr lang="en-US" dirty="0" err="1"/>
              <a:t>Applikationen</a:t>
            </a:r>
            <a:r>
              <a:rPr lang="en-US" dirty="0"/>
              <a:t> </a:t>
            </a:r>
            <a:r>
              <a:rPr lang="en-US" dirty="0" err="1"/>
              <a:t>vertrauen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pPr lvl="2"/>
            <a:r>
              <a:rPr lang="en-US" dirty="0" err="1"/>
              <a:t>Identitäts</a:t>
            </a:r>
            <a:r>
              <a:rPr lang="en-US" dirty="0"/>
              <a:t>-Token </a:t>
            </a:r>
            <a:r>
              <a:rPr lang="en-US" dirty="0" err="1"/>
              <a:t>erlaubt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Benutzerdaten</a:t>
            </a:r>
            <a:r>
              <a:rPr lang="en-US" dirty="0"/>
              <a:t> und </a:t>
            </a:r>
            <a:r>
              <a:rPr lang="en-US" dirty="0" err="1"/>
              <a:t>Gruppenmitgliedschaften</a:t>
            </a:r>
            <a:endParaRPr lang="en-US" dirty="0"/>
          </a:p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Partnerzugriff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den </a:t>
            </a:r>
            <a:r>
              <a:rPr lang="en-US" dirty="0" err="1"/>
              <a:t>authentifizierenden</a:t>
            </a:r>
            <a:r>
              <a:rPr lang="en-US" dirty="0"/>
              <a:t> </a:t>
            </a:r>
            <a:r>
              <a:rPr lang="en-US" dirty="0" err="1"/>
              <a:t>Partnersystemen</a:t>
            </a:r>
            <a:r>
              <a:rPr lang="en-US" dirty="0"/>
              <a:t> </a:t>
            </a:r>
            <a:r>
              <a:rPr lang="en-US" dirty="0" err="1"/>
              <a:t>vertrauen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964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Federated</a:t>
            </a:r>
            <a:r>
              <a:rPr lang="de-DE" dirty="0"/>
              <a:t> Identity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246703"/>
            <a:ext cx="10515600" cy="93026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Ihr</a:t>
            </a:r>
            <a:r>
              <a:rPr lang="en-US" dirty="0"/>
              <a:t> STS </a:t>
            </a:r>
            <a:r>
              <a:rPr lang="en-US" dirty="0" err="1"/>
              <a:t>vertraut</a:t>
            </a:r>
            <a:r>
              <a:rPr lang="en-US" dirty="0"/>
              <a:t> </a:t>
            </a:r>
            <a:r>
              <a:rPr lang="en-US" dirty="0" err="1"/>
              <a:t>Ihrem</a:t>
            </a:r>
            <a:r>
              <a:rPr lang="en-US" dirty="0"/>
              <a:t> Partner,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Sicherheitstoken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erforderlichen</a:t>
            </a:r>
            <a:r>
              <a:rPr lang="en-US" dirty="0"/>
              <a:t> Claims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deren</a:t>
            </a:r>
            <a:r>
              <a:rPr lang="en-US" dirty="0"/>
              <a:t> </a:t>
            </a:r>
            <a:r>
              <a:rPr lang="en-US" dirty="0" err="1"/>
              <a:t>Anwender</a:t>
            </a:r>
            <a:r>
              <a:rPr lang="en-US" dirty="0"/>
              <a:t> </a:t>
            </a:r>
            <a:r>
              <a:rPr lang="en-US" dirty="0" err="1"/>
              <a:t>auszustellen</a:t>
            </a:r>
            <a:endParaRPr lang="en-US" dirty="0"/>
          </a:p>
          <a:p>
            <a:r>
              <a:rPr lang="en-US" dirty="0" err="1"/>
              <a:t>Ihr</a:t>
            </a:r>
            <a:r>
              <a:rPr lang="en-US" dirty="0"/>
              <a:t> STS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Authentifizierung</a:t>
            </a:r>
            <a:r>
              <a:rPr lang="en-US" dirty="0"/>
              <a:t> der </a:t>
            </a:r>
            <a:r>
              <a:rPr lang="en-US" dirty="0" err="1"/>
              <a:t>Anwender</a:t>
            </a:r>
            <a:r>
              <a:rPr lang="en-US" dirty="0"/>
              <a:t> </a:t>
            </a:r>
            <a:r>
              <a:rPr lang="en-US" dirty="0" err="1"/>
              <a:t>zuständig</a:t>
            </a:r>
            <a:r>
              <a:rPr lang="en-US" dirty="0"/>
              <a:t>, </a:t>
            </a:r>
            <a:r>
              <a:rPr lang="en-US" dirty="0" err="1"/>
              <a:t>verarbeitet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weiterhin</a:t>
            </a:r>
            <a:r>
              <a:rPr lang="en-US" dirty="0"/>
              <a:t> die </a:t>
            </a:r>
            <a:r>
              <a:rPr lang="en-US" dirty="0" err="1"/>
              <a:t>ausgestellten</a:t>
            </a:r>
            <a:r>
              <a:rPr lang="en-US" dirty="0"/>
              <a:t> Claims des Partner STS,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bisher</a:t>
            </a:r>
            <a:r>
              <a:rPr lang="en-US" dirty="0"/>
              <a:t> </a:t>
            </a:r>
            <a:r>
              <a:rPr lang="en-US" dirty="0" err="1"/>
              <a:t>beschrieben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sosceles Triangle 5"/>
          <p:cNvSpPr/>
          <p:nvPr/>
        </p:nvSpPr>
        <p:spPr>
          <a:xfrm>
            <a:off x="430587" y="2854202"/>
            <a:ext cx="927924" cy="6299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Left Arrow 11"/>
          <p:cNvSpPr/>
          <p:nvPr/>
        </p:nvSpPr>
        <p:spPr>
          <a:xfrm>
            <a:off x="1198909" y="2826623"/>
            <a:ext cx="2489996" cy="612056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Claims </a:t>
            </a:r>
            <a:r>
              <a:rPr lang="en-GB" dirty="0" err="1">
                <a:solidFill>
                  <a:schemeClr val="bg1"/>
                </a:solidFill>
              </a:rPr>
              <a:t>Vertrauensst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10727643" y="4947226"/>
            <a:ext cx="95410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/>
              <a:t>Relying</a:t>
            </a:r>
            <a:br>
              <a:rPr lang="en-GB"/>
            </a:br>
            <a:r>
              <a:rPr lang="en-GB"/>
              <a:t>Party X</a:t>
            </a:r>
          </a:p>
        </p:txBody>
      </p:sp>
      <p:sp>
        <p:nvSpPr>
          <p:cNvPr id="8" name="Right Arrow 24"/>
          <p:cNvSpPr/>
          <p:nvPr/>
        </p:nvSpPr>
        <p:spPr>
          <a:xfrm>
            <a:off x="4730012" y="3157195"/>
            <a:ext cx="3008647" cy="56162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Vertrauende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Partei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Left Arrow 25"/>
          <p:cNvSpPr/>
          <p:nvPr/>
        </p:nvSpPr>
        <p:spPr>
          <a:xfrm>
            <a:off x="4667661" y="2579591"/>
            <a:ext cx="3070999" cy="612056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Claims </a:t>
            </a:r>
            <a:r>
              <a:rPr lang="en-GB" dirty="0" err="1">
                <a:solidFill>
                  <a:schemeClr val="bg1"/>
                </a:solidFill>
              </a:rPr>
              <a:t>Vertrauensstellung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7521211" y="2136987"/>
            <a:ext cx="1381853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/>
              <a:t>Your AD FS</a:t>
            </a:r>
            <a:br>
              <a:rPr lang="en-GB"/>
            </a:br>
            <a:r>
              <a:rPr lang="en-GB"/>
              <a:t>STS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3372663" y="2134795"/>
            <a:ext cx="1525802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/>
              <a:t>Partner ADFS</a:t>
            </a:r>
            <a:br>
              <a:rPr lang="en-GB"/>
            </a:br>
            <a:r>
              <a:rPr lang="en-GB"/>
              <a:t>STS &amp; IP</a:t>
            </a:r>
          </a:p>
        </p:txBody>
      </p:sp>
      <p:sp>
        <p:nvSpPr>
          <p:cNvPr id="12" name="Right Arrow 47"/>
          <p:cNvSpPr/>
          <p:nvPr/>
        </p:nvSpPr>
        <p:spPr>
          <a:xfrm rot="1599586">
            <a:off x="8507461" y="3486840"/>
            <a:ext cx="2516246" cy="6120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Vertrauende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Partei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Left-Right Arrow 48"/>
          <p:cNvSpPr/>
          <p:nvPr/>
        </p:nvSpPr>
        <p:spPr>
          <a:xfrm>
            <a:off x="519113" y="1643287"/>
            <a:ext cx="4148548" cy="527707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Partner Organisation</a:t>
            </a:r>
          </a:p>
        </p:txBody>
      </p:sp>
      <p:sp>
        <p:nvSpPr>
          <p:cNvPr id="14" name="Left-Right Arrow 49"/>
          <p:cNvSpPr/>
          <p:nvPr/>
        </p:nvSpPr>
        <p:spPr>
          <a:xfrm>
            <a:off x="7884572" y="1643287"/>
            <a:ext cx="3783553" cy="527707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Ihre</a:t>
            </a:r>
            <a:r>
              <a:rPr lang="en-GB" dirty="0">
                <a:solidFill>
                  <a:schemeClr val="bg1"/>
                </a:solidFill>
              </a:rPr>
              <a:t> Organisation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533" y="4025892"/>
            <a:ext cx="739217" cy="85825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56" y="2713922"/>
            <a:ext cx="657505" cy="79994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550" y="2757340"/>
            <a:ext cx="616965" cy="7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Summary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 txBox="1">
            <a:spLocks/>
          </p:cNvSpPr>
          <p:nvPr/>
        </p:nvSpPr>
        <p:spPr>
          <a:xfrm>
            <a:off x="11538873" y="6613525"/>
            <a:ext cx="410240" cy="82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96A7E7-AC8A-4A39-933E-EBEF1CA02EA2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" name="TextBox 9"/>
          <p:cNvSpPr txBox="1"/>
          <p:nvPr/>
        </p:nvSpPr>
        <p:spPr>
          <a:xfrm>
            <a:off x="212014" y="1034370"/>
            <a:ext cx="19073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Partner </a:t>
            </a:r>
            <a:r>
              <a:rPr lang="en-GB" dirty="0" err="1"/>
              <a:t>Anwender</a:t>
            </a:r>
            <a:endParaRPr lang="en-GB" dirty="0"/>
          </a:p>
        </p:txBody>
      </p:sp>
      <p:sp>
        <p:nvSpPr>
          <p:cNvPr id="7" name="Right Arrow 10"/>
          <p:cNvSpPr/>
          <p:nvPr/>
        </p:nvSpPr>
        <p:spPr>
          <a:xfrm>
            <a:off x="1547664" y="1596791"/>
            <a:ext cx="3922806" cy="26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79712" y="1848355"/>
            <a:ext cx="273630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/>
              <a:t>Client </a:t>
            </a:r>
            <a:r>
              <a:rPr lang="en-GB" dirty="0" err="1"/>
              <a:t>fragt</a:t>
            </a:r>
            <a:r>
              <a:rPr lang="en-GB" dirty="0"/>
              <a:t> Token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Zugriff</a:t>
            </a:r>
            <a:r>
              <a:rPr lang="en-GB" dirty="0"/>
              <a:t> auf APP X an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4723003" y="697666"/>
            <a:ext cx="278178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Ihre</a:t>
            </a:r>
            <a:r>
              <a:rPr lang="en-GB" dirty="0"/>
              <a:t> AD FS</a:t>
            </a:r>
            <a:br>
              <a:rPr lang="en-GB" dirty="0"/>
            </a:br>
            <a:r>
              <a:rPr lang="en-GB" dirty="0"/>
              <a:t>Security Token Service (STS)</a:t>
            </a:r>
          </a:p>
        </p:txBody>
      </p:sp>
      <p:sp>
        <p:nvSpPr>
          <p:cNvPr id="10" name="Right Arrow 14"/>
          <p:cNvSpPr/>
          <p:nvPr/>
        </p:nvSpPr>
        <p:spPr>
          <a:xfrm>
            <a:off x="6751299" y="1475987"/>
            <a:ext cx="3380033" cy="5031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Claims </a:t>
            </a:r>
            <a:r>
              <a:rPr lang="en-GB" dirty="0" err="1">
                <a:solidFill>
                  <a:schemeClr val="bg1"/>
                </a:solidFill>
              </a:rPr>
              <a:t>Vertrauensstellung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ight Arrow 15"/>
          <p:cNvSpPr/>
          <p:nvPr/>
        </p:nvSpPr>
        <p:spPr>
          <a:xfrm rot="1136040">
            <a:off x="6586670" y="2432877"/>
            <a:ext cx="3943176" cy="5031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Vertrauensstellung</a:t>
            </a:r>
            <a:r>
              <a:rPr lang="en-GB" dirty="0">
                <a:solidFill>
                  <a:schemeClr val="bg1"/>
                </a:solidFill>
              </a:rPr>
              <a:t> APP X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9903190" y="3892893"/>
            <a:ext cx="199426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Vertrauende</a:t>
            </a:r>
            <a:r>
              <a:rPr lang="en-GB" b="1" dirty="0"/>
              <a:t> </a:t>
            </a:r>
            <a:r>
              <a:rPr lang="en-GB" b="1" dirty="0" err="1"/>
              <a:t>Partei</a:t>
            </a:r>
            <a:br>
              <a:rPr lang="en-GB" b="1" dirty="0"/>
            </a:br>
            <a:r>
              <a:rPr lang="en-GB" b="1" dirty="0"/>
              <a:t>APP X</a:t>
            </a:r>
          </a:p>
        </p:txBody>
      </p:sp>
      <p:sp>
        <p:nvSpPr>
          <p:cNvPr id="13" name="Rounded Rectangle 19"/>
          <p:cNvSpPr/>
          <p:nvPr/>
        </p:nvSpPr>
        <p:spPr>
          <a:xfrm>
            <a:off x="4219076" y="3368979"/>
            <a:ext cx="3758040" cy="615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Verarbeitung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Akzeptierende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Transformationsregeln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ounded Rectangle 20"/>
          <p:cNvSpPr/>
          <p:nvPr/>
        </p:nvSpPr>
        <p:spPr>
          <a:xfrm>
            <a:off x="4219076" y="4408387"/>
            <a:ext cx="3758039" cy="54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Verarbeitung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Ausstellungs</a:t>
            </a:r>
            <a:r>
              <a:rPr lang="en-GB" dirty="0">
                <a:solidFill>
                  <a:schemeClr val="bg1"/>
                </a:solidFill>
              </a:rPr>
              <a:t>-/</a:t>
            </a:r>
            <a:r>
              <a:rPr lang="en-GB" dirty="0" err="1">
                <a:solidFill>
                  <a:schemeClr val="bg1"/>
                </a:solidFill>
              </a:rPr>
              <a:t>Authorisierungsregeln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Right Arrow 23"/>
          <p:cNvSpPr/>
          <p:nvPr/>
        </p:nvSpPr>
        <p:spPr>
          <a:xfrm rot="13656926">
            <a:off x="611301" y="3718408"/>
            <a:ext cx="4502321" cy="26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2543556" y="3609276"/>
            <a:ext cx="479618" cy="375608"/>
            <a:chOff x="3902195" y="4640023"/>
            <a:chExt cx="854945" cy="682104"/>
          </a:xfrm>
        </p:grpSpPr>
        <p:sp>
          <p:nvSpPr>
            <p:cNvPr id="18" name="Folded Corner 25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26"/>
            <p:cNvSpPr txBox="1"/>
            <p:nvPr/>
          </p:nvSpPr>
          <p:spPr>
            <a:xfrm>
              <a:off x="3902195" y="4640023"/>
              <a:ext cx="854945" cy="67070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 dirty="0"/>
                <a:t>ST</a:t>
              </a:r>
            </a:p>
          </p:txBody>
        </p:sp>
        <p:sp>
          <p:nvSpPr>
            <p:cNvPr id="20" name="Rounded Rectangle 27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8"/>
          <p:cNvSpPr txBox="1"/>
          <p:nvPr/>
        </p:nvSpPr>
        <p:spPr>
          <a:xfrm>
            <a:off x="768475" y="3855216"/>
            <a:ext cx="1966692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 err="1"/>
              <a:t>Liefert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Token</a:t>
            </a:r>
            <a:br>
              <a:rPr lang="en-GB" dirty="0"/>
            </a:br>
            <a:r>
              <a:rPr lang="en-GB" dirty="0" err="1"/>
              <a:t>für</a:t>
            </a:r>
            <a:r>
              <a:rPr lang="en-GB" dirty="0"/>
              <a:t> APP X</a:t>
            </a:r>
          </a:p>
        </p:txBody>
      </p:sp>
      <p:sp>
        <p:nvSpPr>
          <p:cNvPr id="22" name="Left Arrow 29"/>
          <p:cNvSpPr/>
          <p:nvPr/>
        </p:nvSpPr>
        <p:spPr>
          <a:xfrm rot="16200000">
            <a:off x="6042627" y="3110358"/>
            <a:ext cx="138858" cy="1454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Left Arrow 30"/>
          <p:cNvSpPr/>
          <p:nvPr/>
        </p:nvSpPr>
        <p:spPr>
          <a:xfrm rot="16200000">
            <a:off x="6042627" y="4123567"/>
            <a:ext cx="138858" cy="1454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Left Arrow 31"/>
          <p:cNvSpPr/>
          <p:nvPr/>
        </p:nvSpPr>
        <p:spPr>
          <a:xfrm rot="16200000">
            <a:off x="6041454" y="5140885"/>
            <a:ext cx="138858" cy="14541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ounded Rectangle 34"/>
          <p:cNvSpPr/>
          <p:nvPr/>
        </p:nvSpPr>
        <p:spPr>
          <a:xfrm>
            <a:off x="8485273" y="4403326"/>
            <a:ext cx="1966255" cy="545276"/>
          </a:xfrm>
          <a:prstGeom prst="roundRect">
            <a:avLst/>
          </a:prstGeom>
          <a:solidFill>
            <a:srgbClr val="CD4F45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Falls </a:t>
            </a:r>
            <a:r>
              <a:rPr lang="en-GB" dirty="0" err="1">
                <a:solidFill>
                  <a:schemeClr val="bg1"/>
                </a:solidFill>
              </a:rPr>
              <a:t>abgewiesen</a:t>
            </a:r>
            <a:r>
              <a:rPr lang="en-GB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Ende </a:t>
            </a:r>
            <a:r>
              <a:rPr lang="en-GB" dirty="0" err="1">
                <a:solidFill>
                  <a:schemeClr val="bg1"/>
                </a:solidFill>
              </a:rPr>
              <a:t>Verarbeitung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ight Arrow 35"/>
          <p:cNvSpPr/>
          <p:nvPr/>
        </p:nvSpPr>
        <p:spPr>
          <a:xfrm>
            <a:off x="8026518" y="4586700"/>
            <a:ext cx="450053" cy="119773"/>
          </a:xfrm>
          <a:prstGeom prst="rightArrow">
            <a:avLst/>
          </a:prstGeom>
          <a:solidFill>
            <a:srgbClr val="CD4F45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Left Arrow 36"/>
          <p:cNvSpPr/>
          <p:nvPr/>
        </p:nvSpPr>
        <p:spPr>
          <a:xfrm rot="16200000">
            <a:off x="5984645" y="2390010"/>
            <a:ext cx="252477" cy="1454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2746741" y="1277200"/>
            <a:ext cx="19878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dirty="0"/>
              <a:t>ST </a:t>
            </a:r>
            <a:r>
              <a:rPr lang="en-GB" dirty="0" err="1"/>
              <a:t>vom</a:t>
            </a:r>
            <a:r>
              <a:rPr lang="en-GB" dirty="0"/>
              <a:t> Partner STS</a:t>
            </a:r>
          </a:p>
        </p:txBody>
      </p:sp>
      <p:grpSp>
        <p:nvGrpSpPr>
          <p:cNvPr id="29" name="Group 47"/>
          <p:cNvGrpSpPr/>
          <p:nvPr/>
        </p:nvGrpSpPr>
        <p:grpSpPr>
          <a:xfrm>
            <a:off x="2350884" y="1455565"/>
            <a:ext cx="479618" cy="375608"/>
            <a:chOff x="3902195" y="4640023"/>
            <a:chExt cx="854945" cy="682104"/>
          </a:xfrm>
        </p:grpSpPr>
        <p:sp>
          <p:nvSpPr>
            <p:cNvPr id="30" name="Folded Corner 48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TextBox 49"/>
            <p:cNvSpPr txBox="1"/>
            <p:nvPr/>
          </p:nvSpPr>
          <p:spPr>
            <a:xfrm>
              <a:off x="3902195" y="4640023"/>
              <a:ext cx="854945" cy="67070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/>
                <a:t>ST</a:t>
              </a:r>
            </a:p>
          </p:txBody>
        </p:sp>
        <p:sp>
          <p:nvSpPr>
            <p:cNvPr id="32" name="Rounded Rectangle 50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51"/>
          <p:cNvGrpSpPr/>
          <p:nvPr/>
        </p:nvGrpSpPr>
        <p:grpSpPr>
          <a:xfrm>
            <a:off x="2348383" y="1460832"/>
            <a:ext cx="479618" cy="375608"/>
            <a:chOff x="3902195" y="4640023"/>
            <a:chExt cx="854945" cy="682104"/>
          </a:xfrm>
        </p:grpSpPr>
        <p:sp>
          <p:nvSpPr>
            <p:cNvPr id="34" name="Folded Corner 52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TextBox 53"/>
            <p:cNvSpPr txBox="1"/>
            <p:nvPr/>
          </p:nvSpPr>
          <p:spPr>
            <a:xfrm>
              <a:off x="3902195" y="4640023"/>
              <a:ext cx="854945" cy="67070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 dirty="0"/>
                <a:t>ST</a:t>
              </a:r>
            </a:p>
          </p:txBody>
        </p:sp>
        <p:sp>
          <p:nvSpPr>
            <p:cNvPr id="36" name="Rounded Rectangle 54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Oval 1"/>
          <p:cNvSpPr/>
          <p:nvPr/>
        </p:nvSpPr>
        <p:spPr>
          <a:xfrm>
            <a:off x="10051576" y="1391699"/>
            <a:ext cx="1787857" cy="67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Vertrauter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Partner</a:t>
            </a:r>
          </a:p>
        </p:txBody>
      </p:sp>
      <p:grpSp>
        <p:nvGrpSpPr>
          <p:cNvPr id="38" name="Group 55"/>
          <p:cNvGrpSpPr/>
          <p:nvPr/>
        </p:nvGrpSpPr>
        <p:grpSpPr>
          <a:xfrm>
            <a:off x="5924161" y="2627823"/>
            <a:ext cx="479618" cy="375608"/>
            <a:chOff x="3902195" y="4640023"/>
            <a:chExt cx="854945" cy="682104"/>
          </a:xfrm>
        </p:grpSpPr>
        <p:sp>
          <p:nvSpPr>
            <p:cNvPr id="39" name="Folded Corner 56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TextBox 57"/>
            <p:cNvSpPr txBox="1"/>
            <p:nvPr/>
          </p:nvSpPr>
          <p:spPr>
            <a:xfrm>
              <a:off x="3902195" y="4640023"/>
              <a:ext cx="854945" cy="67070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/>
                <a:t>ST</a:t>
              </a:r>
            </a:p>
          </p:txBody>
        </p:sp>
        <p:sp>
          <p:nvSpPr>
            <p:cNvPr id="41" name="Rounded Rectangle 58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42" name="Grafik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155" y="3003430"/>
            <a:ext cx="739217" cy="858251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5" y="1555058"/>
            <a:ext cx="489211" cy="52241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58" y="1551155"/>
            <a:ext cx="612369" cy="519000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453" y="1386096"/>
            <a:ext cx="616965" cy="750621"/>
          </a:xfrm>
          <a:prstGeom prst="rect">
            <a:avLst/>
          </a:prstGeom>
        </p:spPr>
      </p:pic>
      <p:sp>
        <p:nvSpPr>
          <p:cNvPr id="15" name="Rounded Rectangle 22"/>
          <p:cNvSpPr/>
          <p:nvPr/>
        </p:nvSpPr>
        <p:spPr>
          <a:xfrm>
            <a:off x="4219076" y="5372105"/>
            <a:ext cx="3758039" cy="9225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Wenn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erlaubt</a:t>
            </a:r>
            <a:r>
              <a:rPr lang="en-GB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Ausstellung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einer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Authorisierungsregeln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Passiver Client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5" name="Straight Connector 13"/>
          <p:cNvCxnSpPr/>
          <p:nvPr/>
        </p:nvCxnSpPr>
        <p:spPr>
          <a:xfrm>
            <a:off x="838295" y="2008585"/>
            <a:ext cx="0" cy="44087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14"/>
          <p:cNvCxnSpPr>
            <a:cxnSpLocks/>
          </p:cNvCxnSpPr>
          <p:nvPr/>
        </p:nvCxnSpPr>
        <p:spPr>
          <a:xfrm>
            <a:off x="3498104" y="1968951"/>
            <a:ext cx="11510" cy="44483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15"/>
          <p:cNvCxnSpPr>
            <a:cxnSpLocks/>
          </p:cNvCxnSpPr>
          <p:nvPr/>
        </p:nvCxnSpPr>
        <p:spPr>
          <a:xfrm>
            <a:off x="6065169" y="2047257"/>
            <a:ext cx="0" cy="4370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7"/>
          <p:cNvCxnSpPr>
            <a:cxnSpLocks/>
          </p:cNvCxnSpPr>
          <p:nvPr/>
        </p:nvCxnSpPr>
        <p:spPr>
          <a:xfrm>
            <a:off x="839104" y="2224609"/>
            <a:ext cx="265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19"/>
          <p:cNvCxnSpPr>
            <a:cxnSpLocks/>
          </p:cNvCxnSpPr>
          <p:nvPr/>
        </p:nvCxnSpPr>
        <p:spPr>
          <a:xfrm flipH="1">
            <a:off x="839104" y="2600908"/>
            <a:ext cx="2659000" cy="19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22"/>
          <p:cNvCxnSpPr>
            <a:cxnSpLocks/>
          </p:cNvCxnSpPr>
          <p:nvPr/>
        </p:nvCxnSpPr>
        <p:spPr>
          <a:xfrm>
            <a:off x="870356" y="4836642"/>
            <a:ext cx="5183304" cy="11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24"/>
          <p:cNvSpPr txBox="1"/>
          <p:nvPr/>
        </p:nvSpPr>
        <p:spPr>
          <a:xfrm>
            <a:off x="5405667" y="4960913"/>
            <a:ext cx="1604285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GB" sz="1400" dirty="0"/>
              <a:t>Token </a:t>
            </a:r>
            <a:r>
              <a:rPr lang="en-GB" sz="1400" dirty="0" err="1"/>
              <a:t>Verarbeitung</a:t>
            </a:r>
            <a:endParaRPr lang="en-GB" sz="1400" dirty="0"/>
          </a:p>
        </p:txBody>
      </p:sp>
      <p:cxnSp>
        <p:nvCxnSpPr>
          <p:cNvPr id="12" name="Straight Connector 26"/>
          <p:cNvCxnSpPr>
            <a:cxnSpLocks/>
          </p:cNvCxnSpPr>
          <p:nvPr/>
        </p:nvCxnSpPr>
        <p:spPr>
          <a:xfrm>
            <a:off x="11213803" y="1968951"/>
            <a:ext cx="0" cy="44483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27"/>
          <p:cNvCxnSpPr>
            <a:cxnSpLocks/>
          </p:cNvCxnSpPr>
          <p:nvPr/>
        </p:nvCxnSpPr>
        <p:spPr>
          <a:xfrm>
            <a:off x="8632234" y="4180873"/>
            <a:ext cx="258156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33"/>
          <p:cNvCxnSpPr>
            <a:cxnSpLocks/>
          </p:cNvCxnSpPr>
          <p:nvPr/>
        </p:nvCxnSpPr>
        <p:spPr>
          <a:xfrm>
            <a:off x="838295" y="3493579"/>
            <a:ext cx="5215365" cy="742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34"/>
          <p:cNvSpPr txBox="1"/>
          <p:nvPr/>
        </p:nvSpPr>
        <p:spPr>
          <a:xfrm>
            <a:off x="2012081" y="3152125"/>
            <a:ext cx="2255119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1400" dirty="0" err="1"/>
              <a:t>Erkennung</a:t>
            </a:r>
            <a:r>
              <a:rPr lang="en-GB" sz="1400" dirty="0"/>
              <a:t> </a:t>
            </a:r>
            <a:r>
              <a:rPr lang="en-GB" sz="1400" dirty="0" err="1"/>
              <a:t>Anmeldedomain</a:t>
            </a:r>
            <a:endParaRPr lang="en-GB" sz="1400" dirty="0"/>
          </a:p>
        </p:txBody>
      </p:sp>
      <p:cxnSp>
        <p:nvCxnSpPr>
          <p:cNvPr id="16" name="Straight Arrow Connector 35"/>
          <p:cNvCxnSpPr>
            <a:cxnSpLocks/>
          </p:cNvCxnSpPr>
          <p:nvPr/>
        </p:nvCxnSpPr>
        <p:spPr>
          <a:xfrm>
            <a:off x="839104" y="5822101"/>
            <a:ext cx="265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36"/>
          <p:cNvCxnSpPr>
            <a:cxnSpLocks/>
          </p:cNvCxnSpPr>
          <p:nvPr/>
        </p:nvCxnSpPr>
        <p:spPr>
          <a:xfrm flipH="1">
            <a:off x="839105" y="4391719"/>
            <a:ext cx="77816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" name="Group 42"/>
          <p:cNvGrpSpPr/>
          <p:nvPr/>
        </p:nvGrpSpPr>
        <p:grpSpPr>
          <a:xfrm>
            <a:off x="7970501" y="4133512"/>
            <a:ext cx="375756" cy="375608"/>
            <a:chOff x="3902195" y="4640023"/>
            <a:chExt cx="669805" cy="682104"/>
          </a:xfrm>
        </p:grpSpPr>
        <p:sp>
          <p:nvSpPr>
            <p:cNvPr id="19" name="Folded Corner 39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40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 dirty="0"/>
                <a:t>ST</a:t>
              </a:r>
            </a:p>
          </p:txBody>
        </p:sp>
        <p:sp>
          <p:nvSpPr>
            <p:cNvPr id="21" name="Rounded Rectangle 41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43"/>
          <p:cNvGrpSpPr/>
          <p:nvPr/>
        </p:nvGrpSpPr>
        <p:grpSpPr>
          <a:xfrm>
            <a:off x="888298" y="5573672"/>
            <a:ext cx="375756" cy="375608"/>
            <a:chOff x="3902195" y="4640023"/>
            <a:chExt cx="669805" cy="682104"/>
          </a:xfrm>
        </p:grpSpPr>
        <p:sp>
          <p:nvSpPr>
            <p:cNvPr id="23" name="Folded Corner 44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/>
                <a:t>ST</a:t>
              </a:r>
            </a:p>
          </p:txBody>
        </p:sp>
        <p:sp>
          <p:nvSpPr>
            <p:cNvPr id="25" name="Rounded Rectangle 46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" name="Straight Arrow Connector 49"/>
          <p:cNvCxnSpPr>
            <a:cxnSpLocks/>
          </p:cNvCxnSpPr>
          <p:nvPr/>
        </p:nvCxnSpPr>
        <p:spPr>
          <a:xfrm>
            <a:off x="839104" y="3933056"/>
            <a:ext cx="7781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50"/>
          <p:cNvSpPr txBox="1"/>
          <p:nvPr/>
        </p:nvSpPr>
        <p:spPr>
          <a:xfrm>
            <a:off x="2012081" y="3582893"/>
            <a:ext cx="413626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GB" sz="1400" dirty="0" err="1"/>
              <a:t>Umleitung</a:t>
            </a:r>
            <a:r>
              <a:rPr lang="en-GB" sz="1400" dirty="0"/>
              <a:t> </a:t>
            </a:r>
            <a:r>
              <a:rPr lang="en-GB" sz="1400" dirty="0" err="1"/>
              <a:t>zu</a:t>
            </a:r>
            <a:r>
              <a:rPr lang="en-GB" sz="1400" dirty="0"/>
              <a:t> Partner STS </a:t>
            </a:r>
            <a:r>
              <a:rPr lang="en-GB" sz="1400" dirty="0" err="1"/>
              <a:t>für</a:t>
            </a:r>
            <a:r>
              <a:rPr lang="en-GB" sz="1400" dirty="0"/>
              <a:t> ST des Partner </a:t>
            </a:r>
            <a:r>
              <a:rPr lang="en-GB" sz="1400" dirty="0" err="1"/>
              <a:t>Benutzers</a:t>
            </a:r>
            <a:endParaRPr lang="en-GB" sz="1400" dirty="0"/>
          </a:p>
        </p:txBody>
      </p:sp>
      <p:cxnSp>
        <p:nvCxnSpPr>
          <p:cNvPr id="28" name="Straight Connector 53"/>
          <p:cNvCxnSpPr>
            <a:cxnSpLocks/>
          </p:cNvCxnSpPr>
          <p:nvPr/>
        </p:nvCxnSpPr>
        <p:spPr>
          <a:xfrm>
            <a:off x="8620724" y="2024844"/>
            <a:ext cx="0" cy="43924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54"/>
          <p:cNvSpPr txBox="1"/>
          <p:nvPr/>
        </p:nvSpPr>
        <p:spPr>
          <a:xfrm>
            <a:off x="2012081" y="4050265"/>
            <a:ext cx="360759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GB" sz="1400" dirty="0" err="1"/>
              <a:t>Rückgabe</a:t>
            </a:r>
            <a:r>
              <a:rPr lang="en-GB" sz="1400" dirty="0"/>
              <a:t> ST </a:t>
            </a:r>
            <a:r>
              <a:rPr lang="en-GB" sz="1400" dirty="0" err="1"/>
              <a:t>zur</a:t>
            </a:r>
            <a:r>
              <a:rPr lang="en-GB" sz="1400" dirty="0"/>
              <a:t> </a:t>
            </a:r>
            <a:r>
              <a:rPr lang="en-GB" sz="1400" dirty="0" err="1"/>
              <a:t>Verarbeitung</a:t>
            </a:r>
            <a:r>
              <a:rPr lang="en-GB" sz="1400" dirty="0"/>
              <a:t> </a:t>
            </a:r>
            <a:r>
              <a:rPr lang="en-GB" sz="1400" dirty="0" err="1"/>
              <a:t>durch</a:t>
            </a:r>
            <a:r>
              <a:rPr lang="en-GB" sz="1400" dirty="0"/>
              <a:t> </a:t>
            </a:r>
            <a:r>
              <a:rPr lang="en-GB" sz="1400" dirty="0" err="1"/>
              <a:t>Ihren</a:t>
            </a:r>
            <a:r>
              <a:rPr lang="en-GB" sz="1400" dirty="0"/>
              <a:t> STS </a:t>
            </a:r>
          </a:p>
        </p:txBody>
      </p:sp>
      <p:cxnSp>
        <p:nvCxnSpPr>
          <p:cNvPr id="30" name="Straight Arrow Connector 55"/>
          <p:cNvCxnSpPr>
            <a:cxnSpLocks/>
          </p:cNvCxnSpPr>
          <p:nvPr/>
        </p:nvCxnSpPr>
        <p:spPr>
          <a:xfrm>
            <a:off x="839104" y="5368066"/>
            <a:ext cx="5214556" cy="155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56"/>
          <p:cNvSpPr txBox="1"/>
          <p:nvPr/>
        </p:nvSpPr>
        <p:spPr>
          <a:xfrm>
            <a:off x="2012081" y="5017903"/>
            <a:ext cx="2065245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GB" sz="1400" dirty="0" err="1"/>
              <a:t>Rückgabe</a:t>
            </a:r>
            <a:r>
              <a:rPr lang="en-GB" sz="1400" dirty="0"/>
              <a:t> </a:t>
            </a:r>
            <a:r>
              <a:rPr lang="en-GB" sz="1400" dirty="0" err="1"/>
              <a:t>eines</a:t>
            </a:r>
            <a:r>
              <a:rPr lang="en-GB" sz="1400" dirty="0"/>
              <a:t> </a:t>
            </a:r>
            <a:r>
              <a:rPr lang="en-GB" sz="1400" dirty="0" err="1"/>
              <a:t>neuen</a:t>
            </a:r>
            <a:r>
              <a:rPr lang="en-GB" sz="1400" dirty="0"/>
              <a:t> ST </a:t>
            </a:r>
          </a:p>
        </p:txBody>
      </p:sp>
      <p:grpSp>
        <p:nvGrpSpPr>
          <p:cNvPr id="32" name="Group 57"/>
          <p:cNvGrpSpPr/>
          <p:nvPr/>
        </p:nvGrpSpPr>
        <p:grpSpPr>
          <a:xfrm>
            <a:off x="1289855" y="4557999"/>
            <a:ext cx="375756" cy="375608"/>
            <a:chOff x="3902195" y="4640023"/>
            <a:chExt cx="669805" cy="682104"/>
          </a:xfrm>
        </p:grpSpPr>
        <p:sp>
          <p:nvSpPr>
            <p:cNvPr id="33" name="Folded Corner 58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59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/>
                <a:t>ST</a:t>
              </a:r>
            </a:p>
          </p:txBody>
        </p:sp>
        <p:sp>
          <p:nvSpPr>
            <p:cNvPr id="35" name="Rounded Rectangle 60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Isosceles Triangle 6"/>
          <p:cNvSpPr/>
          <p:nvPr/>
        </p:nvSpPr>
        <p:spPr>
          <a:xfrm>
            <a:off x="10847666" y="1374885"/>
            <a:ext cx="755907" cy="68407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9752" y="803732"/>
            <a:ext cx="8500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Ihr</a:t>
            </a:r>
            <a:endParaRPr lang="en-GB" sz="1400" dirty="0"/>
          </a:p>
          <a:p>
            <a:pPr algn="ctr"/>
            <a:r>
              <a:rPr lang="en-GB" sz="1400" dirty="0"/>
              <a:t>ADFS STS</a:t>
            </a:r>
          </a:p>
        </p:txBody>
      </p:sp>
      <p:sp>
        <p:nvSpPr>
          <p:cNvPr id="38" name="TextBox 9"/>
          <p:cNvSpPr txBox="1"/>
          <p:nvPr/>
        </p:nvSpPr>
        <p:spPr>
          <a:xfrm>
            <a:off x="2453592" y="842699"/>
            <a:ext cx="208826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Ihre</a:t>
            </a:r>
            <a:br>
              <a:rPr lang="en-GB" sz="1400" dirty="0"/>
            </a:br>
            <a:r>
              <a:rPr lang="en-GB" sz="1400" dirty="0"/>
              <a:t>Claims-</a:t>
            </a:r>
            <a:r>
              <a:rPr lang="en-GB" sz="1400" dirty="0" err="1"/>
              <a:t>akzeptierende</a:t>
            </a:r>
            <a:r>
              <a:rPr lang="en-GB" sz="1400" dirty="0"/>
              <a:t> APP</a:t>
            </a:r>
          </a:p>
        </p:txBody>
      </p:sp>
      <p:sp>
        <p:nvSpPr>
          <p:cNvPr id="39" name="TextBox 10"/>
          <p:cNvSpPr txBox="1"/>
          <p:nvPr/>
        </p:nvSpPr>
        <p:spPr>
          <a:xfrm>
            <a:off x="10775014" y="805751"/>
            <a:ext cx="9012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Active</a:t>
            </a:r>
            <a:br>
              <a:rPr lang="en-GB" sz="1400" dirty="0"/>
            </a:br>
            <a:r>
              <a:rPr lang="en-GB" sz="1400" dirty="0"/>
              <a:t>Directory</a:t>
            </a:r>
          </a:p>
        </p:txBody>
      </p:sp>
      <p:sp>
        <p:nvSpPr>
          <p:cNvPr id="40" name="TextBox 29"/>
          <p:cNvSpPr txBox="1"/>
          <p:nvPr/>
        </p:nvSpPr>
        <p:spPr>
          <a:xfrm>
            <a:off x="305905" y="1067361"/>
            <a:ext cx="142712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sz="1400" dirty="0"/>
              <a:t>Partner </a:t>
            </a:r>
            <a:r>
              <a:rPr lang="en-GB" sz="1400" dirty="0" err="1"/>
              <a:t>Benutzer</a:t>
            </a:r>
            <a:endParaRPr lang="en-GB" sz="1400" dirty="0"/>
          </a:p>
        </p:txBody>
      </p:sp>
      <p:sp>
        <p:nvSpPr>
          <p:cNvPr id="41" name="TextBox 52"/>
          <p:cNvSpPr txBox="1"/>
          <p:nvPr/>
        </p:nvSpPr>
        <p:spPr>
          <a:xfrm>
            <a:off x="7894403" y="781654"/>
            <a:ext cx="14526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GB" sz="1400"/>
              <a:t>Partner</a:t>
            </a:r>
          </a:p>
          <a:p>
            <a:pPr algn="ctr"/>
            <a:r>
              <a:rPr lang="en-GB" sz="1400"/>
              <a:t>ADFS STS &amp; IP</a:t>
            </a:r>
          </a:p>
        </p:txBody>
      </p:sp>
      <p:sp>
        <p:nvSpPr>
          <p:cNvPr id="42" name="TextBox 61"/>
          <p:cNvSpPr txBox="1"/>
          <p:nvPr/>
        </p:nvSpPr>
        <p:spPr>
          <a:xfrm>
            <a:off x="2028343" y="4509119"/>
            <a:ext cx="2192822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1400" dirty="0" err="1"/>
              <a:t>Umleitung</a:t>
            </a:r>
            <a:r>
              <a:rPr lang="en-GB" sz="1400" dirty="0"/>
              <a:t> </a:t>
            </a:r>
            <a:r>
              <a:rPr lang="en-GB" sz="1400" dirty="0" err="1"/>
              <a:t>zu</a:t>
            </a:r>
            <a:r>
              <a:rPr lang="en-GB" sz="1400" dirty="0"/>
              <a:t> </a:t>
            </a:r>
            <a:r>
              <a:rPr lang="en-GB" sz="1400" dirty="0" err="1"/>
              <a:t>Ihrem</a:t>
            </a:r>
            <a:r>
              <a:rPr lang="en-GB" sz="1400" dirty="0"/>
              <a:t> STS </a:t>
            </a:r>
          </a:p>
        </p:txBody>
      </p:sp>
      <p:cxnSp>
        <p:nvCxnSpPr>
          <p:cNvPr id="43" name="Straight Arrow Connector 62"/>
          <p:cNvCxnSpPr>
            <a:cxnSpLocks/>
          </p:cNvCxnSpPr>
          <p:nvPr/>
        </p:nvCxnSpPr>
        <p:spPr>
          <a:xfrm flipH="1">
            <a:off x="839104" y="6253183"/>
            <a:ext cx="2670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4" name="Group 63"/>
          <p:cNvGrpSpPr/>
          <p:nvPr/>
        </p:nvGrpSpPr>
        <p:grpSpPr>
          <a:xfrm>
            <a:off x="4962694" y="5180262"/>
            <a:ext cx="375756" cy="375608"/>
            <a:chOff x="3902195" y="4640023"/>
            <a:chExt cx="669805" cy="682104"/>
          </a:xfrm>
        </p:grpSpPr>
        <p:sp>
          <p:nvSpPr>
            <p:cNvPr id="45" name="Folded Corner 64"/>
            <p:cNvSpPr/>
            <p:nvPr/>
          </p:nvSpPr>
          <p:spPr>
            <a:xfrm flipV="1">
              <a:off x="3986219" y="4641901"/>
              <a:ext cx="585781" cy="680226"/>
            </a:xfrm>
            <a:prstGeom prst="foldedCorner">
              <a:avLst>
                <a:gd name="adj" fmla="val 3223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65"/>
            <p:cNvSpPr txBox="1"/>
            <p:nvPr/>
          </p:nvSpPr>
          <p:spPr>
            <a:xfrm>
              <a:off x="3902195" y="4640023"/>
              <a:ext cx="4010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GB"/>
                <a:t>ST</a:t>
              </a:r>
            </a:p>
          </p:txBody>
        </p:sp>
        <p:sp>
          <p:nvSpPr>
            <p:cNvPr id="47" name="Rounded Rectangle 66"/>
            <p:cNvSpPr/>
            <p:nvPr/>
          </p:nvSpPr>
          <p:spPr>
            <a:xfrm>
              <a:off x="4382263" y="5166680"/>
              <a:ext cx="180020" cy="1554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TextBox 67"/>
          <p:cNvSpPr txBox="1"/>
          <p:nvPr/>
        </p:nvSpPr>
        <p:spPr>
          <a:xfrm>
            <a:off x="9024965" y="3830705"/>
            <a:ext cx="180171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Authentifizierung</a:t>
            </a:r>
            <a:endParaRPr lang="en-GB" sz="1400" dirty="0"/>
          </a:p>
        </p:txBody>
      </p:sp>
      <p:sp>
        <p:nvSpPr>
          <p:cNvPr id="49" name="TextBox 68"/>
          <p:cNvSpPr txBox="1"/>
          <p:nvPr/>
        </p:nvSpPr>
        <p:spPr>
          <a:xfrm>
            <a:off x="1363235" y="5461483"/>
            <a:ext cx="112652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GB" sz="1400"/>
              <a:t>Send Token</a:t>
            </a:r>
          </a:p>
        </p:txBody>
      </p:sp>
      <p:sp>
        <p:nvSpPr>
          <p:cNvPr id="50" name="TextBox 69"/>
          <p:cNvSpPr txBox="1"/>
          <p:nvPr/>
        </p:nvSpPr>
        <p:spPr>
          <a:xfrm>
            <a:off x="1361752" y="5905663"/>
            <a:ext cx="2084225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400"/>
              <a:t>Return page and cookie</a:t>
            </a:r>
          </a:p>
        </p:txBody>
      </p:sp>
      <p:sp>
        <p:nvSpPr>
          <p:cNvPr id="51" name="TextBox 70"/>
          <p:cNvSpPr txBox="1"/>
          <p:nvPr/>
        </p:nvSpPr>
        <p:spPr>
          <a:xfrm>
            <a:off x="1003635" y="1871536"/>
            <a:ext cx="222926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Browse der </a:t>
            </a:r>
            <a:r>
              <a:rPr lang="en-GB" sz="1400" dirty="0" err="1">
                <a:solidFill>
                  <a:schemeClr val="tx1"/>
                </a:solidFill>
              </a:rPr>
              <a:t>Applikation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2" name="TextBox 71"/>
          <p:cNvSpPr txBox="1"/>
          <p:nvPr/>
        </p:nvSpPr>
        <p:spPr>
          <a:xfrm>
            <a:off x="1003635" y="2275713"/>
            <a:ext cx="222926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400" dirty="0" err="1"/>
              <a:t>Nicht</a:t>
            </a:r>
            <a:r>
              <a:rPr lang="en-GB" sz="1400" dirty="0"/>
              <a:t> </a:t>
            </a:r>
            <a:r>
              <a:rPr lang="en-GB" sz="1400" dirty="0" err="1"/>
              <a:t>authentifiziert</a:t>
            </a:r>
            <a:endParaRPr lang="en-GB" sz="1400" dirty="0"/>
          </a:p>
        </p:txBody>
      </p:sp>
      <p:cxnSp>
        <p:nvCxnSpPr>
          <p:cNvPr id="53" name="Straight Arrow Connector 72"/>
          <p:cNvCxnSpPr>
            <a:cxnSpLocks/>
          </p:cNvCxnSpPr>
          <p:nvPr/>
        </p:nvCxnSpPr>
        <p:spPr>
          <a:xfrm>
            <a:off x="838295" y="3068960"/>
            <a:ext cx="5226874" cy="1684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Box 73"/>
          <p:cNvSpPr txBox="1"/>
          <p:nvPr/>
        </p:nvSpPr>
        <p:spPr>
          <a:xfrm>
            <a:off x="2006630" y="2735627"/>
            <a:ext cx="226057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1400" dirty="0" err="1"/>
              <a:t>Umleitung</a:t>
            </a:r>
            <a:r>
              <a:rPr lang="en-GB" sz="1400" dirty="0"/>
              <a:t> </a:t>
            </a:r>
            <a:r>
              <a:rPr lang="en-GB" sz="1400" dirty="0" err="1"/>
              <a:t>zu</a:t>
            </a:r>
            <a:r>
              <a:rPr lang="en-GB" sz="1400" dirty="0"/>
              <a:t> </a:t>
            </a:r>
            <a:r>
              <a:rPr lang="en-GB" sz="1400" dirty="0" err="1"/>
              <a:t>Ihrem</a:t>
            </a:r>
            <a:r>
              <a:rPr lang="en-GB" sz="1400" dirty="0"/>
              <a:t> STS</a:t>
            </a:r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2" y="1318335"/>
            <a:ext cx="717848" cy="608396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128" y="1271899"/>
            <a:ext cx="740347" cy="859563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091" y="1281366"/>
            <a:ext cx="677622" cy="824418"/>
          </a:xfrm>
          <a:prstGeom prst="rect">
            <a:avLst/>
          </a:prstGeom>
        </p:spPr>
      </p:pic>
      <p:pic>
        <p:nvPicPr>
          <p:cNvPr id="58" name="Grafik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310" y="1240316"/>
            <a:ext cx="674044" cy="8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7" grpId="0" animBg="1"/>
      <p:bldP spid="29" grpId="0" animBg="1"/>
      <p:bldP spid="3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ist AD FS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AD FS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Active Directory Verbunddienste (</a:t>
            </a:r>
            <a:r>
              <a:rPr lang="de-DE" dirty="0" err="1"/>
              <a:t>Federation</a:t>
            </a:r>
            <a:r>
              <a:rPr lang="de-DE" dirty="0"/>
              <a:t> Services)</a:t>
            </a:r>
          </a:p>
          <a:p>
            <a:r>
              <a:rPr lang="de-DE" dirty="0"/>
              <a:t>AD FS ermöglicht einem Anwender die Authentifizierung in einem Netzwerk und die Nutzung eines sicheren Dienstes oder einer Applikation in eine anderen Netzwerk</a:t>
            </a:r>
          </a:p>
          <a:p>
            <a:r>
              <a:rPr lang="de-DE" dirty="0"/>
              <a:t>Authentifizierungsmethoden</a:t>
            </a:r>
          </a:p>
          <a:p>
            <a:pPr lvl="1"/>
            <a:r>
              <a:rPr lang="de-DE" dirty="0"/>
              <a:t>Zugriff von außerhalb des Unternehmensnetzwerkes</a:t>
            </a:r>
          </a:p>
          <a:p>
            <a:pPr lvl="3"/>
            <a:r>
              <a:rPr lang="de-DE" dirty="0"/>
              <a:t>Formularbasierte Authentifizierung</a:t>
            </a:r>
          </a:p>
          <a:p>
            <a:pPr lvl="3"/>
            <a:r>
              <a:rPr lang="de-DE" dirty="0"/>
              <a:t>Zertifikatbasierte Authentifizierung | Smart Card, Soft-Zertifikat</a:t>
            </a:r>
          </a:p>
          <a:p>
            <a:pPr lvl="1"/>
            <a:r>
              <a:rPr lang="de-DE" dirty="0"/>
              <a:t>Zugriff aus dem Unternehmensnetzwerk</a:t>
            </a:r>
          </a:p>
          <a:p>
            <a:pPr lvl="3"/>
            <a:r>
              <a:rPr lang="de-DE" dirty="0"/>
              <a:t>Windows Authentifizierung</a:t>
            </a:r>
          </a:p>
          <a:p>
            <a:r>
              <a:rPr lang="de-DE" dirty="0"/>
              <a:t>Geräteauthentifizierung steht zusätzliche Authentifizierungsmethode zur Verfügung, wenn Multifaktor-Authentifizierung (MFA) erforderlich ist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23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Thomas Stensitzki</a:t>
            </a:r>
          </a:p>
          <a:p>
            <a:pPr marL="0" lvl="0" indent="0">
              <a:buClr>
                <a:srgbClr val="4472C4"/>
              </a:buClr>
              <a:buNone/>
            </a:pPr>
            <a:endParaRPr lang="de-DE" sz="2000" kern="0" dirty="0">
              <a:solidFill>
                <a:prstClr val="white"/>
              </a:solidFill>
            </a:endParaRP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Enterprise Consultant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Granikos GmbH &amp; Co. KG</a:t>
            </a:r>
          </a:p>
          <a:p>
            <a:pPr marL="0" lvl="0" indent="0">
              <a:buClr>
                <a:srgbClr val="4472C4"/>
              </a:buClr>
              <a:buNone/>
            </a:pP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MCSM Messaging, MCM: Exchange 2010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MCT, MCSE, MCITP, MCTS, MCSA, MCSA:M, MCP</a:t>
            </a:r>
          </a:p>
          <a:p>
            <a:pPr lvl="0">
              <a:buClr>
                <a:srgbClr val="4472C4"/>
              </a:buClr>
            </a:pPr>
            <a:endParaRPr lang="de-DE" sz="2000" kern="0" dirty="0">
              <a:solidFill>
                <a:prstClr val="white"/>
              </a:solidFill>
            </a:endParaRP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  <a:hlinkClick r:id="rId2"/>
              </a:rPr>
              <a:t>thomas.stensitzki@granikos.eu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  <a:hlinkClick r:id="rId3"/>
              </a:rPr>
              <a:t>http://JustCantGetEnough.granikos.eu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38" y="5311301"/>
            <a:ext cx="865661" cy="86566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52" y="2428212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5773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Thomas Stensitzki</a:t>
            </a:r>
          </a:p>
          <a:p>
            <a:pPr marL="0" lvl="0" indent="0">
              <a:buClr>
                <a:srgbClr val="4472C4"/>
              </a:buClr>
              <a:buNone/>
            </a:pPr>
            <a:endParaRPr lang="de-DE" sz="2000" kern="0" dirty="0">
              <a:solidFill>
                <a:prstClr val="white"/>
              </a:solidFill>
            </a:endParaRP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Enterprise Consultant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Granikos GmbH &amp; Co. KG</a:t>
            </a:r>
          </a:p>
          <a:p>
            <a:pPr marL="0" lvl="0" indent="0">
              <a:buClr>
                <a:srgbClr val="4472C4"/>
              </a:buClr>
              <a:buNone/>
            </a:pP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MCSM Messaging, MCM: Exchange 2010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MCT, MCSE, MCITP, MCTS, MCSA, MCSA:M, MCP</a:t>
            </a:r>
          </a:p>
          <a:p>
            <a:pPr lvl="0">
              <a:buClr>
                <a:srgbClr val="4472C4"/>
              </a:buClr>
            </a:pPr>
            <a:endParaRPr lang="de-DE" sz="2000" kern="0" dirty="0">
              <a:solidFill>
                <a:prstClr val="white"/>
              </a:solidFill>
            </a:endParaRP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  <a:hlinkClick r:id="rId3"/>
              </a:rPr>
              <a:t>thomas.stensitzki@granikos.eu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  <a:hlinkClick r:id="rId4"/>
              </a:rPr>
              <a:t>http://JustCantGetEnough.granikos.eu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38" y="5311301"/>
            <a:ext cx="865661" cy="8656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FB3CCD-72CB-45D6-9196-DB9BA4D03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017"/>
            <a:ext cx="4138462" cy="41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2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 FS Versionen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AD FS 1.0 – Windows Komponente von Windows Server 2003 R2</a:t>
            </a:r>
          </a:p>
          <a:p>
            <a:r>
              <a:rPr lang="de-DE" dirty="0"/>
              <a:t>AD FS 1.1 – Serverrolle von Windows Server 2008 und Windows Server 2008 R2</a:t>
            </a:r>
          </a:p>
          <a:p>
            <a:r>
              <a:rPr lang="de-DE" dirty="0"/>
              <a:t>AD FS 2.0 – Download für Windows Server 2008 SP2+ (RTW) </a:t>
            </a:r>
          </a:p>
          <a:p>
            <a:r>
              <a:rPr lang="de-DE" dirty="0"/>
              <a:t>AD FS 2.1 – Serverrolle von Windows Server 2012</a:t>
            </a:r>
          </a:p>
          <a:p>
            <a:r>
              <a:rPr lang="de-DE" dirty="0"/>
              <a:t>AD FS 3.0 – Serverrolle von Windows Server 2012 R2, keine IIS Installation erforderlich, AD FS Proxy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Web </a:t>
            </a:r>
            <a:r>
              <a:rPr lang="de-DE" dirty="0" err="1"/>
              <a:t>Application</a:t>
            </a:r>
            <a:r>
              <a:rPr lang="de-DE" dirty="0"/>
              <a:t> Proxy</a:t>
            </a:r>
          </a:p>
          <a:p>
            <a:r>
              <a:rPr lang="de-DE" dirty="0"/>
              <a:t>AD FS 4.0 – Serverrolle von Windows Server 2016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5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arbeitet AD FS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Security Token Service  (STS) Infrastructure</a:t>
            </a:r>
          </a:p>
          <a:p>
            <a:pPr lvl="1"/>
            <a:r>
              <a:rPr lang="de-DE" dirty="0"/>
              <a:t>Active Directory </a:t>
            </a:r>
            <a:r>
              <a:rPr lang="de-DE" dirty="0" err="1"/>
              <a:t>Federation</a:t>
            </a:r>
            <a:r>
              <a:rPr lang="de-DE" dirty="0"/>
              <a:t> Services</a:t>
            </a:r>
          </a:p>
          <a:p>
            <a:pPr lvl="1"/>
            <a:r>
              <a:rPr lang="de-DE" dirty="0" err="1"/>
              <a:t>Shibboleth</a:t>
            </a:r>
            <a:r>
              <a:rPr lang="de-DE" dirty="0"/>
              <a:t> Identity Provider</a:t>
            </a:r>
          </a:p>
          <a:p>
            <a:pPr lvl="1"/>
            <a:r>
              <a:rPr lang="de-DE" dirty="0"/>
              <a:t>Drittanbieter Identity Provider</a:t>
            </a:r>
          </a:p>
          <a:p>
            <a:r>
              <a:rPr lang="de-DE" dirty="0"/>
              <a:t>AD FS und AAD Connect </a:t>
            </a:r>
          </a:p>
          <a:p>
            <a:pPr lvl="1"/>
            <a:r>
              <a:rPr lang="de-DE" dirty="0"/>
              <a:t>Synchronisation von Benutzerkonten für verbundene Domänenbenutzer</a:t>
            </a:r>
          </a:p>
          <a:p>
            <a:r>
              <a:rPr lang="de-DE" dirty="0"/>
              <a:t>AAD Connect, Kennwort-</a:t>
            </a:r>
            <a:r>
              <a:rPr lang="de-DE" dirty="0" err="1"/>
              <a:t>Synchronsation</a:t>
            </a:r>
            <a:r>
              <a:rPr lang="de-DE" dirty="0"/>
              <a:t> und AD FS</a:t>
            </a:r>
          </a:p>
          <a:p>
            <a:pPr lvl="1"/>
            <a:r>
              <a:rPr lang="de-DE" dirty="0"/>
              <a:t>AAD Connect ohne Kennwort-</a:t>
            </a:r>
            <a:r>
              <a:rPr lang="de-DE" dirty="0" err="1"/>
              <a:t>Synchronsation</a:t>
            </a:r>
            <a:r>
              <a:rPr lang="de-DE" dirty="0"/>
              <a:t> speichert keine Kennwort-Hashes in Azure AD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Keine </a:t>
            </a:r>
            <a:r>
              <a:rPr lang="de-DE" dirty="0" err="1">
                <a:sym typeface="Wingdings" panose="05000000000000000000" pitchFamily="2" charset="2"/>
              </a:rPr>
              <a:t>Fallback</a:t>
            </a:r>
            <a:r>
              <a:rPr lang="de-DE" dirty="0">
                <a:sym typeface="Wingdings" panose="05000000000000000000" pitchFamily="2" charset="2"/>
              </a:rPr>
              <a:t>, falls AD FS nicht verfügbar ist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AAD Connect mit Kennwort-</a:t>
            </a:r>
            <a:r>
              <a:rPr lang="de-DE" dirty="0" err="1">
                <a:sym typeface="Wingdings" panose="05000000000000000000" pitchFamily="2" charset="2"/>
              </a:rPr>
              <a:t>Synchronsation</a:t>
            </a:r>
            <a:r>
              <a:rPr lang="de-DE" dirty="0">
                <a:sym typeface="Wingdings" panose="05000000000000000000" pitchFamily="2" charset="2"/>
              </a:rPr>
              <a:t> synchronisiert Kennwort-Hashes mit Azure AD 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Konvertierung der </a:t>
            </a:r>
            <a:r>
              <a:rPr lang="de-DE" dirty="0" err="1">
                <a:sym typeface="Wingdings" panose="05000000000000000000" pitchFamily="2" charset="2"/>
              </a:rPr>
              <a:t>federierten</a:t>
            </a:r>
            <a:r>
              <a:rPr lang="de-DE" dirty="0">
                <a:sym typeface="Wingdings" panose="05000000000000000000" pitchFamily="2" charset="2"/>
              </a:rPr>
              <a:t> Domain zu Standard, falls AD FS nicht verfügbar ist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60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Azure AD </a:t>
            </a:r>
            <a:r>
              <a:rPr lang="de-DE" dirty="0" err="1"/>
              <a:t>Federation</a:t>
            </a:r>
            <a:r>
              <a:rPr lang="de-DE" dirty="0"/>
              <a:t> </a:t>
            </a:r>
            <a:r>
              <a:rPr lang="de-DE" dirty="0" err="1"/>
              <a:t>Kompatibiltät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Optimal IDM Virtual Identity Server Federation Services</a:t>
            </a:r>
          </a:p>
          <a:p>
            <a:pPr lvl="1"/>
            <a:r>
              <a:rPr lang="en-US" dirty="0" err="1"/>
              <a:t>PingFederate</a:t>
            </a:r>
            <a:r>
              <a:rPr lang="en-US" dirty="0"/>
              <a:t> 6.11, 7.2, 8.x</a:t>
            </a:r>
          </a:p>
          <a:p>
            <a:pPr lvl="1"/>
            <a:r>
              <a:rPr lang="en-US" dirty="0" err="1"/>
              <a:t>Centrify</a:t>
            </a:r>
            <a:endParaRPr lang="en-US" dirty="0"/>
          </a:p>
          <a:p>
            <a:pPr lvl="1"/>
            <a:r>
              <a:rPr lang="en-US" dirty="0"/>
              <a:t>IBM Tivoli Federated Identity Manager 6.2.2</a:t>
            </a:r>
          </a:p>
          <a:p>
            <a:pPr lvl="1"/>
            <a:r>
              <a:rPr lang="en-US" dirty="0" err="1"/>
              <a:t>SecureAuth</a:t>
            </a:r>
            <a:r>
              <a:rPr lang="en-US" dirty="0"/>
              <a:t> </a:t>
            </a:r>
            <a:r>
              <a:rPr lang="en-US" dirty="0" err="1"/>
              <a:t>IdP</a:t>
            </a:r>
            <a:r>
              <a:rPr lang="en-US" dirty="0"/>
              <a:t> 7.2.0</a:t>
            </a:r>
          </a:p>
          <a:p>
            <a:pPr lvl="1"/>
            <a:r>
              <a:rPr lang="en-US" dirty="0"/>
              <a:t>CA </a:t>
            </a:r>
            <a:r>
              <a:rPr lang="en-US" dirty="0" err="1"/>
              <a:t>SiteMinder</a:t>
            </a:r>
            <a:r>
              <a:rPr lang="en-US" dirty="0"/>
              <a:t> 12.52</a:t>
            </a:r>
          </a:p>
          <a:p>
            <a:pPr lvl="1"/>
            <a:r>
              <a:rPr lang="en-US" dirty="0" err="1"/>
              <a:t>RadiantOne</a:t>
            </a:r>
            <a:r>
              <a:rPr lang="en-US" dirty="0"/>
              <a:t> CFS 3.0</a:t>
            </a:r>
          </a:p>
          <a:p>
            <a:pPr lvl="1"/>
            <a:r>
              <a:rPr lang="en-US" dirty="0" err="1"/>
              <a:t>Okta</a:t>
            </a:r>
            <a:endParaRPr lang="en-US" dirty="0"/>
          </a:p>
          <a:p>
            <a:pPr lvl="1"/>
            <a:r>
              <a:rPr lang="en-US" dirty="0" err="1"/>
              <a:t>OneLogin</a:t>
            </a:r>
            <a:endParaRPr lang="en-US" dirty="0"/>
          </a:p>
          <a:p>
            <a:pPr lvl="1"/>
            <a:r>
              <a:rPr lang="en-US" dirty="0"/>
              <a:t>NetIQ Access Manager 4.0.1</a:t>
            </a:r>
          </a:p>
          <a:p>
            <a:pPr lvl="1"/>
            <a:r>
              <a:rPr lang="en-US" dirty="0"/>
              <a:t>BIG-IP with Access Policy Manager BIG-IP, ver. 11.3x – 11.6x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2200" dirty="0"/>
              <a:t>VMware Workspace Portal version 2.1</a:t>
            </a:r>
          </a:p>
          <a:p>
            <a:pPr lvl="1"/>
            <a:r>
              <a:rPr lang="en-US" sz="2200" dirty="0" err="1"/>
              <a:t>Sign&amp;go</a:t>
            </a:r>
            <a:r>
              <a:rPr lang="en-US" sz="2200" dirty="0"/>
              <a:t> 5.3</a:t>
            </a:r>
          </a:p>
          <a:p>
            <a:pPr lvl="1"/>
            <a:r>
              <a:rPr lang="en-US" sz="2200" dirty="0" err="1"/>
              <a:t>IceWall</a:t>
            </a:r>
            <a:r>
              <a:rPr lang="en-US" sz="2200" dirty="0"/>
              <a:t> Federation Version 3.0</a:t>
            </a:r>
          </a:p>
          <a:p>
            <a:pPr lvl="1"/>
            <a:r>
              <a:rPr lang="en-US" sz="2200" dirty="0"/>
              <a:t>CA Secure Cloud</a:t>
            </a:r>
          </a:p>
          <a:p>
            <a:pPr lvl="1"/>
            <a:r>
              <a:rPr lang="en-US" sz="2200" dirty="0"/>
              <a:t>Dell One Identity Cloud Access Manager v7.1</a:t>
            </a:r>
          </a:p>
          <a:p>
            <a:pPr lvl="1"/>
            <a:r>
              <a:rPr lang="en-US" sz="2200" dirty="0" err="1"/>
              <a:t>AuthAnvil</a:t>
            </a:r>
            <a:r>
              <a:rPr lang="en-US" sz="2200" dirty="0"/>
              <a:t> Single Sign On 4.5</a:t>
            </a:r>
          </a:p>
          <a:p>
            <a:pPr lvl="1"/>
            <a:r>
              <a:rPr lang="en-US" sz="2200" dirty="0" err="1"/>
              <a:t>Sailpoint</a:t>
            </a:r>
            <a:r>
              <a:rPr lang="en-US" sz="2200" dirty="0"/>
              <a:t> </a:t>
            </a:r>
            <a:r>
              <a:rPr lang="en-US" sz="2200" dirty="0" err="1"/>
              <a:t>IdentityNow</a:t>
            </a:r>
            <a:r>
              <a:rPr lang="en-US" sz="2200" dirty="0"/>
              <a:t> Active Directory Federation Services</a:t>
            </a:r>
            <a:endParaRPr lang="de-DE" sz="2200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26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 FS </a:t>
            </a:r>
            <a:r>
              <a:rPr lang="en-US" dirty="0" err="1"/>
              <a:t>Planung</a:t>
            </a:r>
            <a:r>
              <a:rPr lang="en-US" dirty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Vorbereitungen für Endgeräte und Browser</a:t>
            </a:r>
          </a:p>
          <a:p>
            <a:r>
              <a:rPr lang="de-DE" dirty="0"/>
              <a:t>Platzierung von AD FS Server und 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Proxies</a:t>
            </a:r>
            <a:endParaRPr lang="de-DE" dirty="0"/>
          </a:p>
          <a:p>
            <a:r>
              <a:rPr lang="de-DE" dirty="0"/>
              <a:t>Passende Netzwerktopologie für AD FS Farm und </a:t>
            </a:r>
            <a:r>
              <a:rPr lang="de-DE" dirty="0" err="1"/>
              <a:t>Proxies</a:t>
            </a:r>
            <a:endParaRPr lang="de-DE" dirty="0"/>
          </a:p>
          <a:p>
            <a:r>
              <a:rPr lang="de-DE" dirty="0"/>
              <a:t>Active Directory Prüfung auf nicht unterstützte Zeichen und ungültige Daten</a:t>
            </a:r>
          </a:p>
          <a:p>
            <a:r>
              <a:rPr lang="de-DE" dirty="0"/>
              <a:t>Vorbereitung DNS Hostnamen</a:t>
            </a:r>
          </a:p>
          <a:p>
            <a:r>
              <a:rPr lang="de-DE" dirty="0"/>
              <a:t>Kauf oder Ausstellung von SSL-Zertifikaten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0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AD FS Planung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Konfiguration der Firewall Ports für AD FS</a:t>
            </a:r>
          </a:p>
          <a:p>
            <a:pPr lvl="1"/>
            <a:r>
              <a:rPr lang="de-DE" dirty="0"/>
              <a:t>TCP 443, evtl. TCP 49443</a:t>
            </a:r>
          </a:p>
          <a:p>
            <a:r>
              <a:rPr lang="de-DE" dirty="0"/>
              <a:t>Wahl der AD FS Datenbank Technologie</a:t>
            </a:r>
          </a:p>
          <a:p>
            <a:pPr lvl="1"/>
            <a:r>
              <a:rPr lang="de-DE" dirty="0"/>
              <a:t>Windows Internal Database oder SQL Server</a:t>
            </a:r>
          </a:p>
          <a:p>
            <a:r>
              <a:rPr lang="de-DE" dirty="0"/>
              <a:t>Kapazitätsplanung für erforderliche Serveranzahl und -spezifikation</a:t>
            </a:r>
          </a:p>
          <a:p>
            <a:pPr lvl="1"/>
            <a:r>
              <a:rPr lang="de-DE" dirty="0"/>
              <a:t>Anzahl zu authentifizierender Nutzer, Anzahl </a:t>
            </a:r>
            <a:r>
              <a:rPr lang="de-DE" dirty="0" err="1"/>
              <a:t>Relying</a:t>
            </a:r>
            <a:r>
              <a:rPr lang="de-DE" dirty="0"/>
              <a:t> Party Trusts</a:t>
            </a:r>
          </a:p>
          <a:p>
            <a:r>
              <a:rPr lang="de-DE" dirty="0"/>
              <a:t>AD FS Hochverfügbarkeit</a:t>
            </a:r>
          </a:p>
          <a:p>
            <a:r>
              <a:rPr lang="de-DE" dirty="0"/>
              <a:t>Multifaktor-Authentifizierung</a:t>
            </a:r>
          </a:p>
          <a:p>
            <a:r>
              <a:rPr lang="de-DE" dirty="0"/>
              <a:t>Zugriffsfilterung auf Basis von Claims Rules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3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2299</Words>
  <Application>Microsoft Office PowerPoint</Application>
  <PresentationFormat>Breitbild</PresentationFormat>
  <Paragraphs>506</Paragraphs>
  <Slides>41</Slides>
  <Notes>10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Segoe UI</vt:lpstr>
      <vt:lpstr>Symbol</vt:lpstr>
      <vt:lpstr>Wingdings</vt:lpstr>
      <vt:lpstr>Office</vt:lpstr>
      <vt:lpstr>Visio</vt:lpstr>
      <vt:lpstr>Active Directory Federation Service</vt:lpstr>
      <vt:lpstr>PowerPoint-Präsentation</vt:lpstr>
      <vt:lpstr>AD FS</vt:lpstr>
      <vt:lpstr>Was ist AD FS</vt:lpstr>
      <vt:lpstr>AD FS Versionen</vt:lpstr>
      <vt:lpstr>Wie arbeitet AD FS</vt:lpstr>
      <vt:lpstr>Azure AD Federation Kompatibiltät</vt:lpstr>
      <vt:lpstr>AD FS Planung (1)</vt:lpstr>
      <vt:lpstr>AD FS Planung (2)</vt:lpstr>
      <vt:lpstr>AD FS Clients</vt:lpstr>
      <vt:lpstr>ADAL</vt:lpstr>
      <vt:lpstr>AD FS Topologien (1)</vt:lpstr>
      <vt:lpstr>AD FS Topologien (2)</vt:lpstr>
      <vt:lpstr>AD FS Anforderungen (1)</vt:lpstr>
      <vt:lpstr>AD FS Anforderungen (2)</vt:lpstr>
      <vt:lpstr>AD FS Kapazitätsplanung</vt:lpstr>
      <vt:lpstr>AD FS Hochverfügbarkeit</vt:lpstr>
      <vt:lpstr>AD FS Hochverfügbarkeit</vt:lpstr>
      <vt:lpstr>AD FS Hochverfügbarkeit</vt:lpstr>
      <vt:lpstr>Best Practices für AD FS</vt:lpstr>
      <vt:lpstr>Wechsel von 2012R2 zu 2016</vt:lpstr>
      <vt:lpstr>PowerPoint-Präsentation</vt:lpstr>
      <vt:lpstr>AD FS</vt:lpstr>
      <vt:lpstr>AD FS Concept</vt:lpstr>
      <vt:lpstr>Key Concepts</vt:lpstr>
      <vt:lpstr>Claims nutzende Applikation</vt:lpstr>
      <vt:lpstr>Passiver Client</vt:lpstr>
      <vt:lpstr>X.509 Zertifikate</vt:lpstr>
      <vt:lpstr>Federation Metadata</vt:lpstr>
      <vt:lpstr>Angebotene Claims Typen</vt:lpstr>
      <vt:lpstr>Claims Pipeline –Security Token Erstellung</vt:lpstr>
      <vt:lpstr>Claim-Regeln</vt:lpstr>
      <vt:lpstr>Erstellung von Regeln</vt:lpstr>
      <vt:lpstr>Benutzerdefinierte Claim-Regeln</vt:lpstr>
      <vt:lpstr>Sprache für Claim-Regeln</vt:lpstr>
      <vt:lpstr>Verbundzugriff für Partner</vt:lpstr>
      <vt:lpstr>Federated Identity</vt:lpstr>
      <vt:lpstr>Summary</vt:lpstr>
      <vt:lpstr>Passiver Client</vt:lpstr>
      <vt:lpstr>PowerPoint-Präsentation</vt:lpstr>
      <vt:lpstr>PowerPoint-Präsentation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Active Directory Federation Service</dc:title>
  <dc:subject>Exchange User Group Berlin | AD FS</dc:subject>
  <dc:creator>Thomas.Stensitzki@Granikos.eu</dc:creator>
  <cp:keywords>ADFS, EXUSG</cp:keywords>
  <cp:lastModifiedBy>Thomas Stensitzki</cp:lastModifiedBy>
  <cp:revision>33</cp:revision>
  <dcterms:created xsi:type="dcterms:W3CDTF">2017-02-23T19:31:41Z</dcterms:created>
  <dcterms:modified xsi:type="dcterms:W3CDTF">2017-05-11T07:40:10Z</dcterms:modified>
  <cp:contentStatus>Draft</cp:contentStatus>
</cp:coreProperties>
</file>