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28"/>
  </p:notesMasterIdLst>
  <p:handoutMasterIdLst>
    <p:handoutMasterId r:id="rId29"/>
  </p:handoutMasterIdLst>
  <p:sldIdLst>
    <p:sldId id="256" r:id="rId3"/>
    <p:sldId id="258" r:id="rId4"/>
    <p:sldId id="259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295" r:id="rId23"/>
    <p:sldId id="296" r:id="rId24"/>
    <p:sldId id="315" r:id="rId25"/>
    <p:sldId id="257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OneDrive for Business" id="{B325A758-939C-47A6-81AC-E44F312F2345}">
          <p14:sldIdLst>
            <p14:sldId id="259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6"/>
          </p14:sldIdLst>
        </p14:section>
        <p14:section name="Modern Attachments" id="{81D88599-6940-49BB-ACFA-1E601D319504}">
          <p14:sldIdLst>
            <p14:sldId id="295"/>
            <p14:sldId id="296"/>
            <p14:sldId id="315"/>
          </p14:sldIdLst>
        </p14:section>
        <p14:section name="Final" id="{FD8209CC-982F-4F68-AC6F-F546D6044AC1}">
          <p14:sldIdLst>
            <p14:sldId id="257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349" autoAdjust="0"/>
  </p:normalViewPr>
  <p:slideViewPr>
    <p:cSldViewPr snapToGrid="0">
      <p:cViewPr varScale="1">
        <p:scale>
          <a:sx n="70" d="100"/>
          <a:sy n="70" d="100"/>
        </p:scale>
        <p:origin x="29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C1070512-73C6-4B84-8C73-531CBC16FA46}"/>
    <pc:docChg chg="custSel addSld delSld modSld modSection">
      <pc:chgData name="Thomas Stensitzki" userId="75cafe6b-2f2a-469b-85c4-eec3b9c972ba" providerId="ADAL" clId="{C1070512-73C6-4B84-8C73-531CBC16FA46}" dt="2018-02-23T10:29:13.225" v="76" actId="6549"/>
      <pc:docMkLst>
        <pc:docMk/>
      </pc:docMkLst>
      <pc:sldChg chg="modTransition">
        <pc:chgData name="Thomas Stensitzki" userId="75cafe6b-2f2a-469b-85c4-eec3b9c972ba" providerId="ADAL" clId="{C1070512-73C6-4B84-8C73-531CBC16FA46}" dt="2018-02-20T18:48:06.822" v="28" actId="478"/>
        <pc:sldMkLst>
          <pc:docMk/>
          <pc:sldMk cId="353304963" sldId="256"/>
        </pc:sldMkLst>
      </pc:sldChg>
      <pc:sldChg chg="delSp modSp modTransition">
        <pc:chgData name="Thomas Stensitzki" userId="75cafe6b-2f2a-469b-85c4-eec3b9c972ba" providerId="ADAL" clId="{C1070512-73C6-4B84-8C73-531CBC16FA46}" dt="2018-02-20T18:56:27.532" v="37" actId="478"/>
        <pc:sldMkLst>
          <pc:docMk/>
          <pc:sldMk cId="235773225" sldId="257"/>
        </pc:sldMkLst>
        <pc:picChg chg="del">
          <ac:chgData name="Thomas Stensitzki" userId="75cafe6b-2f2a-469b-85c4-eec3b9c972ba" providerId="ADAL" clId="{C1070512-73C6-4B84-8C73-531CBC16FA46}" dt="2018-02-20T18:56:27.532" v="37" actId="478"/>
          <ac:picMkLst>
            <pc:docMk/>
            <pc:sldMk cId="235773225" sldId="257"/>
            <ac:picMk id="7" creationId="{00000000-0000-0000-0000-000000000000}"/>
          </ac:picMkLst>
        </pc:picChg>
        <pc:picChg chg="mod">
          <ac:chgData name="Thomas Stensitzki" userId="75cafe6b-2f2a-469b-85c4-eec3b9c972ba" providerId="ADAL" clId="{C1070512-73C6-4B84-8C73-531CBC16FA46}" dt="2018-02-20T18:51:29.208" v="33" actId="1076"/>
          <ac:picMkLst>
            <pc:docMk/>
            <pc:sldMk cId="235773225" sldId="257"/>
            <ac:picMk id="11" creationId="{00000000-0000-0000-0000-000000000000}"/>
          </ac:picMkLst>
        </pc:picChg>
      </pc:sldChg>
      <pc:sldChg chg="delSp modTransition">
        <pc:chgData name="Thomas Stensitzki" userId="75cafe6b-2f2a-469b-85c4-eec3b9c972ba" providerId="ADAL" clId="{C1070512-73C6-4B84-8C73-531CBC16FA46}" dt="2018-02-20T18:57:48.617" v="63" actId="478"/>
        <pc:sldMkLst>
          <pc:docMk/>
          <pc:sldMk cId="3986585176" sldId="258"/>
        </pc:sldMkLst>
        <pc:picChg chg="del">
          <ac:chgData name="Thomas Stensitzki" userId="75cafe6b-2f2a-469b-85c4-eec3b9c972ba" providerId="ADAL" clId="{C1070512-73C6-4B84-8C73-531CBC16FA46}" dt="2018-02-20T18:57:48.617" v="63" actId="478"/>
          <ac:picMkLst>
            <pc:docMk/>
            <pc:sldMk cId="3986585176" sldId="258"/>
            <ac:picMk id="6" creationId="{00000000-0000-0000-0000-000000000000}"/>
          </ac:picMkLst>
        </pc:picChg>
      </pc:sldChg>
      <pc:sldChg chg="modSp modTransition">
        <pc:chgData name="Thomas Stensitzki" userId="75cafe6b-2f2a-469b-85c4-eec3b9c972ba" providerId="ADAL" clId="{C1070512-73C6-4B84-8C73-531CBC16FA46}" dt="2018-02-20T18:48:09.085" v="29" actId="478"/>
        <pc:sldMkLst>
          <pc:docMk/>
          <pc:sldMk cId="1824259027" sldId="259"/>
        </pc:sldMkLst>
        <pc:spChg chg="mod">
          <ac:chgData name="Thomas Stensitzki" userId="75cafe6b-2f2a-469b-85c4-eec3b9c972ba" providerId="ADAL" clId="{C1070512-73C6-4B84-8C73-531CBC16FA46}" dt="2018-02-20T18:45:50.509" v="3" actId="20577"/>
          <ac:spMkLst>
            <pc:docMk/>
            <pc:sldMk cId="1824259027" sldId="259"/>
            <ac:spMk id="7" creationId="{00000000-0000-0000-0000-000000000000}"/>
          </ac:spMkLst>
        </pc:spChg>
      </pc:sldChg>
      <pc:sldChg chg="delSp modSp">
        <pc:chgData name="Thomas Stensitzki" userId="75cafe6b-2f2a-469b-85c4-eec3b9c972ba" providerId="ADAL" clId="{C1070512-73C6-4B84-8C73-531CBC16FA46}" dt="2018-02-20T18:56:58.854" v="62" actId="20577"/>
        <pc:sldMkLst>
          <pc:docMk/>
          <pc:sldMk cId="2434923155" sldId="294"/>
        </pc:sldMkLst>
        <pc:spChg chg="mod">
          <ac:chgData name="Thomas Stensitzki" userId="75cafe6b-2f2a-469b-85c4-eec3b9c972ba" providerId="ADAL" clId="{C1070512-73C6-4B84-8C73-531CBC16FA46}" dt="2018-02-20T18:56:46.774" v="38" actId="14100"/>
          <ac:spMkLst>
            <pc:docMk/>
            <pc:sldMk cId="2434923155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C1070512-73C6-4B84-8C73-531CBC16FA46}" dt="2018-02-20T18:56:58.854" v="62" actId="20577"/>
          <ac:spMkLst>
            <pc:docMk/>
            <pc:sldMk cId="2434923155" sldId="294"/>
            <ac:spMk id="4" creationId="{00000000-0000-0000-0000-000000000000}"/>
          </ac:spMkLst>
        </pc:spChg>
        <pc:picChg chg="del mod">
          <ac:chgData name="Thomas Stensitzki" userId="75cafe6b-2f2a-469b-85c4-eec3b9c972ba" providerId="ADAL" clId="{C1070512-73C6-4B84-8C73-531CBC16FA46}" dt="2018-02-20T18:56:24.663" v="36" actId="478"/>
          <ac:picMkLst>
            <pc:docMk/>
            <pc:sldMk cId="2434923155" sldId="294"/>
            <ac:picMk id="6" creationId="{00000000-0000-0000-0000-000000000000}"/>
          </ac:picMkLst>
        </pc:picChg>
        <pc:picChg chg="mod">
          <ac:chgData name="Thomas Stensitzki" userId="75cafe6b-2f2a-469b-85c4-eec3b9c972ba" providerId="ADAL" clId="{C1070512-73C6-4B84-8C73-531CBC16FA46}" dt="2018-02-20T18:51:43.816" v="34" actId="20577"/>
          <ac:picMkLst>
            <pc:docMk/>
            <pc:sldMk cId="2434923155" sldId="294"/>
            <ac:picMk id="7" creationId="{00000000-0000-0000-0000-000000000000}"/>
          </ac:picMkLst>
        </pc:picChg>
      </pc:sldChg>
      <pc:sldChg chg="modTransition">
        <pc:chgData name="Thomas Stensitzki" userId="75cafe6b-2f2a-469b-85c4-eec3b9c972ba" providerId="ADAL" clId="{C1070512-73C6-4B84-8C73-531CBC16FA46}" dt="2018-02-20T18:47:29.196" v="19" actId="478"/>
        <pc:sldMkLst>
          <pc:docMk/>
          <pc:sldMk cId="2563484303" sldId="295"/>
        </pc:sldMkLst>
      </pc:sldChg>
      <pc:sldChg chg="modTransition">
        <pc:chgData name="Thomas Stensitzki" userId="75cafe6b-2f2a-469b-85c4-eec3b9c972ba" providerId="ADAL" clId="{C1070512-73C6-4B84-8C73-531CBC16FA46}" dt="2018-02-20T18:49:50.158" v="31" actId="478"/>
        <pc:sldMkLst>
          <pc:docMk/>
          <pc:sldMk cId="2342273305" sldId="299"/>
        </pc:sldMkLst>
      </pc:sldChg>
      <pc:sldChg chg="modTransition modNotesTx">
        <pc:chgData name="Thomas Stensitzki" userId="75cafe6b-2f2a-469b-85c4-eec3b9c972ba" providerId="ADAL" clId="{C1070512-73C6-4B84-8C73-531CBC16FA46}" dt="2018-02-23T10:28:30.398" v="64" actId="6549"/>
        <pc:sldMkLst>
          <pc:docMk/>
          <pc:sldMk cId="3616555306" sldId="300"/>
        </pc:sldMkLst>
      </pc:sldChg>
      <pc:sldChg chg="modNotesTx">
        <pc:chgData name="Thomas Stensitzki" userId="75cafe6b-2f2a-469b-85c4-eec3b9c972ba" providerId="ADAL" clId="{C1070512-73C6-4B84-8C73-531CBC16FA46}" dt="2018-02-23T10:28:32.942" v="65" actId="20577"/>
        <pc:sldMkLst>
          <pc:docMk/>
          <pc:sldMk cId="3679588849" sldId="301"/>
        </pc:sldMkLst>
      </pc:sldChg>
      <pc:sldChg chg="modNotesTx">
        <pc:chgData name="Thomas Stensitzki" userId="75cafe6b-2f2a-469b-85c4-eec3b9c972ba" providerId="ADAL" clId="{C1070512-73C6-4B84-8C73-531CBC16FA46}" dt="2018-02-23T10:28:35.406" v="66" actId="6549"/>
        <pc:sldMkLst>
          <pc:docMk/>
          <pc:sldMk cId="1925913649" sldId="302"/>
        </pc:sldMkLst>
      </pc:sldChg>
      <pc:sldChg chg="modNotesTx">
        <pc:chgData name="Thomas Stensitzki" userId="75cafe6b-2f2a-469b-85c4-eec3b9c972ba" providerId="ADAL" clId="{C1070512-73C6-4B84-8C73-531CBC16FA46}" dt="2018-02-23T10:28:39.618" v="67" actId="6549"/>
        <pc:sldMkLst>
          <pc:docMk/>
          <pc:sldMk cId="1993744067" sldId="303"/>
        </pc:sldMkLst>
      </pc:sldChg>
      <pc:sldChg chg="modNotesTx">
        <pc:chgData name="Thomas Stensitzki" userId="75cafe6b-2f2a-469b-85c4-eec3b9c972ba" providerId="ADAL" clId="{C1070512-73C6-4B84-8C73-531CBC16FA46}" dt="2018-02-23T10:28:41.915" v="68" actId="6549"/>
        <pc:sldMkLst>
          <pc:docMk/>
          <pc:sldMk cId="1015800579" sldId="304"/>
        </pc:sldMkLst>
      </pc:sldChg>
      <pc:sldChg chg="modNotesTx">
        <pc:chgData name="Thomas Stensitzki" userId="75cafe6b-2f2a-469b-85c4-eec3b9c972ba" providerId="ADAL" clId="{C1070512-73C6-4B84-8C73-531CBC16FA46}" dt="2018-02-23T10:28:46.926" v="69" actId="6549"/>
        <pc:sldMkLst>
          <pc:docMk/>
          <pc:sldMk cId="3547114662" sldId="305"/>
        </pc:sldMkLst>
      </pc:sldChg>
      <pc:sldChg chg="modNotesTx">
        <pc:chgData name="Thomas Stensitzki" userId="75cafe6b-2f2a-469b-85c4-eec3b9c972ba" providerId="ADAL" clId="{C1070512-73C6-4B84-8C73-531CBC16FA46}" dt="2018-02-23T10:28:51.255" v="70" actId="6549"/>
        <pc:sldMkLst>
          <pc:docMk/>
          <pc:sldMk cId="457673175" sldId="306"/>
        </pc:sldMkLst>
      </pc:sldChg>
      <pc:sldChg chg="modNotesTx">
        <pc:chgData name="Thomas Stensitzki" userId="75cafe6b-2f2a-469b-85c4-eec3b9c972ba" providerId="ADAL" clId="{C1070512-73C6-4B84-8C73-531CBC16FA46}" dt="2018-02-23T10:28:54.176" v="71" actId="6549"/>
        <pc:sldMkLst>
          <pc:docMk/>
          <pc:sldMk cId="486703608" sldId="307"/>
        </pc:sldMkLst>
      </pc:sldChg>
      <pc:sldChg chg="modNotesTx">
        <pc:chgData name="Thomas Stensitzki" userId="75cafe6b-2f2a-469b-85c4-eec3b9c972ba" providerId="ADAL" clId="{C1070512-73C6-4B84-8C73-531CBC16FA46}" dt="2018-02-23T10:28:56.516" v="72" actId="6549"/>
        <pc:sldMkLst>
          <pc:docMk/>
          <pc:sldMk cId="1175509772" sldId="308"/>
        </pc:sldMkLst>
      </pc:sldChg>
      <pc:sldChg chg="modNotesTx">
        <pc:chgData name="Thomas Stensitzki" userId="75cafe6b-2f2a-469b-85c4-eec3b9c972ba" providerId="ADAL" clId="{C1070512-73C6-4B84-8C73-531CBC16FA46}" dt="2018-02-23T10:28:59.187" v="73" actId="6549"/>
        <pc:sldMkLst>
          <pc:docMk/>
          <pc:sldMk cId="3938714320" sldId="309"/>
        </pc:sldMkLst>
      </pc:sldChg>
      <pc:sldChg chg="modTransition modNotesTx">
        <pc:chgData name="Thomas Stensitzki" userId="75cafe6b-2f2a-469b-85c4-eec3b9c972ba" providerId="ADAL" clId="{C1070512-73C6-4B84-8C73-531CBC16FA46}" dt="2018-02-23T10:29:04.291" v="74" actId="6549"/>
        <pc:sldMkLst>
          <pc:docMk/>
          <pc:sldMk cId="3403636040" sldId="310"/>
        </pc:sldMkLst>
      </pc:sldChg>
      <pc:sldChg chg="modTransition modNotesTx">
        <pc:chgData name="Thomas Stensitzki" userId="75cafe6b-2f2a-469b-85c4-eec3b9c972ba" providerId="ADAL" clId="{C1070512-73C6-4B84-8C73-531CBC16FA46}" dt="2018-02-23T10:29:06.958" v="75" actId="6549"/>
        <pc:sldMkLst>
          <pc:docMk/>
          <pc:sldMk cId="3863508561" sldId="311"/>
        </pc:sldMkLst>
      </pc:sldChg>
      <pc:sldChg chg="modTransition modNotesTx">
        <pc:chgData name="Thomas Stensitzki" userId="75cafe6b-2f2a-469b-85c4-eec3b9c972ba" providerId="ADAL" clId="{C1070512-73C6-4B84-8C73-531CBC16FA46}" dt="2018-02-23T10:29:13.225" v="76" actId="6549"/>
        <pc:sldMkLst>
          <pc:docMk/>
          <pc:sldMk cId="2774441954" sldId="312"/>
        </pc:sldMkLst>
      </pc:sldChg>
      <pc:sldChg chg="modTransition">
        <pc:chgData name="Thomas Stensitzki" userId="75cafe6b-2f2a-469b-85c4-eec3b9c972ba" providerId="ADAL" clId="{C1070512-73C6-4B84-8C73-531CBC16FA46}" dt="2018-02-20T18:47:56.682" v="25" actId="478"/>
        <pc:sldMkLst>
          <pc:docMk/>
          <pc:sldMk cId="1496332602" sldId="314"/>
        </pc:sldMkLst>
      </pc:sldChg>
      <pc:sldChg chg="modTransition">
        <pc:chgData name="Thomas Stensitzki" userId="75cafe6b-2f2a-469b-85c4-eec3b9c972ba" providerId="ADAL" clId="{C1070512-73C6-4B84-8C73-531CBC16FA46}" dt="2018-02-20T18:47:34.648" v="20" actId="478"/>
        <pc:sldMkLst>
          <pc:docMk/>
          <pc:sldMk cId="2172616110" sldId="315"/>
        </pc:sldMkLst>
      </pc:sldChg>
      <pc:sldChg chg="delSp add modTransition delAnim">
        <pc:chgData name="Thomas Stensitzki" userId="75cafe6b-2f2a-469b-85c4-eec3b9c972ba" providerId="ADAL" clId="{C1070512-73C6-4B84-8C73-531CBC16FA46}" dt="2018-02-20T18:46:51.299" v="17" actId="478"/>
        <pc:sldMkLst>
          <pc:docMk/>
          <pc:sldMk cId="4053687254" sldId="316"/>
        </pc:sldMkLst>
        <pc:spChg chg="del">
          <ac:chgData name="Thomas Stensitzki" userId="75cafe6b-2f2a-469b-85c4-eec3b9c972ba" providerId="ADAL" clId="{C1070512-73C6-4B84-8C73-531CBC16FA46}" dt="2018-02-20T18:46:29.660" v="6" actId="478"/>
          <ac:spMkLst>
            <pc:docMk/>
            <pc:sldMk cId="4053687254" sldId="31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23.02.2018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52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86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615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3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858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59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21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QR </a:t>
            </a:r>
            <a:r>
              <a:rPr lang="de-DE" dirty="0" err="1"/>
              <a:t>Slideshare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343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chemeClr val="accent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39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247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594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91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43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784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743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2319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antgetenough.granikos.eu/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edrive.com/business" TargetMode="External"/><Relationship Id="rId7" Type="http://schemas.openxmlformats.org/officeDocument/2006/relationships/hyperlink" Target="http://onedrive.uservoic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upport.office.com/OneDrive" TargetMode="External"/><Relationship Id="rId5" Type="http://schemas.openxmlformats.org/officeDocument/2006/relationships/hyperlink" Target="http://fasttrack.microsoft.com/" TargetMode="External"/><Relationship Id="rId4" Type="http://schemas.openxmlformats.org/officeDocument/2006/relationships/hyperlink" Target="http://techcommunity.microsoft.com/onedriv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antgetenough.granikos.eu/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5.xml"/><Relationship Id="rId5" Type="http://schemas.microsoft.com/office/2007/relationships/hdphoto" Target="../media/hdphoto1.wdp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stensitzki@granikos.e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hyperlink" Target="http://bit.ly/ODB-EXUSG" TargetMode="External"/><Relationship Id="rId4" Type="http://schemas.openxmlformats.org/officeDocument/2006/relationships/hyperlink" Target="http://justcantgetenough.granikos.eu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Bessere</a:t>
            </a:r>
            <a:r>
              <a:rPr lang="en-US" sz="3200" dirty="0"/>
              <a:t> </a:t>
            </a:r>
            <a:r>
              <a:rPr lang="en-US" sz="3200" dirty="0" err="1"/>
              <a:t>Zusammenarbeit</a:t>
            </a:r>
            <a:r>
              <a:rPr lang="en-US" sz="3200" dirty="0"/>
              <a:t> </a:t>
            </a:r>
            <a:r>
              <a:rPr lang="en-US" sz="3200" dirty="0" err="1"/>
              <a:t>mit</a:t>
            </a:r>
            <a:r>
              <a:rPr lang="en-US" sz="3200" dirty="0"/>
              <a:t> OneDrive for Business</a:t>
            </a:r>
            <a:br>
              <a:rPr lang="en-US" sz="3200" dirty="0"/>
            </a:br>
            <a:r>
              <a:rPr lang="en-US" sz="3200" dirty="0" err="1"/>
              <a:t>Moderne</a:t>
            </a:r>
            <a:r>
              <a:rPr lang="en-US" sz="3200" dirty="0"/>
              <a:t> </a:t>
            </a:r>
            <a:r>
              <a:rPr lang="en-US" sz="3200" dirty="0" err="1"/>
              <a:t>Dateianhänge</a:t>
            </a:r>
            <a:r>
              <a:rPr lang="en-US" sz="3200" dirty="0"/>
              <a:t> </a:t>
            </a:r>
            <a:r>
              <a:rPr lang="en-US" sz="3200" dirty="0" err="1"/>
              <a:t>mit</a:t>
            </a:r>
            <a:r>
              <a:rPr lang="en-US" sz="3200" dirty="0"/>
              <a:t> Exchange 2016 und Office 365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Exchange User Group Berlin | 22. </a:t>
            </a:r>
            <a:r>
              <a:rPr lang="en-US" dirty="0" err="1"/>
              <a:t>Februar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C2E72C45-7E04-4482-BF76-A173CEC1274C}"/>
              </a:ext>
            </a:extLst>
          </p:cNvPr>
          <p:cNvSpPr/>
          <p:nvPr/>
        </p:nvSpPr>
        <p:spPr bwMode="auto">
          <a:xfrm>
            <a:off x="1" y="447"/>
            <a:ext cx="12434888" cy="1515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2E8D1FA-E105-4F27-8B7B-4AE5DE015D7A}"/>
              </a:ext>
            </a:extLst>
          </p:cNvPr>
          <p:cNvSpPr txBox="1">
            <a:spLocks/>
          </p:cNvSpPr>
          <p:nvPr/>
        </p:nvSpPr>
        <p:spPr>
          <a:xfrm>
            <a:off x="1415093" y="297271"/>
            <a:ext cx="11888046" cy="917458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02"/>
            <a:r>
              <a:rPr lang="en-US" sz="4400" kern="0" spc="-3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Access files from all your devices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7B367237-75C9-4829-BA3E-728BAEDF414C}"/>
              </a:ext>
            </a:extLst>
          </p:cNvPr>
          <p:cNvSpPr txBox="1">
            <a:spLocks/>
          </p:cNvSpPr>
          <p:nvPr/>
        </p:nvSpPr>
        <p:spPr>
          <a:xfrm>
            <a:off x="274605" y="1771160"/>
            <a:ext cx="5485699" cy="2640386"/>
          </a:xfrm>
          <a:prstGeom prst="rect">
            <a:avLst/>
          </a:prstGeom>
        </p:spPr>
        <p:txBody>
          <a:bodyPr lIns="182857" tIns="146285" rIns="182857" bIns="146285"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Full fidelity web experience with preview support for 270+ file types and growing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Work from the desktop and offline with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robust sync options for PCs and Macs, incl. Files On-Demand in Windows 10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Work from anywhere with 4+ rated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mobile apps on iOS and Android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Access personal and shared file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from OneDrive and SharePoint</a:t>
            </a:r>
          </a:p>
        </p:txBody>
      </p:sp>
      <p:pic>
        <p:nvPicPr>
          <p:cNvPr id="5" name="One Drive Image">
            <a:extLst>
              <a:ext uri="{FF2B5EF4-FFF2-40B4-BE49-F238E27FC236}">
                <a16:creationId xmlns:a16="http://schemas.microsoft.com/office/drawing/2014/main" id="{EF224CE1-E23D-4C4A-8BCD-E384ACCA37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69568" y="1013978"/>
            <a:ext cx="6567355" cy="6104675"/>
          </a:xfrm>
          <a:prstGeom prst="rect">
            <a:avLst/>
          </a:prstGeom>
        </p:spPr>
      </p:pic>
      <p:pic>
        <p:nvPicPr>
          <p:cNvPr id="6" name="Picture 33">
            <a:extLst>
              <a:ext uri="{FF2B5EF4-FFF2-40B4-BE49-F238E27FC236}">
                <a16:creationId xmlns:a16="http://schemas.microsoft.com/office/drawing/2014/main" id="{85DC647B-37D6-4962-ABE3-90F377BA7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862" y="1758348"/>
            <a:ext cx="6693653" cy="5901572"/>
          </a:xfrm>
          <a:prstGeom prst="rect">
            <a:avLst/>
          </a:prstGeom>
        </p:spPr>
      </p:pic>
      <p:grpSp>
        <p:nvGrpSpPr>
          <p:cNvPr id="7" name="Group 37">
            <a:extLst>
              <a:ext uri="{FF2B5EF4-FFF2-40B4-BE49-F238E27FC236}">
                <a16:creationId xmlns:a16="http://schemas.microsoft.com/office/drawing/2014/main" id="{CCEACD71-FE20-4E15-86AC-DDCBACB45ED1}"/>
              </a:ext>
            </a:extLst>
          </p:cNvPr>
          <p:cNvGrpSpPr>
            <a:grpSpLocks noChangeAspect="1"/>
          </p:cNvGrpSpPr>
          <p:nvPr/>
        </p:nvGrpSpPr>
        <p:grpSpPr>
          <a:xfrm>
            <a:off x="467253" y="479811"/>
            <a:ext cx="772791" cy="546026"/>
            <a:chOff x="3259088" y="2552011"/>
            <a:chExt cx="1540375" cy="1088377"/>
          </a:xfrm>
        </p:grpSpPr>
        <p:sp>
          <p:nvSpPr>
            <p:cNvPr id="8" name="UniversalApp_E8CC">
              <a:extLst>
                <a:ext uri="{FF2B5EF4-FFF2-40B4-BE49-F238E27FC236}">
                  <a16:creationId xmlns:a16="http://schemas.microsoft.com/office/drawing/2014/main" id="{2526C8C1-9E2F-4683-B68A-5D1C64C4D0C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59088" y="2714081"/>
              <a:ext cx="1262313" cy="926307"/>
            </a:xfrm>
            <a:custGeom>
              <a:avLst/>
              <a:gdLst>
                <a:gd name="T0" fmla="*/ 1250 w 3750"/>
                <a:gd name="T1" fmla="*/ 2750 h 2750"/>
                <a:gd name="T2" fmla="*/ 0 w 3750"/>
                <a:gd name="T3" fmla="*/ 2750 h 2750"/>
                <a:gd name="T4" fmla="*/ 0 w 3750"/>
                <a:gd name="T5" fmla="*/ 750 h 2750"/>
                <a:gd name="T6" fmla="*/ 1250 w 3750"/>
                <a:gd name="T7" fmla="*/ 750 h 2750"/>
                <a:gd name="T8" fmla="*/ 1250 w 3750"/>
                <a:gd name="T9" fmla="*/ 2750 h 2750"/>
                <a:gd name="T10" fmla="*/ 375 w 3750"/>
                <a:gd name="T11" fmla="*/ 2250 h 2750"/>
                <a:gd name="T12" fmla="*/ 875 w 3750"/>
                <a:gd name="T13" fmla="*/ 2250 h 2750"/>
                <a:gd name="T14" fmla="*/ 1875 w 3750"/>
                <a:gd name="T15" fmla="*/ 1750 h 2750"/>
                <a:gd name="T16" fmla="*/ 2375 w 3750"/>
                <a:gd name="T17" fmla="*/ 1750 h 2750"/>
                <a:gd name="T18" fmla="*/ 1250 w 3750"/>
                <a:gd name="T19" fmla="*/ 2250 h 2750"/>
                <a:gd name="T20" fmla="*/ 3625 w 3750"/>
                <a:gd name="T21" fmla="*/ 2250 h 2750"/>
                <a:gd name="T22" fmla="*/ 3750 w 3750"/>
                <a:gd name="T23" fmla="*/ 2125 h 2750"/>
                <a:gd name="T24" fmla="*/ 3750 w 3750"/>
                <a:gd name="T25" fmla="*/ 125 h 2750"/>
                <a:gd name="T26" fmla="*/ 3625 w 3750"/>
                <a:gd name="T27" fmla="*/ 0 h 2750"/>
                <a:gd name="T28" fmla="*/ 625 w 3750"/>
                <a:gd name="T29" fmla="*/ 0 h 2750"/>
                <a:gd name="T30" fmla="*/ 500 w 3750"/>
                <a:gd name="T31" fmla="*/ 125 h 2750"/>
                <a:gd name="T32" fmla="*/ 500 w 3750"/>
                <a:gd name="T33" fmla="*/ 750 h 2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50" h="2750">
                  <a:moveTo>
                    <a:pt x="1250" y="2750"/>
                  </a:moveTo>
                  <a:cubicBezTo>
                    <a:pt x="0" y="2750"/>
                    <a:pt x="0" y="2750"/>
                    <a:pt x="0" y="2750"/>
                  </a:cubicBezTo>
                  <a:cubicBezTo>
                    <a:pt x="0" y="750"/>
                    <a:pt x="0" y="750"/>
                    <a:pt x="0" y="750"/>
                  </a:cubicBezTo>
                  <a:cubicBezTo>
                    <a:pt x="1250" y="750"/>
                    <a:pt x="1250" y="750"/>
                    <a:pt x="1250" y="750"/>
                  </a:cubicBezTo>
                  <a:lnTo>
                    <a:pt x="1250" y="2750"/>
                  </a:lnTo>
                  <a:close/>
                  <a:moveTo>
                    <a:pt x="375" y="2250"/>
                  </a:moveTo>
                  <a:cubicBezTo>
                    <a:pt x="875" y="2250"/>
                    <a:pt x="875" y="2250"/>
                    <a:pt x="875" y="2250"/>
                  </a:cubicBezTo>
                  <a:moveTo>
                    <a:pt x="1875" y="1750"/>
                  </a:moveTo>
                  <a:cubicBezTo>
                    <a:pt x="2375" y="1750"/>
                    <a:pt x="2375" y="1750"/>
                    <a:pt x="2375" y="1750"/>
                  </a:cubicBezTo>
                  <a:moveTo>
                    <a:pt x="1250" y="2250"/>
                  </a:moveTo>
                  <a:cubicBezTo>
                    <a:pt x="3625" y="2250"/>
                    <a:pt x="3625" y="2250"/>
                    <a:pt x="3625" y="2250"/>
                  </a:cubicBezTo>
                  <a:cubicBezTo>
                    <a:pt x="3694" y="2250"/>
                    <a:pt x="3750" y="2194"/>
                    <a:pt x="3750" y="2125"/>
                  </a:cubicBezTo>
                  <a:cubicBezTo>
                    <a:pt x="3750" y="125"/>
                    <a:pt x="3750" y="125"/>
                    <a:pt x="3750" y="125"/>
                  </a:cubicBezTo>
                  <a:cubicBezTo>
                    <a:pt x="3750" y="56"/>
                    <a:pt x="3694" y="0"/>
                    <a:pt x="3625" y="0"/>
                  </a:cubicBezTo>
                  <a:cubicBezTo>
                    <a:pt x="625" y="0"/>
                    <a:pt x="625" y="0"/>
                    <a:pt x="625" y="0"/>
                  </a:cubicBezTo>
                  <a:cubicBezTo>
                    <a:pt x="556" y="0"/>
                    <a:pt x="500" y="56"/>
                    <a:pt x="500" y="125"/>
                  </a:cubicBezTo>
                  <a:cubicBezTo>
                    <a:pt x="500" y="750"/>
                    <a:pt x="500" y="750"/>
                    <a:pt x="500" y="75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932325"/>
              <a:endParaRPr lang="en-US" sz="1836" dirty="0">
                <a:solidFill>
                  <a:srgbClr val="000000"/>
                </a:solidFill>
                <a:latin typeface="Segoe UI"/>
              </a:endParaRPr>
            </a:p>
          </p:txBody>
        </p:sp>
        <p:sp>
          <p:nvSpPr>
            <p:cNvPr id="9" name="Rectangle 39">
              <a:extLst>
                <a:ext uri="{FF2B5EF4-FFF2-40B4-BE49-F238E27FC236}">
                  <a16:creationId xmlns:a16="http://schemas.microsoft.com/office/drawing/2014/main" id="{359D8E82-A8A8-44EB-B5CE-A9695F04C751}"/>
                </a:ext>
              </a:extLst>
            </p:cNvPr>
            <p:cNvSpPr/>
            <p:nvPr/>
          </p:nvSpPr>
          <p:spPr bwMode="auto">
            <a:xfrm>
              <a:off x="4364115" y="2570008"/>
              <a:ext cx="253922" cy="622861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31" tIns="146264" rIns="182831" bIns="14626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Freeform: Shape 40">
              <a:extLst>
                <a:ext uri="{FF2B5EF4-FFF2-40B4-BE49-F238E27FC236}">
                  <a16:creationId xmlns:a16="http://schemas.microsoft.com/office/drawing/2014/main" id="{5E6CC3C2-7E18-4D74-9BFF-6017851FAA52}"/>
                </a:ext>
              </a:extLst>
            </p:cNvPr>
            <p:cNvSpPr/>
            <p:nvPr/>
          </p:nvSpPr>
          <p:spPr>
            <a:xfrm>
              <a:off x="4364115" y="2552011"/>
              <a:ext cx="435348" cy="633238"/>
            </a:xfrm>
            <a:custGeom>
              <a:avLst/>
              <a:gdLst/>
              <a:ahLst/>
              <a:cxnLst/>
              <a:rect l="0" t="0" r="0" b="0"/>
              <a:pathLst>
                <a:path w="104775" h="152400">
                  <a:moveTo>
                    <a:pt x="104775" y="157163"/>
                  </a:moveTo>
                  <a:lnTo>
                    <a:pt x="0" y="157163"/>
                  </a:lnTo>
                  <a:lnTo>
                    <a:pt x="0" y="0"/>
                  </a:lnTo>
                  <a:lnTo>
                    <a:pt x="52388" y="0"/>
                  </a:lnTo>
                  <a:lnTo>
                    <a:pt x="104775" y="52388"/>
                  </a:lnTo>
                  <a:lnTo>
                    <a:pt x="104775" y="157163"/>
                  </a:lnTo>
                  <a:close/>
                  <a:moveTo>
                    <a:pt x="52388" y="0"/>
                  </a:moveTo>
                  <a:lnTo>
                    <a:pt x="52388" y="52388"/>
                  </a:lnTo>
                  <a:lnTo>
                    <a:pt x="104775" y="52388"/>
                  </a:lnTo>
                </a:path>
              </a:pathLst>
            </a:custGeom>
            <a:noFill/>
            <a:ln w="2540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pPr defTabSz="932325">
                <a:defRPr/>
              </a:pPr>
              <a:endParaRPr lang="en-US" sz="1836">
                <a:solidFill>
                  <a:srgbClr val="000000"/>
                </a:solidFill>
                <a:latin typeface="Segoe UI"/>
              </a:endParaRPr>
            </a:p>
          </p:txBody>
        </p:sp>
      </p:grpSp>
      <p:pic>
        <p:nvPicPr>
          <p:cNvPr id="11" name="Picture 34">
            <a:extLst>
              <a:ext uri="{FF2B5EF4-FFF2-40B4-BE49-F238E27FC236}">
                <a16:creationId xmlns:a16="http://schemas.microsoft.com/office/drawing/2014/main" id="{A84961BA-1FF3-4849-A4D8-048D53F60C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850" y="3137640"/>
            <a:ext cx="2336012" cy="4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1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085E-6 5.31094E-7 L 4.98085E-6 0.2501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6D4E55E-DF54-4826-BFE6-D4B339A0B2DE}"/>
              </a:ext>
            </a:extLst>
          </p:cNvPr>
          <p:cNvSpPr/>
          <p:nvPr/>
        </p:nvSpPr>
        <p:spPr bwMode="auto">
          <a:xfrm>
            <a:off x="1" y="447"/>
            <a:ext cx="12434888" cy="1515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863DA4-E463-4FDC-A2A2-8AFBEB50557F}"/>
              </a:ext>
            </a:extLst>
          </p:cNvPr>
          <p:cNvSpPr txBox="1">
            <a:spLocks/>
          </p:cNvSpPr>
          <p:nvPr/>
        </p:nvSpPr>
        <p:spPr>
          <a:xfrm>
            <a:off x="1417140" y="302160"/>
            <a:ext cx="10743904" cy="917458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02"/>
            <a:r>
              <a:rPr lang="en-US" sz="4400" kern="0" spc="-3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Collaborate with deep Office integration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0E6B97FB-9165-4C89-95E7-D1A5E71A14CB}"/>
              </a:ext>
            </a:extLst>
          </p:cNvPr>
          <p:cNvSpPr txBox="1">
            <a:spLocks/>
          </p:cNvSpPr>
          <p:nvPr/>
        </p:nvSpPr>
        <p:spPr>
          <a:xfrm>
            <a:off x="274605" y="1774156"/>
            <a:ext cx="5638078" cy="2640386"/>
          </a:xfrm>
          <a:prstGeom prst="rect">
            <a:avLst/>
          </a:prstGeom>
        </p:spPr>
        <p:txBody>
          <a:bodyPr lIns="182857" tIns="146285" rIns="182857" bIns="146285"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Share seamlessly and consistently 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Open documents faster than ever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in Office web apps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Co-author documents in the Office web apps, desktop clients and mobile apps</a:t>
            </a:r>
          </a:p>
        </p:txBody>
      </p:sp>
      <p:pic>
        <p:nvPicPr>
          <p:cNvPr id="5" name="One Drive Image">
            <a:extLst>
              <a:ext uri="{FF2B5EF4-FFF2-40B4-BE49-F238E27FC236}">
                <a16:creationId xmlns:a16="http://schemas.microsoft.com/office/drawing/2014/main" id="{30750360-CE9B-4269-969B-8EFE5B8B459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269" y="1030761"/>
            <a:ext cx="6567355" cy="6104675"/>
          </a:xfrm>
          <a:prstGeom prst="rect">
            <a:avLst/>
          </a:prstGeom>
        </p:spPr>
      </p:pic>
      <p:pic>
        <p:nvPicPr>
          <p:cNvPr id="6" name="Picture 31">
            <a:extLst>
              <a:ext uri="{FF2B5EF4-FFF2-40B4-BE49-F238E27FC236}">
                <a16:creationId xmlns:a16="http://schemas.microsoft.com/office/drawing/2014/main" id="{8F0E811D-6C55-4083-B058-DD684CBCA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58" y="1782136"/>
            <a:ext cx="5430770" cy="5403155"/>
          </a:xfrm>
          <a:prstGeom prst="rect">
            <a:avLst/>
          </a:prstGeom>
        </p:spPr>
      </p:pic>
      <p:grpSp>
        <p:nvGrpSpPr>
          <p:cNvPr id="7" name="Group 14">
            <a:extLst>
              <a:ext uri="{FF2B5EF4-FFF2-40B4-BE49-F238E27FC236}">
                <a16:creationId xmlns:a16="http://schemas.microsoft.com/office/drawing/2014/main" id="{6F6801FA-E3E2-4459-937A-B1C66D569C2E}"/>
              </a:ext>
            </a:extLst>
          </p:cNvPr>
          <p:cNvGrpSpPr/>
          <p:nvPr/>
        </p:nvGrpSpPr>
        <p:grpSpPr>
          <a:xfrm>
            <a:off x="636412" y="479810"/>
            <a:ext cx="517934" cy="549642"/>
            <a:chOff x="6305974" y="2485667"/>
            <a:chExt cx="466725" cy="495300"/>
          </a:xfrm>
        </p:grpSpPr>
        <p:pic>
          <p:nvPicPr>
            <p:cNvPr id="8" name="Picture 15">
              <a:extLst>
                <a:ext uri="{FF2B5EF4-FFF2-40B4-BE49-F238E27FC236}">
                  <a16:creationId xmlns:a16="http://schemas.microsoft.com/office/drawing/2014/main" id="{FAE17CC3-5310-4099-A7EC-F61A6524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5974" y="2485667"/>
              <a:ext cx="466725" cy="495300"/>
            </a:xfrm>
            <a:prstGeom prst="rect">
              <a:avLst/>
            </a:prstGeom>
          </p:spPr>
        </p:pic>
        <p:pic>
          <p:nvPicPr>
            <p:cNvPr id="9" name="Picture 16">
              <a:extLst>
                <a:ext uri="{FF2B5EF4-FFF2-40B4-BE49-F238E27FC236}">
                  <a16:creationId xmlns:a16="http://schemas.microsoft.com/office/drawing/2014/main" id="{2EF5FDF6-F22C-48E4-9C3B-349B86765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70049" y="2564646"/>
              <a:ext cx="355511" cy="366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67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085E-6 5.31094E-7 L 4.98085E-6 0.2501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AF8E98CA-C064-470B-8E73-27CE24F68A36}"/>
              </a:ext>
            </a:extLst>
          </p:cNvPr>
          <p:cNvSpPr/>
          <p:nvPr/>
        </p:nvSpPr>
        <p:spPr bwMode="auto">
          <a:xfrm>
            <a:off x="1" y="447"/>
            <a:ext cx="12434888" cy="1515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CFE843-F956-44FC-94B7-3EE09CABE473}"/>
              </a:ext>
            </a:extLst>
          </p:cNvPr>
          <p:cNvSpPr txBox="1">
            <a:spLocks/>
          </p:cNvSpPr>
          <p:nvPr/>
        </p:nvSpPr>
        <p:spPr>
          <a:xfrm>
            <a:off x="1417140" y="302160"/>
            <a:ext cx="11017748" cy="917458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02"/>
            <a:r>
              <a:rPr lang="en-US" sz="4400" kern="0" spc="-3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Quickly find files that matter most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F3763583-71E7-468A-BB18-311C2E1C22FA}"/>
              </a:ext>
            </a:extLst>
          </p:cNvPr>
          <p:cNvSpPr txBox="1">
            <a:spLocks/>
          </p:cNvSpPr>
          <p:nvPr/>
        </p:nvSpPr>
        <p:spPr>
          <a:xfrm>
            <a:off x="274604" y="1774156"/>
            <a:ext cx="6019030" cy="2640386"/>
          </a:xfrm>
          <a:prstGeom prst="rect">
            <a:avLst/>
          </a:prstGeom>
        </p:spPr>
        <p:txBody>
          <a:bodyPr lIns="182857" tIns="146285" rIns="182857" bIns="146285"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Leverage the intelligence of the Microsoft Graph by storing your files in OneDrive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Get back to your recent and pinned files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on the web, mobile, or directly in Office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Easily return to files shared with you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Discover files and get personalized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search results from people and sites relevant to you</a:t>
            </a:r>
          </a:p>
        </p:txBody>
      </p:sp>
      <p:grpSp>
        <p:nvGrpSpPr>
          <p:cNvPr id="5" name="Graphic 381">
            <a:extLst>
              <a:ext uri="{FF2B5EF4-FFF2-40B4-BE49-F238E27FC236}">
                <a16:creationId xmlns:a16="http://schemas.microsoft.com/office/drawing/2014/main" id="{C8E8A9F3-D640-4C07-9A10-48CBB07FA839}"/>
              </a:ext>
            </a:extLst>
          </p:cNvPr>
          <p:cNvGrpSpPr>
            <a:grpSpLocks noChangeAspect="1"/>
          </p:cNvGrpSpPr>
          <p:nvPr/>
        </p:nvGrpSpPr>
        <p:grpSpPr>
          <a:xfrm>
            <a:off x="470421" y="397011"/>
            <a:ext cx="714015" cy="711627"/>
            <a:chOff x="6089652" y="3373438"/>
            <a:chExt cx="247880" cy="247052"/>
          </a:xfrm>
        </p:grpSpPr>
        <p:sp>
          <p:nvSpPr>
            <p:cNvPr id="6" name="Freeform: Shape 35">
              <a:extLst>
                <a:ext uri="{FF2B5EF4-FFF2-40B4-BE49-F238E27FC236}">
                  <a16:creationId xmlns:a16="http://schemas.microsoft.com/office/drawing/2014/main" id="{56188BD3-89F4-4FEC-A409-7C8D19540D43}"/>
                </a:ext>
              </a:extLst>
            </p:cNvPr>
            <p:cNvSpPr/>
            <p:nvPr/>
          </p:nvSpPr>
          <p:spPr>
            <a:xfrm>
              <a:off x="6089652" y="3373438"/>
              <a:ext cx="190500" cy="142875"/>
            </a:xfrm>
            <a:custGeom>
              <a:avLst/>
              <a:gdLst/>
              <a:ahLst/>
              <a:cxnLst/>
              <a:rect l="0" t="0" r="0" b="0"/>
              <a:pathLst>
                <a:path w="190500" h="142875">
                  <a:moveTo>
                    <a:pt x="156210" y="27623"/>
                  </a:moveTo>
                  <a:lnTo>
                    <a:pt x="171450" y="58103"/>
                  </a:lnTo>
                  <a:moveTo>
                    <a:pt x="145733" y="25718"/>
                  </a:moveTo>
                  <a:lnTo>
                    <a:pt x="125730" y="47625"/>
                  </a:lnTo>
                  <a:moveTo>
                    <a:pt x="38100" y="114300"/>
                  </a:moveTo>
                  <a:lnTo>
                    <a:pt x="58103" y="114300"/>
                  </a:lnTo>
                  <a:moveTo>
                    <a:pt x="77153" y="19050"/>
                  </a:moveTo>
                  <a:lnTo>
                    <a:pt x="83820" y="65723"/>
                  </a:lnTo>
                  <a:moveTo>
                    <a:pt x="19050" y="58103"/>
                  </a:moveTo>
                  <a:lnTo>
                    <a:pt x="84773" y="65723"/>
                  </a:lnTo>
                  <a:moveTo>
                    <a:pt x="25718" y="105728"/>
                  </a:moveTo>
                  <a:lnTo>
                    <a:pt x="12383" y="65723"/>
                  </a:lnTo>
                  <a:moveTo>
                    <a:pt x="59055" y="142875"/>
                  </a:moveTo>
                  <a:cubicBezTo>
                    <a:pt x="60008" y="142875"/>
                    <a:pt x="60960" y="142875"/>
                    <a:pt x="61913" y="142875"/>
                  </a:cubicBezTo>
                  <a:cubicBezTo>
                    <a:pt x="75248" y="142875"/>
                    <a:pt x="85725" y="132398"/>
                    <a:pt x="85725" y="119063"/>
                  </a:cubicBezTo>
                  <a:cubicBezTo>
                    <a:pt x="85725" y="105728"/>
                    <a:pt x="75248" y="95250"/>
                    <a:pt x="62865" y="95250"/>
                  </a:cubicBezTo>
                  <a:cubicBezTo>
                    <a:pt x="62865" y="95250"/>
                    <a:pt x="61913" y="95250"/>
                    <a:pt x="61913" y="95250"/>
                  </a:cubicBezTo>
                  <a:moveTo>
                    <a:pt x="166688" y="95250"/>
                  </a:moveTo>
                  <a:cubicBezTo>
                    <a:pt x="153353" y="95250"/>
                    <a:pt x="142875" y="105728"/>
                    <a:pt x="142875" y="119063"/>
                  </a:cubicBezTo>
                  <a:cubicBezTo>
                    <a:pt x="142875" y="132398"/>
                    <a:pt x="153353" y="142875"/>
                    <a:pt x="166688" y="142875"/>
                  </a:cubicBezTo>
                  <a:cubicBezTo>
                    <a:pt x="180023" y="142875"/>
                    <a:pt x="190500" y="132398"/>
                    <a:pt x="190500" y="119063"/>
                  </a:cubicBezTo>
                  <a:cubicBezTo>
                    <a:pt x="190500" y="105728"/>
                    <a:pt x="180023" y="95250"/>
                    <a:pt x="166688" y="95250"/>
                  </a:cubicBezTo>
                  <a:close/>
                  <a:moveTo>
                    <a:pt x="149543" y="101918"/>
                  </a:moveTo>
                  <a:lnTo>
                    <a:pt x="101918" y="54293"/>
                  </a:lnTo>
                  <a:moveTo>
                    <a:pt x="142875" y="119063"/>
                  </a:moveTo>
                  <a:lnTo>
                    <a:pt x="85725" y="119063"/>
                  </a:lnTo>
                  <a:moveTo>
                    <a:pt x="161925" y="95250"/>
                  </a:moveTo>
                  <a:lnTo>
                    <a:pt x="153353" y="50483"/>
                  </a:lnTo>
                  <a:moveTo>
                    <a:pt x="76200" y="0"/>
                  </a:moveTo>
                  <a:cubicBezTo>
                    <a:pt x="70485" y="0"/>
                    <a:pt x="66675" y="3810"/>
                    <a:pt x="66675" y="9525"/>
                  </a:cubicBezTo>
                  <a:cubicBezTo>
                    <a:pt x="66675" y="15240"/>
                    <a:pt x="70485" y="19050"/>
                    <a:pt x="76200" y="19050"/>
                  </a:cubicBezTo>
                  <a:cubicBezTo>
                    <a:pt x="81915" y="19050"/>
                    <a:pt x="85725" y="15240"/>
                    <a:pt x="85725" y="9525"/>
                  </a:cubicBezTo>
                  <a:cubicBezTo>
                    <a:pt x="85725" y="3810"/>
                    <a:pt x="81915" y="0"/>
                    <a:pt x="76200" y="0"/>
                  </a:cubicBezTo>
                  <a:close/>
                  <a:moveTo>
                    <a:pt x="9525" y="47625"/>
                  </a:moveTo>
                  <a:cubicBezTo>
                    <a:pt x="3810" y="47625"/>
                    <a:pt x="0" y="51435"/>
                    <a:pt x="0" y="57150"/>
                  </a:cubicBezTo>
                  <a:cubicBezTo>
                    <a:pt x="0" y="62865"/>
                    <a:pt x="3810" y="66675"/>
                    <a:pt x="9525" y="66675"/>
                  </a:cubicBezTo>
                  <a:cubicBezTo>
                    <a:pt x="15240" y="66675"/>
                    <a:pt x="19050" y="62865"/>
                    <a:pt x="19050" y="57150"/>
                  </a:cubicBezTo>
                  <a:cubicBezTo>
                    <a:pt x="19050" y="51435"/>
                    <a:pt x="15240" y="47625"/>
                    <a:pt x="9525" y="47625"/>
                  </a:cubicBezTo>
                  <a:close/>
                  <a:moveTo>
                    <a:pt x="28575" y="104775"/>
                  </a:moveTo>
                  <a:cubicBezTo>
                    <a:pt x="22860" y="104775"/>
                    <a:pt x="19050" y="108585"/>
                    <a:pt x="19050" y="114300"/>
                  </a:cubicBezTo>
                  <a:cubicBezTo>
                    <a:pt x="19050" y="120015"/>
                    <a:pt x="22860" y="123825"/>
                    <a:pt x="28575" y="123825"/>
                  </a:cubicBezTo>
                  <a:cubicBezTo>
                    <a:pt x="34290" y="123825"/>
                    <a:pt x="38100" y="120015"/>
                    <a:pt x="38100" y="114300"/>
                  </a:cubicBezTo>
                  <a:cubicBezTo>
                    <a:pt x="38100" y="108585"/>
                    <a:pt x="34290" y="104775"/>
                    <a:pt x="28575" y="104775"/>
                  </a:cubicBezTo>
                  <a:close/>
                  <a:moveTo>
                    <a:pt x="32385" y="105728"/>
                  </a:moveTo>
                  <a:lnTo>
                    <a:pt x="72390" y="18098"/>
                  </a:lnTo>
                  <a:moveTo>
                    <a:pt x="152400" y="9525"/>
                  </a:moveTo>
                  <a:cubicBezTo>
                    <a:pt x="146685" y="9525"/>
                    <a:pt x="142875" y="13335"/>
                    <a:pt x="142875" y="19050"/>
                  </a:cubicBezTo>
                  <a:cubicBezTo>
                    <a:pt x="142875" y="24765"/>
                    <a:pt x="146685" y="28575"/>
                    <a:pt x="152400" y="28575"/>
                  </a:cubicBezTo>
                  <a:cubicBezTo>
                    <a:pt x="158115" y="28575"/>
                    <a:pt x="161925" y="24765"/>
                    <a:pt x="161925" y="19050"/>
                  </a:cubicBezTo>
                  <a:cubicBezTo>
                    <a:pt x="161925" y="13335"/>
                    <a:pt x="158115" y="9525"/>
                    <a:pt x="152400" y="9525"/>
                  </a:cubicBezTo>
                  <a:close/>
                  <a:moveTo>
                    <a:pt x="85725" y="10478"/>
                  </a:moveTo>
                  <a:lnTo>
                    <a:pt x="142875" y="18098"/>
                  </a:lnTo>
                </a:path>
              </a:pathLst>
            </a:custGeom>
            <a:noFill/>
            <a:ln w="25400" cap="flat">
              <a:solidFill>
                <a:srgbClr val="F05A28"/>
              </a:solidFill>
              <a:prstDash val="solid"/>
              <a:miter/>
            </a:ln>
          </p:spPr>
          <p:txBody>
            <a:bodyPr/>
            <a:lstStyle/>
            <a:p>
              <a:endParaRPr lang="en-US" sz="1765" dirty="0"/>
            </a:p>
          </p:txBody>
        </p:sp>
        <p:sp>
          <p:nvSpPr>
            <p:cNvPr id="7" name="Freeform: Shape 36">
              <a:extLst>
                <a:ext uri="{FF2B5EF4-FFF2-40B4-BE49-F238E27FC236}">
                  <a16:creationId xmlns:a16="http://schemas.microsoft.com/office/drawing/2014/main" id="{AF6762D6-29D1-4FA1-906F-2DDF8C8E38E2}"/>
                </a:ext>
              </a:extLst>
            </p:cNvPr>
            <p:cNvSpPr/>
            <p:nvPr/>
          </p:nvSpPr>
          <p:spPr>
            <a:xfrm>
              <a:off x="6147032" y="3420465"/>
              <a:ext cx="190500" cy="200025"/>
            </a:xfrm>
            <a:custGeom>
              <a:avLst/>
              <a:gdLst/>
              <a:ahLst/>
              <a:cxnLst/>
              <a:rect l="0" t="0" r="0" b="0"/>
              <a:pathLst>
                <a:path w="190500" h="200025">
                  <a:moveTo>
                    <a:pt x="130260" y="131089"/>
                  </a:moveTo>
                  <a:cubicBezTo>
                    <a:pt x="100733" y="160617"/>
                    <a:pt x="52155" y="160617"/>
                    <a:pt x="22628" y="131089"/>
                  </a:cubicBezTo>
                  <a:cubicBezTo>
                    <a:pt x="-6900" y="101562"/>
                    <a:pt x="-7852" y="52984"/>
                    <a:pt x="21675" y="22504"/>
                  </a:cubicBezTo>
                  <a:cubicBezTo>
                    <a:pt x="51203" y="-7976"/>
                    <a:pt x="99780" y="-7023"/>
                    <a:pt x="129308" y="22504"/>
                  </a:cubicBezTo>
                  <a:cubicBezTo>
                    <a:pt x="158835" y="52032"/>
                    <a:pt x="159788" y="100609"/>
                    <a:pt x="130260" y="131089"/>
                  </a:cubicBezTo>
                  <a:close/>
                  <a:moveTo>
                    <a:pt x="199793" y="200622"/>
                  </a:moveTo>
                  <a:lnTo>
                    <a:pt x="130260" y="131089"/>
                  </a:lnTo>
                </a:path>
              </a:pathLst>
            </a:custGeom>
            <a:noFill/>
            <a:ln w="2540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765" dirty="0"/>
            </a:p>
          </p:txBody>
        </p:sp>
      </p:grpSp>
      <p:grpSp>
        <p:nvGrpSpPr>
          <p:cNvPr id="8" name="Group 40">
            <a:extLst>
              <a:ext uri="{FF2B5EF4-FFF2-40B4-BE49-F238E27FC236}">
                <a16:creationId xmlns:a16="http://schemas.microsoft.com/office/drawing/2014/main" id="{B44AEDE7-3226-451E-8D90-B9776E60F887}"/>
              </a:ext>
            </a:extLst>
          </p:cNvPr>
          <p:cNvGrpSpPr/>
          <p:nvPr/>
        </p:nvGrpSpPr>
        <p:grpSpPr>
          <a:xfrm>
            <a:off x="6482269" y="1030761"/>
            <a:ext cx="6567355" cy="6104675"/>
            <a:chOff x="6396602" y="889072"/>
            <a:chExt cx="6568193" cy="6105454"/>
          </a:xfrm>
        </p:grpSpPr>
        <p:pic>
          <p:nvPicPr>
            <p:cNvPr id="9" name="One Drive Image">
              <a:extLst>
                <a:ext uri="{FF2B5EF4-FFF2-40B4-BE49-F238E27FC236}">
                  <a16:creationId xmlns:a16="http://schemas.microsoft.com/office/drawing/2014/main" id="{BF8793A0-A016-4B61-8084-4689768A5C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96602" y="889072"/>
              <a:ext cx="6568193" cy="6105454"/>
            </a:xfrm>
            <a:prstGeom prst="rect">
              <a:avLst/>
            </a:prstGeom>
          </p:spPr>
        </p:pic>
        <p:pic>
          <p:nvPicPr>
            <p:cNvPr id="10" name="Picture 42">
              <a:extLst>
                <a:ext uri="{FF2B5EF4-FFF2-40B4-BE49-F238E27FC236}">
                  <a16:creationId xmlns:a16="http://schemas.microsoft.com/office/drawing/2014/main" id="{3A9358A3-CA40-44C9-904B-FC29BB30B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2740" b="10338"/>
            <a:stretch/>
          </p:blipFill>
          <p:spPr>
            <a:xfrm>
              <a:off x="7052499" y="1620990"/>
              <a:ext cx="5912296" cy="5356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67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085E-6 5.31094E-7 L 4.98085E-6 0.2501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9CEF0FB-FAA9-41D3-8ECA-85B4B3DC5AFF}"/>
              </a:ext>
            </a:extLst>
          </p:cNvPr>
          <p:cNvSpPr/>
          <p:nvPr/>
        </p:nvSpPr>
        <p:spPr bwMode="auto">
          <a:xfrm>
            <a:off x="1" y="447"/>
            <a:ext cx="12434888" cy="1515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" name="Group 67">
            <a:extLst>
              <a:ext uri="{FF2B5EF4-FFF2-40B4-BE49-F238E27FC236}">
                <a16:creationId xmlns:a16="http://schemas.microsoft.com/office/drawing/2014/main" id="{77E30181-48F0-4C21-99D3-00DE6E407AD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4603" y="431442"/>
            <a:ext cx="609522" cy="642764"/>
            <a:chOff x="3807" y="2087"/>
            <a:chExt cx="220" cy="232"/>
          </a:xfrm>
        </p:grpSpPr>
        <p:sp>
          <p:nvSpPr>
            <p:cNvPr id="4" name="Freeform 68">
              <a:extLst>
                <a:ext uri="{FF2B5EF4-FFF2-40B4-BE49-F238E27FC236}">
                  <a16:creationId xmlns:a16="http://schemas.microsoft.com/office/drawing/2014/main" id="{68B09E90-6016-4C2F-9369-9E8BBD2C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" y="2087"/>
              <a:ext cx="220" cy="232"/>
            </a:xfrm>
            <a:custGeom>
              <a:avLst/>
              <a:gdLst>
                <a:gd name="T0" fmla="*/ 104 w 104"/>
                <a:gd name="T1" fmla="*/ 41 h 110"/>
                <a:gd name="T2" fmla="*/ 52 w 104"/>
                <a:gd name="T3" fmla="*/ 110 h 110"/>
                <a:gd name="T4" fmla="*/ 0 w 104"/>
                <a:gd name="T5" fmla="*/ 41 h 110"/>
                <a:gd name="T6" fmla="*/ 0 w 104"/>
                <a:gd name="T7" fmla="*/ 15 h 110"/>
                <a:gd name="T8" fmla="*/ 33 w 104"/>
                <a:gd name="T9" fmla="*/ 6 h 110"/>
                <a:gd name="T10" fmla="*/ 52 w 104"/>
                <a:gd name="T11" fmla="*/ 0 h 110"/>
                <a:gd name="T12" fmla="*/ 71 w 104"/>
                <a:gd name="T13" fmla="*/ 6 h 110"/>
                <a:gd name="T14" fmla="*/ 104 w 104"/>
                <a:gd name="T15" fmla="*/ 15 h 110"/>
                <a:gd name="T16" fmla="*/ 104 w 104"/>
                <a:gd name="T17" fmla="*/ 41 h 110"/>
                <a:gd name="T18" fmla="*/ 104 w 104"/>
                <a:gd name="T19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0">
                  <a:moveTo>
                    <a:pt x="104" y="41"/>
                  </a:moveTo>
                  <a:cubicBezTo>
                    <a:pt x="104" y="68"/>
                    <a:pt x="84" y="92"/>
                    <a:pt x="52" y="110"/>
                  </a:cubicBezTo>
                  <a:cubicBezTo>
                    <a:pt x="20" y="92"/>
                    <a:pt x="0" y="68"/>
                    <a:pt x="0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3" y="15"/>
                    <a:pt x="25" y="11"/>
                    <a:pt x="33" y="6"/>
                  </a:cubicBezTo>
                  <a:cubicBezTo>
                    <a:pt x="38" y="2"/>
                    <a:pt x="45" y="0"/>
                    <a:pt x="52" y="0"/>
                  </a:cubicBezTo>
                  <a:cubicBezTo>
                    <a:pt x="59" y="0"/>
                    <a:pt x="66" y="2"/>
                    <a:pt x="71" y="6"/>
                  </a:cubicBezTo>
                  <a:cubicBezTo>
                    <a:pt x="79" y="11"/>
                    <a:pt x="91" y="15"/>
                    <a:pt x="104" y="1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1"/>
                    <a:pt x="104" y="41"/>
                    <a:pt x="104" y="41"/>
                  </a:cubicBezTo>
                  <a:close/>
                </a:path>
              </a:pathLst>
            </a:custGeom>
            <a:noFill/>
            <a:ln w="25400" cap="flat">
              <a:solidFill>
                <a:srgbClr val="231F2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1" tIns="44815" rIns="89631" bIns="44815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  <p:sp>
          <p:nvSpPr>
            <p:cNvPr id="5" name="Freeform 69">
              <a:extLst>
                <a:ext uri="{FF2B5EF4-FFF2-40B4-BE49-F238E27FC236}">
                  <a16:creationId xmlns:a16="http://schemas.microsoft.com/office/drawing/2014/main" id="{E4BEF419-3075-46B3-A164-DA0B82FD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" y="2167"/>
              <a:ext cx="93" cy="72"/>
            </a:xfrm>
            <a:custGeom>
              <a:avLst/>
              <a:gdLst>
                <a:gd name="T0" fmla="*/ 93 w 93"/>
                <a:gd name="T1" fmla="*/ 0 h 72"/>
                <a:gd name="T2" fmla="*/ 22 w 93"/>
                <a:gd name="T3" fmla="*/ 72 h 72"/>
                <a:gd name="T4" fmla="*/ 0 w 93"/>
                <a:gd name="T5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72">
                  <a:moveTo>
                    <a:pt x="93" y="0"/>
                  </a:moveTo>
                  <a:lnTo>
                    <a:pt x="22" y="72"/>
                  </a:lnTo>
                  <a:lnTo>
                    <a:pt x="0" y="51"/>
                  </a:lnTo>
                </a:path>
              </a:pathLst>
            </a:custGeom>
            <a:noFill/>
            <a:ln w="25400" cap="flat">
              <a:solidFill>
                <a:srgbClr val="D83B0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1" tIns="44815" rIns="89631" bIns="44815" numCol="1" anchor="t" anchorCtr="0" compatLnSpc="1">
              <a:prstTxWarp prst="textNoShape">
                <a:avLst/>
              </a:prstTxWarp>
            </a:bodyPr>
            <a:lstStyle/>
            <a:p>
              <a:endParaRPr lang="en-US" sz="1765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7251FA5-4FD9-4507-AE12-E463669A0B49}"/>
              </a:ext>
            </a:extLst>
          </p:cNvPr>
          <p:cNvSpPr txBox="1">
            <a:spLocks/>
          </p:cNvSpPr>
          <p:nvPr/>
        </p:nvSpPr>
        <p:spPr>
          <a:xfrm>
            <a:off x="1417140" y="302160"/>
            <a:ext cx="11192294" cy="917458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02"/>
            <a:r>
              <a:rPr lang="en-US" sz="4400" kern="0" spc="-3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Protect your work 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50EF05B-A7A3-4899-A890-944388C0E361}"/>
              </a:ext>
            </a:extLst>
          </p:cNvPr>
          <p:cNvSpPr txBox="1">
            <a:spLocks/>
          </p:cNvSpPr>
          <p:nvPr/>
        </p:nvSpPr>
        <p:spPr>
          <a:xfrm>
            <a:off x="274605" y="1774156"/>
            <a:ext cx="5790459" cy="2640386"/>
          </a:xfrm>
          <a:prstGeom prst="rect">
            <a:avLst/>
          </a:prstGeom>
        </p:spPr>
        <p:txBody>
          <a:bodyPr lIns="182857" tIns="146285" rIns="182857" bIns="146285"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Files are encrypted at rest and in transit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Undo or rollback changes using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the recycle bin and version history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Recover from mass file corruption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with self-service restore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Be notified of file access</a:t>
            </a:r>
          </a:p>
        </p:txBody>
      </p:sp>
      <p:pic>
        <p:nvPicPr>
          <p:cNvPr id="8" name="One Drive Image">
            <a:extLst>
              <a:ext uri="{FF2B5EF4-FFF2-40B4-BE49-F238E27FC236}">
                <a16:creationId xmlns:a16="http://schemas.microsoft.com/office/drawing/2014/main" id="{245B53E6-632A-4E9D-AB28-907C237D26C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269" y="1021078"/>
            <a:ext cx="6567355" cy="6104675"/>
          </a:xfrm>
          <a:prstGeom prst="rect">
            <a:avLst/>
          </a:prstGeom>
        </p:spPr>
      </p:pic>
      <p:pic>
        <p:nvPicPr>
          <p:cNvPr id="9" name="Picture 35">
            <a:extLst>
              <a:ext uri="{FF2B5EF4-FFF2-40B4-BE49-F238E27FC236}">
                <a16:creationId xmlns:a16="http://schemas.microsoft.com/office/drawing/2014/main" id="{5B892876-2EC3-4695-A540-741C83030C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262"/>
          <a:stretch/>
        </p:blipFill>
        <p:spPr>
          <a:xfrm>
            <a:off x="7167982" y="1766930"/>
            <a:ext cx="5881642" cy="535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0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085E-6 5.31094E-7 L 4.98085E-6 0.2501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56D9F9C8-FC3E-4446-806B-C3C5DB3065E4}"/>
              </a:ext>
            </a:extLst>
          </p:cNvPr>
          <p:cNvSpPr/>
          <p:nvPr/>
        </p:nvSpPr>
        <p:spPr bwMode="auto">
          <a:xfrm>
            <a:off x="14815" y="-107223"/>
            <a:ext cx="12434888" cy="349681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AAC2AF41-36BE-4328-835A-523A8DA6F63A}"/>
              </a:ext>
            </a:extLst>
          </p:cNvPr>
          <p:cNvSpPr txBox="1"/>
          <p:nvPr/>
        </p:nvSpPr>
        <p:spPr>
          <a:xfrm>
            <a:off x="2348498" y="1576478"/>
            <a:ext cx="3427083" cy="1505665"/>
          </a:xfrm>
          <a:prstGeom prst="rect">
            <a:avLst/>
          </a:prstGeom>
          <a:noFill/>
        </p:spPr>
        <p:txBody>
          <a:bodyPr wrap="square" lIns="186315" tIns="186315" rIns="186315" bIns="186315" rtlCol="0" anchor="t">
            <a:spAutoFit/>
          </a:bodyPr>
          <a:lstStyle/>
          <a:p>
            <a:pPr defTabSz="913958" fontAlgn="base">
              <a:lnSpc>
                <a:spcPct val="90000"/>
              </a:lnSpc>
              <a:spcBef>
                <a:spcPts val="600"/>
              </a:spcBef>
              <a:buSzPct val="90000"/>
              <a:defRPr/>
            </a:pPr>
            <a:r>
              <a:rPr lang="en-US" sz="2800" dirty="0">
                <a:gradFill>
                  <a:gsLst>
                    <a:gs pos="98039">
                      <a:schemeClr val="tx2"/>
                    </a:gs>
                    <a:gs pos="79412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Files </a:t>
            </a:r>
          </a:p>
          <a:p>
            <a:pPr defTabSz="950696">
              <a:lnSpc>
                <a:spcPct val="90000"/>
              </a:lnSpc>
              <a:spcBef>
                <a:spcPts val="600"/>
              </a:spcBef>
              <a:defRPr/>
            </a:pPr>
            <a: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  <a:t>Your files are the heart of your business</a:t>
            </a:r>
          </a:p>
        </p:txBody>
      </p:sp>
      <p:sp>
        <p:nvSpPr>
          <p:cNvPr id="4" name="Title 25">
            <a:extLst>
              <a:ext uri="{FF2B5EF4-FFF2-40B4-BE49-F238E27FC236}">
                <a16:creationId xmlns:a16="http://schemas.microsoft.com/office/drawing/2014/main" id="{EF8CDAA7-8168-4E55-A786-B063D74155DF}"/>
              </a:ext>
            </a:extLst>
          </p:cNvPr>
          <p:cNvSpPr txBox="1">
            <a:spLocks/>
          </p:cNvSpPr>
          <p:nvPr/>
        </p:nvSpPr>
        <p:spPr>
          <a:xfrm>
            <a:off x="274604" y="295275"/>
            <a:ext cx="11888047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Keeping your data safe</a:t>
            </a:r>
            <a:endParaRPr lang="en-US" dirty="0"/>
          </a:p>
        </p:txBody>
      </p:sp>
      <p:sp>
        <p:nvSpPr>
          <p:cNvPr id="5" name="Copy_E8C8">
            <a:extLst>
              <a:ext uri="{FF2B5EF4-FFF2-40B4-BE49-F238E27FC236}">
                <a16:creationId xmlns:a16="http://schemas.microsoft.com/office/drawing/2014/main" id="{570CCAD9-C25B-4A95-B57F-0DA1D94BF7F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48906" y="1931831"/>
            <a:ext cx="545016" cy="628782"/>
          </a:xfrm>
          <a:custGeom>
            <a:avLst/>
            <a:gdLst>
              <a:gd name="T0" fmla="*/ 3585 w 3585"/>
              <a:gd name="T1" fmla="*/ 1654 h 4136"/>
              <a:gd name="T2" fmla="*/ 2758 w 3585"/>
              <a:gd name="T3" fmla="*/ 1654 h 4136"/>
              <a:gd name="T4" fmla="*/ 2758 w 3585"/>
              <a:gd name="T5" fmla="*/ 827 h 4136"/>
              <a:gd name="T6" fmla="*/ 3585 w 3585"/>
              <a:gd name="T7" fmla="*/ 1654 h 4136"/>
              <a:gd name="T8" fmla="*/ 2758 w 3585"/>
              <a:gd name="T9" fmla="*/ 827 h 4136"/>
              <a:gd name="T10" fmla="*/ 1103 w 3585"/>
              <a:gd name="T11" fmla="*/ 827 h 4136"/>
              <a:gd name="T12" fmla="*/ 1103 w 3585"/>
              <a:gd name="T13" fmla="*/ 4136 h 4136"/>
              <a:gd name="T14" fmla="*/ 3585 w 3585"/>
              <a:gd name="T15" fmla="*/ 4136 h 4136"/>
              <a:gd name="T16" fmla="*/ 3585 w 3585"/>
              <a:gd name="T17" fmla="*/ 1654 h 4136"/>
              <a:gd name="T18" fmla="*/ 2483 w 3585"/>
              <a:gd name="T19" fmla="*/ 827 h 4136"/>
              <a:gd name="T20" fmla="*/ 1655 w 3585"/>
              <a:gd name="T21" fmla="*/ 0 h 4136"/>
              <a:gd name="T22" fmla="*/ 0 w 3585"/>
              <a:gd name="T23" fmla="*/ 0 h 4136"/>
              <a:gd name="T24" fmla="*/ 0 w 3585"/>
              <a:gd name="T25" fmla="*/ 3308 h 4136"/>
              <a:gd name="T26" fmla="*/ 1103 w 3585"/>
              <a:gd name="T27" fmla="*/ 3308 h 4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585" h="4136">
                <a:moveTo>
                  <a:pt x="3585" y="1654"/>
                </a:moveTo>
                <a:lnTo>
                  <a:pt x="2758" y="1654"/>
                </a:lnTo>
                <a:lnTo>
                  <a:pt x="2758" y="827"/>
                </a:lnTo>
                <a:moveTo>
                  <a:pt x="3585" y="1654"/>
                </a:moveTo>
                <a:lnTo>
                  <a:pt x="2758" y="827"/>
                </a:lnTo>
                <a:lnTo>
                  <a:pt x="1103" y="827"/>
                </a:lnTo>
                <a:lnTo>
                  <a:pt x="1103" y="4136"/>
                </a:lnTo>
                <a:lnTo>
                  <a:pt x="3585" y="4136"/>
                </a:lnTo>
                <a:lnTo>
                  <a:pt x="3585" y="1654"/>
                </a:lnTo>
                <a:moveTo>
                  <a:pt x="2483" y="827"/>
                </a:moveTo>
                <a:lnTo>
                  <a:pt x="1655" y="0"/>
                </a:lnTo>
                <a:lnTo>
                  <a:pt x="0" y="0"/>
                </a:lnTo>
                <a:lnTo>
                  <a:pt x="0" y="3308"/>
                </a:lnTo>
                <a:lnTo>
                  <a:pt x="1103" y="3308"/>
                </a:lnTo>
              </a:path>
            </a:pathLst>
          </a:custGeom>
          <a:noFill/>
          <a:ln w="2540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>
              <a:gradFill>
                <a:gsLst>
                  <a:gs pos="0">
                    <a:srgbClr val="505050"/>
                  </a:gs>
                  <a:gs pos="100000">
                    <a:srgbClr val="505050"/>
                  </a:gs>
                </a:gsLst>
              </a:gradFill>
            </a:endParaRPr>
          </a:p>
        </p:txBody>
      </p:sp>
      <p:sp>
        <p:nvSpPr>
          <p:cNvPr id="6" name="TextBox 37">
            <a:extLst>
              <a:ext uri="{FF2B5EF4-FFF2-40B4-BE49-F238E27FC236}">
                <a16:creationId xmlns:a16="http://schemas.microsoft.com/office/drawing/2014/main" id="{957AF704-F5A0-4F61-BC77-BD1570385AC9}"/>
              </a:ext>
            </a:extLst>
          </p:cNvPr>
          <p:cNvSpPr txBox="1"/>
          <p:nvPr/>
        </p:nvSpPr>
        <p:spPr>
          <a:xfrm>
            <a:off x="7798392" y="1538010"/>
            <a:ext cx="3504754" cy="1582600"/>
          </a:xfrm>
          <a:prstGeom prst="rect">
            <a:avLst/>
          </a:prstGeom>
          <a:noFill/>
        </p:spPr>
        <p:txBody>
          <a:bodyPr wrap="square" lIns="186315" tIns="186315" rIns="186315" bIns="186315" rtlCol="0" anchor="t">
            <a:spAutoFit/>
          </a:bodyPr>
          <a:lstStyle/>
          <a:p>
            <a:pPr defTabSz="950696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gradFill>
                  <a:gsLst>
                    <a:gs pos="98039">
                      <a:schemeClr val="tx2"/>
                    </a:gs>
                    <a:gs pos="79412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Losing content </a:t>
            </a:r>
          </a:p>
          <a:p>
            <a:pPr defTabSz="950696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  <a:t>Can disrupt or </a:t>
            </a:r>
            <a:b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  <a:t>destroy productivity</a:t>
            </a:r>
          </a:p>
        </p:txBody>
      </p:sp>
      <p:sp>
        <p:nvSpPr>
          <p:cNvPr id="7" name="shield_3">
            <a:extLst>
              <a:ext uri="{FF2B5EF4-FFF2-40B4-BE49-F238E27FC236}">
                <a16:creationId xmlns:a16="http://schemas.microsoft.com/office/drawing/2014/main" id="{2D88E0D4-234A-4F3D-BA8F-17B9F0B994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553749" y="1924369"/>
            <a:ext cx="635121" cy="643704"/>
          </a:xfrm>
          <a:custGeom>
            <a:avLst/>
            <a:gdLst>
              <a:gd name="T0" fmla="*/ 55 w 322"/>
              <a:gd name="T1" fmla="*/ 246 h 329"/>
              <a:gd name="T2" fmla="*/ 4 w 322"/>
              <a:gd name="T3" fmla="*/ 101 h 329"/>
              <a:gd name="T4" fmla="*/ 4 w 322"/>
              <a:gd name="T5" fmla="*/ 44 h 329"/>
              <a:gd name="T6" fmla="*/ 72 w 322"/>
              <a:gd name="T7" fmla="*/ 34 h 329"/>
              <a:gd name="T8" fmla="*/ 161 w 322"/>
              <a:gd name="T9" fmla="*/ 0 h 329"/>
              <a:gd name="T10" fmla="*/ 250 w 322"/>
              <a:gd name="T11" fmla="*/ 34 h 329"/>
              <a:gd name="T12" fmla="*/ 318 w 322"/>
              <a:gd name="T13" fmla="*/ 44 h 329"/>
              <a:gd name="T14" fmla="*/ 318 w 322"/>
              <a:gd name="T15" fmla="*/ 101 h 329"/>
              <a:gd name="T16" fmla="*/ 267 w 322"/>
              <a:gd name="T17" fmla="*/ 246 h 329"/>
              <a:gd name="T18" fmla="*/ 161 w 322"/>
              <a:gd name="T19" fmla="*/ 329 h 329"/>
              <a:gd name="T20" fmla="*/ 55 w 322"/>
              <a:gd name="T21" fmla="*/ 246 h 329"/>
              <a:gd name="T22" fmla="*/ 161 w 322"/>
              <a:gd name="T23" fmla="*/ 53 h 329"/>
              <a:gd name="T24" fmla="*/ 161 w 322"/>
              <a:gd name="T25" fmla="*/ 207 h 329"/>
              <a:gd name="T26" fmla="*/ 161 w 322"/>
              <a:gd name="T27" fmla="*/ 231 h 329"/>
              <a:gd name="T28" fmla="*/ 161 w 322"/>
              <a:gd name="T29" fmla="*/ 251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29">
                <a:moveTo>
                  <a:pt x="55" y="246"/>
                </a:moveTo>
                <a:cubicBezTo>
                  <a:pt x="0" y="179"/>
                  <a:pt x="4" y="101"/>
                  <a:pt x="4" y="101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38" y="45"/>
                  <a:pt x="72" y="34"/>
                </a:cubicBezTo>
                <a:cubicBezTo>
                  <a:pt x="107" y="22"/>
                  <a:pt x="124" y="0"/>
                  <a:pt x="161" y="0"/>
                </a:cubicBezTo>
                <a:cubicBezTo>
                  <a:pt x="198" y="0"/>
                  <a:pt x="215" y="22"/>
                  <a:pt x="250" y="34"/>
                </a:cubicBezTo>
                <a:cubicBezTo>
                  <a:pt x="284" y="45"/>
                  <a:pt x="318" y="44"/>
                  <a:pt x="318" y="44"/>
                </a:cubicBezTo>
                <a:cubicBezTo>
                  <a:pt x="318" y="101"/>
                  <a:pt x="318" y="101"/>
                  <a:pt x="318" y="101"/>
                </a:cubicBezTo>
                <a:cubicBezTo>
                  <a:pt x="318" y="101"/>
                  <a:pt x="322" y="179"/>
                  <a:pt x="267" y="246"/>
                </a:cubicBezTo>
                <a:cubicBezTo>
                  <a:pt x="234" y="286"/>
                  <a:pt x="161" y="329"/>
                  <a:pt x="161" y="329"/>
                </a:cubicBezTo>
                <a:cubicBezTo>
                  <a:pt x="161" y="329"/>
                  <a:pt x="88" y="286"/>
                  <a:pt x="55" y="246"/>
                </a:cubicBezTo>
                <a:close/>
                <a:moveTo>
                  <a:pt x="161" y="53"/>
                </a:moveTo>
                <a:cubicBezTo>
                  <a:pt x="161" y="207"/>
                  <a:pt x="161" y="207"/>
                  <a:pt x="161" y="207"/>
                </a:cubicBezTo>
                <a:moveTo>
                  <a:pt x="161" y="231"/>
                </a:moveTo>
                <a:cubicBezTo>
                  <a:pt x="161" y="251"/>
                  <a:pt x="161" y="251"/>
                  <a:pt x="161" y="251"/>
                </a:cubicBezTo>
              </a:path>
            </a:pathLst>
          </a:custGeom>
          <a:noFill/>
          <a:ln w="31750" cap="sq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51">
            <a:extLst>
              <a:ext uri="{FF2B5EF4-FFF2-40B4-BE49-F238E27FC236}">
                <a16:creationId xmlns:a16="http://schemas.microsoft.com/office/drawing/2014/main" id="{0D813B68-23CE-45A1-B728-6347AC7DF7FC}"/>
              </a:ext>
            </a:extLst>
          </p:cNvPr>
          <p:cNvSpPr txBox="1"/>
          <p:nvPr/>
        </p:nvSpPr>
        <p:spPr>
          <a:xfrm>
            <a:off x="1545635" y="4792497"/>
            <a:ext cx="9343620" cy="1190901"/>
          </a:xfrm>
          <a:prstGeom prst="rect">
            <a:avLst/>
          </a:prstGeom>
          <a:noFill/>
        </p:spPr>
        <p:txBody>
          <a:bodyPr wrap="none" lIns="182831" tIns="146264" rIns="182831" bIns="146264" rtlCol="0">
            <a:spAutoFit/>
          </a:bodyPr>
          <a:lstStyle/>
          <a:p>
            <a:pPr algn="ctr" defTabSz="950696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  <a:t>Allowing self service recovery for the last 30 days up to the second  </a:t>
            </a:r>
          </a:p>
          <a:p>
            <a:pPr algn="ctr" defTabSz="950696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4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</a:rPr>
              <a:t>Recover from accidental deletes, corruption, or ransomware events</a:t>
            </a:r>
          </a:p>
        </p:txBody>
      </p:sp>
      <p:sp>
        <p:nvSpPr>
          <p:cNvPr id="9" name="TextBox 52">
            <a:extLst>
              <a:ext uri="{FF2B5EF4-FFF2-40B4-BE49-F238E27FC236}">
                <a16:creationId xmlns:a16="http://schemas.microsoft.com/office/drawing/2014/main" id="{09DFBE1B-68F8-430C-9399-019618C399C2}"/>
              </a:ext>
            </a:extLst>
          </p:cNvPr>
          <p:cNvSpPr txBox="1"/>
          <p:nvPr/>
        </p:nvSpPr>
        <p:spPr>
          <a:xfrm>
            <a:off x="3082531" y="3975327"/>
            <a:ext cx="6269826" cy="764018"/>
          </a:xfrm>
          <a:prstGeom prst="rect">
            <a:avLst/>
          </a:prstGeom>
          <a:noFill/>
        </p:spPr>
        <p:txBody>
          <a:bodyPr wrap="square" lIns="186315" tIns="186315" rIns="186315" bIns="186315" rtlCol="0" anchor="t">
            <a:spAutoFit/>
          </a:bodyPr>
          <a:lstStyle/>
          <a:p>
            <a:pPr algn="ctr" defTabSz="950696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gradFill>
                  <a:gsLst>
                    <a:gs pos="98039">
                      <a:schemeClr val="tx2"/>
                    </a:gs>
                    <a:gs pos="79412">
                      <a:schemeClr val="tx2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INTRODUCING FILES RESTORE</a:t>
            </a:r>
            <a:endParaRPr lang="en-US" sz="2400" dirty="0">
              <a:gradFill>
                <a:gsLst>
                  <a:gs pos="79412">
                    <a:schemeClr val="tx1"/>
                  </a:gs>
                  <a:gs pos="6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10" name="Straight Connector 2">
            <a:extLst>
              <a:ext uri="{FF2B5EF4-FFF2-40B4-BE49-F238E27FC236}">
                <a16:creationId xmlns:a16="http://schemas.microsoft.com/office/drawing/2014/main" id="{23F42F0C-9B3E-4F86-A7FC-846D5C4723F2}"/>
              </a:ext>
            </a:extLst>
          </p:cNvPr>
          <p:cNvCxnSpPr/>
          <p:nvPr/>
        </p:nvCxnSpPr>
        <p:spPr>
          <a:xfrm>
            <a:off x="7588870" y="1576478"/>
            <a:ext cx="0" cy="14636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4EC6A004-C6D3-4D4C-A150-7A21814AF926}"/>
              </a:ext>
            </a:extLst>
          </p:cNvPr>
          <p:cNvCxnSpPr/>
          <p:nvPr/>
        </p:nvCxnSpPr>
        <p:spPr>
          <a:xfrm>
            <a:off x="2103170" y="1576478"/>
            <a:ext cx="0" cy="146364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1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460D3C8-A41C-40BB-984F-2E004A51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" y="447"/>
            <a:ext cx="12433124" cy="69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BCFCADB-6D2B-4898-8ABB-E5C8DB977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" y="447"/>
            <a:ext cx="12433124" cy="699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0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EB93FA-F62D-4FEF-B41B-5426C197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" y="446"/>
            <a:ext cx="12433124" cy="6993632"/>
          </a:xfrm>
          <a:prstGeom prst="rect">
            <a:avLst/>
          </a:prstGeom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8C825A3C-B9B2-46CA-84D7-A3F0C66A1B0F}"/>
              </a:ext>
            </a:extLst>
          </p:cNvPr>
          <p:cNvGrpSpPr/>
          <p:nvPr/>
        </p:nvGrpSpPr>
        <p:grpSpPr>
          <a:xfrm>
            <a:off x="-568" y="466740"/>
            <a:ext cx="12420919" cy="6521855"/>
            <a:chOff x="-797" y="457250"/>
            <a:chExt cx="12180032" cy="6395373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8AE9C1B-69A5-488F-8F08-5C192BB98DAA}"/>
                </a:ext>
              </a:extLst>
            </p:cNvPr>
            <p:cNvSpPr/>
            <p:nvPr/>
          </p:nvSpPr>
          <p:spPr>
            <a:xfrm>
              <a:off x="-797" y="457250"/>
              <a:ext cx="12180032" cy="639537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649">
                <a:defRPr/>
              </a:pPr>
              <a:endParaRPr lang="en-US" sz="1836">
                <a:solidFill>
                  <a:srgbClr val="FFFFFF"/>
                </a:solidFill>
                <a:latin typeface="Segoe UI Semilight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42FC8DA-62B6-4FF3-A107-72F71E7C2519}"/>
                </a:ext>
              </a:extLst>
            </p:cNvPr>
            <p:cNvSpPr/>
            <p:nvPr/>
          </p:nvSpPr>
          <p:spPr>
            <a:xfrm>
              <a:off x="3061357" y="2491704"/>
              <a:ext cx="6633480" cy="1620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7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9745" tIns="186497" rIns="186497" rtlCol="0" anchor="t"/>
            <a:lstStyle/>
            <a:p>
              <a:pPr defTabSz="932649">
                <a:defRPr/>
              </a:pPr>
              <a:r>
                <a:rPr lang="en-US" sz="2142">
                  <a:solidFill>
                    <a:prstClr val="black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Are you sure you want to restore your OneDrive?</a:t>
              </a:r>
            </a:p>
            <a:p>
              <a:pPr defTabSz="932649">
                <a:lnSpc>
                  <a:spcPct val="150000"/>
                </a:lnSpc>
                <a:defRPr/>
              </a:pPr>
              <a:r>
                <a:rPr lang="en-US" sz="1071">
                  <a:solidFill>
                    <a:prstClr val="black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Restoring your OneDrive to 8/12/2017 3:49:02 PM will revert 2300 changes.</a:t>
              </a:r>
            </a:p>
          </p:txBody>
        </p:sp>
        <p:sp>
          <p:nvSpPr>
            <p:cNvPr id="6" name="Rectangle: Rounded Corners 7">
              <a:extLst>
                <a:ext uri="{FF2B5EF4-FFF2-40B4-BE49-F238E27FC236}">
                  <a16:creationId xmlns:a16="http://schemas.microsoft.com/office/drawing/2014/main" id="{CC4CAD73-4543-4804-AA62-5A17CE7480C9}"/>
                </a:ext>
              </a:extLst>
            </p:cNvPr>
            <p:cNvSpPr/>
            <p:nvPr/>
          </p:nvSpPr>
          <p:spPr>
            <a:xfrm>
              <a:off x="7617255" y="3580886"/>
              <a:ext cx="826250" cy="281732"/>
            </a:xfrm>
            <a:prstGeom prst="roundRect">
              <a:avLst>
                <a:gd name="adj" fmla="val 0"/>
              </a:avLst>
            </a:prstGeom>
            <a:solidFill>
              <a:srgbClr val="007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649">
                <a:defRPr/>
              </a:pPr>
              <a:r>
                <a:rPr lang="en-US" sz="1071">
                  <a:solidFill>
                    <a:srgbClr val="FFFFFF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Restore</a:t>
              </a:r>
            </a:p>
          </p:txBody>
        </p:sp>
        <p:sp>
          <p:nvSpPr>
            <p:cNvPr id="7" name="Rectangle: Rounded Corners 8">
              <a:extLst>
                <a:ext uri="{FF2B5EF4-FFF2-40B4-BE49-F238E27FC236}">
                  <a16:creationId xmlns:a16="http://schemas.microsoft.com/office/drawing/2014/main" id="{290B85EC-C0D7-4BAA-A972-6A861F30EF68}"/>
                </a:ext>
              </a:extLst>
            </p:cNvPr>
            <p:cNvSpPr/>
            <p:nvPr/>
          </p:nvSpPr>
          <p:spPr>
            <a:xfrm>
              <a:off x="8520650" y="3580886"/>
              <a:ext cx="826250" cy="28173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32649">
                <a:defRPr/>
              </a:pPr>
              <a:r>
                <a:rPr lang="en-US" sz="1071">
                  <a:solidFill>
                    <a:srgbClr val="353535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Cancel</a:t>
              </a:r>
            </a:p>
          </p:txBody>
        </p:sp>
      </p:grpSp>
      <p:sp>
        <p:nvSpPr>
          <p:cNvPr id="8" name="Freeform 4">
            <a:extLst>
              <a:ext uri="{FF2B5EF4-FFF2-40B4-BE49-F238E27FC236}">
                <a16:creationId xmlns:a16="http://schemas.microsoft.com/office/drawing/2014/main" id="{903EFF85-64E7-4A66-8323-AD02A7332F13}"/>
              </a:ext>
            </a:extLst>
          </p:cNvPr>
          <p:cNvSpPr/>
          <p:nvPr/>
        </p:nvSpPr>
        <p:spPr>
          <a:xfrm rot="20359169">
            <a:off x="8293781" y="3846647"/>
            <a:ext cx="164990" cy="236806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  <a:effectLst>
            <a:glow rad="228600">
              <a:srgbClr val="FFC000"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193" tIns="46598" rIns="93193" bIns="46598" rtlCol="0" anchor="ctr"/>
          <a:lstStyle/>
          <a:p>
            <a:pPr algn="ctr" defTabSz="932504">
              <a:defRPr/>
            </a:pPr>
            <a:endParaRPr lang="en-US" sz="1836">
              <a:solidFill>
                <a:prstClr val="white">
                  <a:lumMod val="50000"/>
                </a:prstClr>
              </a:solidFill>
              <a:latin typeface="Segoe WPC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4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6A0FE8B-0572-4F0E-9341-18A9C7721128}"/>
              </a:ext>
            </a:extLst>
          </p:cNvPr>
          <p:cNvSpPr/>
          <p:nvPr/>
        </p:nvSpPr>
        <p:spPr bwMode="auto">
          <a:xfrm>
            <a:off x="1" y="447"/>
            <a:ext cx="12434888" cy="151586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B94378-9D50-45BC-9D39-A5CCD48DD22E}"/>
              </a:ext>
            </a:extLst>
          </p:cNvPr>
          <p:cNvSpPr txBox="1">
            <a:spLocks/>
          </p:cNvSpPr>
          <p:nvPr/>
        </p:nvSpPr>
        <p:spPr>
          <a:xfrm>
            <a:off x="1417140" y="302160"/>
            <a:ext cx="11888046" cy="917458"/>
          </a:xfrm>
          <a:prstGeom prst="rect">
            <a:avLst/>
          </a:prstGeom>
        </p:spPr>
        <p:txBody>
          <a:bodyPr anchor="ctr"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32302"/>
            <a:r>
              <a:rPr lang="en-US" sz="4400" kern="0" spc="-3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 Semilight"/>
                <a:cs typeface="Segoe UI Semibold" panose="020B0702040204020203" pitchFamily="34" charset="0"/>
              </a:rPr>
              <a:t>Protect and manage for admins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FC02539-7319-42D2-BF60-34992F44F358}"/>
              </a:ext>
            </a:extLst>
          </p:cNvPr>
          <p:cNvSpPr txBox="1">
            <a:spLocks/>
          </p:cNvSpPr>
          <p:nvPr/>
        </p:nvSpPr>
        <p:spPr>
          <a:xfrm>
            <a:off x="274604" y="1774156"/>
            <a:ext cx="6019030" cy="2640386"/>
          </a:xfrm>
          <a:prstGeom prst="rect">
            <a:avLst/>
          </a:prstGeom>
        </p:spPr>
        <p:txBody>
          <a:bodyPr lIns="182857" tIns="146285" rIns="182857" bIns="146285"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Rest easy with global scale, reliability,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and compliance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Protect your files with sharing and security controls in the OneDrive admin center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Apply conditional access policies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Bring Office 365 to your datacenter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with hybrid capabilities</a:t>
            </a:r>
          </a:p>
          <a:p>
            <a:pPr marL="0" indent="0" defTabSz="932302">
              <a:spcBef>
                <a:spcPts val="0"/>
              </a:spcBef>
              <a:spcAft>
                <a:spcPts val="1800"/>
              </a:spcAft>
              <a:buNone/>
            </a:pP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Comply with data residency requirements </a:t>
            </a:r>
            <a:b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</a:br>
            <a:r>
              <a:rPr lang="en-US" sz="24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latin typeface="+mn-lt"/>
                <a:cs typeface="Segoe UI Semibold" panose="020B0702040204020203" pitchFamily="34" charset="0"/>
              </a:rPr>
              <a:t>with multi-geo support</a:t>
            </a:r>
          </a:p>
        </p:txBody>
      </p:sp>
      <p:grpSp>
        <p:nvGrpSpPr>
          <p:cNvPr id="5" name="Graphic 331">
            <a:extLst>
              <a:ext uri="{FF2B5EF4-FFF2-40B4-BE49-F238E27FC236}">
                <a16:creationId xmlns:a16="http://schemas.microsoft.com/office/drawing/2014/main" id="{D6D65069-714D-4CD6-8FA0-28F844C3A6C0}"/>
              </a:ext>
            </a:extLst>
          </p:cNvPr>
          <p:cNvGrpSpPr/>
          <p:nvPr/>
        </p:nvGrpSpPr>
        <p:grpSpPr>
          <a:xfrm>
            <a:off x="447563" y="435487"/>
            <a:ext cx="714015" cy="634677"/>
            <a:chOff x="6089649" y="3382962"/>
            <a:chExt cx="257175" cy="228600"/>
          </a:xfrm>
        </p:grpSpPr>
        <p:sp>
          <p:nvSpPr>
            <p:cNvPr id="6" name="Freeform: Shape 27">
              <a:extLst>
                <a:ext uri="{FF2B5EF4-FFF2-40B4-BE49-F238E27FC236}">
                  <a16:creationId xmlns:a16="http://schemas.microsoft.com/office/drawing/2014/main" id="{C7ACBF3C-E9CB-4571-BE44-25AC08DA5258}"/>
                </a:ext>
              </a:extLst>
            </p:cNvPr>
            <p:cNvSpPr/>
            <p:nvPr/>
          </p:nvSpPr>
          <p:spPr>
            <a:xfrm>
              <a:off x="6094412" y="3387725"/>
              <a:ext cx="161925" cy="219075"/>
            </a:xfrm>
            <a:custGeom>
              <a:avLst/>
              <a:gdLst/>
              <a:ahLst/>
              <a:cxnLst/>
              <a:rect l="0" t="0" r="0" b="0"/>
              <a:pathLst>
                <a:path w="161925" h="219075">
                  <a:moveTo>
                    <a:pt x="161925" y="100965"/>
                  </a:moveTo>
                  <a:lnTo>
                    <a:pt x="161925" y="219075"/>
                  </a:lnTo>
                  <a:lnTo>
                    <a:pt x="0" y="219075"/>
                  </a:lnTo>
                  <a:lnTo>
                    <a:pt x="0" y="85725"/>
                  </a:lnTo>
                  <a:lnTo>
                    <a:pt x="154305" y="85725"/>
                  </a:lnTo>
                  <a:moveTo>
                    <a:pt x="126683" y="85725"/>
                  </a:moveTo>
                  <a:lnTo>
                    <a:pt x="126683" y="45720"/>
                  </a:lnTo>
                  <a:cubicBezTo>
                    <a:pt x="126683" y="20955"/>
                    <a:pt x="106680" y="0"/>
                    <a:pt x="80963" y="0"/>
                  </a:cubicBezTo>
                  <a:cubicBezTo>
                    <a:pt x="55245" y="0"/>
                    <a:pt x="36195" y="20003"/>
                    <a:pt x="36195" y="45720"/>
                  </a:cubicBezTo>
                  <a:lnTo>
                    <a:pt x="36195" y="85725"/>
                  </a:lnTo>
                  <a:moveTo>
                    <a:pt x="80963" y="178118"/>
                  </a:moveTo>
                  <a:lnTo>
                    <a:pt x="80963" y="132398"/>
                  </a:lnTo>
                  <a:moveTo>
                    <a:pt x="80963" y="133350"/>
                  </a:moveTo>
                  <a:cubicBezTo>
                    <a:pt x="75248" y="133350"/>
                    <a:pt x="71438" y="137160"/>
                    <a:pt x="71438" y="142875"/>
                  </a:cubicBezTo>
                  <a:cubicBezTo>
                    <a:pt x="71438" y="148590"/>
                    <a:pt x="75248" y="152400"/>
                    <a:pt x="80963" y="152400"/>
                  </a:cubicBezTo>
                  <a:cubicBezTo>
                    <a:pt x="86678" y="152400"/>
                    <a:pt x="90488" y="148590"/>
                    <a:pt x="90488" y="142875"/>
                  </a:cubicBezTo>
                  <a:cubicBezTo>
                    <a:pt x="90488" y="137160"/>
                    <a:pt x="86678" y="133350"/>
                    <a:pt x="80963" y="133350"/>
                  </a:cubicBezTo>
                  <a:close/>
                </a:path>
              </a:pathLst>
            </a:custGeom>
            <a:noFill/>
            <a:ln w="2540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7" name="Freeform: Shape 28">
              <a:extLst>
                <a:ext uri="{FF2B5EF4-FFF2-40B4-BE49-F238E27FC236}">
                  <a16:creationId xmlns:a16="http://schemas.microsoft.com/office/drawing/2014/main" id="{E4D316B8-7C14-4D48-859A-C907BA812082}"/>
                </a:ext>
              </a:extLst>
            </p:cNvPr>
            <p:cNvSpPr/>
            <p:nvPr/>
          </p:nvSpPr>
          <p:spPr>
            <a:xfrm>
              <a:off x="6246812" y="3420110"/>
              <a:ext cx="85725" cy="180975"/>
            </a:xfrm>
            <a:custGeom>
              <a:avLst/>
              <a:gdLst/>
              <a:ahLst/>
              <a:cxnLst/>
              <a:rect l="0" t="0" r="0" b="0"/>
              <a:pathLst>
                <a:path w="85725" h="180975">
                  <a:moveTo>
                    <a:pt x="72390" y="76200"/>
                  </a:moveTo>
                  <a:cubicBezTo>
                    <a:pt x="64770" y="81915"/>
                    <a:pt x="60007" y="92393"/>
                    <a:pt x="60007" y="102870"/>
                  </a:cubicBezTo>
                  <a:lnTo>
                    <a:pt x="60007" y="170497"/>
                  </a:lnTo>
                  <a:cubicBezTo>
                    <a:pt x="60007" y="180022"/>
                    <a:pt x="51435" y="186690"/>
                    <a:pt x="42863" y="185738"/>
                  </a:cubicBezTo>
                  <a:cubicBezTo>
                    <a:pt x="35243" y="184785"/>
                    <a:pt x="30480" y="177165"/>
                    <a:pt x="30480" y="170497"/>
                  </a:cubicBezTo>
                  <a:lnTo>
                    <a:pt x="30480" y="102870"/>
                  </a:lnTo>
                  <a:cubicBezTo>
                    <a:pt x="30480" y="92393"/>
                    <a:pt x="26670" y="82868"/>
                    <a:pt x="18097" y="76200"/>
                  </a:cubicBezTo>
                  <a:cubicBezTo>
                    <a:pt x="7620" y="67628"/>
                    <a:pt x="0" y="55245"/>
                    <a:pt x="0" y="40005"/>
                  </a:cubicBezTo>
                  <a:cubicBezTo>
                    <a:pt x="0" y="22860"/>
                    <a:pt x="9525" y="8573"/>
                    <a:pt x="22860" y="0"/>
                  </a:cubicBezTo>
                  <a:lnTo>
                    <a:pt x="29528" y="40005"/>
                  </a:lnTo>
                  <a:lnTo>
                    <a:pt x="60007" y="40005"/>
                  </a:lnTo>
                  <a:lnTo>
                    <a:pt x="67628" y="952"/>
                  </a:lnTo>
                  <a:cubicBezTo>
                    <a:pt x="80963" y="8573"/>
                    <a:pt x="90488" y="23813"/>
                    <a:pt x="90488" y="40957"/>
                  </a:cubicBezTo>
                  <a:cubicBezTo>
                    <a:pt x="90488" y="55245"/>
                    <a:pt x="83820" y="68580"/>
                    <a:pt x="72390" y="76200"/>
                  </a:cubicBezTo>
                  <a:close/>
                </a:path>
              </a:pathLst>
            </a:custGeom>
            <a:noFill/>
            <a:ln w="2540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pic>
        <p:nvPicPr>
          <p:cNvPr id="8" name="Picture 31">
            <a:extLst>
              <a:ext uri="{FF2B5EF4-FFF2-40B4-BE49-F238E27FC236}">
                <a16:creationId xmlns:a16="http://schemas.microsoft.com/office/drawing/2014/main" id="{7F96902A-4661-4F7F-A41D-837F7EC10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478" y="1774785"/>
            <a:ext cx="9286784" cy="6206450"/>
          </a:xfrm>
          <a:prstGeom prst="rect">
            <a:avLst/>
          </a:prstGeom>
        </p:spPr>
      </p:pic>
      <p:pic>
        <p:nvPicPr>
          <p:cNvPr id="9" name="One Drive Image">
            <a:extLst>
              <a:ext uri="{FF2B5EF4-FFF2-40B4-BE49-F238E27FC236}">
                <a16:creationId xmlns:a16="http://schemas.microsoft.com/office/drawing/2014/main" id="{D00345CC-441E-4661-A86E-CA9DC49CD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2269" y="1021078"/>
            <a:ext cx="6567355" cy="610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3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98085E-6 5.31094E-7 L 4.98085E-6 0.25011 " pathEditMode="relative" rAng="0" ptsTypes="AA">
                                      <p:cBhvr>
                                        <p:cTn id="9" dur="75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D8F7D3F9-7EF6-4835-928A-D444CF923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659943"/>
              </p:ext>
            </p:extLst>
          </p:nvPr>
        </p:nvGraphicFramePr>
        <p:xfrm>
          <a:off x="272239" y="1213141"/>
          <a:ext cx="11557812" cy="548411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75708">
                  <a:extLst>
                    <a:ext uri="{9D8B030D-6E8A-4147-A177-3AD203B41FA5}">
                      <a16:colId xmlns:a16="http://schemas.microsoft.com/office/drawing/2014/main" val="1100328030"/>
                    </a:ext>
                  </a:extLst>
                </a:gridCol>
                <a:gridCol w="2620526">
                  <a:extLst>
                    <a:ext uri="{9D8B030D-6E8A-4147-A177-3AD203B41FA5}">
                      <a16:colId xmlns:a16="http://schemas.microsoft.com/office/drawing/2014/main" val="4268416420"/>
                    </a:ext>
                  </a:extLst>
                </a:gridCol>
                <a:gridCol w="2620526">
                  <a:extLst>
                    <a:ext uri="{9D8B030D-6E8A-4147-A177-3AD203B41FA5}">
                      <a16:colId xmlns:a16="http://schemas.microsoft.com/office/drawing/2014/main" val="3679601428"/>
                    </a:ext>
                  </a:extLst>
                </a:gridCol>
                <a:gridCol w="2620526">
                  <a:extLst>
                    <a:ext uri="{9D8B030D-6E8A-4147-A177-3AD203B41FA5}">
                      <a16:colId xmlns:a16="http://schemas.microsoft.com/office/drawing/2014/main" val="1294977216"/>
                    </a:ext>
                  </a:extLst>
                </a:gridCol>
                <a:gridCol w="2620526">
                  <a:extLst>
                    <a:ext uri="{9D8B030D-6E8A-4147-A177-3AD203B41FA5}">
                      <a16:colId xmlns:a16="http://schemas.microsoft.com/office/drawing/2014/main" val="3169606263"/>
                    </a:ext>
                  </a:extLst>
                </a:gridCol>
              </a:tblGrid>
              <a:tr h="814527">
                <a:tc>
                  <a:txBody>
                    <a:bodyPr/>
                    <a:lstStyle/>
                    <a:p>
                      <a:endParaRPr lang="en-US" sz="1600" b="1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91428" marT="91428" marB="9142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FUNDAMENTALS</a:t>
                      </a:r>
                    </a:p>
                  </a:txBody>
                  <a:tcPr marL="91428" marR="91428" marT="91428" marB="9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SYNC AND MOBILE</a:t>
                      </a:r>
                    </a:p>
                  </a:txBody>
                  <a:tcPr marL="91428" marR="91428" marT="91428" marB="9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COLLABORATION </a:t>
                      </a:r>
                      <a:b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AND SHARING</a:t>
                      </a:r>
                    </a:p>
                  </a:txBody>
                  <a:tcPr marL="91428" marR="91428" marT="91428" marB="9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SECURITY AND ADMIN</a:t>
                      </a:r>
                    </a:p>
                  </a:txBody>
                  <a:tcPr marL="91428" marR="91428" marT="91428" marB="9142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47843"/>
                  </a:ext>
                </a:extLst>
              </a:tr>
              <a:tr h="1972107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LATE</a:t>
                      </a:r>
                      <a:br>
                        <a:rPr lang="en-US" sz="16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sz="16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CY2017</a:t>
                      </a:r>
                    </a:p>
                    <a:p>
                      <a:pPr algn="l"/>
                      <a:endParaRPr lang="en-US" sz="2000" b="1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91428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4F4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File hover card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Microsoft Flow integration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Zip file support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Photo intelligence</a:t>
                      </a:r>
                    </a:p>
                  </a:txBody>
                  <a:tcPr marL="91428" marR="91428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Files On-Demand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New file previewers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Support for on-premises with Android app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Secure external sharing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endParaRPr lang="en-US" sz="1800" kern="12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Multi-geo </a:t>
                      </a:r>
                      <a:b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(private preview)</a:t>
                      </a:r>
                    </a:p>
                    <a:p>
                      <a:pPr marL="0" algn="l" defTabSz="932742" rtl="0" eaLnBrk="1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Service level encryption (private preview)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75812"/>
                  </a:ext>
                </a:extLst>
              </a:tr>
              <a:tr h="269748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gradFill>
                            <a:gsLst>
                              <a:gs pos="0">
                                <a:schemeClr val="bg1"/>
                              </a:gs>
                              <a:gs pos="100000">
                                <a:schemeClr val="bg1"/>
                              </a:gs>
                            </a:gsLst>
                            <a:lin ang="5400000" scaled="0"/>
                          </a:gra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EARLY CY2018</a:t>
                      </a:r>
                    </a:p>
                    <a:p>
                      <a:pPr algn="l"/>
                      <a:endParaRPr lang="en-US" sz="2000" b="1" dirty="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5400000" scaled="0"/>
                        </a:gra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8" marR="91428" marT="45714" marB="457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Move from OneDrive </a:t>
                      </a:r>
                      <a:b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to SharePoint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Mac Office </a:t>
                      </a:r>
                      <a:b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co-authoring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91428" marR="91428" marT="45714" marB="45714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IRM library sync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Mac Office sync </a:t>
                      </a:r>
                      <a:b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integration (preview)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Improved end user onboarding on mobile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Additional file preview support on mobile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External sharing reports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Comments on </a:t>
                      </a:r>
                      <a:b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non-Office files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Shared by me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Updated mobile sharing 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Shared with me on mobile (updated UI)</a:t>
                      </a:r>
                      <a:endParaRPr lang="en-US" sz="1800" b="1" dirty="0">
                        <a:gradFill>
                          <a:gsLst>
                            <a:gs pos="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</a:endParaRP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  <a:latin typeface="+mn-lt"/>
                          <a:ea typeface="+mn-ea"/>
                          <a:cs typeface="+mn-cs"/>
                        </a:rPr>
                        <a:t>Files restore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Sync conditional access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Files On-Demand </a:t>
                      </a:r>
                      <a:b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</a:b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admin controls</a:t>
                      </a:r>
                    </a:p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gradFill>
                            <a:gsLst>
                              <a:gs pos="0">
                                <a:schemeClr val="tx1"/>
                              </a:gs>
                              <a:gs pos="100000">
                                <a:schemeClr val="tx1"/>
                              </a:gs>
                            </a:gsLst>
                            <a:lin ang="5400000" scaled="0"/>
                          </a:gradFill>
                        </a:rPr>
                        <a:t>Full ITAR and multi-geo support on mobile</a:t>
                      </a:r>
                    </a:p>
                  </a:txBody>
                  <a:tcPr marL="91428" marR="91428" marT="45714" marB="45714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76770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2ADCAEB-5C33-416B-A917-6D4BCA877EF7}"/>
              </a:ext>
            </a:extLst>
          </p:cNvPr>
          <p:cNvSpPr txBox="1">
            <a:spLocks/>
          </p:cNvSpPr>
          <p:nvPr/>
        </p:nvSpPr>
        <p:spPr>
          <a:xfrm>
            <a:off x="274605" y="295275"/>
            <a:ext cx="1155781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Roadmap—OneDrive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3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kern="0" dirty="0"/>
              <a:t>Enterprise Consultant</a:t>
            </a:r>
            <a:br>
              <a:rPr lang="de-DE" kern="0" dirty="0"/>
            </a:br>
            <a:r>
              <a:rPr lang="de-DE" kern="0" dirty="0"/>
              <a:t>Granikos GmbH &amp; Co. KG</a:t>
            </a:r>
            <a:br>
              <a:rPr lang="de-DE" kern="0" dirty="0"/>
            </a:br>
            <a:endParaRPr lang="de-DE" kern="0" dirty="0"/>
          </a:p>
          <a:p>
            <a:pPr marL="0" indent="0">
              <a:buNone/>
            </a:pPr>
            <a:r>
              <a:rPr lang="de-DE" kern="0" dirty="0"/>
              <a:t>MCT</a:t>
            </a:r>
            <a:br>
              <a:rPr lang="de-DE" kern="0" dirty="0"/>
            </a:br>
            <a:r>
              <a:rPr lang="de-DE" kern="0" dirty="0"/>
              <a:t>MCSM Messaging, MCM: Exchange 2010</a:t>
            </a:r>
            <a:br>
              <a:rPr lang="de-DE" kern="0" dirty="0"/>
            </a:br>
            <a:r>
              <a:rPr lang="de-DE" kern="0" dirty="0"/>
              <a:t>MCT, MCSE, MCITP, MCTS, MCSA, MCSA:M, MCP</a:t>
            </a:r>
          </a:p>
          <a:p>
            <a:endParaRPr lang="de-DE" kern="0" dirty="0"/>
          </a:p>
          <a:p>
            <a:pPr marL="0" indent="0">
              <a:buNone/>
            </a:pPr>
            <a:r>
              <a:rPr lang="de-DE" kern="0" dirty="0">
                <a:hlinkClick r:id="rId2"/>
              </a:rPr>
              <a:t>thomas.stensitzki@granikos.eu</a:t>
            </a:r>
            <a:r>
              <a:rPr lang="de-DE" kern="0" dirty="0"/>
              <a:t> </a:t>
            </a:r>
            <a:br>
              <a:rPr lang="de-DE" kern="0" dirty="0"/>
            </a:br>
            <a:r>
              <a:rPr lang="de-DE" kern="0" dirty="0">
                <a:hlinkClick r:id="rId3"/>
              </a:rPr>
              <a:t>http://JustCantGetEnough.granikos.eu</a:t>
            </a:r>
            <a:r>
              <a:rPr lang="de-DE" kern="0" dirty="0"/>
              <a:t> 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687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Moderne Dateianhänge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48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Demo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64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/>
        </p:nvSpPr>
        <p:spPr>
          <a:xfrm>
            <a:off x="923925" y="295275"/>
            <a:ext cx="11238726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OneDrive Next Steps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9EF8DC1-9467-45B9-9A10-6B03F163D68E}"/>
              </a:ext>
            </a:extLst>
          </p:cNvPr>
          <p:cNvSpPr/>
          <p:nvPr/>
        </p:nvSpPr>
        <p:spPr>
          <a:xfrm>
            <a:off x="923925" y="1135364"/>
            <a:ext cx="8771289" cy="4800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Go to </a:t>
            </a:r>
            <a:r>
              <a:rPr lang="en-US" sz="2400" u="sng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3"/>
              </a:rPr>
              <a:t>onedrive.com/business</a:t>
            </a: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 to learn more</a:t>
            </a:r>
          </a:p>
          <a:p>
            <a:pPr defTabSz="932649">
              <a:defRPr/>
            </a:pPr>
            <a:endParaRPr lang="en-US" sz="1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lvl="0"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Engage with us and the community at </a:t>
            </a: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4"/>
              </a:rPr>
              <a:t>techcommunity.Microsoft.com/</a:t>
            </a:r>
            <a:r>
              <a:rPr lang="en-US" sz="2400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4"/>
              </a:rPr>
              <a:t>onedrive</a:t>
            </a:r>
            <a:endParaRPr lang="en-US" sz="2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 defTabSz="932649">
              <a:defRPr/>
            </a:pPr>
            <a:endParaRPr lang="en-US" sz="1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Get onboarding and adoption </a:t>
            </a:r>
            <a:b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assistance at </a:t>
            </a: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5"/>
              </a:rPr>
              <a:t>fasttrack.microsoft.com</a:t>
            </a:r>
            <a:endParaRPr lang="en-US" sz="2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endParaRPr lang="en-US" sz="1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Leverage the OneDrive help center at</a:t>
            </a:r>
          </a:p>
          <a:p>
            <a:pPr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6"/>
              </a:rPr>
              <a:t>support.office.com/</a:t>
            </a:r>
            <a:r>
              <a:rPr lang="en-US" sz="2400" dirty="0" err="1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6"/>
              </a:rPr>
              <a:t>onedrive</a:t>
            </a: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6"/>
              </a:rPr>
              <a:t> </a:t>
            </a:r>
            <a:endParaRPr lang="en-US" sz="2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endParaRPr lang="en-US" sz="1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  <a:t>Provide product feedback at</a:t>
            </a:r>
            <a:b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rPr>
            </a:br>
            <a:r>
              <a:rPr lang="en-US" sz="240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hlinkClick r:id="rId7"/>
              </a:rPr>
              <a:t>onedrive.uservoice.com</a:t>
            </a:r>
            <a:endParaRPr lang="en-US" sz="2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  <a:p>
            <a:pPr>
              <a:defRPr/>
            </a:pPr>
            <a:endParaRPr lang="en-US" sz="2400" dirty="0">
              <a:gradFill>
                <a:gsLst>
                  <a:gs pos="100000">
                    <a:schemeClr val="tx1"/>
                  </a:gs>
                  <a:gs pos="0">
                    <a:schemeClr val="tx1"/>
                  </a:gs>
                </a:gsLst>
                <a:lin ang="5400000" scaled="0"/>
              </a:gra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261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Thomas Stensitzki</a:t>
            </a: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Granikos GmbH &amp; Co. KG</a:t>
            </a:r>
          </a:p>
          <a:p>
            <a:pPr marL="0" lvl="0" indent="0">
              <a:buClr>
                <a:srgbClr val="4472C4"/>
              </a:buClr>
              <a:buNone/>
            </a:pP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MCSM Messaging, MCM: Exchange 2010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MCT, MCSE, MCITP, MCTS, MCSA, MCSA:M, MCP</a:t>
            </a:r>
          </a:p>
          <a:p>
            <a:pPr lvl="0">
              <a:buClr>
                <a:srgbClr val="4472C4"/>
              </a:buClr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  <a:hlinkClick r:id="rId2"/>
              </a:rPr>
              <a:t>thomas.stensitzki@granikos.eu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br>
              <a:rPr lang="de-DE" sz="2000" kern="0" dirty="0">
                <a:solidFill>
                  <a:prstClr val="white"/>
                </a:solidFill>
              </a:rPr>
            </a:b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  <a:hlinkClick r:id="rId3"/>
              </a:rPr>
              <a:t>http://JustCantGetEnough.granikos.eu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57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6172199" y="1455576"/>
            <a:ext cx="5680881" cy="4721387"/>
          </a:xfrm>
        </p:spPr>
        <p:txBody>
          <a:bodyPr/>
          <a:lstStyle/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Thomas Stensitzki</a:t>
            </a: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</a:rPr>
              <a:t>Granikos GmbH &amp; Co. KG</a:t>
            </a:r>
          </a:p>
          <a:p>
            <a:pPr marL="0" lvl="0" indent="0">
              <a:buClr>
                <a:srgbClr val="4472C4"/>
              </a:buClr>
              <a:buNone/>
            </a:pP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MCSM Messaging, MCM: Exchange 2010</a:t>
            </a: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</a:rPr>
              <a:t>MCT, MCSE, MCITP, MCTS, MCSA, MCSA:M, MCP</a:t>
            </a:r>
          </a:p>
          <a:p>
            <a:pPr lvl="0">
              <a:buClr>
                <a:srgbClr val="4472C4"/>
              </a:buClr>
            </a:pPr>
            <a:endParaRPr lang="de-DE" sz="2000" kern="0" dirty="0">
              <a:solidFill>
                <a:prstClr val="white"/>
              </a:solidFill>
            </a:endParaRPr>
          </a:p>
          <a:p>
            <a:pPr marL="0" lvl="0" indent="0">
              <a:buClr>
                <a:srgbClr val="4472C4"/>
              </a:buClr>
              <a:buNone/>
            </a:pPr>
            <a:r>
              <a:rPr lang="de-DE" sz="2000" kern="0" dirty="0">
                <a:solidFill>
                  <a:prstClr val="white"/>
                </a:solidFill>
                <a:hlinkClick r:id="rId3"/>
              </a:rPr>
              <a:t>thomas.stensitzki@granikos.eu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br>
              <a:rPr lang="de-DE" sz="2000" kern="0" dirty="0">
                <a:solidFill>
                  <a:prstClr val="white"/>
                </a:solidFill>
              </a:rPr>
            </a:br>
            <a:br>
              <a:rPr lang="de-DE" sz="2000" kern="0" dirty="0">
                <a:solidFill>
                  <a:prstClr val="white"/>
                </a:solidFill>
              </a:rPr>
            </a:br>
            <a:r>
              <a:rPr lang="de-DE" sz="2000" kern="0" dirty="0">
                <a:solidFill>
                  <a:prstClr val="white"/>
                </a:solidFill>
                <a:hlinkClick r:id="rId4"/>
              </a:rPr>
              <a:t>http://JustCantGetEnough.granikos.eu</a:t>
            </a:r>
            <a:r>
              <a:rPr lang="de-DE" sz="2000" kern="0" dirty="0">
                <a:solidFill>
                  <a:prstClr val="white"/>
                </a:solidFill>
              </a:rPr>
              <a:t> </a:t>
            </a: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OneDrive Umfrage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38199" y="5211485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hlinkClick r:id="rId5"/>
              </a:rPr>
              <a:t>http://bit.ly/ODB-EXUSG</a:t>
            </a:r>
            <a:r>
              <a:rPr lang="de-DE" b="1" dirty="0"/>
              <a:t> 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55575"/>
            <a:ext cx="36480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2315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OneDrive </a:t>
            </a:r>
            <a:r>
              <a:rPr lang="de-DE" dirty="0" err="1"/>
              <a:t>for</a:t>
            </a:r>
            <a:r>
              <a:rPr lang="de-DE" dirty="0"/>
              <a:t> Business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Überblick</a:t>
            </a:r>
          </a:p>
        </p:txBody>
      </p:sp>
    </p:spTree>
    <p:extLst>
      <p:ext uri="{BB962C8B-B14F-4D97-AF65-F5344CB8AC3E}">
        <p14:creationId xmlns:p14="http://schemas.microsoft.com/office/powerpoint/2010/main" val="182425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27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8">
            <a:extLst>
              <a:ext uri="{FF2B5EF4-FFF2-40B4-BE49-F238E27FC236}">
                <a16:creationId xmlns:a16="http://schemas.microsoft.com/office/drawing/2014/main" id="{59F57D12-D6D2-4891-AC84-45F8D6CF1D08}"/>
              </a:ext>
            </a:extLst>
          </p:cNvPr>
          <p:cNvSpPr/>
          <p:nvPr/>
        </p:nvSpPr>
        <p:spPr bwMode="auto">
          <a:xfrm>
            <a:off x="0" y="0"/>
            <a:ext cx="12162651" cy="495589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C327776C-F5A2-48BF-83E4-6146732B0B67}"/>
              </a:ext>
            </a:extLst>
          </p:cNvPr>
          <p:cNvGrpSpPr/>
          <p:nvPr/>
        </p:nvGrpSpPr>
        <p:grpSpPr>
          <a:xfrm>
            <a:off x="883" y="4135247"/>
            <a:ext cx="12161768" cy="2722754"/>
            <a:chOff x="882" y="4135327"/>
            <a:chExt cx="12434711" cy="2842470"/>
          </a:xfrm>
        </p:grpSpPr>
        <p:grpSp>
          <p:nvGrpSpPr>
            <p:cNvPr id="3" name="Group 1">
              <a:extLst>
                <a:ext uri="{FF2B5EF4-FFF2-40B4-BE49-F238E27FC236}">
                  <a16:creationId xmlns:a16="http://schemas.microsoft.com/office/drawing/2014/main" id="{F2FA0D3E-E589-4C19-94DF-4E3A6B18DEE4}"/>
                </a:ext>
              </a:extLst>
            </p:cNvPr>
            <p:cNvGrpSpPr/>
            <p:nvPr/>
          </p:nvGrpSpPr>
          <p:grpSpPr>
            <a:xfrm>
              <a:off x="882" y="4465197"/>
              <a:ext cx="12434711" cy="2512600"/>
              <a:chOff x="882" y="4465197"/>
              <a:chExt cx="12434711" cy="2512600"/>
            </a:xfrm>
          </p:grpSpPr>
          <p:sp>
            <p:nvSpPr>
              <p:cNvPr id="6" name="Rectangle 78">
                <a:extLst>
                  <a:ext uri="{FF2B5EF4-FFF2-40B4-BE49-F238E27FC236}">
                    <a16:creationId xmlns:a16="http://schemas.microsoft.com/office/drawing/2014/main" id="{28B9FDB8-FF37-4A2F-BEF0-CA28D4EA2741}"/>
                  </a:ext>
                </a:extLst>
              </p:cNvPr>
              <p:cNvSpPr/>
              <p:nvPr/>
            </p:nvSpPr>
            <p:spPr bwMode="auto">
              <a:xfrm>
                <a:off x="882" y="4992054"/>
                <a:ext cx="12434711" cy="1985743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accent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1" tIns="146264" rIns="182831" bIns="146264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3000">
                  <a:solidFill>
                    <a:srgbClr val="2C292A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cxnSp>
            <p:nvCxnSpPr>
              <p:cNvPr id="7" name="Straight Connector 2">
                <a:extLst>
                  <a:ext uri="{FF2B5EF4-FFF2-40B4-BE49-F238E27FC236}">
                    <a16:creationId xmlns:a16="http://schemas.microsoft.com/office/drawing/2014/main" id="{F35126E5-D5C5-403F-AAE3-91EE47AA9C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5493" y="4465197"/>
                <a:ext cx="11607743" cy="1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86">
                <a:extLst>
                  <a:ext uri="{FF2B5EF4-FFF2-40B4-BE49-F238E27FC236}">
                    <a16:creationId xmlns:a16="http://schemas.microsoft.com/office/drawing/2014/main" id="{F418AE56-2D34-4741-88EE-2FAB39BC0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18237" y="4465197"/>
                <a:ext cx="0" cy="542531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Straight Connector 5">
              <a:extLst>
                <a:ext uri="{FF2B5EF4-FFF2-40B4-BE49-F238E27FC236}">
                  <a16:creationId xmlns:a16="http://schemas.microsoft.com/office/drawing/2014/main" id="{EABE3E20-156F-4E4B-AE3B-219C79B847CF}"/>
                </a:ext>
              </a:extLst>
            </p:cNvPr>
            <p:cNvCxnSpPr/>
            <p:nvPr/>
          </p:nvCxnSpPr>
          <p:spPr>
            <a:xfrm>
              <a:off x="451498" y="4135327"/>
              <a:ext cx="0" cy="343046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82">
              <a:extLst>
                <a:ext uri="{FF2B5EF4-FFF2-40B4-BE49-F238E27FC236}">
                  <a16:creationId xmlns:a16="http://schemas.microsoft.com/office/drawing/2014/main" id="{5669E6A0-CA47-4DCC-9922-C0981D0F24AE}"/>
                </a:ext>
              </a:extLst>
            </p:cNvPr>
            <p:cNvCxnSpPr/>
            <p:nvPr/>
          </p:nvCxnSpPr>
          <p:spPr>
            <a:xfrm>
              <a:off x="12033207" y="4135327"/>
              <a:ext cx="0" cy="343046"/>
            </a:xfrm>
            <a:prstGeom prst="line">
              <a:avLst/>
            </a:prstGeom>
            <a:ln w="38100">
              <a:solidFill>
                <a:schemeClr val="accent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94468C17-5F0E-4505-BD64-E479400D9927}"/>
              </a:ext>
            </a:extLst>
          </p:cNvPr>
          <p:cNvGrpSpPr>
            <a:grpSpLocks noChangeAspect="1"/>
          </p:cNvGrpSpPr>
          <p:nvPr/>
        </p:nvGrpSpPr>
        <p:grpSpPr>
          <a:xfrm>
            <a:off x="1159689" y="2371537"/>
            <a:ext cx="979440" cy="882867"/>
            <a:chOff x="5880828" y="1920074"/>
            <a:chExt cx="376419" cy="322430"/>
          </a:xfrm>
        </p:grpSpPr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54DEEB7A-2EF3-4AC4-824F-B46A3FB49EE7}"/>
                </a:ext>
              </a:extLst>
            </p:cNvPr>
            <p:cNvGrpSpPr/>
            <p:nvPr/>
          </p:nvGrpSpPr>
          <p:grpSpPr>
            <a:xfrm>
              <a:off x="5880828" y="1920074"/>
              <a:ext cx="292436" cy="201413"/>
              <a:chOff x="8323133" y="1659154"/>
              <a:chExt cx="394219" cy="271516"/>
            </a:xfrm>
          </p:grpSpPr>
          <p:sp>
            <p:nvSpPr>
              <p:cNvPr id="31" name="Freeform 2153">
                <a:extLst>
                  <a:ext uri="{FF2B5EF4-FFF2-40B4-BE49-F238E27FC236}">
                    <a16:creationId xmlns:a16="http://schemas.microsoft.com/office/drawing/2014/main" id="{E60F73DB-C2FC-4285-BEC3-ADF62B9015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3133" y="1659154"/>
                <a:ext cx="394219" cy="271516"/>
              </a:xfrm>
              <a:custGeom>
                <a:avLst/>
                <a:gdLst>
                  <a:gd name="T0" fmla="*/ 283 w 302"/>
                  <a:gd name="T1" fmla="*/ 189 h 208"/>
                  <a:gd name="T2" fmla="*/ 19 w 302"/>
                  <a:gd name="T3" fmla="*/ 189 h 208"/>
                  <a:gd name="T4" fmla="*/ 19 w 302"/>
                  <a:gd name="T5" fmla="*/ 19 h 208"/>
                  <a:gd name="T6" fmla="*/ 283 w 302"/>
                  <a:gd name="T7" fmla="*/ 19 h 208"/>
                  <a:gd name="T8" fmla="*/ 283 w 302"/>
                  <a:gd name="T9" fmla="*/ 189 h 208"/>
                  <a:gd name="T10" fmla="*/ 302 w 302"/>
                  <a:gd name="T11" fmla="*/ 0 h 208"/>
                  <a:gd name="T12" fmla="*/ 0 w 302"/>
                  <a:gd name="T13" fmla="*/ 0 h 208"/>
                  <a:gd name="T14" fmla="*/ 0 w 302"/>
                  <a:gd name="T15" fmla="*/ 208 h 208"/>
                  <a:gd name="T16" fmla="*/ 302 w 302"/>
                  <a:gd name="T17" fmla="*/ 208 h 208"/>
                  <a:gd name="T18" fmla="*/ 302 w 302"/>
                  <a:gd name="T1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2" h="208">
                    <a:moveTo>
                      <a:pt x="283" y="189"/>
                    </a:moveTo>
                    <a:lnTo>
                      <a:pt x="19" y="189"/>
                    </a:lnTo>
                    <a:lnTo>
                      <a:pt x="19" y="19"/>
                    </a:lnTo>
                    <a:lnTo>
                      <a:pt x="283" y="19"/>
                    </a:lnTo>
                    <a:lnTo>
                      <a:pt x="283" y="189"/>
                    </a:lnTo>
                    <a:close/>
                    <a:moveTo>
                      <a:pt x="302" y="0"/>
                    </a:moveTo>
                    <a:lnTo>
                      <a:pt x="0" y="0"/>
                    </a:lnTo>
                    <a:lnTo>
                      <a:pt x="0" y="208"/>
                    </a:lnTo>
                    <a:lnTo>
                      <a:pt x="302" y="208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32" name="Freeform 2154">
                <a:extLst>
                  <a:ext uri="{FF2B5EF4-FFF2-40B4-BE49-F238E27FC236}">
                    <a16:creationId xmlns:a16="http://schemas.microsoft.com/office/drawing/2014/main" id="{6ABD8B58-2556-4301-B715-C3283D149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8354" y="1659154"/>
                <a:ext cx="386388" cy="148811"/>
              </a:xfrm>
              <a:custGeom>
                <a:avLst/>
                <a:gdLst>
                  <a:gd name="T0" fmla="*/ 147 w 296"/>
                  <a:gd name="T1" fmla="*/ 114 h 114"/>
                  <a:gd name="T2" fmla="*/ 0 w 296"/>
                  <a:gd name="T3" fmla="*/ 17 h 114"/>
                  <a:gd name="T4" fmla="*/ 12 w 296"/>
                  <a:gd name="T5" fmla="*/ 0 h 114"/>
                  <a:gd name="T6" fmla="*/ 147 w 296"/>
                  <a:gd name="T7" fmla="*/ 92 h 114"/>
                  <a:gd name="T8" fmla="*/ 284 w 296"/>
                  <a:gd name="T9" fmla="*/ 0 h 114"/>
                  <a:gd name="T10" fmla="*/ 296 w 296"/>
                  <a:gd name="T11" fmla="*/ 17 h 114"/>
                  <a:gd name="T12" fmla="*/ 147 w 296"/>
                  <a:gd name="T13" fmla="*/ 114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6" h="114">
                    <a:moveTo>
                      <a:pt x="147" y="114"/>
                    </a:moveTo>
                    <a:lnTo>
                      <a:pt x="0" y="17"/>
                    </a:lnTo>
                    <a:lnTo>
                      <a:pt x="12" y="0"/>
                    </a:lnTo>
                    <a:lnTo>
                      <a:pt x="147" y="92"/>
                    </a:lnTo>
                    <a:lnTo>
                      <a:pt x="284" y="0"/>
                    </a:lnTo>
                    <a:lnTo>
                      <a:pt x="296" y="17"/>
                    </a:lnTo>
                    <a:lnTo>
                      <a:pt x="147" y="114"/>
                    </a:lnTo>
                    <a:close/>
                  </a:path>
                </a:pathLst>
              </a:custGeom>
              <a:solidFill>
                <a:schemeClr val="accent1"/>
              </a:solidFill>
              <a:ln w="190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81EE587D-809A-4847-A762-C8A1B69866AC}"/>
                </a:ext>
              </a:extLst>
            </p:cNvPr>
            <p:cNvGrpSpPr/>
            <p:nvPr/>
          </p:nvGrpSpPr>
          <p:grpSpPr>
            <a:xfrm>
              <a:off x="6012692" y="2017855"/>
              <a:ext cx="244555" cy="224649"/>
              <a:chOff x="6012694" y="2017858"/>
              <a:chExt cx="333379" cy="306244"/>
            </a:xfrm>
          </p:grpSpPr>
          <p:sp>
            <p:nvSpPr>
              <p:cNvPr id="12" name="Freeform 1862">
                <a:extLst>
                  <a:ext uri="{FF2B5EF4-FFF2-40B4-BE49-F238E27FC236}">
                    <a16:creationId xmlns:a16="http://schemas.microsoft.com/office/drawing/2014/main" id="{FC4B736A-8E23-4F18-BA98-094A7DB4D42B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012694" y="2032532"/>
                <a:ext cx="333379" cy="2915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3" name="Rectangle 1846">
                <a:extLst>
                  <a:ext uri="{FF2B5EF4-FFF2-40B4-BE49-F238E27FC236}">
                    <a16:creationId xmlns:a16="http://schemas.microsoft.com/office/drawing/2014/main" id="{E6D06F8F-B9F4-4FDD-AFDA-1681319FB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165" y="2120631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4" name="Rectangle 1847">
                <a:extLst>
                  <a:ext uri="{FF2B5EF4-FFF2-40B4-BE49-F238E27FC236}">
                    <a16:creationId xmlns:a16="http://schemas.microsoft.com/office/drawing/2014/main" id="{5A3D8A71-16B8-42AE-A289-70B7FFDB2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8650" y="2222502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5" name="Rectangle 1848">
                <a:extLst>
                  <a:ext uri="{FF2B5EF4-FFF2-40B4-BE49-F238E27FC236}">
                    <a16:creationId xmlns:a16="http://schemas.microsoft.com/office/drawing/2014/main" id="{F0971E89-D0AE-4A97-B44A-531FD91B7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0036" y="2120631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6" name="Rectangle 1849">
                <a:extLst>
                  <a:ext uri="{FF2B5EF4-FFF2-40B4-BE49-F238E27FC236}">
                    <a16:creationId xmlns:a16="http://schemas.microsoft.com/office/drawing/2014/main" id="{24C78BA1-167A-47E2-A27E-96159DD5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8650" y="2120631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7" name="Rectangle 1850">
                <a:extLst>
                  <a:ext uri="{FF2B5EF4-FFF2-40B4-BE49-F238E27FC236}">
                    <a16:creationId xmlns:a16="http://schemas.microsoft.com/office/drawing/2014/main" id="{9ADD04D2-0A13-46D8-9CCC-6993D02D2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165" y="2154888"/>
                <a:ext cx="17129" cy="16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8" name="Rectangle 1851">
                <a:extLst>
                  <a:ext uri="{FF2B5EF4-FFF2-40B4-BE49-F238E27FC236}">
                    <a16:creationId xmlns:a16="http://schemas.microsoft.com/office/drawing/2014/main" id="{77406FBA-5A84-4684-84A4-97C5F3CAC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79" y="2154888"/>
                <a:ext cx="17129" cy="16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19" name="Rectangle 1852">
                <a:extLst>
                  <a:ext uri="{FF2B5EF4-FFF2-40B4-BE49-F238E27FC236}">
                    <a16:creationId xmlns:a16="http://schemas.microsoft.com/office/drawing/2014/main" id="{83E31ADC-7202-400F-A7C7-3DEDAC197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0036" y="2154888"/>
                <a:ext cx="17129" cy="16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0" name="Rectangle 1853">
                <a:extLst>
                  <a:ext uri="{FF2B5EF4-FFF2-40B4-BE49-F238E27FC236}">
                    <a16:creationId xmlns:a16="http://schemas.microsoft.com/office/drawing/2014/main" id="{1D4E5620-550A-44E5-8DC7-C9AA0AD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8650" y="2154888"/>
                <a:ext cx="17129" cy="162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1" name="Rectangle 1854">
                <a:extLst>
                  <a:ext uri="{FF2B5EF4-FFF2-40B4-BE49-F238E27FC236}">
                    <a16:creationId xmlns:a16="http://schemas.microsoft.com/office/drawing/2014/main" id="{C8F19B47-A1EE-4690-A496-8EE34CF2D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165" y="2188244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2" name="Rectangle 1855">
                <a:extLst>
                  <a:ext uri="{FF2B5EF4-FFF2-40B4-BE49-F238E27FC236}">
                    <a16:creationId xmlns:a16="http://schemas.microsoft.com/office/drawing/2014/main" id="{61C3422D-CB59-439C-BC20-CFE80AEBE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79" y="2188244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3" name="Rectangle 1856">
                <a:extLst>
                  <a:ext uri="{FF2B5EF4-FFF2-40B4-BE49-F238E27FC236}">
                    <a16:creationId xmlns:a16="http://schemas.microsoft.com/office/drawing/2014/main" id="{5221E1C1-AB33-40FA-9A8C-4EF2F7F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0036" y="2188244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4" name="Rectangle 1857">
                <a:extLst>
                  <a:ext uri="{FF2B5EF4-FFF2-40B4-BE49-F238E27FC236}">
                    <a16:creationId xmlns:a16="http://schemas.microsoft.com/office/drawing/2014/main" id="{00809C57-3432-4647-8F1F-C91F6A963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8650" y="2188244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5" name="Rectangle 1858">
                <a:extLst>
                  <a:ext uri="{FF2B5EF4-FFF2-40B4-BE49-F238E27FC236}">
                    <a16:creationId xmlns:a16="http://schemas.microsoft.com/office/drawing/2014/main" id="{E6BACE00-A9DA-4092-A776-10122B847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8165" y="2222502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6" name="Rectangle 1859">
                <a:extLst>
                  <a:ext uri="{FF2B5EF4-FFF2-40B4-BE49-F238E27FC236}">
                    <a16:creationId xmlns:a16="http://schemas.microsoft.com/office/drawing/2014/main" id="{253CB73B-F164-47E7-8275-265FADD09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79" y="2222502"/>
                <a:ext cx="17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7" name="Rectangle 1860">
                <a:extLst>
                  <a:ext uri="{FF2B5EF4-FFF2-40B4-BE49-F238E27FC236}">
                    <a16:creationId xmlns:a16="http://schemas.microsoft.com/office/drawing/2014/main" id="{C98ADA60-10FA-48DA-9C31-9DA1F197E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6779" y="2017858"/>
                <a:ext cx="17129" cy="513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8" name="Rectangle 1861">
                <a:extLst>
                  <a:ext uri="{FF2B5EF4-FFF2-40B4-BE49-F238E27FC236}">
                    <a16:creationId xmlns:a16="http://schemas.microsoft.com/office/drawing/2014/main" id="{C774FD93-A6EC-4FBE-A8CC-7CE6050C8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0036" y="2017858"/>
                <a:ext cx="17129" cy="5138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29" name="Freeform 1862">
                <a:extLst>
                  <a:ext uri="{FF2B5EF4-FFF2-40B4-BE49-F238E27FC236}">
                    <a16:creationId xmlns:a16="http://schemas.microsoft.com/office/drawing/2014/main" id="{33F2FCEC-46EC-45F6-A32E-24C9F36339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5392" y="2034987"/>
                <a:ext cx="273159" cy="238902"/>
              </a:xfrm>
              <a:custGeom>
                <a:avLst/>
                <a:gdLst>
                  <a:gd name="T0" fmla="*/ 284 w 303"/>
                  <a:gd name="T1" fmla="*/ 246 h 265"/>
                  <a:gd name="T2" fmla="*/ 19 w 303"/>
                  <a:gd name="T3" fmla="*/ 246 h 265"/>
                  <a:gd name="T4" fmla="*/ 19 w 303"/>
                  <a:gd name="T5" fmla="*/ 19 h 265"/>
                  <a:gd name="T6" fmla="*/ 284 w 303"/>
                  <a:gd name="T7" fmla="*/ 19 h 265"/>
                  <a:gd name="T8" fmla="*/ 284 w 303"/>
                  <a:gd name="T9" fmla="*/ 246 h 265"/>
                  <a:gd name="T10" fmla="*/ 303 w 303"/>
                  <a:gd name="T11" fmla="*/ 0 h 265"/>
                  <a:gd name="T12" fmla="*/ 0 w 303"/>
                  <a:gd name="T13" fmla="*/ 0 h 265"/>
                  <a:gd name="T14" fmla="*/ 0 w 303"/>
                  <a:gd name="T15" fmla="*/ 265 h 265"/>
                  <a:gd name="T16" fmla="*/ 303 w 303"/>
                  <a:gd name="T17" fmla="*/ 265 h 265"/>
                  <a:gd name="T18" fmla="*/ 303 w 303"/>
                  <a:gd name="T19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3" h="265">
                    <a:moveTo>
                      <a:pt x="284" y="246"/>
                    </a:moveTo>
                    <a:lnTo>
                      <a:pt x="19" y="246"/>
                    </a:lnTo>
                    <a:lnTo>
                      <a:pt x="19" y="19"/>
                    </a:lnTo>
                    <a:lnTo>
                      <a:pt x="284" y="19"/>
                    </a:lnTo>
                    <a:lnTo>
                      <a:pt x="284" y="246"/>
                    </a:lnTo>
                    <a:close/>
                    <a:moveTo>
                      <a:pt x="303" y="0"/>
                    </a:moveTo>
                    <a:lnTo>
                      <a:pt x="0" y="0"/>
                    </a:lnTo>
                    <a:lnTo>
                      <a:pt x="0" y="265"/>
                    </a:lnTo>
                    <a:lnTo>
                      <a:pt x="303" y="265"/>
                    </a:lnTo>
                    <a:lnTo>
                      <a:pt x="3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30" name="Rectangle 1863">
                <a:extLst>
                  <a:ext uri="{FF2B5EF4-FFF2-40B4-BE49-F238E27FC236}">
                    <a16:creationId xmlns:a16="http://schemas.microsoft.com/office/drawing/2014/main" id="{C94E78AC-AA98-4BCF-9F3F-07ED2BCC3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407" y="2086373"/>
                <a:ext cx="255129" cy="171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</p:grpSp>
      <p:grpSp>
        <p:nvGrpSpPr>
          <p:cNvPr id="33" name="Group 139">
            <a:extLst>
              <a:ext uri="{FF2B5EF4-FFF2-40B4-BE49-F238E27FC236}">
                <a16:creationId xmlns:a16="http://schemas.microsoft.com/office/drawing/2014/main" id="{9E4091B0-A4AC-489A-A445-81947AF288A3}"/>
              </a:ext>
            </a:extLst>
          </p:cNvPr>
          <p:cNvGrpSpPr>
            <a:grpSpLocks noChangeAspect="1"/>
          </p:cNvGrpSpPr>
          <p:nvPr/>
        </p:nvGrpSpPr>
        <p:grpSpPr>
          <a:xfrm>
            <a:off x="5679504" y="2391676"/>
            <a:ext cx="948458" cy="687327"/>
            <a:chOff x="689910" y="4654336"/>
            <a:chExt cx="302278" cy="205637"/>
          </a:xfrm>
          <a:solidFill>
            <a:schemeClr val="accent1"/>
          </a:solidFill>
        </p:grpSpPr>
        <p:grpSp>
          <p:nvGrpSpPr>
            <p:cNvPr id="34" name="Group 140">
              <a:extLst>
                <a:ext uri="{FF2B5EF4-FFF2-40B4-BE49-F238E27FC236}">
                  <a16:creationId xmlns:a16="http://schemas.microsoft.com/office/drawing/2014/main" id="{AF5B825F-D2F0-442D-89E7-4882B551808A}"/>
                </a:ext>
              </a:extLst>
            </p:cNvPr>
            <p:cNvGrpSpPr/>
            <p:nvPr/>
          </p:nvGrpSpPr>
          <p:grpSpPr>
            <a:xfrm>
              <a:off x="689910" y="4654336"/>
              <a:ext cx="242678" cy="175179"/>
              <a:chOff x="673036" y="4654336"/>
              <a:chExt cx="242678" cy="175179"/>
            </a:xfrm>
            <a:grpFill/>
          </p:grpSpPr>
          <p:sp>
            <p:nvSpPr>
              <p:cNvPr id="36" name="Rectangle 2050">
                <a:extLst>
                  <a:ext uri="{FF2B5EF4-FFF2-40B4-BE49-F238E27FC236}">
                    <a16:creationId xmlns:a16="http://schemas.microsoft.com/office/drawing/2014/main" id="{70951EB6-BB8D-499A-B276-CA444F523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42" y="4794961"/>
                <a:ext cx="14464" cy="30536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37" name="Rectangle 2051">
                <a:extLst>
                  <a:ext uri="{FF2B5EF4-FFF2-40B4-BE49-F238E27FC236}">
                    <a16:creationId xmlns:a16="http://schemas.microsoft.com/office/drawing/2014/main" id="{852670D5-9755-4FCB-80BE-F78F5B17D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607" y="4814247"/>
                <a:ext cx="75536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38" name="Freeform 2052">
                <a:extLst>
                  <a:ext uri="{FF2B5EF4-FFF2-40B4-BE49-F238E27FC236}">
                    <a16:creationId xmlns:a16="http://schemas.microsoft.com/office/drawing/2014/main" id="{071FD3B8-4C16-43ED-8B7E-C67364407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036" y="4654336"/>
                <a:ext cx="242678" cy="151875"/>
              </a:xfrm>
              <a:custGeom>
                <a:avLst/>
                <a:gdLst>
                  <a:gd name="T0" fmla="*/ 186 w 302"/>
                  <a:gd name="T1" fmla="*/ 189 h 189"/>
                  <a:gd name="T2" fmla="*/ 0 w 302"/>
                  <a:gd name="T3" fmla="*/ 189 h 189"/>
                  <a:gd name="T4" fmla="*/ 0 w 302"/>
                  <a:gd name="T5" fmla="*/ 0 h 189"/>
                  <a:gd name="T6" fmla="*/ 302 w 302"/>
                  <a:gd name="T7" fmla="*/ 0 h 189"/>
                  <a:gd name="T8" fmla="*/ 302 w 302"/>
                  <a:gd name="T9" fmla="*/ 66 h 189"/>
                  <a:gd name="T10" fmla="*/ 283 w 302"/>
                  <a:gd name="T11" fmla="*/ 66 h 189"/>
                  <a:gd name="T12" fmla="*/ 283 w 302"/>
                  <a:gd name="T13" fmla="*/ 19 h 189"/>
                  <a:gd name="T14" fmla="*/ 19 w 302"/>
                  <a:gd name="T15" fmla="*/ 19 h 189"/>
                  <a:gd name="T16" fmla="*/ 19 w 302"/>
                  <a:gd name="T17" fmla="*/ 170 h 189"/>
                  <a:gd name="T18" fmla="*/ 186 w 302"/>
                  <a:gd name="T19" fmla="*/ 170 h 189"/>
                  <a:gd name="T20" fmla="*/ 186 w 302"/>
                  <a:gd name="T21" fmla="*/ 189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2" h="189">
                    <a:moveTo>
                      <a:pt x="186" y="189"/>
                    </a:moveTo>
                    <a:lnTo>
                      <a:pt x="0" y="189"/>
                    </a:lnTo>
                    <a:lnTo>
                      <a:pt x="0" y="0"/>
                    </a:lnTo>
                    <a:lnTo>
                      <a:pt x="302" y="0"/>
                    </a:lnTo>
                    <a:lnTo>
                      <a:pt x="302" y="66"/>
                    </a:lnTo>
                    <a:lnTo>
                      <a:pt x="283" y="66"/>
                    </a:lnTo>
                    <a:lnTo>
                      <a:pt x="283" y="19"/>
                    </a:lnTo>
                    <a:lnTo>
                      <a:pt x="19" y="19"/>
                    </a:lnTo>
                    <a:lnTo>
                      <a:pt x="19" y="170"/>
                    </a:lnTo>
                    <a:lnTo>
                      <a:pt x="186" y="170"/>
                    </a:lnTo>
                    <a:lnTo>
                      <a:pt x="186" y="18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39" name="Rectangle 2053">
                <a:extLst>
                  <a:ext uri="{FF2B5EF4-FFF2-40B4-BE49-F238E27FC236}">
                    <a16:creationId xmlns:a16="http://schemas.microsoft.com/office/drawing/2014/main" id="{9D2B9FB2-C850-41EB-BE2A-1C1CE702C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71" y="4737908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0" name="Rectangle 2054">
                <a:extLst>
                  <a:ext uri="{FF2B5EF4-FFF2-40B4-BE49-F238E27FC236}">
                    <a16:creationId xmlns:a16="http://schemas.microsoft.com/office/drawing/2014/main" id="{A49BB400-1950-48DE-A93E-25FAC1EA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071" y="4707372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1" name="Rectangle 2055">
                <a:extLst>
                  <a:ext uri="{FF2B5EF4-FFF2-40B4-BE49-F238E27FC236}">
                    <a16:creationId xmlns:a16="http://schemas.microsoft.com/office/drawing/2014/main" id="{C1B827EE-AAA7-4A06-8229-750A33CFB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607" y="4737908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2" name="Rectangle 2056">
                <a:extLst>
                  <a:ext uri="{FF2B5EF4-FFF2-40B4-BE49-F238E27FC236}">
                    <a16:creationId xmlns:a16="http://schemas.microsoft.com/office/drawing/2014/main" id="{072395D7-D7BD-4D5A-8878-AE9DD2A3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607" y="4707372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3" name="Rectangle 2057">
                <a:extLst>
                  <a:ext uri="{FF2B5EF4-FFF2-40B4-BE49-F238E27FC236}">
                    <a16:creationId xmlns:a16="http://schemas.microsoft.com/office/drawing/2014/main" id="{E57C5E65-A021-4314-BB86-B0CFE771B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42" y="4737908"/>
                <a:ext cx="14464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4" name="Rectangle 2058">
                <a:extLst>
                  <a:ext uri="{FF2B5EF4-FFF2-40B4-BE49-F238E27FC236}">
                    <a16:creationId xmlns:a16="http://schemas.microsoft.com/office/drawing/2014/main" id="{3FA087B9-6540-4DF8-AB11-21F35E78B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7142" y="4707372"/>
                <a:ext cx="14464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5" name="Rectangle 2059">
                <a:extLst>
                  <a:ext uri="{FF2B5EF4-FFF2-40B4-BE49-F238E27FC236}">
                    <a16:creationId xmlns:a16="http://schemas.microsoft.com/office/drawing/2014/main" id="{69E2CB52-C6D6-4BAB-888C-B1E69B53A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875" y="4737908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6" name="Rectangle 2060">
                <a:extLst>
                  <a:ext uri="{FF2B5EF4-FFF2-40B4-BE49-F238E27FC236}">
                    <a16:creationId xmlns:a16="http://schemas.microsoft.com/office/drawing/2014/main" id="{34180F4E-5DFA-4E22-BEE6-749A99EB2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875" y="4707372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47" name="Rectangle 2061">
                <a:extLst>
                  <a:ext uri="{FF2B5EF4-FFF2-40B4-BE49-F238E27FC236}">
                    <a16:creationId xmlns:a16="http://schemas.microsoft.com/office/drawing/2014/main" id="{909A4F82-4040-4AC6-94F6-E935F55D6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7410" y="4707372"/>
                <a:ext cx="15268" cy="1526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15" tIns="45707" rIns="91415" bIns="45707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D3F6B6BB-87FD-4335-A30A-249FCBC96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4075" y="4720273"/>
              <a:ext cx="138113" cy="139700"/>
            </a:xfrm>
            <a:custGeom>
              <a:avLst/>
              <a:gdLst>
                <a:gd name="T0" fmla="*/ 63 w 205"/>
                <a:gd name="T1" fmla="*/ 198 h 207"/>
                <a:gd name="T2" fmla="*/ 7 w 205"/>
                <a:gd name="T3" fmla="*/ 144 h 207"/>
                <a:gd name="T4" fmla="*/ 7 w 205"/>
                <a:gd name="T5" fmla="*/ 63 h 207"/>
                <a:gd name="T6" fmla="*/ 63 w 205"/>
                <a:gd name="T7" fmla="*/ 9 h 207"/>
                <a:gd name="T8" fmla="*/ 142 w 205"/>
                <a:gd name="T9" fmla="*/ 9 h 207"/>
                <a:gd name="T10" fmla="*/ 198 w 205"/>
                <a:gd name="T11" fmla="*/ 63 h 207"/>
                <a:gd name="T12" fmla="*/ 198 w 205"/>
                <a:gd name="T13" fmla="*/ 144 h 207"/>
                <a:gd name="T14" fmla="*/ 142 w 205"/>
                <a:gd name="T15" fmla="*/ 198 h 207"/>
                <a:gd name="T16" fmla="*/ 35 w 205"/>
                <a:gd name="T17" fmla="*/ 146 h 207"/>
                <a:gd name="T18" fmla="*/ 74 w 205"/>
                <a:gd name="T19" fmla="*/ 179 h 207"/>
                <a:gd name="T20" fmla="*/ 65 w 205"/>
                <a:gd name="T21" fmla="*/ 146 h 207"/>
                <a:gd name="T22" fmla="*/ 23 w 205"/>
                <a:gd name="T23" fmla="*/ 104 h 207"/>
                <a:gd name="T24" fmla="*/ 25 w 205"/>
                <a:gd name="T25" fmla="*/ 123 h 207"/>
                <a:gd name="T26" fmla="*/ 62 w 205"/>
                <a:gd name="T27" fmla="*/ 114 h 207"/>
                <a:gd name="T28" fmla="*/ 62 w 205"/>
                <a:gd name="T29" fmla="*/ 95 h 207"/>
                <a:gd name="T30" fmla="*/ 25 w 205"/>
                <a:gd name="T31" fmla="*/ 84 h 207"/>
                <a:gd name="T32" fmla="*/ 104 w 205"/>
                <a:gd name="T33" fmla="*/ 25 h 207"/>
                <a:gd name="T34" fmla="*/ 93 w 205"/>
                <a:gd name="T35" fmla="*/ 42 h 207"/>
                <a:gd name="T36" fmla="*/ 88 w 205"/>
                <a:gd name="T37" fmla="*/ 62 h 207"/>
                <a:gd name="T38" fmla="*/ 114 w 205"/>
                <a:gd name="T39" fmla="*/ 53 h 207"/>
                <a:gd name="T40" fmla="*/ 107 w 205"/>
                <a:gd name="T41" fmla="*/ 34 h 207"/>
                <a:gd name="T42" fmla="*/ 84 w 205"/>
                <a:gd name="T43" fmla="*/ 84 h 207"/>
                <a:gd name="T44" fmla="*/ 84 w 205"/>
                <a:gd name="T45" fmla="*/ 104 h 207"/>
                <a:gd name="T46" fmla="*/ 84 w 205"/>
                <a:gd name="T47" fmla="*/ 123 h 207"/>
                <a:gd name="T48" fmla="*/ 121 w 205"/>
                <a:gd name="T49" fmla="*/ 114 h 207"/>
                <a:gd name="T50" fmla="*/ 121 w 205"/>
                <a:gd name="T51" fmla="*/ 95 h 207"/>
                <a:gd name="T52" fmla="*/ 84 w 205"/>
                <a:gd name="T53" fmla="*/ 84 h 207"/>
                <a:gd name="T54" fmla="*/ 180 w 205"/>
                <a:gd name="T55" fmla="*/ 84 h 207"/>
                <a:gd name="T56" fmla="*/ 144 w 205"/>
                <a:gd name="T57" fmla="*/ 95 h 207"/>
                <a:gd name="T58" fmla="*/ 144 w 205"/>
                <a:gd name="T59" fmla="*/ 114 h 207"/>
                <a:gd name="T60" fmla="*/ 180 w 205"/>
                <a:gd name="T61" fmla="*/ 123 h 207"/>
                <a:gd name="T62" fmla="*/ 182 w 205"/>
                <a:gd name="T63" fmla="*/ 104 h 207"/>
                <a:gd name="T64" fmla="*/ 107 w 205"/>
                <a:gd name="T65" fmla="*/ 174 h 207"/>
                <a:gd name="T66" fmla="*/ 114 w 205"/>
                <a:gd name="T67" fmla="*/ 154 h 207"/>
                <a:gd name="T68" fmla="*/ 88 w 205"/>
                <a:gd name="T69" fmla="*/ 146 h 207"/>
                <a:gd name="T70" fmla="*/ 93 w 205"/>
                <a:gd name="T71" fmla="*/ 165 h 207"/>
                <a:gd name="T72" fmla="*/ 104 w 205"/>
                <a:gd name="T73" fmla="*/ 182 h 207"/>
                <a:gd name="T74" fmla="*/ 154 w 205"/>
                <a:gd name="T75" fmla="*/ 167 h 207"/>
                <a:gd name="T76" fmla="*/ 140 w 205"/>
                <a:gd name="T77" fmla="*/ 146 h 207"/>
                <a:gd name="T78" fmla="*/ 132 w 205"/>
                <a:gd name="T79" fmla="*/ 179 h 207"/>
                <a:gd name="T80" fmla="*/ 154 w 205"/>
                <a:gd name="T81" fmla="*/ 42 h 207"/>
                <a:gd name="T82" fmla="*/ 137 w 205"/>
                <a:gd name="T83" fmla="*/ 44 h 207"/>
                <a:gd name="T84" fmla="*/ 172 w 205"/>
                <a:gd name="T85" fmla="*/ 62 h 207"/>
                <a:gd name="T86" fmla="*/ 51 w 205"/>
                <a:gd name="T87" fmla="*/ 42 h 207"/>
                <a:gd name="T88" fmla="*/ 65 w 205"/>
                <a:gd name="T89" fmla="*/ 62 h 207"/>
                <a:gd name="T90" fmla="*/ 74 w 205"/>
                <a:gd name="T91" fmla="*/ 28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07">
                  <a:moveTo>
                    <a:pt x="104" y="207"/>
                  </a:moveTo>
                  <a:cubicBezTo>
                    <a:pt x="88" y="207"/>
                    <a:pt x="76" y="203"/>
                    <a:pt x="63" y="198"/>
                  </a:cubicBezTo>
                  <a:cubicBezTo>
                    <a:pt x="49" y="193"/>
                    <a:pt x="39" y="186"/>
                    <a:pt x="30" y="177"/>
                  </a:cubicBezTo>
                  <a:cubicBezTo>
                    <a:pt x="21" y="167"/>
                    <a:pt x="13" y="156"/>
                    <a:pt x="7" y="144"/>
                  </a:cubicBezTo>
                  <a:cubicBezTo>
                    <a:pt x="2" y="132"/>
                    <a:pt x="0" y="118"/>
                    <a:pt x="0" y="104"/>
                  </a:cubicBezTo>
                  <a:cubicBezTo>
                    <a:pt x="0" y="90"/>
                    <a:pt x="2" y="76"/>
                    <a:pt x="7" y="63"/>
                  </a:cubicBezTo>
                  <a:cubicBezTo>
                    <a:pt x="13" y="51"/>
                    <a:pt x="21" y="41"/>
                    <a:pt x="30" y="30"/>
                  </a:cubicBezTo>
                  <a:cubicBezTo>
                    <a:pt x="39" y="21"/>
                    <a:pt x="49" y="14"/>
                    <a:pt x="63" y="9"/>
                  </a:cubicBezTo>
                  <a:cubicBezTo>
                    <a:pt x="76" y="4"/>
                    <a:pt x="88" y="0"/>
                    <a:pt x="104" y="0"/>
                  </a:cubicBezTo>
                  <a:cubicBezTo>
                    <a:pt x="118" y="0"/>
                    <a:pt x="130" y="4"/>
                    <a:pt x="142" y="9"/>
                  </a:cubicBezTo>
                  <a:cubicBezTo>
                    <a:pt x="156" y="14"/>
                    <a:pt x="166" y="21"/>
                    <a:pt x="175" y="30"/>
                  </a:cubicBezTo>
                  <a:cubicBezTo>
                    <a:pt x="184" y="41"/>
                    <a:pt x="193" y="51"/>
                    <a:pt x="198" y="63"/>
                  </a:cubicBezTo>
                  <a:cubicBezTo>
                    <a:pt x="203" y="76"/>
                    <a:pt x="205" y="90"/>
                    <a:pt x="205" y="104"/>
                  </a:cubicBezTo>
                  <a:cubicBezTo>
                    <a:pt x="205" y="118"/>
                    <a:pt x="203" y="132"/>
                    <a:pt x="198" y="144"/>
                  </a:cubicBezTo>
                  <a:cubicBezTo>
                    <a:pt x="193" y="156"/>
                    <a:pt x="184" y="167"/>
                    <a:pt x="175" y="177"/>
                  </a:cubicBezTo>
                  <a:cubicBezTo>
                    <a:pt x="166" y="186"/>
                    <a:pt x="156" y="193"/>
                    <a:pt x="142" y="198"/>
                  </a:cubicBezTo>
                  <a:cubicBezTo>
                    <a:pt x="130" y="203"/>
                    <a:pt x="118" y="207"/>
                    <a:pt x="104" y="207"/>
                  </a:cubicBezTo>
                  <a:close/>
                  <a:moveTo>
                    <a:pt x="35" y="146"/>
                  </a:moveTo>
                  <a:cubicBezTo>
                    <a:pt x="39" y="154"/>
                    <a:pt x="46" y="160"/>
                    <a:pt x="51" y="167"/>
                  </a:cubicBezTo>
                  <a:cubicBezTo>
                    <a:pt x="58" y="172"/>
                    <a:pt x="67" y="175"/>
                    <a:pt x="74" y="179"/>
                  </a:cubicBezTo>
                  <a:cubicBezTo>
                    <a:pt x="72" y="174"/>
                    <a:pt x="70" y="168"/>
                    <a:pt x="69" y="163"/>
                  </a:cubicBezTo>
                  <a:cubicBezTo>
                    <a:pt x="67" y="158"/>
                    <a:pt x="67" y="153"/>
                    <a:pt x="65" y="146"/>
                  </a:cubicBezTo>
                  <a:cubicBezTo>
                    <a:pt x="35" y="146"/>
                    <a:pt x="35" y="146"/>
                    <a:pt x="35" y="146"/>
                  </a:cubicBezTo>
                  <a:close/>
                  <a:moveTo>
                    <a:pt x="23" y="104"/>
                  </a:moveTo>
                  <a:cubicBezTo>
                    <a:pt x="23" y="107"/>
                    <a:pt x="23" y="111"/>
                    <a:pt x="23" y="114"/>
                  </a:cubicBezTo>
                  <a:cubicBezTo>
                    <a:pt x="23" y="118"/>
                    <a:pt x="25" y="119"/>
                    <a:pt x="25" y="123"/>
                  </a:cubicBezTo>
                  <a:cubicBezTo>
                    <a:pt x="62" y="123"/>
                    <a:pt x="62" y="123"/>
                    <a:pt x="62" y="123"/>
                  </a:cubicBezTo>
                  <a:cubicBezTo>
                    <a:pt x="62" y="119"/>
                    <a:pt x="62" y="116"/>
                    <a:pt x="62" y="114"/>
                  </a:cubicBezTo>
                  <a:cubicBezTo>
                    <a:pt x="62" y="111"/>
                    <a:pt x="62" y="107"/>
                    <a:pt x="62" y="104"/>
                  </a:cubicBezTo>
                  <a:cubicBezTo>
                    <a:pt x="62" y="100"/>
                    <a:pt x="62" y="97"/>
                    <a:pt x="62" y="95"/>
                  </a:cubicBezTo>
                  <a:cubicBezTo>
                    <a:pt x="62" y="91"/>
                    <a:pt x="62" y="88"/>
                    <a:pt x="62" y="84"/>
                  </a:cubicBezTo>
                  <a:cubicBezTo>
                    <a:pt x="25" y="84"/>
                    <a:pt x="25" y="84"/>
                    <a:pt x="25" y="84"/>
                  </a:cubicBezTo>
                  <a:cubicBezTo>
                    <a:pt x="23" y="91"/>
                    <a:pt x="23" y="97"/>
                    <a:pt x="23" y="104"/>
                  </a:cubicBezTo>
                  <a:close/>
                  <a:moveTo>
                    <a:pt x="104" y="25"/>
                  </a:moveTo>
                  <a:cubicBezTo>
                    <a:pt x="100" y="27"/>
                    <a:pt x="98" y="30"/>
                    <a:pt x="98" y="34"/>
                  </a:cubicBezTo>
                  <a:cubicBezTo>
                    <a:pt x="97" y="35"/>
                    <a:pt x="95" y="39"/>
                    <a:pt x="93" y="42"/>
                  </a:cubicBezTo>
                  <a:cubicBezTo>
                    <a:pt x="93" y="46"/>
                    <a:pt x="91" y="49"/>
                    <a:pt x="91" y="53"/>
                  </a:cubicBezTo>
                  <a:cubicBezTo>
                    <a:pt x="90" y="56"/>
                    <a:pt x="90" y="58"/>
                    <a:pt x="88" y="62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6" y="58"/>
                    <a:pt x="116" y="56"/>
                    <a:pt x="114" y="53"/>
                  </a:cubicBezTo>
                  <a:cubicBezTo>
                    <a:pt x="114" y="49"/>
                    <a:pt x="112" y="46"/>
                    <a:pt x="112" y="42"/>
                  </a:cubicBezTo>
                  <a:cubicBezTo>
                    <a:pt x="111" y="39"/>
                    <a:pt x="109" y="35"/>
                    <a:pt x="107" y="34"/>
                  </a:cubicBezTo>
                  <a:cubicBezTo>
                    <a:pt x="105" y="30"/>
                    <a:pt x="105" y="27"/>
                    <a:pt x="104" y="25"/>
                  </a:cubicBezTo>
                  <a:close/>
                  <a:moveTo>
                    <a:pt x="84" y="84"/>
                  </a:moveTo>
                  <a:cubicBezTo>
                    <a:pt x="84" y="88"/>
                    <a:pt x="84" y="91"/>
                    <a:pt x="84" y="95"/>
                  </a:cubicBezTo>
                  <a:cubicBezTo>
                    <a:pt x="84" y="97"/>
                    <a:pt x="84" y="100"/>
                    <a:pt x="84" y="104"/>
                  </a:cubicBezTo>
                  <a:cubicBezTo>
                    <a:pt x="84" y="107"/>
                    <a:pt x="84" y="111"/>
                    <a:pt x="84" y="114"/>
                  </a:cubicBezTo>
                  <a:cubicBezTo>
                    <a:pt x="84" y="116"/>
                    <a:pt x="84" y="119"/>
                    <a:pt x="84" y="123"/>
                  </a:cubicBezTo>
                  <a:cubicBezTo>
                    <a:pt x="119" y="123"/>
                    <a:pt x="119" y="123"/>
                    <a:pt x="119" y="123"/>
                  </a:cubicBezTo>
                  <a:cubicBezTo>
                    <a:pt x="121" y="119"/>
                    <a:pt x="121" y="116"/>
                    <a:pt x="121" y="114"/>
                  </a:cubicBezTo>
                  <a:cubicBezTo>
                    <a:pt x="121" y="111"/>
                    <a:pt x="121" y="107"/>
                    <a:pt x="121" y="104"/>
                  </a:cubicBezTo>
                  <a:cubicBezTo>
                    <a:pt x="121" y="100"/>
                    <a:pt x="121" y="97"/>
                    <a:pt x="121" y="95"/>
                  </a:cubicBezTo>
                  <a:cubicBezTo>
                    <a:pt x="121" y="91"/>
                    <a:pt x="121" y="88"/>
                    <a:pt x="121" y="84"/>
                  </a:cubicBezTo>
                  <a:cubicBezTo>
                    <a:pt x="84" y="84"/>
                    <a:pt x="84" y="84"/>
                    <a:pt x="84" y="84"/>
                  </a:cubicBezTo>
                  <a:close/>
                  <a:moveTo>
                    <a:pt x="182" y="104"/>
                  </a:moveTo>
                  <a:cubicBezTo>
                    <a:pt x="182" y="97"/>
                    <a:pt x="182" y="91"/>
                    <a:pt x="180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8"/>
                    <a:pt x="144" y="91"/>
                    <a:pt x="144" y="95"/>
                  </a:cubicBezTo>
                  <a:cubicBezTo>
                    <a:pt x="144" y="97"/>
                    <a:pt x="144" y="100"/>
                    <a:pt x="144" y="104"/>
                  </a:cubicBezTo>
                  <a:cubicBezTo>
                    <a:pt x="144" y="107"/>
                    <a:pt x="144" y="111"/>
                    <a:pt x="144" y="114"/>
                  </a:cubicBezTo>
                  <a:cubicBezTo>
                    <a:pt x="144" y="116"/>
                    <a:pt x="144" y="119"/>
                    <a:pt x="144" y="123"/>
                  </a:cubicBezTo>
                  <a:cubicBezTo>
                    <a:pt x="180" y="123"/>
                    <a:pt x="180" y="123"/>
                    <a:pt x="180" y="123"/>
                  </a:cubicBezTo>
                  <a:cubicBezTo>
                    <a:pt x="180" y="119"/>
                    <a:pt x="182" y="118"/>
                    <a:pt x="182" y="114"/>
                  </a:cubicBezTo>
                  <a:cubicBezTo>
                    <a:pt x="182" y="111"/>
                    <a:pt x="182" y="107"/>
                    <a:pt x="182" y="104"/>
                  </a:cubicBezTo>
                  <a:close/>
                  <a:moveTo>
                    <a:pt x="104" y="182"/>
                  </a:moveTo>
                  <a:cubicBezTo>
                    <a:pt x="105" y="181"/>
                    <a:pt x="105" y="177"/>
                    <a:pt x="107" y="174"/>
                  </a:cubicBezTo>
                  <a:cubicBezTo>
                    <a:pt x="109" y="172"/>
                    <a:pt x="111" y="168"/>
                    <a:pt x="112" y="165"/>
                  </a:cubicBezTo>
                  <a:cubicBezTo>
                    <a:pt x="112" y="161"/>
                    <a:pt x="114" y="158"/>
                    <a:pt x="114" y="154"/>
                  </a:cubicBezTo>
                  <a:cubicBezTo>
                    <a:pt x="116" y="153"/>
                    <a:pt x="116" y="149"/>
                    <a:pt x="118" y="146"/>
                  </a:cubicBezTo>
                  <a:cubicBezTo>
                    <a:pt x="88" y="146"/>
                    <a:pt x="88" y="146"/>
                    <a:pt x="88" y="146"/>
                  </a:cubicBezTo>
                  <a:cubicBezTo>
                    <a:pt x="90" y="149"/>
                    <a:pt x="90" y="153"/>
                    <a:pt x="91" y="156"/>
                  </a:cubicBezTo>
                  <a:cubicBezTo>
                    <a:pt x="91" y="158"/>
                    <a:pt x="93" y="161"/>
                    <a:pt x="93" y="165"/>
                  </a:cubicBezTo>
                  <a:cubicBezTo>
                    <a:pt x="95" y="168"/>
                    <a:pt x="97" y="172"/>
                    <a:pt x="98" y="174"/>
                  </a:cubicBezTo>
                  <a:cubicBezTo>
                    <a:pt x="100" y="177"/>
                    <a:pt x="100" y="181"/>
                    <a:pt x="104" y="182"/>
                  </a:cubicBezTo>
                  <a:close/>
                  <a:moveTo>
                    <a:pt x="132" y="179"/>
                  </a:moveTo>
                  <a:cubicBezTo>
                    <a:pt x="139" y="175"/>
                    <a:pt x="147" y="172"/>
                    <a:pt x="154" y="167"/>
                  </a:cubicBezTo>
                  <a:cubicBezTo>
                    <a:pt x="159" y="160"/>
                    <a:pt x="166" y="154"/>
                    <a:pt x="170" y="146"/>
                  </a:cubicBezTo>
                  <a:cubicBezTo>
                    <a:pt x="140" y="146"/>
                    <a:pt x="140" y="146"/>
                    <a:pt x="140" y="146"/>
                  </a:cubicBezTo>
                  <a:cubicBezTo>
                    <a:pt x="139" y="153"/>
                    <a:pt x="139" y="158"/>
                    <a:pt x="137" y="163"/>
                  </a:cubicBezTo>
                  <a:cubicBezTo>
                    <a:pt x="135" y="168"/>
                    <a:pt x="133" y="174"/>
                    <a:pt x="132" y="179"/>
                  </a:cubicBezTo>
                  <a:close/>
                  <a:moveTo>
                    <a:pt x="172" y="62"/>
                  </a:moveTo>
                  <a:cubicBezTo>
                    <a:pt x="166" y="55"/>
                    <a:pt x="161" y="48"/>
                    <a:pt x="154" y="42"/>
                  </a:cubicBezTo>
                  <a:cubicBezTo>
                    <a:pt x="147" y="35"/>
                    <a:pt x="139" y="32"/>
                    <a:pt x="132" y="28"/>
                  </a:cubicBezTo>
                  <a:cubicBezTo>
                    <a:pt x="133" y="34"/>
                    <a:pt x="135" y="39"/>
                    <a:pt x="137" y="44"/>
                  </a:cubicBezTo>
                  <a:cubicBezTo>
                    <a:pt x="139" y="49"/>
                    <a:pt x="139" y="56"/>
                    <a:pt x="140" y="62"/>
                  </a:cubicBezTo>
                  <a:cubicBezTo>
                    <a:pt x="172" y="62"/>
                    <a:pt x="172" y="62"/>
                    <a:pt x="172" y="62"/>
                  </a:cubicBezTo>
                  <a:close/>
                  <a:moveTo>
                    <a:pt x="74" y="28"/>
                  </a:moveTo>
                  <a:cubicBezTo>
                    <a:pt x="67" y="32"/>
                    <a:pt x="58" y="35"/>
                    <a:pt x="51" y="42"/>
                  </a:cubicBezTo>
                  <a:cubicBezTo>
                    <a:pt x="46" y="48"/>
                    <a:pt x="39" y="55"/>
                    <a:pt x="3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7" y="56"/>
                    <a:pt x="67" y="49"/>
                    <a:pt x="69" y="44"/>
                  </a:cubicBezTo>
                  <a:cubicBezTo>
                    <a:pt x="70" y="39"/>
                    <a:pt x="72" y="34"/>
                    <a:pt x="74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15" tIns="45707" rIns="91415" bIns="45707" numCol="1" anchor="t" anchorCtr="0" compatLnSpc="1">
              <a:prstTxWarp prst="textNoShape">
                <a:avLst/>
              </a:prstTxWarp>
            </a:bodyPr>
            <a:lstStyle/>
            <a:p>
              <a:pPr defTabSz="914133">
                <a:defRPr/>
              </a:pPr>
              <a:endParaRPr lang="en-US" sz="2040" ker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"/>
              </a:endParaRPr>
            </a:p>
          </p:txBody>
        </p:sp>
      </p:grpSp>
      <p:sp>
        <p:nvSpPr>
          <p:cNvPr id="48" name="Freeform 122">
            <a:extLst>
              <a:ext uri="{FF2B5EF4-FFF2-40B4-BE49-F238E27FC236}">
                <a16:creationId xmlns:a16="http://schemas.microsoft.com/office/drawing/2014/main" id="{BFE16DB6-4374-4A9F-8DD3-677F320F4AA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086365" y="2319459"/>
            <a:ext cx="871826" cy="839403"/>
          </a:xfrm>
          <a:custGeom>
            <a:avLst/>
            <a:gdLst>
              <a:gd name="T0" fmla="*/ 57 w 215"/>
              <a:gd name="T1" fmla="*/ 80 h 222"/>
              <a:gd name="T2" fmla="*/ 64 w 215"/>
              <a:gd name="T3" fmla="*/ 118 h 222"/>
              <a:gd name="T4" fmla="*/ 33 w 215"/>
              <a:gd name="T5" fmla="*/ 139 h 222"/>
              <a:gd name="T6" fmla="*/ 2 w 215"/>
              <a:gd name="T7" fmla="*/ 118 h 222"/>
              <a:gd name="T8" fmla="*/ 9 w 215"/>
              <a:gd name="T9" fmla="*/ 80 h 222"/>
              <a:gd name="T10" fmla="*/ 33 w 215"/>
              <a:gd name="T11" fmla="*/ 125 h 222"/>
              <a:gd name="T12" fmla="*/ 52 w 215"/>
              <a:gd name="T13" fmla="*/ 112 h 222"/>
              <a:gd name="T14" fmla="*/ 48 w 215"/>
              <a:gd name="T15" fmla="*/ 90 h 222"/>
              <a:gd name="T16" fmla="*/ 25 w 215"/>
              <a:gd name="T17" fmla="*/ 85 h 222"/>
              <a:gd name="T18" fmla="*/ 13 w 215"/>
              <a:gd name="T19" fmla="*/ 104 h 222"/>
              <a:gd name="T20" fmla="*/ 25 w 215"/>
              <a:gd name="T21" fmla="*/ 124 h 222"/>
              <a:gd name="T22" fmla="*/ 203 w 215"/>
              <a:gd name="T23" fmla="*/ 141 h 222"/>
              <a:gd name="T24" fmla="*/ 215 w 215"/>
              <a:gd name="T25" fmla="*/ 174 h 222"/>
              <a:gd name="T26" fmla="*/ 187 w 215"/>
              <a:gd name="T27" fmla="*/ 218 h 222"/>
              <a:gd name="T28" fmla="*/ 135 w 215"/>
              <a:gd name="T29" fmla="*/ 208 h 222"/>
              <a:gd name="T30" fmla="*/ 122 w 215"/>
              <a:gd name="T31" fmla="*/ 164 h 222"/>
              <a:gd name="T32" fmla="*/ 84 w 215"/>
              <a:gd name="T33" fmla="*/ 124 h 222"/>
              <a:gd name="T34" fmla="*/ 98 w 215"/>
              <a:gd name="T35" fmla="*/ 60 h 222"/>
              <a:gd name="T36" fmla="*/ 145 w 215"/>
              <a:gd name="T37" fmla="*/ 42 h 222"/>
              <a:gd name="T38" fmla="*/ 151 w 215"/>
              <a:gd name="T39" fmla="*/ 22 h 222"/>
              <a:gd name="T40" fmla="*/ 182 w 215"/>
              <a:gd name="T41" fmla="*/ 0 h 222"/>
              <a:gd name="T42" fmla="*/ 213 w 215"/>
              <a:gd name="T43" fmla="*/ 22 h 222"/>
              <a:gd name="T44" fmla="*/ 209 w 215"/>
              <a:gd name="T45" fmla="*/ 56 h 222"/>
              <a:gd name="T46" fmla="*/ 199 w 215"/>
              <a:gd name="T47" fmla="*/ 85 h 222"/>
              <a:gd name="T48" fmla="*/ 195 w 215"/>
              <a:gd name="T49" fmla="*/ 134 h 222"/>
              <a:gd name="T50" fmla="*/ 172 w 215"/>
              <a:gd name="T51" fmla="*/ 51 h 222"/>
              <a:gd name="T52" fmla="*/ 182 w 215"/>
              <a:gd name="T53" fmla="*/ 56 h 222"/>
              <a:gd name="T54" fmla="*/ 200 w 215"/>
              <a:gd name="T55" fmla="*/ 43 h 222"/>
              <a:gd name="T56" fmla="*/ 196 w 215"/>
              <a:gd name="T57" fmla="*/ 20 h 222"/>
              <a:gd name="T58" fmla="*/ 174 w 215"/>
              <a:gd name="T59" fmla="*/ 16 h 222"/>
              <a:gd name="T60" fmla="*/ 161 w 215"/>
              <a:gd name="T61" fmla="*/ 35 h 222"/>
              <a:gd name="T62" fmla="*/ 103 w 215"/>
              <a:gd name="T63" fmla="*/ 133 h 222"/>
              <a:gd name="T64" fmla="*/ 144 w 215"/>
              <a:gd name="T65" fmla="*/ 132 h 222"/>
              <a:gd name="T66" fmla="*/ 187 w 215"/>
              <a:gd name="T67" fmla="*/ 116 h 222"/>
              <a:gd name="T68" fmla="*/ 173 w 215"/>
              <a:gd name="T69" fmla="*/ 68 h 222"/>
              <a:gd name="T70" fmla="*/ 157 w 215"/>
              <a:gd name="T71" fmla="*/ 59 h 222"/>
              <a:gd name="T72" fmla="*/ 123 w 215"/>
              <a:gd name="T73" fmla="*/ 60 h 222"/>
              <a:gd name="T74" fmla="*/ 94 w 215"/>
              <a:gd name="T75" fmla="*/ 104 h 222"/>
              <a:gd name="T76" fmla="*/ 192 w 215"/>
              <a:gd name="T77" fmla="*/ 198 h 222"/>
              <a:gd name="T78" fmla="*/ 199 w 215"/>
              <a:gd name="T79" fmla="*/ 160 h 222"/>
              <a:gd name="T80" fmla="*/ 167 w 215"/>
              <a:gd name="T81" fmla="*/ 139 h 222"/>
              <a:gd name="T82" fmla="*/ 137 w 215"/>
              <a:gd name="T83" fmla="*/ 161 h 222"/>
              <a:gd name="T84" fmla="*/ 144 w 215"/>
              <a:gd name="T85" fmla="*/ 198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15" h="222">
                <a:moveTo>
                  <a:pt x="33" y="70"/>
                </a:moveTo>
                <a:cubicBezTo>
                  <a:pt x="38" y="70"/>
                  <a:pt x="42" y="71"/>
                  <a:pt x="46" y="72"/>
                </a:cubicBezTo>
                <a:cubicBezTo>
                  <a:pt x="50" y="74"/>
                  <a:pt x="54" y="77"/>
                  <a:pt x="57" y="80"/>
                </a:cubicBezTo>
                <a:cubicBezTo>
                  <a:pt x="60" y="83"/>
                  <a:pt x="63" y="87"/>
                  <a:pt x="64" y="91"/>
                </a:cubicBezTo>
                <a:cubicBezTo>
                  <a:pt x="66" y="95"/>
                  <a:pt x="67" y="100"/>
                  <a:pt x="67" y="104"/>
                </a:cubicBezTo>
                <a:cubicBezTo>
                  <a:pt x="67" y="109"/>
                  <a:pt x="66" y="114"/>
                  <a:pt x="64" y="118"/>
                </a:cubicBezTo>
                <a:cubicBezTo>
                  <a:pt x="63" y="122"/>
                  <a:pt x="60" y="126"/>
                  <a:pt x="57" y="129"/>
                </a:cubicBezTo>
                <a:cubicBezTo>
                  <a:pt x="54" y="132"/>
                  <a:pt x="50" y="135"/>
                  <a:pt x="46" y="136"/>
                </a:cubicBezTo>
                <a:cubicBezTo>
                  <a:pt x="42" y="138"/>
                  <a:pt x="38" y="139"/>
                  <a:pt x="33" y="139"/>
                </a:cubicBezTo>
                <a:cubicBezTo>
                  <a:pt x="29" y="139"/>
                  <a:pt x="24" y="138"/>
                  <a:pt x="20" y="136"/>
                </a:cubicBezTo>
                <a:cubicBezTo>
                  <a:pt x="16" y="135"/>
                  <a:pt x="13" y="132"/>
                  <a:pt x="9" y="129"/>
                </a:cubicBezTo>
                <a:cubicBezTo>
                  <a:pt x="6" y="126"/>
                  <a:pt x="4" y="122"/>
                  <a:pt x="2" y="118"/>
                </a:cubicBezTo>
                <a:cubicBezTo>
                  <a:pt x="0" y="114"/>
                  <a:pt x="0" y="109"/>
                  <a:pt x="0" y="104"/>
                </a:cubicBezTo>
                <a:cubicBezTo>
                  <a:pt x="0" y="100"/>
                  <a:pt x="0" y="95"/>
                  <a:pt x="2" y="91"/>
                </a:cubicBezTo>
                <a:cubicBezTo>
                  <a:pt x="4" y="87"/>
                  <a:pt x="6" y="83"/>
                  <a:pt x="9" y="80"/>
                </a:cubicBezTo>
                <a:cubicBezTo>
                  <a:pt x="13" y="77"/>
                  <a:pt x="16" y="74"/>
                  <a:pt x="20" y="72"/>
                </a:cubicBezTo>
                <a:cubicBezTo>
                  <a:pt x="24" y="71"/>
                  <a:pt x="29" y="70"/>
                  <a:pt x="33" y="70"/>
                </a:cubicBezTo>
                <a:close/>
                <a:moveTo>
                  <a:pt x="33" y="125"/>
                </a:moveTo>
                <a:cubicBezTo>
                  <a:pt x="36" y="125"/>
                  <a:pt x="39" y="125"/>
                  <a:pt x="41" y="124"/>
                </a:cubicBezTo>
                <a:cubicBezTo>
                  <a:pt x="44" y="122"/>
                  <a:pt x="46" y="121"/>
                  <a:pt x="48" y="119"/>
                </a:cubicBezTo>
                <a:cubicBezTo>
                  <a:pt x="49" y="117"/>
                  <a:pt x="51" y="115"/>
                  <a:pt x="52" y="112"/>
                </a:cubicBezTo>
                <a:cubicBezTo>
                  <a:pt x="53" y="110"/>
                  <a:pt x="54" y="107"/>
                  <a:pt x="54" y="104"/>
                </a:cubicBezTo>
                <a:cubicBezTo>
                  <a:pt x="54" y="101"/>
                  <a:pt x="53" y="99"/>
                  <a:pt x="52" y="96"/>
                </a:cubicBezTo>
                <a:cubicBezTo>
                  <a:pt x="51" y="94"/>
                  <a:pt x="49" y="91"/>
                  <a:pt x="48" y="90"/>
                </a:cubicBezTo>
                <a:cubicBezTo>
                  <a:pt x="46" y="88"/>
                  <a:pt x="44" y="86"/>
                  <a:pt x="41" y="85"/>
                </a:cubicBezTo>
                <a:cubicBezTo>
                  <a:pt x="39" y="84"/>
                  <a:pt x="36" y="84"/>
                  <a:pt x="33" y="84"/>
                </a:cubicBezTo>
                <a:cubicBezTo>
                  <a:pt x="31" y="84"/>
                  <a:pt x="28" y="84"/>
                  <a:pt x="25" y="85"/>
                </a:cubicBezTo>
                <a:cubicBezTo>
                  <a:pt x="23" y="86"/>
                  <a:pt x="21" y="88"/>
                  <a:pt x="19" y="90"/>
                </a:cubicBezTo>
                <a:cubicBezTo>
                  <a:pt x="17" y="91"/>
                  <a:pt x="16" y="94"/>
                  <a:pt x="15" y="96"/>
                </a:cubicBezTo>
                <a:cubicBezTo>
                  <a:pt x="14" y="99"/>
                  <a:pt x="13" y="101"/>
                  <a:pt x="13" y="104"/>
                </a:cubicBezTo>
                <a:cubicBezTo>
                  <a:pt x="13" y="107"/>
                  <a:pt x="14" y="110"/>
                  <a:pt x="15" y="112"/>
                </a:cubicBezTo>
                <a:cubicBezTo>
                  <a:pt x="16" y="115"/>
                  <a:pt x="17" y="117"/>
                  <a:pt x="19" y="119"/>
                </a:cubicBezTo>
                <a:cubicBezTo>
                  <a:pt x="21" y="121"/>
                  <a:pt x="23" y="122"/>
                  <a:pt x="25" y="124"/>
                </a:cubicBezTo>
                <a:cubicBezTo>
                  <a:pt x="28" y="125"/>
                  <a:pt x="31" y="125"/>
                  <a:pt x="33" y="125"/>
                </a:cubicBezTo>
                <a:close/>
                <a:moveTo>
                  <a:pt x="195" y="134"/>
                </a:moveTo>
                <a:cubicBezTo>
                  <a:pt x="198" y="136"/>
                  <a:pt x="201" y="138"/>
                  <a:pt x="203" y="141"/>
                </a:cubicBezTo>
                <a:cubicBezTo>
                  <a:pt x="206" y="144"/>
                  <a:pt x="208" y="147"/>
                  <a:pt x="210" y="151"/>
                </a:cubicBezTo>
                <a:cubicBezTo>
                  <a:pt x="212" y="154"/>
                  <a:pt x="213" y="158"/>
                  <a:pt x="214" y="162"/>
                </a:cubicBezTo>
                <a:cubicBezTo>
                  <a:pt x="215" y="166"/>
                  <a:pt x="215" y="170"/>
                  <a:pt x="215" y="174"/>
                </a:cubicBezTo>
                <a:cubicBezTo>
                  <a:pt x="215" y="180"/>
                  <a:pt x="214" y="187"/>
                  <a:pt x="212" y="193"/>
                </a:cubicBezTo>
                <a:cubicBezTo>
                  <a:pt x="209" y="198"/>
                  <a:pt x="206" y="204"/>
                  <a:pt x="202" y="208"/>
                </a:cubicBezTo>
                <a:cubicBezTo>
                  <a:pt x="197" y="212"/>
                  <a:pt x="192" y="216"/>
                  <a:pt x="187" y="218"/>
                </a:cubicBezTo>
                <a:cubicBezTo>
                  <a:pt x="181" y="221"/>
                  <a:pt x="175" y="222"/>
                  <a:pt x="168" y="222"/>
                </a:cubicBezTo>
                <a:cubicBezTo>
                  <a:pt x="162" y="222"/>
                  <a:pt x="156" y="221"/>
                  <a:pt x="150" y="218"/>
                </a:cubicBezTo>
                <a:cubicBezTo>
                  <a:pt x="144" y="216"/>
                  <a:pt x="139" y="212"/>
                  <a:pt x="135" y="208"/>
                </a:cubicBezTo>
                <a:cubicBezTo>
                  <a:pt x="130" y="204"/>
                  <a:pt x="127" y="198"/>
                  <a:pt x="125" y="193"/>
                </a:cubicBezTo>
                <a:cubicBezTo>
                  <a:pt x="122" y="187"/>
                  <a:pt x="121" y="180"/>
                  <a:pt x="121" y="174"/>
                </a:cubicBezTo>
                <a:cubicBezTo>
                  <a:pt x="121" y="170"/>
                  <a:pt x="121" y="167"/>
                  <a:pt x="122" y="164"/>
                </a:cubicBezTo>
                <a:cubicBezTo>
                  <a:pt x="116" y="161"/>
                  <a:pt x="110" y="158"/>
                  <a:pt x="105" y="155"/>
                </a:cubicBezTo>
                <a:cubicBezTo>
                  <a:pt x="100" y="151"/>
                  <a:pt x="96" y="146"/>
                  <a:pt x="92" y="141"/>
                </a:cubicBezTo>
                <a:cubicBezTo>
                  <a:pt x="88" y="136"/>
                  <a:pt x="86" y="130"/>
                  <a:pt x="84" y="124"/>
                </a:cubicBezTo>
                <a:cubicBezTo>
                  <a:pt x="82" y="118"/>
                  <a:pt x="81" y="111"/>
                  <a:pt x="81" y="104"/>
                </a:cubicBezTo>
                <a:cubicBezTo>
                  <a:pt x="81" y="96"/>
                  <a:pt x="82" y="88"/>
                  <a:pt x="85" y="80"/>
                </a:cubicBezTo>
                <a:cubicBezTo>
                  <a:pt x="89" y="72"/>
                  <a:pt x="93" y="66"/>
                  <a:pt x="98" y="60"/>
                </a:cubicBezTo>
                <a:cubicBezTo>
                  <a:pt x="104" y="55"/>
                  <a:pt x="110" y="50"/>
                  <a:pt x="118" y="47"/>
                </a:cubicBezTo>
                <a:cubicBezTo>
                  <a:pt x="125" y="44"/>
                  <a:pt x="133" y="42"/>
                  <a:pt x="141" y="42"/>
                </a:cubicBezTo>
                <a:cubicBezTo>
                  <a:pt x="142" y="42"/>
                  <a:pt x="144" y="42"/>
                  <a:pt x="145" y="42"/>
                </a:cubicBezTo>
                <a:cubicBezTo>
                  <a:pt x="146" y="42"/>
                  <a:pt x="148" y="42"/>
                  <a:pt x="149" y="42"/>
                </a:cubicBezTo>
                <a:cubicBezTo>
                  <a:pt x="148" y="40"/>
                  <a:pt x="148" y="37"/>
                  <a:pt x="148" y="35"/>
                </a:cubicBezTo>
                <a:cubicBezTo>
                  <a:pt x="148" y="30"/>
                  <a:pt x="149" y="26"/>
                  <a:pt x="151" y="22"/>
                </a:cubicBezTo>
                <a:cubicBezTo>
                  <a:pt x="152" y="17"/>
                  <a:pt x="155" y="14"/>
                  <a:pt x="158" y="11"/>
                </a:cubicBezTo>
                <a:cubicBezTo>
                  <a:pt x="161" y="7"/>
                  <a:pt x="164" y="5"/>
                  <a:pt x="169" y="3"/>
                </a:cubicBezTo>
                <a:cubicBezTo>
                  <a:pt x="173" y="1"/>
                  <a:pt x="177" y="0"/>
                  <a:pt x="182" y="0"/>
                </a:cubicBezTo>
                <a:cubicBezTo>
                  <a:pt x="186" y="0"/>
                  <a:pt x="191" y="1"/>
                  <a:pt x="195" y="3"/>
                </a:cubicBezTo>
                <a:cubicBezTo>
                  <a:pt x="199" y="5"/>
                  <a:pt x="202" y="7"/>
                  <a:pt x="205" y="11"/>
                </a:cubicBezTo>
                <a:cubicBezTo>
                  <a:pt x="208" y="14"/>
                  <a:pt x="211" y="17"/>
                  <a:pt x="213" y="22"/>
                </a:cubicBezTo>
                <a:cubicBezTo>
                  <a:pt x="214" y="26"/>
                  <a:pt x="215" y="30"/>
                  <a:pt x="215" y="35"/>
                </a:cubicBezTo>
                <a:cubicBezTo>
                  <a:pt x="215" y="39"/>
                  <a:pt x="215" y="43"/>
                  <a:pt x="214" y="46"/>
                </a:cubicBezTo>
                <a:cubicBezTo>
                  <a:pt x="212" y="50"/>
                  <a:pt x="211" y="53"/>
                  <a:pt x="209" y="56"/>
                </a:cubicBezTo>
                <a:cubicBezTo>
                  <a:pt x="206" y="59"/>
                  <a:pt x="204" y="61"/>
                  <a:pt x="201" y="64"/>
                </a:cubicBezTo>
                <a:cubicBezTo>
                  <a:pt x="198" y="66"/>
                  <a:pt x="194" y="67"/>
                  <a:pt x="191" y="68"/>
                </a:cubicBezTo>
                <a:cubicBezTo>
                  <a:pt x="194" y="74"/>
                  <a:pt x="197" y="79"/>
                  <a:pt x="199" y="85"/>
                </a:cubicBezTo>
                <a:cubicBezTo>
                  <a:pt x="201" y="92"/>
                  <a:pt x="202" y="98"/>
                  <a:pt x="202" y="104"/>
                </a:cubicBezTo>
                <a:cubicBezTo>
                  <a:pt x="202" y="109"/>
                  <a:pt x="201" y="115"/>
                  <a:pt x="200" y="119"/>
                </a:cubicBezTo>
                <a:cubicBezTo>
                  <a:pt x="199" y="124"/>
                  <a:pt x="197" y="129"/>
                  <a:pt x="195" y="134"/>
                </a:cubicBezTo>
                <a:close/>
                <a:moveTo>
                  <a:pt x="161" y="35"/>
                </a:moveTo>
                <a:cubicBezTo>
                  <a:pt x="161" y="39"/>
                  <a:pt x="163" y="43"/>
                  <a:pt x="165" y="47"/>
                </a:cubicBezTo>
                <a:cubicBezTo>
                  <a:pt x="168" y="48"/>
                  <a:pt x="170" y="49"/>
                  <a:pt x="172" y="51"/>
                </a:cubicBezTo>
                <a:cubicBezTo>
                  <a:pt x="175" y="52"/>
                  <a:pt x="177" y="54"/>
                  <a:pt x="179" y="56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6"/>
                  <a:pt x="181" y="56"/>
                  <a:pt x="182" y="56"/>
                </a:cubicBezTo>
                <a:cubicBezTo>
                  <a:pt x="184" y="56"/>
                  <a:pt x="187" y="55"/>
                  <a:pt x="190" y="54"/>
                </a:cubicBezTo>
                <a:cubicBezTo>
                  <a:pt x="192" y="53"/>
                  <a:pt x="194" y="52"/>
                  <a:pt x="196" y="50"/>
                </a:cubicBezTo>
                <a:cubicBezTo>
                  <a:pt x="198" y="48"/>
                  <a:pt x="199" y="46"/>
                  <a:pt x="200" y="43"/>
                </a:cubicBezTo>
                <a:cubicBezTo>
                  <a:pt x="201" y="41"/>
                  <a:pt x="202" y="38"/>
                  <a:pt x="202" y="35"/>
                </a:cubicBezTo>
                <a:cubicBezTo>
                  <a:pt x="202" y="32"/>
                  <a:pt x="201" y="29"/>
                  <a:pt x="200" y="27"/>
                </a:cubicBezTo>
                <a:cubicBezTo>
                  <a:pt x="199" y="24"/>
                  <a:pt x="198" y="22"/>
                  <a:pt x="196" y="20"/>
                </a:cubicBezTo>
                <a:cubicBezTo>
                  <a:pt x="194" y="18"/>
                  <a:pt x="192" y="17"/>
                  <a:pt x="190" y="16"/>
                </a:cubicBezTo>
                <a:cubicBezTo>
                  <a:pt x="187" y="15"/>
                  <a:pt x="184" y="14"/>
                  <a:pt x="182" y="14"/>
                </a:cubicBezTo>
                <a:cubicBezTo>
                  <a:pt x="179" y="14"/>
                  <a:pt x="176" y="15"/>
                  <a:pt x="174" y="16"/>
                </a:cubicBezTo>
                <a:cubicBezTo>
                  <a:pt x="171" y="17"/>
                  <a:pt x="169" y="18"/>
                  <a:pt x="167" y="20"/>
                </a:cubicBezTo>
                <a:cubicBezTo>
                  <a:pt x="166" y="22"/>
                  <a:pt x="164" y="24"/>
                  <a:pt x="163" y="27"/>
                </a:cubicBezTo>
                <a:cubicBezTo>
                  <a:pt x="162" y="29"/>
                  <a:pt x="161" y="32"/>
                  <a:pt x="161" y="35"/>
                </a:cubicBezTo>
                <a:close/>
                <a:moveTo>
                  <a:pt x="94" y="104"/>
                </a:moveTo>
                <a:cubicBezTo>
                  <a:pt x="94" y="110"/>
                  <a:pt x="95" y="115"/>
                  <a:pt x="96" y="119"/>
                </a:cubicBezTo>
                <a:cubicBezTo>
                  <a:pt x="98" y="124"/>
                  <a:pt x="100" y="129"/>
                  <a:pt x="103" y="133"/>
                </a:cubicBezTo>
                <a:cubicBezTo>
                  <a:pt x="106" y="137"/>
                  <a:pt x="109" y="141"/>
                  <a:pt x="113" y="144"/>
                </a:cubicBezTo>
                <a:cubicBezTo>
                  <a:pt x="117" y="147"/>
                  <a:pt x="122" y="149"/>
                  <a:pt x="127" y="151"/>
                </a:cubicBezTo>
                <a:cubicBezTo>
                  <a:pt x="131" y="143"/>
                  <a:pt x="137" y="136"/>
                  <a:pt x="144" y="132"/>
                </a:cubicBezTo>
                <a:cubicBezTo>
                  <a:pt x="151" y="127"/>
                  <a:pt x="159" y="125"/>
                  <a:pt x="168" y="125"/>
                </a:cubicBezTo>
                <a:cubicBezTo>
                  <a:pt x="173" y="125"/>
                  <a:pt x="178" y="126"/>
                  <a:pt x="183" y="127"/>
                </a:cubicBezTo>
                <a:cubicBezTo>
                  <a:pt x="185" y="124"/>
                  <a:pt x="186" y="120"/>
                  <a:pt x="187" y="116"/>
                </a:cubicBezTo>
                <a:cubicBezTo>
                  <a:pt x="188" y="112"/>
                  <a:pt x="188" y="108"/>
                  <a:pt x="188" y="104"/>
                </a:cubicBezTo>
                <a:cubicBezTo>
                  <a:pt x="188" y="97"/>
                  <a:pt x="187" y="91"/>
                  <a:pt x="184" y="85"/>
                </a:cubicBezTo>
                <a:cubicBezTo>
                  <a:pt x="182" y="79"/>
                  <a:pt x="178" y="73"/>
                  <a:pt x="173" y="68"/>
                </a:cubicBezTo>
                <a:cubicBezTo>
                  <a:pt x="173" y="68"/>
                  <a:pt x="173" y="68"/>
                  <a:pt x="173" y="68"/>
                </a:cubicBezTo>
                <a:cubicBezTo>
                  <a:pt x="170" y="66"/>
                  <a:pt x="168" y="64"/>
                  <a:pt x="165" y="63"/>
                </a:cubicBezTo>
                <a:cubicBezTo>
                  <a:pt x="163" y="61"/>
                  <a:pt x="160" y="60"/>
                  <a:pt x="157" y="59"/>
                </a:cubicBezTo>
                <a:cubicBezTo>
                  <a:pt x="157" y="59"/>
                  <a:pt x="157" y="59"/>
                  <a:pt x="157" y="59"/>
                </a:cubicBezTo>
                <a:cubicBezTo>
                  <a:pt x="152" y="57"/>
                  <a:pt x="147" y="56"/>
                  <a:pt x="141" y="56"/>
                </a:cubicBezTo>
                <a:cubicBezTo>
                  <a:pt x="135" y="56"/>
                  <a:pt x="129" y="57"/>
                  <a:pt x="123" y="60"/>
                </a:cubicBezTo>
                <a:cubicBezTo>
                  <a:pt x="117" y="62"/>
                  <a:pt x="112" y="66"/>
                  <a:pt x="108" y="70"/>
                </a:cubicBezTo>
                <a:cubicBezTo>
                  <a:pt x="104" y="74"/>
                  <a:pt x="100" y="80"/>
                  <a:pt x="98" y="85"/>
                </a:cubicBezTo>
                <a:cubicBezTo>
                  <a:pt x="95" y="91"/>
                  <a:pt x="94" y="98"/>
                  <a:pt x="94" y="104"/>
                </a:cubicBezTo>
                <a:close/>
                <a:moveTo>
                  <a:pt x="168" y="208"/>
                </a:moveTo>
                <a:cubicBezTo>
                  <a:pt x="173" y="208"/>
                  <a:pt x="177" y="207"/>
                  <a:pt x="181" y="206"/>
                </a:cubicBezTo>
                <a:cubicBezTo>
                  <a:pt x="185" y="204"/>
                  <a:pt x="189" y="201"/>
                  <a:pt x="192" y="198"/>
                </a:cubicBezTo>
                <a:cubicBezTo>
                  <a:pt x="195" y="195"/>
                  <a:pt x="197" y="191"/>
                  <a:pt x="199" y="187"/>
                </a:cubicBezTo>
                <a:cubicBezTo>
                  <a:pt x="201" y="183"/>
                  <a:pt x="202" y="178"/>
                  <a:pt x="202" y="174"/>
                </a:cubicBezTo>
                <a:cubicBezTo>
                  <a:pt x="202" y="169"/>
                  <a:pt x="201" y="164"/>
                  <a:pt x="199" y="160"/>
                </a:cubicBezTo>
                <a:cubicBezTo>
                  <a:pt x="197" y="156"/>
                  <a:pt x="195" y="152"/>
                  <a:pt x="192" y="149"/>
                </a:cubicBezTo>
                <a:cubicBezTo>
                  <a:pt x="189" y="146"/>
                  <a:pt x="185" y="143"/>
                  <a:pt x="181" y="142"/>
                </a:cubicBezTo>
                <a:cubicBezTo>
                  <a:pt x="176" y="140"/>
                  <a:pt x="172" y="139"/>
                  <a:pt x="167" y="139"/>
                </a:cubicBezTo>
                <a:cubicBezTo>
                  <a:pt x="163" y="139"/>
                  <a:pt x="158" y="140"/>
                  <a:pt x="154" y="142"/>
                </a:cubicBezTo>
                <a:cubicBezTo>
                  <a:pt x="150" y="144"/>
                  <a:pt x="147" y="146"/>
                  <a:pt x="144" y="150"/>
                </a:cubicBezTo>
                <a:cubicBezTo>
                  <a:pt x="141" y="153"/>
                  <a:pt x="139" y="156"/>
                  <a:pt x="137" y="161"/>
                </a:cubicBezTo>
                <a:cubicBezTo>
                  <a:pt x="135" y="165"/>
                  <a:pt x="134" y="169"/>
                  <a:pt x="134" y="174"/>
                </a:cubicBezTo>
                <a:cubicBezTo>
                  <a:pt x="134" y="178"/>
                  <a:pt x="135" y="183"/>
                  <a:pt x="137" y="187"/>
                </a:cubicBezTo>
                <a:cubicBezTo>
                  <a:pt x="139" y="191"/>
                  <a:pt x="141" y="195"/>
                  <a:pt x="144" y="198"/>
                </a:cubicBezTo>
                <a:cubicBezTo>
                  <a:pt x="147" y="201"/>
                  <a:pt x="151" y="204"/>
                  <a:pt x="155" y="206"/>
                </a:cubicBezTo>
                <a:cubicBezTo>
                  <a:pt x="159" y="207"/>
                  <a:pt x="164" y="208"/>
                  <a:pt x="168" y="2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89595" tIns="44798" rIns="89595" bIns="44798" numCol="1" anchor="t" anchorCtr="0" compatLnSpc="1">
            <a:prstTxWarp prst="textNoShape">
              <a:avLst/>
            </a:prstTxWarp>
          </a:bodyPr>
          <a:lstStyle/>
          <a:p>
            <a:pPr defTabSz="914133">
              <a:defRPr/>
            </a:pPr>
            <a:endParaRPr lang="en-US" sz="2040" ker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/>
            </a:endParaRPr>
          </a:p>
        </p:txBody>
      </p:sp>
      <p:sp>
        <p:nvSpPr>
          <p:cNvPr id="49" name="Freeform 24">
            <a:extLst>
              <a:ext uri="{FF2B5EF4-FFF2-40B4-BE49-F238E27FC236}">
                <a16:creationId xmlns:a16="http://schemas.microsoft.com/office/drawing/2014/main" id="{8A23BA4F-0B7F-4B5B-B308-D157A6A6A68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397145" y="2411389"/>
            <a:ext cx="736779" cy="777209"/>
          </a:xfrm>
          <a:custGeom>
            <a:avLst/>
            <a:gdLst>
              <a:gd name="T0" fmla="*/ 93 w 163"/>
              <a:gd name="T1" fmla="*/ 54 h 173"/>
              <a:gd name="T2" fmla="*/ 35 w 163"/>
              <a:gd name="T3" fmla="*/ 54 h 173"/>
              <a:gd name="T4" fmla="*/ 35 w 163"/>
              <a:gd name="T5" fmla="*/ 43 h 173"/>
              <a:gd name="T6" fmla="*/ 93 w 163"/>
              <a:gd name="T7" fmla="*/ 43 h 173"/>
              <a:gd name="T8" fmla="*/ 93 w 163"/>
              <a:gd name="T9" fmla="*/ 54 h 173"/>
              <a:gd name="T10" fmla="*/ 35 w 163"/>
              <a:gd name="T11" fmla="*/ 65 h 173"/>
              <a:gd name="T12" fmla="*/ 128 w 163"/>
              <a:gd name="T13" fmla="*/ 65 h 173"/>
              <a:gd name="T14" fmla="*/ 128 w 163"/>
              <a:gd name="T15" fmla="*/ 76 h 173"/>
              <a:gd name="T16" fmla="*/ 35 w 163"/>
              <a:gd name="T17" fmla="*/ 76 h 173"/>
              <a:gd name="T18" fmla="*/ 35 w 163"/>
              <a:gd name="T19" fmla="*/ 65 h 173"/>
              <a:gd name="T20" fmla="*/ 35 w 163"/>
              <a:gd name="T21" fmla="*/ 86 h 173"/>
              <a:gd name="T22" fmla="*/ 128 w 163"/>
              <a:gd name="T23" fmla="*/ 86 h 173"/>
              <a:gd name="T24" fmla="*/ 128 w 163"/>
              <a:gd name="T25" fmla="*/ 97 h 173"/>
              <a:gd name="T26" fmla="*/ 35 w 163"/>
              <a:gd name="T27" fmla="*/ 97 h 173"/>
              <a:gd name="T28" fmla="*/ 35 w 163"/>
              <a:gd name="T29" fmla="*/ 86 h 173"/>
              <a:gd name="T30" fmla="*/ 35 w 163"/>
              <a:gd name="T31" fmla="*/ 108 h 173"/>
              <a:gd name="T32" fmla="*/ 128 w 163"/>
              <a:gd name="T33" fmla="*/ 108 h 173"/>
              <a:gd name="T34" fmla="*/ 128 w 163"/>
              <a:gd name="T35" fmla="*/ 119 h 173"/>
              <a:gd name="T36" fmla="*/ 35 w 163"/>
              <a:gd name="T37" fmla="*/ 119 h 173"/>
              <a:gd name="T38" fmla="*/ 35 w 163"/>
              <a:gd name="T39" fmla="*/ 108 h 173"/>
              <a:gd name="T40" fmla="*/ 35 w 163"/>
              <a:gd name="T41" fmla="*/ 129 h 173"/>
              <a:gd name="T42" fmla="*/ 128 w 163"/>
              <a:gd name="T43" fmla="*/ 129 h 173"/>
              <a:gd name="T44" fmla="*/ 128 w 163"/>
              <a:gd name="T45" fmla="*/ 140 h 173"/>
              <a:gd name="T46" fmla="*/ 35 w 163"/>
              <a:gd name="T47" fmla="*/ 140 h 173"/>
              <a:gd name="T48" fmla="*/ 35 w 163"/>
              <a:gd name="T49" fmla="*/ 129 h 173"/>
              <a:gd name="T50" fmla="*/ 163 w 163"/>
              <a:gd name="T51" fmla="*/ 11 h 173"/>
              <a:gd name="T52" fmla="*/ 163 w 163"/>
              <a:gd name="T53" fmla="*/ 173 h 173"/>
              <a:gd name="T54" fmla="*/ 0 w 163"/>
              <a:gd name="T55" fmla="*/ 173 h 173"/>
              <a:gd name="T56" fmla="*/ 0 w 163"/>
              <a:gd name="T57" fmla="*/ 0 h 173"/>
              <a:gd name="T58" fmla="*/ 24 w 163"/>
              <a:gd name="T59" fmla="*/ 11 h 173"/>
              <a:gd name="T60" fmla="*/ 47 w 163"/>
              <a:gd name="T61" fmla="*/ 0 h 173"/>
              <a:gd name="T62" fmla="*/ 70 w 163"/>
              <a:gd name="T63" fmla="*/ 11 h 173"/>
              <a:gd name="T64" fmla="*/ 93 w 163"/>
              <a:gd name="T65" fmla="*/ 0 h 173"/>
              <a:gd name="T66" fmla="*/ 117 w 163"/>
              <a:gd name="T67" fmla="*/ 11 h 173"/>
              <a:gd name="T68" fmla="*/ 140 w 163"/>
              <a:gd name="T69" fmla="*/ 0 h 173"/>
              <a:gd name="T70" fmla="*/ 163 w 163"/>
              <a:gd name="T71" fmla="*/ 11 h 173"/>
              <a:gd name="T72" fmla="*/ 152 w 163"/>
              <a:gd name="T73" fmla="*/ 18 h 173"/>
              <a:gd name="T74" fmla="*/ 140 w 163"/>
              <a:gd name="T75" fmla="*/ 12 h 173"/>
              <a:gd name="T76" fmla="*/ 128 w 163"/>
              <a:gd name="T77" fmla="*/ 18 h 173"/>
              <a:gd name="T78" fmla="*/ 117 w 163"/>
              <a:gd name="T79" fmla="*/ 23 h 173"/>
              <a:gd name="T80" fmla="*/ 105 w 163"/>
              <a:gd name="T81" fmla="*/ 18 h 173"/>
              <a:gd name="T82" fmla="*/ 93 w 163"/>
              <a:gd name="T83" fmla="*/ 12 h 173"/>
              <a:gd name="T84" fmla="*/ 82 w 163"/>
              <a:gd name="T85" fmla="*/ 18 h 173"/>
              <a:gd name="T86" fmla="*/ 70 w 163"/>
              <a:gd name="T87" fmla="*/ 23 h 173"/>
              <a:gd name="T88" fmla="*/ 58 w 163"/>
              <a:gd name="T89" fmla="*/ 18 h 173"/>
              <a:gd name="T90" fmla="*/ 47 w 163"/>
              <a:gd name="T91" fmla="*/ 12 h 173"/>
              <a:gd name="T92" fmla="*/ 35 w 163"/>
              <a:gd name="T93" fmla="*/ 18 h 173"/>
              <a:gd name="T94" fmla="*/ 24 w 163"/>
              <a:gd name="T95" fmla="*/ 23 h 173"/>
              <a:gd name="T96" fmla="*/ 18 w 163"/>
              <a:gd name="T97" fmla="*/ 20 h 173"/>
              <a:gd name="T98" fmla="*/ 12 w 163"/>
              <a:gd name="T99" fmla="*/ 18 h 173"/>
              <a:gd name="T100" fmla="*/ 12 w 163"/>
              <a:gd name="T101" fmla="*/ 162 h 173"/>
              <a:gd name="T102" fmla="*/ 152 w 163"/>
              <a:gd name="T103" fmla="*/ 162 h 173"/>
              <a:gd name="T104" fmla="*/ 152 w 163"/>
              <a:gd name="T105" fmla="*/ 18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63" h="173">
                <a:moveTo>
                  <a:pt x="93" y="54"/>
                </a:moveTo>
                <a:cubicBezTo>
                  <a:pt x="35" y="54"/>
                  <a:pt x="35" y="54"/>
                  <a:pt x="35" y="54"/>
                </a:cubicBezTo>
                <a:cubicBezTo>
                  <a:pt x="35" y="43"/>
                  <a:pt x="35" y="43"/>
                  <a:pt x="35" y="43"/>
                </a:cubicBezTo>
                <a:cubicBezTo>
                  <a:pt x="93" y="43"/>
                  <a:pt x="93" y="43"/>
                  <a:pt x="93" y="43"/>
                </a:cubicBezTo>
                <a:cubicBezTo>
                  <a:pt x="93" y="54"/>
                  <a:pt x="93" y="54"/>
                  <a:pt x="93" y="54"/>
                </a:cubicBezTo>
                <a:close/>
                <a:moveTo>
                  <a:pt x="35" y="65"/>
                </a:moveTo>
                <a:cubicBezTo>
                  <a:pt x="128" y="65"/>
                  <a:pt x="128" y="65"/>
                  <a:pt x="128" y="65"/>
                </a:cubicBezTo>
                <a:cubicBezTo>
                  <a:pt x="128" y="76"/>
                  <a:pt x="128" y="76"/>
                  <a:pt x="128" y="76"/>
                </a:cubicBezTo>
                <a:cubicBezTo>
                  <a:pt x="35" y="76"/>
                  <a:pt x="35" y="76"/>
                  <a:pt x="35" y="76"/>
                </a:cubicBezTo>
                <a:cubicBezTo>
                  <a:pt x="35" y="65"/>
                  <a:pt x="35" y="65"/>
                  <a:pt x="35" y="65"/>
                </a:cubicBezTo>
                <a:close/>
                <a:moveTo>
                  <a:pt x="35" y="86"/>
                </a:moveTo>
                <a:cubicBezTo>
                  <a:pt x="128" y="86"/>
                  <a:pt x="128" y="86"/>
                  <a:pt x="128" y="8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35" y="97"/>
                  <a:pt x="35" y="97"/>
                  <a:pt x="35" y="97"/>
                </a:cubicBezTo>
                <a:cubicBezTo>
                  <a:pt x="35" y="86"/>
                  <a:pt x="35" y="86"/>
                  <a:pt x="35" y="86"/>
                </a:cubicBezTo>
                <a:close/>
                <a:moveTo>
                  <a:pt x="35" y="108"/>
                </a:moveTo>
                <a:cubicBezTo>
                  <a:pt x="128" y="108"/>
                  <a:pt x="128" y="108"/>
                  <a:pt x="128" y="108"/>
                </a:cubicBezTo>
                <a:cubicBezTo>
                  <a:pt x="128" y="119"/>
                  <a:pt x="128" y="119"/>
                  <a:pt x="128" y="119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5" y="108"/>
                  <a:pt x="35" y="108"/>
                  <a:pt x="35" y="108"/>
                </a:cubicBezTo>
                <a:close/>
                <a:moveTo>
                  <a:pt x="35" y="129"/>
                </a:moveTo>
                <a:cubicBezTo>
                  <a:pt x="128" y="129"/>
                  <a:pt x="128" y="129"/>
                  <a:pt x="128" y="129"/>
                </a:cubicBezTo>
                <a:cubicBezTo>
                  <a:pt x="128" y="140"/>
                  <a:pt x="128" y="140"/>
                  <a:pt x="128" y="140"/>
                </a:cubicBezTo>
                <a:cubicBezTo>
                  <a:pt x="35" y="140"/>
                  <a:pt x="35" y="140"/>
                  <a:pt x="35" y="140"/>
                </a:cubicBezTo>
                <a:cubicBezTo>
                  <a:pt x="35" y="129"/>
                  <a:pt x="35" y="129"/>
                  <a:pt x="35" y="129"/>
                </a:cubicBezTo>
                <a:close/>
                <a:moveTo>
                  <a:pt x="163" y="11"/>
                </a:moveTo>
                <a:cubicBezTo>
                  <a:pt x="163" y="173"/>
                  <a:pt x="163" y="173"/>
                  <a:pt x="163" y="173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0"/>
                  <a:pt x="0" y="0"/>
                  <a:pt x="0" y="0"/>
                </a:cubicBezTo>
                <a:cubicBezTo>
                  <a:pt x="24" y="11"/>
                  <a:pt x="24" y="11"/>
                  <a:pt x="24" y="11"/>
                </a:cubicBezTo>
                <a:cubicBezTo>
                  <a:pt x="47" y="0"/>
                  <a:pt x="47" y="0"/>
                  <a:pt x="47" y="0"/>
                </a:cubicBezTo>
                <a:cubicBezTo>
                  <a:pt x="70" y="11"/>
                  <a:pt x="70" y="11"/>
                  <a:pt x="70" y="11"/>
                </a:cubicBezTo>
                <a:cubicBezTo>
                  <a:pt x="93" y="0"/>
                  <a:pt x="93" y="0"/>
                  <a:pt x="93" y="0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40" y="0"/>
                  <a:pt x="140" y="0"/>
                  <a:pt x="140" y="0"/>
                </a:cubicBezTo>
                <a:cubicBezTo>
                  <a:pt x="163" y="11"/>
                  <a:pt x="163" y="11"/>
                  <a:pt x="163" y="11"/>
                </a:cubicBezTo>
                <a:close/>
                <a:moveTo>
                  <a:pt x="152" y="18"/>
                </a:moveTo>
                <a:cubicBezTo>
                  <a:pt x="140" y="12"/>
                  <a:pt x="140" y="12"/>
                  <a:pt x="140" y="12"/>
                </a:cubicBezTo>
                <a:cubicBezTo>
                  <a:pt x="136" y="14"/>
                  <a:pt x="132" y="16"/>
                  <a:pt x="128" y="18"/>
                </a:cubicBezTo>
                <a:cubicBezTo>
                  <a:pt x="125" y="19"/>
                  <a:pt x="121" y="21"/>
                  <a:pt x="117" y="23"/>
                </a:cubicBezTo>
                <a:cubicBezTo>
                  <a:pt x="113" y="21"/>
                  <a:pt x="109" y="19"/>
                  <a:pt x="105" y="18"/>
                </a:cubicBezTo>
                <a:cubicBezTo>
                  <a:pt x="101" y="16"/>
                  <a:pt x="97" y="14"/>
                  <a:pt x="93" y="12"/>
                </a:cubicBezTo>
                <a:cubicBezTo>
                  <a:pt x="90" y="14"/>
                  <a:pt x="86" y="16"/>
                  <a:pt x="82" y="18"/>
                </a:cubicBezTo>
                <a:cubicBezTo>
                  <a:pt x="78" y="19"/>
                  <a:pt x="74" y="21"/>
                  <a:pt x="70" y="23"/>
                </a:cubicBezTo>
                <a:cubicBezTo>
                  <a:pt x="66" y="21"/>
                  <a:pt x="62" y="19"/>
                  <a:pt x="58" y="18"/>
                </a:cubicBezTo>
                <a:cubicBezTo>
                  <a:pt x="55" y="16"/>
                  <a:pt x="51" y="14"/>
                  <a:pt x="47" y="12"/>
                </a:cubicBezTo>
                <a:cubicBezTo>
                  <a:pt x="43" y="14"/>
                  <a:pt x="39" y="16"/>
                  <a:pt x="35" y="18"/>
                </a:cubicBezTo>
                <a:cubicBezTo>
                  <a:pt x="31" y="19"/>
                  <a:pt x="27" y="21"/>
                  <a:pt x="24" y="23"/>
                </a:cubicBezTo>
                <a:cubicBezTo>
                  <a:pt x="22" y="22"/>
                  <a:pt x="20" y="21"/>
                  <a:pt x="18" y="20"/>
                </a:cubicBezTo>
                <a:cubicBezTo>
                  <a:pt x="16" y="19"/>
                  <a:pt x="14" y="18"/>
                  <a:pt x="12" y="18"/>
                </a:cubicBezTo>
                <a:cubicBezTo>
                  <a:pt x="12" y="162"/>
                  <a:pt x="12" y="162"/>
                  <a:pt x="12" y="162"/>
                </a:cubicBezTo>
                <a:cubicBezTo>
                  <a:pt x="152" y="162"/>
                  <a:pt x="152" y="162"/>
                  <a:pt x="152" y="162"/>
                </a:cubicBezTo>
                <a:cubicBezTo>
                  <a:pt x="152" y="18"/>
                  <a:pt x="152" y="18"/>
                  <a:pt x="152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595" tIns="44798" rIns="89595" bIns="44798" numCol="1" anchor="t" anchorCtr="0" compatLnSpc="1">
            <a:prstTxWarp prst="textNoShape">
              <a:avLst/>
            </a:prstTxWarp>
          </a:bodyPr>
          <a:lstStyle/>
          <a:p>
            <a:pPr defTabSz="914133">
              <a:defRPr/>
            </a:pPr>
            <a:endParaRPr lang="en-US" sz="2040" kern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/>
            </a:endParaRPr>
          </a:p>
        </p:txBody>
      </p:sp>
      <p:grpSp>
        <p:nvGrpSpPr>
          <p:cNvPr id="50" name="Group 179">
            <a:extLst>
              <a:ext uri="{FF2B5EF4-FFF2-40B4-BE49-F238E27FC236}">
                <a16:creationId xmlns:a16="http://schemas.microsoft.com/office/drawing/2014/main" id="{53D2C089-DA5E-4BDC-AF26-94D524D099CA}"/>
              </a:ext>
            </a:extLst>
          </p:cNvPr>
          <p:cNvGrpSpPr>
            <a:grpSpLocks noChangeAspect="1"/>
          </p:cNvGrpSpPr>
          <p:nvPr/>
        </p:nvGrpSpPr>
        <p:grpSpPr>
          <a:xfrm>
            <a:off x="10207636" y="2468097"/>
            <a:ext cx="939326" cy="763051"/>
            <a:chOff x="9153656" y="1246386"/>
            <a:chExt cx="1041342" cy="1012418"/>
          </a:xfrm>
        </p:grpSpPr>
        <p:grpSp>
          <p:nvGrpSpPr>
            <p:cNvPr id="51" name="Group 180">
              <a:extLst>
                <a:ext uri="{FF2B5EF4-FFF2-40B4-BE49-F238E27FC236}">
                  <a16:creationId xmlns:a16="http://schemas.microsoft.com/office/drawing/2014/main" id="{3C90CF6D-6DB5-47F3-9DDF-2B896F2441F0}"/>
                </a:ext>
              </a:extLst>
            </p:cNvPr>
            <p:cNvGrpSpPr/>
            <p:nvPr/>
          </p:nvGrpSpPr>
          <p:grpSpPr>
            <a:xfrm>
              <a:off x="9153656" y="1246386"/>
              <a:ext cx="1041342" cy="1012418"/>
              <a:chOff x="3354388" y="3827463"/>
              <a:chExt cx="285750" cy="277813"/>
            </a:xfrm>
          </p:grpSpPr>
          <p:sp>
            <p:nvSpPr>
              <p:cNvPr id="56" name="Freeform 136">
                <a:extLst>
                  <a:ext uri="{FF2B5EF4-FFF2-40B4-BE49-F238E27FC236}">
                    <a16:creationId xmlns:a16="http://schemas.microsoft.com/office/drawing/2014/main" id="{7BA55708-1CDE-4F8F-8409-187AF9305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4388" y="3827463"/>
                <a:ext cx="211138" cy="203200"/>
              </a:xfrm>
              <a:custGeom>
                <a:avLst/>
                <a:gdLst>
                  <a:gd name="T0" fmla="*/ 50 w 133"/>
                  <a:gd name="T1" fmla="*/ 97 h 128"/>
                  <a:gd name="T2" fmla="*/ 19 w 133"/>
                  <a:gd name="T3" fmla="*/ 128 h 128"/>
                  <a:gd name="T4" fmla="*/ 19 w 133"/>
                  <a:gd name="T5" fmla="*/ 95 h 128"/>
                  <a:gd name="T6" fmla="*/ 0 w 133"/>
                  <a:gd name="T7" fmla="*/ 95 h 128"/>
                  <a:gd name="T8" fmla="*/ 0 w 133"/>
                  <a:gd name="T9" fmla="*/ 0 h 128"/>
                  <a:gd name="T10" fmla="*/ 133 w 133"/>
                  <a:gd name="T11" fmla="*/ 0 h 128"/>
                  <a:gd name="T12" fmla="*/ 133 w 133"/>
                  <a:gd name="T13" fmla="*/ 3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3" h="128">
                    <a:moveTo>
                      <a:pt x="50" y="97"/>
                    </a:moveTo>
                    <a:lnTo>
                      <a:pt x="19" y="128"/>
                    </a:lnTo>
                    <a:lnTo>
                      <a:pt x="19" y="95"/>
                    </a:lnTo>
                    <a:lnTo>
                      <a:pt x="0" y="95"/>
                    </a:lnTo>
                    <a:lnTo>
                      <a:pt x="0" y="0"/>
                    </a:lnTo>
                    <a:lnTo>
                      <a:pt x="133" y="0"/>
                    </a:lnTo>
                    <a:lnTo>
                      <a:pt x="133" y="33"/>
                    </a:lnTo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2" tIns="45700" rIns="91402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  <p:sp>
            <p:nvSpPr>
              <p:cNvPr id="57" name="Freeform 137">
                <a:extLst>
                  <a:ext uri="{FF2B5EF4-FFF2-40B4-BE49-F238E27FC236}">
                    <a16:creationId xmlns:a16="http://schemas.microsoft.com/office/drawing/2014/main" id="{293F29FC-F1A6-4F01-9D01-D761BEB17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9163" y="3902076"/>
                <a:ext cx="180975" cy="203200"/>
              </a:xfrm>
              <a:custGeom>
                <a:avLst/>
                <a:gdLst>
                  <a:gd name="T0" fmla="*/ 0 w 114"/>
                  <a:gd name="T1" fmla="*/ 95 h 128"/>
                  <a:gd name="T2" fmla="*/ 62 w 114"/>
                  <a:gd name="T3" fmla="*/ 95 h 128"/>
                  <a:gd name="T4" fmla="*/ 95 w 114"/>
                  <a:gd name="T5" fmla="*/ 128 h 128"/>
                  <a:gd name="T6" fmla="*/ 95 w 114"/>
                  <a:gd name="T7" fmla="*/ 95 h 128"/>
                  <a:gd name="T8" fmla="*/ 114 w 114"/>
                  <a:gd name="T9" fmla="*/ 95 h 128"/>
                  <a:gd name="T10" fmla="*/ 114 w 114"/>
                  <a:gd name="T11" fmla="*/ 0 h 128"/>
                  <a:gd name="T12" fmla="*/ 0 w 114"/>
                  <a:gd name="T13" fmla="*/ 0 h 128"/>
                  <a:gd name="T14" fmla="*/ 0 w 114"/>
                  <a:gd name="T15" fmla="*/ 95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128">
                    <a:moveTo>
                      <a:pt x="0" y="95"/>
                    </a:moveTo>
                    <a:lnTo>
                      <a:pt x="62" y="95"/>
                    </a:lnTo>
                    <a:lnTo>
                      <a:pt x="95" y="128"/>
                    </a:lnTo>
                    <a:lnTo>
                      <a:pt x="95" y="95"/>
                    </a:lnTo>
                    <a:lnTo>
                      <a:pt x="114" y="95"/>
                    </a:lnTo>
                    <a:lnTo>
                      <a:pt x="114" y="0"/>
                    </a:lnTo>
                    <a:lnTo>
                      <a:pt x="0" y="0"/>
                    </a:lnTo>
                    <a:lnTo>
                      <a:pt x="0" y="95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02" tIns="45700" rIns="91402" bIns="45700" numCol="1" anchor="t" anchorCtr="0" compatLnSpc="1">
                <a:prstTxWarp prst="textNoShape">
                  <a:avLst/>
                </a:prstTxWarp>
              </a:bodyPr>
              <a:lstStyle/>
              <a:p>
                <a:pPr defTabSz="914133">
                  <a:defRPr/>
                </a:pPr>
                <a:endParaRPr lang="en-US" sz="2040" kern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</a:endParaRPr>
              </a:p>
            </p:txBody>
          </p:sp>
        </p:grpSp>
        <p:grpSp>
          <p:nvGrpSpPr>
            <p:cNvPr id="52" name="Group 181">
              <a:extLst>
                <a:ext uri="{FF2B5EF4-FFF2-40B4-BE49-F238E27FC236}">
                  <a16:creationId xmlns:a16="http://schemas.microsoft.com/office/drawing/2014/main" id="{ADE58481-88A9-4940-87AE-EAA6F6D8B46F}"/>
                </a:ext>
              </a:extLst>
            </p:cNvPr>
            <p:cNvGrpSpPr/>
            <p:nvPr/>
          </p:nvGrpSpPr>
          <p:grpSpPr>
            <a:xfrm>
              <a:off x="9677161" y="1784291"/>
              <a:ext cx="415679" cy="76644"/>
              <a:chOff x="9636521" y="1784291"/>
              <a:chExt cx="415679" cy="76644"/>
            </a:xfrm>
          </p:grpSpPr>
          <p:sp>
            <p:nvSpPr>
              <p:cNvPr id="53" name="Oval 182">
                <a:extLst>
                  <a:ext uri="{FF2B5EF4-FFF2-40B4-BE49-F238E27FC236}">
                    <a16:creationId xmlns:a16="http://schemas.microsoft.com/office/drawing/2014/main" id="{E35D1369-DCE6-4CBA-BC6B-2FA847A2125F}"/>
                  </a:ext>
                </a:extLst>
              </p:cNvPr>
              <p:cNvSpPr/>
              <p:nvPr/>
            </p:nvSpPr>
            <p:spPr bwMode="auto">
              <a:xfrm>
                <a:off x="9636521" y="1784291"/>
                <a:ext cx="76644" cy="7664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05" tIns="146243" rIns="182805" bIns="14624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02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40" kern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Oval 183">
                <a:extLst>
                  <a:ext uri="{FF2B5EF4-FFF2-40B4-BE49-F238E27FC236}">
                    <a16:creationId xmlns:a16="http://schemas.microsoft.com/office/drawing/2014/main" id="{38FAB606-22CD-468C-A063-19BEF413A667}"/>
                  </a:ext>
                </a:extLst>
              </p:cNvPr>
              <p:cNvSpPr/>
              <p:nvPr/>
            </p:nvSpPr>
            <p:spPr bwMode="auto">
              <a:xfrm>
                <a:off x="9806039" y="1784291"/>
                <a:ext cx="76644" cy="7664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05" tIns="146243" rIns="182805" bIns="14624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02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40" kern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5" name="Oval 184">
                <a:extLst>
                  <a:ext uri="{FF2B5EF4-FFF2-40B4-BE49-F238E27FC236}">
                    <a16:creationId xmlns:a16="http://schemas.microsoft.com/office/drawing/2014/main" id="{8EAF3291-6EA5-4BB8-85F0-4E19601163C1}"/>
                  </a:ext>
                </a:extLst>
              </p:cNvPr>
              <p:cNvSpPr/>
              <p:nvPr/>
            </p:nvSpPr>
            <p:spPr bwMode="auto">
              <a:xfrm>
                <a:off x="9975556" y="1784291"/>
                <a:ext cx="76644" cy="76644"/>
              </a:xfrm>
              <a:prstGeom prst="ellipse">
                <a:avLst/>
              </a:prstGeom>
              <a:solidFill>
                <a:schemeClr val="accent1"/>
              </a:solidFill>
              <a:ln w="3810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05" tIns="146243" rIns="182805" bIns="146243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021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040" kern="0" err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8" name="Rectangle 68">
            <a:extLst>
              <a:ext uri="{FF2B5EF4-FFF2-40B4-BE49-F238E27FC236}">
                <a16:creationId xmlns:a16="http://schemas.microsoft.com/office/drawing/2014/main" id="{8F09EFAB-17B3-41BF-A89C-57548C661AB2}"/>
              </a:ext>
            </a:extLst>
          </p:cNvPr>
          <p:cNvSpPr/>
          <p:nvPr/>
        </p:nvSpPr>
        <p:spPr>
          <a:xfrm>
            <a:off x="9418446" y="3409836"/>
            <a:ext cx="2517708" cy="86184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Hub for teamwork</a:t>
            </a: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  <p:sp>
        <p:nvSpPr>
          <p:cNvPr id="59" name="Rectangle 69">
            <a:extLst>
              <a:ext uri="{FF2B5EF4-FFF2-40B4-BE49-F238E27FC236}">
                <a16:creationId xmlns:a16="http://schemas.microsoft.com/office/drawing/2014/main" id="{AAAC8270-2C3F-46CE-9211-C2D5DD3965A9}"/>
              </a:ext>
            </a:extLst>
          </p:cNvPr>
          <p:cNvSpPr/>
          <p:nvPr/>
        </p:nvSpPr>
        <p:spPr>
          <a:xfrm>
            <a:off x="2506680" y="3417287"/>
            <a:ext cx="2517708" cy="86184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Co-author</a:t>
            </a: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  <p:sp>
        <p:nvSpPr>
          <p:cNvPr id="60" name="Rectangle 70">
            <a:extLst>
              <a:ext uri="{FF2B5EF4-FFF2-40B4-BE49-F238E27FC236}">
                <a16:creationId xmlns:a16="http://schemas.microsoft.com/office/drawing/2014/main" id="{00B87183-926B-4016-96B8-528186B462FF}"/>
              </a:ext>
            </a:extLst>
          </p:cNvPr>
          <p:cNvSpPr/>
          <p:nvPr/>
        </p:nvSpPr>
        <p:spPr>
          <a:xfrm>
            <a:off x="7052786" y="3415225"/>
            <a:ext cx="2938984" cy="86184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Connect across </a:t>
            </a:r>
          </a:p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the organization</a:t>
            </a:r>
          </a:p>
          <a:p>
            <a:pPr algn="ctr" defTabSz="932302"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  <p:sp>
        <p:nvSpPr>
          <p:cNvPr id="61" name="Rectangle 71">
            <a:extLst>
              <a:ext uri="{FF2B5EF4-FFF2-40B4-BE49-F238E27FC236}">
                <a16:creationId xmlns:a16="http://schemas.microsoft.com/office/drawing/2014/main" id="{86709895-8F3F-4151-B960-85E8E4932E60}"/>
              </a:ext>
            </a:extLst>
          </p:cNvPr>
          <p:cNvSpPr/>
          <p:nvPr/>
        </p:nvSpPr>
        <p:spPr>
          <a:xfrm>
            <a:off x="4684241" y="3422858"/>
            <a:ext cx="2938984" cy="86184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Intranets and </a:t>
            </a:r>
            <a:b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 management</a:t>
            </a:r>
          </a:p>
          <a:p>
            <a:pPr algn="ctr" defTabSz="932302"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	</a:t>
            </a: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  <p:sp>
        <p:nvSpPr>
          <p:cNvPr id="62" name="Rectangle 72">
            <a:extLst>
              <a:ext uri="{FF2B5EF4-FFF2-40B4-BE49-F238E27FC236}">
                <a16:creationId xmlns:a16="http://schemas.microsoft.com/office/drawing/2014/main" id="{59C44550-804F-42F0-82CC-44C7DC513693}"/>
              </a:ext>
            </a:extLst>
          </p:cNvPr>
          <p:cNvSpPr/>
          <p:nvPr/>
        </p:nvSpPr>
        <p:spPr>
          <a:xfrm>
            <a:off x="179917" y="3408729"/>
            <a:ext cx="2938984" cy="45407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932302">
              <a:defRPr/>
            </a:pPr>
            <a:r>
              <a:rPr lang="en-US" sz="1836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Email and calendar </a:t>
            </a: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1836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panose="020B0402040204020203" pitchFamily="34" charset="0"/>
              <a:ea typeface="Segoe UI Semilight" charset="0"/>
              <a:cs typeface="Segoe UI Semilight" panose="020B0402040204020203" pitchFamily="34" charset="0"/>
            </a:endParaRPr>
          </a:p>
        </p:txBody>
      </p:sp>
      <p:sp>
        <p:nvSpPr>
          <p:cNvPr id="63" name="Rectangle 73">
            <a:extLst>
              <a:ext uri="{FF2B5EF4-FFF2-40B4-BE49-F238E27FC236}">
                <a16:creationId xmlns:a16="http://schemas.microsoft.com/office/drawing/2014/main" id="{46653AB3-D08D-4A84-9E6B-2A3DE74AF2F5}"/>
              </a:ext>
            </a:extLst>
          </p:cNvPr>
          <p:cNvSpPr/>
          <p:nvPr/>
        </p:nvSpPr>
        <p:spPr>
          <a:xfrm>
            <a:off x="9418446" y="1534094"/>
            <a:ext cx="2517708" cy="60554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932302">
              <a:defRPr/>
            </a:pPr>
            <a:r>
              <a:rPr lang="en-US" sz="2448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Teams</a:t>
            </a: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64" name="Rectangle 74">
            <a:extLst>
              <a:ext uri="{FF2B5EF4-FFF2-40B4-BE49-F238E27FC236}">
                <a16:creationId xmlns:a16="http://schemas.microsoft.com/office/drawing/2014/main" id="{6827A736-DC5C-4567-90A3-8D93FDF29612}"/>
              </a:ext>
            </a:extLst>
          </p:cNvPr>
          <p:cNvSpPr/>
          <p:nvPr/>
        </p:nvSpPr>
        <p:spPr>
          <a:xfrm>
            <a:off x="2506680" y="1532876"/>
            <a:ext cx="2517708" cy="60554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932302">
              <a:defRPr/>
            </a:pPr>
            <a:r>
              <a:rPr lang="en-US" sz="2448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Office Apps</a:t>
            </a: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65" name="Rectangle 75">
            <a:extLst>
              <a:ext uri="{FF2B5EF4-FFF2-40B4-BE49-F238E27FC236}">
                <a16:creationId xmlns:a16="http://schemas.microsoft.com/office/drawing/2014/main" id="{AA128782-FAD3-4739-AC42-AB3934B06538}"/>
              </a:ext>
            </a:extLst>
          </p:cNvPr>
          <p:cNvSpPr/>
          <p:nvPr/>
        </p:nvSpPr>
        <p:spPr>
          <a:xfrm>
            <a:off x="7052786" y="1523821"/>
            <a:ext cx="2938984" cy="60554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932302">
              <a:defRPr/>
            </a:pPr>
            <a:r>
              <a:rPr lang="en-US" sz="2448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Yammer</a:t>
            </a:r>
          </a:p>
          <a:p>
            <a:pPr algn="ctr" defTabSz="932302"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" name="Rectangle 76">
            <a:extLst>
              <a:ext uri="{FF2B5EF4-FFF2-40B4-BE49-F238E27FC236}">
                <a16:creationId xmlns:a16="http://schemas.microsoft.com/office/drawing/2014/main" id="{1701727C-23F7-4B58-A5F3-1B0669A37169}"/>
              </a:ext>
            </a:extLst>
          </p:cNvPr>
          <p:cNvSpPr/>
          <p:nvPr/>
        </p:nvSpPr>
        <p:spPr>
          <a:xfrm>
            <a:off x="4684241" y="1541481"/>
            <a:ext cx="2938984" cy="60554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932302">
              <a:defRPr/>
            </a:pPr>
            <a:r>
              <a:rPr lang="en-US" sz="2448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SharePoint</a:t>
            </a:r>
          </a:p>
          <a:p>
            <a:pPr algn="ctr" defTabSz="932302"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67" name="Rectangle 77">
            <a:extLst>
              <a:ext uri="{FF2B5EF4-FFF2-40B4-BE49-F238E27FC236}">
                <a16:creationId xmlns:a16="http://schemas.microsoft.com/office/drawing/2014/main" id="{9C4CD980-4A91-4D56-A6D1-7F7BB10BDF2C}"/>
              </a:ext>
            </a:extLst>
          </p:cNvPr>
          <p:cNvSpPr/>
          <p:nvPr/>
        </p:nvSpPr>
        <p:spPr>
          <a:xfrm>
            <a:off x="179917" y="1548544"/>
            <a:ext cx="2938984" cy="60554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algn="ctr" defTabSz="932302">
              <a:defRPr/>
            </a:pPr>
            <a:r>
              <a:rPr lang="en-US" sz="2448" kern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Outlook</a:t>
            </a: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32302">
              <a:lnSpc>
                <a:spcPts val="2244"/>
              </a:lnSpc>
              <a:defRPr/>
            </a:pPr>
            <a:endParaRPr lang="en-US" sz="2448" kern="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light" charset="0"/>
              <a:ea typeface="Segoe UI Semilight" charset="0"/>
              <a:cs typeface="Segoe UI Semilight" charset="0"/>
            </a:endParaRPr>
          </a:p>
        </p:txBody>
      </p:sp>
      <p:sp>
        <p:nvSpPr>
          <p:cNvPr id="68" name="Rectangle 79">
            <a:extLst>
              <a:ext uri="{FF2B5EF4-FFF2-40B4-BE49-F238E27FC236}">
                <a16:creationId xmlns:a16="http://schemas.microsoft.com/office/drawing/2014/main" id="{66BB19D1-3472-4FB3-8806-36F0CF8D09B3}"/>
              </a:ext>
            </a:extLst>
          </p:cNvPr>
          <p:cNvSpPr/>
          <p:nvPr/>
        </p:nvSpPr>
        <p:spPr>
          <a:xfrm>
            <a:off x="630073" y="5421608"/>
            <a:ext cx="2941683" cy="574390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ctr" defTabSz="932504">
              <a:defRPr/>
            </a:pPr>
            <a:r>
              <a:rPr lang="en-US" sz="2448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Office 365 G</a:t>
            </a:r>
            <a:r>
              <a:rPr lang="en-US" sz="2448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roups</a:t>
            </a:r>
            <a:endParaRPr lang="en-US" sz="2448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32504">
              <a:defRPr/>
            </a:pPr>
            <a:r>
              <a:rPr lang="en-US" sz="183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Single team </a:t>
            </a:r>
            <a:r>
              <a:rPr lang="en-US" sz="1836" dirty="0" err="1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membershi</a:t>
            </a:r>
            <a:r>
              <a:rPr lang="en-US" sz="183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p across apps and services</a:t>
            </a:r>
          </a:p>
        </p:txBody>
      </p:sp>
      <p:sp>
        <p:nvSpPr>
          <p:cNvPr id="69" name="Rectangle 80">
            <a:extLst>
              <a:ext uri="{FF2B5EF4-FFF2-40B4-BE49-F238E27FC236}">
                <a16:creationId xmlns:a16="http://schemas.microsoft.com/office/drawing/2014/main" id="{F9D2A9B9-29A2-4C43-A353-B2E7C1370104}"/>
              </a:ext>
            </a:extLst>
          </p:cNvPr>
          <p:cNvSpPr/>
          <p:nvPr/>
        </p:nvSpPr>
        <p:spPr>
          <a:xfrm>
            <a:off x="4439774" y="5430077"/>
            <a:ext cx="3142980" cy="492038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ctr" defTabSz="932504">
              <a:defRPr/>
            </a:pPr>
            <a:r>
              <a:rPr lang="en-US" sz="2448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Graph</a:t>
            </a:r>
          </a:p>
          <a:p>
            <a:pPr algn="ctr" defTabSz="932504">
              <a:defRPr/>
            </a:pPr>
            <a:r>
              <a:rPr lang="en-US" sz="183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Suite-wide intelligence connecting people and content</a:t>
            </a:r>
          </a:p>
        </p:txBody>
      </p:sp>
      <p:sp>
        <p:nvSpPr>
          <p:cNvPr id="70" name="Rectangle 81">
            <a:extLst>
              <a:ext uri="{FF2B5EF4-FFF2-40B4-BE49-F238E27FC236}">
                <a16:creationId xmlns:a16="http://schemas.microsoft.com/office/drawing/2014/main" id="{A5B1BEC3-4B2A-4106-8A01-8182BA56099C}"/>
              </a:ext>
            </a:extLst>
          </p:cNvPr>
          <p:cNvSpPr/>
          <p:nvPr/>
        </p:nvSpPr>
        <p:spPr>
          <a:xfrm>
            <a:off x="8112797" y="5418967"/>
            <a:ext cx="3820581" cy="659113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/>
          <a:p>
            <a:pPr algn="ctr" defTabSz="932504">
              <a:defRPr/>
            </a:pPr>
            <a:r>
              <a:rPr lang="en-US" sz="2448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and Compliance</a:t>
            </a:r>
          </a:p>
          <a:p>
            <a:pPr algn="ctr" defTabSz="932504">
              <a:defRPr/>
            </a:pPr>
            <a:r>
              <a:rPr lang="en-US" sz="183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Centralized policy management </a:t>
            </a:r>
          </a:p>
          <a:p>
            <a:pPr algn="ctr" defTabSz="932504">
              <a:defRPr/>
            </a:pPr>
            <a:endParaRPr lang="en-US" sz="2448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 defTabSz="932504">
              <a:defRPr/>
            </a:pPr>
            <a:endParaRPr lang="en-US" sz="2448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1" name="Title 3">
            <a:extLst>
              <a:ext uri="{FF2B5EF4-FFF2-40B4-BE49-F238E27FC236}">
                <a16:creationId xmlns:a16="http://schemas.microsoft.com/office/drawing/2014/main" id="{60726732-C920-417A-8159-DB75561E7B6D}"/>
              </a:ext>
            </a:extLst>
          </p:cNvPr>
          <p:cNvSpPr txBox="1">
            <a:spLocks/>
          </p:cNvSpPr>
          <p:nvPr/>
        </p:nvSpPr>
        <p:spPr>
          <a:xfrm>
            <a:off x="274604" y="295275"/>
            <a:ext cx="11888047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Microsoft 365: Universal toolkit for teamwork </a:t>
            </a:r>
          </a:p>
        </p:txBody>
      </p:sp>
    </p:spTree>
    <p:extLst>
      <p:ext uri="{BB962C8B-B14F-4D97-AF65-F5344CB8AC3E}">
        <p14:creationId xmlns:p14="http://schemas.microsoft.com/office/powerpoint/2010/main" val="361655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25" dur="5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30" dur="500" spd="-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35" dur="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41" dur="5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46" dur="5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51" dur="50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57" dur="5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62" dur="500" spd="-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73" dur="5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78" dur="500" spd="-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83" dur="500" spd="-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94" dur="500" spd="-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99" dur="500" spd="-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1.45833E-6 -0.02824 " pathEditMode="relative" rAng="0" ptsTypes="AA">
                                      <p:cBhvr>
                                        <p:cTn id="104" dur="500" spd="-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  <p:bldP spid="65" grpId="0"/>
      <p:bldP spid="65" grpId="1"/>
      <p:bldP spid="66" grpId="0"/>
      <p:bldP spid="66" grpId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59F57D12-D6D2-4891-AC84-45F8D6CF1D08}"/>
              </a:ext>
            </a:extLst>
          </p:cNvPr>
          <p:cNvSpPr/>
          <p:nvPr/>
        </p:nvSpPr>
        <p:spPr bwMode="auto">
          <a:xfrm>
            <a:off x="0" y="0"/>
            <a:ext cx="12162651" cy="178503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BB0192E-425F-4EB5-A53D-79896AD39BBD}"/>
              </a:ext>
            </a:extLst>
          </p:cNvPr>
          <p:cNvSpPr txBox="1">
            <a:spLocks/>
          </p:cNvSpPr>
          <p:nvPr/>
        </p:nvSpPr>
        <p:spPr>
          <a:xfrm>
            <a:off x="0" y="295275"/>
            <a:ext cx="12162651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dirty="0"/>
              <a:t>SharePoint and OneDrive connect the workplace</a:t>
            </a:r>
            <a:br>
              <a:rPr lang="en-US" dirty="0"/>
            </a:br>
            <a:r>
              <a:rPr lang="en-US" sz="3200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</a:rPr>
              <a:t>with intelligent content management and intranets</a:t>
            </a:r>
            <a:endParaRPr lang="en-US" sz="4400" dirty="0"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</a:endParaRPr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id="{4EA1C8D1-2927-4377-93A1-D3C14DDE3277}"/>
              </a:ext>
            </a:extLst>
          </p:cNvPr>
          <p:cNvSpPr/>
          <p:nvPr/>
        </p:nvSpPr>
        <p:spPr>
          <a:xfrm>
            <a:off x="6255212" y="3907009"/>
            <a:ext cx="2873447" cy="71868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932123">
              <a:lnSpc>
                <a:spcPct val="90000"/>
              </a:lnSpc>
              <a:defRPr/>
            </a:pP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  <a:t>Transform</a:t>
            </a:r>
            <a:b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</a:b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  <a:t>business processes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805CEC82-1B01-4B06-A77C-3F94732BB0C1}"/>
              </a:ext>
            </a:extLst>
          </p:cNvPr>
          <p:cNvSpPr/>
          <p:nvPr/>
        </p:nvSpPr>
        <p:spPr>
          <a:xfrm>
            <a:off x="9128660" y="3907009"/>
            <a:ext cx="2873448" cy="71868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914133">
              <a:lnSpc>
                <a:spcPct val="90000"/>
              </a:lnSpc>
              <a:defRPr/>
            </a:pP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Harness collective knowledge</a:t>
            </a:r>
          </a:p>
        </p:txBody>
      </p:sp>
      <p:sp>
        <p:nvSpPr>
          <p:cNvPr id="6" name="Rectangle 26">
            <a:extLst>
              <a:ext uri="{FF2B5EF4-FFF2-40B4-BE49-F238E27FC236}">
                <a16:creationId xmlns:a16="http://schemas.microsoft.com/office/drawing/2014/main" id="{BD4782D2-F399-4683-A460-51F9EE47EBEE}"/>
              </a:ext>
            </a:extLst>
          </p:cNvPr>
          <p:cNvSpPr/>
          <p:nvPr/>
        </p:nvSpPr>
        <p:spPr>
          <a:xfrm>
            <a:off x="3259023" y="3907009"/>
            <a:ext cx="2848271" cy="71868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914133">
              <a:lnSpc>
                <a:spcPct val="90000"/>
              </a:lnSpc>
              <a:defRPr/>
            </a:pP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Inform and </a:t>
            </a:r>
            <a:b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</a:b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engage people</a:t>
            </a:r>
          </a:p>
        </p:txBody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B645D72F-AB35-4BB7-8560-3A89DED9A7EF}"/>
              </a:ext>
            </a:extLst>
          </p:cNvPr>
          <p:cNvSpPr/>
          <p:nvPr/>
        </p:nvSpPr>
        <p:spPr>
          <a:xfrm>
            <a:off x="483138" y="3907009"/>
            <a:ext cx="2873447" cy="718688"/>
          </a:xfrm>
          <a:prstGeom prst="rect">
            <a:avLst/>
          </a:prstGeom>
        </p:spPr>
        <p:txBody>
          <a:bodyPr wrap="square" anchor="ctr">
            <a:noAutofit/>
          </a:bodyPr>
          <a:lstStyle/>
          <a:p>
            <a:pPr algn="ctr" defTabSz="932123">
              <a:lnSpc>
                <a:spcPct val="90000"/>
              </a:lnSpc>
              <a:defRPr/>
            </a:pPr>
            <a:r>
              <a:rPr lang="en-US" sz="2400" kern="0" dirty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  <a:t>Share and </a:t>
            </a:r>
            <a:br>
              <a:rPr lang="en-US" sz="2400" kern="0" dirty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</a:br>
            <a:r>
              <a:rPr lang="en-US" sz="2400" kern="0" dirty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ea typeface="Segoe UI Light" charset="0"/>
                <a:cs typeface="Segoe UI Semilight" panose="020B0402040204020203" pitchFamily="34" charset="0"/>
              </a:rPr>
              <a:t>work together</a:t>
            </a:r>
          </a:p>
        </p:txBody>
      </p:sp>
      <p:grpSp>
        <p:nvGrpSpPr>
          <p:cNvPr id="8" name="Graphic 67">
            <a:extLst>
              <a:ext uri="{FF2B5EF4-FFF2-40B4-BE49-F238E27FC236}">
                <a16:creationId xmlns:a16="http://schemas.microsoft.com/office/drawing/2014/main" id="{E34270C9-CCA9-444C-9FB1-510D946C7020}"/>
              </a:ext>
            </a:extLst>
          </p:cNvPr>
          <p:cNvGrpSpPr/>
          <p:nvPr/>
        </p:nvGrpSpPr>
        <p:grpSpPr>
          <a:xfrm>
            <a:off x="6865467" y="2188349"/>
            <a:ext cx="1652937" cy="1203470"/>
            <a:chOff x="6559545" y="688477"/>
            <a:chExt cx="219075" cy="159504"/>
          </a:xfrm>
        </p:grpSpPr>
        <p:sp>
          <p:nvSpPr>
            <p:cNvPr id="9" name="Freeform: Shape 84">
              <a:extLst>
                <a:ext uri="{FF2B5EF4-FFF2-40B4-BE49-F238E27FC236}">
                  <a16:creationId xmlns:a16="http://schemas.microsoft.com/office/drawing/2014/main" id="{5E44C47B-5452-45BE-8AF2-032EC5B93BAA}"/>
                </a:ext>
              </a:extLst>
            </p:cNvPr>
            <p:cNvSpPr/>
            <p:nvPr/>
          </p:nvSpPr>
          <p:spPr>
            <a:xfrm>
              <a:off x="6559545" y="705106"/>
              <a:ext cx="190500" cy="142875"/>
            </a:xfrm>
            <a:custGeom>
              <a:avLst/>
              <a:gdLst/>
              <a:ahLst/>
              <a:cxnLst/>
              <a:rect l="0" t="0" r="0" b="0"/>
              <a:pathLst>
                <a:path w="190500" h="142875">
                  <a:moveTo>
                    <a:pt x="190500" y="128588"/>
                  </a:moveTo>
                  <a:lnTo>
                    <a:pt x="140018" y="128588"/>
                  </a:lnTo>
                  <a:cubicBezTo>
                    <a:pt x="126683" y="128588"/>
                    <a:pt x="115253" y="117158"/>
                    <a:pt x="115253" y="103823"/>
                  </a:cubicBezTo>
                  <a:lnTo>
                    <a:pt x="115253" y="90488"/>
                  </a:lnTo>
                  <a:cubicBezTo>
                    <a:pt x="115253" y="77153"/>
                    <a:pt x="103823" y="65723"/>
                    <a:pt x="90488" y="65723"/>
                  </a:cubicBezTo>
                  <a:moveTo>
                    <a:pt x="171450" y="147638"/>
                  </a:moveTo>
                  <a:lnTo>
                    <a:pt x="190500" y="128588"/>
                  </a:lnTo>
                  <a:lnTo>
                    <a:pt x="171450" y="109538"/>
                  </a:lnTo>
                  <a:moveTo>
                    <a:pt x="19050" y="9525"/>
                  </a:moveTo>
                  <a:cubicBezTo>
                    <a:pt x="24765" y="9525"/>
                    <a:pt x="28575" y="13335"/>
                    <a:pt x="28575" y="19050"/>
                  </a:cubicBezTo>
                  <a:cubicBezTo>
                    <a:pt x="28575" y="24765"/>
                    <a:pt x="24765" y="28575"/>
                    <a:pt x="19050" y="28575"/>
                  </a:cubicBezTo>
                  <a:cubicBezTo>
                    <a:pt x="13335" y="28575"/>
                    <a:pt x="9525" y="24765"/>
                    <a:pt x="9525" y="19050"/>
                  </a:cubicBezTo>
                  <a:cubicBezTo>
                    <a:pt x="9525" y="13335"/>
                    <a:pt x="13335" y="9525"/>
                    <a:pt x="19050" y="9525"/>
                  </a:cubicBezTo>
                  <a:close/>
                  <a:moveTo>
                    <a:pt x="32385" y="32385"/>
                  </a:moveTo>
                  <a:lnTo>
                    <a:pt x="25718" y="25718"/>
                  </a:lnTo>
                  <a:moveTo>
                    <a:pt x="12383" y="12383"/>
                  </a:moveTo>
                  <a:lnTo>
                    <a:pt x="5715" y="5715"/>
                  </a:lnTo>
                  <a:moveTo>
                    <a:pt x="25718" y="12383"/>
                  </a:moveTo>
                  <a:lnTo>
                    <a:pt x="32385" y="5715"/>
                  </a:lnTo>
                  <a:moveTo>
                    <a:pt x="12383" y="25718"/>
                  </a:moveTo>
                  <a:lnTo>
                    <a:pt x="5715" y="32385"/>
                  </a:lnTo>
                  <a:moveTo>
                    <a:pt x="19050" y="0"/>
                  </a:moveTo>
                  <a:lnTo>
                    <a:pt x="19050" y="9525"/>
                  </a:lnTo>
                  <a:moveTo>
                    <a:pt x="19050" y="38100"/>
                  </a:moveTo>
                  <a:lnTo>
                    <a:pt x="19050" y="28575"/>
                  </a:lnTo>
                  <a:moveTo>
                    <a:pt x="38100" y="19050"/>
                  </a:moveTo>
                  <a:lnTo>
                    <a:pt x="28575" y="19050"/>
                  </a:lnTo>
                  <a:moveTo>
                    <a:pt x="0" y="19050"/>
                  </a:moveTo>
                  <a:lnTo>
                    <a:pt x="9525" y="19050"/>
                  </a:lnTo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10" name="Freeform: Shape 85">
              <a:extLst>
                <a:ext uri="{FF2B5EF4-FFF2-40B4-BE49-F238E27FC236}">
                  <a16:creationId xmlns:a16="http://schemas.microsoft.com/office/drawing/2014/main" id="{92890825-EB3E-4ABC-A9F6-CF65BC75137A}"/>
                </a:ext>
              </a:extLst>
            </p:cNvPr>
            <p:cNvSpPr/>
            <p:nvPr/>
          </p:nvSpPr>
          <p:spPr>
            <a:xfrm>
              <a:off x="6759570" y="688477"/>
              <a:ext cx="19050" cy="38100"/>
            </a:xfrm>
            <a:custGeom>
              <a:avLst/>
              <a:gdLst/>
              <a:ahLst/>
              <a:cxnLst/>
              <a:rect l="0" t="0" r="0" b="0"/>
              <a:pathLst>
                <a:path w="19050" h="38100">
                  <a:moveTo>
                    <a:pt x="0" y="38100"/>
                  </a:moveTo>
                  <a:lnTo>
                    <a:pt x="19050" y="19050"/>
                  </a:lnTo>
                  <a:lnTo>
                    <a:pt x="0" y="0"/>
                  </a:lnTo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11" name="Freeform: Shape 86">
              <a:extLst>
                <a:ext uri="{FF2B5EF4-FFF2-40B4-BE49-F238E27FC236}">
                  <a16:creationId xmlns:a16="http://schemas.microsoft.com/office/drawing/2014/main" id="{E17BC051-7485-44F5-A983-96922D5E680B}"/>
                </a:ext>
              </a:extLst>
            </p:cNvPr>
            <p:cNvSpPr/>
            <p:nvPr/>
          </p:nvSpPr>
          <p:spPr>
            <a:xfrm>
              <a:off x="6578595" y="693239"/>
              <a:ext cx="190500" cy="95250"/>
            </a:xfrm>
            <a:custGeom>
              <a:avLst/>
              <a:gdLst/>
              <a:ahLst/>
              <a:cxnLst/>
              <a:rect l="0" t="0" r="0" b="0"/>
              <a:pathLst>
                <a:path w="190500" h="95250">
                  <a:moveTo>
                    <a:pt x="198120" y="14288"/>
                  </a:moveTo>
                  <a:lnTo>
                    <a:pt x="144780" y="14288"/>
                  </a:lnTo>
                  <a:cubicBezTo>
                    <a:pt x="131445" y="14288"/>
                    <a:pt x="120015" y="25718"/>
                    <a:pt x="120015" y="39053"/>
                  </a:cubicBezTo>
                  <a:lnTo>
                    <a:pt x="120015" y="52388"/>
                  </a:lnTo>
                  <a:cubicBezTo>
                    <a:pt x="120015" y="65723"/>
                    <a:pt x="108585" y="77153"/>
                    <a:pt x="95250" y="77153"/>
                  </a:cubicBezTo>
                  <a:lnTo>
                    <a:pt x="40005" y="77153"/>
                  </a:lnTo>
                  <a:moveTo>
                    <a:pt x="35243" y="64770"/>
                  </a:moveTo>
                  <a:cubicBezTo>
                    <a:pt x="41910" y="71438"/>
                    <a:pt x="41910" y="80963"/>
                    <a:pt x="35243" y="87630"/>
                  </a:cubicBezTo>
                  <a:cubicBezTo>
                    <a:pt x="28575" y="94298"/>
                    <a:pt x="19050" y="94298"/>
                    <a:pt x="12383" y="87630"/>
                  </a:cubicBezTo>
                  <a:cubicBezTo>
                    <a:pt x="5715" y="80963"/>
                    <a:pt x="5715" y="71438"/>
                    <a:pt x="12383" y="64770"/>
                  </a:cubicBezTo>
                  <a:cubicBezTo>
                    <a:pt x="19050" y="58103"/>
                    <a:pt x="28575" y="59055"/>
                    <a:pt x="35243" y="64770"/>
                  </a:cubicBezTo>
                  <a:close/>
                  <a:moveTo>
                    <a:pt x="35243" y="87630"/>
                  </a:moveTo>
                  <a:lnTo>
                    <a:pt x="40958" y="93345"/>
                  </a:lnTo>
                  <a:moveTo>
                    <a:pt x="12383" y="87630"/>
                  </a:moveTo>
                  <a:lnTo>
                    <a:pt x="6668" y="93345"/>
                  </a:lnTo>
                  <a:moveTo>
                    <a:pt x="12383" y="64770"/>
                  </a:moveTo>
                  <a:lnTo>
                    <a:pt x="6668" y="59055"/>
                  </a:lnTo>
                  <a:moveTo>
                    <a:pt x="23813" y="100013"/>
                  </a:moveTo>
                  <a:lnTo>
                    <a:pt x="23813" y="92393"/>
                  </a:lnTo>
                  <a:moveTo>
                    <a:pt x="0" y="76200"/>
                  </a:moveTo>
                  <a:lnTo>
                    <a:pt x="7620" y="76200"/>
                  </a:lnTo>
                  <a:moveTo>
                    <a:pt x="23813" y="60008"/>
                  </a:moveTo>
                  <a:lnTo>
                    <a:pt x="23813" y="52388"/>
                  </a:lnTo>
                  <a:moveTo>
                    <a:pt x="35243" y="64770"/>
                  </a:moveTo>
                  <a:lnTo>
                    <a:pt x="40958" y="59055"/>
                  </a:lnTo>
                  <a:moveTo>
                    <a:pt x="70485" y="15240"/>
                  </a:moveTo>
                  <a:cubicBezTo>
                    <a:pt x="78105" y="22860"/>
                    <a:pt x="78105" y="34290"/>
                    <a:pt x="70485" y="41910"/>
                  </a:cubicBezTo>
                  <a:cubicBezTo>
                    <a:pt x="62865" y="49530"/>
                    <a:pt x="51435" y="49530"/>
                    <a:pt x="43815" y="41910"/>
                  </a:cubicBezTo>
                  <a:cubicBezTo>
                    <a:pt x="36195" y="34290"/>
                    <a:pt x="36195" y="22860"/>
                    <a:pt x="43815" y="15240"/>
                  </a:cubicBezTo>
                  <a:cubicBezTo>
                    <a:pt x="51435" y="7620"/>
                    <a:pt x="62865" y="7620"/>
                    <a:pt x="70485" y="15240"/>
                  </a:cubicBezTo>
                  <a:close/>
                  <a:moveTo>
                    <a:pt x="70485" y="41910"/>
                  </a:moveTo>
                  <a:lnTo>
                    <a:pt x="77153" y="48578"/>
                  </a:lnTo>
                  <a:moveTo>
                    <a:pt x="43815" y="41910"/>
                  </a:moveTo>
                  <a:lnTo>
                    <a:pt x="37148" y="48578"/>
                  </a:lnTo>
                  <a:moveTo>
                    <a:pt x="43815" y="15240"/>
                  </a:moveTo>
                  <a:lnTo>
                    <a:pt x="37148" y="8573"/>
                  </a:lnTo>
                  <a:moveTo>
                    <a:pt x="57150" y="57150"/>
                  </a:moveTo>
                  <a:lnTo>
                    <a:pt x="57150" y="47625"/>
                  </a:lnTo>
                  <a:moveTo>
                    <a:pt x="28575" y="28575"/>
                  </a:moveTo>
                  <a:lnTo>
                    <a:pt x="38100" y="28575"/>
                  </a:lnTo>
                  <a:moveTo>
                    <a:pt x="57150" y="9525"/>
                  </a:moveTo>
                  <a:lnTo>
                    <a:pt x="57150" y="0"/>
                  </a:lnTo>
                  <a:moveTo>
                    <a:pt x="70485" y="15240"/>
                  </a:moveTo>
                  <a:lnTo>
                    <a:pt x="77153" y="8573"/>
                  </a:lnTo>
                  <a:moveTo>
                    <a:pt x="76200" y="28575"/>
                  </a:moveTo>
                  <a:lnTo>
                    <a:pt x="85725" y="28575"/>
                  </a:lnTo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grpSp>
        <p:nvGrpSpPr>
          <p:cNvPr id="12" name="Graphic 339">
            <a:extLst>
              <a:ext uri="{FF2B5EF4-FFF2-40B4-BE49-F238E27FC236}">
                <a16:creationId xmlns:a16="http://schemas.microsoft.com/office/drawing/2014/main" id="{C60F6F64-27BF-4E67-98DF-2979B46B35F4}"/>
              </a:ext>
            </a:extLst>
          </p:cNvPr>
          <p:cNvGrpSpPr/>
          <p:nvPr/>
        </p:nvGrpSpPr>
        <p:grpSpPr>
          <a:xfrm>
            <a:off x="9956628" y="2176804"/>
            <a:ext cx="1217509" cy="1217509"/>
            <a:chOff x="6075362" y="3354387"/>
            <a:chExt cx="285750" cy="285750"/>
          </a:xfrm>
        </p:grpSpPr>
        <p:sp>
          <p:nvSpPr>
            <p:cNvPr id="13" name="Freeform: Shape 88">
              <a:extLst>
                <a:ext uri="{FF2B5EF4-FFF2-40B4-BE49-F238E27FC236}">
                  <a16:creationId xmlns:a16="http://schemas.microsoft.com/office/drawing/2014/main" id="{E095F68E-C1E7-49BB-B4FF-6C57CA025E64}"/>
                </a:ext>
              </a:extLst>
            </p:cNvPr>
            <p:cNvSpPr/>
            <p:nvPr/>
          </p:nvSpPr>
          <p:spPr>
            <a:xfrm>
              <a:off x="6111557" y="3360069"/>
              <a:ext cx="209550" cy="133350"/>
            </a:xfrm>
            <a:custGeom>
              <a:avLst/>
              <a:gdLst/>
              <a:ahLst/>
              <a:cxnLst/>
              <a:rect l="0" t="0" r="0" b="0"/>
              <a:pathLst>
                <a:path w="209550" h="133350">
                  <a:moveTo>
                    <a:pt x="136208" y="71470"/>
                  </a:moveTo>
                  <a:cubicBezTo>
                    <a:pt x="128587" y="79090"/>
                    <a:pt x="125730" y="88615"/>
                    <a:pt x="125730" y="99093"/>
                  </a:cubicBezTo>
                  <a:cubicBezTo>
                    <a:pt x="125730" y="114333"/>
                    <a:pt x="125730" y="114333"/>
                    <a:pt x="125730" y="114333"/>
                  </a:cubicBezTo>
                  <a:cubicBezTo>
                    <a:pt x="125730" y="119095"/>
                    <a:pt x="120968" y="122905"/>
                    <a:pt x="117158" y="122905"/>
                  </a:cubicBezTo>
                  <a:cubicBezTo>
                    <a:pt x="100013" y="122905"/>
                    <a:pt x="100013" y="122905"/>
                    <a:pt x="100013" y="122905"/>
                  </a:cubicBezTo>
                  <a:cubicBezTo>
                    <a:pt x="95250" y="122905"/>
                    <a:pt x="91440" y="118143"/>
                    <a:pt x="91440" y="114333"/>
                  </a:cubicBezTo>
                  <a:cubicBezTo>
                    <a:pt x="91440" y="99093"/>
                    <a:pt x="91440" y="99093"/>
                    <a:pt x="91440" y="99093"/>
                  </a:cubicBezTo>
                  <a:cubicBezTo>
                    <a:pt x="91440" y="89568"/>
                    <a:pt x="86678" y="79090"/>
                    <a:pt x="80010" y="71470"/>
                  </a:cubicBezTo>
                  <a:cubicBezTo>
                    <a:pt x="72390" y="63850"/>
                    <a:pt x="68580" y="53373"/>
                    <a:pt x="68580" y="42895"/>
                  </a:cubicBezTo>
                  <a:cubicBezTo>
                    <a:pt x="68580" y="20035"/>
                    <a:pt x="85725" y="985"/>
                    <a:pt x="108585" y="33"/>
                  </a:cubicBezTo>
                  <a:cubicBezTo>
                    <a:pt x="131445" y="-920"/>
                    <a:pt x="150495" y="19083"/>
                    <a:pt x="150495" y="41943"/>
                  </a:cubicBezTo>
                  <a:cubicBezTo>
                    <a:pt x="148590" y="53373"/>
                    <a:pt x="143828" y="64803"/>
                    <a:pt x="136208" y="71470"/>
                  </a:cubicBezTo>
                  <a:lnTo>
                    <a:pt x="136208" y="71470"/>
                  </a:lnTo>
                  <a:close/>
                  <a:moveTo>
                    <a:pt x="125730" y="96235"/>
                  </a:moveTo>
                  <a:cubicBezTo>
                    <a:pt x="91440" y="96235"/>
                    <a:pt x="91440" y="96235"/>
                    <a:pt x="91440" y="96235"/>
                  </a:cubicBezTo>
                  <a:moveTo>
                    <a:pt x="216218" y="136240"/>
                  </a:moveTo>
                  <a:cubicBezTo>
                    <a:pt x="215265" y="132430"/>
                    <a:pt x="214313" y="128620"/>
                    <a:pt x="212408" y="124810"/>
                  </a:cubicBezTo>
                  <a:cubicBezTo>
                    <a:pt x="211455" y="121953"/>
                    <a:pt x="210503" y="119095"/>
                    <a:pt x="209550" y="116238"/>
                  </a:cubicBezTo>
                  <a:cubicBezTo>
                    <a:pt x="200978" y="99093"/>
                    <a:pt x="188595" y="83853"/>
                    <a:pt x="173355" y="72423"/>
                  </a:cubicBezTo>
                  <a:moveTo>
                    <a:pt x="42863" y="72423"/>
                  </a:moveTo>
                  <a:cubicBezTo>
                    <a:pt x="20955" y="87663"/>
                    <a:pt x="5715" y="110523"/>
                    <a:pt x="0" y="137193"/>
                  </a:cubicBezTo>
                  <a:moveTo>
                    <a:pt x="173355" y="67660"/>
                  </a:moveTo>
                  <a:cubicBezTo>
                    <a:pt x="170498" y="67660"/>
                    <a:pt x="168593" y="69565"/>
                    <a:pt x="168593" y="72423"/>
                  </a:cubicBezTo>
                  <a:cubicBezTo>
                    <a:pt x="168593" y="75280"/>
                    <a:pt x="170498" y="77185"/>
                    <a:pt x="173355" y="77185"/>
                  </a:cubicBezTo>
                  <a:cubicBezTo>
                    <a:pt x="176213" y="77185"/>
                    <a:pt x="178118" y="75280"/>
                    <a:pt x="178118" y="72423"/>
                  </a:cubicBezTo>
                  <a:cubicBezTo>
                    <a:pt x="178118" y="69565"/>
                    <a:pt x="176213" y="67660"/>
                    <a:pt x="173355" y="67660"/>
                  </a:cubicBezTo>
                  <a:close/>
                  <a:moveTo>
                    <a:pt x="42863" y="67660"/>
                  </a:moveTo>
                  <a:cubicBezTo>
                    <a:pt x="40005" y="67660"/>
                    <a:pt x="38100" y="69565"/>
                    <a:pt x="38100" y="72423"/>
                  </a:cubicBezTo>
                  <a:cubicBezTo>
                    <a:pt x="38100" y="75280"/>
                    <a:pt x="40005" y="77185"/>
                    <a:pt x="42863" y="77185"/>
                  </a:cubicBezTo>
                  <a:cubicBezTo>
                    <a:pt x="45720" y="77185"/>
                    <a:pt x="47625" y="75280"/>
                    <a:pt x="47625" y="72423"/>
                  </a:cubicBezTo>
                  <a:cubicBezTo>
                    <a:pt x="47625" y="69565"/>
                    <a:pt x="44768" y="67660"/>
                    <a:pt x="42863" y="67660"/>
                  </a:cubicBezTo>
                  <a:close/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14" name="Freeform: Shape 89">
              <a:extLst>
                <a:ext uri="{FF2B5EF4-FFF2-40B4-BE49-F238E27FC236}">
                  <a16:creationId xmlns:a16="http://schemas.microsoft.com/office/drawing/2014/main" id="{7BAA63EA-67F0-4E58-BE90-93862468E46D}"/>
                </a:ext>
              </a:extLst>
            </p:cNvPr>
            <p:cNvSpPr/>
            <p:nvPr/>
          </p:nvSpPr>
          <p:spPr>
            <a:xfrm>
              <a:off x="6079172" y="3496309"/>
              <a:ext cx="276225" cy="133350"/>
            </a:xfrm>
            <a:custGeom>
              <a:avLst/>
              <a:gdLst/>
              <a:ahLst/>
              <a:cxnLst/>
              <a:rect l="0" t="0" r="0" b="0"/>
              <a:pathLst>
                <a:path w="276225" h="133350">
                  <a:moveTo>
                    <a:pt x="71438" y="32385"/>
                  </a:moveTo>
                  <a:cubicBezTo>
                    <a:pt x="71438" y="34290"/>
                    <a:pt x="71438" y="37147"/>
                    <a:pt x="70485" y="39053"/>
                  </a:cubicBezTo>
                  <a:cubicBezTo>
                    <a:pt x="67628" y="53340"/>
                    <a:pt x="54293" y="64770"/>
                    <a:pt x="39053" y="64770"/>
                  </a:cubicBezTo>
                  <a:cubicBezTo>
                    <a:pt x="37148" y="64770"/>
                    <a:pt x="34290" y="64770"/>
                    <a:pt x="32385" y="63818"/>
                  </a:cubicBezTo>
                  <a:cubicBezTo>
                    <a:pt x="18098" y="60960"/>
                    <a:pt x="6668" y="47625"/>
                    <a:pt x="6668" y="32385"/>
                  </a:cubicBezTo>
                  <a:cubicBezTo>
                    <a:pt x="6668" y="14288"/>
                    <a:pt x="20955" y="0"/>
                    <a:pt x="39053" y="0"/>
                  </a:cubicBezTo>
                  <a:cubicBezTo>
                    <a:pt x="57150" y="0"/>
                    <a:pt x="71438" y="14288"/>
                    <a:pt x="71438" y="32385"/>
                  </a:cubicBezTo>
                  <a:close/>
                  <a:moveTo>
                    <a:pt x="78105" y="102870"/>
                  </a:moveTo>
                  <a:cubicBezTo>
                    <a:pt x="78105" y="81915"/>
                    <a:pt x="60960" y="63818"/>
                    <a:pt x="39053" y="63818"/>
                  </a:cubicBezTo>
                  <a:cubicBezTo>
                    <a:pt x="17145" y="63818"/>
                    <a:pt x="0" y="80963"/>
                    <a:pt x="0" y="102870"/>
                  </a:cubicBezTo>
                  <a:moveTo>
                    <a:pt x="140018" y="37147"/>
                  </a:moveTo>
                  <a:cubicBezTo>
                    <a:pt x="121920" y="37147"/>
                    <a:pt x="107633" y="51435"/>
                    <a:pt x="107633" y="69533"/>
                  </a:cubicBezTo>
                  <a:cubicBezTo>
                    <a:pt x="107633" y="84773"/>
                    <a:pt x="119063" y="98108"/>
                    <a:pt x="133350" y="100965"/>
                  </a:cubicBezTo>
                  <a:cubicBezTo>
                    <a:pt x="135255" y="100965"/>
                    <a:pt x="137160" y="101918"/>
                    <a:pt x="140018" y="101918"/>
                  </a:cubicBezTo>
                  <a:cubicBezTo>
                    <a:pt x="155258" y="101918"/>
                    <a:pt x="168593" y="90488"/>
                    <a:pt x="171450" y="76200"/>
                  </a:cubicBezTo>
                  <a:cubicBezTo>
                    <a:pt x="171450" y="74295"/>
                    <a:pt x="172403" y="72390"/>
                    <a:pt x="172403" y="69533"/>
                  </a:cubicBezTo>
                  <a:cubicBezTo>
                    <a:pt x="172403" y="52388"/>
                    <a:pt x="158115" y="37147"/>
                    <a:pt x="140018" y="37147"/>
                  </a:cubicBezTo>
                  <a:close/>
                  <a:moveTo>
                    <a:pt x="179070" y="140970"/>
                  </a:moveTo>
                  <a:cubicBezTo>
                    <a:pt x="179070" y="120015"/>
                    <a:pt x="161925" y="101918"/>
                    <a:pt x="140018" y="101918"/>
                  </a:cubicBezTo>
                  <a:cubicBezTo>
                    <a:pt x="118110" y="101918"/>
                    <a:pt x="100965" y="119063"/>
                    <a:pt x="100965" y="140970"/>
                  </a:cubicBezTo>
                  <a:moveTo>
                    <a:pt x="140018" y="37147"/>
                  </a:moveTo>
                  <a:cubicBezTo>
                    <a:pt x="121920" y="37147"/>
                    <a:pt x="107633" y="51435"/>
                    <a:pt x="107633" y="69533"/>
                  </a:cubicBezTo>
                  <a:cubicBezTo>
                    <a:pt x="107633" y="84773"/>
                    <a:pt x="119063" y="98108"/>
                    <a:pt x="133350" y="100965"/>
                  </a:cubicBezTo>
                  <a:cubicBezTo>
                    <a:pt x="135255" y="100965"/>
                    <a:pt x="137160" y="101918"/>
                    <a:pt x="140018" y="101918"/>
                  </a:cubicBezTo>
                  <a:cubicBezTo>
                    <a:pt x="155258" y="101918"/>
                    <a:pt x="168593" y="90488"/>
                    <a:pt x="171450" y="76200"/>
                  </a:cubicBezTo>
                  <a:cubicBezTo>
                    <a:pt x="171450" y="74295"/>
                    <a:pt x="172403" y="72390"/>
                    <a:pt x="172403" y="69533"/>
                  </a:cubicBezTo>
                  <a:cubicBezTo>
                    <a:pt x="172403" y="52388"/>
                    <a:pt x="158115" y="37147"/>
                    <a:pt x="140018" y="37147"/>
                  </a:cubicBezTo>
                  <a:close/>
                  <a:moveTo>
                    <a:pt x="179070" y="140970"/>
                  </a:moveTo>
                  <a:cubicBezTo>
                    <a:pt x="179070" y="120015"/>
                    <a:pt x="161925" y="101918"/>
                    <a:pt x="140018" y="101918"/>
                  </a:cubicBezTo>
                  <a:cubicBezTo>
                    <a:pt x="118110" y="101918"/>
                    <a:pt x="100965" y="119063"/>
                    <a:pt x="100965" y="140970"/>
                  </a:cubicBezTo>
                  <a:moveTo>
                    <a:pt x="240983" y="0"/>
                  </a:moveTo>
                  <a:cubicBezTo>
                    <a:pt x="222885" y="0"/>
                    <a:pt x="208598" y="14288"/>
                    <a:pt x="208598" y="32385"/>
                  </a:cubicBezTo>
                  <a:cubicBezTo>
                    <a:pt x="208598" y="47625"/>
                    <a:pt x="220028" y="60960"/>
                    <a:pt x="234315" y="63818"/>
                  </a:cubicBezTo>
                  <a:cubicBezTo>
                    <a:pt x="236220" y="63818"/>
                    <a:pt x="238125" y="64770"/>
                    <a:pt x="240983" y="64770"/>
                  </a:cubicBezTo>
                  <a:cubicBezTo>
                    <a:pt x="256223" y="64770"/>
                    <a:pt x="269558" y="53340"/>
                    <a:pt x="272415" y="39053"/>
                  </a:cubicBezTo>
                  <a:cubicBezTo>
                    <a:pt x="272415" y="37147"/>
                    <a:pt x="273368" y="35243"/>
                    <a:pt x="273368" y="32385"/>
                  </a:cubicBezTo>
                  <a:cubicBezTo>
                    <a:pt x="273368" y="14288"/>
                    <a:pt x="259080" y="0"/>
                    <a:pt x="240983" y="0"/>
                  </a:cubicBezTo>
                  <a:close/>
                  <a:moveTo>
                    <a:pt x="280035" y="102870"/>
                  </a:moveTo>
                  <a:cubicBezTo>
                    <a:pt x="280035" y="81915"/>
                    <a:pt x="262890" y="63818"/>
                    <a:pt x="240983" y="63818"/>
                  </a:cubicBezTo>
                  <a:cubicBezTo>
                    <a:pt x="219075" y="63818"/>
                    <a:pt x="201930" y="80963"/>
                    <a:pt x="201930" y="102870"/>
                  </a:cubicBezTo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grpSp>
        <p:nvGrpSpPr>
          <p:cNvPr id="15" name="Graphic 30">
            <a:extLst>
              <a:ext uri="{FF2B5EF4-FFF2-40B4-BE49-F238E27FC236}">
                <a16:creationId xmlns:a16="http://schemas.microsoft.com/office/drawing/2014/main" id="{86D815AB-B0E4-4A7E-9DAC-558A062AFE57}"/>
              </a:ext>
            </a:extLst>
          </p:cNvPr>
          <p:cNvGrpSpPr/>
          <p:nvPr/>
        </p:nvGrpSpPr>
        <p:grpSpPr>
          <a:xfrm>
            <a:off x="4053922" y="2201014"/>
            <a:ext cx="1258471" cy="1213528"/>
            <a:chOff x="7485042" y="324947"/>
            <a:chExt cx="266700" cy="257175"/>
          </a:xfrm>
        </p:grpSpPr>
        <p:sp>
          <p:nvSpPr>
            <p:cNvPr id="16" name="Freeform: Shape 91">
              <a:extLst>
                <a:ext uri="{FF2B5EF4-FFF2-40B4-BE49-F238E27FC236}">
                  <a16:creationId xmlns:a16="http://schemas.microsoft.com/office/drawing/2014/main" id="{576D0C87-3055-448D-928F-4AE54BF75C21}"/>
                </a:ext>
              </a:extLst>
            </p:cNvPr>
            <p:cNvSpPr/>
            <p:nvPr/>
          </p:nvSpPr>
          <p:spPr>
            <a:xfrm>
              <a:off x="7489805" y="482110"/>
              <a:ext cx="228600" cy="95250"/>
            </a:xfrm>
            <a:custGeom>
              <a:avLst/>
              <a:gdLst/>
              <a:ahLst/>
              <a:cxnLst/>
              <a:rect l="0" t="0" r="0" b="0"/>
              <a:pathLst>
                <a:path w="228600" h="95250">
                  <a:moveTo>
                    <a:pt x="66675" y="28575"/>
                  </a:moveTo>
                  <a:cubicBezTo>
                    <a:pt x="66675" y="44768"/>
                    <a:pt x="54293" y="57150"/>
                    <a:pt x="38100" y="57150"/>
                  </a:cubicBezTo>
                  <a:cubicBezTo>
                    <a:pt x="21908" y="57150"/>
                    <a:pt x="9525" y="44768"/>
                    <a:pt x="9525" y="28575"/>
                  </a:cubicBezTo>
                  <a:cubicBezTo>
                    <a:pt x="9525" y="12382"/>
                    <a:pt x="21908" y="0"/>
                    <a:pt x="38100" y="0"/>
                  </a:cubicBezTo>
                  <a:cubicBezTo>
                    <a:pt x="54293" y="0"/>
                    <a:pt x="66675" y="12382"/>
                    <a:pt x="66675" y="28575"/>
                  </a:cubicBezTo>
                  <a:close/>
                  <a:moveTo>
                    <a:pt x="76200" y="95250"/>
                  </a:moveTo>
                  <a:cubicBezTo>
                    <a:pt x="76200" y="74295"/>
                    <a:pt x="59055" y="57150"/>
                    <a:pt x="38100" y="57150"/>
                  </a:cubicBezTo>
                  <a:cubicBezTo>
                    <a:pt x="17145" y="57150"/>
                    <a:pt x="0" y="74295"/>
                    <a:pt x="0" y="95250"/>
                  </a:cubicBezTo>
                  <a:moveTo>
                    <a:pt x="190500" y="0"/>
                  </a:moveTo>
                  <a:cubicBezTo>
                    <a:pt x="174308" y="0"/>
                    <a:pt x="161925" y="12382"/>
                    <a:pt x="161925" y="28575"/>
                  </a:cubicBezTo>
                  <a:cubicBezTo>
                    <a:pt x="161925" y="44768"/>
                    <a:pt x="174308" y="57150"/>
                    <a:pt x="190500" y="57150"/>
                  </a:cubicBezTo>
                  <a:cubicBezTo>
                    <a:pt x="206693" y="57150"/>
                    <a:pt x="219075" y="44768"/>
                    <a:pt x="219075" y="28575"/>
                  </a:cubicBezTo>
                  <a:cubicBezTo>
                    <a:pt x="219075" y="12382"/>
                    <a:pt x="206693" y="0"/>
                    <a:pt x="190500" y="0"/>
                  </a:cubicBezTo>
                  <a:close/>
                  <a:moveTo>
                    <a:pt x="228600" y="95250"/>
                  </a:moveTo>
                  <a:cubicBezTo>
                    <a:pt x="228600" y="74295"/>
                    <a:pt x="211455" y="57150"/>
                    <a:pt x="190500" y="57150"/>
                  </a:cubicBezTo>
                  <a:cubicBezTo>
                    <a:pt x="169545" y="57150"/>
                    <a:pt x="152400" y="74295"/>
                    <a:pt x="152400" y="95250"/>
                  </a:cubicBezTo>
                  <a:moveTo>
                    <a:pt x="114300" y="0"/>
                  </a:moveTo>
                  <a:cubicBezTo>
                    <a:pt x="98108" y="0"/>
                    <a:pt x="85725" y="12382"/>
                    <a:pt x="85725" y="28575"/>
                  </a:cubicBezTo>
                  <a:cubicBezTo>
                    <a:pt x="85725" y="44768"/>
                    <a:pt x="98108" y="57150"/>
                    <a:pt x="114300" y="57150"/>
                  </a:cubicBezTo>
                  <a:cubicBezTo>
                    <a:pt x="130493" y="57150"/>
                    <a:pt x="142875" y="44768"/>
                    <a:pt x="142875" y="28575"/>
                  </a:cubicBezTo>
                  <a:cubicBezTo>
                    <a:pt x="142875" y="12382"/>
                    <a:pt x="130493" y="0"/>
                    <a:pt x="114300" y="0"/>
                  </a:cubicBezTo>
                  <a:close/>
                  <a:moveTo>
                    <a:pt x="152400" y="95250"/>
                  </a:moveTo>
                  <a:cubicBezTo>
                    <a:pt x="152400" y="74295"/>
                    <a:pt x="135255" y="57150"/>
                    <a:pt x="114300" y="57150"/>
                  </a:cubicBezTo>
                  <a:cubicBezTo>
                    <a:pt x="93345" y="57150"/>
                    <a:pt x="76200" y="74295"/>
                    <a:pt x="76200" y="95250"/>
                  </a:cubicBezTo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17" name="Freeform: Shape 92">
              <a:extLst>
                <a:ext uri="{FF2B5EF4-FFF2-40B4-BE49-F238E27FC236}">
                  <a16:creationId xmlns:a16="http://schemas.microsoft.com/office/drawing/2014/main" id="{35891ADD-E95D-4B3C-AB9A-AF748FCE3542}"/>
                </a:ext>
              </a:extLst>
            </p:cNvPr>
            <p:cNvSpPr/>
            <p:nvPr/>
          </p:nvSpPr>
          <p:spPr>
            <a:xfrm>
              <a:off x="7594580" y="329710"/>
              <a:ext cx="142875" cy="123825"/>
            </a:xfrm>
            <a:custGeom>
              <a:avLst/>
              <a:gdLst/>
              <a:ahLst/>
              <a:cxnLst/>
              <a:rect l="0" t="0" r="0" b="0"/>
              <a:pathLst>
                <a:path w="142875" h="123825">
                  <a:moveTo>
                    <a:pt x="76200" y="76200"/>
                  </a:moveTo>
                  <a:lnTo>
                    <a:pt x="76200" y="38100"/>
                  </a:lnTo>
                  <a:moveTo>
                    <a:pt x="76200" y="28575"/>
                  </a:moveTo>
                  <a:lnTo>
                    <a:pt x="76200" y="19050"/>
                  </a:lnTo>
                  <a:moveTo>
                    <a:pt x="50482" y="100965"/>
                  </a:moveTo>
                  <a:lnTo>
                    <a:pt x="50482" y="131445"/>
                  </a:lnTo>
                  <a:lnTo>
                    <a:pt x="80963" y="100965"/>
                  </a:lnTo>
                  <a:cubicBezTo>
                    <a:pt x="80963" y="100965"/>
                    <a:pt x="106680" y="100965"/>
                    <a:pt x="126682" y="100965"/>
                  </a:cubicBezTo>
                  <a:cubicBezTo>
                    <a:pt x="140970" y="100965"/>
                    <a:pt x="151448" y="89535"/>
                    <a:pt x="151448" y="76200"/>
                  </a:cubicBezTo>
                  <a:lnTo>
                    <a:pt x="151448" y="24765"/>
                  </a:lnTo>
                  <a:cubicBezTo>
                    <a:pt x="151448" y="10478"/>
                    <a:pt x="140018" y="0"/>
                    <a:pt x="126682" y="0"/>
                  </a:cubicBezTo>
                  <a:lnTo>
                    <a:pt x="24765" y="0"/>
                  </a:lnTo>
                  <a:cubicBezTo>
                    <a:pt x="10478" y="0"/>
                    <a:pt x="0" y="11430"/>
                    <a:pt x="0" y="24765"/>
                  </a:cubicBezTo>
                  <a:lnTo>
                    <a:pt x="0" y="76200"/>
                  </a:lnTo>
                  <a:cubicBezTo>
                    <a:pt x="0" y="90488"/>
                    <a:pt x="11430" y="100965"/>
                    <a:pt x="24765" y="100965"/>
                  </a:cubicBezTo>
                  <a:lnTo>
                    <a:pt x="50482" y="100965"/>
                  </a:lnTo>
                  <a:close/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grpSp>
        <p:nvGrpSpPr>
          <p:cNvPr id="18" name="Graphic 327">
            <a:extLst>
              <a:ext uri="{FF2B5EF4-FFF2-40B4-BE49-F238E27FC236}">
                <a16:creationId xmlns:a16="http://schemas.microsoft.com/office/drawing/2014/main" id="{30B0B489-8591-484E-B124-9ADDD60947EF}"/>
              </a:ext>
            </a:extLst>
          </p:cNvPr>
          <p:cNvGrpSpPr/>
          <p:nvPr/>
        </p:nvGrpSpPr>
        <p:grpSpPr>
          <a:xfrm>
            <a:off x="1313105" y="2184607"/>
            <a:ext cx="1207213" cy="1207213"/>
            <a:chOff x="6070599" y="3349624"/>
            <a:chExt cx="295275" cy="295275"/>
          </a:xfrm>
        </p:grpSpPr>
        <p:sp>
          <p:nvSpPr>
            <p:cNvPr id="19" name="Freeform: Shape 94">
              <a:extLst>
                <a:ext uri="{FF2B5EF4-FFF2-40B4-BE49-F238E27FC236}">
                  <a16:creationId xmlns:a16="http://schemas.microsoft.com/office/drawing/2014/main" id="{D4590D37-332B-4F46-AC52-87532818C1F7}"/>
                </a:ext>
              </a:extLst>
            </p:cNvPr>
            <p:cNvSpPr/>
            <p:nvPr/>
          </p:nvSpPr>
          <p:spPr>
            <a:xfrm>
              <a:off x="6075362" y="3354387"/>
              <a:ext cx="285750" cy="285750"/>
            </a:xfrm>
            <a:custGeom>
              <a:avLst/>
              <a:gdLst/>
              <a:ahLst/>
              <a:cxnLst/>
              <a:rect l="0" t="0" r="0" b="0"/>
              <a:pathLst>
                <a:path w="285750" h="285750">
                  <a:moveTo>
                    <a:pt x="176213" y="214313"/>
                  </a:moveTo>
                  <a:cubicBezTo>
                    <a:pt x="176213" y="232410"/>
                    <a:pt x="160973" y="247650"/>
                    <a:pt x="142875" y="247650"/>
                  </a:cubicBezTo>
                  <a:cubicBezTo>
                    <a:pt x="124778" y="247650"/>
                    <a:pt x="109538" y="232410"/>
                    <a:pt x="109538" y="214313"/>
                  </a:cubicBezTo>
                  <a:cubicBezTo>
                    <a:pt x="109538" y="196215"/>
                    <a:pt x="124778" y="180975"/>
                    <a:pt x="142875" y="180975"/>
                  </a:cubicBezTo>
                  <a:cubicBezTo>
                    <a:pt x="160973" y="180975"/>
                    <a:pt x="176213" y="196215"/>
                    <a:pt x="176213" y="214313"/>
                  </a:cubicBezTo>
                  <a:close/>
                  <a:moveTo>
                    <a:pt x="185738" y="290513"/>
                  </a:moveTo>
                  <a:cubicBezTo>
                    <a:pt x="185738" y="266700"/>
                    <a:pt x="166688" y="247650"/>
                    <a:pt x="142875" y="247650"/>
                  </a:cubicBezTo>
                  <a:cubicBezTo>
                    <a:pt x="119063" y="247650"/>
                    <a:pt x="100013" y="266700"/>
                    <a:pt x="100013" y="290513"/>
                  </a:cubicBezTo>
                  <a:moveTo>
                    <a:pt x="242888" y="0"/>
                  </a:moveTo>
                  <a:cubicBezTo>
                    <a:pt x="224790" y="0"/>
                    <a:pt x="209550" y="15240"/>
                    <a:pt x="209550" y="33338"/>
                  </a:cubicBezTo>
                  <a:cubicBezTo>
                    <a:pt x="209550" y="51435"/>
                    <a:pt x="224790" y="66675"/>
                    <a:pt x="242888" y="66675"/>
                  </a:cubicBezTo>
                  <a:cubicBezTo>
                    <a:pt x="260985" y="66675"/>
                    <a:pt x="276225" y="51435"/>
                    <a:pt x="276225" y="33338"/>
                  </a:cubicBezTo>
                  <a:cubicBezTo>
                    <a:pt x="276225" y="15240"/>
                    <a:pt x="260985" y="0"/>
                    <a:pt x="242888" y="0"/>
                  </a:cubicBezTo>
                  <a:close/>
                  <a:moveTo>
                    <a:pt x="285750" y="109538"/>
                  </a:moveTo>
                  <a:cubicBezTo>
                    <a:pt x="285750" y="85725"/>
                    <a:pt x="266700" y="66675"/>
                    <a:pt x="242888" y="66675"/>
                  </a:cubicBezTo>
                  <a:cubicBezTo>
                    <a:pt x="219075" y="66675"/>
                    <a:pt x="200025" y="85725"/>
                    <a:pt x="200025" y="109538"/>
                  </a:cubicBezTo>
                  <a:moveTo>
                    <a:pt x="42863" y="0"/>
                  </a:moveTo>
                  <a:cubicBezTo>
                    <a:pt x="24765" y="0"/>
                    <a:pt x="9525" y="15240"/>
                    <a:pt x="9525" y="33338"/>
                  </a:cubicBezTo>
                  <a:cubicBezTo>
                    <a:pt x="9525" y="51435"/>
                    <a:pt x="24765" y="66675"/>
                    <a:pt x="42863" y="66675"/>
                  </a:cubicBezTo>
                  <a:cubicBezTo>
                    <a:pt x="60960" y="66675"/>
                    <a:pt x="76200" y="51435"/>
                    <a:pt x="76200" y="33338"/>
                  </a:cubicBezTo>
                  <a:cubicBezTo>
                    <a:pt x="76200" y="15240"/>
                    <a:pt x="60960" y="0"/>
                    <a:pt x="42863" y="0"/>
                  </a:cubicBezTo>
                  <a:close/>
                  <a:moveTo>
                    <a:pt x="85725" y="109538"/>
                  </a:moveTo>
                  <a:cubicBezTo>
                    <a:pt x="85725" y="85725"/>
                    <a:pt x="66675" y="66675"/>
                    <a:pt x="42863" y="66675"/>
                  </a:cubicBezTo>
                  <a:cubicBezTo>
                    <a:pt x="19050" y="66675"/>
                    <a:pt x="0" y="85725"/>
                    <a:pt x="0" y="109538"/>
                  </a:cubicBezTo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20" name="Freeform: Shape 95">
              <a:extLst>
                <a:ext uri="{FF2B5EF4-FFF2-40B4-BE49-F238E27FC236}">
                  <a16:creationId xmlns:a16="http://schemas.microsoft.com/office/drawing/2014/main" id="{B5C42E54-DAC1-440C-B2FA-C63816599870}"/>
                </a:ext>
              </a:extLst>
            </p:cNvPr>
            <p:cNvSpPr/>
            <p:nvPr/>
          </p:nvSpPr>
          <p:spPr>
            <a:xfrm>
              <a:off x="6099174" y="3378199"/>
              <a:ext cx="228600" cy="209550"/>
            </a:xfrm>
            <a:custGeom>
              <a:avLst/>
              <a:gdLst/>
              <a:ahLst/>
              <a:cxnLst/>
              <a:rect l="0" t="0" r="0" b="0"/>
              <a:pathLst>
                <a:path w="228600" h="209550">
                  <a:moveTo>
                    <a:pt x="231458" y="95250"/>
                  </a:moveTo>
                  <a:cubicBezTo>
                    <a:pt x="232410" y="101918"/>
                    <a:pt x="233363" y="107633"/>
                    <a:pt x="233363" y="114300"/>
                  </a:cubicBezTo>
                  <a:cubicBezTo>
                    <a:pt x="233363" y="156210"/>
                    <a:pt x="210503" y="193358"/>
                    <a:pt x="176213" y="213360"/>
                  </a:cubicBezTo>
                  <a:moveTo>
                    <a:pt x="157163" y="6668"/>
                  </a:moveTo>
                  <a:cubicBezTo>
                    <a:pt x="145733" y="2857"/>
                    <a:pt x="132398" y="0"/>
                    <a:pt x="119063" y="0"/>
                  </a:cubicBezTo>
                  <a:cubicBezTo>
                    <a:pt x="105728" y="0"/>
                    <a:pt x="93345" y="1905"/>
                    <a:pt x="80963" y="6668"/>
                  </a:cubicBezTo>
                  <a:moveTo>
                    <a:pt x="4763" y="104775"/>
                  </a:moveTo>
                  <a:cubicBezTo>
                    <a:pt x="4763" y="107633"/>
                    <a:pt x="4763" y="111443"/>
                    <a:pt x="4763" y="114300"/>
                  </a:cubicBezTo>
                  <a:cubicBezTo>
                    <a:pt x="4763" y="156210"/>
                    <a:pt x="27623" y="193358"/>
                    <a:pt x="61913" y="213360"/>
                  </a:cubicBezTo>
                  <a:moveTo>
                    <a:pt x="157163" y="1905"/>
                  </a:moveTo>
                  <a:cubicBezTo>
                    <a:pt x="154305" y="1905"/>
                    <a:pt x="152400" y="3810"/>
                    <a:pt x="152400" y="6668"/>
                  </a:cubicBezTo>
                  <a:cubicBezTo>
                    <a:pt x="152400" y="9525"/>
                    <a:pt x="154305" y="11430"/>
                    <a:pt x="157163" y="11430"/>
                  </a:cubicBezTo>
                  <a:cubicBezTo>
                    <a:pt x="160020" y="11430"/>
                    <a:pt x="161925" y="9525"/>
                    <a:pt x="161925" y="6668"/>
                  </a:cubicBezTo>
                  <a:cubicBezTo>
                    <a:pt x="161925" y="3810"/>
                    <a:pt x="160020" y="1905"/>
                    <a:pt x="157163" y="1905"/>
                  </a:cubicBezTo>
                  <a:close/>
                  <a:moveTo>
                    <a:pt x="176213" y="208598"/>
                  </a:moveTo>
                  <a:cubicBezTo>
                    <a:pt x="173355" y="208598"/>
                    <a:pt x="171450" y="210503"/>
                    <a:pt x="171450" y="213360"/>
                  </a:cubicBezTo>
                  <a:cubicBezTo>
                    <a:pt x="171450" y="216218"/>
                    <a:pt x="173355" y="218123"/>
                    <a:pt x="176213" y="218123"/>
                  </a:cubicBezTo>
                  <a:cubicBezTo>
                    <a:pt x="179070" y="218123"/>
                    <a:pt x="180975" y="216218"/>
                    <a:pt x="180975" y="213360"/>
                  </a:cubicBezTo>
                  <a:cubicBezTo>
                    <a:pt x="180975" y="210503"/>
                    <a:pt x="179070" y="208598"/>
                    <a:pt x="176213" y="208598"/>
                  </a:cubicBezTo>
                  <a:close/>
                  <a:moveTo>
                    <a:pt x="4763" y="100013"/>
                  </a:moveTo>
                  <a:cubicBezTo>
                    <a:pt x="1905" y="100013"/>
                    <a:pt x="0" y="101918"/>
                    <a:pt x="0" y="104775"/>
                  </a:cubicBezTo>
                  <a:cubicBezTo>
                    <a:pt x="0" y="107633"/>
                    <a:pt x="1905" y="109538"/>
                    <a:pt x="4763" y="109538"/>
                  </a:cubicBezTo>
                  <a:cubicBezTo>
                    <a:pt x="7620" y="109538"/>
                    <a:pt x="9525" y="107633"/>
                    <a:pt x="9525" y="104775"/>
                  </a:cubicBezTo>
                  <a:cubicBezTo>
                    <a:pt x="9525" y="101918"/>
                    <a:pt x="7620" y="100013"/>
                    <a:pt x="4763" y="100013"/>
                  </a:cubicBezTo>
                  <a:close/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cxnSp>
        <p:nvCxnSpPr>
          <p:cNvPr id="21" name="Straight Connector 96">
            <a:extLst>
              <a:ext uri="{FF2B5EF4-FFF2-40B4-BE49-F238E27FC236}">
                <a16:creationId xmlns:a16="http://schemas.microsoft.com/office/drawing/2014/main" id="{52F62636-F45D-46D0-BDF7-5E7E850E5D25}"/>
              </a:ext>
            </a:extLst>
          </p:cNvPr>
          <p:cNvCxnSpPr>
            <a:cxnSpLocks/>
          </p:cNvCxnSpPr>
          <p:nvPr/>
        </p:nvCxnSpPr>
        <p:spPr>
          <a:xfrm>
            <a:off x="483139" y="5903185"/>
            <a:ext cx="11493791" cy="0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33">
            <a:extLst>
              <a:ext uri="{FF2B5EF4-FFF2-40B4-BE49-F238E27FC236}">
                <a16:creationId xmlns:a16="http://schemas.microsoft.com/office/drawing/2014/main" id="{46902CB3-3DC0-4F7B-A734-4976309080B8}"/>
              </a:ext>
            </a:extLst>
          </p:cNvPr>
          <p:cNvSpPr/>
          <p:nvPr/>
        </p:nvSpPr>
        <p:spPr>
          <a:xfrm>
            <a:off x="2451055" y="5521424"/>
            <a:ext cx="7521808" cy="718688"/>
          </a:xfrm>
          <a:prstGeom prst="rect">
            <a:avLst/>
          </a:prstGeom>
          <a:solidFill>
            <a:srgbClr val="E6E6E6"/>
          </a:solidFill>
        </p:spPr>
        <p:txBody>
          <a:bodyPr wrap="square" anchor="ctr">
            <a:noAutofit/>
          </a:bodyPr>
          <a:lstStyle/>
          <a:p>
            <a:pPr algn="ctr" defTabSz="914133">
              <a:defRPr/>
            </a:pPr>
            <a:endParaRPr lang="en-US" sz="2400" kern="0" spc="-30">
              <a:gradFill>
                <a:gsLst>
                  <a:gs pos="1250">
                    <a:srgbClr val="D83B01"/>
                  </a:gs>
                  <a:gs pos="100000">
                    <a:srgbClr val="D83B01"/>
                  </a:gs>
                </a:gsLst>
                <a:lin ang="5400000" scaled="0"/>
              </a:gradFill>
              <a:latin typeface="Segoe UI Light"/>
              <a:cs typeface="Segoe UI Semibold" panose="020B0702040204020203" pitchFamily="34" charset="0"/>
            </a:endParaRPr>
          </a:p>
        </p:txBody>
      </p:sp>
      <p:sp>
        <p:nvSpPr>
          <p:cNvPr id="23" name="Rectangle 97">
            <a:extLst>
              <a:ext uri="{FF2B5EF4-FFF2-40B4-BE49-F238E27FC236}">
                <a16:creationId xmlns:a16="http://schemas.microsoft.com/office/drawing/2014/main" id="{6D13405C-E64B-4B30-A02B-6454BF82B8EC}"/>
              </a:ext>
            </a:extLst>
          </p:cNvPr>
          <p:cNvSpPr/>
          <p:nvPr/>
        </p:nvSpPr>
        <p:spPr>
          <a:xfrm>
            <a:off x="3395628" y="5509342"/>
            <a:ext cx="5643634" cy="71868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 defTabSz="914133">
              <a:defRPr/>
            </a:pP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Protect &amp; manage </a:t>
            </a:r>
            <a:r>
              <a:rPr lang="en-US" sz="2400" kern="0">
                <a:solidFill>
                  <a:schemeClr val="tx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|</a:t>
            </a:r>
            <a:r>
              <a:rPr lang="en-US" sz="2400" kern="0">
                <a:gradFill>
                  <a:gsLst>
                    <a:gs pos="8850">
                      <a:schemeClr val="tx1"/>
                    </a:gs>
                    <a:gs pos="51000">
                      <a:schemeClr val="tx1"/>
                    </a:gs>
                  </a:gsLst>
                </a:gradFill>
                <a:latin typeface="Segoe UI Semilight" panose="020B0402040204020203" pitchFamily="34" charset="0"/>
                <a:cs typeface="Segoe UI Semilight" panose="020B0402040204020203" pitchFamily="34" charset="0"/>
              </a:rPr>
              <a:t> Extend &amp; develop</a:t>
            </a:r>
          </a:p>
        </p:txBody>
      </p:sp>
      <p:grpSp>
        <p:nvGrpSpPr>
          <p:cNvPr id="24" name="Graphic 371">
            <a:extLst>
              <a:ext uri="{FF2B5EF4-FFF2-40B4-BE49-F238E27FC236}">
                <a16:creationId xmlns:a16="http://schemas.microsoft.com/office/drawing/2014/main" id="{8D29126E-8276-4641-8038-D7EBD4C73802}"/>
              </a:ext>
            </a:extLst>
          </p:cNvPr>
          <p:cNvGrpSpPr/>
          <p:nvPr/>
        </p:nvGrpSpPr>
        <p:grpSpPr>
          <a:xfrm>
            <a:off x="9053833" y="5536787"/>
            <a:ext cx="845820" cy="589305"/>
            <a:chOff x="6099175" y="3416300"/>
            <a:chExt cx="232409" cy="161925"/>
          </a:xfrm>
        </p:grpSpPr>
        <p:sp>
          <p:nvSpPr>
            <p:cNvPr id="25" name="Freeform: Shape 100">
              <a:extLst>
                <a:ext uri="{FF2B5EF4-FFF2-40B4-BE49-F238E27FC236}">
                  <a16:creationId xmlns:a16="http://schemas.microsoft.com/office/drawing/2014/main" id="{4055EA52-8C5F-4BC3-BE26-938396BC9B32}"/>
                </a:ext>
              </a:extLst>
            </p:cNvPr>
            <p:cNvSpPr/>
            <p:nvPr/>
          </p:nvSpPr>
          <p:spPr>
            <a:xfrm>
              <a:off x="6099175" y="3416300"/>
              <a:ext cx="180975" cy="161925"/>
            </a:xfrm>
            <a:custGeom>
              <a:avLst/>
              <a:gdLst/>
              <a:ahLst/>
              <a:cxnLst/>
              <a:rect l="0" t="0" r="0" b="0"/>
              <a:pathLst>
                <a:path w="180975" h="161925">
                  <a:moveTo>
                    <a:pt x="108585" y="161925"/>
                  </a:moveTo>
                  <a:lnTo>
                    <a:pt x="0" y="161925"/>
                  </a:lnTo>
                  <a:lnTo>
                    <a:pt x="0" y="0"/>
                  </a:lnTo>
                  <a:lnTo>
                    <a:pt x="184785" y="0"/>
                  </a:lnTo>
                  <a:lnTo>
                    <a:pt x="184785" y="85725"/>
                  </a:lnTo>
                  <a:moveTo>
                    <a:pt x="0" y="23813"/>
                  </a:moveTo>
                  <a:lnTo>
                    <a:pt x="184785" y="23813"/>
                  </a:lnTo>
                  <a:moveTo>
                    <a:pt x="161925" y="0"/>
                  </a:moveTo>
                  <a:lnTo>
                    <a:pt x="161925" y="23813"/>
                  </a:lnTo>
                  <a:moveTo>
                    <a:pt x="139065" y="0"/>
                  </a:moveTo>
                  <a:lnTo>
                    <a:pt x="139065" y="23813"/>
                  </a:lnTo>
                  <a:moveTo>
                    <a:pt x="116205" y="0"/>
                  </a:moveTo>
                  <a:lnTo>
                    <a:pt x="116205" y="23813"/>
                  </a:lnTo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26" name="Freeform: Shape 101">
              <a:extLst>
                <a:ext uri="{FF2B5EF4-FFF2-40B4-BE49-F238E27FC236}">
                  <a16:creationId xmlns:a16="http://schemas.microsoft.com/office/drawing/2014/main" id="{A3B5B14E-4931-43F3-89DC-1E89A0A6CD9F}"/>
                </a:ext>
              </a:extLst>
            </p:cNvPr>
            <p:cNvSpPr/>
            <p:nvPr/>
          </p:nvSpPr>
          <p:spPr>
            <a:xfrm>
              <a:off x="6217284" y="3521075"/>
              <a:ext cx="114300" cy="57150"/>
            </a:xfrm>
            <a:custGeom>
              <a:avLst/>
              <a:gdLst/>
              <a:ahLst/>
              <a:cxnLst/>
              <a:rect l="0" t="0" r="0" b="0"/>
              <a:pathLst>
                <a:path w="114300" h="57150">
                  <a:moveTo>
                    <a:pt x="28575" y="57150"/>
                  </a:moveTo>
                  <a:lnTo>
                    <a:pt x="0" y="28575"/>
                  </a:lnTo>
                  <a:lnTo>
                    <a:pt x="28575" y="0"/>
                  </a:lnTo>
                  <a:moveTo>
                    <a:pt x="47625" y="57150"/>
                  </a:moveTo>
                  <a:lnTo>
                    <a:pt x="66675" y="0"/>
                  </a:lnTo>
                  <a:moveTo>
                    <a:pt x="85725" y="57150"/>
                  </a:moveTo>
                  <a:lnTo>
                    <a:pt x="114300" y="28575"/>
                  </a:lnTo>
                  <a:lnTo>
                    <a:pt x="85725" y="0"/>
                  </a:lnTo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  <p:grpSp>
        <p:nvGrpSpPr>
          <p:cNvPr id="27" name="Graphic 331">
            <a:extLst>
              <a:ext uri="{FF2B5EF4-FFF2-40B4-BE49-F238E27FC236}">
                <a16:creationId xmlns:a16="http://schemas.microsoft.com/office/drawing/2014/main" id="{899C319A-8D82-43CE-B24C-99F88B84DC5F}"/>
              </a:ext>
            </a:extLst>
          </p:cNvPr>
          <p:cNvGrpSpPr/>
          <p:nvPr/>
        </p:nvGrpSpPr>
        <p:grpSpPr>
          <a:xfrm>
            <a:off x="2699633" y="5459144"/>
            <a:ext cx="731092" cy="672605"/>
            <a:chOff x="6094412" y="3387725"/>
            <a:chExt cx="238125" cy="219075"/>
          </a:xfrm>
        </p:grpSpPr>
        <p:sp>
          <p:nvSpPr>
            <p:cNvPr id="28" name="Freeform: Shape 103">
              <a:extLst>
                <a:ext uri="{FF2B5EF4-FFF2-40B4-BE49-F238E27FC236}">
                  <a16:creationId xmlns:a16="http://schemas.microsoft.com/office/drawing/2014/main" id="{7889ACF7-BB65-4FE2-B7A5-1585074F7E54}"/>
                </a:ext>
              </a:extLst>
            </p:cNvPr>
            <p:cNvSpPr/>
            <p:nvPr/>
          </p:nvSpPr>
          <p:spPr>
            <a:xfrm>
              <a:off x="6094412" y="3387725"/>
              <a:ext cx="161925" cy="219075"/>
            </a:xfrm>
            <a:custGeom>
              <a:avLst/>
              <a:gdLst/>
              <a:ahLst/>
              <a:cxnLst/>
              <a:rect l="0" t="0" r="0" b="0"/>
              <a:pathLst>
                <a:path w="161925" h="219075">
                  <a:moveTo>
                    <a:pt x="161925" y="100965"/>
                  </a:moveTo>
                  <a:lnTo>
                    <a:pt x="161925" y="219075"/>
                  </a:lnTo>
                  <a:lnTo>
                    <a:pt x="0" y="219075"/>
                  </a:lnTo>
                  <a:lnTo>
                    <a:pt x="0" y="85725"/>
                  </a:lnTo>
                  <a:lnTo>
                    <a:pt x="154305" y="85725"/>
                  </a:lnTo>
                  <a:moveTo>
                    <a:pt x="126683" y="85725"/>
                  </a:moveTo>
                  <a:lnTo>
                    <a:pt x="126683" y="45720"/>
                  </a:lnTo>
                  <a:cubicBezTo>
                    <a:pt x="126683" y="20955"/>
                    <a:pt x="106680" y="0"/>
                    <a:pt x="80963" y="0"/>
                  </a:cubicBezTo>
                  <a:cubicBezTo>
                    <a:pt x="55245" y="0"/>
                    <a:pt x="36195" y="20003"/>
                    <a:pt x="36195" y="45720"/>
                  </a:cubicBezTo>
                  <a:lnTo>
                    <a:pt x="36195" y="85725"/>
                  </a:lnTo>
                  <a:moveTo>
                    <a:pt x="80963" y="178118"/>
                  </a:moveTo>
                  <a:lnTo>
                    <a:pt x="80963" y="132398"/>
                  </a:lnTo>
                  <a:moveTo>
                    <a:pt x="80963" y="133350"/>
                  </a:moveTo>
                  <a:cubicBezTo>
                    <a:pt x="75248" y="133350"/>
                    <a:pt x="71438" y="137160"/>
                    <a:pt x="71438" y="142875"/>
                  </a:cubicBezTo>
                  <a:cubicBezTo>
                    <a:pt x="71438" y="148590"/>
                    <a:pt x="75248" y="152400"/>
                    <a:pt x="80963" y="152400"/>
                  </a:cubicBezTo>
                  <a:cubicBezTo>
                    <a:pt x="86678" y="152400"/>
                    <a:pt x="90488" y="148590"/>
                    <a:pt x="90488" y="142875"/>
                  </a:cubicBezTo>
                  <a:cubicBezTo>
                    <a:pt x="90488" y="137160"/>
                    <a:pt x="86678" y="133350"/>
                    <a:pt x="80963" y="133350"/>
                  </a:cubicBezTo>
                  <a:close/>
                </a:path>
              </a:pathLst>
            </a:custGeom>
            <a:noFill/>
            <a:ln w="31750" cap="flat">
              <a:solidFill>
                <a:srgbClr val="231F20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  <p:sp>
          <p:nvSpPr>
            <p:cNvPr id="29" name="Freeform: Shape 104">
              <a:extLst>
                <a:ext uri="{FF2B5EF4-FFF2-40B4-BE49-F238E27FC236}">
                  <a16:creationId xmlns:a16="http://schemas.microsoft.com/office/drawing/2014/main" id="{39CA2917-B250-4197-AC10-ABC0C962773B}"/>
                </a:ext>
              </a:extLst>
            </p:cNvPr>
            <p:cNvSpPr/>
            <p:nvPr/>
          </p:nvSpPr>
          <p:spPr>
            <a:xfrm>
              <a:off x="6246812" y="3420110"/>
              <a:ext cx="85725" cy="180975"/>
            </a:xfrm>
            <a:custGeom>
              <a:avLst/>
              <a:gdLst/>
              <a:ahLst/>
              <a:cxnLst/>
              <a:rect l="0" t="0" r="0" b="0"/>
              <a:pathLst>
                <a:path w="85725" h="180975">
                  <a:moveTo>
                    <a:pt x="72390" y="76200"/>
                  </a:moveTo>
                  <a:cubicBezTo>
                    <a:pt x="64770" y="81915"/>
                    <a:pt x="60007" y="92393"/>
                    <a:pt x="60007" y="102870"/>
                  </a:cubicBezTo>
                  <a:lnTo>
                    <a:pt x="60007" y="170497"/>
                  </a:lnTo>
                  <a:cubicBezTo>
                    <a:pt x="60007" y="180022"/>
                    <a:pt x="51435" y="186690"/>
                    <a:pt x="42863" y="185738"/>
                  </a:cubicBezTo>
                  <a:cubicBezTo>
                    <a:pt x="35243" y="184785"/>
                    <a:pt x="30480" y="177165"/>
                    <a:pt x="30480" y="170497"/>
                  </a:cubicBezTo>
                  <a:lnTo>
                    <a:pt x="30480" y="102870"/>
                  </a:lnTo>
                  <a:cubicBezTo>
                    <a:pt x="30480" y="92393"/>
                    <a:pt x="26670" y="82868"/>
                    <a:pt x="18097" y="76200"/>
                  </a:cubicBezTo>
                  <a:cubicBezTo>
                    <a:pt x="7620" y="67628"/>
                    <a:pt x="0" y="55245"/>
                    <a:pt x="0" y="40005"/>
                  </a:cubicBezTo>
                  <a:cubicBezTo>
                    <a:pt x="0" y="22860"/>
                    <a:pt x="9525" y="8573"/>
                    <a:pt x="22860" y="0"/>
                  </a:cubicBezTo>
                  <a:lnTo>
                    <a:pt x="29528" y="40005"/>
                  </a:lnTo>
                  <a:lnTo>
                    <a:pt x="60007" y="40005"/>
                  </a:lnTo>
                  <a:lnTo>
                    <a:pt x="67628" y="952"/>
                  </a:lnTo>
                  <a:cubicBezTo>
                    <a:pt x="80963" y="8573"/>
                    <a:pt x="90488" y="23813"/>
                    <a:pt x="90488" y="40957"/>
                  </a:cubicBezTo>
                  <a:cubicBezTo>
                    <a:pt x="90488" y="55245"/>
                    <a:pt x="83820" y="68580"/>
                    <a:pt x="72390" y="76200"/>
                  </a:cubicBezTo>
                  <a:close/>
                </a:path>
              </a:pathLst>
            </a:custGeom>
            <a:noFill/>
            <a:ln w="31750" cap="flat">
              <a:solidFill>
                <a:srgbClr val="D83B01"/>
              </a:solidFill>
              <a:prstDash val="solid"/>
              <a:miter/>
            </a:ln>
          </p:spPr>
          <p:txBody>
            <a:bodyPr/>
            <a:lstStyle/>
            <a:p>
              <a:endParaRPr lang="en-US" sz="1836"/>
            </a:p>
          </p:txBody>
        </p:sp>
      </p:grpSp>
    </p:spTree>
    <p:extLst>
      <p:ext uri="{BB962C8B-B14F-4D97-AF65-F5344CB8AC3E}">
        <p14:creationId xmlns:p14="http://schemas.microsoft.com/office/powerpoint/2010/main" val="367958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2.70871E-6 1.8611E-7 L 2.70871E-6 0.04358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4626E-6 1.8611E-7 L -4.4626E-6 0.04358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45775E-6 1.8611E-7 L -1.45775E-6 0.04358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1.81261E-7 1.8611E-7 L 1.81261E-7 0.04358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96296E-6 L 0 -0.0544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23" grpId="0"/>
      <p:bldP spid="2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74604" y="295275"/>
            <a:ext cx="11888047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0" baseline="0">
                <a:solidFill>
                  <a:schemeClr val="accent5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SharePoint and OneDrive cloud momentum</a:t>
            </a: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307FBA0C-07EE-4E43-B09D-2004497D776B}"/>
              </a:ext>
            </a:extLst>
          </p:cNvPr>
          <p:cNvGrpSpPr/>
          <p:nvPr/>
        </p:nvGrpSpPr>
        <p:grpSpPr>
          <a:xfrm>
            <a:off x="323502" y="1277840"/>
            <a:ext cx="3803072" cy="3233199"/>
            <a:chOff x="466436" y="1210873"/>
            <a:chExt cx="3803558" cy="3233612"/>
          </a:xfrm>
        </p:grpSpPr>
        <p:sp>
          <p:nvSpPr>
            <p:cNvPr id="4" name="Rectangle 30">
              <a:extLst>
                <a:ext uri="{FF2B5EF4-FFF2-40B4-BE49-F238E27FC236}">
                  <a16:creationId xmlns:a16="http://schemas.microsoft.com/office/drawing/2014/main" id="{24AEDC66-B864-4A46-8A59-D9E2BCE2921A}"/>
                </a:ext>
              </a:extLst>
            </p:cNvPr>
            <p:cNvSpPr/>
            <p:nvPr/>
          </p:nvSpPr>
          <p:spPr bwMode="auto">
            <a:xfrm>
              <a:off x="466436" y="1210873"/>
              <a:ext cx="3803558" cy="2623518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5" name="Rectangle 32">
              <a:extLst>
                <a:ext uri="{FF2B5EF4-FFF2-40B4-BE49-F238E27FC236}">
                  <a16:creationId xmlns:a16="http://schemas.microsoft.com/office/drawing/2014/main" id="{E8CCE1C5-994F-4C51-B6E8-D0548F7EB5A7}"/>
                </a:ext>
              </a:extLst>
            </p:cNvPr>
            <p:cNvSpPr/>
            <p:nvPr/>
          </p:nvSpPr>
          <p:spPr>
            <a:xfrm>
              <a:off x="1110438" y="1476952"/>
              <a:ext cx="3017722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3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ea typeface="Segoe UI Semibold" charset="0"/>
                  <a:cs typeface="Segoe UI" panose="020B0502040204020203" pitchFamily="34" charset="0"/>
                </a:rPr>
                <a:t>300</a:t>
              </a:r>
              <a:r>
                <a:rPr lang="en-US" sz="9999" kern="0" spc="-3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ea typeface="Segoe UI Semibold" charset="0"/>
                  <a:cs typeface="Segoe UI Semibold" charset="0"/>
                </a:rPr>
                <a:t>k</a:t>
              </a:r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9798F581-381C-4C0A-99C5-0E5AF687ACBA}"/>
                </a:ext>
              </a:extLst>
            </p:cNvPr>
            <p:cNvSpPr/>
            <p:nvPr/>
          </p:nvSpPr>
          <p:spPr>
            <a:xfrm>
              <a:off x="1027310" y="2776219"/>
              <a:ext cx="272250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o</a:t>
              </a:r>
              <a:r>
                <a:rPr lang="en-US" sz="2600" dirty="0" err="1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rganizations</a:t>
              </a:r>
              <a:endParaRPr lang="en-US" sz="2600" dirty="0">
                <a:ln w="3175">
                  <a:noFill/>
                </a:ln>
                <a:gradFill>
                  <a:gsLst>
                    <a:gs pos="91000">
                      <a:srgbClr val="353535"/>
                    </a:gs>
                    <a:gs pos="0">
                      <a:srgbClr val="353535"/>
                    </a:gs>
                  </a:gsLst>
                  <a:lin ang="5400000" scaled="0"/>
                </a:gradFill>
                <a:cs typeface="Segoe UI Semibold" charset="0"/>
              </a:endParaRPr>
            </a:p>
          </p:txBody>
        </p:sp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A29E6364-C097-4ECF-BB20-847D65F5D951}"/>
              </a:ext>
            </a:extLst>
          </p:cNvPr>
          <p:cNvGrpSpPr/>
          <p:nvPr/>
        </p:nvGrpSpPr>
        <p:grpSpPr>
          <a:xfrm>
            <a:off x="323503" y="3949420"/>
            <a:ext cx="3844076" cy="3195460"/>
            <a:chOff x="466436" y="3882794"/>
            <a:chExt cx="3844567" cy="3195868"/>
          </a:xfrm>
        </p:grpSpPr>
        <p:sp>
          <p:nvSpPr>
            <p:cNvPr id="8" name="Rectangle 39">
              <a:extLst>
                <a:ext uri="{FF2B5EF4-FFF2-40B4-BE49-F238E27FC236}">
                  <a16:creationId xmlns:a16="http://schemas.microsoft.com/office/drawing/2014/main" id="{C4A61887-F493-4915-8A3C-6A3072ED9715}"/>
                </a:ext>
              </a:extLst>
            </p:cNvPr>
            <p:cNvSpPr/>
            <p:nvPr/>
          </p:nvSpPr>
          <p:spPr bwMode="auto">
            <a:xfrm>
              <a:off x="466436" y="3882794"/>
              <a:ext cx="3803558" cy="2633472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163C6C78-2C42-4E6B-A1CB-21CDADEB90A3}"/>
                </a:ext>
              </a:extLst>
            </p:cNvPr>
            <p:cNvSpPr/>
            <p:nvPr/>
          </p:nvSpPr>
          <p:spPr>
            <a:xfrm>
              <a:off x="810875" y="4111129"/>
              <a:ext cx="3140307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4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9</a:t>
              </a:r>
              <a:r>
                <a:rPr lang="en-US" sz="9999" b="1" kern="0" spc="-6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0</a:t>
              </a:r>
              <a:r>
                <a:rPr lang="en-US" sz="9999" kern="0" spc="-6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cs typeface="Segoe UI Semibold" charset="0"/>
                </a:rPr>
                <a:t>%</a:t>
              </a:r>
              <a:endParaRPr lang="en-US" sz="9999" b="1" kern="0" spc="-600" dirty="0">
                <a:gradFill>
                  <a:gsLst>
                    <a:gs pos="1250">
                      <a:srgbClr val="D83B01"/>
                    </a:gs>
                    <a:gs pos="100000">
                      <a:srgbClr val="D83B0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E8829C7A-DA4D-46E2-8518-7F05B1A72B53}"/>
                </a:ext>
              </a:extLst>
            </p:cNvPr>
            <p:cNvSpPr/>
            <p:nvPr/>
          </p:nvSpPr>
          <p:spPr>
            <a:xfrm>
              <a:off x="753580" y="5425345"/>
              <a:ext cx="355742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growth in active users</a:t>
              </a:r>
            </a:p>
          </p:txBody>
        </p:sp>
      </p:grpSp>
      <p:grpSp>
        <p:nvGrpSpPr>
          <p:cNvPr id="11" name="Group 45">
            <a:extLst>
              <a:ext uri="{FF2B5EF4-FFF2-40B4-BE49-F238E27FC236}">
                <a16:creationId xmlns:a16="http://schemas.microsoft.com/office/drawing/2014/main" id="{79D7DFCA-943D-42F4-92E0-90B3E4098A2C}"/>
              </a:ext>
            </a:extLst>
          </p:cNvPr>
          <p:cNvGrpSpPr/>
          <p:nvPr/>
        </p:nvGrpSpPr>
        <p:grpSpPr>
          <a:xfrm>
            <a:off x="8041034" y="1277840"/>
            <a:ext cx="4048583" cy="3233199"/>
            <a:chOff x="8184953" y="1210873"/>
            <a:chExt cx="4049100" cy="3233612"/>
          </a:xfrm>
        </p:grpSpPr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C337FE59-0776-442D-B9C6-12A023431340}"/>
                </a:ext>
              </a:extLst>
            </p:cNvPr>
            <p:cNvSpPr/>
            <p:nvPr/>
          </p:nvSpPr>
          <p:spPr bwMode="auto">
            <a:xfrm>
              <a:off x="8184953" y="1210873"/>
              <a:ext cx="3803558" cy="2623518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3" name="Rectangle 47">
              <a:extLst>
                <a:ext uri="{FF2B5EF4-FFF2-40B4-BE49-F238E27FC236}">
                  <a16:creationId xmlns:a16="http://schemas.microsoft.com/office/drawing/2014/main" id="{DFEE0A1F-DB11-4DB8-B5F1-745DA1E1034A}"/>
                </a:ext>
              </a:extLst>
            </p:cNvPr>
            <p:cNvSpPr/>
            <p:nvPr/>
          </p:nvSpPr>
          <p:spPr>
            <a:xfrm>
              <a:off x="8595887" y="1476952"/>
              <a:ext cx="3017722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4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6</a:t>
              </a:r>
              <a:r>
                <a:rPr lang="en-US" sz="9999" b="1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5</a:t>
              </a:r>
              <a:r>
                <a:rPr lang="en-US" sz="9999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cs typeface="Segoe UI Semibold" charset="0"/>
                </a:rPr>
                <a:t>%</a:t>
              </a:r>
            </a:p>
          </p:txBody>
        </p:sp>
        <p:sp>
          <p:nvSpPr>
            <p:cNvPr id="14" name="Rectangle 48">
              <a:extLst>
                <a:ext uri="{FF2B5EF4-FFF2-40B4-BE49-F238E27FC236}">
                  <a16:creationId xmlns:a16="http://schemas.microsoft.com/office/drawing/2014/main" id="{0E8DFE8C-A9F5-4A2D-AFC4-F59DE4A6A65E}"/>
                </a:ext>
              </a:extLst>
            </p:cNvPr>
            <p:cNvSpPr/>
            <p:nvPr/>
          </p:nvSpPr>
          <p:spPr>
            <a:xfrm>
              <a:off x="8577414" y="2776219"/>
              <a:ext cx="365663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of all seats are online</a:t>
              </a:r>
            </a:p>
          </p:txBody>
        </p:sp>
      </p:grpSp>
      <p:grpSp>
        <p:nvGrpSpPr>
          <p:cNvPr id="15" name="Group 49">
            <a:extLst>
              <a:ext uri="{FF2B5EF4-FFF2-40B4-BE49-F238E27FC236}">
                <a16:creationId xmlns:a16="http://schemas.microsoft.com/office/drawing/2014/main" id="{7DA956F7-8482-4DCD-83B6-002EC17B9D0E}"/>
              </a:ext>
            </a:extLst>
          </p:cNvPr>
          <p:cNvGrpSpPr/>
          <p:nvPr/>
        </p:nvGrpSpPr>
        <p:grpSpPr>
          <a:xfrm>
            <a:off x="4182268" y="1277840"/>
            <a:ext cx="4095937" cy="3233199"/>
            <a:chOff x="4325694" y="1210873"/>
            <a:chExt cx="4096460" cy="3233612"/>
          </a:xfrm>
        </p:grpSpPr>
        <p:sp>
          <p:nvSpPr>
            <p:cNvPr id="16" name="Rectangle 50">
              <a:extLst>
                <a:ext uri="{FF2B5EF4-FFF2-40B4-BE49-F238E27FC236}">
                  <a16:creationId xmlns:a16="http://schemas.microsoft.com/office/drawing/2014/main" id="{3302F5D7-F6B5-46E4-ADED-EC3864CCD179}"/>
                </a:ext>
              </a:extLst>
            </p:cNvPr>
            <p:cNvSpPr/>
            <p:nvPr/>
          </p:nvSpPr>
          <p:spPr bwMode="auto">
            <a:xfrm>
              <a:off x="4325694" y="1210873"/>
              <a:ext cx="3803558" cy="2623518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17" name="Rectangle 51">
              <a:extLst>
                <a:ext uri="{FF2B5EF4-FFF2-40B4-BE49-F238E27FC236}">
                  <a16:creationId xmlns:a16="http://schemas.microsoft.com/office/drawing/2014/main" id="{FB6CC0F8-2B97-4CB5-B838-E80A901BDA10}"/>
                </a:ext>
              </a:extLst>
            </p:cNvPr>
            <p:cNvSpPr/>
            <p:nvPr/>
          </p:nvSpPr>
          <p:spPr>
            <a:xfrm>
              <a:off x="5088009" y="1476952"/>
              <a:ext cx="3334145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85</a:t>
              </a:r>
              <a:r>
                <a:rPr lang="en-US" sz="9999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cs typeface="Segoe UI Semibold" charset="0"/>
                </a:rPr>
                <a:t>%</a:t>
              </a:r>
            </a:p>
          </p:txBody>
        </p:sp>
        <p:sp>
          <p:nvSpPr>
            <p:cNvPr id="18" name="Rectangle 52">
              <a:extLst>
                <a:ext uri="{FF2B5EF4-FFF2-40B4-BE49-F238E27FC236}">
                  <a16:creationId xmlns:a16="http://schemas.microsoft.com/office/drawing/2014/main" id="{C0AFC6AA-88EC-45BE-BF41-EF2E42987747}"/>
                </a:ext>
              </a:extLst>
            </p:cNvPr>
            <p:cNvSpPr/>
            <p:nvPr/>
          </p:nvSpPr>
          <p:spPr>
            <a:xfrm>
              <a:off x="5060300" y="2776219"/>
              <a:ext cx="2627110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of Fortune </a:t>
              </a:r>
              <a:r>
                <a:rPr lang="en-US" sz="2600" spc="-1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5</a:t>
              </a: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00</a:t>
              </a:r>
            </a:p>
          </p:txBody>
        </p:sp>
      </p:grpSp>
      <p:grpSp>
        <p:nvGrpSpPr>
          <p:cNvPr id="19" name="Group 53">
            <a:extLst>
              <a:ext uri="{FF2B5EF4-FFF2-40B4-BE49-F238E27FC236}">
                <a16:creationId xmlns:a16="http://schemas.microsoft.com/office/drawing/2014/main" id="{8FD64FDC-079C-4EE8-90E3-6B123F52D8AC}"/>
              </a:ext>
            </a:extLst>
          </p:cNvPr>
          <p:cNvGrpSpPr/>
          <p:nvPr/>
        </p:nvGrpSpPr>
        <p:grpSpPr>
          <a:xfrm>
            <a:off x="4182268" y="3949420"/>
            <a:ext cx="3841281" cy="3195460"/>
            <a:chOff x="4325694" y="3882794"/>
            <a:chExt cx="3841771" cy="3195868"/>
          </a:xfrm>
        </p:grpSpPr>
        <p:sp>
          <p:nvSpPr>
            <p:cNvPr id="20" name="Rectangle 54">
              <a:extLst>
                <a:ext uri="{FF2B5EF4-FFF2-40B4-BE49-F238E27FC236}">
                  <a16:creationId xmlns:a16="http://schemas.microsoft.com/office/drawing/2014/main" id="{6F2724B3-E6C5-4E73-8912-A236DC0C1792}"/>
                </a:ext>
              </a:extLst>
            </p:cNvPr>
            <p:cNvSpPr/>
            <p:nvPr/>
          </p:nvSpPr>
          <p:spPr bwMode="auto">
            <a:xfrm>
              <a:off x="4325694" y="3882794"/>
              <a:ext cx="3803558" cy="2633472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21" name="Rectangle 55">
              <a:extLst>
                <a:ext uri="{FF2B5EF4-FFF2-40B4-BE49-F238E27FC236}">
                  <a16:creationId xmlns:a16="http://schemas.microsoft.com/office/drawing/2014/main" id="{56B43FFC-7979-4776-8B7D-4A527CA93A79}"/>
                </a:ext>
              </a:extLst>
            </p:cNvPr>
            <p:cNvSpPr/>
            <p:nvPr/>
          </p:nvSpPr>
          <p:spPr>
            <a:xfrm>
              <a:off x="4676763" y="4111129"/>
              <a:ext cx="3140307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3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300</a:t>
              </a:r>
              <a:r>
                <a:rPr lang="en-US" sz="9999" kern="0" spc="-600" dirty="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cs typeface="Segoe UI Semibold" charset="0"/>
                </a:rPr>
                <a:t>%</a:t>
              </a:r>
            </a:p>
          </p:txBody>
        </p:sp>
        <p:sp>
          <p:nvSpPr>
            <p:cNvPr id="22" name="Rectangle 56">
              <a:extLst>
                <a:ext uri="{FF2B5EF4-FFF2-40B4-BE49-F238E27FC236}">
                  <a16:creationId xmlns:a16="http://schemas.microsoft.com/office/drawing/2014/main" id="{E6D4C56D-9528-4C9C-8C18-01CACCBE7DAF}"/>
                </a:ext>
              </a:extLst>
            </p:cNvPr>
            <p:cNvSpPr/>
            <p:nvPr/>
          </p:nvSpPr>
          <p:spPr>
            <a:xfrm>
              <a:off x="4610042" y="5425345"/>
              <a:ext cx="3557423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2600" dirty="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growth in sync usage</a:t>
              </a:r>
            </a:p>
          </p:txBody>
        </p:sp>
      </p:grpSp>
      <p:grpSp>
        <p:nvGrpSpPr>
          <p:cNvPr id="23" name="Group 57">
            <a:extLst>
              <a:ext uri="{FF2B5EF4-FFF2-40B4-BE49-F238E27FC236}">
                <a16:creationId xmlns:a16="http://schemas.microsoft.com/office/drawing/2014/main" id="{1A02E632-B66F-400C-A74D-29F006664AEB}"/>
              </a:ext>
            </a:extLst>
          </p:cNvPr>
          <p:cNvGrpSpPr/>
          <p:nvPr/>
        </p:nvGrpSpPr>
        <p:grpSpPr>
          <a:xfrm>
            <a:off x="8041035" y="3949420"/>
            <a:ext cx="3977849" cy="3195460"/>
            <a:chOff x="8184953" y="3882794"/>
            <a:chExt cx="3978357" cy="3195868"/>
          </a:xfrm>
        </p:grpSpPr>
        <p:sp>
          <p:nvSpPr>
            <p:cNvPr id="24" name="Rectangle 58">
              <a:extLst>
                <a:ext uri="{FF2B5EF4-FFF2-40B4-BE49-F238E27FC236}">
                  <a16:creationId xmlns:a16="http://schemas.microsoft.com/office/drawing/2014/main" id="{18D45271-5D5F-4FED-91E3-F1BF895C0A56}"/>
                </a:ext>
              </a:extLst>
            </p:cNvPr>
            <p:cNvSpPr/>
            <p:nvPr/>
          </p:nvSpPr>
          <p:spPr bwMode="auto">
            <a:xfrm>
              <a:off x="8184953" y="3882794"/>
              <a:ext cx="3803558" cy="2623518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37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light"/>
                <a:cs typeface="Segoe UI" pitchFamily="34" charset="0"/>
              </a:endParaRPr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0015CBA1-0B2B-48E4-BB29-4A2978505F2F}"/>
                </a:ext>
              </a:extLst>
            </p:cNvPr>
            <p:cNvSpPr/>
            <p:nvPr/>
          </p:nvSpPr>
          <p:spPr>
            <a:xfrm>
              <a:off x="8616048" y="4111129"/>
              <a:ext cx="3140307" cy="2967533"/>
            </a:xfrm>
            <a:prstGeom prst="rect">
              <a:avLst/>
            </a:prstGeom>
          </p:spPr>
          <p:txBody>
            <a:bodyPr wrap="square" lIns="0" rIns="0">
              <a:noAutofit/>
            </a:bodyPr>
            <a:lstStyle/>
            <a:p>
              <a:pPr defTabSz="914133">
                <a:spcAft>
                  <a:spcPts val="1200"/>
                </a:spcAft>
                <a:defRPr/>
              </a:pPr>
              <a:r>
                <a:rPr lang="en-US" sz="9999" b="1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latin typeface="Segoe UI" panose="020B0502040204020203" pitchFamily="34" charset="0"/>
                  <a:cs typeface="Segoe UI" panose="020B0502040204020203" pitchFamily="34" charset="0"/>
                </a:rPr>
                <a:t>7</a:t>
              </a:r>
              <a:r>
                <a:rPr lang="en-US" sz="9999" kern="0" spc="-600">
                  <a:gradFill>
                    <a:gsLst>
                      <a:gs pos="1250">
                        <a:srgbClr val="D83B01"/>
                      </a:gs>
                      <a:gs pos="100000">
                        <a:srgbClr val="D83B01"/>
                      </a:gs>
                    </a:gsLst>
                    <a:lin ang="5400000" scaled="0"/>
                  </a:gradFill>
                  <a:cs typeface="Segoe UI Semibold" charset="0"/>
                </a:rPr>
                <a:t>x</a:t>
              </a:r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85436BBA-66B8-4E8C-833D-AB16F477048F}"/>
                </a:ext>
              </a:extLst>
            </p:cNvPr>
            <p:cNvSpPr/>
            <p:nvPr/>
          </p:nvSpPr>
          <p:spPr>
            <a:xfrm>
              <a:off x="8605887" y="5425345"/>
              <a:ext cx="3557423" cy="7325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133">
                <a:lnSpc>
                  <a:spcPct val="80000"/>
                </a:lnSpc>
                <a:spcAft>
                  <a:spcPts val="1200"/>
                </a:spcAft>
                <a:defRPr/>
              </a:pPr>
              <a:r>
                <a:rPr lang="en-US" sz="260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Gartner &amp; </a:t>
              </a:r>
              <a:br>
                <a:rPr lang="en-US" sz="260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</a:br>
              <a:r>
                <a:rPr lang="en-US" sz="2600">
                  <a:ln w="3175">
                    <a:noFill/>
                  </a:ln>
                  <a:gradFill>
                    <a:gsLst>
                      <a:gs pos="91000">
                        <a:srgbClr val="353535"/>
                      </a:gs>
                      <a:gs pos="0">
                        <a:srgbClr val="353535"/>
                      </a:gs>
                    </a:gsLst>
                    <a:lin ang="5400000" scaled="0"/>
                  </a:gradFill>
                  <a:cs typeface="Segoe UI Semibold" charset="0"/>
                </a:rPr>
                <a:t>Forrester Leader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91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L -1.875E-6 0.0435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-7.40741E-7 L 2.5E-6 0.04352 " pathEditMode="relative" rAng="0" ptsTypes="AA">
                                      <p:cBhvr>
                                        <p:cTn id="14" dur="5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7.40741E-7 L -8.33333E-7 0.04352 " pathEditMode="relative" rAng="0" ptsTypes="AA">
                                      <p:cBhvr>
                                        <p:cTn id="19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4.58333E-6 3.7037E-6 L -4.58333E-6 0.04351 " pathEditMode="relative" rAng="0" ptsTypes="AA">
                                      <p:cBhvr>
                                        <p:cTn id="24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8.33333E-7 3.7037E-6 L -8.33333E-7 0.04351 " pathEditMode="relative" rAng="0" ptsTypes="AA">
                                      <p:cBhvr>
                                        <p:cTn id="29" dur="5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3.7037E-6 L 3.75E-6 0.04351 " pathEditMode="relative" rAng="0" ptsTypes="AA">
                                      <p:cBhvr>
                                        <p:cTn id="34" dur="500" spd="-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>
            <a:extLst>
              <a:ext uri="{FF2B5EF4-FFF2-40B4-BE49-F238E27FC236}">
                <a16:creationId xmlns:a16="http://schemas.microsoft.com/office/drawing/2014/main" id="{3BF72676-99C4-4A69-98D8-1C2F633AF21F}"/>
              </a:ext>
            </a:extLst>
          </p:cNvPr>
          <p:cNvSpPr/>
          <p:nvPr/>
        </p:nvSpPr>
        <p:spPr bwMode="auto">
          <a:xfrm>
            <a:off x="0" y="-134942"/>
            <a:ext cx="12192000" cy="349681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33">
            <a:extLst>
              <a:ext uri="{FF2B5EF4-FFF2-40B4-BE49-F238E27FC236}">
                <a16:creationId xmlns:a16="http://schemas.microsoft.com/office/drawing/2014/main" id="{92223C4B-6353-4D85-AC25-04158717D8FE}"/>
              </a:ext>
            </a:extLst>
          </p:cNvPr>
          <p:cNvSpPr txBox="1"/>
          <p:nvPr/>
        </p:nvSpPr>
        <p:spPr>
          <a:xfrm>
            <a:off x="3713071" y="3943485"/>
            <a:ext cx="2112100" cy="930196"/>
          </a:xfrm>
          <a:prstGeom prst="rect">
            <a:avLst/>
          </a:prstGeom>
          <a:noFill/>
        </p:spPr>
        <p:txBody>
          <a:bodyPr wrap="none" lIns="186315" tIns="186315" rIns="186315" bIns="186315" rtlCol="0" anchor="t">
            <a:noAutofit/>
          </a:bodyPr>
          <a:lstStyle/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Share inside or outside</a:t>
            </a:r>
          </a:p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your organization</a:t>
            </a: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BA1444A9-8516-448E-8C81-A6904B1AF83D}"/>
              </a:ext>
            </a:extLst>
          </p:cNvPr>
          <p:cNvSpPr txBox="1"/>
          <p:nvPr/>
        </p:nvSpPr>
        <p:spPr>
          <a:xfrm>
            <a:off x="9289821" y="3943484"/>
            <a:ext cx="2658209" cy="849355"/>
          </a:xfrm>
          <a:prstGeom prst="rect">
            <a:avLst/>
          </a:prstGeom>
          <a:noFill/>
        </p:spPr>
        <p:txBody>
          <a:bodyPr wrap="none" lIns="182857" tIns="146285" rIns="182857" bIns="146285" rtlCol="0" anchor="t">
            <a:noAutofit/>
          </a:bodyPr>
          <a:lstStyle/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Quickly find files</a:t>
            </a:r>
          </a:p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that matter most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82063697-ADCE-41AC-BF32-2DF72F203E8E}"/>
              </a:ext>
            </a:extLst>
          </p:cNvPr>
          <p:cNvSpPr txBox="1"/>
          <p:nvPr/>
        </p:nvSpPr>
        <p:spPr>
          <a:xfrm>
            <a:off x="6457925" y="3943485"/>
            <a:ext cx="2446893" cy="930196"/>
          </a:xfrm>
          <a:prstGeom prst="rect">
            <a:avLst/>
          </a:prstGeom>
          <a:noFill/>
        </p:spPr>
        <p:txBody>
          <a:bodyPr wrap="none" lIns="186315" tIns="186315" rIns="186315" bIns="186315" rtlCol="0" anchor="t">
            <a:noAutofit/>
          </a:bodyPr>
          <a:lstStyle/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Collaborate with</a:t>
            </a:r>
          </a:p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deep Office integration</a:t>
            </a:r>
          </a:p>
        </p:txBody>
      </p:sp>
      <p:sp>
        <p:nvSpPr>
          <p:cNvPr id="6" name="TextBox 40">
            <a:extLst>
              <a:ext uri="{FF2B5EF4-FFF2-40B4-BE49-F238E27FC236}">
                <a16:creationId xmlns:a16="http://schemas.microsoft.com/office/drawing/2014/main" id="{F5BCDAD7-BFD3-45A5-A0B1-0EC3F17E6433}"/>
              </a:ext>
            </a:extLst>
          </p:cNvPr>
          <p:cNvSpPr txBox="1"/>
          <p:nvPr/>
        </p:nvSpPr>
        <p:spPr>
          <a:xfrm>
            <a:off x="839137" y="3938015"/>
            <a:ext cx="1926624" cy="930196"/>
          </a:xfrm>
          <a:prstGeom prst="rect">
            <a:avLst/>
          </a:prstGeom>
          <a:noFill/>
        </p:spPr>
        <p:txBody>
          <a:bodyPr wrap="none" lIns="186315" tIns="186315" rIns="186315" bIns="186315" rtlCol="0" anchor="t">
            <a:noAutofit/>
          </a:bodyPr>
          <a:lstStyle/>
          <a:p>
            <a:pPr algn="ctr" defTabSz="931944">
              <a:lnSpc>
                <a:spcPct val="90000"/>
              </a:lnSpc>
              <a:buSzPct val="90000"/>
              <a:defRPr/>
            </a:pP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Access files from </a:t>
            </a:r>
            <a:b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</a:br>
            <a:r>
              <a:rPr lang="en-US" sz="2000" dirty="0">
                <a:gradFill>
                  <a:gsLst>
                    <a:gs pos="79412">
                      <a:schemeClr val="tx1"/>
                    </a:gs>
                    <a:gs pos="60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all your devices</a:t>
            </a:r>
          </a:p>
        </p:txBody>
      </p:sp>
      <p:sp>
        <p:nvSpPr>
          <p:cNvPr id="7" name="TextBox 41">
            <a:extLst>
              <a:ext uri="{FF2B5EF4-FFF2-40B4-BE49-F238E27FC236}">
                <a16:creationId xmlns:a16="http://schemas.microsoft.com/office/drawing/2014/main" id="{58003DBE-CE64-4035-B671-0B8DC9D0654D}"/>
              </a:ext>
            </a:extLst>
          </p:cNvPr>
          <p:cNvSpPr txBox="1"/>
          <p:nvPr/>
        </p:nvSpPr>
        <p:spPr>
          <a:xfrm>
            <a:off x="0" y="730713"/>
            <a:ext cx="12191999" cy="1350797"/>
          </a:xfrm>
          <a:prstGeom prst="rect">
            <a:avLst/>
          </a:prstGeom>
          <a:noFill/>
        </p:spPr>
        <p:txBody>
          <a:bodyPr wrap="square" lIns="182753" tIns="146201" rIns="182753" bIns="146201" rtlCol="0">
            <a:spAutoFit/>
          </a:bodyPr>
          <a:lstStyle/>
          <a:p>
            <a:pPr algn="ctr" defTabSz="91360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4400" kern="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0" scaled="0"/>
                </a:gradFill>
                <a:latin typeface="Segoe UI Light"/>
              </a:rPr>
              <a:t>OneDrive with Office 365</a:t>
            </a:r>
          </a:p>
          <a:p>
            <a:pPr algn="ctr" defTabSz="913607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2400" kern="0" dirty="0">
                <a:gradFill>
                  <a:gsLst>
                    <a:gs pos="25490">
                      <a:schemeClr val="accent1"/>
                    </a:gs>
                    <a:gs pos="42000">
                      <a:schemeClr val="accent1"/>
                    </a:gs>
                  </a:gsLst>
                  <a:lin ang="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Share and work together on all your files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0D0818A2-D959-46FA-95DC-9A6D0CBC3B48}"/>
              </a:ext>
            </a:extLst>
          </p:cNvPr>
          <p:cNvGrpSpPr/>
          <p:nvPr/>
        </p:nvGrpSpPr>
        <p:grpSpPr>
          <a:xfrm>
            <a:off x="1177321" y="2698765"/>
            <a:ext cx="1250256" cy="1250256"/>
            <a:chOff x="1177470" y="2698663"/>
            <a:chExt cx="1250416" cy="1250416"/>
          </a:xfrm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49059E41-E803-4505-AD78-915D8ED66B4A}"/>
                </a:ext>
              </a:extLst>
            </p:cNvPr>
            <p:cNvSpPr/>
            <p:nvPr/>
          </p:nvSpPr>
          <p:spPr bwMode="auto">
            <a:xfrm>
              <a:off x="1177470" y="2698663"/>
              <a:ext cx="1250416" cy="12504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779" tIns="146222" rIns="182779" bIns="1462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" name="Group 63">
              <a:extLst>
                <a:ext uri="{FF2B5EF4-FFF2-40B4-BE49-F238E27FC236}">
                  <a16:creationId xmlns:a16="http://schemas.microsoft.com/office/drawing/2014/main" id="{2F2F5E37-C7FF-4EDD-BB42-1C18E6C947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74158" y="3091750"/>
              <a:ext cx="657040" cy="464242"/>
              <a:chOff x="3259088" y="2552011"/>
              <a:chExt cx="1540375" cy="1088377"/>
            </a:xfrm>
          </p:grpSpPr>
          <p:sp>
            <p:nvSpPr>
              <p:cNvPr id="11" name="UniversalApp_E8CC">
                <a:extLst>
                  <a:ext uri="{FF2B5EF4-FFF2-40B4-BE49-F238E27FC236}">
                    <a16:creationId xmlns:a16="http://schemas.microsoft.com/office/drawing/2014/main" id="{C7D867A0-093E-4461-85B6-C96D3EF16AD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259088" y="2714081"/>
                <a:ext cx="1262313" cy="926307"/>
              </a:xfrm>
              <a:custGeom>
                <a:avLst/>
                <a:gdLst>
                  <a:gd name="T0" fmla="*/ 1250 w 3750"/>
                  <a:gd name="T1" fmla="*/ 2750 h 2750"/>
                  <a:gd name="T2" fmla="*/ 0 w 3750"/>
                  <a:gd name="T3" fmla="*/ 2750 h 2750"/>
                  <a:gd name="T4" fmla="*/ 0 w 3750"/>
                  <a:gd name="T5" fmla="*/ 750 h 2750"/>
                  <a:gd name="T6" fmla="*/ 1250 w 3750"/>
                  <a:gd name="T7" fmla="*/ 750 h 2750"/>
                  <a:gd name="T8" fmla="*/ 1250 w 3750"/>
                  <a:gd name="T9" fmla="*/ 2750 h 2750"/>
                  <a:gd name="T10" fmla="*/ 375 w 3750"/>
                  <a:gd name="T11" fmla="*/ 2250 h 2750"/>
                  <a:gd name="T12" fmla="*/ 875 w 3750"/>
                  <a:gd name="T13" fmla="*/ 2250 h 2750"/>
                  <a:gd name="T14" fmla="*/ 1875 w 3750"/>
                  <a:gd name="T15" fmla="*/ 1750 h 2750"/>
                  <a:gd name="T16" fmla="*/ 2375 w 3750"/>
                  <a:gd name="T17" fmla="*/ 1750 h 2750"/>
                  <a:gd name="T18" fmla="*/ 1250 w 3750"/>
                  <a:gd name="T19" fmla="*/ 2250 h 2750"/>
                  <a:gd name="T20" fmla="*/ 3625 w 3750"/>
                  <a:gd name="T21" fmla="*/ 2250 h 2750"/>
                  <a:gd name="T22" fmla="*/ 3750 w 3750"/>
                  <a:gd name="T23" fmla="*/ 2125 h 2750"/>
                  <a:gd name="T24" fmla="*/ 3750 w 3750"/>
                  <a:gd name="T25" fmla="*/ 125 h 2750"/>
                  <a:gd name="T26" fmla="*/ 3625 w 3750"/>
                  <a:gd name="T27" fmla="*/ 0 h 2750"/>
                  <a:gd name="T28" fmla="*/ 625 w 3750"/>
                  <a:gd name="T29" fmla="*/ 0 h 2750"/>
                  <a:gd name="T30" fmla="*/ 500 w 3750"/>
                  <a:gd name="T31" fmla="*/ 125 h 2750"/>
                  <a:gd name="T32" fmla="*/ 500 w 3750"/>
                  <a:gd name="T33" fmla="*/ 750 h 2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750" h="2750">
                    <a:moveTo>
                      <a:pt x="1250" y="2750"/>
                    </a:moveTo>
                    <a:cubicBezTo>
                      <a:pt x="0" y="2750"/>
                      <a:pt x="0" y="2750"/>
                      <a:pt x="0" y="2750"/>
                    </a:cubicBezTo>
                    <a:cubicBezTo>
                      <a:pt x="0" y="750"/>
                      <a:pt x="0" y="750"/>
                      <a:pt x="0" y="750"/>
                    </a:cubicBezTo>
                    <a:cubicBezTo>
                      <a:pt x="1250" y="750"/>
                      <a:pt x="1250" y="750"/>
                      <a:pt x="1250" y="750"/>
                    </a:cubicBezTo>
                    <a:lnTo>
                      <a:pt x="1250" y="2750"/>
                    </a:lnTo>
                    <a:close/>
                    <a:moveTo>
                      <a:pt x="375" y="2250"/>
                    </a:moveTo>
                    <a:cubicBezTo>
                      <a:pt x="875" y="2250"/>
                      <a:pt x="875" y="2250"/>
                      <a:pt x="875" y="2250"/>
                    </a:cubicBezTo>
                    <a:moveTo>
                      <a:pt x="1875" y="1750"/>
                    </a:moveTo>
                    <a:cubicBezTo>
                      <a:pt x="2375" y="1750"/>
                      <a:pt x="2375" y="1750"/>
                      <a:pt x="2375" y="1750"/>
                    </a:cubicBezTo>
                    <a:moveTo>
                      <a:pt x="1250" y="2250"/>
                    </a:moveTo>
                    <a:cubicBezTo>
                      <a:pt x="3625" y="2250"/>
                      <a:pt x="3625" y="2250"/>
                      <a:pt x="3625" y="2250"/>
                    </a:cubicBezTo>
                    <a:cubicBezTo>
                      <a:pt x="3694" y="2250"/>
                      <a:pt x="3750" y="2194"/>
                      <a:pt x="3750" y="2125"/>
                    </a:cubicBezTo>
                    <a:cubicBezTo>
                      <a:pt x="3750" y="125"/>
                      <a:pt x="3750" y="125"/>
                      <a:pt x="3750" y="125"/>
                    </a:cubicBezTo>
                    <a:cubicBezTo>
                      <a:pt x="3750" y="56"/>
                      <a:pt x="3694" y="0"/>
                      <a:pt x="3625" y="0"/>
                    </a:cubicBezTo>
                    <a:cubicBezTo>
                      <a:pt x="625" y="0"/>
                      <a:pt x="625" y="0"/>
                      <a:pt x="625" y="0"/>
                    </a:cubicBezTo>
                    <a:cubicBezTo>
                      <a:pt x="556" y="0"/>
                      <a:pt x="500" y="56"/>
                      <a:pt x="500" y="125"/>
                    </a:cubicBezTo>
                    <a:cubicBezTo>
                      <a:pt x="500" y="750"/>
                      <a:pt x="500" y="750"/>
                      <a:pt x="500" y="750"/>
                    </a:cubicBezTo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32325"/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2" name="Rectangle 65">
                <a:extLst>
                  <a:ext uri="{FF2B5EF4-FFF2-40B4-BE49-F238E27FC236}">
                    <a16:creationId xmlns:a16="http://schemas.microsoft.com/office/drawing/2014/main" id="{B1D7A1B3-95FD-4CB0-8B76-83EDE2BF2D77}"/>
                  </a:ext>
                </a:extLst>
              </p:cNvPr>
              <p:cNvSpPr/>
              <p:nvPr/>
            </p:nvSpPr>
            <p:spPr bwMode="auto">
              <a:xfrm>
                <a:off x="4364115" y="2570008"/>
                <a:ext cx="253922" cy="6228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31" tIns="146264" rIns="182831" bIns="14626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2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3" name="Freeform: Shape 66">
                <a:extLst>
                  <a:ext uri="{FF2B5EF4-FFF2-40B4-BE49-F238E27FC236}">
                    <a16:creationId xmlns:a16="http://schemas.microsoft.com/office/drawing/2014/main" id="{329ED088-EA2C-4634-869A-24EA3BAFD842}"/>
                  </a:ext>
                </a:extLst>
              </p:cNvPr>
              <p:cNvSpPr/>
              <p:nvPr/>
            </p:nvSpPr>
            <p:spPr>
              <a:xfrm>
                <a:off x="4364115" y="2552011"/>
                <a:ext cx="435348" cy="633238"/>
              </a:xfrm>
              <a:custGeom>
                <a:avLst/>
                <a:gdLst/>
                <a:ahLst/>
                <a:cxnLst/>
                <a:rect l="0" t="0" r="0" b="0"/>
                <a:pathLst>
                  <a:path w="104775" h="152400">
                    <a:moveTo>
                      <a:pt x="104775" y="157163"/>
                    </a:moveTo>
                    <a:lnTo>
                      <a:pt x="0" y="157163"/>
                    </a:lnTo>
                    <a:lnTo>
                      <a:pt x="0" y="0"/>
                    </a:lnTo>
                    <a:lnTo>
                      <a:pt x="52388" y="0"/>
                    </a:lnTo>
                    <a:lnTo>
                      <a:pt x="104775" y="52388"/>
                    </a:lnTo>
                    <a:lnTo>
                      <a:pt x="104775" y="157163"/>
                    </a:lnTo>
                    <a:close/>
                    <a:moveTo>
                      <a:pt x="52388" y="0"/>
                    </a:moveTo>
                    <a:lnTo>
                      <a:pt x="52388" y="52388"/>
                    </a:lnTo>
                    <a:lnTo>
                      <a:pt x="104775" y="52388"/>
                    </a:lnTo>
                  </a:path>
                </a:pathLst>
              </a:custGeom>
              <a:noFill/>
              <a:ln w="31750" cap="flat">
                <a:solidFill>
                  <a:srgbClr val="D83B01"/>
                </a:solidFill>
                <a:prstDash val="solid"/>
                <a:miter/>
              </a:ln>
            </p:spPr>
            <p:txBody>
              <a:bodyPr/>
              <a:lstStyle/>
              <a:p>
                <a:pPr defTabSz="932325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4" name="Group 5">
            <a:extLst>
              <a:ext uri="{FF2B5EF4-FFF2-40B4-BE49-F238E27FC236}">
                <a16:creationId xmlns:a16="http://schemas.microsoft.com/office/drawing/2014/main" id="{6F3F72A5-B8BB-47EE-8EC9-0E0CBC91B759}"/>
              </a:ext>
            </a:extLst>
          </p:cNvPr>
          <p:cNvGrpSpPr/>
          <p:nvPr/>
        </p:nvGrpSpPr>
        <p:grpSpPr>
          <a:xfrm>
            <a:off x="4116826" y="2722190"/>
            <a:ext cx="1250256" cy="1250256"/>
            <a:chOff x="4117351" y="2722091"/>
            <a:chExt cx="1250416" cy="1250416"/>
          </a:xfrm>
        </p:grpSpPr>
        <p:sp>
          <p:nvSpPr>
            <p:cNvPr id="15" name="Oval 54">
              <a:extLst>
                <a:ext uri="{FF2B5EF4-FFF2-40B4-BE49-F238E27FC236}">
                  <a16:creationId xmlns:a16="http://schemas.microsoft.com/office/drawing/2014/main" id="{1EF7FB2C-B817-4ECD-86D6-3968A997DB68}"/>
                </a:ext>
              </a:extLst>
            </p:cNvPr>
            <p:cNvSpPr/>
            <p:nvPr/>
          </p:nvSpPr>
          <p:spPr bwMode="auto">
            <a:xfrm>
              <a:off x="4117351" y="2722091"/>
              <a:ext cx="1250416" cy="1250416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779" tIns="146222" rIns="182779" bIns="14622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84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6" name="Graphic 20">
              <a:extLst>
                <a:ext uri="{FF2B5EF4-FFF2-40B4-BE49-F238E27FC236}">
                  <a16:creationId xmlns:a16="http://schemas.microsoft.com/office/drawing/2014/main" id="{021BF48D-253D-4398-87DE-1457B62C8C0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25451" y="3132118"/>
              <a:ext cx="634217" cy="430362"/>
              <a:chOff x="4910655" y="1482506"/>
              <a:chExt cx="266700" cy="180975"/>
            </a:xfrm>
          </p:grpSpPr>
          <p:sp>
            <p:nvSpPr>
              <p:cNvPr id="17" name="Freeform: Shape 68">
                <a:extLst>
                  <a:ext uri="{FF2B5EF4-FFF2-40B4-BE49-F238E27FC236}">
                    <a16:creationId xmlns:a16="http://schemas.microsoft.com/office/drawing/2014/main" id="{D331C94D-1A88-4BA4-A83C-3170AB2A985C}"/>
                  </a:ext>
                </a:extLst>
              </p:cNvPr>
              <p:cNvSpPr/>
              <p:nvPr/>
            </p:nvSpPr>
            <p:spPr>
              <a:xfrm>
                <a:off x="5058293" y="1496794"/>
                <a:ext cx="114300" cy="161925"/>
              </a:xfrm>
              <a:custGeom>
                <a:avLst/>
                <a:gdLst/>
                <a:ahLst/>
                <a:cxnLst/>
                <a:rect l="0" t="0" r="0" b="0"/>
                <a:pathLst>
                  <a:path w="114300" h="161925">
                    <a:moveTo>
                      <a:pt x="55245" y="0"/>
                    </a:moveTo>
                    <a:lnTo>
                      <a:pt x="85725" y="30480"/>
                    </a:lnTo>
                    <a:lnTo>
                      <a:pt x="55245" y="60960"/>
                    </a:lnTo>
                    <a:lnTo>
                      <a:pt x="55245" y="43815"/>
                    </a:lnTo>
                    <a:cubicBezTo>
                      <a:pt x="22860" y="43815"/>
                      <a:pt x="0" y="65723"/>
                      <a:pt x="0" y="65723"/>
                    </a:cubicBezTo>
                    <a:cubicBezTo>
                      <a:pt x="0" y="65723"/>
                      <a:pt x="7620" y="18098"/>
                      <a:pt x="55245" y="18098"/>
                    </a:cubicBezTo>
                    <a:lnTo>
                      <a:pt x="55245" y="0"/>
                    </a:lnTo>
                    <a:close/>
                    <a:moveTo>
                      <a:pt x="54293" y="106680"/>
                    </a:moveTo>
                    <a:cubicBezTo>
                      <a:pt x="44768" y="106680"/>
                      <a:pt x="37147" y="114300"/>
                      <a:pt x="37147" y="123825"/>
                    </a:cubicBezTo>
                    <a:cubicBezTo>
                      <a:pt x="37147" y="133350"/>
                      <a:pt x="44768" y="140970"/>
                      <a:pt x="54293" y="140970"/>
                    </a:cubicBezTo>
                    <a:cubicBezTo>
                      <a:pt x="63818" y="140970"/>
                      <a:pt x="71438" y="133350"/>
                      <a:pt x="71438" y="123825"/>
                    </a:cubicBezTo>
                    <a:cubicBezTo>
                      <a:pt x="71438" y="114300"/>
                      <a:pt x="63818" y="106680"/>
                      <a:pt x="54293" y="106680"/>
                    </a:cubicBezTo>
                    <a:close/>
                    <a:moveTo>
                      <a:pt x="76200" y="161925"/>
                    </a:moveTo>
                    <a:cubicBezTo>
                      <a:pt x="76200" y="150495"/>
                      <a:pt x="66675" y="140970"/>
                      <a:pt x="55245" y="140970"/>
                    </a:cubicBezTo>
                    <a:cubicBezTo>
                      <a:pt x="43815" y="140970"/>
                      <a:pt x="34290" y="150495"/>
                      <a:pt x="34290" y="161925"/>
                    </a:cubicBezTo>
                    <a:moveTo>
                      <a:pt x="93345" y="68580"/>
                    </a:moveTo>
                    <a:cubicBezTo>
                      <a:pt x="83820" y="68580"/>
                      <a:pt x="76200" y="76200"/>
                      <a:pt x="76200" y="85725"/>
                    </a:cubicBezTo>
                    <a:cubicBezTo>
                      <a:pt x="76200" y="95250"/>
                      <a:pt x="83820" y="102870"/>
                      <a:pt x="93345" y="102870"/>
                    </a:cubicBezTo>
                    <a:cubicBezTo>
                      <a:pt x="102870" y="102870"/>
                      <a:pt x="110490" y="95250"/>
                      <a:pt x="110490" y="85725"/>
                    </a:cubicBezTo>
                    <a:cubicBezTo>
                      <a:pt x="110490" y="76200"/>
                      <a:pt x="102870" y="68580"/>
                      <a:pt x="93345" y="68580"/>
                    </a:cubicBezTo>
                    <a:close/>
                    <a:moveTo>
                      <a:pt x="114300" y="123825"/>
                    </a:moveTo>
                    <a:cubicBezTo>
                      <a:pt x="114300" y="112395"/>
                      <a:pt x="104775" y="102870"/>
                      <a:pt x="93345" y="102870"/>
                    </a:cubicBezTo>
                    <a:cubicBezTo>
                      <a:pt x="81915" y="102870"/>
                      <a:pt x="72390" y="112395"/>
                      <a:pt x="72390" y="123825"/>
                    </a:cubicBezTo>
                  </a:path>
                </a:pathLst>
              </a:custGeom>
              <a:noFill/>
              <a:ln w="31750" cap="flat">
                <a:solidFill>
                  <a:srgbClr val="D83B01"/>
                </a:solidFill>
                <a:prstDash val="solid"/>
                <a:miter/>
              </a:ln>
            </p:spPr>
            <p:txBody>
              <a:bodyPr/>
              <a:lstStyle/>
              <a:p>
                <a:pPr defTabSz="932325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18" name="Freeform: Shape 69">
                <a:extLst>
                  <a:ext uri="{FF2B5EF4-FFF2-40B4-BE49-F238E27FC236}">
                    <a16:creationId xmlns:a16="http://schemas.microsoft.com/office/drawing/2014/main" id="{873A348F-1F69-4A86-9670-B1DD43B5007C}"/>
                  </a:ext>
                </a:extLst>
              </p:cNvPr>
              <p:cNvSpPr/>
              <p:nvPr/>
            </p:nvSpPr>
            <p:spPr>
              <a:xfrm>
                <a:off x="4915418" y="1487269"/>
                <a:ext cx="142875" cy="171450"/>
              </a:xfrm>
              <a:custGeom>
                <a:avLst/>
                <a:gdLst/>
                <a:ahLst/>
                <a:cxnLst/>
                <a:rect l="0" t="0" r="0" b="0"/>
                <a:pathLst>
                  <a:path w="142875" h="171450">
                    <a:moveTo>
                      <a:pt x="142875" y="104775"/>
                    </a:moveTo>
                    <a:lnTo>
                      <a:pt x="142875" y="171450"/>
                    </a:lnTo>
                    <a:lnTo>
                      <a:pt x="85725" y="171450"/>
                    </a:lnTo>
                    <a:lnTo>
                      <a:pt x="85725" y="133350"/>
                    </a:lnTo>
                    <a:lnTo>
                      <a:pt x="57150" y="133350"/>
                    </a:lnTo>
                    <a:lnTo>
                      <a:pt x="57150" y="171450"/>
                    </a:lnTo>
                    <a:lnTo>
                      <a:pt x="0" y="171450"/>
                    </a:lnTo>
                    <a:lnTo>
                      <a:pt x="0" y="0"/>
                    </a:lnTo>
                    <a:lnTo>
                      <a:pt x="142875" y="0"/>
                    </a:lnTo>
                    <a:lnTo>
                      <a:pt x="142875" y="28575"/>
                    </a:lnTo>
                    <a:moveTo>
                      <a:pt x="57150" y="28575"/>
                    </a:moveTo>
                    <a:lnTo>
                      <a:pt x="28575" y="28575"/>
                    </a:lnTo>
                    <a:lnTo>
                      <a:pt x="28575" y="57150"/>
                    </a:lnTo>
                    <a:lnTo>
                      <a:pt x="57150" y="57150"/>
                    </a:lnTo>
                    <a:lnTo>
                      <a:pt x="57150" y="28575"/>
                    </a:lnTo>
                    <a:close/>
                    <a:moveTo>
                      <a:pt x="57150" y="76200"/>
                    </a:moveTo>
                    <a:lnTo>
                      <a:pt x="28575" y="76200"/>
                    </a:lnTo>
                    <a:lnTo>
                      <a:pt x="28575" y="104775"/>
                    </a:lnTo>
                    <a:lnTo>
                      <a:pt x="57150" y="104775"/>
                    </a:lnTo>
                    <a:lnTo>
                      <a:pt x="57150" y="76200"/>
                    </a:lnTo>
                    <a:close/>
                    <a:moveTo>
                      <a:pt x="114300" y="28575"/>
                    </a:moveTo>
                    <a:lnTo>
                      <a:pt x="85725" y="28575"/>
                    </a:lnTo>
                    <a:lnTo>
                      <a:pt x="85725" y="57150"/>
                    </a:lnTo>
                    <a:lnTo>
                      <a:pt x="114300" y="57150"/>
                    </a:lnTo>
                    <a:lnTo>
                      <a:pt x="114300" y="28575"/>
                    </a:lnTo>
                    <a:close/>
                    <a:moveTo>
                      <a:pt x="114300" y="76200"/>
                    </a:moveTo>
                    <a:lnTo>
                      <a:pt x="85725" y="76200"/>
                    </a:lnTo>
                    <a:lnTo>
                      <a:pt x="85725" y="104775"/>
                    </a:lnTo>
                    <a:lnTo>
                      <a:pt x="114300" y="104775"/>
                    </a:lnTo>
                    <a:lnTo>
                      <a:pt x="114300" y="76200"/>
                    </a:lnTo>
                    <a:close/>
                  </a:path>
                </a:pathLst>
              </a:custGeom>
              <a:noFill/>
              <a:ln w="31750" cap="flat">
                <a:solidFill>
                  <a:schemeClr val="tx1"/>
                </a:solidFill>
                <a:prstDash val="solid"/>
                <a:miter/>
              </a:ln>
            </p:spPr>
            <p:txBody>
              <a:bodyPr/>
              <a:lstStyle/>
              <a:p>
                <a:pPr defTabSz="932325">
                  <a:defRPr/>
                </a:pPr>
                <a:endParaRPr lang="en-US" sz="1836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cxnSp>
        <p:nvCxnSpPr>
          <p:cNvPr id="19" name="Straight Connector 28">
            <a:extLst>
              <a:ext uri="{FF2B5EF4-FFF2-40B4-BE49-F238E27FC236}">
                <a16:creationId xmlns:a16="http://schemas.microsoft.com/office/drawing/2014/main" id="{BD048B41-20D1-4084-8B22-A3C40E05CDFD}"/>
              </a:ext>
            </a:extLst>
          </p:cNvPr>
          <p:cNvCxnSpPr>
            <a:cxnSpLocks/>
          </p:cNvCxnSpPr>
          <p:nvPr/>
        </p:nvCxnSpPr>
        <p:spPr>
          <a:xfrm>
            <a:off x="483139" y="5903185"/>
            <a:ext cx="11493791" cy="0"/>
          </a:xfrm>
          <a:prstGeom prst="line">
            <a:avLst/>
          </a:prstGeom>
          <a:ln w="19050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9">
            <a:extLst>
              <a:ext uri="{FF2B5EF4-FFF2-40B4-BE49-F238E27FC236}">
                <a16:creationId xmlns:a16="http://schemas.microsoft.com/office/drawing/2014/main" id="{E9014DC5-CB6A-4182-8156-483C41D29DD3}"/>
              </a:ext>
            </a:extLst>
          </p:cNvPr>
          <p:cNvSpPr/>
          <p:nvPr/>
        </p:nvSpPr>
        <p:spPr>
          <a:xfrm>
            <a:off x="3529930" y="5521424"/>
            <a:ext cx="5374887" cy="718688"/>
          </a:xfrm>
          <a:prstGeom prst="rect">
            <a:avLst/>
          </a:prstGeom>
          <a:solidFill>
            <a:srgbClr val="E6E6E6"/>
          </a:solidFill>
        </p:spPr>
        <p:txBody>
          <a:bodyPr wrap="square" anchor="ctr">
            <a:noAutofit/>
          </a:bodyPr>
          <a:lstStyle/>
          <a:p>
            <a:pPr algn="ctr" defTabSz="914133">
              <a:defRPr/>
            </a:pPr>
            <a:endParaRPr lang="en-US" sz="2400" kern="0" spc="-30">
              <a:gradFill>
                <a:gsLst>
                  <a:gs pos="1250">
                    <a:srgbClr val="D83B01"/>
                  </a:gs>
                  <a:gs pos="100000">
                    <a:srgbClr val="D83B01"/>
                  </a:gs>
                </a:gsLst>
                <a:lin ang="5400000" scaled="0"/>
              </a:gradFill>
              <a:latin typeface="Segoe UI Light"/>
              <a:cs typeface="Segoe UI Semibold" panose="020B0702040204020203" pitchFamily="34" charset="0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D90F4B7D-0FAD-46BA-BC9E-BAC88EA3538D}"/>
              </a:ext>
            </a:extLst>
          </p:cNvPr>
          <p:cNvSpPr/>
          <p:nvPr/>
        </p:nvSpPr>
        <p:spPr>
          <a:xfrm>
            <a:off x="3395628" y="5509342"/>
            <a:ext cx="5643634" cy="718688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 defTabSz="914133">
              <a:defRPr/>
            </a:pPr>
            <a:r>
              <a:rPr lang="en-US" sz="20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Protect your work with enterprise grade</a:t>
            </a:r>
          </a:p>
          <a:p>
            <a:pPr algn="ctr" defTabSz="914133">
              <a:defRPr/>
            </a:pPr>
            <a:r>
              <a:rPr lang="en-US" sz="2000" kern="0" spc="-30" dirty="0">
                <a:gradFill>
                  <a:gsLst>
                    <a:gs pos="97872">
                      <a:schemeClr val="tx1"/>
                    </a:gs>
                    <a:gs pos="76000">
                      <a:schemeClr val="tx1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security and compliance</a:t>
            </a:r>
          </a:p>
        </p:txBody>
      </p:sp>
      <p:grpSp>
        <p:nvGrpSpPr>
          <p:cNvPr id="22" name="Group 31">
            <a:extLst>
              <a:ext uri="{FF2B5EF4-FFF2-40B4-BE49-F238E27FC236}">
                <a16:creationId xmlns:a16="http://schemas.microsoft.com/office/drawing/2014/main" id="{A4C2AC22-2958-4E71-A7DD-7CE35318F8B5}"/>
              </a:ext>
            </a:extLst>
          </p:cNvPr>
          <p:cNvGrpSpPr/>
          <p:nvPr/>
        </p:nvGrpSpPr>
        <p:grpSpPr>
          <a:xfrm>
            <a:off x="10076238" y="2733415"/>
            <a:ext cx="1250078" cy="1250078"/>
            <a:chOff x="7057232" y="2722128"/>
            <a:chExt cx="1250238" cy="1250238"/>
          </a:xfrm>
        </p:grpSpPr>
        <p:sp>
          <p:nvSpPr>
            <p:cNvPr id="23" name="Oval 32">
              <a:extLst>
                <a:ext uri="{FF2B5EF4-FFF2-40B4-BE49-F238E27FC236}">
                  <a16:creationId xmlns:a16="http://schemas.microsoft.com/office/drawing/2014/main" id="{102BA38B-9CDA-432A-A116-BE0A882DDDDD}"/>
                </a:ext>
              </a:extLst>
            </p:cNvPr>
            <p:cNvSpPr/>
            <p:nvPr/>
          </p:nvSpPr>
          <p:spPr bwMode="auto">
            <a:xfrm>
              <a:off x="7057232" y="2722128"/>
              <a:ext cx="1250238" cy="125023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753" tIns="146201" rIns="182753" bIns="1462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6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4" name="Graphic 381">
              <a:extLst>
                <a:ext uri="{FF2B5EF4-FFF2-40B4-BE49-F238E27FC236}">
                  <a16:creationId xmlns:a16="http://schemas.microsoft.com/office/drawing/2014/main" id="{BBC41FC9-35E9-4798-AC8B-C15ABC466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396906" y="3062755"/>
              <a:ext cx="570891" cy="568984"/>
              <a:chOff x="6089652" y="3373438"/>
              <a:chExt cx="247880" cy="247052"/>
            </a:xfrm>
          </p:grpSpPr>
          <p:sp>
            <p:nvSpPr>
              <p:cNvPr id="25" name="Freeform: Shape 37">
                <a:extLst>
                  <a:ext uri="{FF2B5EF4-FFF2-40B4-BE49-F238E27FC236}">
                    <a16:creationId xmlns:a16="http://schemas.microsoft.com/office/drawing/2014/main" id="{D42D106B-A614-433E-8F62-3182559AE5A2}"/>
                  </a:ext>
                </a:extLst>
              </p:cNvPr>
              <p:cNvSpPr/>
              <p:nvPr/>
            </p:nvSpPr>
            <p:spPr>
              <a:xfrm>
                <a:off x="6089652" y="3373438"/>
                <a:ext cx="190500" cy="142875"/>
              </a:xfrm>
              <a:custGeom>
                <a:avLst/>
                <a:gdLst/>
                <a:ahLst/>
                <a:cxnLst/>
                <a:rect l="0" t="0" r="0" b="0"/>
                <a:pathLst>
                  <a:path w="190500" h="142875">
                    <a:moveTo>
                      <a:pt x="156210" y="27623"/>
                    </a:moveTo>
                    <a:lnTo>
                      <a:pt x="171450" y="58103"/>
                    </a:lnTo>
                    <a:moveTo>
                      <a:pt x="145733" y="25718"/>
                    </a:moveTo>
                    <a:lnTo>
                      <a:pt x="125730" y="47625"/>
                    </a:lnTo>
                    <a:moveTo>
                      <a:pt x="38100" y="114300"/>
                    </a:moveTo>
                    <a:lnTo>
                      <a:pt x="58103" y="114300"/>
                    </a:lnTo>
                    <a:moveTo>
                      <a:pt x="77153" y="19050"/>
                    </a:moveTo>
                    <a:lnTo>
                      <a:pt x="83820" y="65723"/>
                    </a:lnTo>
                    <a:moveTo>
                      <a:pt x="19050" y="58103"/>
                    </a:moveTo>
                    <a:lnTo>
                      <a:pt x="84773" y="65723"/>
                    </a:lnTo>
                    <a:moveTo>
                      <a:pt x="25718" y="105728"/>
                    </a:moveTo>
                    <a:lnTo>
                      <a:pt x="12383" y="65723"/>
                    </a:lnTo>
                    <a:moveTo>
                      <a:pt x="59055" y="142875"/>
                    </a:moveTo>
                    <a:cubicBezTo>
                      <a:pt x="60008" y="142875"/>
                      <a:pt x="60960" y="142875"/>
                      <a:pt x="61913" y="142875"/>
                    </a:cubicBezTo>
                    <a:cubicBezTo>
                      <a:pt x="75248" y="142875"/>
                      <a:pt x="85725" y="132398"/>
                      <a:pt x="85725" y="119063"/>
                    </a:cubicBezTo>
                    <a:cubicBezTo>
                      <a:pt x="85725" y="105728"/>
                      <a:pt x="75248" y="95250"/>
                      <a:pt x="62865" y="95250"/>
                    </a:cubicBezTo>
                    <a:cubicBezTo>
                      <a:pt x="62865" y="95250"/>
                      <a:pt x="61913" y="95250"/>
                      <a:pt x="61913" y="95250"/>
                    </a:cubicBezTo>
                    <a:moveTo>
                      <a:pt x="166688" y="95250"/>
                    </a:moveTo>
                    <a:cubicBezTo>
                      <a:pt x="153353" y="95250"/>
                      <a:pt x="142875" y="105728"/>
                      <a:pt x="142875" y="119063"/>
                    </a:cubicBezTo>
                    <a:cubicBezTo>
                      <a:pt x="142875" y="132398"/>
                      <a:pt x="153353" y="142875"/>
                      <a:pt x="166688" y="142875"/>
                    </a:cubicBezTo>
                    <a:cubicBezTo>
                      <a:pt x="180023" y="142875"/>
                      <a:pt x="190500" y="132398"/>
                      <a:pt x="190500" y="119063"/>
                    </a:cubicBezTo>
                    <a:cubicBezTo>
                      <a:pt x="190500" y="105728"/>
                      <a:pt x="180023" y="95250"/>
                      <a:pt x="166688" y="95250"/>
                    </a:cubicBezTo>
                    <a:close/>
                    <a:moveTo>
                      <a:pt x="149543" y="101918"/>
                    </a:moveTo>
                    <a:lnTo>
                      <a:pt x="101918" y="54293"/>
                    </a:lnTo>
                    <a:moveTo>
                      <a:pt x="142875" y="119063"/>
                    </a:moveTo>
                    <a:lnTo>
                      <a:pt x="85725" y="119063"/>
                    </a:lnTo>
                    <a:moveTo>
                      <a:pt x="161925" y="95250"/>
                    </a:moveTo>
                    <a:lnTo>
                      <a:pt x="153353" y="50483"/>
                    </a:lnTo>
                    <a:moveTo>
                      <a:pt x="76200" y="0"/>
                    </a:moveTo>
                    <a:cubicBezTo>
                      <a:pt x="70485" y="0"/>
                      <a:pt x="66675" y="3810"/>
                      <a:pt x="66675" y="9525"/>
                    </a:cubicBezTo>
                    <a:cubicBezTo>
                      <a:pt x="66675" y="15240"/>
                      <a:pt x="70485" y="19050"/>
                      <a:pt x="76200" y="19050"/>
                    </a:cubicBezTo>
                    <a:cubicBezTo>
                      <a:pt x="81915" y="19050"/>
                      <a:pt x="85725" y="15240"/>
                      <a:pt x="85725" y="9525"/>
                    </a:cubicBezTo>
                    <a:cubicBezTo>
                      <a:pt x="85725" y="3810"/>
                      <a:pt x="81915" y="0"/>
                      <a:pt x="76200" y="0"/>
                    </a:cubicBezTo>
                    <a:close/>
                    <a:moveTo>
                      <a:pt x="9525" y="47625"/>
                    </a:moveTo>
                    <a:cubicBezTo>
                      <a:pt x="3810" y="47625"/>
                      <a:pt x="0" y="51435"/>
                      <a:pt x="0" y="57150"/>
                    </a:cubicBezTo>
                    <a:cubicBezTo>
                      <a:pt x="0" y="62865"/>
                      <a:pt x="3810" y="66675"/>
                      <a:pt x="9525" y="66675"/>
                    </a:cubicBezTo>
                    <a:cubicBezTo>
                      <a:pt x="15240" y="66675"/>
                      <a:pt x="19050" y="62865"/>
                      <a:pt x="19050" y="57150"/>
                    </a:cubicBezTo>
                    <a:cubicBezTo>
                      <a:pt x="19050" y="51435"/>
                      <a:pt x="15240" y="47625"/>
                      <a:pt x="9525" y="47625"/>
                    </a:cubicBezTo>
                    <a:close/>
                    <a:moveTo>
                      <a:pt x="28575" y="104775"/>
                    </a:moveTo>
                    <a:cubicBezTo>
                      <a:pt x="22860" y="104775"/>
                      <a:pt x="19050" y="108585"/>
                      <a:pt x="19050" y="114300"/>
                    </a:cubicBezTo>
                    <a:cubicBezTo>
                      <a:pt x="19050" y="120015"/>
                      <a:pt x="22860" y="123825"/>
                      <a:pt x="28575" y="123825"/>
                    </a:cubicBezTo>
                    <a:cubicBezTo>
                      <a:pt x="34290" y="123825"/>
                      <a:pt x="38100" y="120015"/>
                      <a:pt x="38100" y="114300"/>
                    </a:cubicBezTo>
                    <a:cubicBezTo>
                      <a:pt x="38100" y="108585"/>
                      <a:pt x="34290" y="104775"/>
                      <a:pt x="28575" y="104775"/>
                    </a:cubicBezTo>
                    <a:close/>
                    <a:moveTo>
                      <a:pt x="32385" y="105728"/>
                    </a:moveTo>
                    <a:lnTo>
                      <a:pt x="72390" y="18098"/>
                    </a:lnTo>
                    <a:moveTo>
                      <a:pt x="152400" y="9525"/>
                    </a:moveTo>
                    <a:cubicBezTo>
                      <a:pt x="146685" y="9525"/>
                      <a:pt x="142875" y="13335"/>
                      <a:pt x="142875" y="19050"/>
                    </a:cubicBezTo>
                    <a:cubicBezTo>
                      <a:pt x="142875" y="24765"/>
                      <a:pt x="146685" y="28575"/>
                      <a:pt x="152400" y="28575"/>
                    </a:cubicBezTo>
                    <a:cubicBezTo>
                      <a:pt x="158115" y="28575"/>
                      <a:pt x="161925" y="24765"/>
                      <a:pt x="161925" y="19050"/>
                    </a:cubicBezTo>
                    <a:cubicBezTo>
                      <a:pt x="161925" y="13335"/>
                      <a:pt x="158115" y="9525"/>
                      <a:pt x="152400" y="9525"/>
                    </a:cubicBezTo>
                    <a:close/>
                    <a:moveTo>
                      <a:pt x="85725" y="10478"/>
                    </a:moveTo>
                    <a:lnTo>
                      <a:pt x="142875" y="18098"/>
                    </a:lnTo>
                  </a:path>
                </a:pathLst>
              </a:custGeom>
              <a:noFill/>
              <a:ln w="31750" cap="flat">
                <a:solidFill>
                  <a:srgbClr val="F05A28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sz="1765"/>
              </a:p>
            </p:txBody>
          </p:sp>
          <p:sp>
            <p:nvSpPr>
              <p:cNvPr id="26" name="Freeform: Shape 38">
                <a:extLst>
                  <a:ext uri="{FF2B5EF4-FFF2-40B4-BE49-F238E27FC236}">
                    <a16:creationId xmlns:a16="http://schemas.microsoft.com/office/drawing/2014/main" id="{77405B14-3BE3-4CAC-B4E8-0325F23B4A6D}"/>
                  </a:ext>
                </a:extLst>
              </p:cNvPr>
              <p:cNvSpPr/>
              <p:nvPr/>
            </p:nvSpPr>
            <p:spPr>
              <a:xfrm>
                <a:off x="6147032" y="3420465"/>
                <a:ext cx="190500" cy="200025"/>
              </a:xfrm>
              <a:custGeom>
                <a:avLst/>
                <a:gdLst/>
                <a:ahLst/>
                <a:cxnLst/>
                <a:rect l="0" t="0" r="0" b="0"/>
                <a:pathLst>
                  <a:path w="190500" h="200025">
                    <a:moveTo>
                      <a:pt x="130260" y="131089"/>
                    </a:moveTo>
                    <a:cubicBezTo>
                      <a:pt x="100733" y="160617"/>
                      <a:pt x="52155" y="160617"/>
                      <a:pt x="22628" y="131089"/>
                    </a:cubicBezTo>
                    <a:cubicBezTo>
                      <a:pt x="-6900" y="101562"/>
                      <a:pt x="-7852" y="52984"/>
                      <a:pt x="21675" y="22504"/>
                    </a:cubicBezTo>
                    <a:cubicBezTo>
                      <a:pt x="51203" y="-7976"/>
                      <a:pt x="99780" y="-7023"/>
                      <a:pt x="129308" y="22504"/>
                    </a:cubicBezTo>
                    <a:cubicBezTo>
                      <a:pt x="158835" y="52032"/>
                      <a:pt x="159788" y="100609"/>
                      <a:pt x="130260" y="131089"/>
                    </a:cubicBezTo>
                    <a:close/>
                    <a:moveTo>
                      <a:pt x="199793" y="200622"/>
                    </a:moveTo>
                    <a:lnTo>
                      <a:pt x="130260" y="131089"/>
                    </a:lnTo>
                  </a:path>
                </a:pathLst>
              </a:custGeom>
              <a:noFill/>
              <a:ln w="31750" cap="flat">
                <a:solidFill>
                  <a:srgbClr val="231F2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 sz="1765"/>
              </a:p>
            </p:txBody>
          </p:sp>
        </p:grpSp>
      </p:grpSp>
      <p:grpSp>
        <p:nvGrpSpPr>
          <p:cNvPr id="27" name="Group 1">
            <a:extLst>
              <a:ext uri="{FF2B5EF4-FFF2-40B4-BE49-F238E27FC236}">
                <a16:creationId xmlns:a16="http://schemas.microsoft.com/office/drawing/2014/main" id="{643A7446-665D-472B-B067-A538583A02F7}"/>
              </a:ext>
            </a:extLst>
          </p:cNvPr>
          <p:cNvGrpSpPr/>
          <p:nvPr/>
        </p:nvGrpSpPr>
        <p:grpSpPr>
          <a:xfrm>
            <a:off x="7056332" y="2722227"/>
            <a:ext cx="1250078" cy="1250078"/>
            <a:chOff x="7057232" y="2722128"/>
            <a:chExt cx="1250238" cy="1250238"/>
          </a:xfrm>
        </p:grpSpPr>
        <p:sp>
          <p:nvSpPr>
            <p:cNvPr id="28" name="Oval 43">
              <a:extLst>
                <a:ext uri="{FF2B5EF4-FFF2-40B4-BE49-F238E27FC236}">
                  <a16:creationId xmlns:a16="http://schemas.microsoft.com/office/drawing/2014/main" id="{B67A227B-604C-498B-8F9F-BF0253040C84}"/>
                </a:ext>
              </a:extLst>
            </p:cNvPr>
            <p:cNvSpPr/>
            <p:nvPr/>
          </p:nvSpPr>
          <p:spPr bwMode="auto">
            <a:xfrm>
              <a:off x="7057232" y="2722128"/>
              <a:ext cx="1250238" cy="1250238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solidFill>
                <a:schemeClr val="bg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753" tIns="146201" rIns="182753" bIns="14620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1663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29" name="Group 39">
              <a:extLst>
                <a:ext uri="{FF2B5EF4-FFF2-40B4-BE49-F238E27FC236}">
                  <a16:creationId xmlns:a16="http://schemas.microsoft.com/office/drawing/2014/main" id="{5EDFFE08-AF34-484E-B5DB-EC9BEE154A11}"/>
                </a:ext>
              </a:extLst>
            </p:cNvPr>
            <p:cNvGrpSpPr/>
            <p:nvPr/>
          </p:nvGrpSpPr>
          <p:grpSpPr>
            <a:xfrm>
              <a:off x="7423350" y="3081613"/>
              <a:ext cx="518000" cy="549712"/>
              <a:chOff x="6305974" y="2485667"/>
              <a:chExt cx="466725" cy="495300"/>
            </a:xfrm>
          </p:grpSpPr>
          <p:pic>
            <p:nvPicPr>
              <p:cNvPr id="30" name="Picture 42">
                <a:extLst>
                  <a:ext uri="{FF2B5EF4-FFF2-40B4-BE49-F238E27FC236}">
                    <a16:creationId xmlns:a16="http://schemas.microsoft.com/office/drawing/2014/main" id="{9603C086-9B10-44C7-BBF2-246CF778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5974" y="2485667"/>
                <a:ext cx="466725" cy="495300"/>
              </a:xfrm>
              <a:prstGeom prst="rect">
                <a:avLst/>
              </a:prstGeom>
            </p:spPr>
          </p:pic>
          <p:pic>
            <p:nvPicPr>
              <p:cNvPr id="31" name="Picture 44">
                <a:extLst>
                  <a:ext uri="{FF2B5EF4-FFF2-40B4-BE49-F238E27FC236}">
                    <a16:creationId xmlns:a16="http://schemas.microsoft.com/office/drawing/2014/main" id="{22FB76C5-0639-411A-A773-DFD081181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0049" y="2564646"/>
                <a:ext cx="355511" cy="3669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937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1.2867E-6 0.02632 L -1.2867E-6 3.99455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4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27291E-6 0.02632 L 3.27291E-6 3.10486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4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11131E-6 0.02632 L -2.11131E-6 3.10486E-6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4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1.25096E-7 0.02632 L 1.25096E-7 4.14889E-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6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.02639 L 0 -1.11111E-6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1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96296E-6 L 0 -0.0544 " pathEditMode="relative" rAng="0" ptsTypes="AA">
                                      <p:cBhvr>
                                        <p:cTn id="48" dur="5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3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4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21" grpId="0"/>
      <p:bldP spid="2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B82FA0F-1377-43E2-943C-0703635EB91A}"/>
              </a:ext>
            </a:extLst>
          </p:cNvPr>
          <p:cNvSpPr/>
          <p:nvPr/>
        </p:nvSpPr>
        <p:spPr bwMode="auto">
          <a:xfrm>
            <a:off x="1" y="13847"/>
            <a:ext cx="3028949" cy="6857553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7" tIns="146285" rIns="182857" bIns="14628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7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4406E3F-66DB-44EF-B0DD-66A5F039C690}"/>
              </a:ext>
            </a:extLst>
          </p:cNvPr>
          <p:cNvSpPr txBox="1">
            <a:spLocks/>
          </p:cNvSpPr>
          <p:nvPr/>
        </p:nvSpPr>
        <p:spPr>
          <a:xfrm>
            <a:off x="274669" y="1211580"/>
            <a:ext cx="2672044" cy="2315917"/>
          </a:xfrm>
          <a:prstGeom prst="rect">
            <a:avLst/>
          </a:prstGeom>
        </p:spPr>
        <p:txBody>
          <a:bodyPr/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Over 100 new features and functionality added </a:t>
            </a:r>
            <a:br>
              <a:rPr lang="en-US" sz="3200" dirty="0"/>
            </a:br>
            <a:r>
              <a:rPr lang="en-US" sz="3200" dirty="0"/>
              <a:t>this year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54BA92-9DD8-4150-85BB-9FD280F71D3A}"/>
              </a:ext>
            </a:extLst>
          </p:cNvPr>
          <p:cNvSpPr/>
          <p:nvPr/>
        </p:nvSpPr>
        <p:spPr>
          <a:xfrm>
            <a:off x="3169444" y="-19139642"/>
            <a:ext cx="4484054" cy="26011042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Team sites sync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Mobile team sites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Marquee select + design updates (mobile)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3D touch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Mobile Single Sign On </a:t>
            </a:r>
            <a:b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(W/X/P/ON, Outlook, Skype </a:t>
            </a:r>
            <a:b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for Business, SharePoint, ...)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Mobile On Prem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Xbox One App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Conditional access for Sync (preview)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Location-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based CA (mobile)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PowerLift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 integration 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Support for Visio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 handoffs (mobile)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Document picker support (iOS)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Voice commands on HoloLens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Files On-Demand preview​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Pause sync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OCSI (MSI, consumer C2R, and team sites)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Office centennial sync integration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Mac standalone SKU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IRM sync (preview</a:t>
            </a: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“Report a problem”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File overlay repair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Real-time telemetry pipeline (Sync)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Windows Telemetry updates/compliance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Multi-geo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Go Sov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1ES engineering pipeline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Accessibility Grade B (All)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#, % name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MAX_PATH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Windows information protection </a:t>
            </a:r>
            <a:b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(UWP, Sync</a:t>
            </a: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New ODB admin portal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New Windows RS2,3 OOBE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Modern details pane (web)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ODC Realtime web updates; ODB MVP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Download multiple files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1-UppPreviewer UX polish and performance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ODB search result filtering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 new list, grid, and recent UX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EU cookie regulation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Files On-Demand tutorial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ODB/SPO file zip viewer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Admins can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Prevent external users from re-sharing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ODB and SPO respect Exchange AB policy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Block external users from seeing </a:t>
            </a:r>
            <a:b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each other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Limit external sharing to specific users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Block sharing of sensitive </a:t>
            </a:r>
            <a:b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documents externally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Limit anonymous links to specific users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Require external users to re-verify email </a:t>
            </a:r>
            <a:b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</a:b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ea typeface="Segoe UI Light" charset="0"/>
                <a:cs typeface="Segoe UI Light" charset="0"/>
              </a:rPr>
              <a:t>every 30 days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All photos performance 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 image object detection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New File Picker (including </a:t>
            </a:r>
            <a:b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SharePoint Site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1AEB9B-8DEC-441F-83D6-B9ECC814DEB6}"/>
              </a:ext>
            </a:extLst>
          </p:cNvPr>
          <p:cNvSpPr/>
          <p:nvPr/>
        </p:nvSpPr>
        <p:spPr>
          <a:xfrm>
            <a:off x="7675842" y="-19338278"/>
            <a:ext cx="4514212" cy="26313535"/>
          </a:xfrm>
          <a:prstGeom prst="rect">
            <a:avLst/>
          </a:prstGeom>
          <a:noFill/>
          <a:effectLst/>
        </p:spPr>
        <p:txBody>
          <a:bodyPr wrap="square">
            <a:noAutofit/>
          </a:bodyPr>
          <a:lstStyle/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PDF previewer + PDF conversion </a:t>
            </a:r>
          </a:p>
          <a:p>
            <a:pPr marL="0" lvl="1"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View Office docs in app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ODB push notifications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Discover view V2​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Me tab (mobile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My analytics (mobile)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iMessage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New sharing dialog in ODB/SPO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“Get a link”—Share from Explorer/Finder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New sharing experience (Explorer and Finder, Win32 W/E/P, Web W/E/P, Web, Mobile—ODB and SPO)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OCS (Office </a:t>
            </a:r>
            <a:r>
              <a:rPr lang="en-US" sz="16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collab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 service) support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ODB file handlers preview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Sites in ODB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250+ new web viewers </a:t>
            </a:r>
            <a:b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(including 3D, etc.)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Office instant previewers (Word, PPT)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Office unified apps (Word, PPT)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 new shared with me, shared </a:t>
            </a:r>
            <a:b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by me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ODB access stats on file, activity feed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ODB flow integration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At-a-glance sharing information on any folder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ODB/SPO revamped sharing mails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Shareable links for ODB folders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Shareable links (web, mobile, sync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Sharing warnings for large scale disclosure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Beautiful OneDrive link previews in OWA (ODC and ODB)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Outlook (web, Win32, iOS, Android) cloud attachments default to user-friendly </a:t>
            </a:r>
            <a:b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permissions (works like regular attachments)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 sharing notifications on mobile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Share (ODC, ODB) and edit (ODC) notifications </a:t>
            </a:r>
            <a:b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</a:b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in WEP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Owners can require approval for reshares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Notifications on re-sharing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See who has opened sharing </a:t>
            </a:r>
            <a:b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</a:b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links (web)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Sharing mails come from users mailbox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Recipients of sharing emails know whether links are re-shareable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Respond to access requests directly from Outlook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600" spc="-3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@mention and email notifications for Win32 Word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Developer, photos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OneDrive API for On Prem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Albums and bundles for photos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API optimizations for mobile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Links open right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SharePoint sites in graph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SharePoint lists in graph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OneDrive Dev Portal migrates to MS Graph Portal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S2S </a:t>
            </a:r>
            <a:r>
              <a:rPr lang="en-US" sz="1600" dirty="0" err="1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auth</a:t>
            </a: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 support for API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File versions API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Animated GIF support (mobile)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Clean up space on Android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Office lens integration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2000" b="1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  <a:cs typeface="Segoe UI Light" charset="0"/>
              </a:rPr>
              <a:t>ODB video streaming (mobile, web)</a:t>
            </a:r>
          </a:p>
          <a:p>
            <a:pPr defTabSz="932742">
              <a:lnSpc>
                <a:spcPct val="90000"/>
              </a:lnSpc>
              <a:spcAft>
                <a:spcPts val="1800"/>
              </a:spcAft>
              <a:defRPr/>
            </a:pPr>
            <a:r>
              <a:rPr lang="en-US" sz="1600" dirty="0">
                <a:gradFill>
                  <a:gsLst>
                    <a:gs pos="1250">
                      <a:srgbClr val="353535"/>
                    </a:gs>
                    <a:gs pos="100000">
                      <a:srgbClr val="353535"/>
                    </a:gs>
                  </a:gsLst>
                  <a:lin ang="5400000" scaled="0"/>
                </a:gradFill>
                <a:latin typeface="Segoe UI Semilight"/>
              </a:rPr>
              <a:t>Camera roll upload on HoloLens</a:t>
            </a:r>
          </a:p>
        </p:txBody>
      </p:sp>
    </p:spTree>
    <p:extLst>
      <p:ext uri="{BB962C8B-B14F-4D97-AF65-F5344CB8AC3E}">
        <p14:creationId xmlns:p14="http://schemas.microsoft.com/office/powerpoint/2010/main" val="101580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1.25E-6 -3.7037E-7 L -0.02448 -3.7037E-7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" presetClass="entr" presetSubtype="4" decel="2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2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5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596</Words>
  <Application>Microsoft Office PowerPoint</Application>
  <PresentationFormat>Breitbild</PresentationFormat>
  <Paragraphs>278</Paragraphs>
  <Slides>25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25</vt:i4>
      </vt:variant>
    </vt:vector>
  </HeadingPairs>
  <TitlesOfParts>
    <vt:vector size="36" baseType="lpstr">
      <vt:lpstr>Arial</vt:lpstr>
      <vt:lpstr>Calibri</vt:lpstr>
      <vt:lpstr>Calibri Light</vt:lpstr>
      <vt:lpstr>Segoe UI</vt:lpstr>
      <vt:lpstr>Segoe UI Light</vt:lpstr>
      <vt:lpstr>Segoe UI Semibold</vt:lpstr>
      <vt:lpstr>Segoe UI Semilight</vt:lpstr>
      <vt:lpstr>Segoe WPC Light</vt:lpstr>
      <vt:lpstr>Wingdings</vt:lpstr>
      <vt:lpstr>Office</vt:lpstr>
      <vt:lpstr>1_Office</vt:lpstr>
      <vt:lpstr>Bessere Zusammenarbeit mit OneDrive for Business Moderne Dateianhänge mit Exchange 2016 und Office 365</vt:lpstr>
      <vt:lpstr>PowerPoint-Präsentation</vt:lpstr>
      <vt:lpstr>OneDrive for Business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Moderne Dateianhänge</vt:lpstr>
      <vt:lpstr>Demo    </vt:lpstr>
      <vt:lpstr>PowerPoint-Präsentation</vt:lpstr>
      <vt:lpstr>PowerPoint-Präsentation</vt:lpstr>
      <vt:lpstr>PowerPoint-Präsentation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OneDrive for Business - Modern Attachments</dc:title>
  <dc:subject>Exchange User Group Berlin | OneDrive for Business</dc:subject>
  <dc:creator>Thomas.Stensitzki@Granikos.eu</dc:creator>
  <cp:keywords>EXUSG, OneDrive</cp:keywords>
  <cp:lastModifiedBy>Thomas Stensitzki</cp:lastModifiedBy>
  <cp:revision>51</cp:revision>
  <dcterms:created xsi:type="dcterms:W3CDTF">2017-02-23T19:31:41Z</dcterms:created>
  <dcterms:modified xsi:type="dcterms:W3CDTF">2018-02-23T10:29:22Z</dcterms:modified>
  <cp:contentStatus>Draft</cp:contentStatus>
</cp:coreProperties>
</file>