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drawings/drawing2.xml" ContentType="application/vnd.openxmlformats-officedocument.drawingml.chartshape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8" r:id="rId4"/>
    <p:sldId id="259" r:id="rId5"/>
    <p:sldId id="260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4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</p14:sldIdLst>
        </p14:section>
        <p14:section name="MetaCacheDatabase und BigFunnel" id="{81D88599-6940-49BB-ACFA-1E601D319504}">
          <p14:sldIdLst>
            <p14:sldId id="258"/>
            <p14:sldId id="259"/>
            <p14:sldId id="260"/>
            <p14:sldId id="279"/>
            <p14:sldId id="280"/>
            <p14:sldId id="281"/>
            <p14:sldId id="282"/>
            <p14:sldId id="283"/>
            <p14:sldId id="285"/>
            <p14:sldId id="286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7C0A5-EDB9-4387-9440-92DE8C889452}" v="12" dt="2019-10-21T09:14:44.496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1778" autoAdjust="0"/>
  </p:normalViewPr>
  <p:slideViewPr>
    <p:cSldViewPr snapToGrid="0">
      <p:cViewPr varScale="1">
        <p:scale>
          <a:sx n="83" d="100"/>
          <a:sy n="83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C937C0A5-EDB9-4387-9440-92DE8C889452}"/>
    <pc:docChg chg="undo custSel addSld delSld modSld delSection modSection">
      <pc:chgData name="Thomas Stensitzki" userId="75cafe6b-2f2a-469b-85c4-eec3b9c972ba" providerId="ADAL" clId="{C937C0A5-EDB9-4387-9440-92DE8C889452}" dt="2019-10-21T09:16:24.628" v="198" actId="20577"/>
      <pc:docMkLst>
        <pc:docMk/>
      </pc:docMkLst>
      <pc:sldChg chg="modSp">
        <pc:chgData name="Thomas Stensitzki" userId="75cafe6b-2f2a-469b-85c4-eec3b9c972ba" providerId="ADAL" clId="{C937C0A5-EDB9-4387-9440-92DE8C889452}" dt="2019-10-21T09:16:24.628" v="198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C937C0A5-EDB9-4387-9440-92DE8C889452}" dt="2019-10-21T09:16:24.628" v="198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C937C0A5-EDB9-4387-9440-92DE8C889452}" dt="2019-10-21T09:07:52.185" v="134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">
        <pc:chgData name="Thomas Stensitzki" userId="75cafe6b-2f2a-469b-85c4-eec3b9c972ba" providerId="ADAL" clId="{C937C0A5-EDB9-4387-9440-92DE8C889452}" dt="2019-10-21T09:08:48.909" v="170" actId="20577"/>
        <pc:sldMkLst>
          <pc:docMk/>
          <pc:sldMk cId="3986585176" sldId="258"/>
        </pc:sldMkLst>
        <pc:spChg chg="mod">
          <ac:chgData name="Thomas Stensitzki" userId="75cafe6b-2f2a-469b-85c4-eec3b9c972ba" providerId="ADAL" clId="{C937C0A5-EDB9-4387-9440-92DE8C889452}" dt="2019-10-21T09:08:48.909" v="170" actId="20577"/>
          <ac:spMkLst>
            <pc:docMk/>
            <pc:sldMk cId="3986585176" sldId="258"/>
            <ac:spMk id="3" creationId="{00000000-0000-0000-0000-000000000000}"/>
          </ac:spMkLst>
        </pc:spChg>
        <pc:picChg chg="mod">
          <ac:chgData name="Thomas Stensitzki" userId="75cafe6b-2f2a-469b-85c4-eec3b9c972ba" providerId="ADAL" clId="{C937C0A5-EDB9-4387-9440-92DE8C889452}" dt="2019-10-21T09:08:25.583" v="135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">
        <pc:chgData name="Thomas Stensitzki" userId="75cafe6b-2f2a-469b-85c4-eec3b9c972ba" providerId="ADAL" clId="{C937C0A5-EDB9-4387-9440-92DE8C889452}" dt="2019-10-21T08:28:19.460" v="9" actId="6549"/>
        <pc:sldMkLst>
          <pc:docMk/>
          <pc:sldMk cId="577492687" sldId="259"/>
        </pc:sldMkLst>
        <pc:spChg chg="mod">
          <ac:chgData name="Thomas Stensitzki" userId="75cafe6b-2f2a-469b-85c4-eec3b9c972ba" providerId="ADAL" clId="{C937C0A5-EDB9-4387-9440-92DE8C889452}" dt="2019-10-21T08:28:19.460" v="9" actId="6549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C937C0A5-EDB9-4387-9440-92DE8C889452}" dt="2019-10-19T07:54:17.105" v="3" actId="47"/>
        <pc:sldMkLst>
          <pc:docMk/>
          <pc:sldMk cId="1248369839" sldId="266"/>
        </pc:sldMkLst>
      </pc:sldChg>
      <pc:sldChg chg="del">
        <pc:chgData name="Thomas Stensitzki" userId="75cafe6b-2f2a-469b-85c4-eec3b9c972ba" providerId="ADAL" clId="{C937C0A5-EDB9-4387-9440-92DE8C889452}" dt="2019-10-21T09:07:25.928" v="132" actId="2696"/>
        <pc:sldMkLst>
          <pc:docMk/>
          <pc:sldMk cId="28132323" sldId="274"/>
        </pc:sldMkLst>
      </pc:sldChg>
      <pc:sldChg chg="del">
        <pc:chgData name="Thomas Stensitzki" userId="75cafe6b-2f2a-469b-85c4-eec3b9c972ba" providerId="ADAL" clId="{C937C0A5-EDB9-4387-9440-92DE8C889452}" dt="2019-10-21T09:07:48.947" v="133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C937C0A5-EDB9-4387-9440-92DE8C889452}" dt="2019-10-19T07:53:59.991" v="0" actId="47"/>
        <pc:sldMkLst>
          <pc:docMk/>
          <pc:sldMk cId="1934596246" sldId="276"/>
        </pc:sldMkLst>
      </pc:sldChg>
      <pc:sldChg chg="del">
        <pc:chgData name="Thomas Stensitzki" userId="75cafe6b-2f2a-469b-85c4-eec3b9c972ba" providerId="ADAL" clId="{C937C0A5-EDB9-4387-9440-92DE8C889452}" dt="2019-10-19T07:54:17.105" v="3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C937C0A5-EDB9-4387-9440-92DE8C889452}" dt="2019-10-19T07:54:17.105" v="3" actId="47"/>
        <pc:sldMkLst>
          <pc:docMk/>
          <pc:sldMk cId="1033304354" sldId="278"/>
        </pc:sldMkLst>
      </pc:sldChg>
      <pc:sldChg chg="modSp">
        <pc:chgData name="Thomas Stensitzki" userId="75cafe6b-2f2a-469b-85c4-eec3b9c972ba" providerId="ADAL" clId="{C937C0A5-EDB9-4387-9440-92DE8C889452}" dt="2019-10-19T07:54:48.789" v="8" actId="20577"/>
        <pc:sldMkLst>
          <pc:docMk/>
          <pc:sldMk cId="1671032201" sldId="280"/>
        </pc:sldMkLst>
        <pc:spChg chg="mod">
          <ac:chgData name="Thomas Stensitzki" userId="75cafe6b-2f2a-469b-85c4-eec3b9c972ba" providerId="ADAL" clId="{C937C0A5-EDB9-4387-9440-92DE8C889452}" dt="2019-10-19T07:54:48.789" v="8" actId="20577"/>
          <ac:spMkLst>
            <pc:docMk/>
            <pc:sldMk cId="1671032201" sldId="280"/>
            <ac:spMk id="4" creationId="{00000000-0000-0000-0000-000000000000}"/>
          </ac:spMkLst>
        </pc:spChg>
      </pc:sldChg>
      <pc:sldChg chg="addSp modSp modNotesTx">
        <pc:chgData name="Thomas Stensitzki" userId="75cafe6b-2f2a-469b-85c4-eec3b9c972ba" providerId="ADAL" clId="{C937C0A5-EDB9-4387-9440-92DE8C889452}" dt="2019-10-21T08:29:30.687" v="20" actId="6549"/>
        <pc:sldMkLst>
          <pc:docMk/>
          <pc:sldMk cId="2076058816" sldId="282"/>
        </pc:sldMkLst>
        <pc:spChg chg="add mod">
          <ac:chgData name="Thomas Stensitzki" userId="75cafe6b-2f2a-469b-85c4-eec3b9c972ba" providerId="ADAL" clId="{C937C0A5-EDB9-4387-9440-92DE8C889452}" dt="2019-10-21T08:29:26.883" v="18" actId="1076"/>
          <ac:spMkLst>
            <pc:docMk/>
            <pc:sldMk cId="2076058816" sldId="282"/>
            <ac:spMk id="3" creationId="{8DB51177-4636-4133-9AFD-EAC39C3736DC}"/>
          </ac:spMkLst>
        </pc:spChg>
      </pc:sldChg>
      <pc:sldChg chg="modSp">
        <pc:chgData name="Thomas Stensitzki" userId="75cafe6b-2f2a-469b-85c4-eec3b9c972ba" providerId="ADAL" clId="{C937C0A5-EDB9-4387-9440-92DE8C889452}" dt="2019-10-21T08:30:13.452" v="34" actId="20577"/>
        <pc:sldMkLst>
          <pc:docMk/>
          <pc:sldMk cId="3531332204" sldId="285"/>
        </pc:sldMkLst>
        <pc:spChg chg="mod">
          <ac:chgData name="Thomas Stensitzki" userId="75cafe6b-2f2a-469b-85c4-eec3b9c972ba" providerId="ADAL" clId="{C937C0A5-EDB9-4387-9440-92DE8C889452}" dt="2019-10-21T08:30:13.452" v="34" actId="20577"/>
          <ac:spMkLst>
            <pc:docMk/>
            <pc:sldMk cId="3531332204" sldId="285"/>
            <ac:spMk id="6" creationId="{9D5FCE5E-BE6E-4AAA-BFE2-CADDE02D473C}"/>
          </ac:spMkLst>
        </pc:spChg>
      </pc:sldChg>
      <pc:sldChg chg="modSp">
        <pc:chgData name="Thomas Stensitzki" userId="75cafe6b-2f2a-469b-85c4-eec3b9c972ba" providerId="ADAL" clId="{C937C0A5-EDB9-4387-9440-92DE8C889452}" dt="2019-10-21T08:30:12.904" v="33" actId="1036"/>
        <pc:sldMkLst>
          <pc:docMk/>
          <pc:sldMk cId="197286884" sldId="292"/>
        </pc:sldMkLst>
        <pc:spChg chg="mod">
          <ac:chgData name="Thomas Stensitzki" userId="75cafe6b-2f2a-469b-85c4-eec3b9c972ba" providerId="ADAL" clId="{C937C0A5-EDB9-4387-9440-92DE8C889452}" dt="2019-10-21T08:30:12.904" v="33" actId="1036"/>
          <ac:spMkLst>
            <pc:docMk/>
            <pc:sldMk cId="197286884" sldId="292"/>
            <ac:spMk id="3" creationId="{00000000-0000-0000-0000-000000000000}"/>
          </ac:spMkLst>
        </pc:spChg>
      </pc:sldChg>
      <pc:sldChg chg="add del">
        <pc:chgData name="Thomas Stensitzki" userId="75cafe6b-2f2a-469b-85c4-eec3b9c972ba" providerId="ADAL" clId="{C937C0A5-EDB9-4387-9440-92DE8C889452}" dt="2019-10-19T07:54:09.804" v="2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C937C0A5-EDB9-4387-9440-92DE8C889452}" dt="2019-10-19T07:53:59.991" v="0" actId="47"/>
        <pc:sldMkLst>
          <pc:docMk/>
          <pc:sldMk cId="3381329992" sldId="295"/>
        </pc:sldMkLst>
      </pc:sldChg>
      <pc:sldChg chg="addSp delSp modSp add">
        <pc:chgData name="Thomas Stensitzki" userId="75cafe6b-2f2a-469b-85c4-eec3b9c972ba" providerId="ADAL" clId="{C937C0A5-EDB9-4387-9440-92DE8C889452}" dt="2019-10-21T09:06:55.666" v="131" actId="20577"/>
        <pc:sldMkLst>
          <pc:docMk/>
          <pc:sldMk cId="3963694318" sldId="295"/>
        </pc:sldMkLst>
        <pc:spChg chg="del mod">
          <ac:chgData name="Thomas Stensitzki" userId="75cafe6b-2f2a-469b-85c4-eec3b9c972ba" providerId="ADAL" clId="{C937C0A5-EDB9-4387-9440-92DE8C889452}" dt="2019-10-21T09:03:04.295" v="37"/>
          <ac:spMkLst>
            <pc:docMk/>
            <pc:sldMk cId="3963694318" sldId="295"/>
            <ac:spMk id="2" creationId="{7B94231D-3D95-4F71-B4FB-65379A84C2B4}"/>
          </ac:spMkLst>
        </pc:spChg>
        <pc:spChg chg="del">
          <ac:chgData name="Thomas Stensitzki" userId="75cafe6b-2f2a-469b-85c4-eec3b9c972ba" providerId="ADAL" clId="{C937C0A5-EDB9-4387-9440-92DE8C889452}" dt="2019-10-21T09:03:04.295" v="37"/>
          <ac:spMkLst>
            <pc:docMk/>
            <pc:sldMk cId="3963694318" sldId="295"/>
            <ac:spMk id="3" creationId="{430D1E1D-8784-4483-B500-3E657371A220}"/>
          </ac:spMkLst>
        </pc:spChg>
        <pc:spChg chg="del">
          <ac:chgData name="Thomas Stensitzki" userId="75cafe6b-2f2a-469b-85c4-eec3b9c972ba" providerId="ADAL" clId="{C937C0A5-EDB9-4387-9440-92DE8C889452}" dt="2019-10-21T09:03:04.295" v="37"/>
          <ac:spMkLst>
            <pc:docMk/>
            <pc:sldMk cId="3963694318" sldId="295"/>
            <ac:spMk id="4" creationId="{57AAC46D-A187-42AB-BCEB-4D05271D8C8D}"/>
          </ac:spMkLst>
        </pc:spChg>
        <pc:spChg chg="del">
          <ac:chgData name="Thomas Stensitzki" userId="75cafe6b-2f2a-469b-85c4-eec3b9c972ba" providerId="ADAL" clId="{C937C0A5-EDB9-4387-9440-92DE8C889452}" dt="2019-10-21T09:03:04.295" v="37"/>
          <ac:spMkLst>
            <pc:docMk/>
            <pc:sldMk cId="3963694318" sldId="295"/>
            <ac:spMk id="5" creationId="{7ACC0768-6D6E-4BFB-8880-75BA172E3BA5}"/>
          </ac:spMkLst>
        </pc:spChg>
        <pc:spChg chg="add mod">
          <ac:chgData name="Thomas Stensitzki" userId="75cafe6b-2f2a-469b-85c4-eec3b9c972ba" providerId="ADAL" clId="{C937C0A5-EDB9-4387-9440-92DE8C889452}" dt="2019-10-21T09:03:07.275" v="48" actId="20577"/>
          <ac:spMkLst>
            <pc:docMk/>
            <pc:sldMk cId="3963694318" sldId="295"/>
            <ac:spMk id="6" creationId="{A27F4310-9A17-4046-A470-5AE065379575}"/>
          </ac:spMkLst>
        </pc:spChg>
        <pc:spChg chg="add mod">
          <ac:chgData name="Thomas Stensitzki" userId="75cafe6b-2f2a-469b-85c4-eec3b9c972ba" providerId="ADAL" clId="{C937C0A5-EDB9-4387-9440-92DE8C889452}" dt="2019-10-21T09:06:55.666" v="131" actId="20577"/>
          <ac:spMkLst>
            <pc:docMk/>
            <pc:sldMk cId="3963694318" sldId="295"/>
            <ac:spMk id="7" creationId="{9A0126B4-0273-4C59-9BA6-33BD3BE4636B}"/>
          </ac:spMkLst>
        </pc:spChg>
        <pc:spChg chg="add mod">
          <ac:chgData name="Thomas Stensitzki" userId="75cafe6b-2f2a-469b-85c4-eec3b9c972ba" providerId="ADAL" clId="{C937C0A5-EDB9-4387-9440-92DE8C889452}" dt="2019-10-21T09:03:04.295" v="37"/>
          <ac:spMkLst>
            <pc:docMk/>
            <pc:sldMk cId="3963694318" sldId="295"/>
            <ac:spMk id="8" creationId="{61BF6DA9-BDF8-4AA8-B44F-8F161A7CE43E}"/>
          </ac:spMkLst>
        </pc:spChg>
      </pc:sldChg>
      <pc:sldChg chg="del">
        <pc:chgData name="Thomas Stensitzki" userId="75cafe6b-2f2a-469b-85c4-eec3b9c972ba" providerId="ADAL" clId="{C937C0A5-EDB9-4387-9440-92DE8C889452}" dt="2019-10-19T07:53:59.991" v="0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C937C0A5-EDB9-4387-9440-92DE8C889452}" dt="2019-10-19T07:53:59.991" v="0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C937C0A5-EDB9-4387-9440-92DE8C889452}" dt="2019-10-19T07:53:59.991" v="0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C937C0A5-EDB9-4387-9440-92DE8C889452}" dt="2019-10-19T07:53:59.991" v="0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C937C0A5-EDB9-4387-9440-92DE8C889452}" dt="2019-10-19T07:54:17.105" v="3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C937C0A5-EDB9-4387-9440-92DE8C889452}" dt="2019-10-19T07:53:59.991" v="0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C1070512-73C6-4B84-8C73-531CBC16FA46}"/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A3D4B8CC-F8BB-472A-AC95-FB3E3D3604C4}"/>
  </pc:docChgLst>
  <pc:docChgLst>
    <pc:chgData name="Thomas Stensitzki" userId="75cafe6b-2f2a-469b-85c4-eec3b9c972ba" providerId="ADAL" clId="{89122B98-9651-420B-B2E9-C6A699A1FEB3}"/>
  </pc:docChgLst>
  <pc:docChgLst>
    <pc:chgData name="Thomas Stensitzki" userId="75cafe6b-2f2a-469b-85c4-eec3b9c972ba" providerId="ADAL" clId="{D2B74E2C-E95A-4225-AE58-CEE84E12AFBD}"/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5" Type="http://schemas.openxmlformats.org/officeDocument/2006/relationships/chartUserShapes" Target="../drawings/drawing1.xml"/><Relationship Id="rId4" Type="http://schemas.openxmlformats.org/officeDocument/2006/relationships/oleObject" Target="file:///C:\Users\toklima\Desktop\RopSummaryCub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oleObject" Target="file:///C:\Users\toklima\Desktop\RopSummaryCub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[RopSummaryCube.xlsx]Sheet1!PivotTable1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Peak Hour HDD I/O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für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 POP, IMAP &amp; OWA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D8-4BB4-92FA-6AF5F3DC33F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D8-4BB4-92FA-6AF5F3DC33FD}"/>
              </c:ext>
            </c:extLst>
          </c:dPt>
          <c:cat>
            <c:multiLvlStrRef>
              <c:f>Sheet1!$A$7:$A$14</c:f>
              <c:multiLvlStrCache>
                <c:ptCount val="5"/>
                <c:lvl>
                  <c:pt idx="0">
                    <c:v>2018-07-23</c:v>
                  </c:pt>
                  <c:pt idx="1">
                    <c:v>2018-07-24</c:v>
                  </c:pt>
                  <c:pt idx="2">
                    <c:v>2018-07-25</c:v>
                  </c:pt>
                  <c:pt idx="3">
                    <c:v>2018-07-26</c:v>
                  </c:pt>
                  <c:pt idx="4">
                    <c:v>2018-07-27</c:v>
                  </c:pt>
                </c:lvl>
                <c:lvl>
                  <c:pt idx="0">
                    <c:v>July</c:v>
                  </c:pt>
                </c:lvl>
                <c:lvl>
                  <c:pt idx="0">
                    <c:v>2018</c:v>
                  </c:pt>
                </c:lvl>
              </c:multiLvlStrCache>
            </c:multiLvlStrRef>
          </c:cat>
          <c:val>
            <c:numRef>
              <c:f>Sheet1!$B$7:$B$14</c:f>
              <c:numCache>
                <c:formatCode>General</c:formatCode>
                <c:ptCount val="5"/>
                <c:pt idx="0">
                  <c:v>9105178</c:v>
                </c:pt>
                <c:pt idx="1">
                  <c:v>13767355</c:v>
                </c:pt>
                <c:pt idx="2">
                  <c:v>12399370</c:v>
                </c:pt>
                <c:pt idx="3">
                  <c:v>26295007</c:v>
                </c:pt>
                <c:pt idx="4">
                  <c:v>22040954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D8-4BB4-92FA-6AF5F3DC3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9215792"/>
        <c:axId val="778497408"/>
      </c:barChart>
      <c:catAx>
        <c:axId val="7292157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8497408"/>
        <c:crosses val="autoZero"/>
        <c:auto val="1"/>
        <c:lblAlgn val="ctr"/>
        <c:lblOffset val="100"/>
        <c:noMultiLvlLbl val="0"/>
      </c:catAx>
      <c:valAx>
        <c:axId val="778497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2921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  <c:userShapes r:id="rId5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Peak Hour Call Latency (</a:t>
            </a:r>
            <a:r>
              <a:rPr lang="en-US" sz="16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ms</a:t>
            </a:r>
            <a:r>
              <a:rPr lang="en-US" sz="16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)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für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POP, IMAP</a:t>
            </a:r>
            <a:r>
              <a:rPr lang="en-US" sz="1600" baseline="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&amp;</a:t>
            </a:r>
            <a:r>
              <a:rPr lang="en-US" sz="16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OWA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Mail!$D$1</c:f>
              <c:strCache>
                <c:ptCount val="1"/>
                <c:pt idx="0">
                  <c:v>ms/Call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3A-4D27-BE61-EB80476D14E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3A-4D27-BE61-EB80476D14EF}"/>
              </c:ext>
            </c:extLst>
          </c:dPt>
          <c:cat>
            <c:strRef>
              <c:f>Mail!$A$2:$A$6</c:f>
              <c:strCache>
                <c:ptCount val="5"/>
                <c:pt idx="0">
                  <c:v>2018-07-23</c:v>
                </c:pt>
                <c:pt idx="1">
                  <c:v>2018-07-24</c:v>
                </c:pt>
                <c:pt idx="2">
                  <c:v>2018-07-25</c:v>
                </c:pt>
                <c:pt idx="3">
                  <c:v>2018-07-26</c:v>
                </c:pt>
                <c:pt idx="4">
                  <c:v>2018-07-27</c:v>
                </c:pt>
              </c:strCache>
            </c:strRef>
          </c:cat>
          <c:val>
            <c:numRef>
              <c:f>Mail!$D$2:$D$6</c:f>
              <c:numCache>
                <c:formatCode>#,##0.00</c:formatCode>
                <c:ptCount val="5"/>
                <c:pt idx="0">
                  <c:v>0.24688964778513697</c:v>
                </c:pt>
                <c:pt idx="1">
                  <c:v>0.25926150010056731</c:v>
                </c:pt>
                <c:pt idx="2">
                  <c:v>0.20383246968571966</c:v>
                </c:pt>
                <c:pt idx="3">
                  <c:v>0.71556579055551139</c:v>
                </c:pt>
                <c:pt idx="4">
                  <c:v>0.71634670503802289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3A-4D27-BE61-EB80476D14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126608"/>
        <c:axId val="1399805696"/>
      </c:barChart>
      <c:catAx>
        <c:axId val="1390126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9805696"/>
        <c:crosses val="autoZero"/>
        <c:auto val="1"/>
        <c:lblAlgn val="ctr"/>
        <c:lblOffset val="100"/>
        <c:noMultiLvlLbl val="0"/>
      </c:catAx>
      <c:valAx>
        <c:axId val="139980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9012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0.64964</cdr:x>
      <cdr:y>0.33874</cdr:y>
    </cdr:from>
    <cdr:to>
      <cdr:x>0.6497</cdr:x>
      <cdr:y>0.56085</cdr:y>
    </cdr:to>
    <cdr:cxnSp macro="">
      <cdr:nvCxnSpPr>
        <cdr:cNvPr id="2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EB02BB84-3B88-4EC8-B615-AAC7D98017B0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3404991" y="1677705"/>
          <a:ext cx="277" cy="1100087"/>
        </a:xfrm>
        <a:prstGeom xmlns:a="http://schemas.openxmlformats.org/drawingml/2006/main" prst="straightConnector1">
          <a:avLst/>
        </a:prstGeom>
        <a:noFill xmlns:a="http://schemas.openxmlformats.org/drawingml/2006/main"/>
        <a:ln xmlns:a="http://schemas.openxmlformats.org/drawingml/2006/main" w="12700" cap="flat" cmpd="sng" algn="ctr">
          <a:solidFill>
            <a:srgbClr val="0078D4"/>
          </a:solidFill>
          <a:prstDash val="solid"/>
          <a:headEnd type="triangle"/>
          <a:tailEnd type="triangle"/>
        </a:ln>
        <a:effectLst xmlns:a="http://schemas.openxmlformats.org/drawingml/2006/main"/>
      </cdr:spPr>
    </cdr:cxnSp>
  </cdr:relSizeAnchor>
  <cdr:relSizeAnchor xmlns:cdr="http://schemas.openxmlformats.org/drawingml/2006/chartDrawing">
    <cdr:from>
      <cdr:x>0.51491</cdr:x>
      <cdr:y>0.42543</cdr:y>
    </cdr:from>
    <cdr:to>
      <cdr:x>0.63872</cdr:x>
      <cdr:y>0.5</cdr:y>
    </cdr:to>
    <cdr:sp macro="" textlink="">
      <cdr:nvSpPr>
        <cdr:cNvPr id="3" name="TextBox 5">
          <a:extLst xmlns:a="http://schemas.openxmlformats.org/drawingml/2006/main">
            <a:ext uri="{FF2B5EF4-FFF2-40B4-BE49-F238E27FC236}">
              <a16:creationId xmlns:a16="http://schemas.microsoft.com/office/drawing/2014/main" id="{868BD7E1-5D52-4AF8-A966-EDB4CDD24172}"/>
            </a:ext>
          </a:extLst>
        </cdr:cNvPr>
        <cdr:cNvSpPr txBox="1"/>
      </cdr:nvSpPr>
      <cdr:spPr>
        <a:xfrm xmlns:a="http://schemas.openxmlformats.org/drawingml/2006/main">
          <a:off x="2698812" y="2107078"/>
          <a:ext cx="648932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de-DE"/>
          </a:defPPr>
          <a:lvl1pPr marL="0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018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035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054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069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5086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2104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199120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6138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defTabSz="914367">
            <a:defRPr/>
          </a:pPr>
          <a:r>
            <a:rPr lang="en-US" sz="1765" b="1" dirty="0">
              <a:solidFill>
                <a:schemeClr val="bg2">
                  <a:lumMod val="20000"/>
                  <a:lumOff val="80000"/>
                </a:schemeClr>
              </a:solidFill>
              <a:latin typeface="Segoe UI"/>
            </a:rPr>
            <a:t>39%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0.12446</cdr:x>
      <cdr:y>0.64809</cdr:y>
    </cdr:from>
    <cdr:to>
      <cdr:x>0.55051</cdr:x>
      <cdr:y>0.68576</cdr:y>
    </cdr:to>
    <cdr:sp macro="" textlink="">
      <cdr:nvSpPr>
        <cdr:cNvPr id="2" name="Right Brace 1">
          <a:extLst xmlns:a="http://schemas.openxmlformats.org/drawingml/2006/main">
            <a:ext uri="{FF2B5EF4-FFF2-40B4-BE49-F238E27FC236}">
              <a16:creationId xmlns:a16="http://schemas.microsoft.com/office/drawing/2014/main" id="{5BF53ED9-A0B3-4BAF-86AB-765966F7F318}"/>
            </a:ext>
          </a:extLst>
        </cdr:cNvPr>
        <cdr:cNvSpPr/>
      </cdr:nvSpPr>
      <cdr:spPr>
        <a:xfrm xmlns:a="http://schemas.openxmlformats.org/drawingml/2006/main" rot="16200000">
          <a:off x="1922096" y="2377464"/>
          <a:ext cx="206495" cy="2556824"/>
        </a:xfrm>
        <a:prstGeom xmlns:a="http://schemas.openxmlformats.org/drawingml/2006/main" prst="rightBrace">
          <a:avLst>
            <a:gd name="adj1" fmla="val 138802"/>
            <a:gd name="adj2" fmla="val 50000"/>
          </a:avLst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0.66689</cdr:x>
      <cdr:y>0.15677</cdr:y>
    </cdr:from>
    <cdr:to>
      <cdr:x>0.92158</cdr:x>
      <cdr:y>0.18754</cdr:y>
    </cdr:to>
    <cdr:sp macro="" textlink="">
      <cdr:nvSpPr>
        <cdr:cNvPr id="3" name="Right Brace 10">
          <a:extLst xmlns:a="http://schemas.openxmlformats.org/drawingml/2006/main">
            <a:ext uri="{FF2B5EF4-FFF2-40B4-BE49-F238E27FC236}">
              <a16:creationId xmlns:a16="http://schemas.microsoft.com/office/drawing/2014/main" id="{2A1B16D2-1976-472D-8968-C09D064137DA}"/>
            </a:ext>
          </a:extLst>
        </cdr:cNvPr>
        <cdr:cNvSpPr/>
      </cdr:nvSpPr>
      <cdr:spPr>
        <a:xfrm xmlns:a="http://schemas.openxmlformats.org/drawingml/2006/main" rot="16200000">
          <a:off x="4688873" y="88643"/>
          <a:ext cx="152399" cy="1528008"/>
        </a:xfrm>
        <a:prstGeom xmlns:a="http://schemas.openxmlformats.org/drawingml/2006/main" prst="rightBrace">
          <a:avLst>
            <a:gd name="adj1" fmla="val 138802"/>
            <a:gd name="adj2" fmla="val 80964"/>
          </a:avLst>
        </a:prstGeom>
        <a:noFill xmlns:a="http://schemas.openxmlformats.org/drawingml/2006/main"/>
        <a:ln xmlns:a="http://schemas.openxmlformats.org/drawingml/2006/main" w="9525" cap="flat" cmpd="sng" algn="ctr">
          <a:solidFill>
            <a:srgbClr val="737373"/>
          </a:solidFill>
          <a:prstDash val="solid"/>
        </a:ln>
        <a:effectLst xmlns:a="http://schemas.openxmlformats.org/drawingml/2006/main"/>
      </cdr:spPr>
      <cdr:txBody>
        <a:bodyPr xmlns:a="http://schemas.openxmlformats.org/drawingml/2006/main"/>
        <a:lstStyle xmlns:a="http://schemas.openxmlformats.org/drawingml/2006/main">
          <a:defPPr>
            <a:defRPr lang="de-DE"/>
          </a:defPPr>
          <a:lvl1pPr marL="0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018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035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054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069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5086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2104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199120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6138" algn="l" defTabSz="914035" rtl="0" eaLnBrk="1" latinLnBrk="0" hangingPunct="1">
            <a:defRPr sz="19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0" marR="0" lvl="0" indent="0" defTabSz="914367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kumimoji="0" lang="en-US" sz="1100" b="0" i="0" u="none" strike="noStrike" kern="0" cap="none" spc="0" normalizeH="0" baseline="0" noProof="0" dirty="0">
            <a:ln>
              <a:noFill/>
            </a:ln>
            <a:solidFill>
              <a:srgbClr val="002050"/>
            </a:solidFill>
            <a:effectLst/>
            <a:uLnTx/>
            <a:uFillTx/>
            <a:latin typeface="Segoe UI"/>
            <a:ea typeface="+mn-ea"/>
            <a:cs typeface="+mn-cs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21.10.2019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Storage-at-Microsoft/Understanding-SSD-endurance-drive-writes-per-day-DWPD-terabytes/ba-p/426024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254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334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855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2507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6608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https://go.granikos.eu/EX19MCDB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PA = Preferred Architecture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6573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981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1342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026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https://techcommunity.microsoft.com/t5/Storage-at-Microsoft/Understanding-SSD-endurance-drive-writes-per-day-DWPD-terabytes/ba-p/426024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78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2516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161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584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558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86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983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5058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uPOI</a:t>
            </a:r>
            <a:r>
              <a:rPr lang="de-DE" dirty="0"/>
              <a:t> = Universal Per-</a:t>
            </a:r>
            <a:r>
              <a:rPr lang="de-DE" dirty="0" err="1"/>
              <a:t>Object</a:t>
            </a:r>
            <a:r>
              <a:rPr lang="de-DE" dirty="0"/>
              <a:t>-Index-</a:t>
            </a:r>
            <a:r>
              <a:rPr lang="de-DE" dirty="0" err="1"/>
              <a:t>Object</a:t>
            </a:r>
            <a:endParaRPr lang="de-DE" dirty="0"/>
          </a:p>
          <a:p>
            <a:r>
              <a:rPr lang="de-DE" dirty="0" err="1"/>
              <a:t>cPOI</a:t>
            </a:r>
            <a:r>
              <a:rPr lang="de-DE" baseline="0" dirty="0"/>
              <a:t> = Compressed POI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093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635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19MCD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o.granikos.eu/2UnXjdA" TargetMode="Externa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ensitzki.d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3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de-de/exchange/high-availability/database-availability-groups/database-availability-groups?view=exchserver-2019&amp;WT.mc_id=M365-MVP-5003086" TargetMode="External"/><Relationship Id="rId2" Type="http://schemas.openxmlformats.org/officeDocument/2006/relationships/hyperlink" Target="https://docs.microsoft.com/de-de/exchange/high-availability/database-availability-groups/metacachedatabase-setup?view=exchserver-2019&amp;WT.mc_id=M365-MVP-50030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de-de/exchange/plan-and-deploy/deployment-ref/preferred-architecture-2019?view=exchserver-2019&amp;WT.mc_id=M365-MVP-500308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Server 2019</a:t>
            </a:r>
            <a:br>
              <a:rPr lang="de-DE" sz="3200" b="1" dirty="0"/>
            </a:br>
            <a:r>
              <a:rPr lang="de-DE" sz="3200" b="1" dirty="0"/>
              <a:t>MetaCache Database und BigFunnel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/>
              <a:t>Exchange Server 2019 MetaCache Database und BigFunnel</a:t>
            </a:r>
            <a:endParaRPr lang="de-DE" sz="32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Teil 2 – MetaCache Database</a:t>
            </a:r>
          </a:p>
        </p:txBody>
      </p:sp>
    </p:spTree>
    <p:extLst>
      <p:ext uri="{BB962C8B-B14F-4D97-AF65-F5344CB8AC3E}">
        <p14:creationId xmlns:p14="http://schemas.microsoft.com/office/powerpoint/2010/main" val="353133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Warum gibt es die MCDB?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E09BED0-6C09-4394-BCC9-2A9B99A26E88}"/>
              </a:ext>
            </a:extLst>
          </p:cNvPr>
          <p:cNvGrpSpPr/>
          <p:nvPr/>
        </p:nvGrpSpPr>
        <p:grpSpPr>
          <a:xfrm>
            <a:off x="1099426" y="3068320"/>
            <a:ext cx="1886507" cy="2424112"/>
            <a:chOff x="1099426" y="3068320"/>
            <a:chExt cx="1886507" cy="2424112"/>
          </a:xfrm>
        </p:grpSpPr>
        <p:pic>
          <p:nvPicPr>
            <p:cNvPr id="8" name="Graphic 10" descr="Database">
              <a:extLst>
                <a:ext uri="{FF2B5EF4-FFF2-40B4-BE49-F238E27FC236}">
                  <a16:creationId xmlns:a16="http://schemas.microsoft.com/office/drawing/2014/main" id="{A874C571-2DDE-4D75-9253-ED16D25FD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6880" y="3068320"/>
              <a:ext cx="1371600" cy="1371600"/>
            </a:xfrm>
            <a:prstGeom prst="rect">
              <a:avLst/>
            </a:prstGeom>
          </p:spPr>
        </p:pic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6A657B06-4764-4D8E-9D5B-0CBAB225C9D5}"/>
                </a:ext>
              </a:extLst>
            </p:cNvPr>
            <p:cNvSpPr txBox="1"/>
            <p:nvPr/>
          </p:nvSpPr>
          <p:spPr>
            <a:xfrm>
              <a:off x="1099426" y="4569102"/>
              <a:ext cx="18865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>
                <a:defRPr/>
              </a:pPr>
              <a:r>
                <a:rPr lang="de-DE" sz="1800" dirty="0">
                  <a:latin typeface="Segoe UI"/>
                </a:rPr>
                <a:t>SSD-basiertes Backend für BigFunnel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C2F2596-8273-4867-A4E0-43DDF196B5CE}"/>
              </a:ext>
            </a:extLst>
          </p:cNvPr>
          <p:cNvGrpSpPr/>
          <p:nvPr/>
        </p:nvGrpSpPr>
        <p:grpSpPr>
          <a:xfrm>
            <a:off x="3849088" y="3068320"/>
            <a:ext cx="1838174" cy="2424112"/>
            <a:chOff x="3849088" y="3068320"/>
            <a:chExt cx="1838174" cy="2424112"/>
          </a:xfrm>
        </p:grpSpPr>
        <p:pic>
          <p:nvPicPr>
            <p:cNvPr id="6" name="Graphic 7" descr="Upward trend">
              <a:extLst>
                <a:ext uri="{FF2B5EF4-FFF2-40B4-BE49-F238E27FC236}">
                  <a16:creationId xmlns:a16="http://schemas.microsoft.com/office/drawing/2014/main" id="{F50379D1-416B-409C-864F-DA51FC038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82375" y="3068320"/>
              <a:ext cx="1371600" cy="1371600"/>
            </a:xfrm>
            <a:prstGeom prst="rect">
              <a:avLst/>
            </a:prstGeom>
          </p:spPr>
        </p:pic>
        <p:sp>
          <p:nvSpPr>
            <p:cNvPr id="10" name="TextBox 16">
              <a:extLst>
                <a:ext uri="{FF2B5EF4-FFF2-40B4-BE49-F238E27FC236}">
                  <a16:creationId xmlns:a16="http://schemas.microsoft.com/office/drawing/2014/main" id="{D50396F0-ED50-46AA-AC8A-7E5053215AD3}"/>
                </a:ext>
              </a:extLst>
            </p:cNvPr>
            <p:cNvSpPr txBox="1"/>
            <p:nvPr/>
          </p:nvSpPr>
          <p:spPr>
            <a:xfrm>
              <a:off x="3849088" y="4569102"/>
              <a:ext cx="18381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>
                <a:defRPr/>
              </a:pPr>
              <a:r>
                <a:rPr lang="de-DE" sz="1800" dirty="0">
                  <a:latin typeface="Segoe UI"/>
                </a:rPr>
                <a:t>Umstellung auf All-Flash zu kostenintensiv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D770057F-D943-4326-97C7-A3B9A642ABF3}"/>
              </a:ext>
            </a:extLst>
          </p:cNvPr>
          <p:cNvGrpSpPr/>
          <p:nvPr/>
        </p:nvGrpSpPr>
        <p:grpSpPr>
          <a:xfrm>
            <a:off x="6232462" y="3068320"/>
            <a:ext cx="2522416" cy="2424112"/>
            <a:chOff x="6232462" y="3068320"/>
            <a:chExt cx="2522416" cy="2424112"/>
          </a:xfrm>
        </p:grpSpPr>
        <p:pic>
          <p:nvPicPr>
            <p:cNvPr id="7" name="Graphic 11" descr="Playbook">
              <a:extLst>
                <a:ext uri="{FF2B5EF4-FFF2-40B4-BE49-F238E27FC236}">
                  <a16:creationId xmlns:a16="http://schemas.microsoft.com/office/drawing/2014/main" id="{F0380606-82E6-4380-B51E-F60F8CDA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07870" y="3068320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89E04351-525A-4C24-819F-B76A864665E0}"/>
                </a:ext>
              </a:extLst>
            </p:cNvPr>
            <p:cNvSpPr txBox="1"/>
            <p:nvPr/>
          </p:nvSpPr>
          <p:spPr>
            <a:xfrm>
              <a:off x="6232462" y="4569102"/>
              <a:ext cx="25224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>
                <a:defRPr/>
              </a:pPr>
              <a:r>
                <a:rPr lang="de-DE" sz="1800" dirty="0">
                  <a:latin typeface="Segoe UI"/>
                </a:rPr>
                <a:t>Ergebnis: Hybrid Systeme mit </a:t>
              </a:r>
              <a:br>
                <a:rPr lang="de-DE" sz="1800" dirty="0">
                  <a:latin typeface="Segoe UI"/>
                </a:rPr>
              </a:br>
              <a:r>
                <a:rPr lang="de-DE" sz="1800" dirty="0">
                  <a:latin typeface="Segoe UI"/>
                </a:rPr>
                <a:t>4% - 6% SSD-Speicher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EC01EBF-BBFE-49A8-8FC6-099D361AEF37}"/>
              </a:ext>
            </a:extLst>
          </p:cNvPr>
          <p:cNvGrpSpPr/>
          <p:nvPr/>
        </p:nvGrpSpPr>
        <p:grpSpPr>
          <a:xfrm>
            <a:off x="8999424" y="3068320"/>
            <a:ext cx="2439484" cy="2701111"/>
            <a:chOff x="8999424" y="3068320"/>
            <a:chExt cx="2439484" cy="2701111"/>
          </a:xfrm>
        </p:grpSpPr>
        <p:pic>
          <p:nvPicPr>
            <p:cNvPr id="5" name="Graphic 5" descr="Gauge">
              <a:extLst>
                <a:ext uri="{FF2B5EF4-FFF2-40B4-BE49-F238E27FC236}">
                  <a16:creationId xmlns:a16="http://schemas.microsoft.com/office/drawing/2014/main" id="{007F7F51-56B5-4BFA-AFB0-7084762A0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33366" y="3068320"/>
              <a:ext cx="1371600" cy="1371600"/>
            </a:xfrm>
            <a:prstGeom prst="rect">
              <a:avLst/>
            </a:prstGeom>
          </p:spPr>
        </p:pic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857619C1-8E4F-47DF-8BF7-080438FF52D1}"/>
                </a:ext>
              </a:extLst>
            </p:cNvPr>
            <p:cNvSpPr txBox="1"/>
            <p:nvPr/>
          </p:nvSpPr>
          <p:spPr>
            <a:xfrm>
              <a:off x="8999424" y="4569102"/>
              <a:ext cx="24394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367">
                <a:defRPr/>
              </a:pPr>
              <a:r>
                <a:rPr lang="de-DE" sz="1800" dirty="0">
                  <a:latin typeface="Segoe UI"/>
                </a:rPr>
                <a:t>Weitere Effekte: Reduzierte HDD I/O, Schnellere Anmeldungen,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5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MetaCache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2850779-A0DF-4268-864A-7FC8EFE93588}"/>
              </a:ext>
            </a:extLst>
          </p:cNvPr>
          <p:cNvGrpSpPr/>
          <p:nvPr/>
        </p:nvGrpSpPr>
        <p:grpSpPr>
          <a:xfrm>
            <a:off x="708336" y="1954259"/>
            <a:ext cx="9089598" cy="1861756"/>
            <a:chOff x="708336" y="1954259"/>
            <a:chExt cx="9089598" cy="1861756"/>
          </a:xfrm>
        </p:grpSpPr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0F3A16C1-E1A3-4BBA-A931-A367AFF40D75}"/>
                </a:ext>
              </a:extLst>
            </p:cNvPr>
            <p:cNvGrpSpPr/>
            <p:nvPr/>
          </p:nvGrpSpPr>
          <p:grpSpPr>
            <a:xfrm>
              <a:off x="708336" y="1954259"/>
              <a:ext cx="2286000" cy="1861756"/>
              <a:chOff x="8765310" y="757644"/>
              <a:chExt cx="2286000" cy="1861756"/>
            </a:xfrm>
          </p:grpSpPr>
          <p:sp>
            <p:nvSpPr>
              <p:cNvPr id="17" name="Rectangle: Rounded Corners 25">
                <a:extLst>
                  <a:ext uri="{FF2B5EF4-FFF2-40B4-BE49-F238E27FC236}">
                    <a16:creationId xmlns:a16="http://schemas.microsoft.com/office/drawing/2014/main" id="{C63B20CF-D54B-47F0-B932-887BF7A5BEBE}"/>
                  </a:ext>
                </a:extLst>
              </p:cNvPr>
              <p:cNvSpPr/>
              <p:nvPr/>
            </p:nvSpPr>
            <p:spPr bwMode="auto">
              <a:xfrm>
                <a:off x="8765310" y="790600"/>
                <a:ext cx="2286000" cy="1828800"/>
              </a:xfrm>
              <a:prstGeom prst="roundRect">
                <a:avLst>
                  <a:gd name="adj" fmla="val 8284"/>
                </a:avLst>
              </a:prstGeom>
              <a:solidFill>
                <a:srgbClr val="0078D4"/>
              </a:solidFill>
              <a:ln w="10795" cap="flat" cmpd="sng" algn="ctr">
                <a:solidFill>
                  <a:srgbClr val="0078D4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18" name="Graphic 23" descr="Gauge">
                <a:extLst>
                  <a:ext uri="{FF2B5EF4-FFF2-40B4-BE49-F238E27FC236}">
                    <a16:creationId xmlns:a16="http://schemas.microsoft.com/office/drawing/2014/main" id="{0411086E-2BE3-4E23-A731-D23D1429B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993910" y="757644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BDF63F04-AADF-4F68-BB8B-92D2FFD0D2BF}"/>
                </a:ext>
              </a:extLst>
            </p:cNvPr>
            <p:cNvSpPr txBox="1"/>
            <p:nvPr/>
          </p:nvSpPr>
          <p:spPr>
            <a:xfrm>
              <a:off x="3378662" y="2162951"/>
              <a:ext cx="6419272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de-DE" sz="2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50% Schnellere Suche (BigFunnel)</a:t>
              </a:r>
            </a:p>
            <a:p>
              <a:pPr defTabSz="914400">
                <a:defRPr/>
              </a:pPr>
              <a:endParaRPr lang="de-DE" sz="28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defTabSz="914400">
                <a:defRPr/>
              </a:pPr>
              <a:r>
                <a:rPr lang="de-DE" sz="2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50% Schnellere Postfachanmeldung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C5E8E26-497C-4C51-9175-5915C42B8928}"/>
              </a:ext>
            </a:extLst>
          </p:cNvPr>
          <p:cNvGrpSpPr/>
          <p:nvPr/>
        </p:nvGrpSpPr>
        <p:grpSpPr>
          <a:xfrm>
            <a:off x="708336" y="4344227"/>
            <a:ext cx="8892726" cy="1828800"/>
            <a:chOff x="708336" y="4344227"/>
            <a:chExt cx="8892726" cy="1828800"/>
          </a:xfrm>
        </p:grpSpPr>
        <p:grpSp>
          <p:nvGrpSpPr>
            <p:cNvPr id="13" name="Group 27">
              <a:extLst>
                <a:ext uri="{FF2B5EF4-FFF2-40B4-BE49-F238E27FC236}">
                  <a16:creationId xmlns:a16="http://schemas.microsoft.com/office/drawing/2014/main" id="{228B5D5D-FDAA-488C-BAEA-52F6D1D1A349}"/>
                </a:ext>
              </a:extLst>
            </p:cNvPr>
            <p:cNvGrpSpPr/>
            <p:nvPr/>
          </p:nvGrpSpPr>
          <p:grpSpPr>
            <a:xfrm>
              <a:off x="708336" y="4344227"/>
              <a:ext cx="2286000" cy="1828800"/>
              <a:chOff x="588263" y="4123694"/>
              <a:chExt cx="2286000" cy="1828800"/>
            </a:xfrm>
          </p:grpSpPr>
          <p:sp>
            <p:nvSpPr>
              <p:cNvPr id="14" name="Rectangle: Rounded Corners 26">
                <a:extLst>
                  <a:ext uri="{FF2B5EF4-FFF2-40B4-BE49-F238E27FC236}">
                    <a16:creationId xmlns:a16="http://schemas.microsoft.com/office/drawing/2014/main" id="{BA23A442-04EB-40D3-83AF-C6FD11AC0586}"/>
                  </a:ext>
                </a:extLst>
              </p:cNvPr>
              <p:cNvSpPr/>
              <p:nvPr/>
            </p:nvSpPr>
            <p:spPr bwMode="auto">
              <a:xfrm>
                <a:off x="588263" y="4123694"/>
                <a:ext cx="2286000" cy="1828800"/>
              </a:xfrm>
              <a:prstGeom prst="roundRect">
                <a:avLst>
                  <a:gd name="adj" fmla="val 8284"/>
                </a:avLst>
              </a:prstGeom>
              <a:solidFill>
                <a:srgbClr val="D83B01"/>
              </a:solidFill>
              <a:ln w="10795" cap="flat" cmpd="sng" algn="ctr">
                <a:solidFill>
                  <a:srgbClr val="D83B01">
                    <a:shade val="50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7" rIns="0" bIns="46637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28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40075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 Semilight" panose="020B0402040204020203" pitchFamily="34" charset="0"/>
                  <a:ea typeface="+mn-ea"/>
                  <a:cs typeface="Segoe UI Semilight" panose="020B0402040204020203" pitchFamily="34" charset="0"/>
                </a:endParaRPr>
              </a:p>
            </p:txBody>
          </p:sp>
          <p:pic>
            <p:nvPicPr>
              <p:cNvPr id="15" name="Graphic 7" descr="Signal">
                <a:extLst>
                  <a:ext uri="{FF2B5EF4-FFF2-40B4-BE49-F238E27FC236}">
                    <a16:creationId xmlns:a16="http://schemas.microsoft.com/office/drawing/2014/main" id="{47921E1B-2A18-40B9-B81E-C633B418E4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6863" y="4123694"/>
                <a:ext cx="1828800" cy="1828800"/>
              </a:xfrm>
              <a:prstGeom prst="rect">
                <a:avLst/>
              </a:prstGeom>
            </p:spPr>
          </p:pic>
        </p:grpSp>
        <p:sp>
          <p:nvSpPr>
            <p:cNvPr id="20" name="TextBox 30">
              <a:extLst>
                <a:ext uri="{FF2B5EF4-FFF2-40B4-BE49-F238E27FC236}">
                  <a16:creationId xmlns:a16="http://schemas.microsoft.com/office/drawing/2014/main" id="{D4F9EED7-40BF-41C8-AA9B-66FA82499416}"/>
                </a:ext>
              </a:extLst>
            </p:cNvPr>
            <p:cNvSpPr txBox="1"/>
            <p:nvPr/>
          </p:nvSpPr>
          <p:spPr>
            <a:xfrm>
              <a:off x="3378662" y="4519963"/>
              <a:ext cx="6222400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de-DE" sz="2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2x – 3x schnellerer Postfachzugriff</a:t>
              </a:r>
            </a:p>
            <a:p>
              <a:pPr defTabSz="914400">
                <a:defRPr/>
              </a:pPr>
              <a:endParaRPr lang="de-DE" sz="28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  <a:p>
              <a:pPr defTabSz="914400">
                <a:defRPr/>
              </a:pPr>
              <a:r>
                <a:rPr lang="de-DE" sz="28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20% mehr aktive Nutzer je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3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Auswirkungen auf Exchange Online</a:t>
            </a:r>
          </a:p>
        </p:txBody>
      </p:sp>
      <p:graphicFrame>
        <p:nvGraphicFramePr>
          <p:cNvPr id="12" name="Chart 3">
            <a:extLst>
              <a:ext uri="{FF2B5EF4-FFF2-40B4-BE49-F238E27FC236}">
                <a16:creationId xmlns:a16="http://schemas.microsoft.com/office/drawing/2014/main" id="{086BBDCF-BD4E-4AEA-8FB0-8643C1798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31864"/>
              </p:ext>
            </p:extLst>
          </p:nvPr>
        </p:nvGraphicFramePr>
        <p:xfrm>
          <a:off x="589683" y="1376958"/>
          <a:ext cx="5241317" cy="4952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6">
            <a:extLst>
              <a:ext uri="{FF2B5EF4-FFF2-40B4-BE49-F238E27FC236}">
                <a16:creationId xmlns:a16="http://schemas.microsoft.com/office/drawing/2014/main" id="{DA82A077-CCE9-4631-B8D8-C3C1AEEC21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580098"/>
              </p:ext>
            </p:extLst>
          </p:nvPr>
        </p:nvGraphicFramePr>
        <p:xfrm>
          <a:off x="5832628" y="1376958"/>
          <a:ext cx="5999593" cy="495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9">
            <a:extLst>
              <a:ext uri="{FF2B5EF4-FFF2-40B4-BE49-F238E27FC236}">
                <a16:creationId xmlns:a16="http://schemas.microsoft.com/office/drawing/2014/main" id="{EE9D4963-A7D7-436C-B50B-D2DFC97C0A65}"/>
              </a:ext>
            </a:extLst>
          </p:cNvPr>
          <p:cNvSpPr txBox="1"/>
          <p:nvPr/>
        </p:nvSpPr>
        <p:spPr>
          <a:xfrm>
            <a:off x="6987301" y="4209209"/>
            <a:ext cx="1845123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de-DE" sz="1765" b="1" dirty="0">
                <a:solidFill>
                  <a:srgbClr val="0078D4"/>
                </a:solidFill>
                <a:latin typeface="Segoe UI"/>
              </a:rPr>
              <a:t>MCDB aktiviert</a:t>
            </a:r>
          </a:p>
        </p:txBody>
      </p:sp>
      <p:cxnSp>
        <p:nvCxnSpPr>
          <p:cNvPr id="23" name="Straight Arrow Connector 7">
            <a:extLst>
              <a:ext uri="{FF2B5EF4-FFF2-40B4-BE49-F238E27FC236}">
                <a16:creationId xmlns:a16="http://schemas.microsoft.com/office/drawing/2014/main" id="{0D9EBD38-6038-4275-9A59-850791752A41}"/>
              </a:ext>
            </a:extLst>
          </p:cNvPr>
          <p:cNvCxnSpPr>
            <a:cxnSpLocks/>
          </p:cNvCxnSpPr>
          <p:nvPr/>
        </p:nvCxnSpPr>
        <p:spPr>
          <a:xfrm>
            <a:off x="9655629" y="2348439"/>
            <a:ext cx="0" cy="2641600"/>
          </a:xfrm>
          <a:prstGeom prst="straightConnector1">
            <a:avLst/>
          </a:prstGeom>
          <a:noFill/>
          <a:ln w="12700" cap="flat" cmpd="sng" algn="ctr">
            <a:solidFill>
              <a:srgbClr val="0078D4"/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4" name="TextBox 8">
            <a:extLst>
              <a:ext uri="{FF2B5EF4-FFF2-40B4-BE49-F238E27FC236}">
                <a16:creationId xmlns:a16="http://schemas.microsoft.com/office/drawing/2014/main" id="{4428AD4D-3546-48C9-9328-75F6DF9BC959}"/>
              </a:ext>
            </a:extLst>
          </p:cNvPr>
          <p:cNvSpPr txBox="1"/>
          <p:nvPr/>
        </p:nvSpPr>
        <p:spPr>
          <a:xfrm>
            <a:off x="8910088" y="3521840"/>
            <a:ext cx="745541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67">
              <a:defRPr/>
            </a:pPr>
            <a:r>
              <a:rPr lang="de-DE" sz="1765" b="1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2.7x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1821834-481A-4DBE-B40F-F13EF06B67E2}"/>
              </a:ext>
            </a:extLst>
          </p:cNvPr>
          <p:cNvSpPr txBox="1"/>
          <p:nvPr/>
        </p:nvSpPr>
        <p:spPr>
          <a:xfrm>
            <a:off x="9487787" y="1850161"/>
            <a:ext cx="2150407" cy="363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de-DE" sz="1765" b="1" dirty="0">
                <a:solidFill>
                  <a:schemeClr val="bg1">
                    <a:lumMod val="50000"/>
                    <a:lumOff val="50000"/>
                  </a:schemeClr>
                </a:solidFill>
                <a:latin typeface="Segoe UI"/>
              </a:rPr>
              <a:t>MCDB deaktiviert</a:t>
            </a:r>
          </a:p>
        </p:txBody>
      </p:sp>
    </p:spTree>
    <p:extLst>
      <p:ext uri="{BB962C8B-B14F-4D97-AF65-F5344CB8AC3E}">
        <p14:creationId xmlns:p14="http://schemas.microsoft.com/office/powerpoint/2010/main" val="374632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Graphic spid="21" grpId="0">
        <p:bldAsOne/>
      </p:bldGraphic>
      <p:bldP spid="22" grpId="0"/>
      <p:bldP spid="24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7080682" cy="4656073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/>
              <a:t>Teilkopie der primären Datenbank (HDD) </a:t>
            </a:r>
            <a:br>
              <a:rPr lang="de-DE" dirty="0"/>
            </a:br>
            <a:r>
              <a:rPr lang="de-DE" dirty="0"/>
              <a:t>– “Vertical Slice”</a:t>
            </a:r>
          </a:p>
          <a:p>
            <a:pPr lvl="1"/>
            <a:r>
              <a:rPr lang="de-DE" dirty="0"/>
              <a:t>Nutzen: Beschleunigung für latenzkritischen Code</a:t>
            </a:r>
          </a:p>
          <a:p>
            <a:pPr lvl="1"/>
            <a:r>
              <a:rPr lang="de-DE" dirty="0"/>
              <a:t>Nutzen: Verlagerung allgemeiner Operationen von HDD</a:t>
            </a:r>
          </a:p>
          <a:p>
            <a:endParaRPr lang="de-DE" dirty="0"/>
          </a:p>
          <a:p>
            <a:r>
              <a:rPr lang="de-DE" b="1" dirty="0"/>
              <a:t>Für die Suche</a:t>
            </a:r>
          </a:p>
          <a:p>
            <a:pPr lvl="1"/>
            <a:r>
              <a:rPr lang="de-DE" dirty="0"/>
              <a:t>Nachrichten-Metadaten (Titel, </a:t>
            </a:r>
            <a:r>
              <a:rPr lang="de-DE" dirty="0" err="1"/>
              <a:t>Kopfinfo</a:t>
            </a:r>
            <a:r>
              <a:rPr lang="de-DE" dirty="0"/>
              <a:t>, Datum, usw.)</a:t>
            </a:r>
          </a:p>
          <a:p>
            <a:pPr lvl="1"/>
            <a:r>
              <a:rPr lang="de-DE" dirty="0"/>
              <a:t>Metadaten von Posting-Listen</a:t>
            </a:r>
          </a:p>
          <a:p>
            <a:pPr lvl="1"/>
            <a:r>
              <a:rPr lang="de-DE" dirty="0"/>
              <a:t>Objekt-Indices</a:t>
            </a:r>
          </a:p>
          <a:p>
            <a:endParaRPr lang="de-DE" dirty="0"/>
          </a:p>
          <a:p>
            <a:r>
              <a:rPr lang="de-DE" b="1" dirty="0"/>
              <a:t>Für Anmeldungen </a:t>
            </a:r>
          </a:p>
          <a:p>
            <a:pPr lvl="1"/>
            <a:r>
              <a:rPr lang="de-DE" dirty="0"/>
              <a:t>Postfach-Tabelle</a:t>
            </a:r>
          </a:p>
          <a:p>
            <a:pPr lvl="1"/>
            <a:r>
              <a:rPr lang="de-DE" dirty="0"/>
              <a:t>Tabelle benannter Eigenschaften</a:t>
            </a: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Übersicht </a:t>
            </a:r>
          </a:p>
        </p:txBody>
      </p:sp>
      <p:graphicFrame>
        <p:nvGraphicFramePr>
          <p:cNvPr id="5" name="Table 34">
            <a:extLst>
              <a:ext uri="{FF2B5EF4-FFF2-40B4-BE49-F238E27FC236}">
                <a16:creationId xmlns:a16="http://schemas.microsoft.com/office/drawing/2014/main" id="{8D3CCCD3-0610-433F-B417-4C78AC156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76172"/>
              </p:ext>
            </p:extLst>
          </p:nvPr>
        </p:nvGraphicFramePr>
        <p:xfrm>
          <a:off x="8581423" y="1706966"/>
          <a:ext cx="2606589" cy="1493520"/>
        </p:xfrm>
        <a:graphic>
          <a:graphicData uri="http://schemas.openxmlformats.org/drawingml/2006/table">
            <a:tbl>
              <a:tblPr firstRow="1" bandRow="1"/>
              <a:tblGrid>
                <a:gridCol w="1123777">
                  <a:extLst>
                    <a:ext uri="{9D8B030D-6E8A-4147-A177-3AD203B41FA5}">
                      <a16:colId xmlns:a16="http://schemas.microsoft.com/office/drawing/2014/main" val="169129713"/>
                    </a:ext>
                  </a:extLst>
                </a:gridCol>
                <a:gridCol w="757881">
                  <a:extLst>
                    <a:ext uri="{9D8B030D-6E8A-4147-A177-3AD203B41FA5}">
                      <a16:colId xmlns:a16="http://schemas.microsoft.com/office/drawing/2014/main" val="3236314579"/>
                    </a:ext>
                  </a:extLst>
                </a:gridCol>
                <a:gridCol w="724931">
                  <a:extLst>
                    <a:ext uri="{9D8B030D-6E8A-4147-A177-3AD203B41FA5}">
                      <a16:colId xmlns:a16="http://schemas.microsoft.com/office/drawing/2014/main" val="51405107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1 </a:t>
                      </a:r>
                      <a:br>
                        <a:rPr lang="de-DE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Column 2 (HDD)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3 (HDD)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3185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45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81801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989362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239385"/>
                  </a:ext>
                </a:extLst>
              </a:tr>
            </a:tbl>
          </a:graphicData>
        </a:graphic>
      </p:graphicFrame>
      <p:sp>
        <p:nvSpPr>
          <p:cNvPr id="6" name="TextBox 35">
            <a:extLst>
              <a:ext uri="{FF2B5EF4-FFF2-40B4-BE49-F238E27FC236}">
                <a16:creationId xmlns:a16="http://schemas.microsoft.com/office/drawing/2014/main" id="{4E5461E9-A8AB-4A5B-8526-DDFD4C63C783}"/>
              </a:ext>
            </a:extLst>
          </p:cNvPr>
          <p:cNvSpPr txBox="1"/>
          <p:nvPr/>
        </p:nvSpPr>
        <p:spPr>
          <a:xfrm>
            <a:off x="8955043" y="1362264"/>
            <a:ext cx="18593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de-DE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Message Table</a:t>
            </a:r>
          </a:p>
        </p:txBody>
      </p:sp>
      <p:graphicFrame>
        <p:nvGraphicFramePr>
          <p:cNvPr id="7" name="Table 36">
            <a:extLst>
              <a:ext uri="{FF2B5EF4-FFF2-40B4-BE49-F238E27FC236}">
                <a16:creationId xmlns:a16="http://schemas.microsoft.com/office/drawing/2014/main" id="{3488B4B5-5699-4B3A-B54F-FE5F013A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207813"/>
              </p:ext>
            </p:extLst>
          </p:nvPr>
        </p:nvGraphicFramePr>
        <p:xfrm>
          <a:off x="8415639" y="3848926"/>
          <a:ext cx="2938161" cy="944880"/>
        </p:xfrm>
        <a:graphic>
          <a:graphicData uri="http://schemas.openxmlformats.org/drawingml/2006/table">
            <a:tbl>
              <a:tblPr firstRow="1" bandRow="1"/>
              <a:tblGrid>
                <a:gridCol w="979387">
                  <a:extLst>
                    <a:ext uri="{9D8B030D-6E8A-4147-A177-3AD203B41FA5}">
                      <a16:colId xmlns:a16="http://schemas.microsoft.com/office/drawing/2014/main" val="169129713"/>
                    </a:ext>
                  </a:extLst>
                </a:gridCol>
                <a:gridCol w="979387">
                  <a:extLst>
                    <a:ext uri="{9D8B030D-6E8A-4147-A177-3AD203B41FA5}">
                      <a16:colId xmlns:a16="http://schemas.microsoft.com/office/drawing/2014/main" val="3236314579"/>
                    </a:ext>
                  </a:extLst>
                </a:gridCol>
                <a:gridCol w="979387">
                  <a:extLst>
                    <a:ext uri="{9D8B030D-6E8A-4147-A177-3AD203B41FA5}">
                      <a16:colId xmlns:a16="http://schemas.microsoft.com/office/drawing/2014/main" val="51405107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Column 1 (SSD &amp; HDD)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2 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3 </a:t>
                      </a:r>
                      <a:br>
                        <a:rPr lang="de-DE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3185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45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81801"/>
                  </a:ext>
                </a:extLst>
              </a:tr>
            </a:tbl>
          </a:graphicData>
        </a:graphic>
      </p:graphicFrame>
      <p:sp>
        <p:nvSpPr>
          <p:cNvPr id="8" name="TextBox 37">
            <a:extLst>
              <a:ext uri="{FF2B5EF4-FFF2-40B4-BE49-F238E27FC236}">
                <a16:creationId xmlns:a16="http://schemas.microsoft.com/office/drawing/2014/main" id="{376A0A1D-68E9-4F59-A2B0-C43C09D8D130}"/>
              </a:ext>
            </a:extLst>
          </p:cNvPr>
          <p:cNvSpPr txBox="1"/>
          <p:nvPr/>
        </p:nvSpPr>
        <p:spPr>
          <a:xfrm>
            <a:off x="9037936" y="3503626"/>
            <a:ext cx="16935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de-DE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Mailbox  Table</a:t>
            </a:r>
          </a:p>
        </p:txBody>
      </p:sp>
      <p:graphicFrame>
        <p:nvGraphicFramePr>
          <p:cNvPr id="9" name="Table 38">
            <a:extLst>
              <a:ext uri="{FF2B5EF4-FFF2-40B4-BE49-F238E27FC236}">
                <a16:creationId xmlns:a16="http://schemas.microsoft.com/office/drawing/2014/main" id="{4C7E3001-4E7A-45D2-9A3F-62F081804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2452"/>
              </p:ext>
            </p:extLst>
          </p:nvPr>
        </p:nvGraphicFramePr>
        <p:xfrm>
          <a:off x="8415639" y="5326112"/>
          <a:ext cx="2938161" cy="944880"/>
        </p:xfrm>
        <a:graphic>
          <a:graphicData uri="http://schemas.openxmlformats.org/drawingml/2006/table">
            <a:tbl>
              <a:tblPr firstRow="1" bandRow="1"/>
              <a:tblGrid>
                <a:gridCol w="979387">
                  <a:extLst>
                    <a:ext uri="{9D8B030D-6E8A-4147-A177-3AD203B41FA5}">
                      <a16:colId xmlns:a16="http://schemas.microsoft.com/office/drawing/2014/main" val="169129713"/>
                    </a:ext>
                  </a:extLst>
                </a:gridCol>
                <a:gridCol w="979387">
                  <a:extLst>
                    <a:ext uri="{9D8B030D-6E8A-4147-A177-3AD203B41FA5}">
                      <a16:colId xmlns:a16="http://schemas.microsoft.com/office/drawing/2014/main" val="3236314579"/>
                    </a:ext>
                  </a:extLst>
                </a:gridCol>
                <a:gridCol w="979387">
                  <a:extLst>
                    <a:ext uri="{9D8B030D-6E8A-4147-A177-3AD203B41FA5}">
                      <a16:colId xmlns:a16="http://schemas.microsoft.com/office/drawing/2014/main" val="51405107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1 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>
                          <a:solidFill>
                            <a:schemeClr val="tx1"/>
                          </a:solidFill>
                        </a:rPr>
                        <a:t>Column 2 (SSD &amp; HDD)</a:t>
                      </a:r>
                      <a:endParaRPr lang="de-DE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r>
                        <a:rPr lang="de-DE" sz="1000" dirty="0" err="1">
                          <a:solidFill>
                            <a:schemeClr val="tx1"/>
                          </a:solidFill>
                        </a:rPr>
                        <a:t>Column</a:t>
                      </a: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 3 </a:t>
                      </a:r>
                      <a:br>
                        <a:rPr lang="de-DE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sz="1000" dirty="0">
                          <a:solidFill>
                            <a:schemeClr val="tx1"/>
                          </a:solidFill>
                        </a:rPr>
                        <a:t>(SSD &amp; HDD)</a:t>
                      </a: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3185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2457"/>
                  </a:ext>
                </a:extLst>
              </a:tr>
              <a:tr h="274320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endParaRPr lang="de-DE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1A1A1A"/>
                      </a:solidFill>
                    </a:lnL>
                    <a:lnR w="12700" cmpd="sng">
                      <a:solidFill>
                        <a:srgbClr val="1A1A1A"/>
                      </a:solidFill>
                    </a:lnR>
                    <a:lnT w="12700" cmpd="sng">
                      <a:solidFill>
                        <a:srgbClr val="1A1A1A"/>
                      </a:solidFill>
                    </a:lnT>
                    <a:lnB w="12700" cmpd="sng">
                      <a:solidFill>
                        <a:srgbClr val="1A1A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81801"/>
                  </a:ext>
                </a:extLst>
              </a:tr>
            </a:tbl>
          </a:graphicData>
        </a:graphic>
      </p:graphicFrame>
      <p:sp>
        <p:nvSpPr>
          <p:cNvPr id="10" name="TextBox 39">
            <a:extLst>
              <a:ext uri="{FF2B5EF4-FFF2-40B4-BE49-F238E27FC236}">
                <a16:creationId xmlns:a16="http://schemas.microsoft.com/office/drawing/2014/main" id="{92BC81D2-6FB2-4CE1-ABA3-02A4627BB668}"/>
              </a:ext>
            </a:extLst>
          </p:cNvPr>
          <p:cNvSpPr txBox="1"/>
          <p:nvPr/>
        </p:nvSpPr>
        <p:spPr>
          <a:xfrm>
            <a:off x="8542803" y="5018335"/>
            <a:ext cx="268382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00">
              <a:defRPr/>
            </a:pPr>
            <a:r>
              <a:rPr lang="de-DE" sz="20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Named</a:t>
            </a:r>
            <a:r>
              <a:rPr lang="de-DE" sz="2000" dirty="0">
                <a:solidFill>
                  <a:schemeClr val="bg2">
                    <a:lumMod val="20000"/>
                    <a:lumOff val="80000"/>
                  </a:schemeClr>
                </a:solidFill>
                <a:latin typeface="Segoe UI"/>
              </a:rPr>
              <a:t> Property Table</a:t>
            </a:r>
          </a:p>
        </p:txBody>
      </p:sp>
    </p:spTree>
    <p:extLst>
      <p:ext uri="{BB962C8B-B14F-4D97-AF65-F5344CB8AC3E}">
        <p14:creationId xmlns:p14="http://schemas.microsoft.com/office/powerpoint/2010/main" val="30492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MetaCacheDatabase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520890"/>
            <a:ext cx="11027735" cy="465607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Voraussetzung</a:t>
            </a:r>
          </a:p>
          <a:p>
            <a:pPr lvl="1"/>
            <a:r>
              <a:rPr lang="de-DE" sz="2000" dirty="0" err="1"/>
              <a:t>Reseed</a:t>
            </a:r>
            <a:r>
              <a:rPr lang="de-DE" sz="2000" dirty="0"/>
              <a:t>-aktivierte DAG (PA), symmetrische SSD Anzahl &amp; Große für jeden Server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für eine DAG aktivieren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Manage-MCDB -</a:t>
            </a:r>
            <a:r>
              <a:rPr lang="de-DE" sz="1500" b="1" dirty="0" err="1">
                <a:latin typeface="Consolas" panose="020B0609020204030204" pitchFamily="49" charset="0"/>
              </a:rPr>
              <a:t>DagName</a:t>
            </a:r>
            <a:r>
              <a:rPr lang="de-DE" sz="1500" b="1" dirty="0">
                <a:latin typeface="Consolas" panose="020B0609020204030204" pitchFamily="49" charset="0"/>
              </a:rPr>
              <a:t> TestDag1 -</a:t>
            </a:r>
            <a:r>
              <a:rPr lang="de-DE" sz="1500" b="1" dirty="0" err="1">
                <a:highlight>
                  <a:srgbClr val="008080"/>
                </a:highlight>
                <a:latin typeface="Consolas" panose="020B0609020204030204" pitchFamily="49" charset="0"/>
              </a:rPr>
              <a:t>ConfigureMCDBPrerequisite</a:t>
            </a:r>
            <a:r>
              <a:rPr lang="de-DE" sz="1500" b="1" dirty="0">
                <a:latin typeface="Consolas" panose="020B0609020204030204" pitchFamily="49" charset="0"/>
              </a:rPr>
              <a:t> -</a:t>
            </a:r>
            <a:r>
              <a:rPr lang="de-DE" sz="1500" b="1" dirty="0" err="1">
                <a:latin typeface="Consolas" panose="020B0609020204030204" pitchFamily="49" charset="0"/>
              </a:rPr>
              <a:t>SSDSizeInBytes</a:t>
            </a:r>
            <a:r>
              <a:rPr lang="de-DE" sz="1500" b="1" dirty="0">
                <a:latin typeface="Consolas" panose="020B0609020204030204" pitchFamily="49" charset="0"/>
              </a:rPr>
              <a:t> 5242880000 -</a:t>
            </a:r>
            <a:r>
              <a:rPr lang="de-DE" sz="1500" b="1" dirty="0" err="1">
                <a:latin typeface="Consolas" panose="020B0609020204030204" pitchFamily="49" charset="0"/>
              </a:rPr>
              <a:t>SSDCountPerServer</a:t>
            </a:r>
            <a:r>
              <a:rPr lang="de-DE" sz="1500" b="1" dirty="0">
                <a:latin typeface="Consolas" panose="020B0609020204030204" pitchFamily="49" charset="0"/>
              </a:rPr>
              <a:t> 2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sz="15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für einen DAG Mitgliedsserver DAG aktivieren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Manage-MCDB -</a:t>
            </a:r>
            <a:r>
              <a:rPr lang="de-DE" sz="1500" b="1" dirty="0" err="1">
                <a:latin typeface="Consolas" panose="020B0609020204030204" pitchFamily="49" charset="0"/>
              </a:rPr>
              <a:t>DagName</a:t>
            </a:r>
            <a:r>
              <a:rPr lang="de-DE" sz="1500" b="1" dirty="0">
                <a:latin typeface="Consolas" panose="020B0609020204030204" pitchFamily="49" charset="0"/>
              </a:rPr>
              <a:t> TestDag1 -</a:t>
            </a:r>
            <a:r>
              <a:rPr lang="de-DE" sz="1500" b="1" dirty="0" err="1">
                <a:highlight>
                  <a:srgbClr val="008080"/>
                </a:highlight>
                <a:latin typeface="Consolas" panose="020B0609020204030204" pitchFamily="49" charset="0"/>
              </a:rPr>
              <a:t>ServerAllowMCDB</a:t>
            </a:r>
            <a:r>
              <a:rPr lang="de-DE" sz="1500" b="1" dirty="0">
                <a:latin typeface="Consolas" panose="020B0609020204030204" pitchFamily="49" charset="0"/>
              </a:rPr>
              <a:t>:$</a:t>
            </a:r>
            <a:r>
              <a:rPr lang="de-DE" sz="1500" b="1" dirty="0" err="1">
                <a:latin typeface="Consolas" panose="020B0609020204030204" pitchFamily="49" charset="0"/>
              </a:rPr>
              <a:t>true</a:t>
            </a:r>
            <a:r>
              <a:rPr lang="de-DE" sz="1500" b="1" dirty="0">
                <a:latin typeface="Consolas" panose="020B0609020204030204" pitchFamily="49" charset="0"/>
              </a:rPr>
              <a:t> -</a:t>
            </a:r>
            <a:r>
              <a:rPr lang="de-DE" sz="1500" b="1" dirty="0" err="1">
                <a:latin typeface="Consolas" panose="020B0609020204030204" pitchFamily="49" charset="0"/>
              </a:rPr>
              <a:t>ServerName</a:t>
            </a:r>
            <a:r>
              <a:rPr lang="de-DE" sz="1500" b="1" dirty="0">
                <a:latin typeface="Consolas" panose="020B0609020204030204" pitchFamily="49" charset="0"/>
              </a:rPr>
              <a:t> DEBEREX01</a:t>
            </a:r>
          </a:p>
          <a:p>
            <a:pPr marL="534831" lvl="1" indent="0">
              <a:buNone/>
            </a:pPr>
            <a:endParaRPr lang="de-DE" sz="15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SSDs und Mount Points konfigurieren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Manage-MCDB -</a:t>
            </a:r>
            <a:r>
              <a:rPr lang="de-DE" sz="1500" b="1" dirty="0" err="1">
                <a:latin typeface="Consolas" panose="020B0609020204030204" pitchFamily="49" charset="0"/>
              </a:rPr>
              <a:t>DagName</a:t>
            </a:r>
            <a:r>
              <a:rPr lang="de-DE" sz="1500" b="1" dirty="0">
                <a:latin typeface="Consolas" panose="020B0609020204030204" pitchFamily="49" charset="0"/>
              </a:rPr>
              <a:t> TestDag1 -</a:t>
            </a:r>
            <a:r>
              <a:rPr lang="de-DE" sz="1500" b="1" dirty="0" err="1">
                <a:highlight>
                  <a:srgbClr val="008080"/>
                </a:highlight>
                <a:latin typeface="Consolas" panose="020B0609020204030204" pitchFamily="49" charset="0"/>
              </a:rPr>
              <a:t>ConfigureMCDBOnServer</a:t>
            </a:r>
            <a:r>
              <a:rPr lang="de-DE" sz="1500" b="1" dirty="0">
                <a:latin typeface="Consolas" panose="020B0609020204030204" pitchFamily="49" charset="0"/>
              </a:rPr>
              <a:t> -</a:t>
            </a:r>
            <a:r>
              <a:rPr lang="de-DE" sz="1500" b="1" dirty="0" err="1">
                <a:latin typeface="Consolas" panose="020B0609020204030204" pitchFamily="49" charset="0"/>
              </a:rPr>
              <a:t>ServerName</a:t>
            </a:r>
            <a:r>
              <a:rPr lang="de-DE" sz="1500" b="1" dirty="0">
                <a:latin typeface="Consolas" panose="020B0609020204030204" pitchFamily="49" charset="0"/>
              </a:rPr>
              <a:t> DEBEREX01 -</a:t>
            </a:r>
            <a:r>
              <a:rPr lang="de-DE" sz="1500" b="1" dirty="0" err="1">
                <a:latin typeface="Consolas" panose="020B0609020204030204" pitchFamily="49" charset="0"/>
              </a:rPr>
              <a:t>SSDSizeInBytes</a:t>
            </a:r>
            <a:r>
              <a:rPr lang="de-DE" sz="1500" b="1" dirty="0">
                <a:latin typeface="Consolas" panose="020B0609020204030204" pitchFamily="49" charset="0"/>
              </a:rPr>
              <a:t> 5242880000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sz="1500" b="1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Health-Status prüfen</a:t>
            </a:r>
          </a:p>
          <a:p>
            <a:pPr marL="534831" lvl="1" indent="0">
              <a:buNone/>
            </a:pPr>
            <a:r>
              <a:rPr lang="de-DE" sz="1500" b="1" dirty="0" err="1">
                <a:latin typeface="Consolas" panose="020B0609020204030204" pitchFamily="49" charset="0"/>
              </a:rPr>
              <a:t>Get-MailboxDatabaseCopyStatus</a:t>
            </a:r>
            <a:endParaRPr lang="de-DE" sz="1500" b="1" dirty="0"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Einrichtung</a:t>
            </a:r>
          </a:p>
        </p:txBody>
      </p:sp>
      <p:sp>
        <p:nvSpPr>
          <p:cNvPr id="5" name="Rechteck 4"/>
          <p:cNvSpPr/>
          <p:nvPr/>
        </p:nvSpPr>
        <p:spPr>
          <a:xfrm>
            <a:off x="5326813" y="6335589"/>
            <a:ext cx="3463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https://go.granikos.eu/EX19MCDB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818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MCDB </a:t>
            </a:r>
            <a:r>
              <a:rPr lang="de-DE" dirty="0" err="1"/>
              <a:t>Health</a:t>
            </a:r>
            <a:r>
              <a:rPr lang="de-DE" dirty="0"/>
              <a:t> Status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72FCE2C9-019F-44A9-BCB7-5D6006A188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216141"/>
              </p:ext>
            </p:extLst>
          </p:nvPr>
        </p:nvGraphicFramePr>
        <p:xfrm>
          <a:off x="838200" y="1990340"/>
          <a:ext cx="10099089" cy="303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856">
                  <a:extLst>
                    <a:ext uri="{9D8B030D-6E8A-4147-A177-3AD203B41FA5}">
                      <a16:colId xmlns:a16="http://schemas.microsoft.com/office/drawing/2014/main" val="4260722513"/>
                    </a:ext>
                  </a:extLst>
                </a:gridCol>
                <a:gridCol w="7618233">
                  <a:extLst>
                    <a:ext uri="{9D8B030D-6E8A-4147-A177-3AD203B41FA5}">
                      <a16:colId xmlns:a16="http://schemas.microsoft.com/office/drawing/2014/main" val="4121163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03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MCDB ist abgeschaltet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StorageOffline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Basis-Infrastruktur fehlt oder es kann nicht darauf zugegriffen werden, z.B. fehlen Mount-Points oder Dateipfade</a:t>
                      </a:r>
                      <a:br>
                        <a:rPr lang="de-DE" dirty="0"/>
                      </a:br>
                      <a:r>
                        <a:rPr lang="de-DE" dirty="0"/>
                        <a:t>Dieser Status tritt nach einem SSD-Fehler 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321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Offline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Fehler auf logischer Ebene, z.B. fehlende MCDB Instanzen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8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Initializing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Vorübergehender Status, während das System bestimmt, welcher Betriebsstatus vorliegt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5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Healthy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Betriebsbereit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252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89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6948635" cy="5158758"/>
          </a:xfrm>
        </p:spPr>
        <p:txBody>
          <a:bodyPr>
            <a:normAutofit fontScale="85000" lnSpcReduction="10000"/>
          </a:bodyPr>
          <a:lstStyle/>
          <a:p>
            <a:r>
              <a:rPr lang="de-DE" b="1" dirty="0"/>
              <a:t>Layout</a:t>
            </a:r>
          </a:p>
          <a:p>
            <a:pPr lvl="1"/>
            <a:r>
              <a:rPr lang="de-DE" dirty="0"/>
              <a:t>1 MCDB Instanz für jede Datenbank-Instanz</a:t>
            </a:r>
          </a:p>
          <a:p>
            <a:pPr lvl="1"/>
            <a:r>
              <a:rPr lang="de-DE" dirty="0"/>
              <a:t>Beispiel Server: 12 HDDs, 4 SSDs, 4 DBs pro HDD</a:t>
            </a:r>
          </a:p>
          <a:p>
            <a:pPr lvl="1"/>
            <a:r>
              <a:rPr lang="de-DE" dirty="0"/>
              <a:t>3 HDDs pro SSD * 4 DBs pro HDD = 12 MCDBs pro SSD</a:t>
            </a:r>
          </a:p>
          <a:p>
            <a:r>
              <a:rPr lang="de-DE" b="1" dirty="0"/>
              <a:t>Wachstums- &amp; Kapazitätsgrenzen</a:t>
            </a:r>
          </a:p>
          <a:p>
            <a:pPr lvl="1"/>
            <a:r>
              <a:rPr lang="de-DE" dirty="0"/>
              <a:t>Daten werden automatisch auf SSD repliziert MCDB </a:t>
            </a:r>
          </a:p>
          <a:p>
            <a:pPr lvl="2"/>
            <a:r>
              <a:rPr lang="de-DE" dirty="0" err="1"/>
              <a:t>Quota</a:t>
            </a:r>
            <a:r>
              <a:rPr lang="de-DE" dirty="0"/>
              <a:t> = (SSD Größe * 0.95) / DB Anzahl </a:t>
            </a:r>
            <a:r>
              <a:rPr lang="de-DE" i="1" dirty="0"/>
              <a:t>pro</a:t>
            </a:r>
            <a:r>
              <a:rPr lang="de-DE" dirty="0"/>
              <a:t> SSD</a:t>
            </a:r>
          </a:p>
          <a:p>
            <a:pPr lvl="2"/>
            <a:r>
              <a:rPr lang="de-DE" dirty="0"/>
              <a:t>Beispiel: 960GB * 0.95 / 12 = 76GB </a:t>
            </a:r>
            <a:r>
              <a:rPr lang="de-DE" i="1" dirty="0"/>
              <a:t>pro</a:t>
            </a:r>
            <a:r>
              <a:rPr lang="de-DE" dirty="0"/>
              <a:t> MCDB Instanz</a:t>
            </a:r>
          </a:p>
          <a:p>
            <a:pPr lvl="1"/>
            <a:r>
              <a:rPr lang="de-DE" dirty="0"/>
              <a:t>Erreichen der Grenzwerte führt zu Cache-Freigabe</a:t>
            </a:r>
          </a:p>
          <a:p>
            <a:pPr lvl="2"/>
            <a:r>
              <a:rPr lang="de-DE" dirty="0"/>
              <a:t>Größte Tabellen zuerst, basierend auf </a:t>
            </a:r>
            <a:r>
              <a:rPr lang="de-DE" i="1" dirty="0" err="1"/>
              <a:t>DocId</a:t>
            </a:r>
            <a:r>
              <a:rPr lang="de-DE" dirty="0"/>
              <a:t> („älteste‘ Nachrichten zuerst)</a:t>
            </a:r>
          </a:p>
          <a:p>
            <a:pPr lvl="1"/>
            <a:r>
              <a:rPr lang="de-DE" dirty="0"/>
              <a:t>Cache- Freigabe schützt vor “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” und </a:t>
            </a:r>
            <a:r>
              <a:rPr lang="de-DE" dirty="0" err="1"/>
              <a:t>Resets</a:t>
            </a:r>
            <a:endParaRPr lang="de-DE" dirty="0"/>
          </a:p>
          <a:p>
            <a:pPr lvl="2"/>
            <a:r>
              <a:rPr lang="de-DE" dirty="0"/>
              <a:t>MCDB </a:t>
            </a:r>
            <a:r>
              <a:rPr lang="de-DE" dirty="0" err="1"/>
              <a:t>Reset</a:t>
            </a:r>
            <a:r>
              <a:rPr lang="de-DE" dirty="0"/>
              <a:t> = Löschung des gesamten SSD Inhalts und neue Replizierung</a:t>
            </a:r>
          </a:p>
          <a:p>
            <a:pPr lvl="2"/>
            <a:r>
              <a:rPr lang="de-DE" dirty="0"/>
              <a:t>Ausgelöst durch DB-Einbindung und Kopie ohne MCDB Instanz mit „</a:t>
            </a:r>
            <a:r>
              <a:rPr lang="de-DE" dirty="0" err="1"/>
              <a:t>healthy</a:t>
            </a:r>
            <a:r>
              <a:rPr lang="de-DE" dirty="0"/>
              <a:t>“-Status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Betrieb</a:t>
            </a:r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61A8CEEB-04A7-4E2C-A326-8BDA78997065}"/>
              </a:ext>
            </a:extLst>
          </p:cNvPr>
          <p:cNvSpPr/>
          <p:nvPr/>
        </p:nvSpPr>
        <p:spPr>
          <a:xfrm>
            <a:off x="8664594" y="2324179"/>
            <a:ext cx="3301721" cy="2755503"/>
          </a:xfrm>
          <a:prstGeom prst="roundRect">
            <a:avLst>
              <a:gd name="adj" fmla="val 6976"/>
            </a:avLst>
          </a:prstGeom>
          <a:solidFill>
            <a:schemeClr val="tx2">
              <a:lumMod val="25000"/>
            </a:schemeClr>
          </a:solidFill>
          <a:ln w="10795" cap="flat" cmpd="sng" algn="ctr">
            <a:solidFill>
              <a:srgbClr val="1A1A1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Server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12x HDD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4x SSD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: Rounded Corners 24">
            <a:extLst>
              <a:ext uri="{FF2B5EF4-FFF2-40B4-BE49-F238E27FC236}">
                <a16:creationId xmlns:a16="http://schemas.microsoft.com/office/drawing/2014/main" id="{955176E7-45C7-44B9-BE12-95D572909CF1}"/>
              </a:ext>
            </a:extLst>
          </p:cNvPr>
          <p:cNvSpPr/>
          <p:nvPr/>
        </p:nvSpPr>
        <p:spPr>
          <a:xfrm>
            <a:off x="9316667" y="3437370"/>
            <a:ext cx="1081924" cy="1117600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: Rounded Corners 23">
            <a:extLst>
              <a:ext uri="{FF2B5EF4-FFF2-40B4-BE49-F238E27FC236}">
                <a16:creationId xmlns:a16="http://schemas.microsoft.com/office/drawing/2014/main" id="{F9626815-9916-4493-A1C9-48E602A927EE}"/>
              </a:ext>
            </a:extLst>
          </p:cNvPr>
          <p:cNvSpPr/>
          <p:nvPr/>
        </p:nvSpPr>
        <p:spPr>
          <a:xfrm>
            <a:off x="9087852" y="3601720"/>
            <a:ext cx="1081924" cy="1117600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331F01-7489-49EF-9556-7D2C61FFCC94}"/>
              </a:ext>
            </a:extLst>
          </p:cNvPr>
          <p:cNvSpPr/>
          <p:nvPr/>
        </p:nvSpPr>
        <p:spPr>
          <a:xfrm>
            <a:off x="8876223" y="3747376"/>
            <a:ext cx="1081924" cy="1117600"/>
          </a:xfrm>
          <a:prstGeom prst="roundRect">
            <a:avLst/>
          </a:prstGeom>
          <a:solidFill>
            <a:srgbClr val="737373"/>
          </a:solidFill>
          <a:ln w="10795" cap="flat" cmpd="sng" algn="ctr">
            <a:solidFill>
              <a:srgbClr val="73737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1.edb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4.edb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8AA5CD-82D8-484C-8FDB-1C1500A3F10D}"/>
              </a:ext>
            </a:extLst>
          </p:cNvPr>
          <p:cNvSpPr/>
          <p:nvPr/>
        </p:nvSpPr>
        <p:spPr>
          <a:xfrm>
            <a:off x="10169776" y="3747376"/>
            <a:ext cx="1631429" cy="1117600"/>
          </a:xfrm>
          <a:prstGeom prst="roundRect">
            <a:avLst/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SSD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1.mcdb.edb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…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12.mcdb.edb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F670CA35-04ED-47D7-A76D-881E5E867656}"/>
              </a:ext>
            </a:extLst>
          </p:cNvPr>
          <p:cNvSpPr/>
          <p:nvPr/>
        </p:nvSpPr>
        <p:spPr>
          <a:xfrm>
            <a:off x="7773079" y="5686505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2032AB6F-B021-4BF0-897E-5B3BB7C14704}"/>
              </a:ext>
            </a:extLst>
          </p:cNvPr>
          <p:cNvSpPr/>
          <p:nvPr/>
        </p:nvSpPr>
        <p:spPr>
          <a:xfrm>
            <a:off x="8482526" y="5686504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07F3A51-6463-4953-981B-FAB4AAB83A70}"/>
              </a:ext>
            </a:extLst>
          </p:cNvPr>
          <p:cNvSpPr/>
          <p:nvPr/>
        </p:nvSpPr>
        <p:spPr>
          <a:xfrm>
            <a:off x="8482526" y="6264440"/>
            <a:ext cx="660520" cy="415208"/>
          </a:xfrm>
          <a:prstGeom prst="flowChartMagneticDisk">
            <a:avLst/>
          </a:prstGeom>
          <a:solidFill>
            <a:srgbClr val="0078D4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332BA-8472-4210-8E3B-180CA2F665E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103339" y="6101713"/>
            <a:ext cx="709447" cy="162727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BF55A9-0F54-45CC-A22C-FB0F5A82EE0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812786" y="6101712"/>
            <a:ext cx="0" cy="162728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1866AE48-5404-46BA-8F14-02C73A639014}"/>
              </a:ext>
            </a:extLst>
          </p:cNvPr>
          <p:cNvSpPr/>
          <p:nvPr/>
        </p:nvSpPr>
        <p:spPr>
          <a:xfrm>
            <a:off x="9178218" y="5686505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1DF71F6-7E68-4636-BB2F-DCF2B36F77B3}"/>
              </a:ext>
            </a:extLst>
          </p:cNvPr>
          <p:cNvSpPr/>
          <p:nvPr/>
        </p:nvSpPr>
        <p:spPr>
          <a:xfrm>
            <a:off x="9949811" y="5686504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F685687A-8D22-4B25-ABE6-DCF2582F9116}"/>
              </a:ext>
            </a:extLst>
          </p:cNvPr>
          <p:cNvSpPr/>
          <p:nvPr/>
        </p:nvSpPr>
        <p:spPr>
          <a:xfrm>
            <a:off x="10658494" y="6264440"/>
            <a:ext cx="660520" cy="415208"/>
          </a:xfrm>
          <a:prstGeom prst="flowChartMagneticDisk">
            <a:avLst/>
          </a:prstGeom>
          <a:solidFill>
            <a:srgbClr val="0078D4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SSD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F0E337-13F5-48F0-9229-7D2AB971A9DF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H="1">
            <a:off x="8812786" y="6101713"/>
            <a:ext cx="695692" cy="162727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56AFE6-E84E-4A82-969F-367DFDF64D2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0280071" y="6101712"/>
            <a:ext cx="708683" cy="162728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A6A4E310-2129-4C0D-86C1-E458ACE88862}"/>
              </a:ext>
            </a:extLst>
          </p:cNvPr>
          <p:cNvSpPr/>
          <p:nvPr/>
        </p:nvSpPr>
        <p:spPr>
          <a:xfrm>
            <a:off x="10658494" y="5686505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586FDDAC-82BE-4AD5-8EAA-8D69657E4D6E}"/>
              </a:ext>
            </a:extLst>
          </p:cNvPr>
          <p:cNvSpPr/>
          <p:nvPr/>
        </p:nvSpPr>
        <p:spPr>
          <a:xfrm>
            <a:off x="11367941" y="5686504"/>
            <a:ext cx="660520" cy="415208"/>
          </a:xfrm>
          <a:prstGeom prst="flowChartMagneticDisk">
            <a:avLst/>
          </a:prstGeom>
          <a:solidFill>
            <a:srgbClr val="737373"/>
          </a:solidFill>
          <a:ln w="17145" cap="flat" cmpd="sng" algn="ctr">
            <a:solidFill>
              <a:srgbClr val="FFFFFF">
                <a:shade val="95000"/>
                <a:alpha val="50000"/>
                <a:satMod val="1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HDD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D3B52B-8E62-4AE7-83C4-82621779286D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10988754" y="6101713"/>
            <a:ext cx="0" cy="162727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78820D-A507-4764-BA4E-7297444F5464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 flipH="1">
            <a:off x="10988754" y="6101712"/>
            <a:ext cx="709447" cy="162728"/>
          </a:xfrm>
          <a:prstGeom prst="line">
            <a:avLst/>
          </a:prstGeom>
          <a:noFill/>
          <a:ln w="9525" cap="flat" cmpd="sng" algn="ctr">
            <a:solidFill>
              <a:srgbClr val="0078D4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61547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199" y="1520890"/>
            <a:ext cx="8181513" cy="48532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Datenbank versucht Fail-Over zu anderen Kopie</a:t>
            </a:r>
          </a:p>
          <a:p>
            <a:pPr lvl="1"/>
            <a:r>
              <a:rPr lang="de-DE" sz="2200" dirty="0"/>
              <a:t>Falls ein Fail-Over nicht möglich ist, erfolgt eine Einbindung auf einem Server mit ausgefallener SSD (keine Beschleunigung, </a:t>
            </a:r>
            <a:r>
              <a:rPr lang="de-DE" sz="2200" dirty="0" err="1"/>
              <a:t>Reset</a:t>
            </a:r>
            <a:r>
              <a:rPr lang="de-DE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Health-Status ändert sich zu „Storage Offline“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„Non-Urgent Alert“ für ausgefallener SSD wird ausgelöst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Admin Aktion: Austausch der defekten SSD</a:t>
            </a:r>
          </a:p>
          <a:p>
            <a:pPr lvl="1"/>
            <a:r>
              <a:rPr lang="de-DE" sz="2200" dirty="0"/>
              <a:t>Im Falle einer M.2 SSDs muss eventuell der Server außer Betrieb genommen werden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Admin Aktion: Neuerstellung der Mount Points per PowerShell</a:t>
            </a:r>
          </a:p>
          <a:p>
            <a:pPr marL="534831" lvl="1" indent="0">
              <a:buNone/>
            </a:pP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Manage-MCDB -</a:t>
            </a:r>
            <a:r>
              <a:rPr lang="de-DE" sz="15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DagName</a:t>
            </a: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DEDAG -</a:t>
            </a:r>
            <a:r>
              <a:rPr lang="de-DE" sz="15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ConfigureMCDBOnServer</a:t>
            </a: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-</a:t>
            </a:r>
            <a:r>
              <a:rPr lang="de-DE" sz="15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ServerName</a:t>
            </a: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DEBEREX01 -</a:t>
            </a:r>
            <a:r>
              <a:rPr lang="de-DE" sz="15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SSDSizeInBytes</a:t>
            </a:r>
            <a:r>
              <a:rPr lang="de-DE" sz="1500" b="1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5242880000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600" b="1" dirty="0"/>
              <a:t>MCDB </a:t>
            </a:r>
            <a:r>
              <a:rPr lang="de-DE" sz="2600" b="1" dirty="0" err="1"/>
              <a:t>Reseed</a:t>
            </a:r>
            <a:r>
              <a:rPr lang="de-DE" sz="2600" b="1" dirty="0"/>
              <a:t>/Erstellung erfolgt automatisch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SSD Ausfall</a:t>
            </a:r>
          </a:p>
        </p:txBody>
      </p:sp>
      <p:pic>
        <p:nvPicPr>
          <p:cNvPr id="24" name="Graphic 4" descr="High Voltage">
            <a:extLst>
              <a:ext uri="{FF2B5EF4-FFF2-40B4-BE49-F238E27FC236}">
                <a16:creationId xmlns:a16="http://schemas.microsoft.com/office/drawing/2014/main" id="{DA54B05F-6F68-4D20-B2C1-4A19DEB7E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2010" y="1891613"/>
            <a:ext cx="3074773" cy="30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MetaCache</a:t>
            </a:r>
            <a:r>
              <a:rPr lang="de-DE" dirty="0"/>
              <a:t> Database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8039986" cy="4656073"/>
          </a:xfrm>
        </p:spPr>
        <p:txBody>
          <a:bodyPr>
            <a:normAutofit lnSpcReduction="10000"/>
          </a:bodyPr>
          <a:lstStyle/>
          <a:p>
            <a:r>
              <a:rPr lang="de-DE" sz="2400" b="1" dirty="0"/>
              <a:t>Entwickelt für Database Availability Groups (DAGs)</a:t>
            </a:r>
            <a:r>
              <a:rPr lang="de-DE" sz="2600" b="1" dirty="0"/>
              <a:t> </a:t>
            </a:r>
            <a:r>
              <a:rPr lang="de-DE" sz="2600" dirty="0">
                <a:sym typeface="Wingdings" panose="05000000000000000000" pitchFamily="2" charset="2"/>
              </a:rPr>
              <a:t></a:t>
            </a:r>
            <a:r>
              <a:rPr lang="de-DE" sz="2600" dirty="0"/>
              <a:t> </a:t>
            </a:r>
            <a:r>
              <a:rPr lang="de-DE" sz="2600" i="1" dirty="0"/>
              <a:t>Preferred Architecture</a:t>
            </a:r>
            <a:endParaRPr lang="de-DE" sz="2600" dirty="0"/>
          </a:p>
          <a:p>
            <a:r>
              <a:rPr lang="de-DE" sz="2400" b="1" dirty="0"/>
              <a:t>5% - 6% SSD zu HDD Kapazitätsverhältnis</a:t>
            </a:r>
          </a:p>
          <a:p>
            <a:pPr lvl="1"/>
            <a:r>
              <a:rPr lang="de-DE" sz="2000" dirty="0"/>
              <a:t>Bevorzugter Einsatz von </a:t>
            </a:r>
            <a:r>
              <a:rPr lang="de-DE" sz="2000" i="1" dirty="0"/>
              <a:t>M.2 SSDs, </a:t>
            </a:r>
            <a:r>
              <a:rPr lang="de-DE" sz="2000" dirty="0"/>
              <a:t>um keine HDD-Slots zu belegen</a:t>
            </a:r>
          </a:p>
          <a:p>
            <a:pPr>
              <a:lnSpc>
                <a:spcPct val="100000"/>
              </a:lnSpc>
            </a:pPr>
            <a:r>
              <a:rPr lang="de-DE" sz="2400" b="1" dirty="0"/>
              <a:t>Sicherstellung eines symmetrischen SSD Layouts</a:t>
            </a:r>
          </a:p>
          <a:p>
            <a:pPr lvl="1"/>
            <a:r>
              <a:rPr lang="de-DE" sz="2000" dirty="0"/>
              <a:t>Gleiche Kapazität und Anzahl je Server</a:t>
            </a:r>
          </a:p>
          <a:p>
            <a:pPr>
              <a:lnSpc>
                <a:spcPct val="110000"/>
              </a:lnSpc>
            </a:pPr>
            <a:r>
              <a:rPr lang="de-DE" sz="2400" b="1" dirty="0"/>
              <a:t>1 SSD zu 3 HDD Laufwerksverhältnis</a:t>
            </a:r>
          </a:p>
          <a:p>
            <a:pPr lvl="1"/>
            <a:r>
              <a:rPr lang="de-DE" sz="2000" dirty="0"/>
              <a:t>Reduzierung der SSD Fehlerdomäne</a:t>
            </a:r>
          </a:p>
          <a:p>
            <a:pPr>
              <a:lnSpc>
                <a:spcPct val="120000"/>
              </a:lnSpc>
            </a:pPr>
            <a:r>
              <a:rPr lang="de-DE" sz="2400" b="1" dirty="0"/>
              <a:t>SSD Lebenszeit: „Mixed”-Use SSDs</a:t>
            </a:r>
          </a:p>
          <a:p>
            <a:pPr lvl="1"/>
            <a:r>
              <a:rPr lang="de-DE" sz="2000" dirty="0"/>
              <a:t>&gt;= 1 </a:t>
            </a:r>
            <a:r>
              <a:rPr lang="de-DE" sz="2000" dirty="0" err="1"/>
              <a:t>drive</a:t>
            </a:r>
            <a:r>
              <a:rPr lang="de-DE" sz="2000" dirty="0"/>
              <a:t> </a:t>
            </a:r>
            <a:r>
              <a:rPr lang="de-DE" sz="2000" dirty="0" err="1"/>
              <a:t>writes</a:t>
            </a:r>
            <a:r>
              <a:rPr lang="de-DE" sz="2000" dirty="0"/>
              <a:t> per </a:t>
            </a:r>
            <a:r>
              <a:rPr lang="de-DE" sz="2000" dirty="0" err="1"/>
              <a:t>day</a:t>
            </a:r>
            <a:r>
              <a:rPr lang="de-DE" sz="2000" dirty="0"/>
              <a:t> (DWPD)</a:t>
            </a:r>
          </a:p>
          <a:p>
            <a:pPr lvl="1"/>
            <a:r>
              <a:rPr lang="de-DE" sz="2000" dirty="0"/>
              <a:t>z.B. 960GB SSD @ 1DWPD ermöglicht bis zu 960GB Schreibzugriffe/Tag über die gesamte Garantielaufzeit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Empfehlungen</a:t>
            </a:r>
          </a:p>
        </p:txBody>
      </p:sp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04D6A49E-4FD9-4DFC-869B-97500FD3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8255" y="2356945"/>
            <a:ext cx="2550686" cy="25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7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br>
              <a:rPr lang="de-DE" sz="2000" kern="0" dirty="0"/>
            </a:br>
            <a:r>
              <a:rPr lang="de-DE" sz="2000" kern="0" dirty="0">
                <a:hlinkClick r:id="rId3"/>
              </a:rPr>
              <a:t>thomas.stensitzki@granikos.eu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21248847-3FF0-4409-9A8D-174E1A147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496" y="1520890"/>
            <a:ext cx="1726913" cy="696744"/>
          </a:xfrm>
          <a:prstGeom prst="rect">
            <a:avLst/>
          </a:prstGeom>
        </p:spPr>
      </p:pic>
      <p:pic>
        <p:nvPicPr>
          <p:cNvPr id="7" name="Grafik 6" descr="Ein Bild, das Screenshot, Text enthält.&#10;&#10;Automatisch generierte Beschreibung">
            <a:hlinkClick r:id="rId5"/>
            <a:extLst>
              <a:ext uri="{FF2B5EF4-FFF2-40B4-BE49-F238E27FC236}">
                <a16:creationId xmlns:a16="http://schemas.microsoft.com/office/drawing/2014/main" id="{88F97777-565E-4AA3-9103-8EB7EB31F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755" y="1982853"/>
            <a:ext cx="2953747" cy="41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Fragen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 | MCSM</a:t>
            </a:r>
          </a:p>
          <a:p>
            <a:pPr marL="0" indent="0">
              <a:buNone/>
            </a:pP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r>
              <a:rPr lang="de-DE" sz="2000" kern="0" dirty="0">
                <a:hlinkClick r:id="rId3"/>
              </a:rPr>
              <a:t>http://www.stensitzki.de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endParaRPr lang="de-DE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Grafik 6" descr="Ein Bild, das Himmel enthält.&#10;&#10;Mit hoher Zuverlässigkeit generierte Beschreibung">
            <a:extLst>
              <a:ext uri="{FF2B5EF4-FFF2-40B4-BE49-F238E27FC236}">
                <a16:creationId xmlns:a16="http://schemas.microsoft.com/office/drawing/2014/main" id="{537E3E12-FDDE-4E28-A806-6B41B7F3D8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556" y="3989770"/>
            <a:ext cx="1726913" cy="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0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27F4310-9A17-4046-A470-5AE06537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Ressourcen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A0126B4-0273-4C59-9BA6-33BD3BE4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MetaCacheDatabase (MCDB)-Setup</a:t>
            </a:r>
            <a:endParaRPr lang="de-DE" dirty="0"/>
          </a:p>
          <a:p>
            <a:r>
              <a:rPr lang="de-DE" dirty="0">
                <a:hlinkClick r:id="rId3"/>
              </a:rPr>
              <a:t>Database Availability Groups</a:t>
            </a:r>
            <a:endParaRPr lang="de-DE" dirty="0"/>
          </a:p>
          <a:p>
            <a:r>
              <a:rPr lang="de-DE" dirty="0">
                <a:hlinkClick r:id="rId4"/>
              </a:rPr>
              <a:t>Exchange Server 2019 Preferred Architecture</a:t>
            </a:r>
            <a:endParaRPr lang="de-DE" dirty="0"/>
          </a:p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BF6DA9-BDF8-4AA8-B44F-8F161A7CE4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9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DFF3C50-4326-4090-9563-39166FA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Exchange Server 2019 MetaCache Database und BigFunnel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5FCE5E-BE6E-4AAA-BFE2-CADDE02D4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BigFunnel</a:t>
            </a:r>
          </a:p>
        </p:txBody>
      </p:sp>
    </p:spTree>
    <p:extLst>
      <p:ext uri="{BB962C8B-B14F-4D97-AF65-F5344CB8AC3E}">
        <p14:creationId xmlns:p14="http://schemas.microsoft.com/office/powerpoint/2010/main" val="57749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8CFF749-310B-4209-A6F9-A841F771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</p:spPr>
        <p:txBody>
          <a:bodyPr>
            <a:normAutofit fontScale="90000"/>
          </a:bodyPr>
          <a:lstStyle/>
          <a:p>
            <a:r>
              <a:rPr lang="de-DE"/>
              <a:t>Ziele von BigFunnel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E77F062-0B41-463B-AC26-65F223DBB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/>
          <a:lstStyle/>
          <a:p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4B3A9E3-430E-47A2-9331-76F5EE858C54}"/>
              </a:ext>
            </a:extLst>
          </p:cNvPr>
          <p:cNvGrpSpPr/>
          <p:nvPr/>
        </p:nvGrpSpPr>
        <p:grpSpPr>
          <a:xfrm>
            <a:off x="1080655" y="1999992"/>
            <a:ext cx="5208178" cy="1095128"/>
            <a:chOff x="1080655" y="1999992"/>
            <a:chExt cx="5208178" cy="1095128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FAB17B4-580C-437A-9A55-97AE73464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655" y="1999992"/>
              <a:ext cx="1131632" cy="1095128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3043CD2-092C-4757-956D-63E65546076E}"/>
                </a:ext>
              </a:extLst>
            </p:cNvPr>
            <p:cNvSpPr txBox="1"/>
            <p:nvPr/>
          </p:nvSpPr>
          <p:spPr>
            <a:xfrm>
              <a:off x="2212287" y="2221430"/>
              <a:ext cx="40765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Vereinfachte Systemimplementierung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2 HA Lösungen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43D7AD8-4214-48D5-82D2-3B81FA0CDA83}"/>
              </a:ext>
            </a:extLst>
          </p:cNvPr>
          <p:cNvGrpSpPr/>
          <p:nvPr/>
        </p:nvGrpSpPr>
        <p:grpSpPr>
          <a:xfrm>
            <a:off x="1080655" y="4136649"/>
            <a:ext cx="4873338" cy="1033761"/>
            <a:chOff x="1080655" y="4136649"/>
            <a:chExt cx="4873338" cy="1033761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6449023-59A2-4F42-9FF8-B016F0AE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0655" y="4136649"/>
              <a:ext cx="1131632" cy="1033761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665514F-A859-487A-9838-ECEB03F42132}"/>
                </a:ext>
              </a:extLst>
            </p:cNvPr>
            <p:cNvSpPr txBox="1"/>
            <p:nvPr/>
          </p:nvSpPr>
          <p:spPr>
            <a:xfrm>
              <a:off x="2212287" y="4247080"/>
              <a:ext cx="37417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Reduzierung der Betriebskosten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Speicherbedarf der Datenbanken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Mehrfache Indizierung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071B602-7EF3-4988-A30D-D61CB1A15148}"/>
              </a:ext>
            </a:extLst>
          </p:cNvPr>
          <p:cNvGrpSpPr/>
          <p:nvPr/>
        </p:nvGrpSpPr>
        <p:grpSpPr>
          <a:xfrm>
            <a:off x="6569507" y="1994072"/>
            <a:ext cx="4873339" cy="1101048"/>
            <a:chOff x="6569507" y="1994072"/>
            <a:chExt cx="4873339" cy="110104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466727C-60B1-433E-B75C-099D400A4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9507" y="1994072"/>
              <a:ext cx="1131633" cy="1101048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1BB8EF91-5E62-4B4F-A844-931B2A6A2545}"/>
                </a:ext>
              </a:extLst>
            </p:cNvPr>
            <p:cNvSpPr txBox="1"/>
            <p:nvPr/>
          </p:nvSpPr>
          <p:spPr>
            <a:xfrm>
              <a:off x="7701140" y="2176591"/>
              <a:ext cx="37417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Leistungssteigerung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Schwierige Integration von SSDs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5D3FE8D-A729-4466-82F3-3D4EE6E36811}"/>
              </a:ext>
            </a:extLst>
          </p:cNvPr>
          <p:cNvGrpSpPr/>
          <p:nvPr/>
        </p:nvGrpSpPr>
        <p:grpSpPr>
          <a:xfrm>
            <a:off x="6550327" y="4136649"/>
            <a:ext cx="5488853" cy="1101048"/>
            <a:chOff x="6550327" y="4136649"/>
            <a:chExt cx="5488853" cy="110104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8E8A5F47-CBCF-490D-974C-A55468F93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50327" y="4136649"/>
              <a:ext cx="1150813" cy="1101048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C2D8443-81D2-4106-BE97-18FEAA33AD7F}"/>
                </a:ext>
              </a:extLst>
            </p:cNvPr>
            <p:cNvSpPr txBox="1"/>
            <p:nvPr/>
          </p:nvSpPr>
          <p:spPr>
            <a:xfrm>
              <a:off x="7701140" y="4293303"/>
              <a:ext cx="43380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Zukunftssichere Plattform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i="1" dirty="0"/>
                <a:t>Integration neuer Funktionen, basierend auf Suchindex und Daten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71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BigFunnel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90C552DC-66FE-45F6-BC1C-A305A795B23A}"/>
              </a:ext>
            </a:extLst>
          </p:cNvPr>
          <p:cNvSpPr/>
          <p:nvPr/>
        </p:nvSpPr>
        <p:spPr bwMode="auto">
          <a:xfrm>
            <a:off x="904775" y="1896176"/>
            <a:ext cx="3099334" cy="4706754"/>
          </a:xfrm>
          <a:prstGeom prst="roundRect">
            <a:avLst>
              <a:gd name="adj" fmla="val 7823"/>
            </a:avLst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  <a:t>Einfach</a:t>
            </a:r>
            <a:r>
              <a:rPr kumimoji="0" lang="de-DE" sz="2800" b="1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  <a:t> </a:t>
            </a:r>
            <a:br>
              <a:rPr kumimoji="0" lang="de-DE" sz="2800" b="1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</a:br>
            <a:r>
              <a:rPr kumimoji="0" lang="de-DE" sz="2800" b="1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  <a:t>&amp; Schnell</a:t>
            </a:r>
            <a:endParaRPr kumimoji="0" lang="de-DE" sz="2800" b="1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bold"/>
            </a:endParaRP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EIN Speicherungs-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&amp; 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HA System </a:t>
            </a:r>
            <a:b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</a:b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– (Inhalte + Index)</a:t>
            </a: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sz="1700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Wiederherstellung bei Datenkorruption durch seitenbasierte Prüfsummen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SSD für Metadaten = 50% schneller</a:t>
            </a:r>
            <a:r>
              <a:rPr lang="de-DE" sz="1700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e Suchanfragen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4FD8AAAD-B130-4BF0-A786-B466E0825BE1}"/>
              </a:ext>
            </a:extLst>
          </p:cNvPr>
          <p:cNvSpPr/>
          <p:nvPr/>
        </p:nvSpPr>
        <p:spPr bwMode="auto">
          <a:xfrm>
            <a:off x="4618523" y="1896176"/>
            <a:ext cx="3099334" cy="4706754"/>
          </a:xfrm>
          <a:prstGeom prst="roundRect">
            <a:avLst>
              <a:gd name="adj" fmla="val 7823"/>
            </a:avLst>
          </a:prstGeom>
          <a:solidFill>
            <a:srgbClr val="002050"/>
          </a:solidFill>
          <a:ln w="10795" cap="flat" cmpd="sng" algn="ctr">
            <a:solidFill>
              <a:srgbClr val="00205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2800" b="1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 Semibold"/>
              </a:rPr>
              <a:t>Niedrigere Kosten</a:t>
            </a: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</a:rPr>
              <a:t> (EXO)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Reduzierung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der 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CPU Nutzung – Index </a:t>
            </a:r>
            <a:r>
              <a:rPr lang="de-DE" sz="1700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wird nur einmal erstellt und repliziert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Reduzierung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der Speichernutzung – </a:t>
            </a:r>
            <a:r>
              <a:rPr lang="de-DE" sz="1700" kern="0" dirty="0"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Segoe UI"/>
              </a:rPr>
              <a:t>Wiederverwendung des Speichers von inaktiven Postfächern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Identische 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Netzwerklast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– Indexreplikation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</a:rPr>
              <a:t> und andere Verbesserungen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</a:endParaRPr>
          </a:p>
        </p:txBody>
      </p: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71881F34-8302-4ABF-A8CB-2BA5A860A190}"/>
              </a:ext>
            </a:extLst>
          </p:cNvPr>
          <p:cNvSpPr/>
          <p:nvPr/>
        </p:nvSpPr>
        <p:spPr bwMode="auto">
          <a:xfrm>
            <a:off x="8332271" y="1896176"/>
            <a:ext cx="3099334" cy="4706754"/>
          </a:xfrm>
          <a:prstGeom prst="roundRect">
            <a:avLst>
              <a:gd name="adj" fmla="val 7823"/>
            </a:avLst>
          </a:prstGeom>
          <a:solidFill>
            <a:srgbClr val="D83B01"/>
          </a:solidFill>
          <a:ln w="10795" cap="flat" cmpd="sng" algn="ctr">
            <a:solidFill>
              <a:srgbClr val="D83B01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7" rIns="0" bIns="46637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Bing-</a:t>
            </a:r>
            <a:r>
              <a:rPr kumimoji="0" lang="de-DE" sz="2800" b="1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Powered</a:t>
            </a: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bold"/>
                <a:ea typeface="+mn-ea"/>
                <a:cs typeface="+mn-cs"/>
              </a:rPr>
              <a:t> Innovation</a:t>
            </a:r>
          </a:p>
          <a:p>
            <a:pPr marL="0" marR="0" lvl="0" indent="0" algn="ctr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Pro</a:t>
            </a: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Postfach/Benutzer Verschlüsselung </a:t>
            </a:r>
            <a:b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de-DE" sz="1700" b="0" i="0" u="none" strike="noStrike" kern="0" cap="none" spc="0" normalizeH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– 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(Customer Key)</a:t>
            </a: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Smart </a:t>
            </a:r>
            <a:r>
              <a:rPr kumimoji="0" lang="de-DE" sz="17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Captions</a:t>
            </a: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1700" b="0" i="0" u="none" strike="noStrike" kern="0" cap="none" spc="0" normalizeH="0" baseline="0" noProof="0" dirty="0">
              <a:ln>
                <a:noFill/>
              </a:ln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285750" marR="0" lvl="0" indent="-28575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Erweitertes Multi-Level Ranking der Suchergebnisse </a:t>
            </a:r>
            <a:b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– (Top </a:t>
            </a:r>
            <a:r>
              <a:rPr kumimoji="0" lang="de-DE" sz="17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Results</a:t>
            </a:r>
            <a:r>
              <a:rPr kumimoji="0" lang="de-DE" sz="17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40075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004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BigFunnel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Smart </a:t>
            </a:r>
            <a:r>
              <a:rPr lang="de-DE" dirty="0" err="1"/>
              <a:t>Captions</a:t>
            </a:r>
            <a:r>
              <a:rPr lang="de-DE" dirty="0"/>
              <a:t> (Exchange Online und Exchange 2019)</a:t>
            </a:r>
          </a:p>
          <a:p>
            <a:endParaRPr lang="de-DE" dirty="0"/>
          </a:p>
        </p:txBody>
      </p:sp>
      <p:pic>
        <p:nvPicPr>
          <p:cNvPr id="8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22661FFA-3A29-4ABC-A02E-DB38D593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44"/>
          <a:stretch/>
        </p:blipFill>
        <p:spPr>
          <a:xfrm>
            <a:off x="5562993" y="1497067"/>
            <a:ext cx="6041917" cy="4482372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AEC427C6-77FC-4445-8488-C15BED98A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90" y="1497067"/>
            <a:ext cx="4459502" cy="44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3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Vorteile von BigFunnel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Picture 2" descr="image001">
            <a:extLst>
              <a:ext uri="{FF2B5EF4-FFF2-40B4-BE49-F238E27FC236}">
                <a16:creationId xmlns:a16="http://schemas.microsoft.com/office/drawing/2014/main" id="{7CCFB5B0-AA19-4C6A-ADC2-770C877020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61"/>
          <a:stretch/>
        </p:blipFill>
        <p:spPr bwMode="auto">
          <a:xfrm>
            <a:off x="5562994" y="1408531"/>
            <a:ext cx="6041916" cy="5462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image002">
            <a:extLst>
              <a:ext uri="{FF2B5EF4-FFF2-40B4-BE49-F238E27FC236}">
                <a16:creationId xmlns:a16="http://schemas.microsoft.com/office/drawing/2014/main" id="{7F5CF5F2-F4A7-490B-956A-ADC888652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06"/>
          <a:stretch/>
        </p:blipFill>
        <p:spPr bwMode="auto">
          <a:xfrm>
            <a:off x="586390" y="1408530"/>
            <a:ext cx="4010025" cy="546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25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BigFunnel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</p:txBody>
      </p:sp>
      <p:grpSp>
        <p:nvGrpSpPr>
          <p:cNvPr id="5" name="Group 62">
            <a:extLst>
              <a:ext uri="{FF2B5EF4-FFF2-40B4-BE49-F238E27FC236}">
                <a16:creationId xmlns:a16="http://schemas.microsoft.com/office/drawing/2014/main" id="{2910B115-9DE6-4F4B-AF01-C3E2D304F18A}"/>
              </a:ext>
            </a:extLst>
          </p:cNvPr>
          <p:cNvGrpSpPr/>
          <p:nvPr/>
        </p:nvGrpSpPr>
        <p:grpSpPr>
          <a:xfrm>
            <a:off x="9431064" y="3354146"/>
            <a:ext cx="1785452" cy="1352856"/>
            <a:chOff x="505609" y="2226833"/>
            <a:chExt cx="5690796" cy="4432150"/>
          </a:xfrm>
        </p:grpSpPr>
        <p:sp>
          <p:nvSpPr>
            <p:cNvPr id="6" name="Rectangle 63">
              <a:extLst>
                <a:ext uri="{FF2B5EF4-FFF2-40B4-BE49-F238E27FC236}">
                  <a16:creationId xmlns:a16="http://schemas.microsoft.com/office/drawing/2014/main" id="{F62F7DE0-EF4D-441A-8DBF-3C5FA0E95556}"/>
                </a:ext>
              </a:extLst>
            </p:cNvPr>
            <p:cNvSpPr/>
            <p:nvPr/>
          </p:nvSpPr>
          <p:spPr>
            <a:xfrm>
              <a:off x="505609" y="2226833"/>
              <a:ext cx="5690796" cy="4432150"/>
            </a:xfrm>
            <a:prstGeom prst="rect">
              <a:avLst/>
            </a:prstGeom>
            <a:solidFill>
              <a:srgbClr val="E6E6E6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" name="Rectangle 64">
              <a:extLst>
                <a:ext uri="{FF2B5EF4-FFF2-40B4-BE49-F238E27FC236}">
                  <a16:creationId xmlns:a16="http://schemas.microsoft.com/office/drawing/2014/main" id="{76DCBBCF-1698-4412-A8E8-5ABB5CE0FA16}"/>
                </a:ext>
              </a:extLst>
            </p:cNvPr>
            <p:cNvSpPr/>
            <p:nvPr/>
          </p:nvSpPr>
          <p:spPr>
            <a:xfrm>
              <a:off x="782760" y="2565766"/>
              <a:ext cx="5104539" cy="2286000"/>
            </a:xfrm>
            <a:prstGeom prst="rect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Managed Store</a:t>
              </a: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ESE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8" name="Rectangle 65">
              <a:extLst>
                <a:ext uri="{FF2B5EF4-FFF2-40B4-BE49-F238E27FC236}">
                  <a16:creationId xmlns:a16="http://schemas.microsoft.com/office/drawing/2014/main" id="{D75C25B8-B5FE-4606-AAF2-F0A06373FF48}"/>
                </a:ext>
              </a:extLst>
            </p:cNvPr>
            <p:cNvSpPr/>
            <p:nvPr/>
          </p:nvSpPr>
          <p:spPr>
            <a:xfrm>
              <a:off x="782760" y="5109891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 System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9" name="Rectangle 66">
              <a:extLst>
                <a:ext uri="{FF2B5EF4-FFF2-40B4-BE49-F238E27FC236}">
                  <a16:creationId xmlns:a16="http://schemas.microsoft.com/office/drawing/2014/main" id="{A4CF482A-C2A7-4681-85C0-2F782B607DEF}"/>
                </a:ext>
              </a:extLst>
            </p:cNvPr>
            <p:cNvSpPr/>
            <p:nvPr/>
          </p:nvSpPr>
          <p:spPr>
            <a:xfrm>
              <a:off x="782760" y="5862868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Bitlocker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10" name="Picture 67" descr="Padlock">
              <a:extLst>
                <a:ext uri="{FF2B5EF4-FFF2-40B4-BE49-F238E27FC236}">
                  <a16:creationId xmlns:a16="http://schemas.microsoft.com/office/drawing/2014/main" id="{450965CC-1958-460C-BEE2-D03F036B1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578" y="5875203"/>
              <a:ext cx="211721" cy="305735"/>
            </a:xfrm>
            <a:prstGeom prst="rect">
              <a:avLst/>
            </a:prstGeom>
          </p:spPr>
        </p:pic>
        <p:sp>
          <p:nvSpPr>
            <p:cNvPr id="11" name="TextBox 69">
              <a:extLst>
                <a:ext uri="{FF2B5EF4-FFF2-40B4-BE49-F238E27FC236}">
                  <a16:creationId xmlns:a16="http://schemas.microsoft.com/office/drawing/2014/main" id="{8F23A59F-C109-4046-8B1B-667DD269D7B0}"/>
                </a:ext>
              </a:extLst>
            </p:cNvPr>
            <p:cNvSpPr txBox="1"/>
            <p:nvPr/>
          </p:nvSpPr>
          <p:spPr>
            <a:xfrm>
              <a:off x="994788" y="2988851"/>
              <a:ext cx="4680048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2" name="TextBox 71">
              <a:extLst>
                <a:ext uri="{FF2B5EF4-FFF2-40B4-BE49-F238E27FC236}">
                  <a16:creationId xmlns:a16="http://schemas.microsoft.com/office/drawing/2014/main" id="{5542FB95-3F1D-4B69-B6E2-FC3390C4519B}"/>
                </a:ext>
              </a:extLst>
            </p:cNvPr>
            <p:cNvSpPr txBox="1"/>
            <p:nvPr/>
          </p:nvSpPr>
          <p:spPr>
            <a:xfrm>
              <a:off x="994788" y="3524101"/>
              <a:ext cx="4681629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13" name="Picture 72" descr="Padlock">
              <a:extLst>
                <a:ext uri="{FF2B5EF4-FFF2-40B4-BE49-F238E27FC236}">
                  <a16:creationId xmlns:a16="http://schemas.microsoft.com/office/drawing/2014/main" id="{0349F8CB-AB6E-42C4-8865-0563CC1FF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2991361"/>
              <a:ext cx="211721" cy="305735"/>
            </a:xfrm>
            <a:prstGeom prst="rect">
              <a:avLst/>
            </a:prstGeom>
          </p:spPr>
        </p:pic>
        <p:pic>
          <p:nvPicPr>
            <p:cNvPr id="14" name="Picture 73" descr="Padlock">
              <a:extLst>
                <a:ext uri="{FF2B5EF4-FFF2-40B4-BE49-F238E27FC236}">
                  <a16:creationId xmlns:a16="http://schemas.microsoft.com/office/drawing/2014/main" id="{A07CF352-813B-492C-B130-8FB805FAE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3496911"/>
              <a:ext cx="211721" cy="305735"/>
            </a:xfrm>
            <a:prstGeom prst="rect">
              <a:avLst/>
            </a:prstGeom>
          </p:spPr>
        </p:pic>
        <p:cxnSp>
          <p:nvCxnSpPr>
            <p:cNvPr id="15" name="Straight Connector 74">
              <a:extLst>
                <a:ext uri="{FF2B5EF4-FFF2-40B4-BE49-F238E27FC236}">
                  <a16:creationId xmlns:a16="http://schemas.microsoft.com/office/drawing/2014/main" id="{55420A40-C3BA-438A-A288-CE85B29ECC81}"/>
                </a:ext>
              </a:extLst>
            </p:cNvPr>
            <p:cNvCxnSpPr>
              <a:cxnSpLocks/>
            </p:cNvCxnSpPr>
            <p:nvPr/>
          </p:nvCxnSpPr>
          <p:spPr>
            <a:xfrm>
              <a:off x="787762" y="4429529"/>
              <a:ext cx="5102352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16" name="Oval 75">
              <a:extLst>
                <a:ext uri="{FF2B5EF4-FFF2-40B4-BE49-F238E27FC236}">
                  <a16:creationId xmlns:a16="http://schemas.microsoft.com/office/drawing/2014/main" id="{82D42801-718B-4B9E-B02F-A6F39ECD0BF3}"/>
                </a:ext>
              </a:extLst>
            </p:cNvPr>
            <p:cNvSpPr/>
            <p:nvPr/>
          </p:nvSpPr>
          <p:spPr>
            <a:xfrm>
              <a:off x="2212452" y="3109023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Oval 76">
              <a:extLst>
                <a:ext uri="{FF2B5EF4-FFF2-40B4-BE49-F238E27FC236}">
                  <a16:creationId xmlns:a16="http://schemas.microsoft.com/office/drawing/2014/main" id="{DA0B2A54-0A9B-48F0-A584-01D211B1C208}"/>
                </a:ext>
              </a:extLst>
            </p:cNvPr>
            <p:cNvSpPr/>
            <p:nvPr/>
          </p:nvSpPr>
          <p:spPr>
            <a:xfrm>
              <a:off x="33662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8" name="Oval 77">
              <a:extLst>
                <a:ext uri="{FF2B5EF4-FFF2-40B4-BE49-F238E27FC236}">
                  <a16:creationId xmlns:a16="http://schemas.microsoft.com/office/drawing/2014/main" id="{396DFEC8-32C3-4816-A9EB-9F94CFB03096}"/>
                </a:ext>
              </a:extLst>
            </p:cNvPr>
            <p:cNvSpPr/>
            <p:nvPr/>
          </p:nvSpPr>
          <p:spPr>
            <a:xfrm>
              <a:off x="45200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" name="Oval 78">
              <a:extLst>
                <a:ext uri="{FF2B5EF4-FFF2-40B4-BE49-F238E27FC236}">
                  <a16:creationId xmlns:a16="http://schemas.microsoft.com/office/drawing/2014/main" id="{2E1AED60-3A22-485C-8D86-E0B6BE4BEDA4}"/>
                </a:ext>
              </a:extLst>
            </p:cNvPr>
            <p:cNvSpPr/>
            <p:nvPr/>
          </p:nvSpPr>
          <p:spPr>
            <a:xfrm>
              <a:off x="2212452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79">
              <a:extLst>
                <a:ext uri="{FF2B5EF4-FFF2-40B4-BE49-F238E27FC236}">
                  <a16:creationId xmlns:a16="http://schemas.microsoft.com/office/drawing/2014/main" id="{49278B65-994E-45A5-8AFF-3E76DD9C4E8F}"/>
                </a:ext>
              </a:extLst>
            </p:cNvPr>
            <p:cNvSpPr/>
            <p:nvPr/>
          </p:nvSpPr>
          <p:spPr>
            <a:xfrm>
              <a:off x="33662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Oval 80">
              <a:extLst>
                <a:ext uri="{FF2B5EF4-FFF2-40B4-BE49-F238E27FC236}">
                  <a16:creationId xmlns:a16="http://schemas.microsoft.com/office/drawing/2014/main" id="{88898C4E-D74B-4F28-B7F6-EC28D824CCEB}"/>
                </a:ext>
              </a:extLst>
            </p:cNvPr>
            <p:cNvSpPr/>
            <p:nvPr/>
          </p:nvSpPr>
          <p:spPr>
            <a:xfrm>
              <a:off x="45200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Group 81">
            <a:extLst>
              <a:ext uri="{FF2B5EF4-FFF2-40B4-BE49-F238E27FC236}">
                <a16:creationId xmlns:a16="http://schemas.microsoft.com/office/drawing/2014/main" id="{B9F31778-A456-4634-9F39-C7F31371EC30}"/>
              </a:ext>
            </a:extLst>
          </p:cNvPr>
          <p:cNvGrpSpPr/>
          <p:nvPr/>
        </p:nvGrpSpPr>
        <p:grpSpPr>
          <a:xfrm>
            <a:off x="9290866" y="3504231"/>
            <a:ext cx="1785452" cy="1352856"/>
            <a:chOff x="505609" y="2226833"/>
            <a:chExt cx="5690796" cy="4432150"/>
          </a:xfrm>
        </p:grpSpPr>
        <p:sp>
          <p:nvSpPr>
            <p:cNvPr id="23" name="Rectangle 82">
              <a:extLst>
                <a:ext uri="{FF2B5EF4-FFF2-40B4-BE49-F238E27FC236}">
                  <a16:creationId xmlns:a16="http://schemas.microsoft.com/office/drawing/2014/main" id="{49DE02D2-6748-4EE7-AD30-C4DB65312E5F}"/>
                </a:ext>
              </a:extLst>
            </p:cNvPr>
            <p:cNvSpPr/>
            <p:nvPr/>
          </p:nvSpPr>
          <p:spPr>
            <a:xfrm>
              <a:off x="505609" y="2226833"/>
              <a:ext cx="5690796" cy="4432150"/>
            </a:xfrm>
            <a:prstGeom prst="rect">
              <a:avLst/>
            </a:prstGeom>
            <a:solidFill>
              <a:srgbClr val="E6E6E6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Rectangle 83">
              <a:extLst>
                <a:ext uri="{FF2B5EF4-FFF2-40B4-BE49-F238E27FC236}">
                  <a16:creationId xmlns:a16="http://schemas.microsoft.com/office/drawing/2014/main" id="{DB3D38A3-127B-4F9D-89BC-00350A649331}"/>
                </a:ext>
              </a:extLst>
            </p:cNvPr>
            <p:cNvSpPr/>
            <p:nvPr/>
          </p:nvSpPr>
          <p:spPr>
            <a:xfrm>
              <a:off x="782760" y="2565766"/>
              <a:ext cx="5104539" cy="2286000"/>
            </a:xfrm>
            <a:prstGeom prst="rect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Managed Store</a:t>
              </a: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ESE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84">
              <a:extLst>
                <a:ext uri="{FF2B5EF4-FFF2-40B4-BE49-F238E27FC236}">
                  <a16:creationId xmlns:a16="http://schemas.microsoft.com/office/drawing/2014/main" id="{5BAB1F16-2015-4D89-BE8A-007F6662A732}"/>
                </a:ext>
              </a:extLst>
            </p:cNvPr>
            <p:cNvSpPr/>
            <p:nvPr/>
          </p:nvSpPr>
          <p:spPr>
            <a:xfrm>
              <a:off x="782760" y="5109891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 System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Rectangle 85">
              <a:extLst>
                <a:ext uri="{FF2B5EF4-FFF2-40B4-BE49-F238E27FC236}">
                  <a16:creationId xmlns:a16="http://schemas.microsoft.com/office/drawing/2014/main" id="{AD8D6003-2C10-43BD-8707-D1534FC04D52}"/>
                </a:ext>
              </a:extLst>
            </p:cNvPr>
            <p:cNvSpPr/>
            <p:nvPr/>
          </p:nvSpPr>
          <p:spPr>
            <a:xfrm>
              <a:off x="782760" y="5862868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Bitlocker</a:t>
              </a: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27" name="Picture 86" descr="Padlock">
              <a:extLst>
                <a:ext uri="{FF2B5EF4-FFF2-40B4-BE49-F238E27FC236}">
                  <a16:creationId xmlns:a16="http://schemas.microsoft.com/office/drawing/2014/main" id="{0830A3FB-2897-4A45-B7BD-6482E0FE9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578" y="5875203"/>
              <a:ext cx="211721" cy="305735"/>
            </a:xfrm>
            <a:prstGeom prst="rect">
              <a:avLst/>
            </a:prstGeom>
          </p:spPr>
        </p:pic>
        <p:sp>
          <p:nvSpPr>
            <p:cNvPr id="28" name="TextBox 87">
              <a:extLst>
                <a:ext uri="{FF2B5EF4-FFF2-40B4-BE49-F238E27FC236}">
                  <a16:creationId xmlns:a16="http://schemas.microsoft.com/office/drawing/2014/main" id="{98338748-2107-4BB3-BC6A-7A164AEFB071}"/>
                </a:ext>
              </a:extLst>
            </p:cNvPr>
            <p:cNvSpPr txBox="1"/>
            <p:nvPr/>
          </p:nvSpPr>
          <p:spPr>
            <a:xfrm>
              <a:off x="994788" y="2988851"/>
              <a:ext cx="4680048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29" name="TextBox 88">
              <a:extLst>
                <a:ext uri="{FF2B5EF4-FFF2-40B4-BE49-F238E27FC236}">
                  <a16:creationId xmlns:a16="http://schemas.microsoft.com/office/drawing/2014/main" id="{8B8EF847-031A-4DF2-88BD-8FC26FBC1F1A}"/>
                </a:ext>
              </a:extLst>
            </p:cNvPr>
            <p:cNvSpPr txBox="1"/>
            <p:nvPr/>
          </p:nvSpPr>
          <p:spPr>
            <a:xfrm>
              <a:off x="994788" y="3524101"/>
              <a:ext cx="4681629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30" name="Picture 89" descr="Padlock">
              <a:extLst>
                <a:ext uri="{FF2B5EF4-FFF2-40B4-BE49-F238E27FC236}">
                  <a16:creationId xmlns:a16="http://schemas.microsoft.com/office/drawing/2014/main" id="{5B8A7303-F0A7-4312-9961-1146E3F8B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2991361"/>
              <a:ext cx="211721" cy="305735"/>
            </a:xfrm>
            <a:prstGeom prst="rect">
              <a:avLst/>
            </a:prstGeom>
          </p:spPr>
        </p:pic>
        <p:pic>
          <p:nvPicPr>
            <p:cNvPr id="31" name="Picture 90" descr="Padlock">
              <a:extLst>
                <a:ext uri="{FF2B5EF4-FFF2-40B4-BE49-F238E27FC236}">
                  <a16:creationId xmlns:a16="http://schemas.microsoft.com/office/drawing/2014/main" id="{C822D35B-1A28-4168-95BA-9930B82D2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3496911"/>
              <a:ext cx="211721" cy="305735"/>
            </a:xfrm>
            <a:prstGeom prst="rect">
              <a:avLst/>
            </a:prstGeom>
          </p:spPr>
        </p:pic>
        <p:cxnSp>
          <p:nvCxnSpPr>
            <p:cNvPr id="32" name="Straight Connector 91">
              <a:extLst>
                <a:ext uri="{FF2B5EF4-FFF2-40B4-BE49-F238E27FC236}">
                  <a16:creationId xmlns:a16="http://schemas.microsoft.com/office/drawing/2014/main" id="{21D06BD8-02DE-475F-BD20-613B92397AFE}"/>
                </a:ext>
              </a:extLst>
            </p:cNvPr>
            <p:cNvCxnSpPr>
              <a:cxnSpLocks/>
            </p:cNvCxnSpPr>
            <p:nvPr/>
          </p:nvCxnSpPr>
          <p:spPr>
            <a:xfrm>
              <a:off x="787762" y="4429529"/>
              <a:ext cx="5102352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33" name="Oval 92">
              <a:extLst>
                <a:ext uri="{FF2B5EF4-FFF2-40B4-BE49-F238E27FC236}">
                  <a16:creationId xmlns:a16="http://schemas.microsoft.com/office/drawing/2014/main" id="{D5D450FA-28D8-4E59-A96F-FD020227EC24}"/>
                </a:ext>
              </a:extLst>
            </p:cNvPr>
            <p:cNvSpPr/>
            <p:nvPr/>
          </p:nvSpPr>
          <p:spPr>
            <a:xfrm>
              <a:off x="2212452" y="3109023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Oval 93">
              <a:extLst>
                <a:ext uri="{FF2B5EF4-FFF2-40B4-BE49-F238E27FC236}">
                  <a16:creationId xmlns:a16="http://schemas.microsoft.com/office/drawing/2014/main" id="{9C35CE43-7AB8-44BC-B35B-37EDE8CE88A6}"/>
                </a:ext>
              </a:extLst>
            </p:cNvPr>
            <p:cNvSpPr/>
            <p:nvPr/>
          </p:nvSpPr>
          <p:spPr>
            <a:xfrm>
              <a:off x="33662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5" name="Oval 94">
              <a:extLst>
                <a:ext uri="{FF2B5EF4-FFF2-40B4-BE49-F238E27FC236}">
                  <a16:creationId xmlns:a16="http://schemas.microsoft.com/office/drawing/2014/main" id="{6A638919-5A09-4503-93FD-8BC21AC1C029}"/>
                </a:ext>
              </a:extLst>
            </p:cNvPr>
            <p:cNvSpPr/>
            <p:nvPr/>
          </p:nvSpPr>
          <p:spPr>
            <a:xfrm>
              <a:off x="45200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Oval 95">
              <a:extLst>
                <a:ext uri="{FF2B5EF4-FFF2-40B4-BE49-F238E27FC236}">
                  <a16:creationId xmlns:a16="http://schemas.microsoft.com/office/drawing/2014/main" id="{31291AD7-42E1-4B97-B473-D91F0775BDB6}"/>
                </a:ext>
              </a:extLst>
            </p:cNvPr>
            <p:cNvSpPr/>
            <p:nvPr/>
          </p:nvSpPr>
          <p:spPr>
            <a:xfrm>
              <a:off x="2212452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7" name="Oval 96">
              <a:extLst>
                <a:ext uri="{FF2B5EF4-FFF2-40B4-BE49-F238E27FC236}">
                  <a16:creationId xmlns:a16="http://schemas.microsoft.com/office/drawing/2014/main" id="{3F650D61-57EF-4706-A8F8-AE278FCC1261}"/>
                </a:ext>
              </a:extLst>
            </p:cNvPr>
            <p:cNvSpPr/>
            <p:nvPr/>
          </p:nvSpPr>
          <p:spPr>
            <a:xfrm>
              <a:off x="33662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Oval 97">
              <a:extLst>
                <a:ext uri="{FF2B5EF4-FFF2-40B4-BE49-F238E27FC236}">
                  <a16:creationId xmlns:a16="http://schemas.microsoft.com/office/drawing/2014/main" id="{DECD7FCF-EB08-4122-8A1B-F1B63E45EA58}"/>
                </a:ext>
              </a:extLst>
            </p:cNvPr>
            <p:cNvSpPr/>
            <p:nvPr/>
          </p:nvSpPr>
          <p:spPr>
            <a:xfrm>
              <a:off x="45200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9" name="Group 98">
            <a:extLst>
              <a:ext uri="{FF2B5EF4-FFF2-40B4-BE49-F238E27FC236}">
                <a16:creationId xmlns:a16="http://schemas.microsoft.com/office/drawing/2014/main" id="{391B49B5-04C2-435D-8D6E-198B903990DA}"/>
              </a:ext>
            </a:extLst>
          </p:cNvPr>
          <p:cNvGrpSpPr/>
          <p:nvPr/>
        </p:nvGrpSpPr>
        <p:grpSpPr>
          <a:xfrm>
            <a:off x="9150668" y="3658871"/>
            <a:ext cx="1785452" cy="1352856"/>
            <a:chOff x="505609" y="2226833"/>
            <a:chExt cx="5690796" cy="4432150"/>
          </a:xfrm>
        </p:grpSpPr>
        <p:sp>
          <p:nvSpPr>
            <p:cNvPr id="40" name="Rectangle 99">
              <a:extLst>
                <a:ext uri="{FF2B5EF4-FFF2-40B4-BE49-F238E27FC236}">
                  <a16:creationId xmlns:a16="http://schemas.microsoft.com/office/drawing/2014/main" id="{781B81E8-CED1-42DB-B223-9EDB5CA114D3}"/>
                </a:ext>
              </a:extLst>
            </p:cNvPr>
            <p:cNvSpPr/>
            <p:nvPr/>
          </p:nvSpPr>
          <p:spPr>
            <a:xfrm>
              <a:off x="505609" y="2226833"/>
              <a:ext cx="5690796" cy="4432150"/>
            </a:xfrm>
            <a:prstGeom prst="rect">
              <a:avLst/>
            </a:prstGeom>
            <a:solidFill>
              <a:srgbClr val="E6E6E6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Rectangle 100">
              <a:extLst>
                <a:ext uri="{FF2B5EF4-FFF2-40B4-BE49-F238E27FC236}">
                  <a16:creationId xmlns:a16="http://schemas.microsoft.com/office/drawing/2014/main" id="{FB7D20D8-3C3F-4806-ACBA-E628FF971B08}"/>
                </a:ext>
              </a:extLst>
            </p:cNvPr>
            <p:cNvSpPr/>
            <p:nvPr/>
          </p:nvSpPr>
          <p:spPr>
            <a:xfrm>
              <a:off x="782760" y="2565766"/>
              <a:ext cx="5104539" cy="2286000"/>
            </a:xfrm>
            <a:prstGeom prst="rect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2" name="Rectangle 101">
              <a:extLst>
                <a:ext uri="{FF2B5EF4-FFF2-40B4-BE49-F238E27FC236}">
                  <a16:creationId xmlns:a16="http://schemas.microsoft.com/office/drawing/2014/main" id="{06DD31FF-6956-4F84-8D30-8070BD980457}"/>
                </a:ext>
              </a:extLst>
            </p:cNvPr>
            <p:cNvSpPr/>
            <p:nvPr/>
          </p:nvSpPr>
          <p:spPr>
            <a:xfrm>
              <a:off x="782760" y="5109891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3" name="Rectangle 102">
              <a:extLst>
                <a:ext uri="{FF2B5EF4-FFF2-40B4-BE49-F238E27FC236}">
                  <a16:creationId xmlns:a16="http://schemas.microsoft.com/office/drawing/2014/main" id="{4F89ED60-1566-4817-9981-0A78D579EBDB}"/>
                </a:ext>
              </a:extLst>
            </p:cNvPr>
            <p:cNvSpPr/>
            <p:nvPr/>
          </p:nvSpPr>
          <p:spPr>
            <a:xfrm>
              <a:off x="782760" y="5862868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44" name="Picture 103" descr="Padlock">
              <a:extLst>
                <a:ext uri="{FF2B5EF4-FFF2-40B4-BE49-F238E27FC236}">
                  <a16:creationId xmlns:a16="http://schemas.microsoft.com/office/drawing/2014/main" id="{3DE1016B-6B24-4995-81CB-55E335F22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578" y="5875203"/>
              <a:ext cx="211721" cy="305735"/>
            </a:xfrm>
            <a:prstGeom prst="rect">
              <a:avLst/>
            </a:prstGeom>
          </p:spPr>
        </p:pic>
        <p:sp>
          <p:nvSpPr>
            <p:cNvPr id="45" name="TextBox 104">
              <a:extLst>
                <a:ext uri="{FF2B5EF4-FFF2-40B4-BE49-F238E27FC236}">
                  <a16:creationId xmlns:a16="http://schemas.microsoft.com/office/drawing/2014/main" id="{5B09679F-48D1-4721-9CBF-9F92DCBFBFCA}"/>
                </a:ext>
              </a:extLst>
            </p:cNvPr>
            <p:cNvSpPr txBox="1"/>
            <p:nvPr/>
          </p:nvSpPr>
          <p:spPr>
            <a:xfrm>
              <a:off x="994788" y="2988851"/>
              <a:ext cx="4680048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46" name="TextBox 105">
              <a:extLst>
                <a:ext uri="{FF2B5EF4-FFF2-40B4-BE49-F238E27FC236}">
                  <a16:creationId xmlns:a16="http://schemas.microsoft.com/office/drawing/2014/main" id="{DE52D1CD-115F-4A21-B7E5-B2A105C68E0E}"/>
                </a:ext>
              </a:extLst>
            </p:cNvPr>
            <p:cNvSpPr txBox="1"/>
            <p:nvPr/>
          </p:nvSpPr>
          <p:spPr>
            <a:xfrm>
              <a:off x="994788" y="3524101"/>
              <a:ext cx="4681629" cy="756239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900" b="0" i="0" u="none" strike="noStrike" kern="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Segoe UI"/>
              </a:endParaRPr>
            </a:p>
          </p:txBody>
        </p:sp>
        <p:pic>
          <p:nvPicPr>
            <p:cNvPr id="47" name="Picture 106" descr="Padlock">
              <a:extLst>
                <a:ext uri="{FF2B5EF4-FFF2-40B4-BE49-F238E27FC236}">
                  <a16:creationId xmlns:a16="http://schemas.microsoft.com/office/drawing/2014/main" id="{90DB1263-E908-4988-BC6C-D7ECEA7E0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2991361"/>
              <a:ext cx="211721" cy="305735"/>
            </a:xfrm>
            <a:prstGeom prst="rect">
              <a:avLst/>
            </a:prstGeom>
          </p:spPr>
        </p:pic>
        <p:pic>
          <p:nvPicPr>
            <p:cNvPr id="48" name="Picture 107" descr="Padlock">
              <a:extLst>
                <a:ext uri="{FF2B5EF4-FFF2-40B4-BE49-F238E27FC236}">
                  <a16:creationId xmlns:a16="http://schemas.microsoft.com/office/drawing/2014/main" id="{72275BEE-F456-4A90-95F1-D8A0B1AB4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3496911"/>
              <a:ext cx="211721" cy="305735"/>
            </a:xfrm>
            <a:prstGeom prst="rect">
              <a:avLst/>
            </a:prstGeom>
          </p:spPr>
        </p:pic>
        <p:cxnSp>
          <p:nvCxnSpPr>
            <p:cNvPr id="49" name="Straight Connector 108">
              <a:extLst>
                <a:ext uri="{FF2B5EF4-FFF2-40B4-BE49-F238E27FC236}">
                  <a16:creationId xmlns:a16="http://schemas.microsoft.com/office/drawing/2014/main" id="{5FDED348-F2C9-4AE9-836F-9C42E7A6AC00}"/>
                </a:ext>
              </a:extLst>
            </p:cNvPr>
            <p:cNvCxnSpPr>
              <a:cxnSpLocks/>
            </p:cNvCxnSpPr>
            <p:nvPr/>
          </p:nvCxnSpPr>
          <p:spPr>
            <a:xfrm>
              <a:off x="787762" y="4429529"/>
              <a:ext cx="5102352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50" name="Oval 109">
              <a:extLst>
                <a:ext uri="{FF2B5EF4-FFF2-40B4-BE49-F238E27FC236}">
                  <a16:creationId xmlns:a16="http://schemas.microsoft.com/office/drawing/2014/main" id="{5B95665D-10AA-49D4-A0A9-F9060D2DA492}"/>
                </a:ext>
              </a:extLst>
            </p:cNvPr>
            <p:cNvSpPr/>
            <p:nvPr/>
          </p:nvSpPr>
          <p:spPr>
            <a:xfrm>
              <a:off x="2212452" y="3109023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1" name="Oval 110">
              <a:extLst>
                <a:ext uri="{FF2B5EF4-FFF2-40B4-BE49-F238E27FC236}">
                  <a16:creationId xmlns:a16="http://schemas.microsoft.com/office/drawing/2014/main" id="{0D8805D8-B719-47DD-A4E5-047C98F400D5}"/>
                </a:ext>
              </a:extLst>
            </p:cNvPr>
            <p:cNvSpPr/>
            <p:nvPr/>
          </p:nvSpPr>
          <p:spPr>
            <a:xfrm>
              <a:off x="33662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2" name="Oval 111">
              <a:extLst>
                <a:ext uri="{FF2B5EF4-FFF2-40B4-BE49-F238E27FC236}">
                  <a16:creationId xmlns:a16="http://schemas.microsoft.com/office/drawing/2014/main" id="{7C20E34F-687E-41C9-9A72-B64C84167C6A}"/>
                </a:ext>
              </a:extLst>
            </p:cNvPr>
            <p:cNvSpPr/>
            <p:nvPr/>
          </p:nvSpPr>
          <p:spPr>
            <a:xfrm>
              <a:off x="4520051" y="3109025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3" name="Oval 112">
              <a:extLst>
                <a:ext uri="{FF2B5EF4-FFF2-40B4-BE49-F238E27FC236}">
                  <a16:creationId xmlns:a16="http://schemas.microsoft.com/office/drawing/2014/main" id="{F6D1AD72-B419-4BD2-B735-2B615CC51905}"/>
                </a:ext>
              </a:extLst>
            </p:cNvPr>
            <p:cNvSpPr/>
            <p:nvPr/>
          </p:nvSpPr>
          <p:spPr>
            <a:xfrm>
              <a:off x="2212452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4" name="Oval 119">
              <a:extLst>
                <a:ext uri="{FF2B5EF4-FFF2-40B4-BE49-F238E27FC236}">
                  <a16:creationId xmlns:a16="http://schemas.microsoft.com/office/drawing/2014/main" id="{59D06D6B-8480-4215-B570-5503A0D2655C}"/>
                </a:ext>
              </a:extLst>
            </p:cNvPr>
            <p:cNvSpPr/>
            <p:nvPr/>
          </p:nvSpPr>
          <p:spPr>
            <a:xfrm>
              <a:off x="33662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5" name="Oval 120">
              <a:extLst>
                <a:ext uri="{FF2B5EF4-FFF2-40B4-BE49-F238E27FC236}">
                  <a16:creationId xmlns:a16="http://schemas.microsoft.com/office/drawing/2014/main" id="{425F537C-74F2-42B1-A79A-6C2CEA2970FB}"/>
                </a:ext>
              </a:extLst>
            </p:cNvPr>
            <p:cNvSpPr/>
            <p:nvPr/>
          </p:nvSpPr>
          <p:spPr>
            <a:xfrm>
              <a:off x="4520051" y="3645121"/>
              <a:ext cx="696302" cy="256031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6" name="Group 2">
            <a:extLst>
              <a:ext uri="{FF2B5EF4-FFF2-40B4-BE49-F238E27FC236}">
                <a16:creationId xmlns:a16="http://schemas.microsoft.com/office/drawing/2014/main" id="{09F68792-423A-4176-BE91-FA7FC7A88A96}"/>
              </a:ext>
            </a:extLst>
          </p:cNvPr>
          <p:cNvGrpSpPr/>
          <p:nvPr/>
        </p:nvGrpSpPr>
        <p:grpSpPr>
          <a:xfrm>
            <a:off x="4029555" y="3672614"/>
            <a:ext cx="3818494" cy="2888710"/>
            <a:chOff x="505609" y="2226833"/>
            <a:chExt cx="5690796" cy="4432150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F0D23161-135A-4AF1-BB75-76C5570F5AE3}"/>
                </a:ext>
              </a:extLst>
            </p:cNvPr>
            <p:cNvSpPr/>
            <p:nvPr/>
          </p:nvSpPr>
          <p:spPr>
            <a:xfrm>
              <a:off x="505609" y="2226833"/>
              <a:ext cx="5690796" cy="4432150"/>
            </a:xfrm>
            <a:prstGeom prst="rect">
              <a:avLst/>
            </a:prstGeom>
            <a:solidFill>
              <a:srgbClr val="E6E6E6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08A83926-97E0-4CB6-BC56-C92F6B3769A9}"/>
                </a:ext>
              </a:extLst>
            </p:cNvPr>
            <p:cNvSpPr/>
            <p:nvPr/>
          </p:nvSpPr>
          <p:spPr>
            <a:xfrm>
              <a:off x="782760" y="2565766"/>
              <a:ext cx="5104539" cy="2286000"/>
            </a:xfrm>
            <a:prstGeom prst="rect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b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</a:b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Managed Store</a:t>
              </a: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ESE</a:t>
              </a:r>
            </a:p>
          </p:txBody>
        </p:sp>
        <p:sp>
          <p:nvSpPr>
            <p:cNvPr id="59" name="Rectangle 5">
              <a:extLst>
                <a:ext uri="{FF2B5EF4-FFF2-40B4-BE49-F238E27FC236}">
                  <a16:creationId xmlns:a16="http://schemas.microsoft.com/office/drawing/2014/main" id="{F4249D3C-4940-4FF7-AA8A-2C36009823B5}"/>
                </a:ext>
              </a:extLst>
            </p:cNvPr>
            <p:cNvSpPr/>
            <p:nvPr/>
          </p:nvSpPr>
          <p:spPr>
            <a:xfrm>
              <a:off x="782760" y="5109891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File System</a:t>
              </a:r>
            </a:p>
          </p:txBody>
        </p:sp>
        <p:sp>
          <p:nvSpPr>
            <p:cNvPr id="60" name="Rectangle 113">
              <a:extLst>
                <a:ext uri="{FF2B5EF4-FFF2-40B4-BE49-F238E27FC236}">
                  <a16:creationId xmlns:a16="http://schemas.microsoft.com/office/drawing/2014/main" id="{81C9ADC1-2CE7-4682-A319-6793A5EBA916}"/>
                </a:ext>
              </a:extLst>
            </p:cNvPr>
            <p:cNvSpPr/>
            <p:nvPr/>
          </p:nvSpPr>
          <p:spPr>
            <a:xfrm>
              <a:off x="782760" y="5862868"/>
              <a:ext cx="5104539" cy="494852"/>
            </a:xfrm>
            <a:prstGeom prst="rect">
              <a:avLst/>
            </a:prstGeom>
            <a:solidFill>
              <a:srgbClr val="7030A0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BitLocker</a:t>
              </a:r>
            </a:p>
          </p:txBody>
        </p:sp>
        <p:pic>
          <p:nvPicPr>
            <p:cNvPr id="61" name="Picture 114" descr="Padlock">
              <a:extLst>
                <a:ext uri="{FF2B5EF4-FFF2-40B4-BE49-F238E27FC236}">
                  <a16:creationId xmlns:a16="http://schemas.microsoft.com/office/drawing/2014/main" id="{5A97170D-FCE1-46EE-A1E5-35E5A8AAA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578" y="5875203"/>
              <a:ext cx="211721" cy="305735"/>
            </a:xfrm>
            <a:prstGeom prst="rect">
              <a:avLst/>
            </a:prstGeom>
          </p:spPr>
        </p:pic>
        <p:sp>
          <p:nvSpPr>
            <p:cNvPr id="62" name="TextBox 115">
              <a:extLst>
                <a:ext uri="{FF2B5EF4-FFF2-40B4-BE49-F238E27FC236}">
                  <a16:creationId xmlns:a16="http://schemas.microsoft.com/office/drawing/2014/main" id="{24341E35-70FD-4129-9826-7F588729EDA1}"/>
                </a:ext>
              </a:extLst>
            </p:cNvPr>
            <p:cNvSpPr txBox="1"/>
            <p:nvPr/>
          </p:nvSpPr>
          <p:spPr>
            <a:xfrm>
              <a:off x="994787" y="2907282"/>
              <a:ext cx="4680047" cy="401388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</a:p>
          </p:txBody>
        </p:sp>
        <p:sp>
          <p:nvSpPr>
            <p:cNvPr id="63" name="TextBox 116">
              <a:extLst>
                <a:ext uri="{FF2B5EF4-FFF2-40B4-BE49-F238E27FC236}">
                  <a16:creationId xmlns:a16="http://schemas.microsoft.com/office/drawing/2014/main" id="{10759A39-52EB-4C11-9484-7B43D00FB933}"/>
                </a:ext>
              </a:extLst>
            </p:cNvPr>
            <p:cNvSpPr txBox="1"/>
            <p:nvPr/>
          </p:nvSpPr>
          <p:spPr>
            <a:xfrm>
              <a:off x="994787" y="3375797"/>
              <a:ext cx="4681630" cy="401388"/>
            </a:xfrm>
            <a:prstGeom prst="rect">
              <a:avLst/>
            </a:prstGeom>
            <a:solidFill>
              <a:srgbClr val="D2D2D2">
                <a:lumMod val="60000"/>
                <a:lumOff val="40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1A1A1A"/>
                  </a:solidFill>
                  <a:effectLst/>
                  <a:uLnTx/>
                  <a:uFillTx/>
                  <a:latin typeface="Segoe UI"/>
                </a:rPr>
                <a:t>Mailbox</a:t>
              </a:r>
            </a:p>
          </p:txBody>
        </p:sp>
        <p:pic>
          <p:nvPicPr>
            <p:cNvPr id="64" name="Picture 117" descr="Padlock">
              <a:extLst>
                <a:ext uri="{FF2B5EF4-FFF2-40B4-BE49-F238E27FC236}">
                  <a16:creationId xmlns:a16="http://schemas.microsoft.com/office/drawing/2014/main" id="{9B95609C-5F35-4600-A744-426749373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2909790"/>
              <a:ext cx="211721" cy="305736"/>
            </a:xfrm>
            <a:prstGeom prst="rect">
              <a:avLst/>
            </a:prstGeom>
          </p:spPr>
        </p:pic>
        <p:pic>
          <p:nvPicPr>
            <p:cNvPr id="65" name="Picture 118" descr="Padlock">
              <a:extLst>
                <a:ext uri="{FF2B5EF4-FFF2-40B4-BE49-F238E27FC236}">
                  <a16:creationId xmlns:a16="http://schemas.microsoft.com/office/drawing/2014/main" id="{1A20E820-2BF1-4821-96BA-B1A39854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113" y="3415339"/>
              <a:ext cx="211721" cy="305736"/>
            </a:xfrm>
            <a:prstGeom prst="rect">
              <a:avLst/>
            </a:prstGeom>
          </p:spPr>
        </p:pic>
        <p:cxnSp>
          <p:nvCxnSpPr>
            <p:cNvPr id="66" name="Straight Connector 7">
              <a:extLst>
                <a:ext uri="{FF2B5EF4-FFF2-40B4-BE49-F238E27FC236}">
                  <a16:creationId xmlns:a16="http://schemas.microsoft.com/office/drawing/2014/main" id="{2528A306-2450-490E-ABC2-0BB13EE29650}"/>
                </a:ext>
              </a:extLst>
            </p:cNvPr>
            <p:cNvCxnSpPr>
              <a:cxnSpLocks/>
            </p:cNvCxnSpPr>
            <p:nvPr/>
          </p:nvCxnSpPr>
          <p:spPr>
            <a:xfrm>
              <a:off x="787762" y="4364272"/>
              <a:ext cx="5102352" cy="0"/>
            </a:xfrm>
            <a:prstGeom prst="line">
              <a:avLst/>
            </a:prstGeom>
            <a:noFill/>
            <a:ln w="25400" cap="flat" cmpd="sng" algn="ctr">
              <a:solidFill>
                <a:srgbClr val="FFFFFF"/>
              </a:solidFill>
              <a:prstDash val="solid"/>
            </a:ln>
            <a:effectLst/>
          </p:spPr>
        </p:cxnSp>
        <p:sp>
          <p:nvSpPr>
            <p:cNvPr id="67" name="Oval 56">
              <a:extLst>
                <a:ext uri="{FF2B5EF4-FFF2-40B4-BE49-F238E27FC236}">
                  <a16:creationId xmlns:a16="http://schemas.microsoft.com/office/drawing/2014/main" id="{55C124C0-2B5D-403A-85A0-34320BB20EC6}"/>
                </a:ext>
              </a:extLst>
            </p:cNvPr>
            <p:cNvSpPr/>
            <p:nvPr/>
          </p:nvSpPr>
          <p:spPr>
            <a:xfrm>
              <a:off x="2162328" y="2963506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8" name="Oval 57">
              <a:extLst>
                <a:ext uri="{FF2B5EF4-FFF2-40B4-BE49-F238E27FC236}">
                  <a16:creationId xmlns:a16="http://schemas.microsoft.com/office/drawing/2014/main" id="{9678DCC1-5B6F-4DC1-8286-5B02F7CA789B}"/>
                </a:ext>
              </a:extLst>
            </p:cNvPr>
            <p:cNvSpPr/>
            <p:nvPr/>
          </p:nvSpPr>
          <p:spPr>
            <a:xfrm>
              <a:off x="3316129" y="2963508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69" name="Oval 58">
              <a:extLst>
                <a:ext uri="{FF2B5EF4-FFF2-40B4-BE49-F238E27FC236}">
                  <a16:creationId xmlns:a16="http://schemas.microsoft.com/office/drawing/2014/main" id="{B8E5794B-BCD0-4F5E-93B4-F68EF2C964BC}"/>
                </a:ext>
              </a:extLst>
            </p:cNvPr>
            <p:cNvSpPr/>
            <p:nvPr/>
          </p:nvSpPr>
          <p:spPr>
            <a:xfrm>
              <a:off x="4469929" y="2963508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0" name="Oval 59">
              <a:extLst>
                <a:ext uri="{FF2B5EF4-FFF2-40B4-BE49-F238E27FC236}">
                  <a16:creationId xmlns:a16="http://schemas.microsoft.com/office/drawing/2014/main" id="{429BA588-CFFD-4779-B12C-F1058B9F3609}"/>
                </a:ext>
              </a:extLst>
            </p:cNvPr>
            <p:cNvSpPr/>
            <p:nvPr/>
          </p:nvSpPr>
          <p:spPr>
            <a:xfrm>
              <a:off x="2162328" y="3456732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1" name="Oval 60">
              <a:extLst>
                <a:ext uri="{FF2B5EF4-FFF2-40B4-BE49-F238E27FC236}">
                  <a16:creationId xmlns:a16="http://schemas.microsoft.com/office/drawing/2014/main" id="{1E156875-94A0-47DE-9825-76ED3A9F09EB}"/>
                </a:ext>
              </a:extLst>
            </p:cNvPr>
            <p:cNvSpPr/>
            <p:nvPr/>
          </p:nvSpPr>
          <p:spPr>
            <a:xfrm>
              <a:off x="3316129" y="3456733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2" name="Oval 61">
              <a:extLst>
                <a:ext uri="{FF2B5EF4-FFF2-40B4-BE49-F238E27FC236}">
                  <a16:creationId xmlns:a16="http://schemas.microsoft.com/office/drawing/2014/main" id="{E767ED92-B7DC-423F-9511-1D5F8C3D3574}"/>
                </a:ext>
              </a:extLst>
            </p:cNvPr>
            <p:cNvSpPr/>
            <p:nvPr/>
          </p:nvSpPr>
          <p:spPr>
            <a:xfrm>
              <a:off x="4469929" y="3456733"/>
              <a:ext cx="696301" cy="256032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73" name="Right Arrow 8">
            <a:extLst>
              <a:ext uri="{FF2B5EF4-FFF2-40B4-BE49-F238E27FC236}">
                <a16:creationId xmlns:a16="http://schemas.microsoft.com/office/drawing/2014/main" id="{6B8A3B69-F8E5-403B-9A81-038D693ABD23}"/>
              </a:ext>
            </a:extLst>
          </p:cNvPr>
          <p:cNvSpPr/>
          <p:nvPr/>
        </p:nvSpPr>
        <p:spPr>
          <a:xfrm rot="19823126">
            <a:off x="7588466" y="4736159"/>
            <a:ext cx="1718633" cy="159667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4" name="Rectangle 176">
            <a:extLst>
              <a:ext uri="{FF2B5EF4-FFF2-40B4-BE49-F238E27FC236}">
                <a16:creationId xmlns:a16="http://schemas.microsoft.com/office/drawing/2014/main" id="{B0534B11-814E-4AD9-AE56-DBC2FED68A07}"/>
              </a:ext>
            </a:extLst>
          </p:cNvPr>
          <p:cNvSpPr/>
          <p:nvPr/>
        </p:nvSpPr>
        <p:spPr>
          <a:xfrm>
            <a:off x="5322007" y="1638741"/>
            <a:ext cx="1645549" cy="1091638"/>
          </a:xfrm>
          <a:prstGeom prst="rect">
            <a:avLst/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Protokolle</a:t>
            </a:r>
          </a:p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(SMTP, OWA, Outlook, REST, usw.)</a:t>
            </a:r>
          </a:p>
        </p:txBody>
      </p:sp>
      <p:grpSp>
        <p:nvGrpSpPr>
          <p:cNvPr id="75" name="Group 177">
            <a:extLst>
              <a:ext uri="{FF2B5EF4-FFF2-40B4-BE49-F238E27FC236}">
                <a16:creationId xmlns:a16="http://schemas.microsoft.com/office/drawing/2014/main" id="{77F021BE-2BD0-4A21-A7A4-6D1295AB5547}"/>
              </a:ext>
            </a:extLst>
          </p:cNvPr>
          <p:cNvGrpSpPr/>
          <p:nvPr/>
        </p:nvGrpSpPr>
        <p:grpSpPr>
          <a:xfrm>
            <a:off x="4196234" y="796595"/>
            <a:ext cx="678873" cy="415203"/>
            <a:chOff x="-48495" y="-1"/>
            <a:chExt cx="12240494" cy="6927274"/>
          </a:xfrm>
        </p:grpSpPr>
        <p:sp>
          <p:nvSpPr>
            <p:cNvPr id="76" name="Rectangle 178">
              <a:extLst>
                <a:ext uri="{FF2B5EF4-FFF2-40B4-BE49-F238E27FC236}">
                  <a16:creationId xmlns:a16="http://schemas.microsoft.com/office/drawing/2014/main" id="{2FF4152D-4100-44A5-B7FF-7C5583EEB81C}"/>
                </a:ext>
              </a:extLst>
            </p:cNvPr>
            <p:cNvSpPr/>
            <p:nvPr/>
          </p:nvSpPr>
          <p:spPr>
            <a:xfrm flipH="1">
              <a:off x="-48493" y="0"/>
              <a:ext cx="12240492" cy="6927273"/>
            </a:xfrm>
            <a:prstGeom prst="rect">
              <a:avLst/>
            </a:prstGeom>
            <a:solidFill>
              <a:srgbClr val="F37521">
                <a:lumMod val="40000"/>
                <a:lumOff val="60000"/>
              </a:srgbClr>
            </a:solidFill>
            <a:ln w="90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77" name="Isosceles Triangle 179">
              <a:extLst>
                <a:ext uri="{FF2B5EF4-FFF2-40B4-BE49-F238E27FC236}">
                  <a16:creationId xmlns:a16="http://schemas.microsoft.com/office/drawing/2014/main" id="{BC269410-790F-4A5A-9013-FE886CD3B3C9}"/>
                </a:ext>
              </a:extLst>
            </p:cNvPr>
            <p:cNvSpPr/>
            <p:nvPr/>
          </p:nvSpPr>
          <p:spPr>
            <a:xfrm rot="10800000">
              <a:off x="-48495" y="-1"/>
              <a:ext cx="12240493" cy="3422073"/>
            </a:xfrm>
            <a:prstGeom prst="triangle">
              <a:avLst>
                <a:gd name="adj" fmla="val 49825"/>
              </a:avLst>
            </a:prstGeom>
            <a:solidFill>
              <a:srgbClr val="F37521">
                <a:lumMod val="60000"/>
                <a:lumOff val="40000"/>
              </a:srgbClr>
            </a:solidFill>
            <a:ln w="90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7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78" name="Group 180">
            <a:extLst>
              <a:ext uri="{FF2B5EF4-FFF2-40B4-BE49-F238E27FC236}">
                <a16:creationId xmlns:a16="http://schemas.microsoft.com/office/drawing/2014/main" id="{D6A367BB-CAAA-470A-814F-E6C97666C81A}"/>
              </a:ext>
            </a:extLst>
          </p:cNvPr>
          <p:cNvGrpSpPr/>
          <p:nvPr/>
        </p:nvGrpSpPr>
        <p:grpSpPr>
          <a:xfrm>
            <a:off x="4495526" y="2534156"/>
            <a:ext cx="678873" cy="415203"/>
            <a:chOff x="3129967" y="2898429"/>
            <a:chExt cx="678873" cy="415203"/>
          </a:xfrm>
        </p:grpSpPr>
        <p:grpSp>
          <p:nvGrpSpPr>
            <p:cNvPr id="79" name="Group 181">
              <a:extLst>
                <a:ext uri="{FF2B5EF4-FFF2-40B4-BE49-F238E27FC236}">
                  <a16:creationId xmlns:a16="http://schemas.microsoft.com/office/drawing/2014/main" id="{6B627C92-3949-4EE7-BED5-F2DD028883DE}"/>
                </a:ext>
              </a:extLst>
            </p:cNvPr>
            <p:cNvGrpSpPr/>
            <p:nvPr/>
          </p:nvGrpSpPr>
          <p:grpSpPr>
            <a:xfrm>
              <a:off x="3129967" y="2898429"/>
              <a:ext cx="678873" cy="415203"/>
              <a:chOff x="-48495" y="0"/>
              <a:chExt cx="12240494" cy="6927273"/>
            </a:xfrm>
          </p:grpSpPr>
          <p:sp>
            <p:nvSpPr>
              <p:cNvPr id="81" name="Rectangle 183">
                <a:extLst>
                  <a:ext uri="{FF2B5EF4-FFF2-40B4-BE49-F238E27FC236}">
                    <a16:creationId xmlns:a16="http://schemas.microsoft.com/office/drawing/2014/main" id="{237464FC-322F-4F59-9369-3EBBE6AC0979}"/>
                  </a:ext>
                </a:extLst>
              </p:cNvPr>
              <p:cNvSpPr/>
              <p:nvPr/>
            </p:nvSpPr>
            <p:spPr>
              <a:xfrm flipH="1">
                <a:off x="-48495" y="0"/>
                <a:ext cx="12240494" cy="6927273"/>
              </a:xfrm>
              <a:prstGeom prst="rect">
                <a:avLst/>
              </a:prstGeom>
              <a:solidFill>
                <a:srgbClr val="F37521">
                  <a:lumMod val="40000"/>
                  <a:lumOff val="60000"/>
                </a:srgbClr>
              </a:solidFill>
              <a:ln w="90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82" name="Isosceles Triangle 184">
                <a:extLst>
                  <a:ext uri="{FF2B5EF4-FFF2-40B4-BE49-F238E27FC236}">
                    <a16:creationId xmlns:a16="http://schemas.microsoft.com/office/drawing/2014/main" id="{5D90401D-74B5-45B8-B40F-92D50D702935}"/>
                  </a:ext>
                </a:extLst>
              </p:cNvPr>
              <p:cNvSpPr/>
              <p:nvPr/>
            </p:nvSpPr>
            <p:spPr>
              <a:xfrm rot="10800000">
                <a:off x="-48495" y="0"/>
                <a:ext cx="12240494" cy="3422069"/>
              </a:xfrm>
              <a:prstGeom prst="triangle">
                <a:avLst>
                  <a:gd name="adj" fmla="val 49825"/>
                </a:avLst>
              </a:prstGeom>
              <a:solidFill>
                <a:srgbClr val="F37521">
                  <a:lumMod val="60000"/>
                  <a:lumOff val="40000"/>
                </a:srgbClr>
              </a:solidFill>
              <a:ln w="90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765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80" name="Oval 182">
              <a:extLst>
                <a:ext uri="{FF2B5EF4-FFF2-40B4-BE49-F238E27FC236}">
                  <a16:creationId xmlns:a16="http://schemas.microsoft.com/office/drawing/2014/main" id="{124AF9B2-DF95-4B77-9A73-34597B088C3F}"/>
                </a:ext>
              </a:extLst>
            </p:cNvPr>
            <p:cNvSpPr/>
            <p:nvPr/>
          </p:nvSpPr>
          <p:spPr>
            <a:xfrm>
              <a:off x="3134871" y="3073702"/>
              <a:ext cx="471055" cy="237440"/>
            </a:xfrm>
            <a:prstGeom prst="ellipse">
              <a:avLst/>
            </a:prstGeom>
            <a:solidFill>
              <a:srgbClr val="0078D4"/>
            </a:solidFill>
            <a:ln w="10795" cap="flat" cmpd="sng" algn="ctr">
              <a:solidFill>
                <a:srgbClr val="0078D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6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uPOI</a:t>
              </a:r>
              <a:endParaRPr kumimoji="0" lang="de-DE" sz="5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aphicFrame>
        <p:nvGraphicFramePr>
          <p:cNvPr id="83" name="Table 185">
            <a:extLst>
              <a:ext uri="{FF2B5EF4-FFF2-40B4-BE49-F238E27FC236}">
                <a16:creationId xmlns:a16="http://schemas.microsoft.com/office/drawing/2014/main" id="{F4F03CA6-908E-4432-948B-28BB92DC7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21241"/>
              </p:ext>
            </p:extLst>
          </p:nvPr>
        </p:nvGraphicFramePr>
        <p:xfrm>
          <a:off x="2207943" y="1638741"/>
          <a:ext cx="1533939" cy="1079937"/>
        </p:xfrm>
        <a:graphic>
          <a:graphicData uri="http://schemas.openxmlformats.org/drawingml/2006/table">
            <a:tbl>
              <a:tblPr/>
              <a:tblGrid>
                <a:gridCol w="1533939">
                  <a:extLst>
                    <a:ext uri="{9D8B030D-6E8A-4147-A177-3AD203B41FA5}">
                      <a16:colId xmlns:a16="http://schemas.microsoft.com/office/drawing/2014/main" val="3614209406"/>
                    </a:ext>
                  </a:extLst>
                </a:gridCol>
              </a:tblGrid>
              <a:tr h="359979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Content Transform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868763"/>
                  </a:ext>
                </a:extLst>
              </a:tr>
              <a:tr h="359979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Word Break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4173"/>
                  </a:ext>
                </a:extLst>
              </a:tr>
              <a:tr h="359979">
                <a:tc>
                  <a:txBody>
                    <a:bodyPr/>
                    <a:lstStyle>
                      <a:lvl1pPr marL="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06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127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19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252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531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2378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199440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6504" algn="l" defTabSz="914127" rtl="0" eaLnBrk="1" latinLnBrk="0" hangingPunct="1">
                        <a:defRPr sz="19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de-DE" sz="1200" dirty="0">
                          <a:solidFill>
                            <a:schemeClr val="bg1"/>
                          </a:solidFill>
                        </a:rPr>
                        <a:t>Create </a:t>
                      </a:r>
                      <a:r>
                        <a:rPr lang="de-DE" sz="1200" dirty="0" err="1">
                          <a:solidFill>
                            <a:schemeClr val="bg1"/>
                          </a:solidFill>
                        </a:rPr>
                        <a:t>uPOI</a:t>
                      </a:r>
                      <a:endParaRPr lang="de-DE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799507"/>
                  </a:ext>
                </a:extLst>
              </a:tr>
            </a:tbl>
          </a:graphicData>
        </a:graphic>
      </p:graphicFrame>
      <p:sp>
        <p:nvSpPr>
          <p:cNvPr id="84" name="TextBox 186">
            <a:extLst>
              <a:ext uri="{FF2B5EF4-FFF2-40B4-BE49-F238E27FC236}">
                <a16:creationId xmlns:a16="http://schemas.microsoft.com/office/drawing/2014/main" id="{61CE350B-0A94-40FA-B41F-C21330060B0D}"/>
              </a:ext>
            </a:extLst>
          </p:cNvPr>
          <p:cNvSpPr txBox="1"/>
          <p:nvPr/>
        </p:nvSpPr>
        <p:spPr>
          <a:xfrm>
            <a:off x="7605882" y="893101"/>
            <a:ext cx="125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de-DE" sz="2000" b="1" dirty="0">
                <a:latin typeface="Segoe UI"/>
              </a:rPr>
              <a:t>Abfrage</a:t>
            </a:r>
          </a:p>
        </p:txBody>
      </p:sp>
      <p:sp>
        <p:nvSpPr>
          <p:cNvPr id="85" name="Right Arrow 187">
            <a:extLst>
              <a:ext uri="{FF2B5EF4-FFF2-40B4-BE49-F238E27FC236}">
                <a16:creationId xmlns:a16="http://schemas.microsoft.com/office/drawing/2014/main" id="{F1416382-28DA-4559-8ABC-B25685AE9050}"/>
              </a:ext>
            </a:extLst>
          </p:cNvPr>
          <p:cNvSpPr/>
          <p:nvPr/>
        </p:nvSpPr>
        <p:spPr>
          <a:xfrm rot="2829621">
            <a:off x="4659491" y="1462666"/>
            <a:ext cx="623989" cy="159964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6" name="Right Arrow 188">
            <a:extLst>
              <a:ext uri="{FF2B5EF4-FFF2-40B4-BE49-F238E27FC236}">
                <a16:creationId xmlns:a16="http://schemas.microsoft.com/office/drawing/2014/main" id="{D178F1CD-43EE-4744-9ECF-9A31C10D9347}"/>
              </a:ext>
            </a:extLst>
          </p:cNvPr>
          <p:cNvSpPr/>
          <p:nvPr/>
        </p:nvSpPr>
        <p:spPr>
          <a:xfrm rot="8279870">
            <a:off x="7094125" y="1269886"/>
            <a:ext cx="623989" cy="159964"/>
          </a:xfrm>
          <a:prstGeom prst="rightArrow">
            <a:avLst/>
          </a:prstGeom>
          <a:solidFill>
            <a:srgbClr val="7030A0"/>
          </a:solidFill>
          <a:ln w="1079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Right Arrow 189">
            <a:extLst>
              <a:ext uri="{FF2B5EF4-FFF2-40B4-BE49-F238E27FC236}">
                <a16:creationId xmlns:a16="http://schemas.microsoft.com/office/drawing/2014/main" id="{0EE4406A-4E24-4817-819B-DCD06967BC67}"/>
              </a:ext>
            </a:extLst>
          </p:cNvPr>
          <p:cNvSpPr/>
          <p:nvPr/>
        </p:nvSpPr>
        <p:spPr>
          <a:xfrm rot="19148430">
            <a:off x="7149566" y="1675374"/>
            <a:ext cx="623989" cy="159964"/>
          </a:xfrm>
          <a:prstGeom prst="rightArrow">
            <a:avLst/>
          </a:prstGeom>
          <a:solidFill>
            <a:srgbClr val="7030A0"/>
          </a:solidFill>
          <a:ln w="1079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8" name="TextBox 190">
            <a:extLst>
              <a:ext uri="{FF2B5EF4-FFF2-40B4-BE49-F238E27FC236}">
                <a16:creationId xmlns:a16="http://schemas.microsoft.com/office/drawing/2014/main" id="{99F84343-C15C-4877-B557-3C3C879E611D}"/>
              </a:ext>
            </a:extLst>
          </p:cNvPr>
          <p:cNvSpPr txBox="1"/>
          <p:nvPr/>
        </p:nvSpPr>
        <p:spPr>
          <a:xfrm>
            <a:off x="7570371" y="1327150"/>
            <a:ext cx="162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67">
              <a:defRPr/>
            </a:pPr>
            <a:r>
              <a:rPr lang="de-DE" sz="2000" b="1" dirty="0">
                <a:latin typeface="Segoe UI"/>
              </a:rPr>
              <a:t>Ergebnisse</a:t>
            </a:r>
          </a:p>
        </p:txBody>
      </p:sp>
      <p:sp>
        <p:nvSpPr>
          <p:cNvPr id="89" name="Right Arrow 191">
            <a:extLst>
              <a:ext uri="{FF2B5EF4-FFF2-40B4-BE49-F238E27FC236}">
                <a16:creationId xmlns:a16="http://schemas.microsoft.com/office/drawing/2014/main" id="{51F8C5DD-2B6E-49F2-BEE8-50470122C9B7}"/>
              </a:ext>
            </a:extLst>
          </p:cNvPr>
          <p:cNvSpPr/>
          <p:nvPr/>
        </p:nvSpPr>
        <p:spPr>
          <a:xfrm rot="10800000">
            <a:off x="3810183" y="1973764"/>
            <a:ext cx="1371600" cy="159964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0" name="Right Arrow 192">
            <a:extLst>
              <a:ext uri="{FF2B5EF4-FFF2-40B4-BE49-F238E27FC236}">
                <a16:creationId xmlns:a16="http://schemas.microsoft.com/office/drawing/2014/main" id="{841869D8-A9E9-42C7-A91E-7167793A4A11}"/>
              </a:ext>
            </a:extLst>
          </p:cNvPr>
          <p:cNvSpPr/>
          <p:nvPr/>
        </p:nvSpPr>
        <p:spPr>
          <a:xfrm>
            <a:off x="3844739" y="2260588"/>
            <a:ext cx="1371600" cy="159964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1" name="Right Arrow 193">
            <a:extLst>
              <a:ext uri="{FF2B5EF4-FFF2-40B4-BE49-F238E27FC236}">
                <a16:creationId xmlns:a16="http://schemas.microsoft.com/office/drawing/2014/main" id="{A3CDB667-CD11-45C7-8963-3437A0AF093D}"/>
              </a:ext>
            </a:extLst>
          </p:cNvPr>
          <p:cNvSpPr/>
          <p:nvPr/>
        </p:nvSpPr>
        <p:spPr>
          <a:xfrm rot="5400000">
            <a:off x="4919295" y="3461221"/>
            <a:ext cx="1463040" cy="159964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Right Arrow 194">
            <a:extLst>
              <a:ext uri="{FF2B5EF4-FFF2-40B4-BE49-F238E27FC236}">
                <a16:creationId xmlns:a16="http://schemas.microsoft.com/office/drawing/2014/main" id="{06FA877B-2CB6-462C-9955-7FD175834F4A}"/>
              </a:ext>
            </a:extLst>
          </p:cNvPr>
          <p:cNvSpPr/>
          <p:nvPr/>
        </p:nvSpPr>
        <p:spPr>
          <a:xfrm rot="5400000">
            <a:off x="5847553" y="3489429"/>
            <a:ext cx="1463040" cy="159964"/>
          </a:xfrm>
          <a:prstGeom prst="rightArrow">
            <a:avLst/>
          </a:prstGeom>
          <a:solidFill>
            <a:srgbClr val="7030A0"/>
          </a:solidFill>
          <a:ln w="1079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3" name="Right Arrow 195">
            <a:extLst>
              <a:ext uri="{FF2B5EF4-FFF2-40B4-BE49-F238E27FC236}">
                <a16:creationId xmlns:a16="http://schemas.microsoft.com/office/drawing/2014/main" id="{3265F057-6EB8-4A72-8E8A-6E181DA737F8}"/>
              </a:ext>
            </a:extLst>
          </p:cNvPr>
          <p:cNvSpPr/>
          <p:nvPr/>
        </p:nvSpPr>
        <p:spPr>
          <a:xfrm rot="16200000">
            <a:off x="6089941" y="3489429"/>
            <a:ext cx="1463040" cy="159964"/>
          </a:xfrm>
          <a:prstGeom prst="rightArrow">
            <a:avLst/>
          </a:prstGeom>
          <a:solidFill>
            <a:srgbClr val="7030A0"/>
          </a:solidFill>
          <a:ln w="1079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Rectangle 121">
            <a:extLst>
              <a:ext uri="{FF2B5EF4-FFF2-40B4-BE49-F238E27FC236}">
                <a16:creationId xmlns:a16="http://schemas.microsoft.com/office/drawing/2014/main" id="{0DEA660C-1826-4768-8E5C-682111DA8C6A}"/>
              </a:ext>
            </a:extLst>
          </p:cNvPr>
          <p:cNvSpPr/>
          <p:nvPr/>
        </p:nvSpPr>
        <p:spPr>
          <a:xfrm>
            <a:off x="1324388" y="3884879"/>
            <a:ext cx="1645549" cy="1091638"/>
          </a:xfrm>
          <a:prstGeom prst="rect">
            <a:avLst/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BigFunnel Event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Assistant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5" name="Rectangle 122">
            <a:extLst>
              <a:ext uri="{FF2B5EF4-FFF2-40B4-BE49-F238E27FC236}">
                <a16:creationId xmlns:a16="http://schemas.microsoft.com/office/drawing/2014/main" id="{63A18CDE-34AC-41AF-AFAC-F531728C652A}"/>
              </a:ext>
            </a:extLst>
          </p:cNvPr>
          <p:cNvSpPr/>
          <p:nvPr/>
        </p:nvSpPr>
        <p:spPr>
          <a:xfrm>
            <a:off x="1319585" y="5230065"/>
            <a:ext cx="1645549" cy="1091638"/>
          </a:xfrm>
          <a:prstGeom prst="rect">
            <a:avLst/>
          </a:prstGeom>
          <a:solidFill>
            <a:srgbClr val="0078D4"/>
          </a:solidFill>
          <a:ln w="10795" cap="flat" cmpd="sng" algn="ctr">
            <a:solidFill>
              <a:srgbClr val="0078D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BigFunnel Time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Based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Assistant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6" name="Right Arrow 191">
            <a:extLst>
              <a:ext uri="{FF2B5EF4-FFF2-40B4-BE49-F238E27FC236}">
                <a16:creationId xmlns:a16="http://schemas.microsoft.com/office/drawing/2014/main" id="{40476321-C2FE-44C0-BCCD-A2BDB3E4D864}"/>
              </a:ext>
            </a:extLst>
          </p:cNvPr>
          <p:cNvSpPr/>
          <p:nvPr/>
        </p:nvSpPr>
        <p:spPr>
          <a:xfrm rot="10800000">
            <a:off x="3012678" y="4267361"/>
            <a:ext cx="1145906" cy="134736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7" name="Right Arrow 192">
            <a:extLst>
              <a:ext uri="{FF2B5EF4-FFF2-40B4-BE49-F238E27FC236}">
                <a16:creationId xmlns:a16="http://schemas.microsoft.com/office/drawing/2014/main" id="{8E08CAA7-5D90-45E7-A66B-C21D5FDA1F0F}"/>
              </a:ext>
            </a:extLst>
          </p:cNvPr>
          <p:cNvSpPr/>
          <p:nvPr/>
        </p:nvSpPr>
        <p:spPr>
          <a:xfrm>
            <a:off x="3047234" y="4554185"/>
            <a:ext cx="1145906" cy="134736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8" name="Right Arrow 191">
            <a:extLst>
              <a:ext uri="{FF2B5EF4-FFF2-40B4-BE49-F238E27FC236}">
                <a16:creationId xmlns:a16="http://schemas.microsoft.com/office/drawing/2014/main" id="{8E409079-33B3-4CC2-BE26-2CAC31149078}"/>
              </a:ext>
            </a:extLst>
          </p:cNvPr>
          <p:cNvSpPr/>
          <p:nvPr/>
        </p:nvSpPr>
        <p:spPr>
          <a:xfrm rot="8157215">
            <a:off x="2895581" y="5210523"/>
            <a:ext cx="1438352" cy="144745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9" name="Right Arrow 192">
            <a:extLst>
              <a:ext uri="{FF2B5EF4-FFF2-40B4-BE49-F238E27FC236}">
                <a16:creationId xmlns:a16="http://schemas.microsoft.com/office/drawing/2014/main" id="{1F45599B-18C7-4B05-8F3D-F9C1BAD42F46}"/>
              </a:ext>
            </a:extLst>
          </p:cNvPr>
          <p:cNvSpPr/>
          <p:nvPr/>
        </p:nvSpPr>
        <p:spPr>
          <a:xfrm rot="18957215">
            <a:off x="2930140" y="5497349"/>
            <a:ext cx="1438352" cy="144747"/>
          </a:xfrm>
          <a:prstGeom prst="rightArrow">
            <a:avLst/>
          </a:prstGeom>
          <a:solidFill>
            <a:srgbClr val="FFC000"/>
          </a:solidFill>
          <a:ln w="10795" cap="flat" cmpd="sng" algn="ctr">
            <a:solidFill>
              <a:srgbClr val="FFC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65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DB51177-4636-4133-9AFD-EAC39C3736DC}"/>
              </a:ext>
            </a:extLst>
          </p:cNvPr>
          <p:cNvSpPr txBox="1"/>
          <p:nvPr/>
        </p:nvSpPr>
        <p:spPr>
          <a:xfrm>
            <a:off x="9151306" y="5952349"/>
            <a:ext cx="3726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uPOI</a:t>
            </a:r>
            <a:r>
              <a:rPr lang="de-DE" sz="1200" dirty="0"/>
              <a:t> = Universal Per-</a:t>
            </a:r>
            <a:r>
              <a:rPr lang="de-DE" sz="1200" dirty="0" err="1"/>
              <a:t>Object</a:t>
            </a:r>
            <a:r>
              <a:rPr lang="de-DE" sz="1200" dirty="0"/>
              <a:t>-Index-</a:t>
            </a:r>
            <a:r>
              <a:rPr lang="de-DE" sz="1200" dirty="0" err="1"/>
              <a:t>Object</a:t>
            </a:r>
            <a:endParaRPr lang="de-DE" sz="1200" dirty="0"/>
          </a:p>
          <a:p>
            <a:r>
              <a:rPr lang="de-DE" sz="1200" dirty="0" err="1"/>
              <a:t>cPOI</a:t>
            </a:r>
            <a:r>
              <a:rPr lang="de-DE" sz="1200" dirty="0"/>
              <a:t> = Compressed POI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07605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84" grpId="0"/>
      <p:bldP spid="85" grpId="0" animBg="1"/>
      <p:bldP spid="86" grpId="0" animBg="1"/>
      <p:bldP spid="87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6" grpId="0" animBg="1"/>
      <p:bldP spid="97" grpId="0" animBg="1"/>
      <p:bldP spid="98" grpId="0" animBg="1"/>
      <p:bldP spid="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BigFunnel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Index Statistik pro Postfach</a:t>
            </a:r>
          </a:p>
          <a:p>
            <a:pPr marL="534831" lvl="1" indent="0">
              <a:buNone/>
            </a:pPr>
            <a:r>
              <a:rPr lang="de-DE" sz="1500" b="1" dirty="0" err="1">
                <a:latin typeface="Consolas" panose="020B0609020204030204" pitchFamily="49" charset="0"/>
              </a:rPr>
              <a:t>Get-MailboxStatistics</a:t>
            </a:r>
            <a:r>
              <a:rPr lang="de-DE" sz="1500" b="1" dirty="0">
                <a:latin typeface="Consolas" panose="020B0609020204030204" pitchFamily="49" charset="0"/>
              </a:rPr>
              <a:t> –Identity &lt;</a:t>
            </a:r>
            <a:r>
              <a:rPr lang="de-DE" sz="1500" b="1" dirty="0" err="1">
                <a:latin typeface="Consolas" panose="020B0609020204030204" pitchFamily="49" charset="0"/>
              </a:rPr>
              <a:t>mailbox</a:t>
            </a:r>
            <a:r>
              <a:rPr lang="de-DE" sz="1500" b="1" dirty="0">
                <a:latin typeface="Consolas" panose="020B0609020204030204" pitchFamily="49" charset="0"/>
              </a:rPr>
              <a:t> </a:t>
            </a:r>
            <a:r>
              <a:rPr lang="de-DE" sz="1500" b="1" dirty="0" err="1">
                <a:latin typeface="Consolas" panose="020B0609020204030204" pitchFamily="49" charset="0"/>
              </a:rPr>
              <a:t>id</a:t>
            </a:r>
            <a:r>
              <a:rPr lang="de-DE" sz="1500" b="1" dirty="0">
                <a:latin typeface="Consolas" panose="020B0609020204030204" pitchFamily="49" charset="0"/>
              </a:rPr>
              <a:t>&gt; | FL *BigFunnel*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dirty="0"/>
          </a:p>
          <a:p>
            <a:r>
              <a:rPr lang="de-DE" sz="2400" b="1" dirty="0"/>
              <a:t>Wiederholung von fehlgeschlagenen Elementen starten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Start-</a:t>
            </a:r>
            <a:r>
              <a:rPr lang="de-DE" sz="1500" b="1" dirty="0" err="1">
                <a:latin typeface="Consolas" panose="020B0609020204030204" pitchFamily="49" charset="0"/>
              </a:rPr>
              <a:t>MailboxAssistant</a:t>
            </a:r>
            <a:r>
              <a:rPr lang="de-DE" sz="1500" b="1" dirty="0">
                <a:latin typeface="Consolas" panose="020B0609020204030204" pitchFamily="49" charset="0"/>
              </a:rPr>
              <a:t> -Identity &lt;</a:t>
            </a:r>
            <a:r>
              <a:rPr lang="de-DE" sz="1500" b="1" dirty="0" err="1">
                <a:latin typeface="Consolas" panose="020B0609020204030204" pitchFamily="49" charset="0"/>
              </a:rPr>
              <a:t>mailbox</a:t>
            </a:r>
            <a:r>
              <a:rPr lang="de-DE" sz="1500" b="1" dirty="0">
                <a:latin typeface="Consolas" panose="020B0609020204030204" pitchFamily="49" charset="0"/>
              </a:rPr>
              <a:t> </a:t>
            </a:r>
            <a:r>
              <a:rPr lang="de-DE" sz="1500" b="1" dirty="0" err="1">
                <a:latin typeface="Consolas" panose="020B0609020204030204" pitchFamily="49" charset="0"/>
              </a:rPr>
              <a:t>id</a:t>
            </a:r>
            <a:r>
              <a:rPr lang="de-DE" sz="1500" b="1" dirty="0">
                <a:latin typeface="Consolas" panose="020B0609020204030204" pitchFamily="49" charset="0"/>
              </a:rPr>
              <a:t>&gt; -</a:t>
            </a:r>
            <a:r>
              <a:rPr lang="de-DE" sz="1500" b="1" dirty="0" err="1">
                <a:latin typeface="Consolas" panose="020B0609020204030204" pitchFamily="49" charset="0"/>
              </a:rPr>
              <a:t>AssistantName</a:t>
            </a:r>
            <a:r>
              <a:rPr lang="de-DE" sz="1500" b="1" dirty="0">
                <a:latin typeface="Consolas" panose="020B0609020204030204" pitchFamily="49" charset="0"/>
              </a:rPr>
              <a:t> </a:t>
            </a:r>
            <a:r>
              <a:rPr lang="de-DE" sz="1500" b="1" dirty="0" err="1">
                <a:latin typeface="Consolas" panose="020B0609020204030204" pitchFamily="49" charset="0"/>
              </a:rPr>
              <a:t>BigFunnelRetryFeederTimeBasedAssistant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sz="1500" b="1" dirty="0">
              <a:latin typeface="Consolas" panose="020B0609020204030204" pitchFamily="49" charset="0"/>
            </a:endParaRPr>
          </a:p>
          <a:p>
            <a:r>
              <a:rPr lang="de-DE" sz="2400" b="1" dirty="0"/>
              <a:t>Vorhandene Suche-Cmdlets funktionieren weiter </a:t>
            </a: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Test-</a:t>
            </a:r>
            <a:r>
              <a:rPr lang="de-DE" sz="1500" b="1" dirty="0" err="1">
                <a:latin typeface="Consolas" panose="020B0609020204030204" pitchFamily="49" charset="0"/>
              </a:rPr>
              <a:t>ExchangeSearch</a:t>
            </a:r>
            <a:endParaRPr lang="de-DE" sz="1500" b="1" dirty="0">
              <a:latin typeface="Consolas" panose="020B0609020204030204" pitchFamily="49" charset="0"/>
            </a:endParaRPr>
          </a:p>
          <a:p>
            <a:pPr marL="534831" lvl="1" indent="0">
              <a:buNone/>
            </a:pPr>
            <a:r>
              <a:rPr lang="de-DE" sz="1500" b="1" dirty="0" err="1">
                <a:latin typeface="Consolas" panose="020B0609020204030204" pitchFamily="49" charset="0"/>
              </a:rPr>
              <a:t>Get-FailedContentIndexDocuments</a:t>
            </a:r>
            <a:br>
              <a:rPr lang="de-DE" sz="1500" b="1" dirty="0">
                <a:latin typeface="Consolas" panose="020B0609020204030204" pitchFamily="49" charset="0"/>
              </a:rPr>
            </a:br>
            <a:endParaRPr lang="de-DE" sz="1500" b="1" dirty="0">
              <a:latin typeface="Consolas" panose="020B0609020204030204" pitchFamily="49" charset="0"/>
            </a:endParaRPr>
          </a:p>
          <a:p>
            <a:r>
              <a:rPr lang="de-DE" sz="2400" b="1" dirty="0"/>
              <a:t>Bekannte HA Cmdlets</a:t>
            </a:r>
          </a:p>
          <a:p>
            <a:pPr marL="534831" lvl="1" indent="0">
              <a:buNone/>
            </a:pPr>
            <a:r>
              <a:rPr lang="de-DE" sz="1500" b="1" dirty="0" err="1">
                <a:latin typeface="Consolas" panose="020B0609020204030204" pitchFamily="49" charset="0"/>
              </a:rPr>
              <a:t>Get-MailboxDatabaseCopyStatus</a:t>
            </a:r>
            <a:endParaRPr lang="de-DE" sz="1500" b="1" dirty="0">
              <a:latin typeface="Consolas" panose="020B0609020204030204" pitchFamily="49" charset="0"/>
            </a:endParaRPr>
          </a:p>
          <a:p>
            <a:pPr marL="534831" lvl="1" indent="0">
              <a:buNone/>
            </a:pPr>
            <a:r>
              <a:rPr lang="de-DE" sz="1500" b="1" dirty="0">
                <a:latin typeface="Consolas" panose="020B0609020204030204" pitchFamily="49" charset="0"/>
              </a:rPr>
              <a:t>Update-</a:t>
            </a:r>
            <a:r>
              <a:rPr lang="de-DE" sz="1500" b="1" dirty="0" err="1">
                <a:latin typeface="Consolas" panose="020B0609020204030204" pitchFamily="49" charset="0"/>
              </a:rPr>
              <a:t>MailboxDatabaseCopy</a:t>
            </a:r>
            <a:endParaRPr lang="de-DE" sz="1500" b="1" dirty="0"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Für den Administrator</a:t>
            </a:r>
          </a:p>
        </p:txBody>
      </p:sp>
    </p:spTree>
    <p:extLst>
      <p:ext uri="{BB962C8B-B14F-4D97-AF65-F5344CB8AC3E}">
        <p14:creationId xmlns:p14="http://schemas.microsoft.com/office/powerpoint/2010/main" val="2739882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icrosoft Ignite">
    <a:dk1>
      <a:srgbClr val="1A1A1A"/>
    </a:dk1>
    <a:lt1>
      <a:srgbClr val="FFFFFF"/>
    </a:lt1>
    <a:dk2>
      <a:srgbClr val="0D0D0D"/>
    </a:dk2>
    <a:lt2>
      <a:srgbClr val="E6E6E6"/>
    </a:lt2>
    <a:accent1>
      <a:srgbClr val="0078D4"/>
    </a:accent1>
    <a:accent2>
      <a:srgbClr val="002050"/>
    </a:accent2>
    <a:accent3>
      <a:srgbClr val="D83B01"/>
    </a:accent3>
    <a:accent4>
      <a:srgbClr val="F37521"/>
    </a:accent4>
    <a:accent5>
      <a:srgbClr val="737373"/>
    </a:accent5>
    <a:accent6>
      <a:srgbClr val="D2D2D2"/>
    </a:accent6>
    <a:hlink>
      <a:srgbClr val="0078D4"/>
    </a:hlink>
    <a:folHlink>
      <a:srgbClr val="0078D4"/>
    </a:folHlink>
  </a:clrScheme>
  <a:fontScheme name="Segoe UI Semibold - Segoe UI">
    <a:majorFont>
      <a:latin typeface="Segoe UI Semibold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Microsoft Ignite">
    <a:dk1>
      <a:srgbClr val="1A1A1A"/>
    </a:dk1>
    <a:lt1>
      <a:srgbClr val="FFFFFF"/>
    </a:lt1>
    <a:dk2>
      <a:srgbClr val="0D0D0D"/>
    </a:dk2>
    <a:lt2>
      <a:srgbClr val="E6E6E6"/>
    </a:lt2>
    <a:accent1>
      <a:srgbClr val="0078D4"/>
    </a:accent1>
    <a:accent2>
      <a:srgbClr val="002050"/>
    </a:accent2>
    <a:accent3>
      <a:srgbClr val="D83B01"/>
    </a:accent3>
    <a:accent4>
      <a:srgbClr val="F37521"/>
    </a:accent4>
    <a:accent5>
      <a:srgbClr val="737373"/>
    </a:accent5>
    <a:accent6>
      <a:srgbClr val="D2D2D2"/>
    </a:accent6>
    <a:hlink>
      <a:srgbClr val="0078D4"/>
    </a:hlink>
    <a:folHlink>
      <a:srgbClr val="0078D4"/>
    </a:folHlink>
  </a:clrScheme>
  <a:fontScheme name="Segoe UI Semibold - Segoe UI">
    <a:majorFont>
      <a:latin typeface="Segoe UI Semibold"/>
      <a:ea typeface=""/>
      <a:cs typeface=""/>
    </a:majorFont>
    <a:minorFont>
      <a:latin typeface="Segoe UI"/>
      <a:ea typeface=""/>
      <a:cs typeface=""/>
    </a:minorFont>
  </a:fontScheme>
  <a:fmtScheme name="Couture">
    <a:fillStyleLst>
      <a:solidFill>
        <a:schemeClr val="phClr"/>
      </a:solidFill>
      <a:solidFill>
        <a:schemeClr val="phClr">
          <a:tint val="65000"/>
        </a:schemeClr>
      </a:solidFill>
      <a:solidFill>
        <a:schemeClr val="phClr">
          <a:shade val="80000"/>
          <a:satMod val="180000"/>
        </a:schemeClr>
      </a:solidFill>
    </a:fillStyleLst>
    <a:lnStyleLst>
      <a:ln w="9525" cap="flat" cmpd="sng" algn="ctr">
        <a:solidFill>
          <a:schemeClr val="phClr"/>
        </a:solidFill>
        <a:prstDash val="solid"/>
      </a:ln>
      <a:ln w="10795" cap="flat" cmpd="sng" algn="ctr">
        <a:solidFill>
          <a:schemeClr val="phClr"/>
        </a:solidFill>
        <a:prstDash val="solid"/>
      </a:ln>
      <a:ln w="17145" cap="flat" cmpd="sng" algn="ctr">
        <a:solidFill>
          <a:schemeClr val="phClr">
            <a:shade val="95000"/>
            <a:alpha val="50000"/>
            <a:satMod val="150000"/>
          </a:schemeClr>
        </a:solidFill>
        <a:prstDash val="solid"/>
      </a:ln>
    </a:lnStyleLst>
    <a:effectStyleLst>
      <a:effectStyle>
        <a:effectLst/>
      </a:effectStyle>
      <a:effectStyle>
        <a:effectLst/>
      </a:effectStyle>
      <a:effectStyle>
        <a:effectLst>
          <a:outerShdw blurRad="44450" dist="1397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twoPt" dir="tl"/>
        </a:scene3d>
        <a:sp3d prstMaterial="flat">
          <a:bevelT w="19050" h="31750" prst="coolSlant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1147</Words>
  <Application>Microsoft Office PowerPoint</Application>
  <PresentationFormat>Breitbild</PresentationFormat>
  <Paragraphs>268</Paragraphs>
  <Slides>21</Slides>
  <Notes>20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Office</vt:lpstr>
      <vt:lpstr>1_Office</vt:lpstr>
      <vt:lpstr>Exchange Server 2019 MetaCache Database und BigFunnel</vt:lpstr>
      <vt:lpstr>PowerPoint-Präsentation</vt:lpstr>
      <vt:lpstr>Exchange Server 2019 MetaCache Database und BigFunnel</vt:lpstr>
      <vt:lpstr>Ziele von BigFunnel</vt:lpstr>
      <vt:lpstr>Vorteile von BigFunnel</vt:lpstr>
      <vt:lpstr>Vorteile von BigFunnel</vt:lpstr>
      <vt:lpstr>Vorteile von BigFunnel</vt:lpstr>
      <vt:lpstr>BigFunnel</vt:lpstr>
      <vt:lpstr>BigFunnel</vt:lpstr>
      <vt:lpstr>Exchange Server 2019 MetaCache Database und BigFunnel</vt:lpstr>
      <vt:lpstr>MetaCache Database</vt:lpstr>
      <vt:lpstr>MetaCache Database</vt:lpstr>
      <vt:lpstr>MetaCache Database</vt:lpstr>
      <vt:lpstr>MetaCache Database</vt:lpstr>
      <vt:lpstr>MetaCacheDatabase</vt:lpstr>
      <vt:lpstr>MetaCache Database</vt:lpstr>
      <vt:lpstr>MetaCache Database</vt:lpstr>
      <vt:lpstr>MetaCache Database</vt:lpstr>
      <vt:lpstr>MetaCache Database </vt:lpstr>
      <vt:lpstr>Fragen</vt:lpstr>
      <vt:lpstr>Ressourcen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MetaCacheDatabase und BigFunnel</dc:title>
  <dc:subject>Exchange User Group Berlin | UG Meeting 3. April 2019</dc:subject>
  <dc:creator>Thomas.Stensitzki@Granikos.eu</dc:creator>
  <cp:keywords>EXUSG</cp:keywords>
  <cp:lastModifiedBy>Thomas Stensitzki</cp:lastModifiedBy>
  <cp:revision>77</cp:revision>
  <dcterms:created xsi:type="dcterms:W3CDTF">2017-02-23T19:31:41Z</dcterms:created>
  <dcterms:modified xsi:type="dcterms:W3CDTF">2019-10-21T09:16:32Z</dcterms:modified>
  <cp:contentStatus>Final</cp:contentStatus>
</cp:coreProperties>
</file>