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76" r:id="rId5"/>
    <p:sldId id="295" r:id="rId6"/>
    <p:sldId id="296" r:id="rId7"/>
    <p:sldId id="297" r:id="rId8"/>
    <p:sldId id="298" r:id="rId9"/>
    <p:sldId id="301" r:id="rId10"/>
    <p:sldId id="299" r:id="rId11"/>
    <p:sldId id="300" r:id="rId12"/>
    <p:sldId id="277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58"/>
          </p14:sldIdLst>
        </p14:section>
        <p14:section name="Migration zu Exchange Server 2019" id="{54E8EB55-9DEE-42FE-9420-7455DBB10AA0}">
          <p14:sldIdLst>
            <p14:sldId id="276"/>
            <p14:sldId id="295"/>
            <p14:sldId id="296"/>
            <p14:sldId id="297"/>
            <p14:sldId id="298"/>
            <p14:sldId id="301"/>
            <p14:sldId id="299"/>
            <p14:sldId id="30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FA844-A9E1-4AEE-A4E7-ABC76047925C}" v="2" dt="2019-10-22T11:24:30.533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1778" autoAdjust="0"/>
  </p:normalViewPr>
  <p:slideViewPr>
    <p:cSldViewPr snapToGrid="0">
      <p:cViewPr varScale="1">
        <p:scale>
          <a:sx n="84" d="100"/>
          <a:sy n="84" d="100"/>
        </p:scale>
        <p:origin x="1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D2B74E2C-E95A-4225-AE58-CEE84E12AFBD}"/>
  </pc:docChgLst>
  <pc:docChgLst>
    <pc:chgData name="Thomas Stensitzki" userId="75cafe6b-2f2a-469b-85c4-eec3b9c972ba" providerId="ADAL" clId="{AF9FA844-A9E1-4AEE-A4E7-ABC76047925C}"/>
    <pc:docChg chg="custSel addSld delSld modSld delSection modSection">
      <pc:chgData name="Thomas Stensitzki" userId="75cafe6b-2f2a-469b-85c4-eec3b9c972ba" providerId="ADAL" clId="{AF9FA844-A9E1-4AEE-A4E7-ABC76047925C}" dt="2019-10-22T11:24:57.340" v="61" actId="17846"/>
      <pc:docMkLst>
        <pc:docMk/>
      </pc:docMkLst>
      <pc:sldChg chg="modSp">
        <pc:chgData name="Thomas Stensitzki" userId="75cafe6b-2f2a-469b-85c4-eec3b9c972ba" providerId="ADAL" clId="{AF9FA844-A9E1-4AEE-A4E7-ABC76047925C}" dt="2019-10-22T11:22:02.196" v="4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AF9FA844-A9E1-4AEE-A4E7-ABC76047925C}" dt="2019-10-22T11:20:56.139" v="46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AF9FA844-A9E1-4AEE-A4E7-ABC76047925C}" dt="2019-10-22T11:22:02.196" v="47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add del">
        <pc:chgData name="Thomas Stensitzki" userId="75cafe6b-2f2a-469b-85c4-eec3b9c972ba" providerId="ADAL" clId="{AF9FA844-A9E1-4AEE-A4E7-ABC76047925C}" dt="2019-10-22T11:24:30.518" v="60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3322716105" sldId="260"/>
        </pc:sldMkLst>
      </pc:sldChg>
      <pc:sldChg chg="del">
        <pc:chgData name="Thomas Stensitzki" userId="75cafe6b-2f2a-469b-85c4-eec3b9c972ba" providerId="ADAL" clId="{AF9FA844-A9E1-4AEE-A4E7-ABC76047925C}" dt="2019-10-19T07:59:16.417" v="2" actId="18676"/>
        <pc:sldMkLst>
          <pc:docMk/>
          <pc:sldMk cId="1248369839" sldId="266"/>
        </pc:sldMkLst>
      </pc:sldChg>
      <pc:sldChg chg="del">
        <pc:chgData name="Thomas Stensitzki" userId="75cafe6b-2f2a-469b-85c4-eec3b9c972ba" providerId="ADAL" clId="{AF9FA844-A9E1-4AEE-A4E7-ABC76047925C}" dt="2019-10-22T11:20:39.037" v="3" actId="47"/>
        <pc:sldMkLst>
          <pc:docMk/>
          <pc:sldMk cId="28132323" sldId="274"/>
        </pc:sldMkLst>
      </pc:sldChg>
      <pc:sldChg chg="del">
        <pc:chgData name="Thomas Stensitzki" userId="75cafe6b-2f2a-469b-85c4-eec3b9c972ba" providerId="ADAL" clId="{AF9FA844-A9E1-4AEE-A4E7-ABC76047925C}" dt="2019-10-22T11:22:18.825" v="48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AF9FA844-A9E1-4AEE-A4E7-ABC76047925C}" dt="2019-10-19T07:59:04.972" v="1" actId="2696"/>
        <pc:sldMkLst>
          <pc:docMk/>
          <pc:sldMk cId="1033304354" sldId="278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1150042010" sldId="279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1132588270" sldId="281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2076058816" sldId="282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AF9FA844-A9E1-4AEE-A4E7-ABC76047925C}" dt="2019-10-19T07:58:52.297" v="0" actId="18676"/>
        <pc:sldMkLst>
          <pc:docMk/>
          <pc:sldMk cId="2554480883" sldId="294"/>
        </pc:sldMkLst>
      </pc:sldChg>
      <pc:sldChg chg="modSp">
        <pc:chgData name="Thomas Stensitzki" userId="75cafe6b-2f2a-469b-85c4-eec3b9c972ba" providerId="ADAL" clId="{AF9FA844-A9E1-4AEE-A4E7-ABC76047925C}" dt="2019-10-22T11:22:31.147" v="49" actId="6549"/>
        <pc:sldMkLst>
          <pc:docMk/>
          <pc:sldMk cId="1044294694" sldId="297"/>
        </pc:sldMkLst>
        <pc:spChg chg="mod">
          <ac:chgData name="Thomas Stensitzki" userId="75cafe6b-2f2a-469b-85c4-eec3b9c972ba" providerId="ADAL" clId="{AF9FA844-A9E1-4AEE-A4E7-ABC76047925C}" dt="2019-10-22T11:22:31.147" v="49" actId="6549"/>
          <ac:spMkLst>
            <pc:docMk/>
            <pc:sldMk cId="1044294694" sldId="297"/>
            <ac:spMk id="3" creationId="{82E5BAEE-3E2D-4A96-9FB8-4368335D0814}"/>
          </ac:spMkLst>
        </pc:spChg>
      </pc:sldChg>
      <pc:sldChg chg="modSp">
        <pc:chgData name="Thomas Stensitzki" userId="75cafe6b-2f2a-469b-85c4-eec3b9c972ba" providerId="ADAL" clId="{AF9FA844-A9E1-4AEE-A4E7-ABC76047925C}" dt="2019-10-22T11:22:49.350" v="52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AF9FA844-A9E1-4AEE-A4E7-ABC76047925C}" dt="2019-10-22T11:22:49.350" v="52" actId="6549"/>
          <ac:spMkLst>
            <pc:docMk/>
            <pc:sldMk cId="4146826759" sldId="298"/>
            <ac:spMk id="3" creationId="{B8580189-4D05-4205-B50C-7CECD16F0152}"/>
          </ac:spMkLst>
        </pc:spChg>
      </pc:sldChg>
      <pc:sldChg chg="modSp">
        <pc:chgData name="Thomas Stensitzki" userId="75cafe6b-2f2a-469b-85c4-eec3b9c972ba" providerId="ADAL" clId="{AF9FA844-A9E1-4AEE-A4E7-ABC76047925C}" dt="2019-10-22T11:23:31.659" v="59" actId="6549"/>
        <pc:sldMkLst>
          <pc:docMk/>
          <pc:sldMk cId="2170765889" sldId="300"/>
        </pc:sldMkLst>
        <pc:spChg chg="mod">
          <ac:chgData name="Thomas Stensitzki" userId="75cafe6b-2f2a-469b-85c4-eec3b9c972ba" providerId="ADAL" clId="{AF9FA844-A9E1-4AEE-A4E7-ABC76047925C}" dt="2019-10-22T11:23:31.659" v="59" actId="6549"/>
          <ac:spMkLst>
            <pc:docMk/>
            <pc:sldMk cId="2170765889" sldId="300"/>
            <ac:spMk id="4" creationId="{3F298FCD-C00F-4DC6-BAE9-5E2A229F1D0C}"/>
          </ac:spMkLst>
        </pc:spChg>
      </pc:sldChg>
      <pc:sldChg chg="modSp">
        <pc:chgData name="Thomas Stensitzki" userId="75cafe6b-2f2a-469b-85c4-eec3b9c972ba" providerId="ADAL" clId="{AF9FA844-A9E1-4AEE-A4E7-ABC76047925C}" dt="2019-10-22T11:23:13.817" v="57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AF9FA844-A9E1-4AEE-A4E7-ABC76047925C}" dt="2019-10-22T11:23:13.817" v="57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89122B98-9651-420B-B2E9-C6A699A1FEB3}"/>
  </pc:docChgLst>
  <pc:docChgLst>
    <pc:chgData name="Thomas Stensitzki" userId="75cafe6b-2f2a-469b-85c4-eec3b9c972ba" providerId="ADAL" clId="{C1070512-73C6-4B84-8C73-531CBC16FA46}"/>
  </pc:docChgLst>
  <pc:docChgLst>
    <pc:chgData name="Thomas Stensitzki" userId="75cafe6b-2f2a-469b-85c4-eec3b9c972ba" providerId="ADAL" clId="{A3D4B8CC-F8BB-472A-AC95-FB3E3D3604C4}"/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1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54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16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99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330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81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0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nsitzki.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o.granikos.eu/2UnXjdA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Migrationswege zu Exchange Server 2019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1E8AB-75DE-4796-A772-404B2AF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Migration Modern Public Folder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298FCD-C00F-4DC6-BAE9-5E2A229F1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Exchange Server 2013/2016 zu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7E718-BF62-4DE0-9296-C469A9AC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39" y="3873327"/>
            <a:ext cx="819136" cy="1045103"/>
          </a:xfrm>
          <a:prstGeom prst="rect">
            <a:avLst/>
          </a:prstGeom>
        </p:spPr>
      </p:pic>
      <p:sp>
        <p:nvSpPr>
          <p:cNvPr id="6" name="TextBox 54">
            <a:extLst>
              <a:ext uri="{FF2B5EF4-FFF2-40B4-BE49-F238E27FC236}">
                <a16:creationId xmlns:a16="http://schemas.microsoft.com/office/drawing/2014/main" id="{F9F5E7E9-8474-4A1E-AE05-65D2CD7E7A69}"/>
              </a:ext>
            </a:extLst>
          </p:cNvPr>
          <p:cNvSpPr txBox="1"/>
          <p:nvPr/>
        </p:nvSpPr>
        <p:spPr>
          <a:xfrm>
            <a:off x="2179637" y="2849451"/>
            <a:ext cx="251911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Arial" charset="0"/>
              </a:rPr>
              <a:t>Exchange 2013/2016</a:t>
            </a:r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008B1113-1C85-4F5F-9737-1A5CDE5EB6AD}"/>
              </a:ext>
            </a:extLst>
          </p:cNvPr>
          <p:cNvSpPr txBox="1"/>
          <p:nvPr/>
        </p:nvSpPr>
        <p:spPr>
          <a:xfrm>
            <a:off x="7279252" y="2849451"/>
            <a:ext cx="325632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Arial" charset="0"/>
              </a:rPr>
              <a:t>Exchange 2019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191F2A9-33C0-4AC8-B9AB-69B4A58C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37" y="3593755"/>
            <a:ext cx="1772876" cy="183753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25639242-9687-4295-BE5F-F7F9AC5C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785" y="3593755"/>
            <a:ext cx="1772876" cy="1837530"/>
          </a:xfrm>
          <a:prstGeom prst="rect">
            <a:avLst/>
          </a:prstGeom>
        </p:spPr>
      </p:pic>
      <p:sp>
        <p:nvSpPr>
          <p:cNvPr id="10" name="Pfeil nach rechts 8">
            <a:extLst>
              <a:ext uri="{FF2B5EF4-FFF2-40B4-BE49-F238E27FC236}">
                <a16:creationId xmlns:a16="http://schemas.microsoft.com/office/drawing/2014/main" id="{CF95394A-2061-4326-B6F3-389D871D6F85}"/>
              </a:ext>
            </a:extLst>
          </p:cNvPr>
          <p:cNvSpPr/>
          <p:nvPr/>
        </p:nvSpPr>
        <p:spPr bwMode="auto">
          <a:xfrm>
            <a:off x="5596756" y="3873327"/>
            <a:ext cx="1682496" cy="1024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1B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78223E-7 -1.18929E-6 L 0.47 -0.0099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0" y="-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</a:p>
          <a:p>
            <a:pPr marL="0" indent="0">
              <a:buNone/>
            </a:pP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r>
              <a:rPr lang="de-DE" sz="2000" kern="0" dirty="0">
                <a:hlinkClick r:id="rId3"/>
              </a:rPr>
              <a:t>http://www.stensitzki.de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endParaRPr lang="de-DE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Grafik 6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37E3E12-FDDE-4E28-A806-6B41B7F3D8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56" y="3989770"/>
            <a:ext cx="1726913" cy="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6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br>
              <a:rPr lang="de-DE" sz="2000" kern="0" dirty="0"/>
            </a:br>
            <a:r>
              <a:rPr lang="de-DE" sz="2000" kern="0" dirty="0">
                <a:hlinkClick r:id="rId3"/>
              </a:rPr>
              <a:t>thomas.stensitzki@granikos.eu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21248847-3FF0-4409-9A8D-174E1A147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96" y="1520890"/>
            <a:ext cx="1726913" cy="696744"/>
          </a:xfrm>
          <a:prstGeom prst="rect">
            <a:avLst/>
          </a:prstGeom>
        </p:spPr>
      </p:pic>
      <p:pic>
        <p:nvPicPr>
          <p:cNvPr id="7" name="Grafik 6" descr="Ein Bild, das Screenshot, Text enthält.&#10;&#10;Automatisch generierte Beschreibung">
            <a:hlinkClick r:id="rId5"/>
            <a:extLst>
              <a:ext uri="{FF2B5EF4-FFF2-40B4-BE49-F238E27FC236}">
                <a16:creationId xmlns:a16="http://schemas.microsoft.com/office/drawing/2014/main" id="{88F97777-565E-4AA3-9103-8EB7EB31F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755" y="1982853"/>
            <a:ext cx="2953747" cy="41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Exchange Server 2019 Migration </a:t>
            </a:r>
            <a:endParaRPr lang="de-DE" sz="3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59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E8168C-86D8-4764-974B-139AA233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Anforderungen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BEA58E-DFFC-4110-AFCE-5D2631A9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1240386" cy="4656073"/>
          </a:xfrm>
        </p:spPr>
        <p:txBody>
          <a:bodyPr>
            <a:normAutofit fontScale="92500"/>
          </a:bodyPr>
          <a:lstStyle/>
          <a:p>
            <a:r>
              <a:rPr lang="de-DE" sz="2600" b="1" dirty="0"/>
              <a:t>Exchange Server 2019 unterstützt die Koexistenz mit</a:t>
            </a:r>
          </a:p>
          <a:p>
            <a:pPr lvl="1"/>
            <a:r>
              <a:rPr lang="de-DE" sz="2200" dirty="0"/>
              <a:t>Exchange 2013 CU21 und neuer, auf allen Servern in der Exchange Organisation (</a:t>
            </a:r>
            <a:r>
              <a:rPr lang="de-DE" sz="2200" i="1" dirty="0"/>
              <a:t>inkl. Edge</a:t>
            </a:r>
            <a:r>
              <a:rPr lang="de-DE" sz="2200" dirty="0"/>
              <a:t>) </a:t>
            </a:r>
          </a:p>
          <a:p>
            <a:pPr lvl="1"/>
            <a:r>
              <a:rPr lang="de-DE" sz="2200" dirty="0"/>
              <a:t>Exchange 2016 CU11 und neuer, auf allen Servern in der Exchange Organisation (</a:t>
            </a:r>
            <a:r>
              <a:rPr lang="de-DE" sz="2200" i="1" dirty="0"/>
              <a:t>inkl. Edge</a:t>
            </a:r>
            <a:r>
              <a:rPr lang="de-DE" sz="2200" dirty="0"/>
              <a:t>) </a:t>
            </a:r>
          </a:p>
          <a:p>
            <a:r>
              <a:rPr lang="de-DE" sz="2600" b="1" dirty="0"/>
              <a:t>Exchange Server 2019 erfordert</a:t>
            </a:r>
          </a:p>
          <a:p>
            <a:pPr lvl="1"/>
            <a:r>
              <a:rPr lang="de-DE" sz="2200" dirty="0"/>
              <a:t>Windows Server 2012R2 FFL/DFL oder höher</a:t>
            </a:r>
          </a:p>
          <a:p>
            <a:pPr lvl="1"/>
            <a:r>
              <a:rPr lang="de-DE" sz="2200" dirty="0"/>
              <a:t>Windows </a:t>
            </a:r>
            <a:r>
              <a:rPr lang="de-DE" sz="2200"/>
              <a:t>Server 2012R2 </a:t>
            </a:r>
            <a:r>
              <a:rPr lang="de-DE" sz="2200" dirty="0"/>
              <a:t>oder neuer, Global Catalog Servers in jeder Active Directory Site, in der Exchange installiert wird</a:t>
            </a:r>
          </a:p>
          <a:p>
            <a:r>
              <a:rPr lang="de-DE" sz="2600" b="1" dirty="0"/>
              <a:t>Unterstützte Outlook Clients</a:t>
            </a:r>
          </a:p>
          <a:p>
            <a:pPr lvl="1"/>
            <a:r>
              <a:rPr lang="de-DE" sz="2200" dirty="0"/>
              <a:t>Outlook 2019</a:t>
            </a:r>
          </a:p>
          <a:p>
            <a:pPr lvl="1"/>
            <a:r>
              <a:rPr lang="de-DE" sz="2200" dirty="0"/>
              <a:t>Outlook 2016</a:t>
            </a:r>
          </a:p>
          <a:p>
            <a:pPr lvl="1"/>
            <a:r>
              <a:rPr lang="de-DE" sz="2200" dirty="0"/>
              <a:t>Outlook 2016 für Mac</a:t>
            </a:r>
          </a:p>
          <a:p>
            <a:pPr lvl="1"/>
            <a:r>
              <a:rPr lang="de-DE" sz="2200" dirty="0"/>
              <a:t>Outlook 2013</a:t>
            </a:r>
          </a:p>
          <a:p>
            <a:pPr lvl="1"/>
            <a:r>
              <a:rPr lang="de-DE" sz="2200" dirty="0"/>
              <a:t>Outlook für Mac für Office 365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543927-97F9-4ACA-A09F-405445E1E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Infrastruktur und Exchange Organisation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32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E8168C-86D8-4764-974B-139AA233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Anforderungen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BEA58E-DFFC-4110-AFCE-5D2631A9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2415" indent="-272415"/>
            <a:r>
              <a:rPr lang="de-DE" sz="2400" b="1" dirty="0"/>
              <a:t>Exchange Server 2019 ist unterstützt auf</a:t>
            </a:r>
          </a:p>
          <a:p>
            <a:pPr marL="807720" lvl="1" indent="-272415"/>
            <a:r>
              <a:rPr lang="de-DE" sz="2000" dirty="0"/>
              <a:t>Windows Server 2019 Standard / Data Center</a:t>
            </a:r>
            <a:endParaRPr lang="de-DE" sz="2000" dirty="0">
              <a:cs typeface="Calibri Light" panose="020F0302020204030204" pitchFamily="34" charset="0"/>
            </a:endParaRPr>
          </a:p>
          <a:p>
            <a:pPr marL="807720" lvl="1" indent="-272415"/>
            <a:r>
              <a:rPr lang="de-DE" sz="2000" dirty="0"/>
              <a:t>Windows Server 2019 Core</a:t>
            </a:r>
            <a:endParaRPr lang="de-DE" sz="2000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sz="2400" b="1" dirty="0"/>
              <a:t>Exchange Server 2019 erfordert</a:t>
            </a:r>
          </a:p>
          <a:p>
            <a:pPr marL="807720" lvl="1" indent="-272415"/>
            <a:r>
              <a:rPr lang="de-DE" sz="2000" dirty="0"/>
              <a:t>.NET Framework 4.7.2 (aktuelle Dokumentation beachten)</a:t>
            </a:r>
          </a:p>
          <a:p>
            <a:pPr marL="807720" lvl="1" indent="-272415"/>
            <a:r>
              <a:rPr lang="de-DE" sz="2000" dirty="0"/>
              <a:t>Visual C++ </a:t>
            </a:r>
            <a:r>
              <a:rPr lang="de-DE" sz="2000" dirty="0" err="1"/>
              <a:t>Redistributable</a:t>
            </a:r>
            <a:r>
              <a:rPr lang="de-DE" sz="2000" dirty="0"/>
              <a:t> Package </a:t>
            </a:r>
            <a:r>
              <a:rPr lang="de-DE" sz="2000" dirty="0" err="1"/>
              <a:t>for</a:t>
            </a:r>
            <a:r>
              <a:rPr lang="de-DE" sz="2000" dirty="0"/>
              <a:t> Visual Studio 2012</a:t>
            </a:r>
          </a:p>
          <a:p>
            <a:pPr marL="807720" lvl="1" indent="-272415"/>
            <a:r>
              <a:rPr lang="de-DE" sz="2000" dirty="0"/>
              <a:t>Visual C++ </a:t>
            </a:r>
            <a:r>
              <a:rPr lang="de-DE" sz="2000" dirty="0" err="1"/>
              <a:t>Redistributable</a:t>
            </a:r>
            <a:r>
              <a:rPr lang="de-DE" sz="2000" dirty="0"/>
              <a:t> Package </a:t>
            </a:r>
            <a:r>
              <a:rPr lang="de-DE" sz="2000" dirty="0" err="1"/>
              <a:t>for</a:t>
            </a:r>
            <a:r>
              <a:rPr lang="de-DE" sz="2000" dirty="0"/>
              <a:t> Visual Studio 2013</a:t>
            </a:r>
          </a:p>
          <a:p>
            <a:pPr marL="807720" lvl="1" indent="-272415"/>
            <a:r>
              <a:rPr lang="de-DE" sz="2000" dirty="0"/>
              <a:t>Unified Communications Managed API (UCMA) 4.0 (von Exchange ISO)</a:t>
            </a:r>
          </a:p>
          <a:p>
            <a:pPr marL="272415" indent="-272415"/>
            <a:r>
              <a:rPr lang="de-DE" sz="2400" b="1" dirty="0"/>
              <a:t>Office Online Server</a:t>
            </a:r>
          </a:p>
          <a:p>
            <a:pPr marL="585153" lvl="1" indent="-272415"/>
            <a:r>
              <a:rPr lang="de-DE" sz="2000" dirty="0"/>
              <a:t>Installiert auf separaten Servern, zur Darstellung und Bearbeitung von Anhängen in Outlook on the Web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543927-97F9-4ACA-A09F-405445E1E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Betriebssystem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76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57B84-7964-4E8C-99E8-869B5367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Exchange Server 2013 / 2016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5BAEE-3E2D-4A96-9FB8-4368335D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Gleiche Erfahrung wie bei Exchange 2013 + Exchange 2016</a:t>
            </a:r>
            <a:br>
              <a:rPr lang="de-DE" sz="2400" b="1" dirty="0"/>
            </a:br>
            <a:endParaRPr lang="de-DE" sz="2400" b="1" dirty="0"/>
          </a:p>
          <a:p>
            <a:r>
              <a:rPr lang="de-DE" sz="2400" b="1" dirty="0"/>
              <a:t>Kein Legacy Namespace erforderlich</a:t>
            </a:r>
            <a:br>
              <a:rPr lang="de-DE" sz="2400" b="1" dirty="0"/>
            </a:br>
            <a:endParaRPr lang="de-DE" sz="2400" b="1" dirty="0"/>
          </a:p>
          <a:p>
            <a:r>
              <a:rPr lang="de-DE" sz="2400" b="1" dirty="0"/>
              <a:t>Proxy-Verbindungen von Exchange 2013/2016 zu Exchange 2019</a:t>
            </a:r>
            <a:br>
              <a:rPr lang="de-DE" sz="2400" b="1" dirty="0"/>
            </a:b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b="1" i="1" dirty="0">
                <a:sym typeface="Wingdings" panose="05000000000000000000" pitchFamily="2" charset="2"/>
              </a:rPr>
              <a:t>Up-Proxy</a:t>
            </a:r>
            <a:br>
              <a:rPr lang="de-DE" sz="2400" b="1" dirty="0">
                <a:sym typeface="Wingdings" panose="05000000000000000000" pitchFamily="2" charset="2"/>
              </a:rPr>
            </a:br>
            <a:endParaRPr lang="de-DE" sz="2400" b="1" dirty="0">
              <a:sym typeface="Wingdings" panose="05000000000000000000" pitchFamily="2" charset="2"/>
            </a:endParaRPr>
          </a:p>
          <a:p>
            <a:r>
              <a:rPr lang="de-DE" sz="2400" b="1" dirty="0"/>
              <a:t>Proxy-Verbindungen von Exchange 2019 zu Exchange 2013 / 2016 </a:t>
            </a:r>
            <a:br>
              <a:rPr lang="de-DE" sz="2400" b="1" dirty="0"/>
            </a:b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b="1" i="1" dirty="0">
                <a:sym typeface="Wingdings" panose="05000000000000000000" pitchFamily="2" charset="2"/>
              </a:rPr>
              <a:t>Down-Proxy</a:t>
            </a:r>
            <a:endParaRPr lang="de-DE" sz="2400" b="1" i="1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F7625-39B3-42C6-A622-9F45CF6A4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Koexistenz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29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4876A-D8F8-4F3E-BB4D-D6A45D35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Exchange Server 2019 Koexistenz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80189-4D05-4205-B50C-7CECD16F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2415" indent="-272415"/>
            <a:r>
              <a:rPr lang="de-DE" dirty="0"/>
              <a:t>Vorbereitung der Infrastruktur (Service Packs, CUs, DFL/FFL, Schema, AD, Domains)</a:t>
            </a:r>
          </a:p>
          <a:p>
            <a:pPr marL="272415" indent="-272415"/>
            <a:r>
              <a:rPr lang="de-DE" dirty="0"/>
              <a:t>Installation von Exchange Server 2019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Konfiguration der Exchange 2019 Server URLs analog zu Exchange 2013/2016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Import der TLS-Zertifikate auf Exchange 2019 Server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Konfiguration der DAGs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Verschieben der Postfächer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Wiederholung für alle AD-Sites mit Zugriff aus dem Internet, anschließend für alle internen AD-Sites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Schwenk des eingehenden Nachrichtenflusses zu Exchange 2019 sobald sinnvoll (&gt;50% Postfächer verschoben) 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Umstellung des Load Balancer Namensraumes </a:t>
            </a:r>
            <a:r>
              <a:rPr lang="de-DE" dirty="0"/>
              <a:t>von 2013/2016 zu 2019</a:t>
            </a:r>
          </a:p>
          <a:p>
            <a:pPr marL="807720" lvl="1" indent="-272415"/>
            <a:r>
              <a:rPr lang="de-DE" dirty="0"/>
              <a:t>Empfehlung: Graduelles Inbetriebnehmen von Exchange 2019 im LB-Pool</a:t>
            </a:r>
            <a:endParaRPr lang="de-DE" dirty="0">
              <a:cs typeface="Calibri Light" panose="020F0302020204030204" pitchFamily="34" charset="0"/>
            </a:endParaRPr>
          </a:p>
          <a:p>
            <a:pPr marL="807720" lvl="1" indent="-272415"/>
            <a:r>
              <a:rPr lang="de-DE" dirty="0"/>
              <a:t>Unterstütz: Cut-Over zu Exchange Server 2019 in einem Schritt</a:t>
            </a:r>
            <a:endParaRPr lang="de-DE" dirty="0">
              <a:cs typeface="Calibri Light" panose="020F0302020204030204" pitchFamily="34" charset="0"/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5B977-E1C4-40BB-A647-64DB6D608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82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C46E8-08BA-473F-927D-A8D89EF2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MAPI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F14A2-830C-404D-AA4E-EA014C52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Szenario: Eine Exchange 2013/2016 Organisation mit deaktiviertem MAPIoverHTTP migriert zu Exchange 2019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Ziel</a:t>
            </a:r>
            <a:r>
              <a:rPr lang="de-DE" dirty="0"/>
              <a:t>: Aktvierung von MAPIoverHTTP nur für Postfächer, die zu Exchange 2019 verschoben wurden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sz="2600" dirty="0"/>
              <a:t>Einstellung </a:t>
            </a:r>
            <a:r>
              <a:rPr lang="de-DE" sz="2600" i="1" dirty="0" err="1"/>
              <a:t>MapiHttpEnabled</a:t>
            </a:r>
            <a:r>
              <a:rPr lang="de-DE" sz="2600" i="1" dirty="0"/>
              <a:t> </a:t>
            </a:r>
            <a:r>
              <a:rPr lang="de-DE" sz="2600" dirty="0"/>
              <a:t>auf Organisationseben bleibt </a:t>
            </a:r>
            <a:r>
              <a:rPr lang="de-DE" sz="2600" i="1" dirty="0"/>
              <a:t>$</a:t>
            </a:r>
            <a:r>
              <a:rPr lang="de-DE" sz="2600" i="1" dirty="0" err="1"/>
              <a:t>False</a:t>
            </a:r>
            <a:endParaRPr lang="de-DE" sz="2600" i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 dem Verschieben der 2013/2016 Postfächer wird mit </a:t>
            </a:r>
            <a:r>
              <a:rPr lang="de-DE" i="1" dirty="0"/>
              <a:t>Set-</a:t>
            </a:r>
            <a:r>
              <a:rPr lang="de-DE" i="1" dirty="0" err="1"/>
              <a:t>CasMailbox</a:t>
            </a:r>
            <a:r>
              <a:rPr lang="de-DE" dirty="0"/>
              <a:t> aus der Exchange 2019 EMS </a:t>
            </a:r>
            <a:r>
              <a:rPr lang="de-DE" i="1" dirty="0" err="1"/>
              <a:t>MapiHttpEnabled</a:t>
            </a:r>
            <a:r>
              <a:rPr lang="de-DE" i="1" dirty="0"/>
              <a:t> </a:t>
            </a:r>
            <a:r>
              <a:rPr lang="de-DE" dirty="0"/>
              <a:t>auf </a:t>
            </a:r>
            <a:r>
              <a:rPr lang="de-DE" i="1" dirty="0"/>
              <a:t>$True</a:t>
            </a:r>
            <a:r>
              <a:rPr lang="de-DE" b="1" dirty="0"/>
              <a:t> </a:t>
            </a:r>
            <a:r>
              <a:rPr lang="de-DE" dirty="0"/>
              <a:t>konfiguriert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Verschieben der Postfächer zu Exchange 2019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Nach dem Verschieben aller Postfächer zu 2019 wird </a:t>
            </a:r>
            <a:r>
              <a:rPr lang="de-DE" i="1" dirty="0" err="1"/>
              <a:t>MapiHttpEnabled</a:t>
            </a:r>
            <a:r>
              <a:rPr lang="de-DE" dirty="0"/>
              <a:t> auf Organisationseben auf </a:t>
            </a:r>
            <a:r>
              <a:rPr lang="de-DE" i="1" dirty="0"/>
              <a:t>$True</a:t>
            </a:r>
            <a:r>
              <a:rPr lang="de-DE" b="1" dirty="0"/>
              <a:t> </a:t>
            </a:r>
            <a:r>
              <a:rPr lang="de-DE" dirty="0"/>
              <a:t>konfiguriert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Für alle 2019 Postfächer wird mit </a:t>
            </a:r>
            <a:r>
              <a:rPr lang="de-DE" i="1" dirty="0"/>
              <a:t>Set-</a:t>
            </a:r>
            <a:r>
              <a:rPr lang="de-DE" i="1" dirty="0" err="1"/>
              <a:t>CasMailbox</a:t>
            </a:r>
            <a:r>
              <a:rPr lang="de-DE" dirty="0"/>
              <a:t> das Attribute </a:t>
            </a:r>
            <a:r>
              <a:rPr lang="de-DE" i="1" dirty="0" err="1"/>
              <a:t>MapiHttpEnabled</a:t>
            </a:r>
            <a:r>
              <a:rPr lang="de-DE" dirty="0"/>
              <a:t> auf </a:t>
            </a:r>
            <a:r>
              <a:rPr lang="de-DE" i="1" dirty="0"/>
              <a:t>$Null</a:t>
            </a:r>
            <a:r>
              <a:rPr lang="de-DE" b="1" dirty="0"/>
              <a:t> </a:t>
            </a:r>
            <a:r>
              <a:rPr lang="de-DE" dirty="0"/>
              <a:t>konfiguriert, um die Organisationseinstellungen zu erben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Vergessen Sie nicht die </a:t>
            </a:r>
            <a:r>
              <a:rPr lang="de-DE" i="1" dirty="0"/>
              <a:t>Arbitration</a:t>
            </a:r>
            <a:r>
              <a:rPr lang="de-DE" dirty="0"/>
              <a:t> und </a:t>
            </a:r>
            <a:r>
              <a:rPr lang="de-DE" i="1" dirty="0"/>
              <a:t>Public Folder </a:t>
            </a:r>
            <a:r>
              <a:rPr lang="de-DE" dirty="0"/>
              <a:t>Postfächer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0D1E11-FA37-40D6-9BFB-5237104DA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F6622-98C7-4F70-8DFC-DC9218D7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System-Postfächer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72DDF-88A9-4311-B841-AAB5B5F5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Verschieben</a:t>
            </a:r>
            <a:r>
              <a:rPr lang="en-US" sz="2400" b="1" dirty="0"/>
              <a:t> der System-</a:t>
            </a:r>
            <a:r>
              <a:rPr lang="en-US" sz="2400" b="1" dirty="0" err="1"/>
              <a:t>Postfächer</a:t>
            </a:r>
            <a:r>
              <a:rPr lang="en-US" sz="2400" b="1" dirty="0"/>
              <a:t> von 2013/2016 </a:t>
            </a:r>
            <a:r>
              <a:rPr lang="en-US" sz="2400" b="1" dirty="0" err="1"/>
              <a:t>zu</a:t>
            </a:r>
            <a:r>
              <a:rPr lang="en-US" sz="2400" b="1" dirty="0"/>
              <a:t> 2019</a:t>
            </a:r>
          </a:p>
          <a:p>
            <a:pPr lvl="1"/>
            <a:r>
              <a:rPr lang="en-US" dirty="0"/>
              <a:t>SystemMailbox{1f05a927-d5d7-47a6-b498-f5266abdf909}</a:t>
            </a:r>
          </a:p>
          <a:p>
            <a:pPr lvl="1"/>
            <a:r>
              <a:rPr lang="en-US" dirty="0"/>
              <a:t>SystemMailbox{bb558c35-97f1-4cb9-8ff7-d53741dc928c}</a:t>
            </a:r>
          </a:p>
          <a:p>
            <a:pPr lvl="1"/>
            <a:r>
              <a:rPr lang="en-US" dirty="0"/>
              <a:t>SystemMailbox{e0dc1c29-89c3-4034-b678-e6c29d823ed9}</a:t>
            </a:r>
          </a:p>
          <a:p>
            <a:pPr lvl="1"/>
            <a:r>
              <a:rPr lang="en-US" dirty="0"/>
              <a:t>SystemMailbox{D0E409A0-AF9B-4720-92FE-AAC869B0D201}</a:t>
            </a:r>
          </a:p>
          <a:p>
            <a:pPr lvl="1"/>
            <a:r>
              <a:rPr lang="en-US" dirty="0"/>
              <a:t>SystemMailbox{2CE34405-31BE-455D-89D7-A7C7DA7A0DAA}</a:t>
            </a:r>
          </a:p>
          <a:p>
            <a:pPr lvl="1"/>
            <a:r>
              <a:rPr lang="en-US" dirty="0"/>
              <a:t>FederatedEmail.4c1f4d8b-8179-4148-93bf-00a95fa1e042</a:t>
            </a:r>
          </a:p>
          <a:p>
            <a:pPr lvl="1"/>
            <a:r>
              <a:rPr lang="en-US" dirty="0"/>
              <a:t>Migration.8f3e7716-2011-43e4-96b1-aba62d229136</a:t>
            </a:r>
          </a:p>
          <a:p>
            <a:pPr lvl="1"/>
            <a:r>
              <a:rPr lang="en-US" dirty="0"/>
              <a:t>DiscoverySearchMailbox {D919BA05-46A6-415f-80AD-7E09334BB852}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ABDF8C-BFDC-4B58-8316-015151E4C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372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578</Words>
  <Application>Microsoft Office PowerPoint</Application>
  <PresentationFormat>Breitbild</PresentationFormat>
  <Paragraphs>86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Office</vt:lpstr>
      <vt:lpstr>1_Office</vt:lpstr>
      <vt:lpstr>Migrationswege zu Exchange Server 2019</vt:lpstr>
      <vt:lpstr>PowerPoint-Präsentation</vt:lpstr>
      <vt:lpstr>Exchange Server 2019 Migration </vt:lpstr>
      <vt:lpstr>Anforderungen</vt:lpstr>
      <vt:lpstr>Anforderungen</vt:lpstr>
      <vt:lpstr>Exchange Server 2013 / 2016 </vt:lpstr>
      <vt:lpstr>Exchange Server 2019 Koexistenz</vt:lpstr>
      <vt:lpstr>MAPI over HTTP</vt:lpstr>
      <vt:lpstr>System-Postfächer</vt:lpstr>
      <vt:lpstr>Migration Modern Public Folder</vt:lpstr>
      <vt:lpstr>Fragen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Migrationswege zu Exchange Server 2019</dc:title>
  <dc:subject>Exchange User Group Berlin | UG Meeting 3. April 2019</dc:subject>
  <dc:creator>Thomas.Stensitzki@Granikos.eu</dc:creator>
  <cp:keywords>EXUSG</cp:keywords>
  <cp:lastModifiedBy>Thomas Stensitzki</cp:lastModifiedBy>
  <cp:revision>77</cp:revision>
  <dcterms:created xsi:type="dcterms:W3CDTF">2017-02-23T19:31:41Z</dcterms:created>
  <dcterms:modified xsi:type="dcterms:W3CDTF">2019-10-22T11:25:00Z</dcterms:modified>
  <cp:contentStatus>Final</cp:contentStatus>
</cp:coreProperties>
</file>