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113"/>
  </p:notesMasterIdLst>
  <p:sldIdLst>
    <p:sldId id="256" r:id="rId2"/>
    <p:sldId id="281" r:id="rId3"/>
    <p:sldId id="287" r:id="rId4"/>
    <p:sldId id="385" r:id="rId5"/>
    <p:sldId id="386" r:id="rId6"/>
    <p:sldId id="285" r:id="rId7"/>
    <p:sldId id="289" r:id="rId8"/>
    <p:sldId id="290" r:id="rId9"/>
    <p:sldId id="284" r:id="rId10"/>
    <p:sldId id="291" r:id="rId11"/>
    <p:sldId id="293" r:id="rId12"/>
    <p:sldId id="294" r:id="rId13"/>
    <p:sldId id="387" r:id="rId14"/>
    <p:sldId id="295" r:id="rId15"/>
    <p:sldId id="292" r:id="rId16"/>
    <p:sldId id="299" r:id="rId17"/>
    <p:sldId id="300" r:id="rId18"/>
    <p:sldId id="297" r:id="rId19"/>
    <p:sldId id="301" r:id="rId20"/>
    <p:sldId id="298" r:id="rId21"/>
    <p:sldId id="388" r:id="rId22"/>
    <p:sldId id="302" r:id="rId23"/>
    <p:sldId id="296" r:id="rId24"/>
    <p:sldId id="303" r:id="rId25"/>
    <p:sldId id="304" r:id="rId26"/>
    <p:sldId id="305" r:id="rId27"/>
    <p:sldId id="309" r:id="rId28"/>
    <p:sldId id="310" r:id="rId29"/>
    <p:sldId id="396" r:id="rId30"/>
    <p:sldId id="308" r:id="rId31"/>
    <p:sldId id="306" r:id="rId32"/>
    <p:sldId id="311" r:id="rId33"/>
    <p:sldId id="312" r:id="rId34"/>
    <p:sldId id="313" r:id="rId35"/>
    <p:sldId id="314" r:id="rId36"/>
    <p:sldId id="315" r:id="rId37"/>
    <p:sldId id="389" r:id="rId38"/>
    <p:sldId id="307" r:id="rId39"/>
    <p:sldId id="317" r:id="rId40"/>
    <p:sldId id="318" r:id="rId41"/>
    <p:sldId id="319" r:id="rId42"/>
    <p:sldId id="321" r:id="rId43"/>
    <p:sldId id="395" r:id="rId44"/>
    <p:sldId id="322" r:id="rId45"/>
    <p:sldId id="390" r:id="rId46"/>
    <p:sldId id="323" r:id="rId47"/>
    <p:sldId id="316" r:id="rId48"/>
    <p:sldId id="324" r:id="rId49"/>
    <p:sldId id="325" r:id="rId50"/>
    <p:sldId id="326" r:id="rId51"/>
    <p:sldId id="327" r:id="rId52"/>
    <p:sldId id="328" r:id="rId53"/>
    <p:sldId id="329" r:id="rId54"/>
    <p:sldId id="330" r:id="rId55"/>
    <p:sldId id="331" r:id="rId56"/>
    <p:sldId id="391" r:id="rId57"/>
    <p:sldId id="332" r:id="rId58"/>
    <p:sldId id="334" r:id="rId59"/>
    <p:sldId id="335" r:id="rId60"/>
    <p:sldId id="336" r:id="rId61"/>
    <p:sldId id="337" r:id="rId62"/>
    <p:sldId id="339" r:id="rId63"/>
    <p:sldId id="340" r:id="rId64"/>
    <p:sldId id="341" r:id="rId65"/>
    <p:sldId id="343" r:id="rId66"/>
    <p:sldId id="342" r:id="rId67"/>
    <p:sldId id="344" r:id="rId68"/>
    <p:sldId id="345" r:id="rId69"/>
    <p:sldId id="346" r:id="rId70"/>
    <p:sldId id="347" r:id="rId71"/>
    <p:sldId id="348" r:id="rId72"/>
    <p:sldId id="349" r:id="rId73"/>
    <p:sldId id="350" r:id="rId74"/>
    <p:sldId id="351" r:id="rId75"/>
    <p:sldId id="352" r:id="rId76"/>
    <p:sldId id="353" r:id="rId77"/>
    <p:sldId id="354" r:id="rId78"/>
    <p:sldId id="355" r:id="rId79"/>
    <p:sldId id="356" r:id="rId80"/>
    <p:sldId id="357" r:id="rId81"/>
    <p:sldId id="358" r:id="rId82"/>
    <p:sldId id="392" r:id="rId83"/>
    <p:sldId id="359" r:id="rId84"/>
    <p:sldId id="360" r:id="rId85"/>
    <p:sldId id="361" r:id="rId86"/>
    <p:sldId id="363" r:id="rId87"/>
    <p:sldId id="364" r:id="rId88"/>
    <p:sldId id="365" r:id="rId89"/>
    <p:sldId id="366" r:id="rId90"/>
    <p:sldId id="367" r:id="rId91"/>
    <p:sldId id="368" r:id="rId92"/>
    <p:sldId id="369" r:id="rId93"/>
    <p:sldId id="370" r:id="rId94"/>
    <p:sldId id="371" r:id="rId95"/>
    <p:sldId id="372" r:id="rId96"/>
    <p:sldId id="373" r:id="rId97"/>
    <p:sldId id="374" r:id="rId98"/>
    <p:sldId id="375" r:id="rId99"/>
    <p:sldId id="376" r:id="rId100"/>
    <p:sldId id="378" r:id="rId101"/>
    <p:sldId id="379" r:id="rId102"/>
    <p:sldId id="338" r:id="rId103"/>
    <p:sldId id="393" r:id="rId104"/>
    <p:sldId id="380" r:id="rId105"/>
    <p:sldId id="381" r:id="rId106"/>
    <p:sldId id="382" r:id="rId107"/>
    <p:sldId id="280" r:id="rId108"/>
    <p:sldId id="383" r:id="rId109"/>
    <p:sldId id="394" r:id="rId110"/>
    <p:sldId id="384" r:id="rId111"/>
    <p:sldId id="320" r:id="rId112"/>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Title" id="{1545A628-1AAF-48C9-8E08-4A8104D189DE}">
          <p14:sldIdLst>
            <p14:sldId id="256"/>
          </p14:sldIdLst>
        </p14:section>
        <p14:section name="Intro" id="{997C9D02-81C0-4D43-8778-CDCDADB3D788}">
          <p14:sldIdLst>
            <p14:sldId id="281"/>
            <p14:sldId id="287"/>
            <p14:sldId id="385"/>
          </p14:sldIdLst>
        </p14:section>
        <p14:section name="Exchange 2013 Architecture" id="{D354FD1B-C4A8-4738-A888-1C52F943C1B4}">
          <p14:sldIdLst>
            <p14:sldId id="386"/>
            <p14:sldId id="285"/>
            <p14:sldId id="289"/>
            <p14:sldId id="290"/>
            <p14:sldId id="284"/>
            <p14:sldId id="291"/>
            <p14:sldId id="293"/>
            <p14:sldId id="294"/>
          </p14:sldIdLst>
        </p14:section>
        <p14:section name="CAS 2013" id="{F8E5B4AA-EED2-46D1-BA6D-17E5CCA840BE}">
          <p14:sldIdLst>
            <p14:sldId id="387"/>
            <p14:sldId id="295"/>
            <p14:sldId id="292"/>
            <p14:sldId id="299"/>
            <p14:sldId id="300"/>
            <p14:sldId id="297"/>
            <p14:sldId id="301"/>
            <p14:sldId id="298"/>
          </p14:sldIdLst>
        </p14:section>
        <p14:section name="MBX 2013" id="{8AA55C15-6A00-464D-BFBD-5C9C935F28EB}">
          <p14:sldIdLst>
            <p14:sldId id="388"/>
            <p14:sldId id="302"/>
            <p14:sldId id="296"/>
            <p14:sldId id="303"/>
            <p14:sldId id="304"/>
            <p14:sldId id="305"/>
            <p14:sldId id="309"/>
            <p14:sldId id="310"/>
          </p14:sldIdLst>
        </p14:section>
        <p14:section name="Transport Architecture" id="{35ABC566-1184-4989-972C-555D1AABBFB7}">
          <p14:sldIdLst>
            <p14:sldId id="396"/>
            <p14:sldId id="308"/>
            <p14:sldId id="306"/>
            <p14:sldId id="311"/>
            <p14:sldId id="312"/>
            <p14:sldId id="313"/>
            <p14:sldId id="314"/>
            <p14:sldId id="315"/>
          </p14:sldIdLst>
        </p14:section>
        <p14:section name="Service Avaibility Improvements" id="{087C4A20-BA29-4B5B-A36E-82A97F322EED}">
          <p14:sldIdLst>
            <p14:sldId id="389"/>
            <p14:sldId id="307"/>
            <p14:sldId id="317"/>
            <p14:sldId id="318"/>
            <p14:sldId id="319"/>
          </p14:sldIdLst>
        </p14:section>
        <p14:section name="Summary E15 Architecture" id="{F5F43CB4-701E-46D5-91BC-1E70A1DDBE01}">
          <p14:sldIdLst>
            <p14:sldId id="321"/>
            <p14:sldId id="395"/>
            <p14:sldId id="322"/>
          </p14:sldIdLst>
        </p14:section>
        <p14:section name="Exchange and Office 365" id="{2A4421B9-4106-454D-B3B9-A841E5BA1FFC}">
          <p14:sldIdLst>
            <p14:sldId id="390"/>
            <p14:sldId id="323"/>
            <p14:sldId id="316"/>
            <p14:sldId id="324"/>
            <p14:sldId id="325"/>
            <p14:sldId id="326"/>
            <p14:sldId id="327"/>
            <p14:sldId id="328"/>
            <p14:sldId id="329"/>
            <p14:sldId id="330"/>
            <p14:sldId id="331"/>
          </p14:sldIdLst>
        </p14:section>
        <p14:section name="IMAP Migrations" id="{4F56DEF3-9C91-4956-AE2E-8A9013AD9FEF}">
          <p14:sldIdLst>
            <p14:sldId id="391"/>
            <p14:sldId id="332"/>
            <p14:sldId id="334"/>
            <p14:sldId id="335"/>
            <p14:sldId id="336"/>
          </p14:sldIdLst>
        </p14:section>
        <p14:section name="CEM - Cutover Exchange Migrations" id="{F615245F-B267-4D3D-A95B-38DA74AC85B2}">
          <p14:sldIdLst>
            <p14:sldId id="337"/>
            <p14:sldId id="339"/>
            <p14:sldId id="340"/>
            <p14:sldId id="341"/>
            <p14:sldId id="343"/>
            <p14:sldId id="342"/>
            <p14:sldId id="344"/>
            <p14:sldId id="345"/>
          </p14:sldIdLst>
        </p14:section>
        <p14:section name="SEM - Staged Exchange Migration" id="{2C482484-DD6E-495C-9747-471FCE85824C}">
          <p14:sldIdLst>
            <p14:sldId id="346"/>
            <p14:sldId id="347"/>
            <p14:sldId id="348"/>
            <p14:sldId id="349"/>
            <p14:sldId id="350"/>
            <p14:sldId id="351"/>
            <p14:sldId id="352"/>
            <p14:sldId id="353"/>
            <p14:sldId id="354"/>
            <p14:sldId id="355"/>
            <p14:sldId id="356"/>
            <p14:sldId id="357"/>
            <p14:sldId id="358"/>
          </p14:sldIdLst>
        </p14:section>
        <p14:section name="Hybrid deployments" id="{48B68773-DBBE-4422-80FB-A8269115637A}">
          <p14:sldIdLst>
            <p14:sldId id="392"/>
            <p14:sldId id="359"/>
            <p14:sldId id="360"/>
            <p14:sldId id="361"/>
            <p14:sldId id="363"/>
            <p14:sldId id="364"/>
            <p14:sldId id="365"/>
            <p14:sldId id="366"/>
            <p14:sldId id="367"/>
            <p14:sldId id="368"/>
            <p14:sldId id="369"/>
            <p14:sldId id="370"/>
            <p14:sldId id="371"/>
            <p14:sldId id="372"/>
            <p14:sldId id="373"/>
            <p14:sldId id="374"/>
            <p14:sldId id="375"/>
            <p14:sldId id="376"/>
            <p14:sldId id="378"/>
            <p14:sldId id="379"/>
            <p14:sldId id="338"/>
          </p14:sldIdLst>
        </p14:section>
        <p14:section name="Migration interfaces" id="{BE9A2370-77BF-42DA-A50F-885CA30D805A}">
          <p14:sldIdLst>
            <p14:sldId id="393"/>
            <p14:sldId id="380"/>
            <p14:sldId id="381"/>
            <p14:sldId id="382"/>
          </p14:sldIdLst>
        </p14:section>
        <p14:section name="Questions" id="{C28F69C8-B17F-4008-A6DE-D9C4AF197FBE}">
          <p14:sldIdLst>
            <p14:sldId id="280"/>
            <p14:sldId id="383"/>
            <p14:sldId id="394"/>
            <p14:sldId id="384"/>
          </p14:sldIdLst>
        </p14:section>
        <p14:section name="Backup" id="{53B0CC22-7A50-4095-BBE3-F2263016F590}">
          <p14:sldIdLst>
            <p14:sldId id="320"/>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1" autoAdjust="0"/>
    <p:restoredTop sz="75275" autoAdjust="0"/>
  </p:normalViewPr>
  <p:slideViewPr>
    <p:cSldViewPr snapToGrid="0">
      <p:cViewPr varScale="1">
        <p:scale>
          <a:sx n="110" d="100"/>
          <a:sy n="110" d="100"/>
        </p:scale>
        <p:origin x="-714" y="-84"/>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102" d="100"/>
          <a:sy n="102" d="100"/>
        </p:scale>
        <p:origin x="3528" y="102"/>
      </p:cViewPr>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530A4F-DCBB-48F5-B84D-4713FEB0B435}"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de-DE"/>
        </a:p>
      </dgm:t>
    </dgm:pt>
    <dgm:pt modelId="{73A4A6BD-7CCB-4AA6-A6A9-B59DF2105996}">
      <dgm:prSet/>
      <dgm:spPr/>
      <dgm:t>
        <a:bodyPr/>
        <a:lstStyle/>
        <a:p>
          <a:pPr rtl="0"/>
          <a:r>
            <a:rPr lang="de-DE" b="0" dirty="0" smtClean="0"/>
            <a:t>Exchange Server 2013</a:t>
          </a:r>
          <a:endParaRPr lang="de-DE" dirty="0"/>
        </a:p>
      </dgm:t>
    </dgm:pt>
    <dgm:pt modelId="{6D896586-6514-402C-828A-17FCBAD5A2AC}" type="parTrans" cxnId="{3B1E8A33-DFAF-43F8-B624-A35824B77DA4}">
      <dgm:prSet/>
      <dgm:spPr/>
      <dgm:t>
        <a:bodyPr/>
        <a:lstStyle/>
        <a:p>
          <a:endParaRPr lang="de-DE"/>
        </a:p>
      </dgm:t>
    </dgm:pt>
    <dgm:pt modelId="{4EF267F7-8120-4848-8E3F-EB26E8D9ED8E}" type="sibTrans" cxnId="{3B1E8A33-DFAF-43F8-B624-A35824B77DA4}">
      <dgm:prSet/>
      <dgm:spPr/>
      <dgm:t>
        <a:bodyPr/>
        <a:lstStyle/>
        <a:p>
          <a:endParaRPr lang="de-DE"/>
        </a:p>
      </dgm:t>
    </dgm:pt>
    <dgm:pt modelId="{4D6A11B3-3B35-41BF-B048-91C6FD6F607F}">
      <dgm:prSet/>
      <dgm:spPr/>
      <dgm:t>
        <a:bodyPr/>
        <a:lstStyle/>
        <a:p>
          <a:pPr rtl="0"/>
          <a:r>
            <a:rPr lang="de-DE" dirty="0" smtClean="0"/>
            <a:t>New Exchange </a:t>
          </a:r>
          <a:r>
            <a:rPr lang="de-DE" dirty="0" err="1" smtClean="0"/>
            <a:t>Architecture</a:t>
          </a:r>
          <a:endParaRPr lang="de-DE" dirty="0"/>
        </a:p>
      </dgm:t>
    </dgm:pt>
    <dgm:pt modelId="{5E2BDB04-D543-4BA7-B525-8ACB4C3247B6}" type="parTrans" cxnId="{1A602165-9CA9-46FB-82F4-63E792263D1D}">
      <dgm:prSet/>
      <dgm:spPr/>
      <dgm:t>
        <a:bodyPr/>
        <a:lstStyle/>
        <a:p>
          <a:endParaRPr lang="de-DE"/>
        </a:p>
      </dgm:t>
    </dgm:pt>
    <dgm:pt modelId="{B9890938-166B-4146-9037-9A8F8EA04BD4}" type="sibTrans" cxnId="{1A602165-9CA9-46FB-82F4-63E792263D1D}">
      <dgm:prSet/>
      <dgm:spPr/>
      <dgm:t>
        <a:bodyPr/>
        <a:lstStyle/>
        <a:p>
          <a:endParaRPr lang="de-DE"/>
        </a:p>
      </dgm:t>
    </dgm:pt>
    <dgm:pt modelId="{D49A5DF6-09B7-4FA1-9FAC-8876D7DF8267}">
      <dgm:prSet/>
      <dgm:spPr/>
      <dgm:t>
        <a:bodyPr/>
        <a:lstStyle/>
        <a:p>
          <a:pPr rtl="0"/>
          <a:r>
            <a:rPr lang="de-DE" smtClean="0"/>
            <a:t>Client Access Server 2013</a:t>
          </a:r>
          <a:endParaRPr lang="de-DE"/>
        </a:p>
      </dgm:t>
    </dgm:pt>
    <dgm:pt modelId="{4560FFA7-46AD-4FFC-9A9D-57AE49AA48CB}" type="parTrans" cxnId="{FFB0F18B-F7B2-4096-A50D-E6A2B3DCD53B}">
      <dgm:prSet/>
      <dgm:spPr/>
      <dgm:t>
        <a:bodyPr/>
        <a:lstStyle/>
        <a:p>
          <a:endParaRPr lang="de-DE"/>
        </a:p>
      </dgm:t>
    </dgm:pt>
    <dgm:pt modelId="{8D5220C8-4D00-45B8-BC50-D4E4F0F9B715}" type="sibTrans" cxnId="{FFB0F18B-F7B2-4096-A50D-E6A2B3DCD53B}">
      <dgm:prSet/>
      <dgm:spPr/>
      <dgm:t>
        <a:bodyPr/>
        <a:lstStyle/>
        <a:p>
          <a:endParaRPr lang="de-DE"/>
        </a:p>
      </dgm:t>
    </dgm:pt>
    <dgm:pt modelId="{6A06F26C-5B37-4DDA-A723-7E3F6A96BD7A}">
      <dgm:prSet/>
      <dgm:spPr/>
      <dgm:t>
        <a:bodyPr/>
        <a:lstStyle/>
        <a:p>
          <a:pPr rtl="0"/>
          <a:r>
            <a:rPr lang="de-DE" smtClean="0"/>
            <a:t>Mailbox Server 2013</a:t>
          </a:r>
          <a:endParaRPr lang="de-DE"/>
        </a:p>
      </dgm:t>
    </dgm:pt>
    <dgm:pt modelId="{097A21C2-580B-4116-A9CC-DACDAEC9FD89}" type="parTrans" cxnId="{BA52C30C-4A1B-43CD-B78C-F69B37CFCC53}">
      <dgm:prSet/>
      <dgm:spPr/>
      <dgm:t>
        <a:bodyPr/>
        <a:lstStyle/>
        <a:p>
          <a:endParaRPr lang="de-DE"/>
        </a:p>
      </dgm:t>
    </dgm:pt>
    <dgm:pt modelId="{1F6947CB-1EE4-40B9-94A3-782351A66C90}" type="sibTrans" cxnId="{BA52C30C-4A1B-43CD-B78C-F69B37CFCC53}">
      <dgm:prSet/>
      <dgm:spPr/>
      <dgm:t>
        <a:bodyPr/>
        <a:lstStyle/>
        <a:p>
          <a:endParaRPr lang="de-DE"/>
        </a:p>
      </dgm:t>
    </dgm:pt>
    <dgm:pt modelId="{91911BA8-D9CF-477B-9DE9-DFC1DC29FA56}">
      <dgm:prSet/>
      <dgm:spPr/>
      <dgm:t>
        <a:bodyPr/>
        <a:lstStyle/>
        <a:p>
          <a:pPr rtl="0"/>
          <a:r>
            <a:rPr lang="de-DE" smtClean="0"/>
            <a:t>Transport Architecture</a:t>
          </a:r>
          <a:endParaRPr lang="de-DE"/>
        </a:p>
      </dgm:t>
    </dgm:pt>
    <dgm:pt modelId="{32F8519C-4CBC-43B1-9D88-02119EA7979B}" type="parTrans" cxnId="{F19172D3-24ED-4F98-BB75-79793849F3E3}">
      <dgm:prSet/>
      <dgm:spPr/>
      <dgm:t>
        <a:bodyPr/>
        <a:lstStyle/>
        <a:p>
          <a:endParaRPr lang="de-DE"/>
        </a:p>
      </dgm:t>
    </dgm:pt>
    <dgm:pt modelId="{0D255775-36F3-445D-A6FB-2BD65687A4AC}" type="sibTrans" cxnId="{F19172D3-24ED-4F98-BB75-79793849F3E3}">
      <dgm:prSet/>
      <dgm:spPr/>
      <dgm:t>
        <a:bodyPr/>
        <a:lstStyle/>
        <a:p>
          <a:endParaRPr lang="de-DE"/>
        </a:p>
      </dgm:t>
    </dgm:pt>
    <dgm:pt modelId="{5AA8E320-A8FD-4AE5-BCCE-9DC785C674A1}">
      <dgm:prSet/>
      <dgm:spPr/>
      <dgm:t>
        <a:bodyPr/>
        <a:lstStyle/>
        <a:p>
          <a:pPr rtl="0"/>
          <a:r>
            <a:rPr lang="de-DE" smtClean="0"/>
            <a:t>Service Availability</a:t>
          </a:r>
          <a:endParaRPr lang="de-DE"/>
        </a:p>
      </dgm:t>
    </dgm:pt>
    <dgm:pt modelId="{951A906C-011F-4A1C-818D-1696C3DC8AD8}" type="parTrans" cxnId="{94170CC8-F20B-4718-AC41-179C7271DE44}">
      <dgm:prSet/>
      <dgm:spPr/>
      <dgm:t>
        <a:bodyPr/>
        <a:lstStyle/>
        <a:p>
          <a:endParaRPr lang="de-DE"/>
        </a:p>
      </dgm:t>
    </dgm:pt>
    <dgm:pt modelId="{F82EC626-268A-44D4-B435-E04DAD22602E}" type="sibTrans" cxnId="{94170CC8-F20B-4718-AC41-179C7271DE44}">
      <dgm:prSet/>
      <dgm:spPr/>
      <dgm:t>
        <a:bodyPr/>
        <a:lstStyle/>
        <a:p>
          <a:endParaRPr lang="de-DE"/>
        </a:p>
      </dgm:t>
    </dgm:pt>
    <dgm:pt modelId="{64BFEDBA-1EB4-4EC6-B7AC-072073139812}">
      <dgm:prSet/>
      <dgm:spPr/>
      <dgm:t>
        <a:bodyPr/>
        <a:lstStyle/>
        <a:p>
          <a:pPr rtl="0"/>
          <a:r>
            <a:rPr lang="de-DE" b="0" smtClean="0"/>
            <a:t>Exchange </a:t>
          </a:r>
          <a:r>
            <a:rPr lang="en-US" b="0" smtClean="0"/>
            <a:t>and</a:t>
          </a:r>
          <a:r>
            <a:rPr lang="de-DE" b="0" smtClean="0"/>
            <a:t> Office 365 – Hybrid</a:t>
          </a:r>
          <a:endParaRPr lang="de-DE"/>
        </a:p>
      </dgm:t>
    </dgm:pt>
    <dgm:pt modelId="{5034E314-D0C0-4AB6-96C2-D2EE381BE119}" type="parTrans" cxnId="{DB974AB0-A1C8-4A9F-87AA-0FF290117507}">
      <dgm:prSet/>
      <dgm:spPr/>
      <dgm:t>
        <a:bodyPr/>
        <a:lstStyle/>
        <a:p>
          <a:endParaRPr lang="de-DE"/>
        </a:p>
      </dgm:t>
    </dgm:pt>
    <dgm:pt modelId="{260C501F-9616-42D3-8062-AD6AFC30F591}" type="sibTrans" cxnId="{DB974AB0-A1C8-4A9F-87AA-0FF290117507}">
      <dgm:prSet/>
      <dgm:spPr/>
      <dgm:t>
        <a:bodyPr/>
        <a:lstStyle/>
        <a:p>
          <a:endParaRPr lang="de-DE"/>
        </a:p>
      </dgm:t>
    </dgm:pt>
    <dgm:pt modelId="{350738FA-FF6C-4E9C-8C88-39C2902895DA}">
      <dgm:prSet/>
      <dgm:spPr/>
      <dgm:t>
        <a:bodyPr/>
        <a:lstStyle/>
        <a:p>
          <a:pPr rtl="0"/>
          <a:r>
            <a:rPr lang="de-DE" smtClean="0"/>
            <a:t>What is it good for?</a:t>
          </a:r>
          <a:endParaRPr lang="de-DE"/>
        </a:p>
      </dgm:t>
    </dgm:pt>
    <dgm:pt modelId="{F13962D0-AEF9-4A28-91D6-EF02F45462EF}" type="parTrans" cxnId="{A668CE70-A7C5-41D3-A965-B3A05A502666}">
      <dgm:prSet/>
      <dgm:spPr/>
      <dgm:t>
        <a:bodyPr/>
        <a:lstStyle/>
        <a:p>
          <a:endParaRPr lang="de-DE"/>
        </a:p>
      </dgm:t>
    </dgm:pt>
    <dgm:pt modelId="{4451951A-DCB5-4D99-91FA-64577973E627}" type="sibTrans" cxnId="{A668CE70-A7C5-41D3-A965-B3A05A502666}">
      <dgm:prSet/>
      <dgm:spPr/>
      <dgm:t>
        <a:bodyPr/>
        <a:lstStyle/>
        <a:p>
          <a:endParaRPr lang="de-DE"/>
        </a:p>
      </dgm:t>
    </dgm:pt>
    <dgm:pt modelId="{6B256EE7-D41D-4EEE-8BFC-4A6FB706EA74}">
      <dgm:prSet/>
      <dgm:spPr/>
      <dgm:t>
        <a:bodyPr/>
        <a:lstStyle/>
        <a:p>
          <a:pPr rtl="0"/>
          <a:r>
            <a:rPr lang="de-DE" smtClean="0"/>
            <a:t>Migration scenarios</a:t>
          </a:r>
          <a:endParaRPr lang="de-DE"/>
        </a:p>
      </dgm:t>
    </dgm:pt>
    <dgm:pt modelId="{2784427A-E2CB-4ADC-988C-E1AACE3D505E}" type="parTrans" cxnId="{1700FB13-C2CF-48D4-8222-ACC29E198DC5}">
      <dgm:prSet/>
      <dgm:spPr/>
      <dgm:t>
        <a:bodyPr/>
        <a:lstStyle/>
        <a:p>
          <a:endParaRPr lang="de-DE"/>
        </a:p>
      </dgm:t>
    </dgm:pt>
    <dgm:pt modelId="{31946D64-1EB3-4290-BAED-C5553281C7A0}" type="sibTrans" cxnId="{1700FB13-C2CF-48D4-8222-ACC29E198DC5}">
      <dgm:prSet/>
      <dgm:spPr/>
      <dgm:t>
        <a:bodyPr/>
        <a:lstStyle/>
        <a:p>
          <a:endParaRPr lang="de-DE"/>
        </a:p>
      </dgm:t>
    </dgm:pt>
    <dgm:pt modelId="{FED04EEF-715E-48CB-818A-27DA174E2395}">
      <dgm:prSet/>
      <dgm:spPr/>
      <dgm:t>
        <a:bodyPr/>
        <a:lstStyle/>
        <a:p>
          <a:pPr rtl="0"/>
          <a:r>
            <a:rPr lang="de-DE" smtClean="0"/>
            <a:t>Hybrid deployment</a:t>
          </a:r>
          <a:endParaRPr lang="de-DE"/>
        </a:p>
      </dgm:t>
    </dgm:pt>
    <dgm:pt modelId="{9FB33260-2F33-4C83-A605-7921EEF1EB51}" type="parTrans" cxnId="{25C4618B-08DF-4223-A27A-FCC8E298A44F}">
      <dgm:prSet/>
      <dgm:spPr/>
      <dgm:t>
        <a:bodyPr/>
        <a:lstStyle/>
        <a:p>
          <a:endParaRPr lang="de-DE"/>
        </a:p>
      </dgm:t>
    </dgm:pt>
    <dgm:pt modelId="{A8B4E8EB-7F48-47F9-99BE-7CA1106D6E7F}" type="sibTrans" cxnId="{25C4618B-08DF-4223-A27A-FCC8E298A44F}">
      <dgm:prSet/>
      <dgm:spPr/>
      <dgm:t>
        <a:bodyPr/>
        <a:lstStyle/>
        <a:p>
          <a:endParaRPr lang="de-DE"/>
        </a:p>
      </dgm:t>
    </dgm:pt>
    <dgm:pt modelId="{D7B03C24-89D0-4073-AB65-43BD58B46CFA}">
      <dgm:prSet/>
      <dgm:spPr/>
      <dgm:t>
        <a:bodyPr/>
        <a:lstStyle/>
        <a:p>
          <a:pPr rtl="0"/>
          <a:r>
            <a:rPr lang="de-DE" smtClean="0"/>
            <a:t>Migrations interfaces</a:t>
          </a:r>
          <a:endParaRPr lang="de-DE"/>
        </a:p>
      </dgm:t>
    </dgm:pt>
    <dgm:pt modelId="{D39A6959-4431-46BA-BD97-CC57A4170C0F}" type="parTrans" cxnId="{C750C28B-FFCB-4819-90F3-7245950DE59C}">
      <dgm:prSet/>
      <dgm:spPr/>
      <dgm:t>
        <a:bodyPr/>
        <a:lstStyle/>
        <a:p>
          <a:endParaRPr lang="de-DE"/>
        </a:p>
      </dgm:t>
    </dgm:pt>
    <dgm:pt modelId="{EADD04B6-D747-4359-81A3-AC120D0AD653}" type="sibTrans" cxnId="{C750C28B-FFCB-4819-90F3-7245950DE59C}">
      <dgm:prSet/>
      <dgm:spPr/>
      <dgm:t>
        <a:bodyPr/>
        <a:lstStyle/>
        <a:p>
          <a:endParaRPr lang="de-DE"/>
        </a:p>
      </dgm:t>
    </dgm:pt>
    <dgm:pt modelId="{24A2CDD8-9B1B-49FE-9228-089BCB9D79AC}" type="pres">
      <dgm:prSet presAssocID="{49530A4F-DCBB-48F5-B84D-4713FEB0B435}" presName="theList" presStyleCnt="0">
        <dgm:presLayoutVars>
          <dgm:dir/>
          <dgm:animLvl val="lvl"/>
          <dgm:resizeHandles val="exact"/>
        </dgm:presLayoutVars>
      </dgm:prSet>
      <dgm:spPr/>
      <dgm:t>
        <a:bodyPr/>
        <a:lstStyle/>
        <a:p>
          <a:endParaRPr lang="de-DE"/>
        </a:p>
      </dgm:t>
    </dgm:pt>
    <dgm:pt modelId="{03C5E59A-9C7F-4FB9-BFA5-1D2EDAFC5E32}" type="pres">
      <dgm:prSet presAssocID="{73A4A6BD-7CCB-4AA6-A6A9-B59DF2105996}" presName="compNode" presStyleCnt="0"/>
      <dgm:spPr/>
    </dgm:pt>
    <dgm:pt modelId="{DE218B78-EDA7-4D83-9BB9-3FDF30B07E79}" type="pres">
      <dgm:prSet presAssocID="{73A4A6BD-7CCB-4AA6-A6A9-B59DF2105996}" presName="aNode" presStyleLbl="bgShp" presStyleIdx="0" presStyleCnt="2"/>
      <dgm:spPr/>
      <dgm:t>
        <a:bodyPr/>
        <a:lstStyle/>
        <a:p>
          <a:endParaRPr lang="de-DE"/>
        </a:p>
      </dgm:t>
    </dgm:pt>
    <dgm:pt modelId="{950E369C-9251-45E0-B3B8-50C4BEB4049C}" type="pres">
      <dgm:prSet presAssocID="{73A4A6BD-7CCB-4AA6-A6A9-B59DF2105996}" presName="textNode" presStyleLbl="bgShp" presStyleIdx="0" presStyleCnt="2"/>
      <dgm:spPr/>
      <dgm:t>
        <a:bodyPr/>
        <a:lstStyle/>
        <a:p>
          <a:endParaRPr lang="de-DE"/>
        </a:p>
      </dgm:t>
    </dgm:pt>
    <dgm:pt modelId="{D8C371E3-51B0-4E86-A4EE-6C8135D3C3EF}" type="pres">
      <dgm:prSet presAssocID="{73A4A6BD-7CCB-4AA6-A6A9-B59DF2105996}" presName="compChildNode" presStyleCnt="0"/>
      <dgm:spPr/>
    </dgm:pt>
    <dgm:pt modelId="{0CEC3A04-FCC1-442B-89F3-675A23BBA8BC}" type="pres">
      <dgm:prSet presAssocID="{73A4A6BD-7CCB-4AA6-A6A9-B59DF2105996}" presName="theInnerList" presStyleCnt="0"/>
      <dgm:spPr/>
    </dgm:pt>
    <dgm:pt modelId="{ADB408A0-948B-4ADF-9439-A2149536A348}" type="pres">
      <dgm:prSet presAssocID="{4D6A11B3-3B35-41BF-B048-91C6FD6F607F}" presName="childNode" presStyleLbl="node1" presStyleIdx="0" presStyleCnt="9">
        <dgm:presLayoutVars>
          <dgm:bulletEnabled val="1"/>
        </dgm:presLayoutVars>
      </dgm:prSet>
      <dgm:spPr/>
      <dgm:t>
        <a:bodyPr/>
        <a:lstStyle/>
        <a:p>
          <a:endParaRPr lang="de-DE"/>
        </a:p>
      </dgm:t>
    </dgm:pt>
    <dgm:pt modelId="{DA932B53-CF0F-4DD0-87CF-25E1937208FE}" type="pres">
      <dgm:prSet presAssocID="{4D6A11B3-3B35-41BF-B048-91C6FD6F607F}" presName="aSpace2" presStyleCnt="0"/>
      <dgm:spPr/>
    </dgm:pt>
    <dgm:pt modelId="{1895ACF5-8FA6-4DA9-A62F-65FA8FFF95DB}" type="pres">
      <dgm:prSet presAssocID="{D49A5DF6-09B7-4FA1-9FAC-8876D7DF8267}" presName="childNode" presStyleLbl="node1" presStyleIdx="1" presStyleCnt="9">
        <dgm:presLayoutVars>
          <dgm:bulletEnabled val="1"/>
        </dgm:presLayoutVars>
      </dgm:prSet>
      <dgm:spPr/>
      <dgm:t>
        <a:bodyPr/>
        <a:lstStyle/>
        <a:p>
          <a:endParaRPr lang="de-DE"/>
        </a:p>
      </dgm:t>
    </dgm:pt>
    <dgm:pt modelId="{26B11DB5-9E07-41E8-98BF-6434E203245A}" type="pres">
      <dgm:prSet presAssocID="{D49A5DF6-09B7-4FA1-9FAC-8876D7DF8267}" presName="aSpace2" presStyleCnt="0"/>
      <dgm:spPr/>
    </dgm:pt>
    <dgm:pt modelId="{E1510CDE-5750-4C0B-8E09-D3E70E6CB5E0}" type="pres">
      <dgm:prSet presAssocID="{6A06F26C-5B37-4DDA-A723-7E3F6A96BD7A}" presName="childNode" presStyleLbl="node1" presStyleIdx="2" presStyleCnt="9">
        <dgm:presLayoutVars>
          <dgm:bulletEnabled val="1"/>
        </dgm:presLayoutVars>
      </dgm:prSet>
      <dgm:spPr/>
      <dgm:t>
        <a:bodyPr/>
        <a:lstStyle/>
        <a:p>
          <a:endParaRPr lang="de-DE"/>
        </a:p>
      </dgm:t>
    </dgm:pt>
    <dgm:pt modelId="{A832FF1B-922B-4F31-A9CD-6AEAB8982F29}" type="pres">
      <dgm:prSet presAssocID="{6A06F26C-5B37-4DDA-A723-7E3F6A96BD7A}" presName="aSpace2" presStyleCnt="0"/>
      <dgm:spPr/>
    </dgm:pt>
    <dgm:pt modelId="{C1B86290-44FF-45BF-B2F2-229B348B8F40}" type="pres">
      <dgm:prSet presAssocID="{91911BA8-D9CF-477B-9DE9-DFC1DC29FA56}" presName="childNode" presStyleLbl="node1" presStyleIdx="3" presStyleCnt="9">
        <dgm:presLayoutVars>
          <dgm:bulletEnabled val="1"/>
        </dgm:presLayoutVars>
      </dgm:prSet>
      <dgm:spPr/>
      <dgm:t>
        <a:bodyPr/>
        <a:lstStyle/>
        <a:p>
          <a:endParaRPr lang="de-DE"/>
        </a:p>
      </dgm:t>
    </dgm:pt>
    <dgm:pt modelId="{3B38CAA6-6C61-4539-A19C-79EDC45593FD}" type="pres">
      <dgm:prSet presAssocID="{91911BA8-D9CF-477B-9DE9-DFC1DC29FA56}" presName="aSpace2" presStyleCnt="0"/>
      <dgm:spPr/>
    </dgm:pt>
    <dgm:pt modelId="{939D63A9-A1CF-41D1-B88D-12301DE194C5}" type="pres">
      <dgm:prSet presAssocID="{5AA8E320-A8FD-4AE5-BCCE-9DC785C674A1}" presName="childNode" presStyleLbl="node1" presStyleIdx="4" presStyleCnt="9">
        <dgm:presLayoutVars>
          <dgm:bulletEnabled val="1"/>
        </dgm:presLayoutVars>
      </dgm:prSet>
      <dgm:spPr/>
      <dgm:t>
        <a:bodyPr/>
        <a:lstStyle/>
        <a:p>
          <a:endParaRPr lang="de-DE"/>
        </a:p>
      </dgm:t>
    </dgm:pt>
    <dgm:pt modelId="{EB7DD76D-E366-4445-9E32-7C73EABECECC}" type="pres">
      <dgm:prSet presAssocID="{73A4A6BD-7CCB-4AA6-A6A9-B59DF2105996}" presName="aSpace" presStyleCnt="0"/>
      <dgm:spPr/>
    </dgm:pt>
    <dgm:pt modelId="{0DA43DD2-5828-4651-B137-8301D289D245}" type="pres">
      <dgm:prSet presAssocID="{64BFEDBA-1EB4-4EC6-B7AC-072073139812}" presName="compNode" presStyleCnt="0"/>
      <dgm:spPr/>
    </dgm:pt>
    <dgm:pt modelId="{560231DC-0478-4012-B803-C554C54D8D55}" type="pres">
      <dgm:prSet presAssocID="{64BFEDBA-1EB4-4EC6-B7AC-072073139812}" presName="aNode" presStyleLbl="bgShp" presStyleIdx="1" presStyleCnt="2"/>
      <dgm:spPr/>
      <dgm:t>
        <a:bodyPr/>
        <a:lstStyle/>
        <a:p>
          <a:endParaRPr lang="de-DE"/>
        </a:p>
      </dgm:t>
    </dgm:pt>
    <dgm:pt modelId="{1BCB982C-11EA-45B3-8101-0417B8E1ACC9}" type="pres">
      <dgm:prSet presAssocID="{64BFEDBA-1EB4-4EC6-B7AC-072073139812}" presName="textNode" presStyleLbl="bgShp" presStyleIdx="1" presStyleCnt="2"/>
      <dgm:spPr/>
      <dgm:t>
        <a:bodyPr/>
        <a:lstStyle/>
        <a:p>
          <a:endParaRPr lang="de-DE"/>
        </a:p>
      </dgm:t>
    </dgm:pt>
    <dgm:pt modelId="{23D31493-1D8D-4B7E-B24C-E05EAE82AAD8}" type="pres">
      <dgm:prSet presAssocID="{64BFEDBA-1EB4-4EC6-B7AC-072073139812}" presName="compChildNode" presStyleCnt="0"/>
      <dgm:spPr/>
    </dgm:pt>
    <dgm:pt modelId="{A57B8055-8458-4C20-98AE-283437C295FC}" type="pres">
      <dgm:prSet presAssocID="{64BFEDBA-1EB4-4EC6-B7AC-072073139812}" presName="theInnerList" presStyleCnt="0"/>
      <dgm:spPr/>
    </dgm:pt>
    <dgm:pt modelId="{1FBE2E5A-594B-48C0-B4C2-9BF042776030}" type="pres">
      <dgm:prSet presAssocID="{350738FA-FF6C-4E9C-8C88-39C2902895DA}" presName="childNode" presStyleLbl="node1" presStyleIdx="5" presStyleCnt="9">
        <dgm:presLayoutVars>
          <dgm:bulletEnabled val="1"/>
        </dgm:presLayoutVars>
      </dgm:prSet>
      <dgm:spPr/>
      <dgm:t>
        <a:bodyPr/>
        <a:lstStyle/>
        <a:p>
          <a:endParaRPr lang="de-DE"/>
        </a:p>
      </dgm:t>
    </dgm:pt>
    <dgm:pt modelId="{89CECAA5-CCD7-4DCF-8BC2-AF6DC70C797A}" type="pres">
      <dgm:prSet presAssocID="{350738FA-FF6C-4E9C-8C88-39C2902895DA}" presName="aSpace2" presStyleCnt="0"/>
      <dgm:spPr/>
    </dgm:pt>
    <dgm:pt modelId="{FB88D3CB-3C43-45E6-9BD6-5AE8B9F49175}" type="pres">
      <dgm:prSet presAssocID="{6B256EE7-D41D-4EEE-8BFC-4A6FB706EA74}" presName="childNode" presStyleLbl="node1" presStyleIdx="6" presStyleCnt="9">
        <dgm:presLayoutVars>
          <dgm:bulletEnabled val="1"/>
        </dgm:presLayoutVars>
      </dgm:prSet>
      <dgm:spPr/>
      <dgm:t>
        <a:bodyPr/>
        <a:lstStyle/>
        <a:p>
          <a:endParaRPr lang="de-DE"/>
        </a:p>
      </dgm:t>
    </dgm:pt>
    <dgm:pt modelId="{3720B6C0-BB5A-438B-9BC8-93E42518BD4E}" type="pres">
      <dgm:prSet presAssocID="{6B256EE7-D41D-4EEE-8BFC-4A6FB706EA74}" presName="aSpace2" presStyleCnt="0"/>
      <dgm:spPr/>
    </dgm:pt>
    <dgm:pt modelId="{C0AE9AD0-AC9B-46AA-9003-6153E360BDE6}" type="pres">
      <dgm:prSet presAssocID="{FED04EEF-715E-48CB-818A-27DA174E2395}" presName="childNode" presStyleLbl="node1" presStyleIdx="7" presStyleCnt="9">
        <dgm:presLayoutVars>
          <dgm:bulletEnabled val="1"/>
        </dgm:presLayoutVars>
      </dgm:prSet>
      <dgm:spPr/>
      <dgm:t>
        <a:bodyPr/>
        <a:lstStyle/>
        <a:p>
          <a:endParaRPr lang="de-DE"/>
        </a:p>
      </dgm:t>
    </dgm:pt>
    <dgm:pt modelId="{C0F865F6-3B90-41C6-A61B-464A8AAC98B4}" type="pres">
      <dgm:prSet presAssocID="{FED04EEF-715E-48CB-818A-27DA174E2395}" presName="aSpace2" presStyleCnt="0"/>
      <dgm:spPr/>
    </dgm:pt>
    <dgm:pt modelId="{9217B0AA-CB9F-4871-9ABB-8B77FCF0FBD6}" type="pres">
      <dgm:prSet presAssocID="{D7B03C24-89D0-4073-AB65-43BD58B46CFA}" presName="childNode" presStyleLbl="node1" presStyleIdx="8" presStyleCnt="9">
        <dgm:presLayoutVars>
          <dgm:bulletEnabled val="1"/>
        </dgm:presLayoutVars>
      </dgm:prSet>
      <dgm:spPr/>
      <dgm:t>
        <a:bodyPr/>
        <a:lstStyle/>
        <a:p>
          <a:endParaRPr lang="de-DE"/>
        </a:p>
      </dgm:t>
    </dgm:pt>
  </dgm:ptLst>
  <dgm:cxnLst>
    <dgm:cxn modelId="{F19172D3-24ED-4F98-BB75-79793849F3E3}" srcId="{73A4A6BD-7CCB-4AA6-A6A9-B59DF2105996}" destId="{91911BA8-D9CF-477B-9DE9-DFC1DC29FA56}" srcOrd="3" destOrd="0" parTransId="{32F8519C-4CBC-43B1-9D88-02119EA7979B}" sibTransId="{0D255775-36F3-445D-A6FB-2BD65687A4AC}"/>
    <dgm:cxn modelId="{2E0210BE-B4E3-4076-9BE2-78B3C2AA33FB}" type="presOf" srcId="{5AA8E320-A8FD-4AE5-BCCE-9DC785C674A1}" destId="{939D63A9-A1CF-41D1-B88D-12301DE194C5}" srcOrd="0" destOrd="0" presId="urn:microsoft.com/office/officeart/2005/8/layout/lProcess2"/>
    <dgm:cxn modelId="{1700FB13-C2CF-48D4-8222-ACC29E198DC5}" srcId="{64BFEDBA-1EB4-4EC6-B7AC-072073139812}" destId="{6B256EE7-D41D-4EEE-8BFC-4A6FB706EA74}" srcOrd="1" destOrd="0" parTransId="{2784427A-E2CB-4ADC-988C-E1AACE3D505E}" sibTransId="{31946D64-1EB3-4290-BAED-C5553281C7A0}"/>
    <dgm:cxn modelId="{A77D4341-9252-4B3D-8134-858E7175EDF9}" type="presOf" srcId="{350738FA-FF6C-4E9C-8C88-39C2902895DA}" destId="{1FBE2E5A-594B-48C0-B4C2-9BF042776030}" srcOrd="0" destOrd="0" presId="urn:microsoft.com/office/officeart/2005/8/layout/lProcess2"/>
    <dgm:cxn modelId="{25C4618B-08DF-4223-A27A-FCC8E298A44F}" srcId="{64BFEDBA-1EB4-4EC6-B7AC-072073139812}" destId="{FED04EEF-715E-48CB-818A-27DA174E2395}" srcOrd="2" destOrd="0" parTransId="{9FB33260-2F33-4C83-A605-7921EEF1EB51}" sibTransId="{A8B4E8EB-7F48-47F9-99BE-7CA1106D6E7F}"/>
    <dgm:cxn modelId="{45D8427D-3EFC-41E6-A80B-634F40DAFB2C}" type="presOf" srcId="{6A06F26C-5B37-4DDA-A723-7E3F6A96BD7A}" destId="{E1510CDE-5750-4C0B-8E09-D3E70E6CB5E0}" srcOrd="0" destOrd="0" presId="urn:microsoft.com/office/officeart/2005/8/layout/lProcess2"/>
    <dgm:cxn modelId="{A668CE70-A7C5-41D3-A965-B3A05A502666}" srcId="{64BFEDBA-1EB4-4EC6-B7AC-072073139812}" destId="{350738FA-FF6C-4E9C-8C88-39C2902895DA}" srcOrd="0" destOrd="0" parTransId="{F13962D0-AEF9-4A28-91D6-EF02F45462EF}" sibTransId="{4451951A-DCB5-4D99-91FA-64577973E627}"/>
    <dgm:cxn modelId="{2B05A3A4-A9CF-4BEF-84E5-AE4BEAD378C4}" type="presOf" srcId="{64BFEDBA-1EB4-4EC6-B7AC-072073139812}" destId="{560231DC-0478-4012-B803-C554C54D8D55}" srcOrd="0" destOrd="0" presId="urn:microsoft.com/office/officeart/2005/8/layout/lProcess2"/>
    <dgm:cxn modelId="{E009089A-2838-4D8A-8701-38803571459B}" type="presOf" srcId="{D49A5DF6-09B7-4FA1-9FAC-8876D7DF8267}" destId="{1895ACF5-8FA6-4DA9-A62F-65FA8FFF95DB}" srcOrd="0" destOrd="0" presId="urn:microsoft.com/office/officeart/2005/8/layout/lProcess2"/>
    <dgm:cxn modelId="{C750C28B-FFCB-4819-90F3-7245950DE59C}" srcId="{64BFEDBA-1EB4-4EC6-B7AC-072073139812}" destId="{D7B03C24-89D0-4073-AB65-43BD58B46CFA}" srcOrd="3" destOrd="0" parTransId="{D39A6959-4431-46BA-BD97-CC57A4170C0F}" sibTransId="{EADD04B6-D747-4359-81A3-AC120D0AD653}"/>
    <dgm:cxn modelId="{EAB46190-93A2-4B9B-9911-41106FC3B7C5}" type="presOf" srcId="{73A4A6BD-7CCB-4AA6-A6A9-B59DF2105996}" destId="{950E369C-9251-45E0-B3B8-50C4BEB4049C}" srcOrd="1" destOrd="0" presId="urn:microsoft.com/office/officeart/2005/8/layout/lProcess2"/>
    <dgm:cxn modelId="{59E22F81-9FB7-459A-8F32-E77FB6918510}" type="presOf" srcId="{FED04EEF-715E-48CB-818A-27DA174E2395}" destId="{C0AE9AD0-AC9B-46AA-9003-6153E360BDE6}" srcOrd="0" destOrd="0" presId="urn:microsoft.com/office/officeart/2005/8/layout/lProcess2"/>
    <dgm:cxn modelId="{85B5C545-E0E7-475D-B56A-0FF89CFBC1A4}" type="presOf" srcId="{4D6A11B3-3B35-41BF-B048-91C6FD6F607F}" destId="{ADB408A0-948B-4ADF-9439-A2149536A348}" srcOrd="0" destOrd="0" presId="urn:microsoft.com/office/officeart/2005/8/layout/lProcess2"/>
    <dgm:cxn modelId="{DB974AB0-A1C8-4A9F-87AA-0FF290117507}" srcId="{49530A4F-DCBB-48F5-B84D-4713FEB0B435}" destId="{64BFEDBA-1EB4-4EC6-B7AC-072073139812}" srcOrd="1" destOrd="0" parTransId="{5034E314-D0C0-4AB6-96C2-D2EE381BE119}" sibTransId="{260C501F-9616-42D3-8062-AD6AFC30F591}"/>
    <dgm:cxn modelId="{C3CD5BB3-2956-4BEC-88DA-56FBF3A92809}" type="presOf" srcId="{64BFEDBA-1EB4-4EC6-B7AC-072073139812}" destId="{1BCB982C-11EA-45B3-8101-0417B8E1ACC9}" srcOrd="1" destOrd="0" presId="urn:microsoft.com/office/officeart/2005/8/layout/lProcess2"/>
    <dgm:cxn modelId="{FFB0F18B-F7B2-4096-A50D-E6A2B3DCD53B}" srcId="{73A4A6BD-7CCB-4AA6-A6A9-B59DF2105996}" destId="{D49A5DF6-09B7-4FA1-9FAC-8876D7DF8267}" srcOrd="1" destOrd="0" parTransId="{4560FFA7-46AD-4FFC-9A9D-57AE49AA48CB}" sibTransId="{8D5220C8-4D00-45B8-BC50-D4E4F0F9B715}"/>
    <dgm:cxn modelId="{BA52C30C-4A1B-43CD-B78C-F69B37CFCC53}" srcId="{73A4A6BD-7CCB-4AA6-A6A9-B59DF2105996}" destId="{6A06F26C-5B37-4DDA-A723-7E3F6A96BD7A}" srcOrd="2" destOrd="0" parTransId="{097A21C2-580B-4116-A9CC-DACDAEC9FD89}" sibTransId="{1F6947CB-1EE4-40B9-94A3-782351A66C90}"/>
    <dgm:cxn modelId="{1A602165-9CA9-46FB-82F4-63E792263D1D}" srcId="{73A4A6BD-7CCB-4AA6-A6A9-B59DF2105996}" destId="{4D6A11B3-3B35-41BF-B048-91C6FD6F607F}" srcOrd="0" destOrd="0" parTransId="{5E2BDB04-D543-4BA7-B525-8ACB4C3247B6}" sibTransId="{B9890938-166B-4146-9037-9A8F8EA04BD4}"/>
    <dgm:cxn modelId="{60C71246-42AD-41A4-93C9-A61FA60FC07D}" type="presOf" srcId="{91911BA8-D9CF-477B-9DE9-DFC1DC29FA56}" destId="{C1B86290-44FF-45BF-B2F2-229B348B8F40}" srcOrd="0" destOrd="0" presId="urn:microsoft.com/office/officeart/2005/8/layout/lProcess2"/>
    <dgm:cxn modelId="{3B1E8A33-DFAF-43F8-B624-A35824B77DA4}" srcId="{49530A4F-DCBB-48F5-B84D-4713FEB0B435}" destId="{73A4A6BD-7CCB-4AA6-A6A9-B59DF2105996}" srcOrd="0" destOrd="0" parTransId="{6D896586-6514-402C-828A-17FCBAD5A2AC}" sibTransId="{4EF267F7-8120-4848-8E3F-EB26E8D9ED8E}"/>
    <dgm:cxn modelId="{C749B717-1187-4379-BADD-E5FDADED6445}" type="presOf" srcId="{73A4A6BD-7CCB-4AA6-A6A9-B59DF2105996}" destId="{DE218B78-EDA7-4D83-9BB9-3FDF30B07E79}" srcOrd="0" destOrd="0" presId="urn:microsoft.com/office/officeart/2005/8/layout/lProcess2"/>
    <dgm:cxn modelId="{2AF9D095-3081-4670-9C0B-52293D16C034}" type="presOf" srcId="{D7B03C24-89D0-4073-AB65-43BD58B46CFA}" destId="{9217B0AA-CB9F-4871-9ABB-8B77FCF0FBD6}" srcOrd="0" destOrd="0" presId="urn:microsoft.com/office/officeart/2005/8/layout/lProcess2"/>
    <dgm:cxn modelId="{CF356BC8-E3F4-4EEE-BAC6-9FA6278BC169}" type="presOf" srcId="{49530A4F-DCBB-48F5-B84D-4713FEB0B435}" destId="{24A2CDD8-9B1B-49FE-9228-089BCB9D79AC}" srcOrd="0" destOrd="0" presId="urn:microsoft.com/office/officeart/2005/8/layout/lProcess2"/>
    <dgm:cxn modelId="{94170CC8-F20B-4718-AC41-179C7271DE44}" srcId="{73A4A6BD-7CCB-4AA6-A6A9-B59DF2105996}" destId="{5AA8E320-A8FD-4AE5-BCCE-9DC785C674A1}" srcOrd="4" destOrd="0" parTransId="{951A906C-011F-4A1C-818D-1696C3DC8AD8}" sibTransId="{F82EC626-268A-44D4-B435-E04DAD22602E}"/>
    <dgm:cxn modelId="{23ACCF35-E51B-4A6B-9D95-E7FBC917840D}" type="presOf" srcId="{6B256EE7-D41D-4EEE-8BFC-4A6FB706EA74}" destId="{FB88D3CB-3C43-45E6-9BD6-5AE8B9F49175}" srcOrd="0" destOrd="0" presId="urn:microsoft.com/office/officeart/2005/8/layout/lProcess2"/>
    <dgm:cxn modelId="{76ED4056-971C-4B73-8E5A-AF1F13CA5C0F}" type="presParOf" srcId="{24A2CDD8-9B1B-49FE-9228-089BCB9D79AC}" destId="{03C5E59A-9C7F-4FB9-BFA5-1D2EDAFC5E32}" srcOrd="0" destOrd="0" presId="urn:microsoft.com/office/officeart/2005/8/layout/lProcess2"/>
    <dgm:cxn modelId="{C7D756C7-89CA-4B27-A0C5-2BF40327EAB5}" type="presParOf" srcId="{03C5E59A-9C7F-4FB9-BFA5-1D2EDAFC5E32}" destId="{DE218B78-EDA7-4D83-9BB9-3FDF30B07E79}" srcOrd="0" destOrd="0" presId="urn:microsoft.com/office/officeart/2005/8/layout/lProcess2"/>
    <dgm:cxn modelId="{9D8CE421-1803-4F8D-A1B0-822486B68913}" type="presParOf" srcId="{03C5E59A-9C7F-4FB9-BFA5-1D2EDAFC5E32}" destId="{950E369C-9251-45E0-B3B8-50C4BEB4049C}" srcOrd="1" destOrd="0" presId="urn:microsoft.com/office/officeart/2005/8/layout/lProcess2"/>
    <dgm:cxn modelId="{563C81E3-3D66-42CF-AF3C-4D705FBB5E2F}" type="presParOf" srcId="{03C5E59A-9C7F-4FB9-BFA5-1D2EDAFC5E32}" destId="{D8C371E3-51B0-4E86-A4EE-6C8135D3C3EF}" srcOrd="2" destOrd="0" presId="urn:microsoft.com/office/officeart/2005/8/layout/lProcess2"/>
    <dgm:cxn modelId="{CDB8DA0D-E215-428E-87D7-D5A2837F70A3}" type="presParOf" srcId="{D8C371E3-51B0-4E86-A4EE-6C8135D3C3EF}" destId="{0CEC3A04-FCC1-442B-89F3-675A23BBA8BC}" srcOrd="0" destOrd="0" presId="urn:microsoft.com/office/officeart/2005/8/layout/lProcess2"/>
    <dgm:cxn modelId="{6A8C8AF9-7632-47CC-89B4-69F4B3B4473B}" type="presParOf" srcId="{0CEC3A04-FCC1-442B-89F3-675A23BBA8BC}" destId="{ADB408A0-948B-4ADF-9439-A2149536A348}" srcOrd="0" destOrd="0" presId="urn:microsoft.com/office/officeart/2005/8/layout/lProcess2"/>
    <dgm:cxn modelId="{A84CB5B2-5581-4A99-AF60-599AD6B8538C}" type="presParOf" srcId="{0CEC3A04-FCC1-442B-89F3-675A23BBA8BC}" destId="{DA932B53-CF0F-4DD0-87CF-25E1937208FE}" srcOrd="1" destOrd="0" presId="urn:microsoft.com/office/officeart/2005/8/layout/lProcess2"/>
    <dgm:cxn modelId="{2CE35081-5CC0-40F9-BAEF-87B06E36C4BA}" type="presParOf" srcId="{0CEC3A04-FCC1-442B-89F3-675A23BBA8BC}" destId="{1895ACF5-8FA6-4DA9-A62F-65FA8FFF95DB}" srcOrd="2" destOrd="0" presId="urn:microsoft.com/office/officeart/2005/8/layout/lProcess2"/>
    <dgm:cxn modelId="{3D86EEBB-8312-4740-BAD2-E4C4FEA5B0ED}" type="presParOf" srcId="{0CEC3A04-FCC1-442B-89F3-675A23BBA8BC}" destId="{26B11DB5-9E07-41E8-98BF-6434E203245A}" srcOrd="3" destOrd="0" presId="urn:microsoft.com/office/officeart/2005/8/layout/lProcess2"/>
    <dgm:cxn modelId="{FA285EFC-8678-4EB1-AF09-C7FF932E5D04}" type="presParOf" srcId="{0CEC3A04-FCC1-442B-89F3-675A23BBA8BC}" destId="{E1510CDE-5750-4C0B-8E09-D3E70E6CB5E0}" srcOrd="4" destOrd="0" presId="urn:microsoft.com/office/officeart/2005/8/layout/lProcess2"/>
    <dgm:cxn modelId="{C38D665E-855A-4E40-8BC7-E6FDD925F595}" type="presParOf" srcId="{0CEC3A04-FCC1-442B-89F3-675A23BBA8BC}" destId="{A832FF1B-922B-4F31-A9CD-6AEAB8982F29}" srcOrd="5" destOrd="0" presId="urn:microsoft.com/office/officeart/2005/8/layout/lProcess2"/>
    <dgm:cxn modelId="{6D91EA2E-FE97-463E-9CF4-CBA6C1EF9D10}" type="presParOf" srcId="{0CEC3A04-FCC1-442B-89F3-675A23BBA8BC}" destId="{C1B86290-44FF-45BF-B2F2-229B348B8F40}" srcOrd="6" destOrd="0" presId="urn:microsoft.com/office/officeart/2005/8/layout/lProcess2"/>
    <dgm:cxn modelId="{258C87A8-EC56-47FE-8835-FB3260012884}" type="presParOf" srcId="{0CEC3A04-FCC1-442B-89F3-675A23BBA8BC}" destId="{3B38CAA6-6C61-4539-A19C-79EDC45593FD}" srcOrd="7" destOrd="0" presId="urn:microsoft.com/office/officeart/2005/8/layout/lProcess2"/>
    <dgm:cxn modelId="{4875989C-D3B6-485E-AD8C-27313C392193}" type="presParOf" srcId="{0CEC3A04-FCC1-442B-89F3-675A23BBA8BC}" destId="{939D63A9-A1CF-41D1-B88D-12301DE194C5}" srcOrd="8" destOrd="0" presId="urn:microsoft.com/office/officeart/2005/8/layout/lProcess2"/>
    <dgm:cxn modelId="{01664ECF-5740-4EA2-88CB-82BC7A0B84EA}" type="presParOf" srcId="{24A2CDD8-9B1B-49FE-9228-089BCB9D79AC}" destId="{EB7DD76D-E366-4445-9E32-7C73EABECECC}" srcOrd="1" destOrd="0" presId="urn:microsoft.com/office/officeart/2005/8/layout/lProcess2"/>
    <dgm:cxn modelId="{E60AAD91-4EC7-4EE3-8958-4472732C668A}" type="presParOf" srcId="{24A2CDD8-9B1B-49FE-9228-089BCB9D79AC}" destId="{0DA43DD2-5828-4651-B137-8301D289D245}" srcOrd="2" destOrd="0" presId="urn:microsoft.com/office/officeart/2005/8/layout/lProcess2"/>
    <dgm:cxn modelId="{A1C2094A-C1F1-4B66-8313-2248E965E193}" type="presParOf" srcId="{0DA43DD2-5828-4651-B137-8301D289D245}" destId="{560231DC-0478-4012-B803-C554C54D8D55}" srcOrd="0" destOrd="0" presId="urn:microsoft.com/office/officeart/2005/8/layout/lProcess2"/>
    <dgm:cxn modelId="{93EA3B18-CAAE-4240-9753-C52F00000955}" type="presParOf" srcId="{0DA43DD2-5828-4651-B137-8301D289D245}" destId="{1BCB982C-11EA-45B3-8101-0417B8E1ACC9}" srcOrd="1" destOrd="0" presId="urn:microsoft.com/office/officeart/2005/8/layout/lProcess2"/>
    <dgm:cxn modelId="{0C2F7DC8-96A8-4E44-894F-09DE9B7D12A6}" type="presParOf" srcId="{0DA43DD2-5828-4651-B137-8301D289D245}" destId="{23D31493-1D8D-4B7E-B24C-E05EAE82AAD8}" srcOrd="2" destOrd="0" presId="urn:microsoft.com/office/officeart/2005/8/layout/lProcess2"/>
    <dgm:cxn modelId="{1FB40262-CB02-4136-85DC-A7A4D342E4DB}" type="presParOf" srcId="{23D31493-1D8D-4B7E-B24C-E05EAE82AAD8}" destId="{A57B8055-8458-4C20-98AE-283437C295FC}" srcOrd="0" destOrd="0" presId="urn:microsoft.com/office/officeart/2005/8/layout/lProcess2"/>
    <dgm:cxn modelId="{B6FC2548-CD10-4D02-ACC0-55C5C3E9410C}" type="presParOf" srcId="{A57B8055-8458-4C20-98AE-283437C295FC}" destId="{1FBE2E5A-594B-48C0-B4C2-9BF042776030}" srcOrd="0" destOrd="0" presId="urn:microsoft.com/office/officeart/2005/8/layout/lProcess2"/>
    <dgm:cxn modelId="{B88911E5-2B53-4CDA-9D9F-42E8606F0F1B}" type="presParOf" srcId="{A57B8055-8458-4C20-98AE-283437C295FC}" destId="{89CECAA5-CCD7-4DCF-8BC2-AF6DC70C797A}" srcOrd="1" destOrd="0" presId="urn:microsoft.com/office/officeart/2005/8/layout/lProcess2"/>
    <dgm:cxn modelId="{ADF63C6E-DBE5-42AE-A56B-F503AAAC728B}" type="presParOf" srcId="{A57B8055-8458-4C20-98AE-283437C295FC}" destId="{FB88D3CB-3C43-45E6-9BD6-5AE8B9F49175}" srcOrd="2" destOrd="0" presId="urn:microsoft.com/office/officeart/2005/8/layout/lProcess2"/>
    <dgm:cxn modelId="{0E9F3F2B-A934-47C1-BD3A-7F7518ADD2D3}" type="presParOf" srcId="{A57B8055-8458-4C20-98AE-283437C295FC}" destId="{3720B6C0-BB5A-438B-9BC8-93E42518BD4E}" srcOrd="3" destOrd="0" presId="urn:microsoft.com/office/officeart/2005/8/layout/lProcess2"/>
    <dgm:cxn modelId="{B372A397-6D63-4DE2-9888-B539894E8F7B}" type="presParOf" srcId="{A57B8055-8458-4C20-98AE-283437C295FC}" destId="{C0AE9AD0-AC9B-46AA-9003-6153E360BDE6}" srcOrd="4" destOrd="0" presId="urn:microsoft.com/office/officeart/2005/8/layout/lProcess2"/>
    <dgm:cxn modelId="{B0AF4680-005C-4D5B-AB10-6B37737D9580}" type="presParOf" srcId="{A57B8055-8458-4C20-98AE-283437C295FC}" destId="{C0F865F6-3B90-41C6-A61B-464A8AAC98B4}" srcOrd="5" destOrd="0" presId="urn:microsoft.com/office/officeart/2005/8/layout/lProcess2"/>
    <dgm:cxn modelId="{A426F218-8751-4E6F-8190-DAA0F0912A0F}" type="presParOf" srcId="{A57B8055-8458-4C20-98AE-283437C295FC}" destId="{9217B0AA-CB9F-4871-9ABB-8B77FCF0FBD6}"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020E858-51F1-43CA-9467-4140BE511F3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CB8A754-8D3C-4CCB-8618-D47651AEBA50}">
      <dgm:prSet/>
      <dgm:spPr>
        <a:xfrm>
          <a:off x="0" y="2288"/>
          <a:ext cx="3621024" cy="1100583"/>
        </a:xfrm>
        <a:prstGeom prst="roundRect">
          <a:avLst/>
        </a:prstGeom>
      </dgm:spPr>
      <dgm:t>
        <a:bodyPr/>
        <a:lstStyle/>
        <a:p>
          <a:pPr algn="l" rtl="0"/>
          <a:r>
            <a:rPr lang="en-GB" baseline="0" smtClean="0">
              <a:latin typeface="Segoe UI Light"/>
              <a:ea typeface="+mn-ea"/>
              <a:cs typeface="+mn-cs"/>
            </a:rPr>
            <a:t>Federation trust</a:t>
          </a:r>
          <a:endParaRPr lang="en-US" dirty="0">
            <a:latin typeface="Segoe UI Light"/>
            <a:ea typeface="+mn-ea"/>
            <a:cs typeface="+mn-cs"/>
          </a:endParaRPr>
        </a:p>
      </dgm:t>
    </dgm:pt>
    <dgm:pt modelId="{238C8D12-899D-435E-80C1-DD45711593FD}" type="parTrans" cxnId="{A3F1340D-2083-4EA0-8A96-2C2AAC326859}">
      <dgm:prSet/>
      <dgm:spPr/>
      <dgm:t>
        <a:bodyPr/>
        <a:lstStyle/>
        <a:p>
          <a:endParaRPr lang="en-US"/>
        </a:p>
      </dgm:t>
    </dgm:pt>
    <dgm:pt modelId="{C5F245A1-9EA0-4C99-B239-C5CAA56CBA52}" type="sibTrans" cxnId="{A3F1340D-2083-4EA0-8A96-2C2AAC326859}">
      <dgm:prSet/>
      <dgm:spPr/>
      <dgm:t>
        <a:bodyPr/>
        <a:lstStyle/>
        <a:p>
          <a:endParaRPr lang="en-US"/>
        </a:p>
      </dgm:t>
    </dgm:pt>
    <dgm:pt modelId="{C9C78FA2-5C6B-4A8D-A133-EE94E1BF2086}">
      <dgm:prSet custT="1"/>
      <dgm:spPr>
        <a:xfrm rot="5400000">
          <a:off x="6399478" y="-2666107"/>
          <a:ext cx="880467" cy="6437376"/>
        </a:xfrm>
        <a:prstGeom prst="round2SameRect">
          <a:avLst/>
        </a:prstGeom>
      </dgm:spPr>
      <dgm:t>
        <a:bodyPr/>
        <a:lstStyle/>
        <a:p>
          <a:pPr rtl="0"/>
          <a:r>
            <a:rPr lang="en-GB" sz="1600" baseline="0" smtClean="0">
              <a:latin typeface="Segoe UI"/>
              <a:ea typeface="+mn-ea"/>
              <a:cs typeface="+mn-cs"/>
            </a:rPr>
            <a:t>Delegated authentication for on-premises/cloud web services</a:t>
          </a:r>
          <a:endParaRPr lang="en-US" sz="1600" dirty="0">
            <a:latin typeface="Segoe UI"/>
            <a:ea typeface="+mn-ea"/>
            <a:cs typeface="+mn-cs"/>
          </a:endParaRPr>
        </a:p>
      </dgm:t>
    </dgm:pt>
    <dgm:pt modelId="{5808A093-D260-4560-B10C-5FED65596426}" type="parTrans" cxnId="{E5DAC70A-432C-4880-AC77-A7231F44A56A}">
      <dgm:prSet/>
      <dgm:spPr/>
      <dgm:t>
        <a:bodyPr/>
        <a:lstStyle/>
        <a:p>
          <a:endParaRPr lang="en-US"/>
        </a:p>
      </dgm:t>
    </dgm:pt>
    <dgm:pt modelId="{CADAADAD-5844-427A-BCCF-9C27A8B9938F}" type="sibTrans" cxnId="{E5DAC70A-432C-4880-AC77-A7231F44A56A}">
      <dgm:prSet/>
      <dgm:spPr/>
      <dgm:t>
        <a:bodyPr/>
        <a:lstStyle/>
        <a:p>
          <a:endParaRPr lang="en-US"/>
        </a:p>
      </dgm:t>
    </dgm:pt>
    <dgm:pt modelId="{408E24E8-A62C-4654-95A8-B54B124B7756}">
      <dgm:prSet/>
      <dgm:spPr>
        <a:xfrm>
          <a:off x="0" y="1157901"/>
          <a:ext cx="3621024" cy="1100583"/>
        </a:xfrm>
        <a:prstGeom prst="roundRect">
          <a:avLst/>
        </a:prstGeom>
      </dgm:spPr>
      <dgm:t>
        <a:bodyPr/>
        <a:lstStyle/>
        <a:p>
          <a:pPr algn="l" rtl="0"/>
          <a:r>
            <a:rPr lang="en-GB" baseline="0" smtClean="0">
              <a:latin typeface="Segoe UI Light"/>
              <a:ea typeface="+mn-ea"/>
              <a:cs typeface="+mn-cs"/>
            </a:rPr>
            <a:t>Integrated admin experience</a:t>
          </a:r>
          <a:endParaRPr lang="en-US" baseline="0" dirty="0">
            <a:latin typeface="Segoe UI Light"/>
            <a:ea typeface="+mn-ea"/>
            <a:cs typeface="+mn-cs"/>
          </a:endParaRPr>
        </a:p>
      </dgm:t>
    </dgm:pt>
    <dgm:pt modelId="{03EDCA53-1319-4E9B-BED4-1D1F969780AC}" type="parTrans" cxnId="{AD680ADE-F867-482E-8D84-E7B8455690C0}">
      <dgm:prSet/>
      <dgm:spPr/>
      <dgm:t>
        <a:bodyPr/>
        <a:lstStyle/>
        <a:p>
          <a:endParaRPr lang="en-US"/>
        </a:p>
      </dgm:t>
    </dgm:pt>
    <dgm:pt modelId="{665BA4D5-16F1-4BE2-8EB1-024111BE8CC6}" type="sibTrans" cxnId="{AD680ADE-F867-482E-8D84-E7B8455690C0}">
      <dgm:prSet/>
      <dgm:spPr/>
      <dgm:t>
        <a:bodyPr/>
        <a:lstStyle/>
        <a:p>
          <a:endParaRPr lang="en-US"/>
        </a:p>
      </dgm:t>
    </dgm:pt>
    <dgm:pt modelId="{A7B11C55-EB34-40F3-8CBC-BA8626E137ED}">
      <dgm:prSet custT="1"/>
      <dgm:spPr>
        <a:xfrm rot="5400000">
          <a:off x="6399478" y="-1510494"/>
          <a:ext cx="880467" cy="6437376"/>
        </a:xfrm>
        <a:prstGeom prst="round2SameRect">
          <a:avLst/>
        </a:prstGeom>
      </dgm:spPr>
      <dgm:t>
        <a:bodyPr/>
        <a:lstStyle/>
        <a:p>
          <a:pPr rtl="0"/>
          <a:r>
            <a:rPr lang="en-GB" sz="1600" baseline="0" smtClean="0">
              <a:latin typeface="Segoe UI"/>
              <a:ea typeface="+mn-ea"/>
              <a:cs typeface="+mn-cs"/>
            </a:rPr>
            <a:t>Manage all of your Exchange functions, whether cloud or on-premises from the same place - Exchange Administration </a:t>
          </a:r>
          <a:r>
            <a:rPr lang="en-US" sz="1600" baseline="0" noProof="0" smtClean="0">
              <a:latin typeface="Segoe UI"/>
              <a:ea typeface="+mn-ea"/>
              <a:cs typeface="+mn-cs"/>
            </a:rPr>
            <a:t>Center (EAC)</a:t>
          </a:r>
          <a:endParaRPr lang="en-US" sz="1600" noProof="0" dirty="0">
            <a:latin typeface="Segoe UI"/>
            <a:ea typeface="+mn-ea"/>
            <a:cs typeface="+mn-cs"/>
          </a:endParaRPr>
        </a:p>
      </dgm:t>
    </dgm:pt>
    <dgm:pt modelId="{263A8F21-C699-4A9D-BC6A-B7236542AE59}" type="parTrans" cxnId="{7B79421A-7DAD-4C7D-B195-C82E6F2D9A70}">
      <dgm:prSet/>
      <dgm:spPr/>
      <dgm:t>
        <a:bodyPr/>
        <a:lstStyle/>
        <a:p>
          <a:endParaRPr lang="en-US"/>
        </a:p>
      </dgm:t>
    </dgm:pt>
    <dgm:pt modelId="{C55E49BB-5530-4C06-B4A0-3E83B1A89734}" type="sibTrans" cxnId="{7B79421A-7DAD-4C7D-B195-C82E6F2D9A70}">
      <dgm:prSet/>
      <dgm:spPr/>
      <dgm:t>
        <a:bodyPr/>
        <a:lstStyle/>
        <a:p>
          <a:endParaRPr lang="en-US"/>
        </a:p>
      </dgm:t>
    </dgm:pt>
    <dgm:pt modelId="{563946DE-E1A5-4D9D-B30E-38F3C96513B3}">
      <dgm:prSet/>
      <dgm:spPr>
        <a:xfrm>
          <a:off x="0" y="2313514"/>
          <a:ext cx="3621024" cy="1100583"/>
        </a:xfrm>
        <a:prstGeom prst="roundRect">
          <a:avLst/>
        </a:prstGeom>
      </dgm:spPr>
      <dgm:t>
        <a:bodyPr/>
        <a:lstStyle/>
        <a:p>
          <a:pPr algn="l" rtl="0"/>
          <a:r>
            <a:rPr lang="en-GB" baseline="0" smtClean="0">
              <a:latin typeface="Segoe UI Light"/>
              <a:ea typeface="+mn-ea"/>
              <a:cs typeface="+mn-cs"/>
            </a:rPr>
            <a:t>Native mailbox move</a:t>
          </a:r>
          <a:endParaRPr lang="en-US" baseline="0" dirty="0">
            <a:latin typeface="Segoe UI Light"/>
            <a:ea typeface="+mn-ea"/>
            <a:cs typeface="+mn-cs"/>
          </a:endParaRPr>
        </a:p>
      </dgm:t>
    </dgm:pt>
    <dgm:pt modelId="{174C08D3-AB99-4FFF-91BE-1A69B686C8BA}" type="parTrans" cxnId="{D192C52C-0CDC-43EE-8701-2311A17C43E6}">
      <dgm:prSet/>
      <dgm:spPr/>
      <dgm:t>
        <a:bodyPr/>
        <a:lstStyle/>
        <a:p>
          <a:endParaRPr lang="en-US"/>
        </a:p>
      </dgm:t>
    </dgm:pt>
    <dgm:pt modelId="{4C9B5675-46E1-4E8B-9B3D-900D198CF924}" type="sibTrans" cxnId="{D192C52C-0CDC-43EE-8701-2311A17C43E6}">
      <dgm:prSet/>
      <dgm:spPr/>
      <dgm:t>
        <a:bodyPr/>
        <a:lstStyle/>
        <a:p>
          <a:endParaRPr lang="en-US"/>
        </a:p>
      </dgm:t>
    </dgm:pt>
    <dgm:pt modelId="{0E4E2538-5642-44C8-8597-8A0566ECD25E}">
      <dgm:prSet custT="1"/>
      <dgm:spPr>
        <a:xfrm rot="5400000">
          <a:off x="6399478" y="-354881"/>
          <a:ext cx="880467" cy="6437376"/>
        </a:xfrm>
        <a:prstGeom prst="round2SameRect">
          <a:avLst/>
        </a:prstGeom>
      </dgm:spPr>
      <dgm:t>
        <a:bodyPr/>
        <a:lstStyle/>
        <a:p>
          <a:pPr rtl="0"/>
          <a:r>
            <a:rPr lang="en-GB" sz="1600" baseline="0" smtClean="0">
              <a:latin typeface="Segoe UI"/>
              <a:ea typeface="+mn-ea"/>
              <a:cs typeface="+mn-cs"/>
            </a:rPr>
            <a:t>Online mailbox moves</a:t>
          </a:r>
          <a:endParaRPr lang="en-US" sz="1600" dirty="0">
            <a:latin typeface="Segoe UI"/>
            <a:ea typeface="+mn-ea"/>
            <a:cs typeface="+mn-cs"/>
          </a:endParaRPr>
        </a:p>
      </dgm:t>
    </dgm:pt>
    <dgm:pt modelId="{9C883A35-3203-4833-BFBC-7893C0D0CA35}" type="parTrans" cxnId="{5B9D6CDD-3755-4F42-95DD-505FD4FFD4E2}">
      <dgm:prSet/>
      <dgm:spPr/>
      <dgm:t>
        <a:bodyPr/>
        <a:lstStyle/>
        <a:p>
          <a:endParaRPr lang="en-US"/>
        </a:p>
      </dgm:t>
    </dgm:pt>
    <dgm:pt modelId="{A24FB987-8467-4A6C-A987-71F23AD4714D}" type="sibTrans" cxnId="{5B9D6CDD-3755-4F42-95DD-505FD4FFD4E2}">
      <dgm:prSet/>
      <dgm:spPr/>
      <dgm:t>
        <a:bodyPr/>
        <a:lstStyle/>
        <a:p>
          <a:endParaRPr lang="en-US"/>
        </a:p>
      </dgm:t>
    </dgm:pt>
    <dgm:pt modelId="{451A7330-9EE9-4D80-AC17-CC6BB99E95AE}">
      <dgm:prSet custT="1"/>
      <dgm:spPr>
        <a:xfrm rot="5400000">
          <a:off x="6399478" y="-354881"/>
          <a:ext cx="880467" cy="6437376"/>
        </a:xfrm>
        <a:prstGeom prst="round2SameRect">
          <a:avLst/>
        </a:prstGeom>
      </dgm:spPr>
      <dgm:t>
        <a:bodyPr/>
        <a:lstStyle/>
        <a:p>
          <a:pPr rtl="0"/>
          <a:r>
            <a:rPr lang="en-GB" sz="1600" baseline="0" smtClean="0">
              <a:latin typeface="Segoe UI"/>
              <a:ea typeface="+mn-ea"/>
              <a:cs typeface="+mn-cs"/>
            </a:rPr>
            <a:t>Preserve the Outlook profile and offline file (OST)</a:t>
          </a:r>
          <a:endParaRPr lang="en-US" sz="1600" dirty="0">
            <a:latin typeface="Segoe UI"/>
            <a:ea typeface="+mn-ea"/>
            <a:cs typeface="+mn-cs"/>
          </a:endParaRPr>
        </a:p>
      </dgm:t>
    </dgm:pt>
    <dgm:pt modelId="{0B06B3C3-EEE2-4F60-A6F6-4D650C39F57B}" type="parTrans" cxnId="{98BE9312-13C3-47E4-8C9E-8518FF1A3379}">
      <dgm:prSet/>
      <dgm:spPr/>
      <dgm:t>
        <a:bodyPr/>
        <a:lstStyle/>
        <a:p>
          <a:endParaRPr lang="en-US"/>
        </a:p>
      </dgm:t>
    </dgm:pt>
    <dgm:pt modelId="{CBFCC2EC-BEF0-4444-83D3-11856AF13328}" type="sibTrans" cxnId="{98BE9312-13C3-47E4-8C9E-8518FF1A3379}">
      <dgm:prSet/>
      <dgm:spPr/>
      <dgm:t>
        <a:bodyPr/>
        <a:lstStyle/>
        <a:p>
          <a:endParaRPr lang="en-US"/>
        </a:p>
      </dgm:t>
    </dgm:pt>
    <dgm:pt modelId="{06E4365E-F9DB-43A0-A9D9-39C583D4C2F0}">
      <dgm:prSet/>
      <dgm:spPr>
        <a:xfrm>
          <a:off x="0" y="3469127"/>
          <a:ext cx="3621024" cy="1100583"/>
        </a:xfrm>
        <a:prstGeom prst="roundRect">
          <a:avLst/>
        </a:prstGeom>
      </dgm:spPr>
      <dgm:t>
        <a:bodyPr/>
        <a:lstStyle/>
        <a:p>
          <a:pPr algn="l" rtl="0"/>
          <a:r>
            <a:rPr lang="en-GB" baseline="0" smtClean="0">
              <a:latin typeface="Segoe UI Light"/>
              <a:ea typeface="+mn-ea"/>
              <a:cs typeface="+mn-cs"/>
            </a:rPr>
            <a:t>Secure mail flow</a:t>
          </a:r>
          <a:endParaRPr lang="en-US" baseline="0" dirty="0">
            <a:latin typeface="Segoe UI Light"/>
            <a:ea typeface="+mn-ea"/>
            <a:cs typeface="+mn-cs"/>
          </a:endParaRPr>
        </a:p>
      </dgm:t>
    </dgm:pt>
    <dgm:pt modelId="{FB11252D-FACD-445E-B37B-64B29F8C4206}" type="parTrans" cxnId="{7BCEC9D3-E3D1-4FEB-937D-A591718757ED}">
      <dgm:prSet/>
      <dgm:spPr/>
      <dgm:t>
        <a:bodyPr/>
        <a:lstStyle/>
        <a:p>
          <a:endParaRPr lang="en-US"/>
        </a:p>
      </dgm:t>
    </dgm:pt>
    <dgm:pt modelId="{9F05D7F0-6D76-4CC1-9176-849CAF591592}" type="sibTrans" cxnId="{7BCEC9D3-E3D1-4FEB-937D-A591718757ED}">
      <dgm:prSet/>
      <dgm:spPr/>
      <dgm:t>
        <a:bodyPr/>
        <a:lstStyle/>
        <a:p>
          <a:endParaRPr lang="en-US"/>
        </a:p>
      </dgm:t>
    </dgm:pt>
    <dgm:pt modelId="{3FB71596-3694-466B-96D3-DFE22E2A8217}">
      <dgm:prSet custT="1"/>
      <dgm:spPr>
        <a:xfrm rot="5400000">
          <a:off x="6399478" y="800731"/>
          <a:ext cx="880467" cy="6437376"/>
        </a:xfrm>
        <a:prstGeom prst="round2SameRect">
          <a:avLst/>
        </a:prstGeom>
      </dgm:spPr>
      <dgm:t>
        <a:bodyPr/>
        <a:lstStyle/>
        <a:p>
          <a:pPr rtl="0"/>
          <a:r>
            <a:rPr lang="en-GB" sz="1600" baseline="0" smtClean="0">
              <a:latin typeface="Segoe UI"/>
              <a:ea typeface="+mn-ea"/>
              <a:cs typeface="+mn-cs"/>
            </a:rPr>
            <a:t>Authenticated and encrypted mail flow</a:t>
          </a:r>
          <a:endParaRPr lang="en-US" sz="1600" dirty="0">
            <a:latin typeface="Segoe UI"/>
            <a:ea typeface="+mn-ea"/>
            <a:cs typeface="+mn-cs"/>
          </a:endParaRPr>
        </a:p>
      </dgm:t>
    </dgm:pt>
    <dgm:pt modelId="{FC8639DA-513A-430B-AD4B-120417F5A02A}" type="parTrans" cxnId="{99E420E3-8D88-455D-8FFA-FEB4F04E21B2}">
      <dgm:prSet/>
      <dgm:spPr/>
      <dgm:t>
        <a:bodyPr/>
        <a:lstStyle/>
        <a:p>
          <a:endParaRPr lang="en-US"/>
        </a:p>
      </dgm:t>
    </dgm:pt>
    <dgm:pt modelId="{7F70A963-5CE3-41A3-8ABC-C79ABCB0DCFC}" type="sibTrans" cxnId="{99E420E3-8D88-455D-8FFA-FEB4F04E21B2}">
      <dgm:prSet/>
      <dgm:spPr/>
      <dgm:t>
        <a:bodyPr/>
        <a:lstStyle/>
        <a:p>
          <a:endParaRPr lang="en-US"/>
        </a:p>
      </dgm:t>
    </dgm:pt>
    <dgm:pt modelId="{0DF400A6-8C87-458D-A623-CDD87641E491}">
      <dgm:prSet custT="1"/>
      <dgm:spPr>
        <a:xfrm rot="5400000">
          <a:off x="6399478" y="800731"/>
          <a:ext cx="880467" cy="6437376"/>
        </a:xfrm>
        <a:prstGeom prst="round2SameRect">
          <a:avLst/>
        </a:prstGeom>
      </dgm:spPr>
      <dgm:t>
        <a:bodyPr/>
        <a:lstStyle/>
        <a:p>
          <a:pPr rtl="0"/>
          <a:r>
            <a:rPr lang="en-GB" sz="1600" baseline="0" smtClean="0">
              <a:latin typeface="Segoe UI"/>
              <a:ea typeface="+mn-ea"/>
              <a:cs typeface="+mn-cs"/>
            </a:rPr>
            <a:t>Preserves the internal Exchange messages headers</a:t>
          </a:r>
          <a:endParaRPr lang="en-US" sz="1600" dirty="0">
            <a:latin typeface="Segoe UI"/>
            <a:ea typeface="+mn-ea"/>
            <a:cs typeface="+mn-cs"/>
          </a:endParaRPr>
        </a:p>
      </dgm:t>
    </dgm:pt>
    <dgm:pt modelId="{E69BAD9D-4E67-470F-A07F-FCD3F31A587C}" type="parTrans" cxnId="{E424362C-F1AE-4E21-A682-9ECBCA02E9CC}">
      <dgm:prSet/>
      <dgm:spPr/>
      <dgm:t>
        <a:bodyPr/>
        <a:lstStyle/>
        <a:p>
          <a:endParaRPr lang="en-US"/>
        </a:p>
      </dgm:t>
    </dgm:pt>
    <dgm:pt modelId="{23C8C295-DDA8-4327-9D3C-B69FF419389D}" type="sibTrans" cxnId="{E424362C-F1AE-4E21-A682-9ECBCA02E9CC}">
      <dgm:prSet/>
      <dgm:spPr/>
      <dgm:t>
        <a:bodyPr/>
        <a:lstStyle/>
        <a:p>
          <a:endParaRPr lang="en-US"/>
        </a:p>
      </dgm:t>
    </dgm:pt>
    <dgm:pt modelId="{4DB41B76-770C-46F0-9E2F-EA839A4411A6}">
      <dgm:prSet custT="1"/>
      <dgm:spPr>
        <a:xfrm rot="5400000">
          <a:off x="6399478" y="800731"/>
          <a:ext cx="880467" cy="6437376"/>
        </a:xfrm>
        <a:prstGeom prst="round2SameRect">
          <a:avLst/>
        </a:prstGeom>
      </dgm:spPr>
      <dgm:t>
        <a:bodyPr/>
        <a:lstStyle/>
        <a:p>
          <a:pPr rtl="0"/>
          <a:r>
            <a:rPr lang="en-GB" sz="1600" baseline="0" smtClean="0">
              <a:latin typeface="Segoe UI"/>
              <a:ea typeface="+mn-ea"/>
              <a:cs typeface="+mn-cs"/>
            </a:rPr>
            <a:t>Support for compliance mail flow scenarios (central transport)</a:t>
          </a:r>
          <a:endParaRPr lang="en-US" sz="1600" dirty="0">
            <a:latin typeface="Segoe UI"/>
            <a:ea typeface="+mn-ea"/>
            <a:cs typeface="+mn-cs"/>
          </a:endParaRPr>
        </a:p>
      </dgm:t>
    </dgm:pt>
    <dgm:pt modelId="{D731070F-C9D0-465D-8642-101846389B94}" type="parTrans" cxnId="{07371041-C93F-42B8-B170-CC19A1A18363}">
      <dgm:prSet/>
      <dgm:spPr/>
      <dgm:t>
        <a:bodyPr/>
        <a:lstStyle/>
        <a:p>
          <a:endParaRPr lang="en-US"/>
        </a:p>
      </dgm:t>
    </dgm:pt>
    <dgm:pt modelId="{9419D46E-3447-4A10-8083-6A21563EB116}" type="sibTrans" cxnId="{07371041-C93F-42B8-B170-CC19A1A18363}">
      <dgm:prSet/>
      <dgm:spPr/>
      <dgm:t>
        <a:bodyPr/>
        <a:lstStyle/>
        <a:p>
          <a:endParaRPr lang="en-US"/>
        </a:p>
      </dgm:t>
    </dgm:pt>
    <dgm:pt modelId="{1689434C-83EA-4FF6-9DBC-05A353C5896E}">
      <dgm:prSet custT="1"/>
      <dgm:spPr>
        <a:xfrm rot="5400000">
          <a:off x="6399478" y="-2666107"/>
          <a:ext cx="880467" cy="6437376"/>
        </a:xfrm>
        <a:prstGeom prst="round2SameRect">
          <a:avLst/>
        </a:prstGeom>
      </dgm:spPr>
      <dgm:t>
        <a:bodyPr/>
        <a:lstStyle/>
        <a:p>
          <a:pPr rtl="0"/>
          <a:r>
            <a:rPr lang="en-US" sz="1600" smtClean="0">
              <a:latin typeface="Segoe UI"/>
              <a:ea typeface="+mn-ea"/>
              <a:cs typeface="+mn-cs"/>
            </a:rPr>
            <a:t>Enables Free/Busy, calendar sharing, message tracking, online archive, and more</a:t>
          </a:r>
          <a:endParaRPr lang="en-US" sz="1600" dirty="0">
            <a:latin typeface="Segoe UI"/>
            <a:ea typeface="+mn-ea"/>
            <a:cs typeface="+mn-cs"/>
          </a:endParaRPr>
        </a:p>
      </dgm:t>
    </dgm:pt>
    <dgm:pt modelId="{6D10317C-772F-4628-8794-9D1D736B1597}" type="parTrans" cxnId="{EBB4D982-E0E4-4F66-8DD3-578DCAE94506}">
      <dgm:prSet/>
      <dgm:spPr/>
      <dgm:t>
        <a:bodyPr/>
        <a:lstStyle/>
        <a:p>
          <a:endParaRPr lang="en-US"/>
        </a:p>
      </dgm:t>
    </dgm:pt>
    <dgm:pt modelId="{3AF5E962-5B8C-40CD-BE45-CACD6A5B656F}" type="sibTrans" cxnId="{EBB4D982-E0E4-4F66-8DD3-578DCAE94506}">
      <dgm:prSet/>
      <dgm:spPr/>
      <dgm:t>
        <a:bodyPr/>
        <a:lstStyle/>
        <a:p>
          <a:endParaRPr lang="en-US"/>
        </a:p>
      </dgm:t>
    </dgm:pt>
    <dgm:pt modelId="{C5B2B1F9-A34A-4D08-9F4D-35B1AF66F8B7}">
      <dgm:prSet custT="1"/>
      <dgm:spPr>
        <a:xfrm rot="5400000">
          <a:off x="6399478" y="-354881"/>
          <a:ext cx="880467" cy="6437376"/>
        </a:xfrm>
        <a:prstGeom prst="round2SameRect">
          <a:avLst/>
        </a:prstGeom>
      </dgm:spPr>
      <dgm:t>
        <a:bodyPr/>
        <a:lstStyle/>
        <a:p>
          <a:pPr rtl="0"/>
          <a:r>
            <a:rPr lang="en-US" sz="1600" smtClean="0">
              <a:latin typeface="Segoe UI"/>
              <a:ea typeface="+mn-ea"/>
              <a:cs typeface="+mn-cs"/>
            </a:rPr>
            <a:t>Leverages the Mailbox Replication Service (MRS)</a:t>
          </a:r>
          <a:endParaRPr lang="en-US" sz="1600" dirty="0">
            <a:latin typeface="Segoe UI"/>
            <a:ea typeface="+mn-ea"/>
            <a:cs typeface="+mn-cs"/>
          </a:endParaRPr>
        </a:p>
      </dgm:t>
    </dgm:pt>
    <dgm:pt modelId="{8E01B2BA-01BF-4A1E-BC69-35F6B58B6AFB}" type="parTrans" cxnId="{03D1915D-DE83-45CE-97AC-884685DF30D5}">
      <dgm:prSet/>
      <dgm:spPr/>
      <dgm:t>
        <a:bodyPr/>
        <a:lstStyle/>
        <a:p>
          <a:endParaRPr lang="en-US"/>
        </a:p>
      </dgm:t>
    </dgm:pt>
    <dgm:pt modelId="{A5EB6E3B-5584-4C90-85E6-723E4779DB22}" type="sibTrans" cxnId="{03D1915D-DE83-45CE-97AC-884685DF30D5}">
      <dgm:prSet/>
      <dgm:spPr/>
      <dgm:t>
        <a:bodyPr/>
        <a:lstStyle/>
        <a:p>
          <a:endParaRPr lang="en-US"/>
        </a:p>
      </dgm:t>
    </dgm:pt>
    <dgm:pt modelId="{9C2B3693-61E9-47EA-9F83-FDEDA84006D9}" type="pres">
      <dgm:prSet presAssocID="{D020E858-51F1-43CA-9467-4140BE511F3B}" presName="Name0" presStyleCnt="0">
        <dgm:presLayoutVars>
          <dgm:dir/>
          <dgm:animLvl val="lvl"/>
          <dgm:resizeHandles val="exact"/>
        </dgm:presLayoutVars>
      </dgm:prSet>
      <dgm:spPr/>
      <dgm:t>
        <a:bodyPr/>
        <a:lstStyle/>
        <a:p>
          <a:endParaRPr lang="en-US"/>
        </a:p>
      </dgm:t>
    </dgm:pt>
    <dgm:pt modelId="{66EF1198-8271-4F49-A96A-391641973350}" type="pres">
      <dgm:prSet presAssocID="{ECB8A754-8D3C-4CCB-8618-D47651AEBA50}" presName="linNode" presStyleCnt="0"/>
      <dgm:spPr/>
      <dgm:t>
        <a:bodyPr/>
        <a:lstStyle/>
        <a:p>
          <a:endParaRPr lang="de-DE"/>
        </a:p>
      </dgm:t>
    </dgm:pt>
    <dgm:pt modelId="{D29A75B0-9423-4986-AF3F-4FFFF707BDA7}" type="pres">
      <dgm:prSet presAssocID="{ECB8A754-8D3C-4CCB-8618-D47651AEBA50}" presName="parentText" presStyleLbl="node1" presStyleIdx="0" presStyleCnt="4">
        <dgm:presLayoutVars>
          <dgm:chMax val="1"/>
          <dgm:bulletEnabled val="1"/>
        </dgm:presLayoutVars>
      </dgm:prSet>
      <dgm:spPr/>
      <dgm:t>
        <a:bodyPr/>
        <a:lstStyle/>
        <a:p>
          <a:endParaRPr lang="en-US"/>
        </a:p>
      </dgm:t>
    </dgm:pt>
    <dgm:pt modelId="{6ECF937E-436A-4DFF-B9F0-8F9F30529DA3}" type="pres">
      <dgm:prSet presAssocID="{ECB8A754-8D3C-4CCB-8618-D47651AEBA50}" presName="descendantText" presStyleLbl="alignAccFollowNode1" presStyleIdx="0" presStyleCnt="4">
        <dgm:presLayoutVars>
          <dgm:bulletEnabled val="1"/>
        </dgm:presLayoutVars>
      </dgm:prSet>
      <dgm:spPr/>
      <dgm:t>
        <a:bodyPr/>
        <a:lstStyle/>
        <a:p>
          <a:endParaRPr lang="en-US"/>
        </a:p>
      </dgm:t>
    </dgm:pt>
    <dgm:pt modelId="{9360D611-6166-44CB-AD73-7E4E3AEF07EC}" type="pres">
      <dgm:prSet presAssocID="{C5F245A1-9EA0-4C99-B239-C5CAA56CBA52}" presName="sp" presStyleCnt="0"/>
      <dgm:spPr/>
      <dgm:t>
        <a:bodyPr/>
        <a:lstStyle/>
        <a:p>
          <a:endParaRPr lang="de-DE"/>
        </a:p>
      </dgm:t>
    </dgm:pt>
    <dgm:pt modelId="{5D3A19D4-2BB4-41D8-94CB-70BB7C13E545}" type="pres">
      <dgm:prSet presAssocID="{408E24E8-A62C-4654-95A8-B54B124B7756}" presName="linNode" presStyleCnt="0"/>
      <dgm:spPr/>
      <dgm:t>
        <a:bodyPr/>
        <a:lstStyle/>
        <a:p>
          <a:endParaRPr lang="de-DE"/>
        </a:p>
      </dgm:t>
    </dgm:pt>
    <dgm:pt modelId="{01D8A8CC-86E3-4802-A0E6-7574797CF265}" type="pres">
      <dgm:prSet presAssocID="{408E24E8-A62C-4654-95A8-B54B124B7756}" presName="parentText" presStyleLbl="node1" presStyleIdx="1" presStyleCnt="4">
        <dgm:presLayoutVars>
          <dgm:chMax val="1"/>
          <dgm:bulletEnabled val="1"/>
        </dgm:presLayoutVars>
      </dgm:prSet>
      <dgm:spPr/>
      <dgm:t>
        <a:bodyPr/>
        <a:lstStyle/>
        <a:p>
          <a:endParaRPr lang="en-US"/>
        </a:p>
      </dgm:t>
    </dgm:pt>
    <dgm:pt modelId="{FB1430A9-A363-4E29-BE39-33E4018C33A9}" type="pres">
      <dgm:prSet presAssocID="{408E24E8-A62C-4654-95A8-B54B124B7756}" presName="descendantText" presStyleLbl="alignAccFollowNode1" presStyleIdx="1" presStyleCnt="4">
        <dgm:presLayoutVars>
          <dgm:bulletEnabled val="1"/>
        </dgm:presLayoutVars>
      </dgm:prSet>
      <dgm:spPr/>
      <dgm:t>
        <a:bodyPr/>
        <a:lstStyle/>
        <a:p>
          <a:endParaRPr lang="en-US"/>
        </a:p>
      </dgm:t>
    </dgm:pt>
    <dgm:pt modelId="{D77525F1-F754-4E97-85DA-DE7117723EF8}" type="pres">
      <dgm:prSet presAssocID="{665BA4D5-16F1-4BE2-8EB1-024111BE8CC6}" presName="sp" presStyleCnt="0"/>
      <dgm:spPr/>
      <dgm:t>
        <a:bodyPr/>
        <a:lstStyle/>
        <a:p>
          <a:endParaRPr lang="de-DE"/>
        </a:p>
      </dgm:t>
    </dgm:pt>
    <dgm:pt modelId="{17BD12EA-0051-4915-B854-6BADE7E5BE0A}" type="pres">
      <dgm:prSet presAssocID="{563946DE-E1A5-4D9D-B30E-38F3C96513B3}" presName="linNode" presStyleCnt="0"/>
      <dgm:spPr/>
      <dgm:t>
        <a:bodyPr/>
        <a:lstStyle/>
        <a:p>
          <a:endParaRPr lang="de-DE"/>
        </a:p>
      </dgm:t>
    </dgm:pt>
    <dgm:pt modelId="{885DDB5D-7809-4189-8D8B-9990444719D9}" type="pres">
      <dgm:prSet presAssocID="{563946DE-E1A5-4D9D-B30E-38F3C96513B3}" presName="parentText" presStyleLbl="node1" presStyleIdx="2" presStyleCnt="4">
        <dgm:presLayoutVars>
          <dgm:chMax val="1"/>
          <dgm:bulletEnabled val="1"/>
        </dgm:presLayoutVars>
      </dgm:prSet>
      <dgm:spPr/>
      <dgm:t>
        <a:bodyPr/>
        <a:lstStyle/>
        <a:p>
          <a:endParaRPr lang="en-US"/>
        </a:p>
      </dgm:t>
    </dgm:pt>
    <dgm:pt modelId="{4455B960-A74C-4A4D-BBCD-8842CF363CDE}" type="pres">
      <dgm:prSet presAssocID="{563946DE-E1A5-4D9D-B30E-38F3C96513B3}" presName="descendantText" presStyleLbl="alignAccFollowNode1" presStyleIdx="2" presStyleCnt="4">
        <dgm:presLayoutVars>
          <dgm:bulletEnabled val="1"/>
        </dgm:presLayoutVars>
      </dgm:prSet>
      <dgm:spPr/>
      <dgm:t>
        <a:bodyPr/>
        <a:lstStyle/>
        <a:p>
          <a:endParaRPr lang="en-US"/>
        </a:p>
      </dgm:t>
    </dgm:pt>
    <dgm:pt modelId="{9B042F4E-CBB6-48A0-AC19-573C525C6609}" type="pres">
      <dgm:prSet presAssocID="{4C9B5675-46E1-4E8B-9B3D-900D198CF924}" presName="sp" presStyleCnt="0"/>
      <dgm:spPr/>
      <dgm:t>
        <a:bodyPr/>
        <a:lstStyle/>
        <a:p>
          <a:endParaRPr lang="de-DE"/>
        </a:p>
      </dgm:t>
    </dgm:pt>
    <dgm:pt modelId="{C604F5F2-1D90-4B93-A852-390588561257}" type="pres">
      <dgm:prSet presAssocID="{06E4365E-F9DB-43A0-A9D9-39C583D4C2F0}" presName="linNode" presStyleCnt="0"/>
      <dgm:spPr/>
      <dgm:t>
        <a:bodyPr/>
        <a:lstStyle/>
        <a:p>
          <a:endParaRPr lang="de-DE"/>
        </a:p>
      </dgm:t>
    </dgm:pt>
    <dgm:pt modelId="{9BD37CF8-7A99-4ACE-9B8A-AA4E2C017E7B}" type="pres">
      <dgm:prSet presAssocID="{06E4365E-F9DB-43A0-A9D9-39C583D4C2F0}" presName="parentText" presStyleLbl="node1" presStyleIdx="3" presStyleCnt="4">
        <dgm:presLayoutVars>
          <dgm:chMax val="1"/>
          <dgm:bulletEnabled val="1"/>
        </dgm:presLayoutVars>
      </dgm:prSet>
      <dgm:spPr/>
      <dgm:t>
        <a:bodyPr/>
        <a:lstStyle/>
        <a:p>
          <a:endParaRPr lang="en-US"/>
        </a:p>
      </dgm:t>
    </dgm:pt>
    <dgm:pt modelId="{EE2B3796-7C7C-440B-B558-62B786625CED}" type="pres">
      <dgm:prSet presAssocID="{06E4365E-F9DB-43A0-A9D9-39C583D4C2F0}" presName="descendantText" presStyleLbl="alignAccFollowNode1" presStyleIdx="3" presStyleCnt="4">
        <dgm:presLayoutVars>
          <dgm:bulletEnabled val="1"/>
        </dgm:presLayoutVars>
      </dgm:prSet>
      <dgm:spPr/>
      <dgm:t>
        <a:bodyPr/>
        <a:lstStyle/>
        <a:p>
          <a:endParaRPr lang="en-US"/>
        </a:p>
      </dgm:t>
    </dgm:pt>
  </dgm:ptLst>
  <dgm:cxnLst>
    <dgm:cxn modelId="{A3F1340D-2083-4EA0-8A96-2C2AAC326859}" srcId="{D020E858-51F1-43CA-9467-4140BE511F3B}" destId="{ECB8A754-8D3C-4CCB-8618-D47651AEBA50}" srcOrd="0" destOrd="0" parTransId="{238C8D12-899D-435E-80C1-DD45711593FD}" sibTransId="{C5F245A1-9EA0-4C99-B239-C5CAA56CBA52}"/>
    <dgm:cxn modelId="{A3B9F26A-ED4A-4EFD-B670-2390A800E64D}" type="presOf" srcId="{3FB71596-3694-466B-96D3-DFE22E2A8217}" destId="{EE2B3796-7C7C-440B-B558-62B786625CED}" srcOrd="0" destOrd="0" presId="urn:microsoft.com/office/officeart/2005/8/layout/vList5"/>
    <dgm:cxn modelId="{0C55FAE7-65A8-441B-9319-B4AEF84FA508}" type="presOf" srcId="{451A7330-9EE9-4D80-AC17-CC6BB99E95AE}" destId="{4455B960-A74C-4A4D-BBCD-8842CF363CDE}" srcOrd="0" destOrd="1" presId="urn:microsoft.com/office/officeart/2005/8/layout/vList5"/>
    <dgm:cxn modelId="{E424362C-F1AE-4E21-A682-9ECBCA02E9CC}" srcId="{06E4365E-F9DB-43A0-A9D9-39C583D4C2F0}" destId="{0DF400A6-8C87-458D-A623-CDD87641E491}" srcOrd="1" destOrd="0" parTransId="{E69BAD9D-4E67-470F-A07F-FCD3F31A587C}" sibTransId="{23C8C295-DDA8-4327-9D3C-B69FF419389D}"/>
    <dgm:cxn modelId="{99E420E3-8D88-455D-8FFA-FEB4F04E21B2}" srcId="{06E4365E-F9DB-43A0-A9D9-39C583D4C2F0}" destId="{3FB71596-3694-466B-96D3-DFE22E2A8217}" srcOrd="0" destOrd="0" parTransId="{FC8639DA-513A-430B-AD4B-120417F5A02A}" sibTransId="{7F70A963-5CE3-41A3-8ABC-C79ABCB0DCFC}"/>
    <dgm:cxn modelId="{EFCAC054-F142-4869-AD74-9A035B08742E}" type="presOf" srcId="{06E4365E-F9DB-43A0-A9D9-39C583D4C2F0}" destId="{9BD37CF8-7A99-4ACE-9B8A-AA4E2C017E7B}" srcOrd="0" destOrd="0" presId="urn:microsoft.com/office/officeart/2005/8/layout/vList5"/>
    <dgm:cxn modelId="{C1B48DB9-FDBD-499A-8EDC-78591A7A6859}" type="presOf" srcId="{ECB8A754-8D3C-4CCB-8618-D47651AEBA50}" destId="{D29A75B0-9423-4986-AF3F-4FFFF707BDA7}" srcOrd="0" destOrd="0" presId="urn:microsoft.com/office/officeart/2005/8/layout/vList5"/>
    <dgm:cxn modelId="{B05FF8EB-8815-43C8-9D62-6361E59EC04E}" type="presOf" srcId="{4DB41B76-770C-46F0-9E2F-EA839A4411A6}" destId="{EE2B3796-7C7C-440B-B558-62B786625CED}" srcOrd="0" destOrd="2" presId="urn:microsoft.com/office/officeart/2005/8/layout/vList5"/>
    <dgm:cxn modelId="{03D1915D-DE83-45CE-97AC-884685DF30D5}" srcId="{563946DE-E1A5-4D9D-B30E-38F3C96513B3}" destId="{C5B2B1F9-A34A-4D08-9F4D-35B1AF66F8B7}" srcOrd="2" destOrd="0" parTransId="{8E01B2BA-01BF-4A1E-BC69-35F6B58B6AFB}" sibTransId="{A5EB6E3B-5584-4C90-85E6-723E4779DB22}"/>
    <dgm:cxn modelId="{AFC46090-757D-43DD-87B7-A721DF59343C}" type="presOf" srcId="{A7B11C55-EB34-40F3-8CBC-BA8626E137ED}" destId="{FB1430A9-A363-4E29-BE39-33E4018C33A9}" srcOrd="0" destOrd="0" presId="urn:microsoft.com/office/officeart/2005/8/layout/vList5"/>
    <dgm:cxn modelId="{98BE9312-13C3-47E4-8C9E-8518FF1A3379}" srcId="{563946DE-E1A5-4D9D-B30E-38F3C96513B3}" destId="{451A7330-9EE9-4D80-AC17-CC6BB99E95AE}" srcOrd="1" destOrd="0" parTransId="{0B06B3C3-EEE2-4F60-A6F6-4D650C39F57B}" sibTransId="{CBFCC2EC-BEF0-4444-83D3-11856AF13328}"/>
    <dgm:cxn modelId="{5B9D6CDD-3755-4F42-95DD-505FD4FFD4E2}" srcId="{563946DE-E1A5-4D9D-B30E-38F3C96513B3}" destId="{0E4E2538-5642-44C8-8597-8A0566ECD25E}" srcOrd="0" destOrd="0" parTransId="{9C883A35-3203-4833-BFBC-7893C0D0CA35}" sibTransId="{A24FB987-8467-4A6C-A987-71F23AD4714D}"/>
    <dgm:cxn modelId="{4AF00614-7409-4B33-A0E8-871C53DC2893}" type="presOf" srcId="{C5B2B1F9-A34A-4D08-9F4D-35B1AF66F8B7}" destId="{4455B960-A74C-4A4D-BBCD-8842CF363CDE}" srcOrd="0" destOrd="2" presId="urn:microsoft.com/office/officeart/2005/8/layout/vList5"/>
    <dgm:cxn modelId="{E20B6FA0-4F45-4CF2-B5B5-6F9F1DA26C2A}" type="presOf" srcId="{C9C78FA2-5C6B-4A8D-A133-EE94E1BF2086}" destId="{6ECF937E-436A-4DFF-B9F0-8F9F30529DA3}" srcOrd="0" destOrd="0" presId="urn:microsoft.com/office/officeart/2005/8/layout/vList5"/>
    <dgm:cxn modelId="{D8F26C69-0CC7-44A5-8ADA-683FD63428D5}" type="presOf" srcId="{1689434C-83EA-4FF6-9DBC-05A353C5896E}" destId="{6ECF937E-436A-4DFF-B9F0-8F9F30529DA3}" srcOrd="0" destOrd="1" presId="urn:microsoft.com/office/officeart/2005/8/layout/vList5"/>
    <dgm:cxn modelId="{07371041-C93F-42B8-B170-CC19A1A18363}" srcId="{06E4365E-F9DB-43A0-A9D9-39C583D4C2F0}" destId="{4DB41B76-770C-46F0-9E2F-EA839A4411A6}" srcOrd="2" destOrd="0" parTransId="{D731070F-C9D0-465D-8642-101846389B94}" sibTransId="{9419D46E-3447-4A10-8083-6A21563EB116}"/>
    <dgm:cxn modelId="{AF2B0B13-595A-4E0E-8FB8-BCD93C075411}" type="presOf" srcId="{563946DE-E1A5-4D9D-B30E-38F3C96513B3}" destId="{885DDB5D-7809-4189-8D8B-9990444719D9}" srcOrd="0" destOrd="0" presId="urn:microsoft.com/office/officeart/2005/8/layout/vList5"/>
    <dgm:cxn modelId="{262C135D-635D-4D65-98AC-7E035790EC92}" type="presOf" srcId="{D020E858-51F1-43CA-9467-4140BE511F3B}" destId="{9C2B3693-61E9-47EA-9F83-FDEDA84006D9}" srcOrd="0" destOrd="0" presId="urn:microsoft.com/office/officeart/2005/8/layout/vList5"/>
    <dgm:cxn modelId="{59584B8A-6AE8-4CD4-8970-C325DD93EC26}" type="presOf" srcId="{0E4E2538-5642-44C8-8597-8A0566ECD25E}" destId="{4455B960-A74C-4A4D-BBCD-8842CF363CDE}" srcOrd="0" destOrd="0" presId="urn:microsoft.com/office/officeart/2005/8/layout/vList5"/>
    <dgm:cxn modelId="{BFF343D0-BA77-4C1E-8EFD-F5E098DE40A8}" type="presOf" srcId="{0DF400A6-8C87-458D-A623-CDD87641E491}" destId="{EE2B3796-7C7C-440B-B558-62B786625CED}" srcOrd="0" destOrd="1" presId="urn:microsoft.com/office/officeart/2005/8/layout/vList5"/>
    <dgm:cxn modelId="{EB579044-06A2-4D99-8485-0134CBBEF0E0}" type="presOf" srcId="{408E24E8-A62C-4654-95A8-B54B124B7756}" destId="{01D8A8CC-86E3-4802-A0E6-7574797CF265}" srcOrd="0" destOrd="0" presId="urn:microsoft.com/office/officeart/2005/8/layout/vList5"/>
    <dgm:cxn modelId="{D192C52C-0CDC-43EE-8701-2311A17C43E6}" srcId="{D020E858-51F1-43CA-9467-4140BE511F3B}" destId="{563946DE-E1A5-4D9D-B30E-38F3C96513B3}" srcOrd="2" destOrd="0" parTransId="{174C08D3-AB99-4FFF-91BE-1A69B686C8BA}" sibTransId="{4C9B5675-46E1-4E8B-9B3D-900D198CF924}"/>
    <dgm:cxn modelId="{EBB4D982-E0E4-4F66-8DD3-578DCAE94506}" srcId="{ECB8A754-8D3C-4CCB-8618-D47651AEBA50}" destId="{1689434C-83EA-4FF6-9DBC-05A353C5896E}" srcOrd="1" destOrd="0" parTransId="{6D10317C-772F-4628-8794-9D1D736B1597}" sibTransId="{3AF5E962-5B8C-40CD-BE45-CACD6A5B656F}"/>
    <dgm:cxn modelId="{7BCEC9D3-E3D1-4FEB-937D-A591718757ED}" srcId="{D020E858-51F1-43CA-9467-4140BE511F3B}" destId="{06E4365E-F9DB-43A0-A9D9-39C583D4C2F0}" srcOrd="3" destOrd="0" parTransId="{FB11252D-FACD-445E-B37B-64B29F8C4206}" sibTransId="{9F05D7F0-6D76-4CC1-9176-849CAF591592}"/>
    <dgm:cxn modelId="{AD680ADE-F867-482E-8D84-E7B8455690C0}" srcId="{D020E858-51F1-43CA-9467-4140BE511F3B}" destId="{408E24E8-A62C-4654-95A8-B54B124B7756}" srcOrd="1" destOrd="0" parTransId="{03EDCA53-1319-4E9B-BED4-1D1F969780AC}" sibTransId="{665BA4D5-16F1-4BE2-8EB1-024111BE8CC6}"/>
    <dgm:cxn modelId="{7B79421A-7DAD-4C7D-B195-C82E6F2D9A70}" srcId="{408E24E8-A62C-4654-95A8-B54B124B7756}" destId="{A7B11C55-EB34-40F3-8CBC-BA8626E137ED}" srcOrd="0" destOrd="0" parTransId="{263A8F21-C699-4A9D-BC6A-B7236542AE59}" sibTransId="{C55E49BB-5530-4C06-B4A0-3E83B1A89734}"/>
    <dgm:cxn modelId="{E5DAC70A-432C-4880-AC77-A7231F44A56A}" srcId="{ECB8A754-8D3C-4CCB-8618-D47651AEBA50}" destId="{C9C78FA2-5C6B-4A8D-A133-EE94E1BF2086}" srcOrd="0" destOrd="0" parTransId="{5808A093-D260-4560-B10C-5FED65596426}" sibTransId="{CADAADAD-5844-427A-BCCF-9C27A8B9938F}"/>
    <dgm:cxn modelId="{1D5CB83E-182A-4E98-B9C5-CADF98F5976B}" type="presParOf" srcId="{9C2B3693-61E9-47EA-9F83-FDEDA84006D9}" destId="{66EF1198-8271-4F49-A96A-391641973350}" srcOrd="0" destOrd="0" presId="urn:microsoft.com/office/officeart/2005/8/layout/vList5"/>
    <dgm:cxn modelId="{FB3E5293-BB8C-4D97-8070-4BAFA5FF5058}" type="presParOf" srcId="{66EF1198-8271-4F49-A96A-391641973350}" destId="{D29A75B0-9423-4986-AF3F-4FFFF707BDA7}" srcOrd="0" destOrd="0" presId="urn:microsoft.com/office/officeart/2005/8/layout/vList5"/>
    <dgm:cxn modelId="{2FC9C3DB-6268-49FE-B549-1A48ED811B8C}" type="presParOf" srcId="{66EF1198-8271-4F49-A96A-391641973350}" destId="{6ECF937E-436A-4DFF-B9F0-8F9F30529DA3}" srcOrd="1" destOrd="0" presId="urn:microsoft.com/office/officeart/2005/8/layout/vList5"/>
    <dgm:cxn modelId="{5D9A3BED-DF39-4C46-9649-042EA2FCFDAA}" type="presParOf" srcId="{9C2B3693-61E9-47EA-9F83-FDEDA84006D9}" destId="{9360D611-6166-44CB-AD73-7E4E3AEF07EC}" srcOrd="1" destOrd="0" presId="urn:microsoft.com/office/officeart/2005/8/layout/vList5"/>
    <dgm:cxn modelId="{B4335469-D376-4F20-9415-A78179975EEF}" type="presParOf" srcId="{9C2B3693-61E9-47EA-9F83-FDEDA84006D9}" destId="{5D3A19D4-2BB4-41D8-94CB-70BB7C13E545}" srcOrd="2" destOrd="0" presId="urn:microsoft.com/office/officeart/2005/8/layout/vList5"/>
    <dgm:cxn modelId="{B9CFF8E4-E6A1-4FA9-B80E-B63BD2FAA7B4}" type="presParOf" srcId="{5D3A19D4-2BB4-41D8-94CB-70BB7C13E545}" destId="{01D8A8CC-86E3-4802-A0E6-7574797CF265}" srcOrd="0" destOrd="0" presId="urn:microsoft.com/office/officeart/2005/8/layout/vList5"/>
    <dgm:cxn modelId="{794318B3-0F88-4FC0-8082-52A2A5174669}" type="presParOf" srcId="{5D3A19D4-2BB4-41D8-94CB-70BB7C13E545}" destId="{FB1430A9-A363-4E29-BE39-33E4018C33A9}" srcOrd="1" destOrd="0" presId="urn:microsoft.com/office/officeart/2005/8/layout/vList5"/>
    <dgm:cxn modelId="{8BE4B77C-8795-4E1A-AB35-7E205AABAB8F}" type="presParOf" srcId="{9C2B3693-61E9-47EA-9F83-FDEDA84006D9}" destId="{D77525F1-F754-4E97-85DA-DE7117723EF8}" srcOrd="3" destOrd="0" presId="urn:microsoft.com/office/officeart/2005/8/layout/vList5"/>
    <dgm:cxn modelId="{8644E6B8-A666-4CB7-96F4-58A359C82BB2}" type="presParOf" srcId="{9C2B3693-61E9-47EA-9F83-FDEDA84006D9}" destId="{17BD12EA-0051-4915-B854-6BADE7E5BE0A}" srcOrd="4" destOrd="0" presId="urn:microsoft.com/office/officeart/2005/8/layout/vList5"/>
    <dgm:cxn modelId="{0603C118-7B08-4E88-93E4-C5811BB96648}" type="presParOf" srcId="{17BD12EA-0051-4915-B854-6BADE7E5BE0A}" destId="{885DDB5D-7809-4189-8D8B-9990444719D9}" srcOrd="0" destOrd="0" presId="urn:microsoft.com/office/officeart/2005/8/layout/vList5"/>
    <dgm:cxn modelId="{06063CCF-ABAA-4B0B-AA78-E788AA6714A2}" type="presParOf" srcId="{17BD12EA-0051-4915-B854-6BADE7E5BE0A}" destId="{4455B960-A74C-4A4D-BBCD-8842CF363CDE}" srcOrd="1" destOrd="0" presId="urn:microsoft.com/office/officeart/2005/8/layout/vList5"/>
    <dgm:cxn modelId="{3ECA9B45-AEE4-45EE-A8CD-DBBB95902360}" type="presParOf" srcId="{9C2B3693-61E9-47EA-9F83-FDEDA84006D9}" destId="{9B042F4E-CBB6-48A0-AC19-573C525C6609}" srcOrd="5" destOrd="0" presId="urn:microsoft.com/office/officeart/2005/8/layout/vList5"/>
    <dgm:cxn modelId="{354BF32E-0863-49D5-BD4E-9D2FCEADCAF1}" type="presParOf" srcId="{9C2B3693-61E9-47EA-9F83-FDEDA84006D9}" destId="{C604F5F2-1D90-4B93-A852-390588561257}" srcOrd="6" destOrd="0" presId="urn:microsoft.com/office/officeart/2005/8/layout/vList5"/>
    <dgm:cxn modelId="{B8C5C808-F38C-4344-980D-EDD88CCAF559}" type="presParOf" srcId="{C604F5F2-1D90-4B93-A852-390588561257}" destId="{9BD37CF8-7A99-4ACE-9B8A-AA4E2C017E7B}" srcOrd="0" destOrd="0" presId="urn:microsoft.com/office/officeart/2005/8/layout/vList5"/>
    <dgm:cxn modelId="{415AB9CC-2EE5-4C87-BDBF-D1DC6DB588CF}" type="presParOf" srcId="{C604F5F2-1D90-4B93-A852-390588561257}" destId="{EE2B3796-7C7C-440B-B558-62B786625CE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9530A4F-DCBB-48F5-B84D-4713FEB0B435}"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de-DE"/>
        </a:p>
      </dgm:t>
    </dgm:pt>
    <dgm:pt modelId="{73A4A6BD-7CCB-4AA6-A6A9-B59DF2105996}">
      <dgm:prSet/>
      <dgm:spPr/>
      <dgm:t>
        <a:bodyPr/>
        <a:lstStyle/>
        <a:p>
          <a:pPr rtl="0"/>
          <a:r>
            <a:rPr lang="de-DE" b="0" smtClean="0"/>
            <a:t>Exchange Server 2013</a:t>
          </a:r>
          <a:endParaRPr lang="de-DE"/>
        </a:p>
      </dgm:t>
    </dgm:pt>
    <dgm:pt modelId="{6D896586-6514-402C-828A-17FCBAD5A2AC}" type="parTrans" cxnId="{3B1E8A33-DFAF-43F8-B624-A35824B77DA4}">
      <dgm:prSet/>
      <dgm:spPr/>
      <dgm:t>
        <a:bodyPr/>
        <a:lstStyle/>
        <a:p>
          <a:endParaRPr lang="de-DE"/>
        </a:p>
      </dgm:t>
    </dgm:pt>
    <dgm:pt modelId="{4EF267F7-8120-4848-8E3F-EB26E8D9ED8E}" type="sibTrans" cxnId="{3B1E8A33-DFAF-43F8-B624-A35824B77DA4}">
      <dgm:prSet/>
      <dgm:spPr/>
      <dgm:t>
        <a:bodyPr/>
        <a:lstStyle/>
        <a:p>
          <a:endParaRPr lang="de-DE"/>
        </a:p>
      </dgm:t>
    </dgm:pt>
    <dgm:pt modelId="{4D6A11B3-3B35-41BF-B048-91C6FD6F607F}">
      <dgm:prSet/>
      <dgm:spPr/>
      <dgm:t>
        <a:bodyPr/>
        <a:lstStyle/>
        <a:p>
          <a:pPr rtl="0"/>
          <a:r>
            <a:rPr lang="de-DE" dirty="0" smtClean="0">
              <a:solidFill>
                <a:schemeClr val="tx1">
                  <a:lumMod val="65000"/>
                </a:schemeClr>
              </a:solidFill>
            </a:rPr>
            <a:t>New Exchange </a:t>
          </a:r>
          <a:r>
            <a:rPr lang="de-DE" dirty="0" err="1" smtClean="0">
              <a:solidFill>
                <a:schemeClr val="tx1">
                  <a:lumMod val="65000"/>
                </a:schemeClr>
              </a:solidFill>
            </a:rPr>
            <a:t>Architecture</a:t>
          </a:r>
          <a:endParaRPr lang="de-DE" dirty="0">
            <a:solidFill>
              <a:schemeClr val="tx1">
                <a:lumMod val="65000"/>
              </a:schemeClr>
            </a:solidFill>
          </a:endParaRPr>
        </a:p>
      </dgm:t>
    </dgm:pt>
    <dgm:pt modelId="{5E2BDB04-D543-4BA7-B525-8ACB4C3247B6}" type="parTrans" cxnId="{1A602165-9CA9-46FB-82F4-63E792263D1D}">
      <dgm:prSet/>
      <dgm:spPr/>
      <dgm:t>
        <a:bodyPr/>
        <a:lstStyle/>
        <a:p>
          <a:endParaRPr lang="de-DE"/>
        </a:p>
      </dgm:t>
    </dgm:pt>
    <dgm:pt modelId="{B9890938-166B-4146-9037-9A8F8EA04BD4}" type="sibTrans" cxnId="{1A602165-9CA9-46FB-82F4-63E792263D1D}">
      <dgm:prSet/>
      <dgm:spPr/>
      <dgm:t>
        <a:bodyPr/>
        <a:lstStyle/>
        <a:p>
          <a:endParaRPr lang="de-DE"/>
        </a:p>
      </dgm:t>
    </dgm:pt>
    <dgm:pt modelId="{D49A5DF6-09B7-4FA1-9FAC-8876D7DF8267}">
      <dgm:prSet/>
      <dgm:spPr/>
      <dgm:t>
        <a:bodyPr/>
        <a:lstStyle/>
        <a:p>
          <a:pPr rtl="0"/>
          <a:r>
            <a:rPr lang="de-DE" smtClean="0">
              <a:solidFill>
                <a:schemeClr val="tx1">
                  <a:lumMod val="65000"/>
                </a:schemeClr>
              </a:solidFill>
            </a:rPr>
            <a:t>Client Access Server 2013</a:t>
          </a:r>
          <a:endParaRPr lang="de-DE">
            <a:solidFill>
              <a:schemeClr val="tx1">
                <a:lumMod val="65000"/>
              </a:schemeClr>
            </a:solidFill>
          </a:endParaRPr>
        </a:p>
      </dgm:t>
    </dgm:pt>
    <dgm:pt modelId="{4560FFA7-46AD-4FFC-9A9D-57AE49AA48CB}" type="parTrans" cxnId="{FFB0F18B-F7B2-4096-A50D-E6A2B3DCD53B}">
      <dgm:prSet/>
      <dgm:spPr/>
      <dgm:t>
        <a:bodyPr/>
        <a:lstStyle/>
        <a:p>
          <a:endParaRPr lang="de-DE"/>
        </a:p>
      </dgm:t>
    </dgm:pt>
    <dgm:pt modelId="{8D5220C8-4D00-45B8-BC50-D4E4F0F9B715}" type="sibTrans" cxnId="{FFB0F18B-F7B2-4096-A50D-E6A2B3DCD53B}">
      <dgm:prSet/>
      <dgm:spPr/>
      <dgm:t>
        <a:bodyPr/>
        <a:lstStyle/>
        <a:p>
          <a:endParaRPr lang="de-DE"/>
        </a:p>
      </dgm:t>
    </dgm:pt>
    <dgm:pt modelId="{6A06F26C-5B37-4DDA-A723-7E3F6A96BD7A}">
      <dgm:prSet/>
      <dgm:spPr/>
      <dgm:t>
        <a:bodyPr/>
        <a:lstStyle/>
        <a:p>
          <a:pPr rtl="0"/>
          <a:r>
            <a:rPr lang="de-DE" smtClean="0">
              <a:solidFill>
                <a:schemeClr val="tx1">
                  <a:lumMod val="65000"/>
                </a:schemeClr>
              </a:solidFill>
            </a:rPr>
            <a:t>Mailbox Server 2013</a:t>
          </a:r>
          <a:endParaRPr lang="de-DE">
            <a:solidFill>
              <a:schemeClr val="tx1">
                <a:lumMod val="65000"/>
              </a:schemeClr>
            </a:solidFill>
          </a:endParaRPr>
        </a:p>
      </dgm:t>
    </dgm:pt>
    <dgm:pt modelId="{097A21C2-580B-4116-A9CC-DACDAEC9FD89}" type="parTrans" cxnId="{BA52C30C-4A1B-43CD-B78C-F69B37CFCC53}">
      <dgm:prSet/>
      <dgm:spPr/>
      <dgm:t>
        <a:bodyPr/>
        <a:lstStyle/>
        <a:p>
          <a:endParaRPr lang="de-DE"/>
        </a:p>
      </dgm:t>
    </dgm:pt>
    <dgm:pt modelId="{1F6947CB-1EE4-40B9-94A3-782351A66C90}" type="sibTrans" cxnId="{BA52C30C-4A1B-43CD-B78C-F69B37CFCC53}">
      <dgm:prSet/>
      <dgm:spPr/>
      <dgm:t>
        <a:bodyPr/>
        <a:lstStyle/>
        <a:p>
          <a:endParaRPr lang="de-DE"/>
        </a:p>
      </dgm:t>
    </dgm:pt>
    <dgm:pt modelId="{91911BA8-D9CF-477B-9DE9-DFC1DC29FA56}">
      <dgm:prSet/>
      <dgm:spPr/>
      <dgm:t>
        <a:bodyPr/>
        <a:lstStyle/>
        <a:p>
          <a:pPr rtl="0"/>
          <a:r>
            <a:rPr lang="de-DE" smtClean="0">
              <a:solidFill>
                <a:schemeClr val="tx1">
                  <a:lumMod val="65000"/>
                </a:schemeClr>
              </a:solidFill>
            </a:rPr>
            <a:t>Transport Architecture</a:t>
          </a:r>
          <a:endParaRPr lang="de-DE">
            <a:solidFill>
              <a:schemeClr val="tx1">
                <a:lumMod val="65000"/>
              </a:schemeClr>
            </a:solidFill>
          </a:endParaRPr>
        </a:p>
      </dgm:t>
    </dgm:pt>
    <dgm:pt modelId="{32F8519C-4CBC-43B1-9D88-02119EA7979B}" type="parTrans" cxnId="{F19172D3-24ED-4F98-BB75-79793849F3E3}">
      <dgm:prSet/>
      <dgm:spPr/>
      <dgm:t>
        <a:bodyPr/>
        <a:lstStyle/>
        <a:p>
          <a:endParaRPr lang="de-DE"/>
        </a:p>
      </dgm:t>
    </dgm:pt>
    <dgm:pt modelId="{0D255775-36F3-445D-A6FB-2BD65687A4AC}" type="sibTrans" cxnId="{F19172D3-24ED-4F98-BB75-79793849F3E3}">
      <dgm:prSet/>
      <dgm:spPr/>
      <dgm:t>
        <a:bodyPr/>
        <a:lstStyle/>
        <a:p>
          <a:endParaRPr lang="de-DE"/>
        </a:p>
      </dgm:t>
    </dgm:pt>
    <dgm:pt modelId="{5AA8E320-A8FD-4AE5-BCCE-9DC785C674A1}">
      <dgm:prSet/>
      <dgm:spPr/>
      <dgm:t>
        <a:bodyPr/>
        <a:lstStyle/>
        <a:p>
          <a:pPr rtl="0"/>
          <a:r>
            <a:rPr lang="de-DE" smtClean="0">
              <a:solidFill>
                <a:schemeClr val="tx1">
                  <a:lumMod val="65000"/>
                </a:schemeClr>
              </a:solidFill>
            </a:rPr>
            <a:t>Service Availability</a:t>
          </a:r>
          <a:endParaRPr lang="de-DE">
            <a:solidFill>
              <a:schemeClr val="tx1">
                <a:lumMod val="65000"/>
              </a:schemeClr>
            </a:solidFill>
          </a:endParaRPr>
        </a:p>
      </dgm:t>
    </dgm:pt>
    <dgm:pt modelId="{951A906C-011F-4A1C-818D-1696C3DC8AD8}" type="parTrans" cxnId="{94170CC8-F20B-4718-AC41-179C7271DE44}">
      <dgm:prSet/>
      <dgm:spPr/>
      <dgm:t>
        <a:bodyPr/>
        <a:lstStyle/>
        <a:p>
          <a:endParaRPr lang="de-DE"/>
        </a:p>
      </dgm:t>
    </dgm:pt>
    <dgm:pt modelId="{F82EC626-268A-44D4-B435-E04DAD22602E}" type="sibTrans" cxnId="{94170CC8-F20B-4718-AC41-179C7271DE44}">
      <dgm:prSet/>
      <dgm:spPr/>
      <dgm:t>
        <a:bodyPr/>
        <a:lstStyle/>
        <a:p>
          <a:endParaRPr lang="de-DE"/>
        </a:p>
      </dgm:t>
    </dgm:pt>
    <dgm:pt modelId="{64BFEDBA-1EB4-4EC6-B7AC-072073139812}">
      <dgm:prSet/>
      <dgm:spPr/>
      <dgm:t>
        <a:bodyPr/>
        <a:lstStyle/>
        <a:p>
          <a:pPr rtl="0"/>
          <a:r>
            <a:rPr lang="de-DE" b="0" smtClean="0"/>
            <a:t>Exchange </a:t>
          </a:r>
          <a:r>
            <a:rPr lang="en-US" b="0" smtClean="0"/>
            <a:t>and</a:t>
          </a:r>
          <a:r>
            <a:rPr lang="de-DE" b="0" smtClean="0"/>
            <a:t> Office 365 – Hybrid</a:t>
          </a:r>
          <a:endParaRPr lang="de-DE"/>
        </a:p>
      </dgm:t>
    </dgm:pt>
    <dgm:pt modelId="{5034E314-D0C0-4AB6-96C2-D2EE381BE119}" type="parTrans" cxnId="{DB974AB0-A1C8-4A9F-87AA-0FF290117507}">
      <dgm:prSet/>
      <dgm:spPr/>
      <dgm:t>
        <a:bodyPr/>
        <a:lstStyle/>
        <a:p>
          <a:endParaRPr lang="de-DE"/>
        </a:p>
      </dgm:t>
    </dgm:pt>
    <dgm:pt modelId="{260C501F-9616-42D3-8062-AD6AFC30F591}" type="sibTrans" cxnId="{DB974AB0-A1C8-4A9F-87AA-0FF290117507}">
      <dgm:prSet/>
      <dgm:spPr/>
      <dgm:t>
        <a:bodyPr/>
        <a:lstStyle/>
        <a:p>
          <a:endParaRPr lang="de-DE"/>
        </a:p>
      </dgm:t>
    </dgm:pt>
    <dgm:pt modelId="{350738FA-FF6C-4E9C-8C88-39C2902895DA}">
      <dgm:prSet/>
      <dgm:spPr/>
      <dgm:t>
        <a:bodyPr/>
        <a:lstStyle/>
        <a:p>
          <a:pPr rtl="0"/>
          <a:r>
            <a:rPr lang="de-DE" smtClean="0">
              <a:solidFill>
                <a:schemeClr val="tx1">
                  <a:lumMod val="65000"/>
                </a:schemeClr>
              </a:solidFill>
            </a:rPr>
            <a:t>What is it good for?</a:t>
          </a:r>
          <a:endParaRPr lang="de-DE">
            <a:solidFill>
              <a:schemeClr val="tx1">
                <a:lumMod val="65000"/>
              </a:schemeClr>
            </a:solidFill>
          </a:endParaRPr>
        </a:p>
      </dgm:t>
    </dgm:pt>
    <dgm:pt modelId="{F13962D0-AEF9-4A28-91D6-EF02F45462EF}" type="parTrans" cxnId="{A668CE70-A7C5-41D3-A965-B3A05A502666}">
      <dgm:prSet/>
      <dgm:spPr/>
      <dgm:t>
        <a:bodyPr/>
        <a:lstStyle/>
        <a:p>
          <a:endParaRPr lang="de-DE"/>
        </a:p>
      </dgm:t>
    </dgm:pt>
    <dgm:pt modelId="{4451951A-DCB5-4D99-91FA-64577973E627}" type="sibTrans" cxnId="{A668CE70-A7C5-41D3-A965-B3A05A502666}">
      <dgm:prSet/>
      <dgm:spPr/>
      <dgm:t>
        <a:bodyPr/>
        <a:lstStyle/>
        <a:p>
          <a:endParaRPr lang="de-DE"/>
        </a:p>
      </dgm:t>
    </dgm:pt>
    <dgm:pt modelId="{6B256EE7-D41D-4EEE-8BFC-4A6FB706EA74}">
      <dgm:prSet/>
      <dgm:spPr/>
      <dgm:t>
        <a:bodyPr/>
        <a:lstStyle/>
        <a:p>
          <a:pPr rtl="0"/>
          <a:r>
            <a:rPr lang="de-DE" smtClean="0">
              <a:solidFill>
                <a:schemeClr val="tx1">
                  <a:lumMod val="65000"/>
                </a:schemeClr>
              </a:solidFill>
            </a:rPr>
            <a:t>Migration scenarios</a:t>
          </a:r>
          <a:endParaRPr lang="de-DE">
            <a:solidFill>
              <a:schemeClr val="tx1">
                <a:lumMod val="65000"/>
              </a:schemeClr>
            </a:solidFill>
          </a:endParaRPr>
        </a:p>
      </dgm:t>
    </dgm:pt>
    <dgm:pt modelId="{2784427A-E2CB-4ADC-988C-E1AACE3D505E}" type="parTrans" cxnId="{1700FB13-C2CF-48D4-8222-ACC29E198DC5}">
      <dgm:prSet/>
      <dgm:spPr/>
      <dgm:t>
        <a:bodyPr/>
        <a:lstStyle/>
        <a:p>
          <a:endParaRPr lang="de-DE"/>
        </a:p>
      </dgm:t>
    </dgm:pt>
    <dgm:pt modelId="{31946D64-1EB3-4290-BAED-C5553281C7A0}" type="sibTrans" cxnId="{1700FB13-C2CF-48D4-8222-ACC29E198DC5}">
      <dgm:prSet/>
      <dgm:spPr/>
      <dgm:t>
        <a:bodyPr/>
        <a:lstStyle/>
        <a:p>
          <a:endParaRPr lang="de-DE"/>
        </a:p>
      </dgm:t>
    </dgm:pt>
    <dgm:pt modelId="{FED04EEF-715E-48CB-818A-27DA174E2395}">
      <dgm:prSet/>
      <dgm:spPr/>
      <dgm:t>
        <a:bodyPr/>
        <a:lstStyle/>
        <a:p>
          <a:pPr rtl="0"/>
          <a:r>
            <a:rPr lang="de-DE" smtClean="0">
              <a:solidFill>
                <a:schemeClr val="tx1">
                  <a:lumMod val="65000"/>
                </a:schemeClr>
              </a:solidFill>
            </a:rPr>
            <a:t>Hybrid deployment</a:t>
          </a:r>
          <a:endParaRPr lang="de-DE">
            <a:solidFill>
              <a:schemeClr val="tx1">
                <a:lumMod val="65000"/>
              </a:schemeClr>
            </a:solidFill>
          </a:endParaRPr>
        </a:p>
      </dgm:t>
    </dgm:pt>
    <dgm:pt modelId="{9FB33260-2F33-4C83-A605-7921EEF1EB51}" type="parTrans" cxnId="{25C4618B-08DF-4223-A27A-FCC8E298A44F}">
      <dgm:prSet/>
      <dgm:spPr/>
      <dgm:t>
        <a:bodyPr/>
        <a:lstStyle/>
        <a:p>
          <a:endParaRPr lang="de-DE"/>
        </a:p>
      </dgm:t>
    </dgm:pt>
    <dgm:pt modelId="{A8B4E8EB-7F48-47F9-99BE-7CA1106D6E7F}" type="sibTrans" cxnId="{25C4618B-08DF-4223-A27A-FCC8E298A44F}">
      <dgm:prSet/>
      <dgm:spPr/>
      <dgm:t>
        <a:bodyPr/>
        <a:lstStyle/>
        <a:p>
          <a:endParaRPr lang="de-DE"/>
        </a:p>
      </dgm:t>
    </dgm:pt>
    <dgm:pt modelId="{D7B03C24-89D0-4073-AB65-43BD58B46CFA}">
      <dgm:prSet/>
      <dgm:spPr/>
      <dgm:t>
        <a:bodyPr/>
        <a:lstStyle/>
        <a:p>
          <a:pPr rtl="0"/>
          <a:r>
            <a:rPr lang="de-DE" smtClean="0">
              <a:solidFill>
                <a:schemeClr val="tx1"/>
              </a:solidFill>
            </a:rPr>
            <a:t>Migrations interfaces</a:t>
          </a:r>
          <a:endParaRPr lang="de-DE">
            <a:solidFill>
              <a:schemeClr val="tx1"/>
            </a:solidFill>
          </a:endParaRPr>
        </a:p>
      </dgm:t>
    </dgm:pt>
    <dgm:pt modelId="{D39A6959-4431-46BA-BD97-CC57A4170C0F}" type="parTrans" cxnId="{C750C28B-FFCB-4819-90F3-7245950DE59C}">
      <dgm:prSet/>
      <dgm:spPr/>
      <dgm:t>
        <a:bodyPr/>
        <a:lstStyle/>
        <a:p>
          <a:endParaRPr lang="de-DE"/>
        </a:p>
      </dgm:t>
    </dgm:pt>
    <dgm:pt modelId="{EADD04B6-D747-4359-81A3-AC120D0AD653}" type="sibTrans" cxnId="{C750C28B-FFCB-4819-90F3-7245950DE59C}">
      <dgm:prSet/>
      <dgm:spPr/>
      <dgm:t>
        <a:bodyPr/>
        <a:lstStyle/>
        <a:p>
          <a:endParaRPr lang="de-DE"/>
        </a:p>
      </dgm:t>
    </dgm:pt>
    <dgm:pt modelId="{24A2CDD8-9B1B-49FE-9228-089BCB9D79AC}" type="pres">
      <dgm:prSet presAssocID="{49530A4F-DCBB-48F5-B84D-4713FEB0B435}" presName="theList" presStyleCnt="0">
        <dgm:presLayoutVars>
          <dgm:dir/>
          <dgm:animLvl val="lvl"/>
          <dgm:resizeHandles val="exact"/>
        </dgm:presLayoutVars>
      </dgm:prSet>
      <dgm:spPr/>
      <dgm:t>
        <a:bodyPr/>
        <a:lstStyle/>
        <a:p>
          <a:endParaRPr lang="de-DE"/>
        </a:p>
      </dgm:t>
    </dgm:pt>
    <dgm:pt modelId="{03C5E59A-9C7F-4FB9-BFA5-1D2EDAFC5E32}" type="pres">
      <dgm:prSet presAssocID="{73A4A6BD-7CCB-4AA6-A6A9-B59DF2105996}" presName="compNode" presStyleCnt="0"/>
      <dgm:spPr/>
    </dgm:pt>
    <dgm:pt modelId="{DE218B78-EDA7-4D83-9BB9-3FDF30B07E79}" type="pres">
      <dgm:prSet presAssocID="{73A4A6BD-7CCB-4AA6-A6A9-B59DF2105996}" presName="aNode" presStyleLbl="bgShp" presStyleIdx="0" presStyleCnt="2"/>
      <dgm:spPr/>
      <dgm:t>
        <a:bodyPr/>
        <a:lstStyle/>
        <a:p>
          <a:endParaRPr lang="de-DE"/>
        </a:p>
      </dgm:t>
    </dgm:pt>
    <dgm:pt modelId="{950E369C-9251-45E0-B3B8-50C4BEB4049C}" type="pres">
      <dgm:prSet presAssocID="{73A4A6BD-7CCB-4AA6-A6A9-B59DF2105996}" presName="textNode" presStyleLbl="bgShp" presStyleIdx="0" presStyleCnt="2"/>
      <dgm:spPr/>
      <dgm:t>
        <a:bodyPr/>
        <a:lstStyle/>
        <a:p>
          <a:endParaRPr lang="de-DE"/>
        </a:p>
      </dgm:t>
    </dgm:pt>
    <dgm:pt modelId="{D8C371E3-51B0-4E86-A4EE-6C8135D3C3EF}" type="pres">
      <dgm:prSet presAssocID="{73A4A6BD-7CCB-4AA6-A6A9-B59DF2105996}" presName="compChildNode" presStyleCnt="0"/>
      <dgm:spPr/>
    </dgm:pt>
    <dgm:pt modelId="{0CEC3A04-FCC1-442B-89F3-675A23BBA8BC}" type="pres">
      <dgm:prSet presAssocID="{73A4A6BD-7CCB-4AA6-A6A9-B59DF2105996}" presName="theInnerList" presStyleCnt="0"/>
      <dgm:spPr/>
    </dgm:pt>
    <dgm:pt modelId="{ADB408A0-948B-4ADF-9439-A2149536A348}" type="pres">
      <dgm:prSet presAssocID="{4D6A11B3-3B35-41BF-B048-91C6FD6F607F}" presName="childNode" presStyleLbl="node1" presStyleIdx="0" presStyleCnt="9">
        <dgm:presLayoutVars>
          <dgm:bulletEnabled val="1"/>
        </dgm:presLayoutVars>
      </dgm:prSet>
      <dgm:spPr/>
      <dgm:t>
        <a:bodyPr/>
        <a:lstStyle/>
        <a:p>
          <a:endParaRPr lang="de-DE"/>
        </a:p>
      </dgm:t>
    </dgm:pt>
    <dgm:pt modelId="{DA932B53-CF0F-4DD0-87CF-25E1937208FE}" type="pres">
      <dgm:prSet presAssocID="{4D6A11B3-3B35-41BF-B048-91C6FD6F607F}" presName="aSpace2" presStyleCnt="0"/>
      <dgm:spPr/>
    </dgm:pt>
    <dgm:pt modelId="{1895ACF5-8FA6-4DA9-A62F-65FA8FFF95DB}" type="pres">
      <dgm:prSet presAssocID="{D49A5DF6-09B7-4FA1-9FAC-8876D7DF8267}" presName="childNode" presStyleLbl="node1" presStyleIdx="1" presStyleCnt="9">
        <dgm:presLayoutVars>
          <dgm:bulletEnabled val="1"/>
        </dgm:presLayoutVars>
      </dgm:prSet>
      <dgm:spPr/>
      <dgm:t>
        <a:bodyPr/>
        <a:lstStyle/>
        <a:p>
          <a:endParaRPr lang="de-DE"/>
        </a:p>
      </dgm:t>
    </dgm:pt>
    <dgm:pt modelId="{26B11DB5-9E07-41E8-98BF-6434E203245A}" type="pres">
      <dgm:prSet presAssocID="{D49A5DF6-09B7-4FA1-9FAC-8876D7DF8267}" presName="aSpace2" presStyleCnt="0"/>
      <dgm:spPr/>
    </dgm:pt>
    <dgm:pt modelId="{E1510CDE-5750-4C0B-8E09-D3E70E6CB5E0}" type="pres">
      <dgm:prSet presAssocID="{6A06F26C-5B37-4DDA-A723-7E3F6A96BD7A}" presName="childNode" presStyleLbl="node1" presStyleIdx="2" presStyleCnt="9">
        <dgm:presLayoutVars>
          <dgm:bulletEnabled val="1"/>
        </dgm:presLayoutVars>
      </dgm:prSet>
      <dgm:spPr/>
      <dgm:t>
        <a:bodyPr/>
        <a:lstStyle/>
        <a:p>
          <a:endParaRPr lang="de-DE"/>
        </a:p>
      </dgm:t>
    </dgm:pt>
    <dgm:pt modelId="{A832FF1B-922B-4F31-A9CD-6AEAB8982F29}" type="pres">
      <dgm:prSet presAssocID="{6A06F26C-5B37-4DDA-A723-7E3F6A96BD7A}" presName="aSpace2" presStyleCnt="0"/>
      <dgm:spPr/>
    </dgm:pt>
    <dgm:pt modelId="{C1B86290-44FF-45BF-B2F2-229B348B8F40}" type="pres">
      <dgm:prSet presAssocID="{91911BA8-D9CF-477B-9DE9-DFC1DC29FA56}" presName="childNode" presStyleLbl="node1" presStyleIdx="3" presStyleCnt="9">
        <dgm:presLayoutVars>
          <dgm:bulletEnabled val="1"/>
        </dgm:presLayoutVars>
      </dgm:prSet>
      <dgm:spPr/>
      <dgm:t>
        <a:bodyPr/>
        <a:lstStyle/>
        <a:p>
          <a:endParaRPr lang="de-DE"/>
        </a:p>
      </dgm:t>
    </dgm:pt>
    <dgm:pt modelId="{3B38CAA6-6C61-4539-A19C-79EDC45593FD}" type="pres">
      <dgm:prSet presAssocID="{91911BA8-D9CF-477B-9DE9-DFC1DC29FA56}" presName="aSpace2" presStyleCnt="0"/>
      <dgm:spPr/>
    </dgm:pt>
    <dgm:pt modelId="{939D63A9-A1CF-41D1-B88D-12301DE194C5}" type="pres">
      <dgm:prSet presAssocID="{5AA8E320-A8FD-4AE5-BCCE-9DC785C674A1}" presName="childNode" presStyleLbl="node1" presStyleIdx="4" presStyleCnt="9">
        <dgm:presLayoutVars>
          <dgm:bulletEnabled val="1"/>
        </dgm:presLayoutVars>
      </dgm:prSet>
      <dgm:spPr/>
      <dgm:t>
        <a:bodyPr/>
        <a:lstStyle/>
        <a:p>
          <a:endParaRPr lang="de-DE"/>
        </a:p>
      </dgm:t>
    </dgm:pt>
    <dgm:pt modelId="{EB7DD76D-E366-4445-9E32-7C73EABECECC}" type="pres">
      <dgm:prSet presAssocID="{73A4A6BD-7CCB-4AA6-A6A9-B59DF2105996}" presName="aSpace" presStyleCnt="0"/>
      <dgm:spPr/>
    </dgm:pt>
    <dgm:pt modelId="{0DA43DD2-5828-4651-B137-8301D289D245}" type="pres">
      <dgm:prSet presAssocID="{64BFEDBA-1EB4-4EC6-B7AC-072073139812}" presName="compNode" presStyleCnt="0"/>
      <dgm:spPr/>
    </dgm:pt>
    <dgm:pt modelId="{560231DC-0478-4012-B803-C554C54D8D55}" type="pres">
      <dgm:prSet presAssocID="{64BFEDBA-1EB4-4EC6-B7AC-072073139812}" presName="aNode" presStyleLbl="bgShp" presStyleIdx="1" presStyleCnt="2"/>
      <dgm:spPr/>
      <dgm:t>
        <a:bodyPr/>
        <a:lstStyle/>
        <a:p>
          <a:endParaRPr lang="de-DE"/>
        </a:p>
      </dgm:t>
    </dgm:pt>
    <dgm:pt modelId="{1BCB982C-11EA-45B3-8101-0417B8E1ACC9}" type="pres">
      <dgm:prSet presAssocID="{64BFEDBA-1EB4-4EC6-B7AC-072073139812}" presName="textNode" presStyleLbl="bgShp" presStyleIdx="1" presStyleCnt="2"/>
      <dgm:spPr/>
      <dgm:t>
        <a:bodyPr/>
        <a:lstStyle/>
        <a:p>
          <a:endParaRPr lang="de-DE"/>
        </a:p>
      </dgm:t>
    </dgm:pt>
    <dgm:pt modelId="{23D31493-1D8D-4B7E-B24C-E05EAE82AAD8}" type="pres">
      <dgm:prSet presAssocID="{64BFEDBA-1EB4-4EC6-B7AC-072073139812}" presName="compChildNode" presStyleCnt="0"/>
      <dgm:spPr/>
    </dgm:pt>
    <dgm:pt modelId="{A57B8055-8458-4C20-98AE-283437C295FC}" type="pres">
      <dgm:prSet presAssocID="{64BFEDBA-1EB4-4EC6-B7AC-072073139812}" presName="theInnerList" presStyleCnt="0"/>
      <dgm:spPr/>
    </dgm:pt>
    <dgm:pt modelId="{1FBE2E5A-594B-48C0-B4C2-9BF042776030}" type="pres">
      <dgm:prSet presAssocID="{350738FA-FF6C-4E9C-8C88-39C2902895DA}" presName="childNode" presStyleLbl="node1" presStyleIdx="5" presStyleCnt="9">
        <dgm:presLayoutVars>
          <dgm:bulletEnabled val="1"/>
        </dgm:presLayoutVars>
      </dgm:prSet>
      <dgm:spPr/>
      <dgm:t>
        <a:bodyPr/>
        <a:lstStyle/>
        <a:p>
          <a:endParaRPr lang="de-DE"/>
        </a:p>
      </dgm:t>
    </dgm:pt>
    <dgm:pt modelId="{89CECAA5-CCD7-4DCF-8BC2-AF6DC70C797A}" type="pres">
      <dgm:prSet presAssocID="{350738FA-FF6C-4E9C-8C88-39C2902895DA}" presName="aSpace2" presStyleCnt="0"/>
      <dgm:spPr/>
    </dgm:pt>
    <dgm:pt modelId="{FB88D3CB-3C43-45E6-9BD6-5AE8B9F49175}" type="pres">
      <dgm:prSet presAssocID="{6B256EE7-D41D-4EEE-8BFC-4A6FB706EA74}" presName="childNode" presStyleLbl="node1" presStyleIdx="6" presStyleCnt="9">
        <dgm:presLayoutVars>
          <dgm:bulletEnabled val="1"/>
        </dgm:presLayoutVars>
      </dgm:prSet>
      <dgm:spPr/>
      <dgm:t>
        <a:bodyPr/>
        <a:lstStyle/>
        <a:p>
          <a:endParaRPr lang="de-DE"/>
        </a:p>
      </dgm:t>
    </dgm:pt>
    <dgm:pt modelId="{3720B6C0-BB5A-438B-9BC8-93E42518BD4E}" type="pres">
      <dgm:prSet presAssocID="{6B256EE7-D41D-4EEE-8BFC-4A6FB706EA74}" presName="aSpace2" presStyleCnt="0"/>
      <dgm:spPr/>
    </dgm:pt>
    <dgm:pt modelId="{C0AE9AD0-AC9B-46AA-9003-6153E360BDE6}" type="pres">
      <dgm:prSet presAssocID="{FED04EEF-715E-48CB-818A-27DA174E2395}" presName="childNode" presStyleLbl="node1" presStyleIdx="7" presStyleCnt="9">
        <dgm:presLayoutVars>
          <dgm:bulletEnabled val="1"/>
        </dgm:presLayoutVars>
      </dgm:prSet>
      <dgm:spPr/>
      <dgm:t>
        <a:bodyPr/>
        <a:lstStyle/>
        <a:p>
          <a:endParaRPr lang="de-DE"/>
        </a:p>
      </dgm:t>
    </dgm:pt>
    <dgm:pt modelId="{C0F865F6-3B90-41C6-A61B-464A8AAC98B4}" type="pres">
      <dgm:prSet presAssocID="{FED04EEF-715E-48CB-818A-27DA174E2395}" presName="aSpace2" presStyleCnt="0"/>
      <dgm:spPr/>
    </dgm:pt>
    <dgm:pt modelId="{9217B0AA-CB9F-4871-9ABB-8B77FCF0FBD6}" type="pres">
      <dgm:prSet presAssocID="{D7B03C24-89D0-4073-AB65-43BD58B46CFA}" presName="childNode" presStyleLbl="node1" presStyleIdx="8" presStyleCnt="9" custLinFactNeighborY="-29036">
        <dgm:presLayoutVars>
          <dgm:bulletEnabled val="1"/>
        </dgm:presLayoutVars>
      </dgm:prSet>
      <dgm:spPr/>
      <dgm:t>
        <a:bodyPr/>
        <a:lstStyle/>
        <a:p>
          <a:endParaRPr lang="de-DE"/>
        </a:p>
      </dgm:t>
    </dgm:pt>
  </dgm:ptLst>
  <dgm:cxnLst>
    <dgm:cxn modelId="{0836D889-69A9-4BB7-880E-FE097C7A3D0C}" type="presOf" srcId="{FED04EEF-715E-48CB-818A-27DA174E2395}" destId="{C0AE9AD0-AC9B-46AA-9003-6153E360BDE6}" srcOrd="0" destOrd="0" presId="urn:microsoft.com/office/officeart/2005/8/layout/lProcess2"/>
    <dgm:cxn modelId="{F41D21E6-09B5-4536-9401-3A71B3237592}" type="presOf" srcId="{D7B03C24-89D0-4073-AB65-43BD58B46CFA}" destId="{9217B0AA-CB9F-4871-9ABB-8B77FCF0FBD6}" srcOrd="0" destOrd="0" presId="urn:microsoft.com/office/officeart/2005/8/layout/lProcess2"/>
    <dgm:cxn modelId="{25C4618B-08DF-4223-A27A-FCC8E298A44F}" srcId="{64BFEDBA-1EB4-4EC6-B7AC-072073139812}" destId="{FED04EEF-715E-48CB-818A-27DA174E2395}" srcOrd="2" destOrd="0" parTransId="{9FB33260-2F33-4C83-A605-7921EEF1EB51}" sibTransId="{A8B4E8EB-7F48-47F9-99BE-7CA1106D6E7F}"/>
    <dgm:cxn modelId="{DB974AB0-A1C8-4A9F-87AA-0FF290117507}" srcId="{49530A4F-DCBB-48F5-B84D-4713FEB0B435}" destId="{64BFEDBA-1EB4-4EC6-B7AC-072073139812}" srcOrd="1" destOrd="0" parTransId="{5034E314-D0C0-4AB6-96C2-D2EE381BE119}" sibTransId="{260C501F-9616-42D3-8062-AD6AFC30F591}"/>
    <dgm:cxn modelId="{94170CC8-F20B-4718-AC41-179C7271DE44}" srcId="{73A4A6BD-7CCB-4AA6-A6A9-B59DF2105996}" destId="{5AA8E320-A8FD-4AE5-BCCE-9DC785C674A1}" srcOrd="4" destOrd="0" parTransId="{951A906C-011F-4A1C-818D-1696C3DC8AD8}" sibTransId="{F82EC626-268A-44D4-B435-E04DAD22602E}"/>
    <dgm:cxn modelId="{1A602165-9CA9-46FB-82F4-63E792263D1D}" srcId="{73A4A6BD-7CCB-4AA6-A6A9-B59DF2105996}" destId="{4D6A11B3-3B35-41BF-B048-91C6FD6F607F}" srcOrd="0" destOrd="0" parTransId="{5E2BDB04-D543-4BA7-B525-8ACB4C3247B6}" sibTransId="{B9890938-166B-4146-9037-9A8F8EA04BD4}"/>
    <dgm:cxn modelId="{3F73A8D3-7C62-46B9-8556-45331738E6D0}" type="presOf" srcId="{91911BA8-D9CF-477B-9DE9-DFC1DC29FA56}" destId="{C1B86290-44FF-45BF-B2F2-229B348B8F40}" srcOrd="0" destOrd="0" presId="urn:microsoft.com/office/officeart/2005/8/layout/lProcess2"/>
    <dgm:cxn modelId="{3B1E8A33-DFAF-43F8-B624-A35824B77DA4}" srcId="{49530A4F-DCBB-48F5-B84D-4713FEB0B435}" destId="{73A4A6BD-7CCB-4AA6-A6A9-B59DF2105996}" srcOrd="0" destOrd="0" parTransId="{6D896586-6514-402C-828A-17FCBAD5A2AC}" sibTransId="{4EF267F7-8120-4848-8E3F-EB26E8D9ED8E}"/>
    <dgm:cxn modelId="{C310F906-C93F-4061-8945-81EEB148C5A6}" type="presOf" srcId="{49530A4F-DCBB-48F5-B84D-4713FEB0B435}" destId="{24A2CDD8-9B1B-49FE-9228-089BCB9D79AC}" srcOrd="0" destOrd="0" presId="urn:microsoft.com/office/officeart/2005/8/layout/lProcess2"/>
    <dgm:cxn modelId="{1700FB13-C2CF-48D4-8222-ACC29E198DC5}" srcId="{64BFEDBA-1EB4-4EC6-B7AC-072073139812}" destId="{6B256EE7-D41D-4EEE-8BFC-4A6FB706EA74}" srcOrd="1" destOrd="0" parTransId="{2784427A-E2CB-4ADC-988C-E1AACE3D505E}" sibTransId="{31946D64-1EB3-4290-BAED-C5553281C7A0}"/>
    <dgm:cxn modelId="{15BC19AC-35D3-4531-A7CD-F31BABFA2780}" type="presOf" srcId="{350738FA-FF6C-4E9C-8C88-39C2902895DA}" destId="{1FBE2E5A-594B-48C0-B4C2-9BF042776030}" srcOrd="0" destOrd="0" presId="urn:microsoft.com/office/officeart/2005/8/layout/lProcess2"/>
    <dgm:cxn modelId="{2609815A-A0B7-498E-A097-C8C9F412F886}" type="presOf" srcId="{6A06F26C-5B37-4DDA-A723-7E3F6A96BD7A}" destId="{E1510CDE-5750-4C0B-8E09-D3E70E6CB5E0}" srcOrd="0" destOrd="0" presId="urn:microsoft.com/office/officeart/2005/8/layout/lProcess2"/>
    <dgm:cxn modelId="{2BB30CBB-F698-4862-9FE5-70FCCB3EA80F}" type="presOf" srcId="{64BFEDBA-1EB4-4EC6-B7AC-072073139812}" destId="{560231DC-0478-4012-B803-C554C54D8D55}" srcOrd="0" destOrd="0" presId="urn:microsoft.com/office/officeart/2005/8/layout/lProcess2"/>
    <dgm:cxn modelId="{74550D31-DAAE-4F6C-B29E-0C8C811C431F}" type="presOf" srcId="{D49A5DF6-09B7-4FA1-9FAC-8876D7DF8267}" destId="{1895ACF5-8FA6-4DA9-A62F-65FA8FFF95DB}" srcOrd="0" destOrd="0" presId="urn:microsoft.com/office/officeart/2005/8/layout/lProcess2"/>
    <dgm:cxn modelId="{BE37272E-AB21-4EF6-AE16-B7F512DF1128}" type="presOf" srcId="{64BFEDBA-1EB4-4EC6-B7AC-072073139812}" destId="{1BCB982C-11EA-45B3-8101-0417B8E1ACC9}" srcOrd="1" destOrd="0" presId="urn:microsoft.com/office/officeart/2005/8/layout/lProcess2"/>
    <dgm:cxn modelId="{373E8066-DD45-484E-834F-5445B3DE4F34}" type="presOf" srcId="{6B256EE7-D41D-4EEE-8BFC-4A6FB706EA74}" destId="{FB88D3CB-3C43-45E6-9BD6-5AE8B9F49175}" srcOrd="0" destOrd="0" presId="urn:microsoft.com/office/officeart/2005/8/layout/lProcess2"/>
    <dgm:cxn modelId="{A45B2ADE-EA70-4884-ADF3-A51A0A4EB2A8}" type="presOf" srcId="{4D6A11B3-3B35-41BF-B048-91C6FD6F607F}" destId="{ADB408A0-948B-4ADF-9439-A2149536A348}" srcOrd="0" destOrd="0" presId="urn:microsoft.com/office/officeart/2005/8/layout/lProcess2"/>
    <dgm:cxn modelId="{C750C28B-FFCB-4819-90F3-7245950DE59C}" srcId="{64BFEDBA-1EB4-4EC6-B7AC-072073139812}" destId="{D7B03C24-89D0-4073-AB65-43BD58B46CFA}" srcOrd="3" destOrd="0" parTransId="{D39A6959-4431-46BA-BD97-CC57A4170C0F}" sibTransId="{EADD04B6-D747-4359-81A3-AC120D0AD653}"/>
    <dgm:cxn modelId="{45FE62D6-45AC-42CD-8170-7860848FC8BD}" type="presOf" srcId="{5AA8E320-A8FD-4AE5-BCCE-9DC785C674A1}" destId="{939D63A9-A1CF-41D1-B88D-12301DE194C5}" srcOrd="0" destOrd="0" presId="urn:microsoft.com/office/officeart/2005/8/layout/lProcess2"/>
    <dgm:cxn modelId="{FFB0F18B-F7B2-4096-A50D-E6A2B3DCD53B}" srcId="{73A4A6BD-7CCB-4AA6-A6A9-B59DF2105996}" destId="{D49A5DF6-09B7-4FA1-9FAC-8876D7DF8267}" srcOrd="1" destOrd="0" parTransId="{4560FFA7-46AD-4FFC-9A9D-57AE49AA48CB}" sibTransId="{8D5220C8-4D00-45B8-BC50-D4E4F0F9B715}"/>
    <dgm:cxn modelId="{A668CE70-A7C5-41D3-A965-B3A05A502666}" srcId="{64BFEDBA-1EB4-4EC6-B7AC-072073139812}" destId="{350738FA-FF6C-4E9C-8C88-39C2902895DA}" srcOrd="0" destOrd="0" parTransId="{F13962D0-AEF9-4A28-91D6-EF02F45462EF}" sibTransId="{4451951A-DCB5-4D99-91FA-64577973E627}"/>
    <dgm:cxn modelId="{BA52C30C-4A1B-43CD-B78C-F69B37CFCC53}" srcId="{73A4A6BD-7CCB-4AA6-A6A9-B59DF2105996}" destId="{6A06F26C-5B37-4DDA-A723-7E3F6A96BD7A}" srcOrd="2" destOrd="0" parTransId="{097A21C2-580B-4116-A9CC-DACDAEC9FD89}" sibTransId="{1F6947CB-1EE4-40B9-94A3-782351A66C90}"/>
    <dgm:cxn modelId="{8DA69F4F-7CFD-4E3F-9349-11A58B3167EE}" type="presOf" srcId="{73A4A6BD-7CCB-4AA6-A6A9-B59DF2105996}" destId="{950E369C-9251-45E0-B3B8-50C4BEB4049C}" srcOrd="1" destOrd="0" presId="urn:microsoft.com/office/officeart/2005/8/layout/lProcess2"/>
    <dgm:cxn modelId="{7DBC5FA6-85F8-42E0-B838-AABE620E3F45}" type="presOf" srcId="{73A4A6BD-7CCB-4AA6-A6A9-B59DF2105996}" destId="{DE218B78-EDA7-4D83-9BB9-3FDF30B07E79}" srcOrd="0" destOrd="0" presId="urn:microsoft.com/office/officeart/2005/8/layout/lProcess2"/>
    <dgm:cxn modelId="{F19172D3-24ED-4F98-BB75-79793849F3E3}" srcId="{73A4A6BD-7CCB-4AA6-A6A9-B59DF2105996}" destId="{91911BA8-D9CF-477B-9DE9-DFC1DC29FA56}" srcOrd="3" destOrd="0" parTransId="{32F8519C-4CBC-43B1-9D88-02119EA7979B}" sibTransId="{0D255775-36F3-445D-A6FB-2BD65687A4AC}"/>
    <dgm:cxn modelId="{FA18CC48-7101-4631-B637-145D9C3A8F09}" type="presParOf" srcId="{24A2CDD8-9B1B-49FE-9228-089BCB9D79AC}" destId="{03C5E59A-9C7F-4FB9-BFA5-1D2EDAFC5E32}" srcOrd="0" destOrd="0" presId="urn:microsoft.com/office/officeart/2005/8/layout/lProcess2"/>
    <dgm:cxn modelId="{ABADE1A1-12F1-45D4-85BB-EE31537439F3}" type="presParOf" srcId="{03C5E59A-9C7F-4FB9-BFA5-1D2EDAFC5E32}" destId="{DE218B78-EDA7-4D83-9BB9-3FDF30B07E79}" srcOrd="0" destOrd="0" presId="urn:microsoft.com/office/officeart/2005/8/layout/lProcess2"/>
    <dgm:cxn modelId="{61615509-6EC7-4129-B2AB-6355FBC38FB8}" type="presParOf" srcId="{03C5E59A-9C7F-4FB9-BFA5-1D2EDAFC5E32}" destId="{950E369C-9251-45E0-B3B8-50C4BEB4049C}" srcOrd="1" destOrd="0" presId="urn:microsoft.com/office/officeart/2005/8/layout/lProcess2"/>
    <dgm:cxn modelId="{D15507B9-BA8F-40C0-9CC6-7FA6AF9CE514}" type="presParOf" srcId="{03C5E59A-9C7F-4FB9-BFA5-1D2EDAFC5E32}" destId="{D8C371E3-51B0-4E86-A4EE-6C8135D3C3EF}" srcOrd="2" destOrd="0" presId="urn:microsoft.com/office/officeart/2005/8/layout/lProcess2"/>
    <dgm:cxn modelId="{14948E92-94EC-4B17-99D5-769703B34F64}" type="presParOf" srcId="{D8C371E3-51B0-4E86-A4EE-6C8135D3C3EF}" destId="{0CEC3A04-FCC1-442B-89F3-675A23BBA8BC}" srcOrd="0" destOrd="0" presId="urn:microsoft.com/office/officeart/2005/8/layout/lProcess2"/>
    <dgm:cxn modelId="{7BD04995-8143-4D31-A144-FD3663526E82}" type="presParOf" srcId="{0CEC3A04-FCC1-442B-89F3-675A23BBA8BC}" destId="{ADB408A0-948B-4ADF-9439-A2149536A348}" srcOrd="0" destOrd="0" presId="urn:microsoft.com/office/officeart/2005/8/layout/lProcess2"/>
    <dgm:cxn modelId="{6624E414-2564-4822-A458-11DAB8CF9111}" type="presParOf" srcId="{0CEC3A04-FCC1-442B-89F3-675A23BBA8BC}" destId="{DA932B53-CF0F-4DD0-87CF-25E1937208FE}" srcOrd="1" destOrd="0" presId="urn:microsoft.com/office/officeart/2005/8/layout/lProcess2"/>
    <dgm:cxn modelId="{64B582F5-F338-4298-9F40-28A32B49DC49}" type="presParOf" srcId="{0CEC3A04-FCC1-442B-89F3-675A23BBA8BC}" destId="{1895ACF5-8FA6-4DA9-A62F-65FA8FFF95DB}" srcOrd="2" destOrd="0" presId="urn:microsoft.com/office/officeart/2005/8/layout/lProcess2"/>
    <dgm:cxn modelId="{1982F429-9081-4F91-9FB4-2CDEFD9D8F06}" type="presParOf" srcId="{0CEC3A04-FCC1-442B-89F3-675A23BBA8BC}" destId="{26B11DB5-9E07-41E8-98BF-6434E203245A}" srcOrd="3" destOrd="0" presId="urn:microsoft.com/office/officeart/2005/8/layout/lProcess2"/>
    <dgm:cxn modelId="{9959D240-CE88-4961-92ED-B3FCBC7F0B14}" type="presParOf" srcId="{0CEC3A04-FCC1-442B-89F3-675A23BBA8BC}" destId="{E1510CDE-5750-4C0B-8E09-D3E70E6CB5E0}" srcOrd="4" destOrd="0" presId="urn:microsoft.com/office/officeart/2005/8/layout/lProcess2"/>
    <dgm:cxn modelId="{19ADAED8-155C-484F-9E61-324F34CAB4C5}" type="presParOf" srcId="{0CEC3A04-FCC1-442B-89F3-675A23BBA8BC}" destId="{A832FF1B-922B-4F31-A9CD-6AEAB8982F29}" srcOrd="5" destOrd="0" presId="urn:microsoft.com/office/officeart/2005/8/layout/lProcess2"/>
    <dgm:cxn modelId="{43E8814B-72EA-4E7B-8837-84EEAE72A4FA}" type="presParOf" srcId="{0CEC3A04-FCC1-442B-89F3-675A23BBA8BC}" destId="{C1B86290-44FF-45BF-B2F2-229B348B8F40}" srcOrd="6" destOrd="0" presId="urn:microsoft.com/office/officeart/2005/8/layout/lProcess2"/>
    <dgm:cxn modelId="{CA8B3373-49D7-4273-96BE-713ADEF8ADDF}" type="presParOf" srcId="{0CEC3A04-FCC1-442B-89F3-675A23BBA8BC}" destId="{3B38CAA6-6C61-4539-A19C-79EDC45593FD}" srcOrd="7" destOrd="0" presId="urn:microsoft.com/office/officeart/2005/8/layout/lProcess2"/>
    <dgm:cxn modelId="{1CC50AC6-FAB0-493D-84C3-940EE392B8C0}" type="presParOf" srcId="{0CEC3A04-FCC1-442B-89F3-675A23BBA8BC}" destId="{939D63A9-A1CF-41D1-B88D-12301DE194C5}" srcOrd="8" destOrd="0" presId="urn:microsoft.com/office/officeart/2005/8/layout/lProcess2"/>
    <dgm:cxn modelId="{33376530-3F98-454C-940F-7BADE0615ABC}" type="presParOf" srcId="{24A2CDD8-9B1B-49FE-9228-089BCB9D79AC}" destId="{EB7DD76D-E366-4445-9E32-7C73EABECECC}" srcOrd="1" destOrd="0" presId="urn:microsoft.com/office/officeart/2005/8/layout/lProcess2"/>
    <dgm:cxn modelId="{6B5DA4DA-D63F-49A2-A04A-F82373B6A49E}" type="presParOf" srcId="{24A2CDD8-9B1B-49FE-9228-089BCB9D79AC}" destId="{0DA43DD2-5828-4651-B137-8301D289D245}" srcOrd="2" destOrd="0" presId="urn:microsoft.com/office/officeart/2005/8/layout/lProcess2"/>
    <dgm:cxn modelId="{29C43764-A28A-4559-82D5-27B8400F0ED7}" type="presParOf" srcId="{0DA43DD2-5828-4651-B137-8301D289D245}" destId="{560231DC-0478-4012-B803-C554C54D8D55}" srcOrd="0" destOrd="0" presId="urn:microsoft.com/office/officeart/2005/8/layout/lProcess2"/>
    <dgm:cxn modelId="{EEA17F36-21D0-43B9-80C7-1F3E628D7C6A}" type="presParOf" srcId="{0DA43DD2-5828-4651-B137-8301D289D245}" destId="{1BCB982C-11EA-45B3-8101-0417B8E1ACC9}" srcOrd="1" destOrd="0" presId="urn:microsoft.com/office/officeart/2005/8/layout/lProcess2"/>
    <dgm:cxn modelId="{71B68111-4AFB-4441-B7C9-12E364AE1F5F}" type="presParOf" srcId="{0DA43DD2-5828-4651-B137-8301D289D245}" destId="{23D31493-1D8D-4B7E-B24C-E05EAE82AAD8}" srcOrd="2" destOrd="0" presId="urn:microsoft.com/office/officeart/2005/8/layout/lProcess2"/>
    <dgm:cxn modelId="{85B4B4F1-E7D9-468D-B604-63C65C39CC6A}" type="presParOf" srcId="{23D31493-1D8D-4B7E-B24C-E05EAE82AAD8}" destId="{A57B8055-8458-4C20-98AE-283437C295FC}" srcOrd="0" destOrd="0" presId="urn:microsoft.com/office/officeart/2005/8/layout/lProcess2"/>
    <dgm:cxn modelId="{26BEB8DC-DBE5-4307-8638-3A953F5425BA}" type="presParOf" srcId="{A57B8055-8458-4C20-98AE-283437C295FC}" destId="{1FBE2E5A-594B-48C0-B4C2-9BF042776030}" srcOrd="0" destOrd="0" presId="urn:microsoft.com/office/officeart/2005/8/layout/lProcess2"/>
    <dgm:cxn modelId="{AFF87970-72BD-4F34-9C6A-44C4EA83FD08}" type="presParOf" srcId="{A57B8055-8458-4C20-98AE-283437C295FC}" destId="{89CECAA5-CCD7-4DCF-8BC2-AF6DC70C797A}" srcOrd="1" destOrd="0" presId="urn:microsoft.com/office/officeart/2005/8/layout/lProcess2"/>
    <dgm:cxn modelId="{6616B03A-3E7F-4C6A-BBD7-0046C706A5F9}" type="presParOf" srcId="{A57B8055-8458-4C20-98AE-283437C295FC}" destId="{FB88D3CB-3C43-45E6-9BD6-5AE8B9F49175}" srcOrd="2" destOrd="0" presId="urn:microsoft.com/office/officeart/2005/8/layout/lProcess2"/>
    <dgm:cxn modelId="{A82DC2BA-A831-4AB6-A47B-EE4310B3135C}" type="presParOf" srcId="{A57B8055-8458-4C20-98AE-283437C295FC}" destId="{3720B6C0-BB5A-438B-9BC8-93E42518BD4E}" srcOrd="3" destOrd="0" presId="urn:microsoft.com/office/officeart/2005/8/layout/lProcess2"/>
    <dgm:cxn modelId="{BDA8DFCD-1795-4E6B-86FE-387282113E12}" type="presParOf" srcId="{A57B8055-8458-4C20-98AE-283437C295FC}" destId="{C0AE9AD0-AC9B-46AA-9003-6153E360BDE6}" srcOrd="4" destOrd="0" presId="urn:microsoft.com/office/officeart/2005/8/layout/lProcess2"/>
    <dgm:cxn modelId="{0CA8B6DA-95CD-4425-870F-94C65DD103D9}" type="presParOf" srcId="{A57B8055-8458-4C20-98AE-283437C295FC}" destId="{C0F865F6-3B90-41C6-A61B-464A8AAC98B4}" srcOrd="5" destOrd="0" presId="urn:microsoft.com/office/officeart/2005/8/layout/lProcess2"/>
    <dgm:cxn modelId="{36A45A5E-6350-4101-A592-7D773E072A48}" type="presParOf" srcId="{A57B8055-8458-4C20-98AE-283437C295FC}" destId="{9217B0AA-CB9F-4871-9ABB-8B77FCF0FBD6}"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530A4F-DCBB-48F5-B84D-4713FEB0B435}"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de-DE"/>
        </a:p>
      </dgm:t>
    </dgm:pt>
    <dgm:pt modelId="{73A4A6BD-7CCB-4AA6-A6A9-B59DF2105996}">
      <dgm:prSet/>
      <dgm:spPr/>
      <dgm:t>
        <a:bodyPr/>
        <a:lstStyle/>
        <a:p>
          <a:pPr rtl="0"/>
          <a:r>
            <a:rPr lang="de-DE" b="0" smtClean="0"/>
            <a:t>Exchange Server 2013</a:t>
          </a:r>
          <a:endParaRPr lang="de-DE"/>
        </a:p>
      </dgm:t>
    </dgm:pt>
    <dgm:pt modelId="{6D896586-6514-402C-828A-17FCBAD5A2AC}" type="parTrans" cxnId="{3B1E8A33-DFAF-43F8-B624-A35824B77DA4}">
      <dgm:prSet/>
      <dgm:spPr/>
      <dgm:t>
        <a:bodyPr/>
        <a:lstStyle/>
        <a:p>
          <a:endParaRPr lang="de-DE"/>
        </a:p>
      </dgm:t>
    </dgm:pt>
    <dgm:pt modelId="{4EF267F7-8120-4848-8E3F-EB26E8D9ED8E}" type="sibTrans" cxnId="{3B1E8A33-DFAF-43F8-B624-A35824B77DA4}">
      <dgm:prSet/>
      <dgm:spPr/>
      <dgm:t>
        <a:bodyPr/>
        <a:lstStyle/>
        <a:p>
          <a:endParaRPr lang="de-DE"/>
        </a:p>
      </dgm:t>
    </dgm:pt>
    <dgm:pt modelId="{4D6A11B3-3B35-41BF-B048-91C6FD6F607F}">
      <dgm:prSet/>
      <dgm:spPr/>
      <dgm:t>
        <a:bodyPr/>
        <a:lstStyle/>
        <a:p>
          <a:pPr rtl="0"/>
          <a:r>
            <a:rPr lang="de-DE" dirty="0" smtClean="0"/>
            <a:t>New Exchange </a:t>
          </a:r>
          <a:r>
            <a:rPr lang="de-DE" dirty="0" err="1" smtClean="0"/>
            <a:t>Architecture</a:t>
          </a:r>
          <a:endParaRPr lang="de-DE" dirty="0"/>
        </a:p>
      </dgm:t>
    </dgm:pt>
    <dgm:pt modelId="{5E2BDB04-D543-4BA7-B525-8ACB4C3247B6}" type="parTrans" cxnId="{1A602165-9CA9-46FB-82F4-63E792263D1D}">
      <dgm:prSet/>
      <dgm:spPr/>
      <dgm:t>
        <a:bodyPr/>
        <a:lstStyle/>
        <a:p>
          <a:endParaRPr lang="de-DE"/>
        </a:p>
      </dgm:t>
    </dgm:pt>
    <dgm:pt modelId="{B9890938-166B-4146-9037-9A8F8EA04BD4}" type="sibTrans" cxnId="{1A602165-9CA9-46FB-82F4-63E792263D1D}">
      <dgm:prSet/>
      <dgm:spPr/>
      <dgm:t>
        <a:bodyPr/>
        <a:lstStyle/>
        <a:p>
          <a:endParaRPr lang="de-DE"/>
        </a:p>
      </dgm:t>
    </dgm:pt>
    <dgm:pt modelId="{D49A5DF6-09B7-4FA1-9FAC-8876D7DF8267}">
      <dgm:prSet/>
      <dgm:spPr/>
      <dgm:t>
        <a:bodyPr/>
        <a:lstStyle/>
        <a:p>
          <a:pPr rtl="0"/>
          <a:r>
            <a:rPr lang="de-DE" dirty="0" smtClean="0">
              <a:solidFill>
                <a:schemeClr val="tx1">
                  <a:lumMod val="65000"/>
                </a:schemeClr>
              </a:solidFill>
            </a:rPr>
            <a:t>Client Access Server 2013</a:t>
          </a:r>
          <a:endParaRPr lang="de-DE" dirty="0">
            <a:solidFill>
              <a:schemeClr val="tx1">
                <a:lumMod val="65000"/>
              </a:schemeClr>
            </a:solidFill>
          </a:endParaRPr>
        </a:p>
      </dgm:t>
    </dgm:pt>
    <dgm:pt modelId="{4560FFA7-46AD-4FFC-9A9D-57AE49AA48CB}" type="parTrans" cxnId="{FFB0F18B-F7B2-4096-A50D-E6A2B3DCD53B}">
      <dgm:prSet/>
      <dgm:spPr/>
      <dgm:t>
        <a:bodyPr/>
        <a:lstStyle/>
        <a:p>
          <a:endParaRPr lang="de-DE"/>
        </a:p>
      </dgm:t>
    </dgm:pt>
    <dgm:pt modelId="{8D5220C8-4D00-45B8-BC50-D4E4F0F9B715}" type="sibTrans" cxnId="{FFB0F18B-F7B2-4096-A50D-E6A2B3DCD53B}">
      <dgm:prSet/>
      <dgm:spPr/>
      <dgm:t>
        <a:bodyPr/>
        <a:lstStyle/>
        <a:p>
          <a:endParaRPr lang="de-DE"/>
        </a:p>
      </dgm:t>
    </dgm:pt>
    <dgm:pt modelId="{6A06F26C-5B37-4DDA-A723-7E3F6A96BD7A}">
      <dgm:prSet/>
      <dgm:spPr/>
      <dgm:t>
        <a:bodyPr/>
        <a:lstStyle/>
        <a:p>
          <a:pPr rtl="0"/>
          <a:r>
            <a:rPr lang="de-DE" smtClean="0">
              <a:solidFill>
                <a:schemeClr val="tx1">
                  <a:lumMod val="65000"/>
                </a:schemeClr>
              </a:solidFill>
            </a:rPr>
            <a:t>Mailbox Server 2013</a:t>
          </a:r>
          <a:endParaRPr lang="de-DE">
            <a:solidFill>
              <a:schemeClr val="tx1">
                <a:lumMod val="65000"/>
              </a:schemeClr>
            </a:solidFill>
          </a:endParaRPr>
        </a:p>
      </dgm:t>
    </dgm:pt>
    <dgm:pt modelId="{097A21C2-580B-4116-A9CC-DACDAEC9FD89}" type="parTrans" cxnId="{BA52C30C-4A1B-43CD-B78C-F69B37CFCC53}">
      <dgm:prSet/>
      <dgm:spPr/>
      <dgm:t>
        <a:bodyPr/>
        <a:lstStyle/>
        <a:p>
          <a:endParaRPr lang="de-DE"/>
        </a:p>
      </dgm:t>
    </dgm:pt>
    <dgm:pt modelId="{1F6947CB-1EE4-40B9-94A3-782351A66C90}" type="sibTrans" cxnId="{BA52C30C-4A1B-43CD-B78C-F69B37CFCC53}">
      <dgm:prSet/>
      <dgm:spPr/>
      <dgm:t>
        <a:bodyPr/>
        <a:lstStyle/>
        <a:p>
          <a:endParaRPr lang="de-DE"/>
        </a:p>
      </dgm:t>
    </dgm:pt>
    <dgm:pt modelId="{91911BA8-D9CF-477B-9DE9-DFC1DC29FA56}">
      <dgm:prSet/>
      <dgm:spPr/>
      <dgm:t>
        <a:bodyPr/>
        <a:lstStyle/>
        <a:p>
          <a:pPr rtl="0"/>
          <a:r>
            <a:rPr lang="de-DE" smtClean="0">
              <a:solidFill>
                <a:schemeClr val="tx1">
                  <a:lumMod val="65000"/>
                </a:schemeClr>
              </a:solidFill>
            </a:rPr>
            <a:t>Transport Architecture</a:t>
          </a:r>
          <a:endParaRPr lang="de-DE">
            <a:solidFill>
              <a:schemeClr val="tx1">
                <a:lumMod val="65000"/>
              </a:schemeClr>
            </a:solidFill>
          </a:endParaRPr>
        </a:p>
      </dgm:t>
    </dgm:pt>
    <dgm:pt modelId="{32F8519C-4CBC-43B1-9D88-02119EA7979B}" type="parTrans" cxnId="{F19172D3-24ED-4F98-BB75-79793849F3E3}">
      <dgm:prSet/>
      <dgm:spPr/>
      <dgm:t>
        <a:bodyPr/>
        <a:lstStyle/>
        <a:p>
          <a:endParaRPr lang="de-DE"/>
        </a:p>
      </dgm:t>
    </dgm:pt>
    <dgm:pt modelId="{0D255775-36F3-445D-A6FB-2BD65687A4AC}" type="sibTrans" cxnId="{F19172D3-24ED-4F98-BB75-79793849F3E3}">
      <dgm:prSet/>
      <dgm:spPr/>
      <dgm:t>
        <a:bodyPr/>
        <a:lstStyle/>
        <a:p>
          <a:endParaRPr lang="de-DE"/>
        </a:p>
      </dgm:t>
    </dgm:pt>
    <dgm:pt modelId="{5AA8E320-A8FD-4AE5-BCCE-9DC785C674A1}">
      <dgm:prSet/>
      <dgm:spPr/>
      <dgm:t>
        <a:bodyPr/>
        <a:lstStyle/>
        <a:p>
          <a:pPr rtl="0"/>
          <a:r>
            <a:rPr lang="de-DE" smtClean="0">
              <a:solidFill>
                <a:schemeClr val="tx1">
                  <a:lumMod val="65000"/>
                </a:schemeClr>
              </a:solidFill>
            </a:rPr>
            <a:t>Service Availability</a:t>
          </a:r>
          <a:endParaRPr lang="de-DE">
            <a:solidFill>
              <a:schemeClr val="tx1">
                <a:lumMod val="65000"/>
              </a:schemeClr>
            </a:solidFill>
          </a:endParaRPr>
        </a:p>
      </dgm:t>
    </dgm:pt>
    <dgm:pt modelId="{951A906C-011F-4A1C-818D-1696C3DC8AD8}" type="parTrans" cxnId="{94170CC8-F20B-4718-AC41-179C7271DE44}">
      <dgm:prSet/>
      <dgm:spPr/>
      <dgm:t>
        <a:bodyPr/>
        <a:lstStyle/>
        <a:p>
          <a:endParaRPr lang="de-DE"/>
        </a:p>
      </dgm:t>
    </dgm:pt>
    <dgm:pt modelId="{F82EC626-268A-44D4-B435-E04DAD22602E}" type="sibTrans" cxnId="{94170CC8-F20B-4718-AC41-179C7271DE44}">
      <dgm:prSet/>
      <dgm:spPr/>
      <dgm:t>
        <a:bodyPr/>
        <a:lstStyle/>
        <a:p>
          <a:endParaRPr lang="de-DE"/>
        </a:p>
      </dgm:t>
    </dgm:pt>
    <dgm:pt modelId="{64BFEDBA-1EB4-4EC6-B7AC-072073139812}">
      <dgm:prSet/>
      <dgm:spPr/>
      <dgm:t>
        <a:bodyPr/>
        <a:lstStyle/>
        <a:p>
          <a:pPr rtl="0"/>
          <a:r>
            <a:rPr lang="de-DE" b="0" smtClean="0"/>
            <a:t>Exchange </a:t>
          </a:r>
          <a:r>
            <a:rPr lang="en-US" b="0" smtClean="0"/>
            <a:t>and</a:t>
          </a:r>
          <a:r>
            <a:rPr lang="de-DE" b="0" smtClean="0"/>
            <a:t> Office 365 – Hybrid</a:t>
          </a:r>
          <a:endParaRPr lang="de-DE"/>
        </a:p>
      </dgm:t>
    </dgm:pt>
    <dgm:pt modelId="{5034E314-D0C0-4AB6-96C2-D2EE381BE119}" type="parTrans" cxnId="{DB974AB0-A1C8-4A9F-87AA-0FF290117507}">
      <dgm:prSet/>
      <dgm:spPr/>
      <dgm:t>
        <a:bodyPr/>
        <a:lstStyle/>
        <a:p>
          <a:endParaRPr lang="de-DE"/>
        </a:p>
      </dgm:t>
    </dgm:pt>
    <dgm:pt modelId="{260C501F-9616-42D3-8062-AD6AFC30F591}" type="sibTrans" cxnId="{DB974AB0-A1C8-4A9F-87AA-0FF290117507}">
      <dgm:prSet/>
      <dgm:spPr/>
      <dgm:t>
        <a:bodyPr/>
        <a:lstStyle/>
        <a:p>
          <a:endParaRPr lang="de-DE"/>
        </a:p>
      </dgm:t>
    </dgm:pt>
    <dgm:pt modelId="{350738FA-FF6C-4E9C-8C88-39C2902895DA}">
      <dgm:prSet/>
      <dgm:spPr/>
      <dgm:t>
        <a:bodyPr/>
        <a:lstStyle/>
        <a:p>
          <a:pPr rtl="0"/>
          <a:r>
            <a:rPr lang="de-DE" smtClean="0">
              <a:solidFill>
                <a:schemeClr val="tx1">
                  <a:lumMod val="65000"/>
                </a:schemeClr>
              </a:solidFill>
            </a:rPr>
            <a:t>What is it good for?</a:t>
          </a:r>
          <a:endParaRPr lang="de-DE">
            <a:solidFill>
              <a:schemeClr val="tx1">
                <a:lumMod val="65000"/>
              </a:schemeClr>
            </a:solidFill>
          </a:endParaRPr>
        </a:p>
      </dgm:t>
    </dgm:pt>
    <dgm:pt modelId="{F13962D0-AEF9-4A28-91D6-EF02F45462EF}" type="parTrans" cxnId="{A668CE70-A7C5-41D3-A965-B3A05A502666}">
      <dgm:prSet/>
      <dgm:spPr/>
      <dgm:t>
        <a:bodyPr/>
        <a:lstStyle/>
        <a:p>
          <a:endParaRPr lang="de-DE"/>
        </a:p>
      </dgm:t>
    </dgm:pt>
    <dgm:pt modelId="{4451951A-DCB5-4D99-91FA-64577973E627}" type="sibTrans" cxnId="{A668CE70-A7C5-41D3-A965-B3A05A502666}">
      <dgm:prSet/>
      <dgm:spPr/>
      <dgm:t>
        <a:bodyPr/>
        <a:lstStyle/>
        <a:p>
          <a:endParaRPr lang="de-DE"/>
        </a:p>
      </dgm:t>
    </dgm:pt>
    <dgm:pt modelId="{6B256EE7-D41D-4EEE-8BFC-4A6FB706EA74}">
      <dgm:prSet/>
      <dgm:spPr/>
      <dgm:t>
        <a:bodyPr/>
        <a:lstStyle/>
        <a:p>
          <a:pPr rtl="0"/>
          <a:r>
            <a:rPr lang="de-DE" smtClean="0">
              <a:solidFill>
                <a:schemeClr val="tx1">
                  <a:lumMod val="65000"/>
                </a:schemeClr>
              </a:solidFill>
            </a:rPr>
            <a:t>Migration scenarios</a:t>
          </a:r>
          <a:endParaRPr lang="de-DE">
            <a:solidFill>
              <a:schemeClr val="tx1">
                <a:lumMod val="65000"/>
              </a:schemeClr>
            </a:solidFill>
          </a:endParaRPr>
        </a:p>
      </dgm:t>
    </dgm:pt>
    <dgm:pt modelId="{2784427A-E2CB-4ADC-988C-E1AACE3D505E}" type="parTrans" cxnId="{1700FB13-C2CF-48D4-8222-ACC29E198DC5}">
      <dgm:prSet/>
      <dgm:spPr/>
      <dgm:t>
        <a:bodyPr/>
        <a:lstStyle/>
        <a:p>
          <a:endParaRPr lang="de-DE"/>
        </a:p>
      </dgm:t>
    </dgm:pt>
    <dgm:pt modelId="{31946D64-1EB3-4290-BAED-C5553281C7A0}" type="sibTrans" cxnId="{1700FB13-C2CF-48D4-8222-ACC29E198DC5}">
      <dgm:prSet/>
      <dgm:spPr/>
      <dgm:t>
        <a:bodyPr/>
        <a:lstStyle/>
        <a:p>
          <a:endParaRPr lang="de-DE"/>
        </a:p>
      </dgm:t>
    </dgm:pt>
    <dgm:pt modelId="{FED04EEF-715E-48CB-818A-27DA174E2395}">
      <dgm:prSet/>
      <dgm:spPr/>
      <dgm:t>
        <a:bodyPr/>
        <a:lstStyle/>
        <a:p>
          <a:pPr rtl="0"/>
          <a:r>
            <a:rPr lang="de-DE" smtClean="0">
              <a:solidFill>
                <a:schemeClr val="tx1">
                  <a:lumMod val="65000"/>
                </a:schemeClr>
              </a:solidFill>
            </a:rPr>
            <a:t>Hybrid deployment</a:t>
          </a:r>
          <a:endParaRPr lang="de-DE">
            <a:solidFill>
              <a:schemeClr val="tx1">
                <a:lumMod val="65000"/>
              </a:schemeClr>
            </a:solidFill>
          </a:endParaRPr>
        </a:p>
      </dgm:t>
    </dgm:pt>
    <dgm:pt modelId="{9FB33260-2F33-4C83-A605-7921EEF1EB51}" type="parTrans" cxnId="{25C4618B-08DF-4223-A27A-FCC8E298A44F}">
      <dgm:prSet/>
      <dgm:spPr/>
      <dgm:t>
        <a:bodyPr/>
        <a:lstStyle/>
        <a:p>
          <a:endParaRPr lang="de-DE"/>
        </a:p>
      </dgm:t>
    </dgm:pt>
    <dgm:pt modelId="{A8B4E8EB-7F48-47F9-99BE-7CA1106D6E7F}" type="sibTrans" cxnId="{25C4618B-08DF-4223-A27A-FCC8E298A44F}">
      <dgm:prSet/>
      <dgm:spPr/>
      <dgm:t>
        <a:bodyPr/>
        <a:lstStyle/>
        <a:p>
          <a:endParaRPr lang="de-DE"/>
        </a:p>
      </dgm:t>
    </dgm:pt>
    <dgm:pt modelId="{D7B03C24-89D0-4073-AB65-43BD58B46CFA}">
      <dgm:prSet/>
      <dgm:spPr/>
      <dgm:t>
        <a:bodyPr/>
        <a:lstStyle/>
        <a:p>
          <a:pPr rtl="0"/>
          <a:r>
            <a:rPr lang="de-DE" smtClean="0">
              <a:solidFill>
                <a:schemeClr val="tx1">
                  <a:lumMod val="65000"/>
                </a:schemeClr>
              </a:solidFill>
            </a:rPr>
            <a:t>Migrations interfaces</a:t>
          </a:r>
          <a:endParaRPr lang="de-DE">
            <a:solidFill>
              <a:schemeClr val="tx1">
                <a:lumMod val="65000"/>
              </a:schemeClr>
            </a:solidFill>
          </a:endParaRPr>
        </a:p>
      </dgm:t>
    </dgm:pt>
    <dgm:pt modelId="{D39A6959-4431-46BA-BD97-CC57A4170C0F}" type="parTrans" cxnId="{C750C28B-FFCB-4819-90F3-7245950DE59C}">
      <dgm:prSet/>
      <dgm:spPr/>
      <dgm:t>
        <a:bodyPr/>
        <a:lstStyle/>
        <a:p>
          <a:endParaRPr lang="de-DE"/>
        </a:p>
      </dgm:t>
    </dgm:pt>
    <dgm:pt modelId="{EADD04B6-D747-4359-81A3-AC120D0AD653}" type="sibTrans" cxnId="{C750C28B-FFCB-4819-90F3-7245950DE59C}">
      <dgm:prSet/>
      <dgm:spPr/>
      <dgm:t>
        <a:bodyPr/>
        <a:lstStyle/>
        <a:p>
          <a:endParaRPr lang="de-DE"/>
        </a:p>
      </dgm:t>
    </dgm:pt>
    <dgm:pt modelId="{24A2CDD8-9B1B-49FE-9228-089BCB9D79AC}" type="pres">
      <dgm:prSet presAssocID="{49530A4F-DCBB-48F5-B84D-4713FEB0B435}" presName="theList" presStyleCnt="0">
        <dgm:presLayoutVars>
          <dgm:dir/>
          <dgm:animLvl val="lvl"/>
          <dgm:resizeHandles val="exact"/>
        </dgm:presLayoutVars>
      </dgm:prSet>
      <dgm:spPr/>
      <dgm:t>
        <a:bodyPr/>
        <a:lstStyle/>
        <a:p>
          <a:endParaRPr lang="de-DE"/>
        </a:p>
      </dgm:t>
    </dgm:pt>
    <dgm:pt modelId="{03C5E59A-9C7F-4FB9-BFA5-1D2EDAFC5E32}" type="pres">
      <dgm:prSet presAssocID="{73A4A6BD-7CCB-4AA6-A6A9-B59DF2105996}" presName="compNode" presStyleCnt="0"/>
      <dgm:spPr/>
    </dgm:pt>
    <dgm:pt modelId="{DE218B78-EDA7-4D83-9BB9-3FDF30B07E79}" type="pres">
      <dgm:prSet presAssocID="{73A4A6BD-7CCB-4AA6-A6A9-B59DF2105996}" presName="aNode" presStyleLbl="bgShp" presStyleIdx="0" presStyleCnt="2"/>
      <dgm:spPr/>
      <dgm:t>
        <a:bodyPr/>
        <a:lstStyle/>
        <a:p>
          <a:endParaRPr lang="de-DE"/>
        </a:p>
      </dgm:t>
    </dgm:pt>
    <dgm:pt modelId="{950E369C-9251-45E0-B3B8-50C4BEB4049C}" type="pres">
      <dgm:prSet presAssocID="{73A4A6BD-7CCB-4AA6-A6A9-B59DF2105996}" presName="textNode" presStyleLbl="bgShp" presStyleIdx="0" presStyleCnt="2"/>
      <dgm:spPr/>
      <dgm:t>
        <a:bodyPr/>
        <a:lstStyle/>
        <a:p>
          <a:endParaRPr lang="de-DE"/>
        </a:p>
      </dgm:t>
    </dgm:pt>
    <dgm:pt modelId="{D8C371E3-51B0-4E86-A4EE-6C8135D3C3EF}" type="pres">
      <dgm:prSet presAssocID="{73A4A6BD-7CCB-4AA6-A6A9-B59DF2105996}" presName="compChildNode" presStyleCnt="0"/>
      <dgm:spPr/>
    </dgm:pt>
    <dgm:pt modelId="{0CEC3A04-FCC1-442B-89F3-675A23BBA8BC}" type="pres">
      <dgm:prSet presAssocID="{73A4A6BD-7CCB-4AA6-A6A9-B59DF2105996}" presName="theInnerList" presStyleCnt="0"/>
      <dgm:spPr/>
    </dgm:pt>
    <dgm:pt modelId="{ADB408A0-948B-4ADF-9439-A2149536A348}" type="pres">
      <dgm:prSet presAssocID="{4D6A11B3-3B35-41BF-B048-91C6FD6F607F}" presName="childNode" presStyleLbl="node1" presStyleIdx="0" presStyleCnt="9" custLinFactNeighborX="-218">
        <dgm:presLayoutVars>
          <dgm:bulletEnabled val="1"/>
        </dgm:presLayoutVars>
      </dgm:prSet>
      <dgm:spPr/>
      <dgm:t>
        <a:bodyPr/>
        <a:lstStyle/>
        <a:p>
          <a:endParaRPr lang="de-DE"/>
        </a:p>
      </dgm:t>
    </dgm:pt>
    <dgm:pt modelId="{DA932B53-CF0F-4DD0-87CF-25E1937208FE}" type="pres">
      <dgm:prSet presAssocID="{4D6A11B3-3B35-41BF-B048-91C6FD6F607F}" presName="aSpace2" presStyleCnt="0"/>
      <dgm:spPr/>
    </dgm:pt>
    <dgm:pt modelId="{1895ACF5-8FA6-4DA9-A62F-65FA8FFF95DB}" type="pres">
      <dgm:prSet presAssocID="{D49A5DF6-09B7-4FA1-9FAC-8876D7DF8267}" presName="childNode" presStyleLbl="node1" presStyleIdx="1" presStyleCnt="9">
        <dgm:presLayoutVars>
          <dgm:bulletEnabled val="1"/>
        </dgm:presLayoutVars>
      </dgm:prSet>
      <dgm:spPr/>
      <dgm:t>
        <a:bodyPr/>
        <a:lstStyle/>
        <a:p>
          <a:endParaRPr lang="de-DE"/>
        </a:p>
      </dgm:t>
    </dgm:pt>
    <dgm:pt modelId="{26B11DB5-9E07-41E8-98BF-6434E203245A}" type="pres">
      <dgm:prSet presAssocID="{D49A5DF6-09B7-4FA1-9FAC-8876D7DF8267}" presName="aSpace2" presStyleCnt="0"/>
      <dgm:spPr/>
    </dgm:pt>
    <dgm:pt modelId="{E1510CDE-5750-4C0B-8E09-D3E70E6CB5E0}" type="pres">
      <dgm:prSet presAssocID="{6A06F26C-5B37-4DDA-A723-7E3F6A96BD7A}" presName="childNode" presStyleLbl="node1" presStyleIdx="2" presStyleCnt="9">
        <dgm:presLayoutVars>
          <dgm:bulletEnabled val="1"/>
        </dgm:presLayoutVars>
      </dgm:prSet>
      <dgm:spPr/>
      <dgm:t>
        <a:bodyPr/>
        <a:lstStyle/>
        <a:p>
          <a:endParaRPr lang="de-DE"/>
        </a:p>
      </dgm:t>
    </dgm:pt>
    <dgm:pt modelId="{A832FF1B-922B-4F31-A9CD-6AEAB8982F29}" type="pres">
      <dgm:prSet presAssocID="{6A06F26C-5B37-4DDA-A723-7E3F6A96BD7A}" presName="aSpace2" presStyleCnt="0"/>
      <dgm:spPr/>
    </dgm:pt>
    <dgm:pt modelId="{C1B86290-44FF-45BF-B2F2-229B348B8F40}" type="pres">
      <dgm:prSet presAssocID="{91911BA8-D9CF-477B-9DE9-DFC1DC29FA56}" presName="childNode" presStyleLbl="node1" presStyleIdx="3" presStyleCnt="9">
        <dgm:presLayoutVars>
          <dgm:bulletEnabled val="1"/>
        </dgm:presLayoutVars>
      </dgm:prSet>
      <dgm:spPr/>
      <dgm:t>
        <a:bodyPr/>
        <a:lstStyle/>
        <a:p>
          <a:endParaRPr lang="de-DE"/>
        </a:p>
      </dgm:t>
    </dgm:pt>
    <dgm:pt modelId="{3B38CAA6-6C61-4539-A19C-79EDC45593FD}" type="pres">
      <dgm:prSet presAssocID="{91911BA8-D9CF-477B-9DE9-DFC1DC29FA56}" presName="aSpace2" presStyleCnt="0"/>
      <dgm:spPr/>
    </dgm:pt>
    <dgm:pt modelId="{939D63A9-A1CF-41D1-B88D-12301DE194C5}" type="pres">
      <dgm:prSet presAssocID="{5AA8E320-A8FD-4AE5-BCCE-9DC785C674A1}" presName="childNode" presStyleLbl="node1" presStyleIdx="4" presStyleCnt="9">
        <dgm:presLayoutVars>
          <dgm:bulletEnabled val="1"/>
        </dgm:presLayoutVars>
      </dgm:prSet>
      <dgm:spPr/>
      <dgm:t>
        <a:bodyPr/>
        <a:lstStyle/>
        <a:p>
          <a:endParaRPr lang="de-DE"/>
        </a:p>
      </dgm:t>
    </dgm:pt>
    <dgm:pt modelId="{EB7DD76D-E366-4445-9E32-7C73EABECECC}" type="pres">
      <dgm:prSet presAssocID="{73A4A6BD-7CCB-4AA6-A6A9-B59DF2105996}" presName="aSpace" presStyleCnt="0"/>
      <dgm:spPr/>
    </dgm:pt>
    <dgm:pt modelId="{0DA43DD2-5828-4651-B137-8301D289D245}" type="pres">
      <dgm:prSet presAssocID="{64BFEDBA-1EB4-4EC6-B7AC-072073139812}" presName="compNode" presStyleCnt="0"/>
      <dgm:spPr/>
    </dgm:pt>
    <dgm:pt modelId="{560231DC-0478-4012-B803-C554C54D8D55}" type="pres">
      <dgm:prSet presAssocID="{64BFEDBA-1EB4-4EC6-B7AC-072073139812}" presName="aNode" presStyleLbl="bgShp" presStyleIdx="1" presStyleCnt="2"/>
      <dgm:spPr/>
      <dgm:t>
        <a:bodyPr/>
        <a:lstStyle/>
        <a:p>
          <a:endParaRPr lang="de-DE"/>
        </a:p>
      </dgm:t>
    </dgm:pt>
    <dgm:pt modelId="{1BCB982C-11EA-45B3-8101-0417B8E1ACC9}" type="pres">
      <dgm:prSet presAssocID="{64BFEDBA-1EB4-4EC6-B7AC-072073139812}" presName="textNode" presStyleLbl="bgShp" presStyleIdx="1" presStyleCnt="2"/>
      <dgm:spPr/>
      <dgm:t>
        <a:bodyPr/>
        <a:lstStyle/>
        <a:p>
          <a:endParaRPr lang="de-DE"/>
        </a:p>
      </dgm:t>
    </dgm:pt>
    <dgm:pt modelId="{23D31493-1D8D-4B7E-B24C-E05EAE82AAD8}" type="pres">
      <dgm:prSet presAssocID="{64BFEDBA-1EB4-4EC6-B7AC-072073139812}" presName="compChildNode" presStyleCnt="0"/>
      <dgm:spPr/>
    </dgm:pt>
    <dgm:pt modelId="{A57B8055-8458-4C20-98AE-283437C295FC}" type="pres">
      <dgm:prSet presAssocID="{64BFEDBA-1EB4-4EC6-B7AC-072073139812}" presName="theInnerList" presStyleCnt="0"/>
      <dgm:spPr/>
    </dgm:pt>
    <dgm:pt modelId="{1FBE2E5A-594B-48C0-B4C2-9BF042776030}" type="pres">
      <dgm:prSet presAssocID="{350738FA-FF6C-4E9C-8C88-39C2902895DA}" presName="childNode" presStyleLbl="node1" presStyleIdx="5" presStyleCnt="9">
        <dgm:presLayoutVars>
          <dgm:bulletEnabled val="1"/>
        </dgm:presLayoutVars>
      </dgm:prSet>
      <dgm:spPr/>
      <dgm:t>
        <a:bodyPr/>
        <a:lstStyle/>
        <a:p>
          <a:endParaRPr lang="de-DE"/>
        </a:p>
      </dgm:t>
    </dgm:pt>
    <dgm:pt modelId="{89CECAA5-CCD7-4DCF-8BC2-AF6DC70C797A}" type="pres">
      <dgm:prSet presAssocID="{350738FA-FF6C-4E9C-8C88-39C2902895DA}" presName="aSpace2" presStyleCnt="0"/>
      <dgm:spPr/>
    </dgm:pt>
    <dgm:pt modelId="{FB88D3CB-3C43-45E6-9BD6-5AE8B9F49175}" type="pres">
      <dgm:prSet presAssocID="{6B256EE7-D41D-4EEE-8BFC-4A6FB706EA74}" presName="childNode" presStyleLbl="node1" presStyleIdx="6" presStyleCnt="9">
        <dgm:presLayoutVars>
          <dgm:bulletEnabled val="1"/>
        </dgm:presLayoutVars>
      </dgm:prSet>
      <dgm:spPr/>
      <dgm:t>
        <a:bodyPr/>
        <a:lstStyle/>
        <a:p>
          <a:endParaRPr lang="de-DE"/>
        </a:p>
      </dgm:t>
    </dgm:pt>
    <dgm:pt modelId="{3720B6C0-BB5A-438B-9BC8-93E42518BD4E}" type="pres">
      <dgm:prSet presAssocID="{6B256EE7-D41D-4EEE-8BFC-4A6FB706EA74}" presName="aSpace2" presStyleCnt="0"/>
      <dgm:spPr/>
    </dgm:pt>
    <dgm:pt modelId="{C0AE9AD0-AC9B-46AA-9003-6153E360BDE6}" type="pres">
      <dgm:prSet presAssocID="{FED04EEF-715E-48CB-818A-27DA174E2395}" presName="childNode" presStyleLbl="node1" presStyleIdx="7" presStyleCnt="9">
        <dgm:presLayoutVars>
          <dgm:bulletEnabled val="1"/>
        </dgm:presLayoutVars>
      </dgm:prSet>
      <dgm:spPr/>
      <dgm:t>
        <a:bodyPr/>
        <a:lstStyle/>
        <a:p>
          <a:endParaRPr lang="de-DE"/>
        </a:p>
      </dgm:t>
    </dgm:pt>
    <dgm:pt modelId="{C0F865F6-3B90-41C6-A61B-464A8AAC98B4}" type="pres">
      <dgm:prSet presAssocID="{FED04EEF-715E-48CB-818A-27DA174E2395}" presName="aSpace2" presStyleCnt="0"/>
      <dgm:spPr/>
    </dgm:pt>
    <dgm:pt modelId="{9217B0AA-CB9F-4871-9ABB-8B77FCF0FBD6}" type="pres">
      <dgm:prSet presAssocID="{D7B03C24-89D0-4073-AB65-43BD58B46CFA}" presName="childNode" presStyleLbl="node1" presStyleIdx="8" presStyleCnt="9">
        <dgm:presLayoutVars>
          <dgm:bulletEnabled val="1"/>
        </dgm:presLayoutVars>
      </dgm:prSet>
      <dgm:spPr/>
      <dgm:t>
        <a:bodyPr/>
        <a:lstStyle/>
        <a:p>
          <a:endParaRPr lang="de-DE"/>
        </a:p>
      </dgm:t>
    </dgm:pt>
  </dgm:ptLst>
  <dgm:cxnLst>
    <dgm:cxn modelId="{F19172D3-24ED-4F98-BB75-79793849F3E3}" srcId="{73A4A6BD-7CCB-4AA6-A6A9-B59DF2105996}" destId="{91911BA8-D9CF-477B-9DE9-DFC1DC29FA56}" srcOrd="3" destOrd="0" parTransId="{32F8519C-4CBC-43B1-9D88-02119EA7979B}" sibTransId="{0D255775-36F3-445D-A6FB-2BD65687A4AC}"/>
    <dgm:cxn modelId="{1700FB13-C2CF-48D4-8222-ACC29E198DC5}" srcId="{64BFEDBA-1EB4-4EC6-B7AC-072073139812}" destId="{6B256EE7-D41D-4EEE-8BFC-4A6FB706EA74}" srcOrd="1" destOrd="0" parTransId="{2784427A-E2CB-4ADC-988C-E1AACE3D505E}" sibTransId="{31946D64-1EB3-4290-BAED-C5553281C7A0}"/>
    <dgm:cxn modelId="{25C4618B-08DF-4223-A27A-FCC8E298A44F}" srcId="{64BFEDBA-1EB4-4EC6-B7AC-072073139812}" destId="{FED04EEF-715E-48CB-818A-27DA174E2395}" srcOrd="2" destOrd="0" parTransId="{9FB33260-2F33-4C83-A605-7921EEF1EB51}" sibTransId="{A8B4E8EB-7F48-47F9-99BE-7CA1106D6E7F}"/>
    <dgm:cxn modelId="{4C26E969-2179-45E5-AA2C-6E0275E680F1}" type="presOf" srcId="{D7B03C24-89D0-4073-AB65-43BD58B46CFA}" destId="{9217B0AA-CB9F-4871-9ABB-8B77FCF0FBD6}" srcOrd="0" destOrd="0" presId="urn:microsoft.com/office/officeart/2005/8/layout/lProcess2"/>
    <dgm:cxn modelId="{19627EF6-1E0E-497B-A971-E374CB73C968}" type="presOf" srcId="{6A06F26C-5B37-4DDA-A723-7E3F6A96BD7A}" destId="{E1510CDE-5750-4C0B-8E09-D3E70E6CB5E0}" srcOrd="0" destOrd="0" presId="urn:microsoft.com/office/officeart/2005/8/layout/lProcess2"/>
    <dgm:cxn modelId="{A668CE70-A7C5-41D3-A965-B3A05A502666}" srcId="{64BFEDBA-1EB4-4EC6-B7AC-072073139812}" destId="{350738FA-FF6C-4E9C-8C88-39C2902895DA}" srcOrd="0" destOrd="0" parTransId="{F13962D0-AEF9-4A28-91D6-EF02F45462EF}" sibTransId="{4451951A-DCB5-4D99-91FA-64577973E627}"/>
    <dgm:cxn modelId="{083EBD35-3967-4053-8762-185B47723944}" type="presOf" srcId="{5AA8E320-A8FD-4AE5-BCCE-9DC785C674A1}" destId="{939D63A9-A1CF-41D1-B88D-12301DE194C5}" srcOrd="0" destOrd="0" presId="urn:microsoft.com/office/officeart/2005/8/layout/lProcess2"/>
    <dgm:cxn modelId="{60814725-26AB-419B-9975-A41CCBA4FC8B}" type="presOf" srcId="{D49A5DF6-09B7-4FA1-9FAC-8876D7DF8267}" destId="{1895ACF5-8FA6-4DA9-A62F-65FA8FFF95DB}" srcOrd="0" destOrd="0" presId="urn:microsoft.com/office/officeart/2005/8/layout/lProcess2"/>
    <dgm:cxn modelId="{C750C28B-FFCB-4819-90F3-7245950DE59C}" srcId="{64BFEDBA-1EB4-4EC6-B7AC-072073139812}" destId="{D7B03C24-89D0-4073-AB65-43BD58B46CFA}" srcOrd="3" destOrd="0" parTransId="{D39A6959-4431-46BA-BD97-CC57A4170C0F}" sibTransId="{EADD04B6-D747-4359-81A3-AC120D0AD653}"/>
    <dgm:cxn modelId="{414A1524-F5ED-4CFF-BCC6-91C6DEFF4C4E}" type="presOf" srcId="{49530A4F-DCBB-48F5-B84D-4713FEB0B435}" destId="{24A2CDD8-9B1B-49FE-9228-089BCB9D79AC}" srcOrd="0" destOrd="0" presId="urn:microsoft.com/office/officeart/2005/8/layout/lProcess2"/>
    <dgm:cxn modelId="{27433107-806C-4D0F-9A03-217F4E555B4B}" type="presOf" srcId="{FED04EEF-715E-48CB-818A-27DA174E2395}" destId="{C0AE9AD0-AC9B-46AA-9003-6153E360BDE6}" srcOrd="0" destOrd="0" presId="urn:microsoft.com/office/officeart/2005/8/layout/lProcess2"/>
    <dgm:cxn modelId="{3F97B7C8-E17E-44D1-BDB3-57C7E47BE3FD}" type="presOf" srcId="{73A4A6BD-7CCB-4AA6-A6A9-B59DF2105996}" destId="{950E369C-9251-45E0-B3B8-50C4BEB4049C}" srcOrd="1" destOrd="0" presId="urn:microsoft.com/office/officeart/2005/8/layout/lProcess2"/>
    <dgm:cxn modelId="{E30DCCD4-3E01-4E4A-9DF9-44EE137A0742}" type="presOf" srcId="{6B256EE7-D41D-4EEE-8BFC-4A6FB706EA74}" destId="{FB88D3CB-3C43-45E6-9BD6-5AE8B9F49175}" srcOrd="0" destOrd="0" presId="urn:microsoft.com/office/officeart/2005/8/layout/lProcess2"/>
    <dgm:cxn modelId="{EDB08BA4-D687-4D1B-BD0B-AA5B2AA3179B}" type="presOf" srcId="{4D6A11B3-3B35-41BF-B048-91C6FD6F607F}" destId="{ADB408A0-948B-4ADF-9439-A2149536A348}" srcOrd="0" destOrd="0" presId="urn:microsoft.com/office/officeart/2005/8/layout/lProcess2"/>
    <dgm:cxn modelId="{5A37EF45-643A-4D71-A2A9-7059D54A3D26}" type="presOf" srcId="{350738FA-FF6C-4E9C-8C88-39C2902895DA}" destId="{1FBE2E5A-594B-48C0-B4C2-9BF042776030}" srcOrd="0" destOrd="0" presId="urn:microsoft.com/office/officeart/2005/8/layout/lProcess2"/>
    <dgm:cxn modelId="{DB974AB0-A1C8-4A9F-87AA-0FF290117507}" srcId="{49530A4F-DCBB-48F5-B84D-4713FEB0B435}" destId="{64BFEDBA-1EB4-4EC6-B7AC-072073139812}" srcOrd="1" destOrd="0" parTransId="{5034E314-D0C0-4AB6-96C2-D2EE381BE119}" sibTransId="{260C501F-9616-42D3-8062-AD6AFC30F591}"/>
    <dgm:cxn modelId="{C7548542-4559-4E61-B019-7265B3526A0B}" type="presOf" srcId="{91911BA8-D9CF-477B-9DE9-DFC1DC29FA56}" destId="{C1B86290-44FF-45BF-B2F2-229B348B8F40}" srcOrd="0" destOrd="0" presId="urn:microsoft.com/office/officeart/2005/8/layout/lProcess2"/>
    <dgm:cxn modelId="{B3AFA35D-75DF-4FE6-9183-9025A69EC133}" type="presOf" srcId="{73A4A6BD-7CCB-4AA6-A6A9-B59DF2105996}" destId="{DE218B78-EDA7-4D83-9BB9-3FDF30B07E79}" srcOrd="0" destOrd="0" presId="urn:microsoft.com/office/officeart/2005/8/layout/lProcess2"/>
    <dgm:cxn modelId="{FFB0F18B-F7B2-4096-A50D-E6A2B3DCD53B}" srcId="{73A4A6BD-7CCB-4AA6-A6A9-B59DF2105996}" destId="{D49A5DF6-09B7-4FA1-9FAC-8876D7DF8267}" srcOrd="1" destOrd="0" parTransId="{4560FFA7-46AD-4FFC-9A9D-57AE49AA48CB}" sibTransId="{8D5220C8-4D00-45B8-BC50-D4E4F0F9B715}"/>
    <dgm:cxn modelId="{BA52C30C-4A1B-43CD-B78C-F69B37CFCC53}" srcId="{73A4A6BD-7CCB-4AA6-A6A9-B59DF2105996}" destId="{6A06F26C-5B37-4DDA-A723-7E3F6A96BD7A}" srcOrd="2" destOrd="0" parTransId="{097A21C2-580B-4116-A9CC-DACDAEC9FD89}" sibTransId="{1F6947CB-1EE4-40B9-94A3-782351A66C90}"/>
    <dgm:cxn modelId="{6506544B-D8FB-4CA6-8886-5D97DFF3602D}" type="presOf" srcId="{64BFEDBA-1EB4-4EC6-B7AC-072073139812}" destId="{560231DC-0478-4012-B803-C554C54D8D55}" srcOrd="0" destOrd="0" presId="urn:microsoft.com/office/officeart/2005/8/layout/lProcess2"/>
    <dgm:cxn modelId="{4ED6EAE4-EF1B-4262-B0F4-D405B9DD9E2D}" type="presOf" srcId="{64BFEDBA-1EB4-4EC6-B7AC-072073139812}" destId="{1BCB982C-11EA-45B3-8101-0417B8E1ACC9}" srcOrd="1" destOrd="0" presId="urn:microsoft.com/office/officeart/2005/8/layout/lProcess2"/>
    <dgm:cxn modelId="{1A602165-9CA9-46FB-82F4-63E792263D1D}" srcId="{73A4A6BD-7CCB-4AA6-A6A9-B59DF2105996}" destId="{4D6A11B3-3B35-41BF-B048-91C6FD6F607F}" srcOrd="0" destOrd="0" parTransId="{5E2BDB04-D543-4BA7-B525-8ACB4C3247B6}" sibTransId="{B9890938-166B-4146-9037-9A8F8EA04BD4}"/>
    <dgm:cxn modelId="{3B1E8A33-DFAF-43F8-B624-A35824B77DA4}" srcId="{49530A4F-DCBB-48F5-B84D-4713FEB0B435}" destId="{73A4A6BD-7CCB-4AA6-A6A9-B59DF2105996}" srcOrd="0" destOrd="0" parTransId="{6D896586-6514-402C-828A-17FCBAD5A2AC}" sibTransId="{4EF267F7-8120-4848-8E3F-EB26E8D9ED8E}"/>
    <dgm:cxn modelId="{94170CC8-F20B-4718-AC41-179C7271DE44}" srcId="{73A4A6BD-7CCB-4AA6-A6A9-B59DF2105996}" destId="{5AA8E320-A8FD-4AE5-BCCE-9DC785C674A1}" srcOrd="4" destOrd="0" parTransId="{951A906C-011F-4A1C-818D-1696C3DC8AD8}" sibTransId="{F82EC626-268A-44D4-B435-E04DAD22602E}"/>
    <dgm:cxn modelId="{FB79E55C-0EBC-4E17-8D0A-D63596CA80FB}" type="presParOf" srcId="{24A2CDD8-9B1B-49FE-9228-089BCB9D79AC}" destId="{03C5E59A-9C7F-4FB9-BFA5-1D2EDAFC5E32}" srcOrd="0" destOrd="0" presId="urn:microsoft.com/office/officeart/2005/8/layout/lProcess2"/>
    <dgm:cxn modelId="{4414756D-5CA6-460C-891E-8F989F312255}" type="presParOf" srcId="{03C5E59A-9C7F-4FB9-BFA5-1D2EDAFC5E32}" destId="{DE218B78-EDA7-4D83-9BB9-3FDF30B07E79}" srcOrd="0" destOrd="0" presId="urn:microsoft.com/office/officeart/2005/8/layout/lProcess2"/>
    <dgm:cxn modelId="{B55C12DF-CB5A-47CF-B8D2-E7320E9771E4}" type="presParOf" srcId="{03C5E59A-9C7F-4FB9-BFA5-1D2EDAFC5E32}" destId="{950E369C-9251-45E0-B3B8-50C4BEB4049C}" srcOrd="1" destOrd="0" presId="urn:microsoft.com/office/officeart/2005/8/layout/lProcess2"/>
    <dgm:cxn modelId="{FF009638-57D9-42B5-9AA6-E30556132CAD}" type="presParOf" srcId="{03C5E59A-9C7F-4FB9-BFA5-1D2EDAFC5E32}" destId="{D8C371E3-51B0-4E86-A4EE-6C8135D3C3EF}" srcOrd="2" destOrd="0" presId="urn:microsoft.com/office/officeart/2005/8/layout/lProcess2"/>
    <dgm:cxn modelId="{0B87E65D-3978-491D-AE51-717A5A145E1D}" type="presParOf" srcId="{D8C371E3-51B0-4E86-A4EE-6C8135D3C3EF}" destId="{0CEC3A04-FCC1-442B-89F3-675A23BBA8BC}" srcOrd="0" destOrd="0" presId="urn:microsoft.com/office/officeart/2005/8/layout/lProcess2"/>
    <dgm:cxn modelId="{9C7A8DEA-6ECB-4378-A46B-6B5E5CB39080}" type="presParOf" srcId="{0CEC3A04-FCC1-442B-89F3-675A23BBA8BC}" destId="{ADB408A0-948B-4ADF-9439-A2149536A348}" srcOrd="0" destOrd="0" presId="urn:microsoft.com/office/officeart/2005/8/layout/lProcess2"/>
    <dgm:cxn modelId="{5DB2384C-1207-4098-9F18-52D1EADAECBC}" type="presParOf" srcId="{0CEC3A04-FCC1-442B-89F3-675A23BBA8BC}" destId="{DA932B53-CF0F-4DD0-87CF-25E1937208FE}" srcOrd="1" destOrd="0" presId="urn:microsoft.com/office/officeart/2005/8/layout/lProcess2"/>
    <dgm:cxn modelId="{E0DC98BC-9BCF-48B4-A109-226F6778F55E}" type="presParOf" srcId="{0CEC3A04-FCC1-442B-89F3-675A23BBA8BC}" destId="{1895ACF5-8FA6-4DA9-A62F-65FA8FFF95DB}" srcOrd="2" destOrd="0" presId="urn:microsoft.com/office/officeart/2005/8/layout/lProcess2"/>
    <dgm:cxn modelId="{9618CE2B-CA22-4CD6-BD6A-BBADAE91003A}" type="presParOf" srcId="{0CEC3A04-FCC1-442B-89F3-675A23BBA8BC}" destId="{26B11DB5-9E07-41E8-98BF-6434E203245A}" srcOrd="3" destOrd="0" presId="urn:microsoft.com/office/officeart/2005/8/layout/lProcess2"/>
    <dgm:cxn modelId="{E7308D5A-007A-4204-94F0-C9454D6A93A9}" type="presParOf" srcId="{0CEC3A04-FCC1-442B-89F3-675A23BBA8BC}" destId="{E1510CDE-5750-4C0B-8E09-D3E70E6CB5E0}" srcOrd="4" destOrd="0" presId="urn:microsoft.com/office/officeart/2005/8/layout/lProcess2"/>
    <dgm:cxn modelId="{C166ADF3-4AA0-48B8-98CD-A3E8EB9D7463}" type="presParOf" srcId="{0CEC3A04-FCC1-442B-89F3-675A23BBA8BC}" destId="{A832FF1B-922B-4F31-A9CD-6AEAB8982F29}" srcOrd="5" destOrd="0" presId="urn:microsoft.com/office/officeart/2005/8/layout/lProcess2"/>
    <dgm:cxn modelId="{4A4D041F-4B2F-415E-A6D9-7C9B2ED7CF90}" type="presParOf" srcId="{0CEC3A04-FCC1-442B-89F3-675A23BBA8BC}" destId="{C1B86290-44FF-45BF-B2F2-229B348B8F40}" srcOrd="6" destOrd="0" presId="urn:microsoft.com/office/officeart/2005/8/layout/lProcess2"/>
    <dgm:cxn modelId="{607E0CE7-3D81-4514-8CAE-99CFAB553F01}" type="presParOf" srcId="{0CEC3A04-FCC1-442B-89F3-675A23BBA8BC}" destId="{3B38CAA6-6C61-4539-A19C-79EDC45593FD}" srcOrd="7" destOrd="0" presId="urn:microsoft.com/office/officeart/2005/8/layout/lProcess2"/>
    <dgm:cxn modelId="{A8FB87A6-0984-4CD4-8666-A72B2F0E1C56}" type="presParOf" srcId="{0CEC3A04-FCC1-442B-89F3-675A23BBA8BC}" destId="{939D63A9-A1CF-41D1-B88D-12301DE194C5}" srcOrd="8" destOrd="0" presId="urn:microsoft.com/office/officeart/2005/8/layout/lProcess2"/>
    <dgm:cxn modelId="{48BA4D7A-1F10-40C9-A9D6-BB5C6245CDE1}" type="presParOf" srcId="{24A2CDD8-9B1B-49FE-9228-089BCB9D79AC}" destId="{EB7DD76D-E366-4445-9E32-7C73EABECECC}" srcOrd="1" destOrd="0" presId="urn:microsoft.com/office/officeart/2005/8/layout/lProcess2"/>
    <dgm:cxn modelId="{FEF5597A-9FBE-4F55-B9F5-1F2D0567ACF5}" type="presParOf" srcId="{24A2CDD8-9B1B-49FE-9228-089BCB9D79AC}" destId="{0DA43DD2-5828-4651-B137-8301D289D245}" srcOrd="2" destOrd="0" presId="urn:microsoft.com/office/officeart/2005/8/layout/lProcess2"/>
    <dgm:cxn modelId="{40B276CC-125E-456E-BF1B-B272D6E1714D}" type="presParOf" srcId="{0DA43DD2-5828-4651-B137-8301D289D245}" destId="{560231DC-0478-4012-B803-C554C54D8D55}" srcOrd="0" destOrd="0" presId="urn:microsoft.com/office/officeart/2005/8/layout/lProcess2"/>
    <dgm:cxn modelId="{3F8655C5-EB68-4E03-9E96-598DD35D9163}" type="presParOf" srcId="{0DA43DD2-5828-4651-B137-8301D289D245}" destId="{1BCB982C-11EA-45B3-8101-0417B8E1ACC9}" srcOrd="1" destOrd="0" presId="urn:microsoft.com/office/officeart/2005/8/layout/lProcess2"/>
    <dgm:cxn modelId="{FE0D72CB-C895-49FA-8F54-FC8A9E89D246}" type="presParOf" srcId="{0DA43DD2-5828-4651-B137-8301D289D245}" destId="{23D31493-1D8D-4B7E-B24C-E05EAE82AAD8}" srcOrd="2" destOrd="0" presId="urn:microsoft.com/office/officeart/2005/8/layout/lProcess2"/>
    <dgm:cxn modelId="{A3B44901-0B29-49E9-8CF4-5D773C2AF516}" type="presParOf" srcId="{23D31493-1D8D-4B7E-B24C-E05EAE82AAD8}" destId="{A57B8055-8458-4C20-98AE-283437C295FC}" srcOrd="0" destOrd="0" presId="urn:microsoft.com/office/officeart/2005/8/layout/lProcess2"/>
    <dgm:cxn modelId="{E00E261D-4A00-44A8-89C7-3454073A3E1A}" type="presParOf" srcId="{A57B8055-8458-4C20-98AE-283437C295FC}" destId="{1FBE2E5A-594B-48C0-B4C2-9BF042776030}" srcOrd="0" destOrd="0" presId="urn:microsoft.com/office/officeart/2005/8/layout/lProcess2"/>
    <dgm:cxn modelId="{054AD09A-3EB2-48C3-8068-FC2C7847E9D4}" type="presParOf" srcId="{A57B8055-8458-4C20-98AE-283437C295FC}" destId="{89CECAA5-CCD7-4DCF-8BC2-AF6DC70C797A}" srcOrd="1" destOrd="0" presId="urn:microsoft.com/office/officeart/2005/8/layout/lProcess2"/>
    <dgm:cxn modelId="{0F738D7F-D35C-401D-9A05-D00C9A359106}" type="presParOf" srcId="{A57B8055-8458-4C20-98AE-283437C295FC}" destId="{FB88D3CB-3C43-45E6-9BD6-5AE8B9F49175}" srcOrd="2" destOrd="0" presId="urn:microsoft.com/office/officeart/2005/8/layout/lProcess2"/>
    <dgm:cxn modelId="{143BB459-F176-4E15-AA0E-4CF60AB41E7D}" type="presParOf" srcId="{A57B8055-8458-4C20-98AE-283437C295FC}" destId="{3720B6C0-BB5A-438B-9BC8-93E42518BD4E}" srcOrd="3" destOrd="0" presId="urn:microsoft.com/office/officeart/2005/8/layout/lProcess2"/>
    <dgm:cxn modelId="{9539A1E8-12BE-4607-B9D9-B82558EF8A26}" type="presParOf" srcId="{A57B8055-8458-4C20-98AE-283437C295FC}" destId="{C0AE9AD0-AC9B-46AA-9003-6153E360BDE6}" srcOrd="4" destOrd="0" presId="urn:microsoft.com/office/officeart/2005/8/layout/lProcess2"/>
    <dgm:cxn modelId="{27F8098B-E507-421F-A755-BCBCD50A7C09}" type="presParOf" srcId="{A57B8055-8458-4C20-98AE-283437C295FC}" destId="{C0F865F6-3B90-41C6-A61B-464A8AAC98B4}" srcOrd="5" destOrd="0" presId="urn:microsoft.com/office/officeart/2005/8/layout/lProcess2"/>
    <dgm:cxn modelId="{7E3DF4C1-1C99-4F34-84B2-AB9300D6EA75}" type="presParOf" srcId="{A57B8055-8458-4C20-98AE-283437C295FC}" destId="{9217B0AA-CB9F-4871-9ABB-8B77FCF0FBD6}"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530A4F-DCBB-48F5-B84D-4713FEB0B435}" type="doc">
      <dgm:prSet loTypeId="urn:microsoft.com/office/officeart/2005/8/layout/lProcess2" loCatId="list" qsTypeId="urn:microsoft.com/office/officeart/2005/8/quickstyle/simple1" qsCatId="simple" csTypeId="urn:microsoft.com/office/officeart/2005/8/colors/accent1_2" csCatId="accent1"/>
      <dgm:spPr/>
      <dgm:t>
        <a:bodyPr/>
        <a:lstStyle/>
        <a:p>
          <a:endParaRPr lang="de-DE"/>
        </a:p>
      </dgm:t>
    </dgm:pt>
    <dgm:pt modelId="{73A4A6BD-7CCB-4AA6-A6A9-B59DF2105996}">
      <dgm:prSet/>
      <dgm:spPr/>
      <dgm:t>
        <a:bodyPr/>
        <a:lstStyle/>
        <a:p>
          <a:pPr rtl="0"/>
          <a:r>
            <a:rPr lang="de-DE" b="0" smtClean="0"/>
            <a:t>Exchange Server 2013</a:t>
          </a:r>
          <a:endParaRPr lang="de-DE"/>
        </a:p>
      </dgm:t>
    </dgm:pt>
    <dgm:pt modelId="{6D896586-6514-402C-828A-17FCBAD5A2AC}" type="parTrans" cxnId="{3B1E8A33-DFAF-43F8-B624-A35824B77DA4}">
      <dgm:prSet/>
      <dgm:spPr/>
      <dgm:t>
        <a:bodyPr/>
        <a:lstStyle/>
        <a:p>
          <a:endParaRPr lang="de-DE"/>
        </a:p>
      </dgm:t>
    </dgm:pt>
    <dgm:pt modelId="{4EF267F7-8120-4848-8E3F-EB26E8D9ED8E}" type="sibTrans" cxnId="{3B1E8A33-DFAF-43F8-B624-A35824B77DA4}">
      <dgm:prSet/>
      <dgm:spPr/>
      <dgm:t>
        <a:bodyPr/>
        <a:lstStyle/>
        <a:p>
          <a:endParaRPr lang="de-DE"/>
        </a:p>
      </dgm:t>
    </dgm:pt>
    <dgm:pt modelId="{4D6A11B3-3B35-41BF-B048-91C6FD6F607F}">
      <dgm:prSet/>
      <dgm:spPr/>
      <dgm:t>
        <a:bodyPr/>
        <a:lstStyle/>
        <a:p>
          <a:pPr rtl="0"/>
          <a:r>
            <a:rPr lang="de-DE" smtClean="0">
              <a:solidFill>
                <a:schemeClr val="tx1">
                  <a:lumMod val="65000"/>
                </a:schemeClr>
              </a:solidFill>
            </a:rPr>
            <a:t>New Exchange Architectur</a:t>
          </a:r>
          <a:endParaRPr lang="de-DE">
            <a:solidFill>
              <a:schemeClr val="tx1">
                <a:lumMod val="65000"/>
              </a:schemeClr>
            </a:solidFill>
          </a:endParaRPr>
        </a:p>
      </dgm:t>
    </dgm:pt>
    <dgm:pt modelId="{5E2BDB04-D543-4BA7-B525-8ACB4C3247B6}" type="parTrans" cxnId="{1A602165-9CA9-46FB-82F4-63E792263D1D}">
      <dgm:prSet/>
      <dgm:spPr/>
      <dgm:t>
        <a:bodyPr/>
        <a:lstStyle/>
        <a:p>
          <a:endParaRPr lang="de-DE"/>
        </a:p>
      </dgm:t>
    </dgm:pt>
    <dgm:pt modelId="{B9890938-166B-4146-9037-9A8F8EA04BD4}" type="sibTrans" cxnId="{1A602165-9CA9-46FB-82F4-63E792263D1D}">
      <dgm:prSet/>
      <dgm:spPr/>
      <dgm:t>
        <a:bodyPr/>
        <a:lstStyle/>
        <a:p>
          <a:endParaRPr lang="de-DE"/>
        </a:p>
      </dgm:t>
    </dgm:pt>
    <dgm:pt modelId="{D49A5DF6-09B7-4FA1-9FAC-8876D7DF8267}">
      <dgm:prSet/>
      <dgm:spPr/>
      <dgm:t>
        <a:bodyPr/>
        <a:lstStyle/>
        <a:p>
          <a:pPr rtl="0"/>
          <a:r>
            <a:rPr lang="de-DE" smtClean="0"/>
            <a:t>Client Access Server 2013</a:t>
          </a:r>
          <a:endParaRPr lang="de-DE"/>
        </a:p>
      </dgm:t>
    </dgm:pt>
    <dgm:pt modelId="{4560FFA7-46AD-4FFC-9A9D-57AE49AA48CB}" type="parTrans" cxnId="{FFB0F18B-F7B2-4096-A50D-E6A2B3DCD53B}">
      <dgm:prSet/>
      <dgm:spPr/>
      <dgm:t>
        <a:bodyPr/>
        <a:lstStyle/>
        <a:p>
          <a:endParaRPr lang="de-DE"/>
        </a:p>
      </dgm:t>
    </dgm:pt>
    <dgm:pt modelId="{8D5220C8-4D00-45B8-BC50-D4E4F0F9B715}" type="sibTrans" cxnId="{FFB0F18B-F7B2-4096-A50D-E6A2B3DCD53B}">
      <dgm:prSet/>
      <dgm:spPr/>
      <dgm:t>
        <a:bodyPr/>
        <a:lstStyle/>
        <a:p>
          <a:endParaRPr lang="de-DE"/>
        </a:p>
      </dgm:t>
    </dgm:pt>
    <dgm:pt modelId="{6A06F26C-5B37-4DDA-A723-7E3F6A96BD7A}">
      <dgm:prSet/>
      <dgm:spPr/>
      <dgm:t>
        <a:bodyPr/>
        <a:lstStyle/>
        <a:p>
          <a:pPr rtl="0"/>
          <a:r>
            <a:rPr lang="de-DE" smtClean="0">
              <a:solidFill>
                <a:schemeClr val="tx1">
                  <a:lumMod val="65000"/>
                </a:schemeClr>
              </a:solidFill>
            </a:rPr>
            <a:t>Mailbox Server 2013</a:t>
          </a:r>
          <a:endParaRPr lang="de-DE">
            <a:solidFill>
              <a:schemeClr val="tx1">
                <a:lumMod val="65000"/>
              </a:schemeClr>
            </a:solidFill>
          </a:endParaRPr>
        </a:p>
      </dgm:t>
    </dgm:pt>
    <dgm:pt modelId="{097A21C2-580B-4116-A9CC-DACDAEC9FD89}" type="parTrans" cxnId="{BA52C30C-4A1B-43CD-B78C-F69B37CFCC53}">
      <dgm:prSet/>
      <dgm:spPr/>
      <dgm:t>
        <a:bodyPr/>
        <a:lstStyle/>
        <a:p>
          <a:endParaRPr lang="de-DE"/>
        </a:p>
      </dgm:t>
    </dgm:pt>
    <dgm:pt modelId="{1F6947CB-1EE4-40B9-94A3-782351A66C90}" type="sibTrans" cxnId="{BA52C30C-4A1B-43CD-B78C-F69B37CFCC53}">
      <dgm:prSet/>
      <dgm:spPr/>
      <dgm:t>
        <a:bodyPr/>
        <a:lstStyle/>
        <a:p>
          <a:endParaRPr lang="de-DE"/>
        </a:p>
      </dgm:t>
    </dgm:pt>
    <dgm:pt modelId="{91911BA8-D9CF-477B-9DE9-DFC1DC29FA56}">
      <dgm:prSet/>
      <dgm:spPr/>
      <dgm:t>
        <a:bodyPr/>
        <a:lstStyle/>
        <a:p>
          <a:pPr rtl="0"/>
          <a:r>
            <a:rPr lang="de-DE" smtClean="0">
              <a:solidFill>
                <a:schemeClr val="tx1">
                  <a:lumMod val="65000"/>
                </a:schemeClr>
              </a:solidFill>
            </a:rPr>
            <a:t>Transport Architecture</a:t>
          </a:r>
          <a:endParaRPr lang="de-DE">
            <a:solidFill>
              <a:schemeClr val="tx1">
                <a:lumMod val="65000"/>
              </a:schemeClr>
            </a:solidFill>
          </a:endParaRPr>
        </a:p>
      </dgm:t>
    </dgm:pt>
    <dgm:pt modelId="{32F8519C-4CBC-43B1-9D88-02119EA7979B}" type="parTrans" cxnId="{F19172D3-24ED-4F98-BB75-79793849F3E3}">
      <dgm:prSet/>
      <dgm:spPr/>
      <dgm:t>
        <a:bodyPr/>
        <a:lstStyle/>
        <a:p>
          <a:endParaRPr lang="de-DE"/>
        </a:p>
      </dgm:t>
    </dgm:pt>
    <dgm:pt modelId="{0D255775-36F3-445D-A6FB-2BD65687A4AC}" type="sibTrans" cxnId="{F19172D3-24ED-4F98-BB75-79793849F3E3}">
      <dgm:prSet/>
      <dgm:spPr/>
      <dgm:t>
        <a:bodyPr/>
        <a:lstStyle/>
        <a:p>
          <a:endParaRPr lang="de-DE"/>
        </a:p>
      </dgm:t>
    </dgm:pt>
    <dgm:pt modelId="{5AA8E320-A8FD-4AE5-BCCE-9DC785C674A1}">
      <dgm:prSet/>
      <dgm:spPr/>
      <dgm:t>
        <a:bodyPr/>
        <a:lstStyle/>
        <a:p>
          <a:pPr rtl="0"/>
          <a:r>
            <a:rPr lang="de-DE" dirty="0" smtClean="0">
              <a:solidFill>
                <a:schemeClr val="tx1">
                  <a:lumMod val="65000"/>
                </a:schemeClr>
              </a:solidFill>
            </a:rPr>
            <a:t>Service </a:t>
          </a:r>
          <a:r>
            <a:rPr lang="de-DE" dirty="0" err="1" smtClean="0">
              <a:solidFill>
                <a:schemeClr val="tx1">
                  <a:lumMod val="65000"/>
                </a:schemeClr>
              </a:solidFill>
            </a:rPr>
            <a:t>Availability</a:t>
          </a:r>
          <a:endParaRPr lang="de-DE" dirty="0">
            <a:solidFill>
              <a:schemeClr val="tx1">
                <a:lumMod val="65000"/>
              </a:schemeClr>
            </a:solidFill>
          </a:endParaRPr>
        </a:p>
      </dgm:t>
    </dgm:pt>
    <dgm:pt modelId="{951A906C-011F-4A1C-818D-1696C3DC8AD8}" type="parTrans" cxnId="{94170CC8-F20B-4718-AC41-179C7271DE44}">
      <dgm:prSet/>
      <dgm:spPr/>
      <dgm:t>
        <a:bodyPr/>
        <a:lstStyle/>
        <a:p>
          <a:endParaRPr lang="de-DE"/>
        </a:p>
      </dgm:t>
    </dgm:pt>
    <dgm:pt modelId="{F82EC626-268A-44D4-B435-E04DAD22602E}" type="sibTrans" cxnId="{94170CC8-F20B-4718-AC41-179C7271DE44}">
      <dgm:prSet/>
      <dgm:spPr/>
      <dgm:t>
        <a:bodyPr/>
        <a:lstStyle/>
        <a:p>
          <a:endParaRPr lang="de-DE"/>
        </a:p>
      </dgm:t>
    </dgm:pt>
    <dgm:pt modelId="{64BFEDBA-1EB4-4EC6-B7AC-072073139812}">
      <dgm:prSet/>
      <dgm:spPr/>
      <dgm:t>
        <a:bodyPr/>
        <a:lstStyle/>
        <a:p>
          <a:pPr rtl="0"/>
          <a:r>
            <a:rPr lang="de-DE" b="0" smtClean="0"/>
            <a:t>Exchange </a:t>
          </a:r>
          <a:r>
            <a:rPr lang="en-US" b="0" smtClean="0"/>
            <a:t>and</a:t>
          </a:r>
          <a:r>
            <a:rPr lang="de-DE" b="0" smtClean="0"/>
            <a:t> Office 365 – Hybrid</a:t>
          </a:r>
          <a:endParaRPr lang="de-DE"/>
        </a:p>
      </dgm:t>
    </dgm:pt>
    <dgm:pt modelId="{5034E314-D0C0-4AB6-96C2-D2EE381BE119}" type="parTrans" cxnId="{DB974AB0-A1C8-4A9F-87AA-0FF290117507}">
      <dgm:prSet/>
      <dgm:spPr/>
      <dgm:t>
        <a:bodyPr/>
        <a:lstStyle/>
        <a:p>
          <a:endParaRPr lang="de-DE"/>
        </a:p>
      </dgm:t>
    </dgm:pt>
    <dgm:pt modelId="{260C501F-9616-42D3-8062-AD6AFC30F591}" type="sibTrans" cxnId="{DB974AB0-A1C8-4A9F-87AA-0FF290117507}">
      <dgm:prSet/>
      <dgm:spPr/>
      <dgm:t>
        <a:bodyPr/>
        <a:lstStyle/>
        <a:p>
          <a:endParaRPr lang="de-DE"/>
        </a:p>
      </dgm:t>
    </dgm:pt>
    <dgm:pt modelId="{350738FA-FF6C-4E9C-8C88-39C2902895DA}">
      <dgm:prSet/>
      <dgm:spPr/>
      <dgm:t>
        <a:bodyPr/>
        <a:lstStyle/>
        <a:p>
          <a:pPr rtl="0"/>
          <a:r>
            <a:rPr lang="de-DE" smtClean="0">
              <a:solidFill>
                <a:schemeClr val="tx1">
                  <a:lumMod val="65000"/>
                </a:schemeClr>
              </a:solidFill>
            </a:rPr>
            <a:t>What is it good for?</a:t>
          </a:r>
          <a:endParaRPr lang="de-DE">
            <a:solidFill>
              <a:schemeClr val="tx1">
                <a:lumMod val="65000"/>
              </a:schemeClr>
            </a:solidFill>
          </a:endParaRPr>
        </a:p>
      </dgm:t>
    </dgm:pt>
    <dgm:pt modelId="{F13962D0-AEF9-4A28-91D6-EF02F45462EF}" type="parTrans" cxnId="{A668CE70-A7C5-41D3-A965-B3A05A502666}">
      <dgm:prSet/>
      <dgm:spPr/>
      <dgm:t>
        <a:bodyPr/>
        <a:lstStyle/>
        <a:p>
          <a:endParaRPr lang="de-DE"/>
        </a:p>
      </dgm:t>
    </dgm:pt>
    <dgm:pt modelId="{4451951A-DCB5-4D99-91FA-64577973E627}" type="sibTrans" cxnId="{A668CE70-A7C5-41D3-A965-B3A05A502666}">
      <dgm:prSet/>
      <dgm:spPr/>
      <dgm:t>
        <a:bodyPr/>
        <a:lstStyle/>
        <a:p>
          <a:endParaRPr lang="de-DE"/>
        </a:p>
      </dgm:t>
    </dgm:pt>
    <dgm:pt modelId="{6B256EE7-D41D-4EEE-8BFC-4A6FB706EA74}">
      <dgm:prSet/>
      <dgm:spPr/>
      <dgm:t>
        <a:bodyPr/>
        <a:lstStyle/>
        <a:p>
          <a:pPr rtl="0"/>
          <a:r>
            <a:rPr lang="de-DE" smtClean="0">
              <a:solidFill>
                <a:schemeClr val="tx1">
                  <a:lumMod val="65000"/>
                </a:schemeClr>
              </a:solidFill>
            </a:rPr>
            <a:t>Migration scenarios</a:t>
          </a:r>
          <a:endParaRPr lang="de-DE">
            <a:solidFill>
              <a:schemeClr val="tx1">
                <a:lumMod val="65000"/>
              </a:schemeClr>
            </a:solidFill>
          </a:endParaRPr>
        </a:p>
      </dgm:t>
    </dgm:pt>
    <dgm:pt modelId="{2784427A-E2CB-4ADC-988C-E1AACE3D505E}" type="parTrans" cxnId="{1700FB13-C2CF-48D4-8222-ACC29E198DC5}">
      <dgm:prSet/>
      <dgm:spPr/>
      <dgm:t>
        <a:bodyPr/>
        <a:lstStyle/>
        <a:p>
          <a:endParaRPr lang="de-DE"/>
        </a:p>
      </dgm:t>
    </dgm:pt>
    <dgm:pt modelId="{31946D64-1EB3-4290-BAED-C5553281C7A0}" type="sibTrans" cxnId="{1700FB13-C2CF-48D4-8222-ACC29E198DC5}">
      <dgm:prSet/>
      <dgm:spPr/>
      <dgm:t>
        <a:bodyPr/>
        <a:lstStyle/>
        <a:p>
          <a:endParaRPr lang="de-DE"/>
        </a:p>
      </dgm:t>
    </dgm:pt>
    <dgm:pt modelId="{FED04EEF-715E-48CB-818A-27DA174E2395}">
      <dgm:prSet/>
      <dgm:spPr/>
      <dgm:t>
        <a:bodyPr/>
        <a:lstStyle/>
        <a:p>
          <a:pPr rtl="0"/>
          <a:r>
            <a:rPr lang="de-DE" smtClean="0">
              <a:solidFill>
                <a:schemeClr val="tx1">
                  <a:lumMod val="65000"/>
                </a:schemeClr>
              </a:solidFill>
            </a:rPr>
            <a:t>Hybrid deployment</a:t>
          </a:r>
          <a:endParaRPr lang="de-DE">
            <a:solidFill>
              <a:schemeClr val="tx1">
                <a:lumMod val="65000"/>
              </a:schemeClr>
            </a:solidFill>
          </a:endParaRPr>
        </a:p>
      </dgm:t>
    </dgm:pt>
    <dgm:pt modelId="{9FB33260-2F33-4C83-A605-7921EEF1EB51}" type="parTrans" cxnId="{25C4618B-08DF-4223-A27A-FCC8E298A44F}">
      <dgm:prSet/>
      <dgm:spPr/>
      <dgm:t>
        <a:bodyPr/>
        <a:lstStyle/>
        <a:p>
          <a:endParaRPr lang="de-DE"/>
        </a:p>
      </dgm:t>
    </dgm:pt>
    <dgm:pt modelId="{A8B4E8EB-7F48-47F9-99BE-7CA1106D6E7F}" type="sibTrans" cxnId="{25C4618B-08DF-4223-A27A-FCC8E298A44F}">
      <dgm:prSet/>
      <dgm:spPr/>
      <dgm:t>
        <a:bodyPr/>
        <a:lstStyle/>
        <a:p>
          <a:endParaRPr lang="de-DE"/>
        </a:p>
      </dgm:t>
    </dgm:pt>
    <dgm:pt modelId="{D7B03C24-89D0-4073-AB65-43BD58B46CFA}">
      <dgm:prSet/>
      <dgm:spPr/>
      <dgm:t>
        <a:bodyPr/>
        <a:lstStyle/>
        <a:p>
          <a:pPr rtl="0"/>
          <a:r>
            <a:rPr lang="de-DE" smtClean="0">
              <a:solidFill>
                <a:schemeClr val="tx1">
                  <a:lumMod val="65000"/>
                </a:schemeClr>
              </a:solidFill>
            </a:rPr>
            <a:t>Migrations interfaces</a:t>
          </a:r>
          <a:endParaRPr lang="de-DE">
            <a:solidFill>
              <a:schemeClr val="tx1">
                <a:lumMod val="65000"/>
              </a:schemeClr>
            </a:solidFill>
          </a:endParaRPr>
        </a:p>
      </dgm:t>
    </dgm:pt>
    <dgm:pt modelId="{D39A6959-4431-46BA-BD97-CC57A4170C0F}" type="parTrans" cxnId="{C750C28B-FFCB-4819-90F3-7245950DE59C}">
      <dgm:prSet/>
      <dgm:spPr/>
      <dgm:t>
        <a:bodyPr/>
        <a:lstStyle/>
        <a:p>
          <a:endParaRPr lang="de-DE"/>
        </a:p>
      </dgm:t>
    </dgm:pt>
    <dgm:pt modelId="{EADD04B6-D747-4359-81A3-AC120D0AD653}" type="sibTrans" cxnId="{C750C28B-FFCB-4819-90F3-7245950DE59C}">
      <dgm:prSet/>
      <dgm:spPr/>
      <dgm:t>
        <a:bodyPr/>
        <a:lstStyle/>
        <a:p>
          <a:endParaRPr lang="de-DE"/>
        </a:p>
      </dgm:t>
    </dgm:pt>
    <dgm:pt modelId="{24A2CDD8-9B1B-49FE-9228-089BCB9D79AC}" type="pres">
      <dgm:prSet presAssocID="{49530A4F-DCBB-48F5-B84D-4713FEB0B435}" presName="theList" presStyleCnt="0">
        <dgm:presLayoutVars>
          <dgm:dir/>
          <dgm:animLvl val="lvl"/>
          <dgm:resizeHandles val="exact"/>
        </dgm:presLayoutVars>
      </dgm:prSet>
      <dgm:spPr/>
      <dgm:t>
        <a:bodyPr/>
        <a:lstStyle/>
        <a:p>
          <a:endParaRPr lang="de-DE"/>
        </a:p>
      </dgm:t>
    </dgm:pt>
    <dgm:pt modelId="{03C5E59A-9C7F-4FB9-BFA5-1D2EDAFC5E32}" type="pres">
      <dgm:prSet presAssocID="{73A4A6BD-7CCB-4AA6-A6A9-B59DF2105996}" presName="compNode" presStyleCnt="0"/>
      <dgm:spPr/>
    </dgm:pt>
    <dgm:pt modelId="{DE218B78-EDA7-4D83-9BB9-3FDF30B07E79}" type="pres">
      <dgm:prSet presAssocID="{73A4A6BD-7CCB-4AA6-A6A9-B59DF2105996}" presName="aNode" presStyleLbl="bgShp" presStyleIdx="0" presStyleCnt="2"/>
      <dgm:spPr/>
      <dgm:t>
        <a:bodyPr/>
        <a:lstStyle/>
        <a:p>
          <a:endParaRPr lang="de-DE"/>
        </a:p>
      </dgm:t>
    </dgm:pt>
    <dgm:pt modelId="{950E369C-9251-45E0-B3B8-50C4BEB4049C}" type="pres">
      <dgm:prSet presAssocID="{73A4A6BD-7CCB-4AA6-A6A9-B59DF2105996}" presName="textNode" presStyleLbl="bgShp" presStyleIdx="0" presStyleCnt="2"/>
      <dgm:spPr/>
      <dgm:t>
        <a:bodyPr/>
        <a:lstStyle/>
        <a:p>
          <a:endParaRPr lang="de-DE"/>
        </a:p>
      </dgm:t>
    </dgm:pt>
    <dgm:pt modelId="{D8C371E3-51B0-4E86-A4EE-6C8135D3C3EF}" type="pres">
      <dgm:prSet presAssocID="{73A4A6BD-7CCB-4AA6-A6A9-B59DF2105996}" presName="compChildNode" presStyleCnt="0"/>
      <dgm:spPr/>
    </dgm:pt>
    <dgm:pt modelId="{0CEC3A04-FCC1-442B-89F3-675A23BBA8BC}" type="pres">
      <dgm:prSet presAssocID="{73A4A6BD-7CCB-4AA6-A6A9-B59DF2105996}" presName="theInnerList" presStyleCnt="0"/>
      <dgm:spPr/>
    </dgm:pt>
    <dgm:pt modelId="{ADB408A0-948B-4ADF-9439-A2149536A348}" type="pres">
      <dgm:prSet presAssocID="{4D6A11B3-3B35-41BF-B048-91C6FD6F607F}" presName="childNode" presStyleLbl="node1" presStyleIdx="0" presStyleCnt="9">
        <dgm:presLayoutVars>
          <dgm:bulletEnabled val="1"/>
        </dgm:presLayoutVars>
      </dgm:prSet>
      <dgm:spPr/>
      <dgm:t>
        <a:bodyPr/>
        <a:lstStyle/>
        <a:p>
          <a:endParaRPr lang="de-DE"/>
        </a:p>
      </dgm:t>
    </dgm:pt>
    <dgm:pt modelId="{DA932B53-CF0F-4DD0-87CF-25E1937208FE}" type="pres">
      <dgm:prSet presAssocID="{4D6A11B3-3B35-41BF-B048-91C6FD6F607F}" presName="aSpace2" presStyleCnt="0"/>
      <dgm:spPr/>
    </dgm:pt>
    <dgm:pt modelId="{1895ACF5-8FA6-4DA9-A62F-65FA8FFF95DB}" type="pres">
      <dgm:prSet presAssocID="{D49A5DF6-09B7-4FA1-9FAC-8876D7DF8267}" presName="childNode" presStyleLbl="node1" presStyleIdx="1" presStyleCnt="9">
        <dgm:presLayoutVars>
          <dgm:bulletEnabled val="1"/>
        </dgm:presLayoutVars>
      </dgm:prSet>
      <dgm:spPr/>
      <dgm:t>
        <a:bodyPr/>
        <a:lstStyle/>
        <a:p>
          <a:endParaRPr lang="de-DE"/>
        </a:p>
      </dgm:t>
    </dgm:pt>
    <dgm:pt modelId="{26B11DB5-9E07-41E8-98BF-6434E203245A}" type="pres">
      <dgm:prSet presAssocID="{D49A5DF6-09B7-4FA1-9FAC-8876D7DF8267}" presName="aSpace2" presStyleCnt="0"/>
      <dgm:spPr/>
    </dgm:pt>
    <dgm:pt modelId="{E1510CDE-5750-4C0B-8E09-D3E70E6CB5E0}" type="pres">
      <dgm:prSet presAssocID="{6A06F26C-5B37-4DDA-A723-7E3F6A96BD7A}" presName="childNode" presStyleLbl="node1" presStyleIdx="2" presStyleCnt="9">
        <dgm:presLayoutVars>
          <dgm:bulletEnabled val="1"/>
        </dgm:presLayoutVars>
      </dgm:prSet>
      <dgm:spPr/>
      <dgm:t>
        <a:bodyPr/>
        <a:lstStyle/>
        <a:p>
          <a:endParaRPr lang="de-DE"/>
        </a:p>
      </dgm:t>
    </dgm:pt>
    <dgm:pt modelId="{A832FF1B-922B-4F31-A9CD-6AEAB8982F29}" type="pres">
      <dgm:prSet presAssocID="{6A06F26C-5B37-4DDA-A723-7E3F6A96BD7A}" presName="aSpace2" presStyleCnt="0"/>
      <dgm:spPr/>
    </dgm:pt>
    <dgm:pt modelId="{C1B86290-44FF-45BF-B2F2-229B348B8F40}" type="pres">
      <dgm:prSet presAssocID="{91911BA8-D9CF-477B-9DE9-DFC1DC29FA56}" presName="childNode" presStyleLbl="node1" presStyleIdx="3" presStyleCnt="9">
        <dgm:presLayoutVars>
          <dgm:bulletEnabled val="1"/>
        </dgm:presLayoutVars>
      </dgm:prSet>
      <dgm:spPr/>
      <dgm:t>
        <a:bodyPr/>
        <a:lstStyle/>
        <a:p>
          <a:endParaRPr lang="de-DE"/>
        </a:p>
      </dgm:t>
    </dgm:pt>
    <dgm:pt modelId="{3B38CAA6-6C61-4539-A19C-79EDC45593FD}" type="pres">
      <dgm:prSet presAssocID="{91911BA8-D9CF-477B-9DE9-DFC1DC29FA56}" presName="aSpace2" presStyleCnt="0"/>
      <dgm:spPr/>
    </dgm:pt>
    <dgm:pt modelId="{939D63A9-A1CF-41D1-B88D-12301DE194C5}" type="pres">
      <dgm:prSet presAssocID="{5AA8E320-A8FD-4AE5-BCCE-9DC785C674A1}" presName="childNode" presStyleLbl="node1" presStyleIdx="4" presStyleCnt="9">
        <dgm:presLayoutVars>
          <dgm:bulletEnabled val="1"/>
        </dgm:presLayoutVars>
      </dgm:prSet>
      <dgm:spPr/>
      <dgm:t>
        <a:bodyPr/>
        <a:lstStyle/>
        <a:p>
          <a:endParaRPr lang="de-DE"/>
        </a:p>
      </dgm:t>
    </dgm:pt>
    <dgm:pt modelId="{EB7DD76D-E366-4445-9E32-7C73EABECECC}" type="pres">
      <dgm:prSet presAssocID="{73A4A6BD-7CCB-4AA6-A6A9-B59DF2105996}" presName="aSpace" presStyleCnt="0"/>
      <dgm:spPr/>
    </dgm:pt>
    <dgm:pt modelId="{0DA43DD2-5828-4651-B137-8301D289D245}" type="pres">
      <dgm:prSet presAssocID="{64BFEDBA-1EB4-4EC6-B7AC-072073139812}" presName="compNode" presStyleCnt="0"/>
      <dgm:spPr/>
    </dgm:pt>
    <dgm:pt modelId="{560231DC-0478-4012-B803-C554C54D8D55}" type="pres">
      <dgm:prSet presAssocID="{64BFEDBA-1EB4-4EC6-B7AC-072073139812}" presName="aNode" presStyleLbl="bgShp" presStyleIdx="1" presStyleCnt="2"/>
      <dgm:spPr/>
      <dgm:t>
        <a:bodyPr/>
        <a:lstStyle/>
        <a:p>
          <a:endParaRPr lang="de-DE"/>
        </a:p>
      </dgm:t>
    </dgm:pt>
    <dgm:pt modelId="{1BCB982C-11EA-45B3-8101-0417B8E1ACC9}" type="pres">
      <dgm:prSet presAssocID="{64BFEDBA-1EB4-4EC6-B7AC-072073139812}" presName="textNode" presStyleLbl="bgShp" presStyleIdx="1" presStyleCnt="2"/>
      <dgm:spPr/>
      <dgm:t>
        <a:bodyPr/>
        <a:lstStyle/>
        <a:p>
          <a:endParaRPr lang="de-DE"/>
        </a:p>
      </dgm:t>
    </dgm:pt>
    <dgm:pt modelId="{23D31493-1D8D-4B7E-B24C-E05EAE82AAD8}" type="pres">
      <dgm:prSet presAssocID="{64BFEDBA-1EB4-4EC6-B7AC-072073139812}" presName="compChildNode" presStyleCnt="0"/>
      <dgm:spPr/>
    </dgm:pt>
    <dgm:pt modelId="{A57B8055-8458-4C20-98AE-283437C295FC}" type="pres">
      <dgm:prSet presAssocID="{64BFEDBA-1EB4-4EC6-B7AC-072073139812}" presName="theInnerList" presStyleCnt="0"/>
      <dgm:spPr/>
    </dgm:pt>
    <dgm:pt modelId="{1FBE2E5A-594B-48C0-B4C2-9BF042776030}" type="pres">
      <dgm:prSet presAssocID="{350738FA-FF6C-4E9C-8C88-39C2902895DA}" presName="childNode" presStyleLbl="node1" presStyleIdx="5" presStyleCnt="9">
        <dgm:presLayoutVars>
          <dgm:bulletEnabled val="1"/>
        </dgm:presLayoutVars>
      </dgm:prSet>
      <dgm:spPr/>
      <dgm:t>
        <a:bodyPr/>
        <a:lstStyle/>
        <a:p>
          <a:endParaRPr lang="de-DE"/>
        </a:p>
      </dgm:t>
    </dgm:pt>
    <dgm:pt modelId="{89CECAA5-CCD7-4DCF-8BC2-AF6DC70C797A}" type="pres">
      <dgm:prSet presAssocID="{350738FA-FF6C-4E9C-8C88-39C2902895DA}" presName="aSpace2" presStyleCnt="0"/>
      <dgm:spPr/>
    </dgm:pt>
    <dgm:pt modelId="{FB88D3CB-3C43-45E6-9BD6-5AE8B9F49175}" type="pres">
      <dgm:prSet presAssocID="{6B256EE7-D41D-4EEE-8BFC-4A6FB706EA74}" presName="childNode" presStyleLbl="node1" presStyleIdx="6" presStyleCnt="9">
        <dgm:presLayoutVars>
          <dgm:bulletEnabled val="1"/>
        </dgm:presLayoutVars>
      </dgm:prSet>
      <dgm:spPr/>
      <dgm:t>
        <a:bodyPr/>
        <a:lstStyle/>
        <a:p>
          <a:endParaRPr lang="de-DE"/>
        </a:p>
      </dgm:t>
    </dgm:pt>
    <dgm:pt modelId="{3720B6C0-BB5A-438B-9BC8-93E42518BD4E}" type="pres">
      <dgm:prSet presAssocID="{6B256EE7-D41D-4EEE-8BFC-4A6FB706EA74}" presName="aSpace2" presStyleCnt="0"/>
      <dgm:spPr/>
    </dgm:pt>
    <dgm:pt modelId="{C0AE9AD0-AC9B-46AA-9003-6153E360BDE6}" type="pres">
      <dgm:prSet presAssocID="{FED04EEF-715E-48CB-818A-27DA174E2395}" presName="childNode" presStyleLbl="node1" presStyleIdx="7" presStyleCnt="9">
        <dgm:presLayoutVars>
          <dgm:bulletEnabled val="1"/>
        </dgm:presLayoutVars>
      </dgm:prSet>
      <dgm:spPr/>
      <dgm:t>
        <a:bodyPr/>
        <a:lstStyle/>
        <a:p>
          <a:endParaRPr lang="de-DE"/>
        </a:p>
      </dgm:t>
    </dgm:pt>
    <dgm:pt modelId="{C0F865F6-3B90-41C6-A61B-464A8AAC98B4}" type="pres">
      <dgm:prSet presAssocID="{FED04EEF-715E-48CB-818A-27DA174E2395}" presName="aSpace2" presStyleCnt="0"/>
      <dgm:spPr/>
    </dgm:pt>
    <dgm:pt modelId="{9217B0AA-CB9F-4871-9ABB-8B77FCF0FBD6}" type="pres">
      <dgm:prSet presAssocID="{D7B03C24-89D0-4073-AB65-43BD58B46CFA}" presName="childNode" presStyleLbl="node1" presStyleIdx="8" presStyleCnt="9">
        <dgm:presLayoutVars>
          <dgm:bulletEnabled val="1"/>
        </dgm:presLayoutVars>
      </dgm:prSet>
      <dgm:spPr/>
      <dgm:t>
        <a:bodyPr/>
        <a:lstStyle/>
        <a:p>
          <a:endParaRPr lang="de-DE"/>
        </a:p>
      </dgm:t>
    </dgm:pt>
  </dgm:ptLst>
  <dgm:cxnLst>
    <dgm:cxn modelId="{F19172D3-24ED-4F98-BB75-79793849F3E3}" srcId="{73A4A6BD-7CCB-4AA6-A6A9-B59DF2105996}" destId="{91911BA8-D9CF-477B-9DE9-DFC1DC29FA56}" srcOrd="3" destOrd="0" parTransId="{32F8519C-4CBC-43B1-9D88-02119EA7979B}" sibTransId="{0D255775-36F3-445D-A6FB-2BD65687A4AC}"/>
    <dgm:cxn modelId="{1700FB13-C2CF-48D4-8222-ACC29E198DC5}" srcId="{64BFEDBA-1EB4-4EC6-B7AC-072073139812}" destId="{6B256EE7-D41D-4EEE-8BFC-4A6FB706EA74}" srcOrd="1" destOrd="0" parTransId="{2784427A-E2CB-4ADC-988C-E1AACE3D505E}" sibTransId="{31946D64-1EB3-4290-BAED-C5553281C7A0}"/>
    <dgm:cxn modelId="{97495866-F6AF-46BF-AAE5-62CE2056EC1C}" type="presOf" srcId="{49530A4F-DCBB-48F5-B84D-4713FEB0B435}" destId="{24A2CDD8-9B1B-49FE-9228-089BCB9D79AC}" srcOrd="0" destOrd="0" presId="urn:microsoft.com/office/officeart/2005/8/layout/lProcess2"/>
    <dgm:cxn modelId="{25C4618B-08DF-4223-A27A-FCC8E298A44F}" srcId="{64BFEDBA-1EB4-4EC6-B7AC-072073139812}" destId="{FED04EEF-715E-48CB-818A-27DA174E2395}" srcOrd="2" destOrd="0" parTransId="{9FB33260-2F33-4C83-A605-7921EEF1EB51}" sibTransId="{A8B4E8EB-7F48-47F9-99BE-7CA1106D6E7F}"/>
    <dgm:cxn modelId="{A668CE70-A7C5-41D3-A965-B3A05A502666}" srcId="{64BFEDBA-1EB4-4EC6-B7AC-072073139812}" destId="{350738FA-FF6C-4E9C-8C88-39C2902895DA}" srcOrd="0" destOrd="0" parTransId="{F13962D0-AEF9-4A28-91D6-EF02F45462EF}" sibTransId="{4451951A-DCB5-4D99-91FA-64577973E627}"/>
    <dgm:cxn modelId="{151AAAE0-BC0E-46F8-83FB-3F351CE293D4}" type="presOf" srcId="{5AA8E320-A8FD-4AE5-BCCE-9DC785C674A1}" destId="{939D63A9-A1CF-41D1-B88D-12301DE194C5}" srcOrd="0" destOrd="0" presId="urn:microsoft.com/office/officeart/2005/8/layout/lProcess2"/>
    <dgm:cxn modelId="{C750C28B-FFCB-4819-90F3-7245950DE59C}" srcId="{64BFEDBA-1EB4-4EC6-B7AC-072073139812}" destId="{D7B03C24-89D0-4073-AB65-43BD58B46CFA}" srcOrd="3" destOrd="0" parTransId="{D39A6959-4431-46BA-BD97-CC57A4170C0F}" sibTransId="{EADD04B6-D747-4359-81A3-AC120D0AD653}"/>
    <dgm:cxn modelId="{BD362AEC-3D12-4F9C-8735-9D09E710A069}" type="presOf" srcId="{73A4A6BD-7CCB-4AA6-A6A9-B59DF2105996}" destId="{950E369C-9251-45E0-B3B8-50C4BEB4049C}" srcOrd="1" destOrd="0" presId="urn:microsoft.com/office/officeart/2005/8/layout/lProcess2"/>
    <dgm:cxn modelId="{790C4B32-D6CC-47EB-86D0-E4C274F55E16}" type="presOf" srcId="{FED04EEF-715E-48CB-818A-27DA174E2395}" destId="{C0AE9AD0-AC9B-46AA-9003-6153E360BDE6}" srcOrd="0" destOrd="0" presId="urn:microsoft.com/office/officeart/2005/8/layout/lProcess2"/>
    <dgm:cxn modelId="{76BE61A9-7752-40E3-9C18-786B7A2082D7}" type="presOf" srcId="{64BFEDBA-1EB4-4EC6-B7AC-072073139812}" destId="{560231DC-0478-4012-B803-C554C54D8D55}" srcOrd="0" destOrd="0" presId="urn:microsoft.com/office/officeart/2005/8/layout/lProcess2"/>
    <dgm:cxn modelId="{DB974AB0-A1C8-4A9F-87AA-0FF290117507}" srcId="{49530A4F-DCBB-48F5-B84D-4713FEB0B435}" destId="{64BFEDBA-1EB4-4EC6-B7AC-072073139812}" srcOrd="1" destOrd="0" parTransId="{5034E314-D0C0-4AB6-96C2-D2EE381BE119}" sibTransId="{260C501F-9616-42D3-8062-AD6AFC30F591}"/>
    <dgm:cxn modelId="{E4047750-EFBE-4C1A-B51F-A677A300DA67}" type="presOf" srcId="{73A4A6BD-7CCB-4AA6-A6A9-B59DF2105996}" destId="{DE218B78-EDA7-4D83-9BB9-3FDF30B07E79}" srcOrd="0" destOrd="0" presId="urn:microsoft.com/office/officeart/2005/8/layout/lProcess2"/>
    <dgm:cxn modelId="{34431B8E-3886-4DC9-B112-7D1095CD9A90}" type="presOf" srcId="{4D6A11B3-3B35-41BF-B048-91C6FD6F607F}" destId="{ADB408A0-948B-4ADF-9439-A2149536A348}" srcOrd="0" destOrd="0" presId="urn:microsoft.com/office/officeart/2005/8/layout/lProcess2"/>
    <dgm:cxn modelId="{FFB0F18B-F7B2-4096-A50D-E6A2B3DCD53B}" srcId="{73A4A6BD-7CCB-4AA6-A6A9-B59DF2105996}" destId="{D49A5DF6-09B7-4FA1-9FAC-8876D7DF8267}" srcOrd="1" destOrd="0" parTransId="{4560FFA7-46AD-4FFC-9A9D-57AE49AA48CB}" sibTransId="{8D5220C8-4D00-45B8-BC50-D4E4F0F9B715}"/>
    <dgm:cxn modelId="{BA52C30C-4A1B-43CD-B78C-F69B37CFCC53}" srcId="{73A4A6BD-7CCB-4AA6-A6A9-B59DF2105996}" destId="{6A06F26C-5B37-4DDA-A723-7E3F6A96BD7A}" srcOrd="2" destOrd="0" parTransId="{097A21C2-580B-4116-A9CC-DACDAEC9FD89}" sibTransId="{1F6947CB-1EE4-40B9-94A3-782351A66C90}"/>
    <dgm:cxn modelId="{1A602165-9CA9-46FB-82F4-63E792263D1D}" srcId="{73A4A6BD-7CCB-4AA6-A6A9-B59DF2105996}" destId="{4D6A11B3-3B35-41BF-B048-91C6FD6F607F}" srcOrd="0" destOrd="0" parTransId="{5E2BDB04-D543-4BA7-B525-8ACB4C3247B6}" sibTransId="{B9890938-166B-4146-9037-9A8F8EA04BD4}"/>
    <dgm:cxn modelId="{4237D333-3527-479A-B3CB-173C45DE6463}" type="presOf" srcId="{6B256EE7-D41D-4EEE-8BFC-4A6FB706EA74}" destId="{FB88D3CB-3C43-45E6-9BD6-5AE8B9F49175}" srcOrd="0" destOrd="0" presId="urn:microsoft.com/office/officeart/2005/8/layout/lProcess2"/>
    <dgm:cxn modelId="{1392709E-6DC1-4FC0-B3D8-E0C9D87C0E20}" type="presOf" srcId="{6A06F26C-5B37-4DDA-A723-7E3F6A96BD7A}" destId="{E1510CDE-5750-4C0B-8E09-D3E70E6CB5E0}" srcOrd="0" destOrd="0" presId="urn:microsoft.com/office/officeart/2005/8/layout/lProcess2"/>
    <dgm:cxn modelId="{1A65A36C-3B91-4752-995F-CF7D21D2B6A5}" type="presOf" srcId="{D49A5DF6-09B7-4FA1-9FAC-8876D7DF8267}" destId="{1895ACF5-8FA6-4DA9-A62F-65FA8FFF95DB}" srcOrd="0" destOrd="0" presId="urn:microsoft.com/office/officeart/2005/8/layout/lProcess2"/>
    <dgm:cxn modelId="{3B1E8A33-DFAF-43F8-B624-A35824B77DA4}" srcId="{49530A4F-DCBB-48F5-B84D-4713FEB0B435}" destId="{73A4A6BD-7CCB-4AA6-A6A9-B59DF2105996}" srcOrd="0" destOrd="0" parTransId="{6D896586-6514-402C-828A-17FCBAD5A2AC}" sibTransId="{4EF267F7-8120-4848-8E3F-EB26E8D9ED8E}"/>
    <dgm:cxn modelId="{E63FF353-CEAC-4B05-885C-E6AC3562E39E}" type="presOf" srcId="{91911BA8-D9CF-477B-9DE9-DFC1DC29FA56}" destId="{C1B86290-44FF-45BF-B2F2-229B348B8F40}" srcOrd="0" destOrd="0" presId="urn:microsoft.com/office/officeart/2005/8/layout/lProcess2"/>
    <dgm:cxn modelId="{9428E601-478A-4B98-925D-93B7FFCFE84B}" type="presOf" srcId="{350738FA-FF6C-4E9C-8C88-39C2902895DA}" destId="{1FBE2E5A-594B-48C0-B4C2-9BF042776030}" srcOrd="0" destOrd="0" presId="urn:microsoft.com/office/officeart/2005/8/layout/lProcess2"/>
    <dgm:cxn modelId="{5CA733CA-6C92-42A7-B201-08A566D8C4FF}" type="presOf" srcId="{D7B03C24-89D0-4073-AB65-43BD58B46CFA}" destId="{9217B0AA-CB9F-4871-9ABB-8B77FCF0FBD6}" srcOrd="0" destOrd="0" presId="urn:microsoft.com/office/officeart/2005/8/layout/lProcess2"/>
    <dgm:cxn modelId="{94170CC8-F20B-4718-AC41-179C7271DE44}" srcId="{73A4A6BD-7CCB-4AA6-A6A9-B59DF2105996}" destId="{5AA8E320-A8FD-4AE5-BCCE-9DC785C674A1}" srcOrd="4" destOrd="0" parTransId="{951A906C-011F-4A1C-818D-1696C3DC8AD8}" sibTransId="{F82EC626-268A-44D4-B435-E04DAD22602E}"/>
    <dgm:cxn modelId="{E8FFC6C5-4F0C-4F80-9457-92F11938F221}" type="presOf" srcId="{64BFEDBA-1EB4-4EC6-B7AC-072073139812}" destId="{1BCB982C-11EA-45B3-8101-0417B8E1ACC9}" srcOrd="1" destOrd="0" presId="urn:microsoft.com/office/officeart/2005/8/layout/lProcess2"/>
    <dgm:cxn modelId="{69FBA133-5BC8-4372-8CC7-6175DAB0B695}" type="presParOf" srcId="{24A2CDD8-9B1B-49FE-9228-089BCB9D79AC}" destId="{03C5E59A-9C7F-4FB9-BFA5-1D2EDAFC5E32}" srcOrd="0" destOrd="0" presId="urn:microsoft.com/office/officeart/2005/8/layout/lProcess2"/>
    <dgm:cxn modelId="{D63DBE25-6011-4DE8-BDEA-B3EDEB59AEE2}" type="presParOf" srcId="{03C5E59A-9C7F-4FB9-BFA5-1D2EDAFC5E32}" destId="{DE218B78-EDA7-4D83-9BB9-3FDF30B07E79}" srcOrd="0" destOrd="0" presId="urn:microsoft.com/office/officeart/2005/8/layout/lProcess2"/>
    <dgm:cxn modelId="{CD937852-0F45-46D5-8C03-8D2E0E5C0188}" type="presParOf" srcId="{03C5E59A-9C7F-4FB9-BFA5-1D2EDAFC5E32}" destId="{950E369C-9251-45E0-B3B8-50C4BEB4049C}" srcOrd="1" destOrd="0" presId="urn:microsoft.com/office/officeart/2005/8/layout/lProcess2"/>
    <dgm:cxn modelId="{BCC9FFB8-89BB-496B-B5BA-A1213C4F0E9D}" type="presParOf" srcId="{03C5E59A-9C7F-4FB9-BFA5-1D2EDAFC5E32}" destId="{D8C371E3-51B0-4E86-A4EE-6C8135D3C3EF}" srcOrd="2" destOrd="0" presId="urn:microsoft.com/office/officeart/2005/8/layout/lProcess2"/>
    <dgm:cxn modelId="{CF5777D4-BD16-4230-9C9E-70DF6439A4B4}" type="presParOf" srcId="{D8C371E3-51B0-4E86-A4EE-6C8135D3C3EF}" destId="{0CEC3A04-FCC1-442B-89F3-675A23BBA8BC}" srcOrd="0" destOrd="0" presId="urn:microsoft.com/office/officeart/2005/8/layout/lProcess2"/>
    <dgm:cxn modelId="{5F774C83-65D8-47F8-A8F2-F3B6C9D70058}" type="presParOf" srcId="{0CEC3A04-FCC1-442B-89F3-675A23BBA8BC}" destId="{ADB408A0-948B-4ADF-9439-A2149536A348}" srcOrd="0" destOrd="0" presId="urn:microsoft.com/office/officeart/2005/8/layout/lProcess2"/>
    <dgm:cxn modelId="{49C9EA03-AFC5-488F-81E6-EA887EBC746E}" type="presParOf" srcId="{0CEC3A04-FCC1-442B-89F3-675A23BBA8BC}" destId="{DA932B53-CF0F-4DD0-87CF-25E1937208FE}" srcOrd="1" destOrd="0" presId="urn:microsoft.com/office/officeart/2005/8/layout/lProcess2"/>
    <dgm:cxn modelId="{22FFC6D1-0220-4F38-99A8-84824E385009}" type="presParOf" srcId="{0CEC3A04-FCC1-442B-89F3-675A23BBA8BC}" destId="{1895ACF5-8FA6-4DA9-A62F-65FA8FFF95DB}" srcOrd="2" destOrd="0" presId="urn:microsoft.com/office/officeart/2005/8/layout/lProcess2"/>
    <dgm:cxn modelId="{4E84CAB3-8709-4C47-AEFA-BE5874BF1BF4}" type="presParOf" srcId="{0CEC3A04-FCC1-442B-89F3-675A23BBA8BC}" destId="{26B11DB5-9E07-41E8-98BF-6434E203245A}" srcOrd="3" destOrd="0" presId="urn:microsoft.com/office/officeart/2005/8/layout/lProcess2"/>
    <dgm:cxn modelId="{9A6BF2DD-90CA-4E53-920F-71BE4AEFDDAD}" type="presParOf" srcId="{0CEC3A04-FCC1-442B-89F3-675A23BBA8BC}" destId="{E1510CDE-5750-4C0B-8E09-D3E70E6CB5E0}" srcOrd="4" destOrd="0" presId="urn:microsoft.com/office/officeart/2005/8/layout/lProcess2"/>
    <dgm:cxn modelId="{16908145-6C53-40F1-BC4F-07912132D76B}" type="presParOf" srcId="{0CEC3A04-FCC1-442B-89F3-675A23BBA8BC}" destId="{A832FF1B-922B-4F31-A9CD-6AEAB8982F29}" srcOrd="5" destOrd="0" presId="urn:microsoft.com/office/officeart/2005/8/layout/lProcess2"/>
    <dgm:cxn modelId="{A8E2E957-1FC3-4416-A095-8B7A488D8AFA}" type="presParOf" srcId="{0CEC3A04-FCC1-442B-89F3-675A23BBA8BC}" destId="{C1B86290-44FF-45BF-B2F2-229B348B8F40}" srcOrd="6" destOrd="0" presId="urn:microsoft.com/office/officeart/2005/8/layout/lProcess2"/>
    <dgm:cxn modelId="{EC12C7A8-F3BB-4A81-ABC3-617719859139}" type="presParOf" srcId="{0CEC3A04-FCC1-442B-89F3-675A23BBA8BC}" destId="{3B38CAA6-6C61-4539-A19C-79EDC45593FD}" srcOrd="7" destOrd="0" presId="urn:microsoft.com/office/officeart/2005/8/layout/lProcess2"/>
    <dgm:cxn modelId="{03234C59-EF80-4FA4-AEA9-A5DF398114C0}" type="presParOf" srcId="{0CEC3A04-FCC1-442B-89F3-675A23BBA8BC}" destId="{939D63A9-A1CF-41D1-B88D-12301DE194C5}" srcOrd="8" destOrd="0" presId="urn:microsoft.com/office/officeart/2005/8/layout/lProcess2"/>
    <dgm:cxn modelId="{C09B8A6D-B35F-44D9-9615-FFD033EF1E45}" type="presParOf" srcId="{24A2CDD8-9B1B-49FE-9228-089BCB9D79AC}" destId="{EB7DD76D-E366-4445-9E32-7C73EABECECC}" srcOrd="1" destOrd="0" presId="urn:microsoft.com/office/officeart/2005/8/layout/lProcess2"/>
    <dgm:cxn modelId="{911E4DF1-B026-441A-870F-FAB9EB768D70}" type="presParOf" srcId="{24A2CDD8-9B1B-49FE-9228-089BCB9D79AC}" destId="{0DA43DD2-5828-4651-B137-8301D289D245}" srcOrd="2" destOrd="0" presId="urn:microsoft.com/office/officeart/2005/8/layout/lProcess2"/>
    <dgm:cxn modelId="{8CA4BF68-B994-47C6-A395-289C30E9483F}" type="presParOf" srcId="{0DA43DD2-5828-4651-B137-8301D289D245}" destId="{560231DC-0478-4012-B803-C554C54D8D55}" srcOrd="0" destOrd="0" presId="urn:microsoft.com/office/officeart/2005/8/layout/lProcess2"/>
    <dgm:cxn modelId="{1CD43C3C-0143-4671-A647-3DC80692D79D}" type="presParOf" srcId="{0DA43DD2-5828-4651-B137-8301D289D245}" destId="{1BCB982C-11EA-45B3-8101-0417B8E1ACC9}" srcOrd="1" destOrd="0" presId="urn:microsoft.com/office/officeart/2005/8/layout/lProcess2"/>
    <dgm:cxn modelId="{28A433E1-773A-40F0-B442-F21E78BFB0F6}" type="presParOf" srcId="{0DA43DD2-5828-4651-B137-8301D289D245}" destId="{23D31493-1D8D-4B7E-B24C-E05EAE82AAD8}" srcOrd="2" destOrd="0" presId="urn:microsoft.com/office/officeart/2005/8/layout/lProcess2"/>
    <dgm:cxn modelId="{4C002B48-9B46-494D-8E81-DE076A36A4E8}" type="presParOf" srcId="{23D31493-1D8D-4B7E-B24C-E05EAE82AAD8}" destId="{A57B8055-8458-4C20-98AE-283437C295FC}" srcOrd="0" destOrd="0" presId="urn:microsoft.com/office/officeart/2005/8/layout/lProcess2"/>
    <dgm:cxn modelId="{181771EA-E54B-450C-BA4C-BD86CE7566EC}" type="presParOf" srcId="{A57B8055-8458-4C20-98AE-283437C295FC}" destId="{1FBE2E5A-594B-48C0-B4C2-9BF042776030}" srcOrd="0" destOrd="0" presId="urn:microsoft.com/office/officeart/2005/8/layout/lProcess2"/>
    <dgm:cxn modelId="{5878C8F3-7467-4425-954B-984ED10B3AF9}" type="presParOf" srcId="{A57B8055-8458-4C20-98AE-283437C295FC}" destId="{89CECAA5-CCD7-4DCF-8BC2-AF6DC70C797A}" srcOrd="1" destOrd="0" presId="urn:microsoft.com/office/officeart/2005/8/layout/lProcess2"/>
    <dgm:cxn modelId="{612F5607-0DC5-4639-BCA4-85CE8C70162F}" type="presParOf" srcId="{A57B8055-8458-4C20-98AE-283437C295FC}" destId="{FB88D3CB-3C43-45E6-9BD6-5AE8B9F49175}" srcOrd="2" destOrd="0" presId="urn:microsoft.com/office/officeart/2005/8/layout/lProcess2"/>
    <dgm:cxn modelId="{FC71107F-8E59-47D4-A9AC-3B22BA47A8E1}" type="presParOf" srcId="{A57B8055-8458-4C20-98AE-283437C295FC}" destId="{3720B6C0-BB5A-438B-9BC8-93E42518BD4E}" srcOrd="3" destOrd="0" presId="urn:microsoft.com/office/officeart/2005/8/layout/lProcess2"/>
    <dgm:cxn modelId="{0A1C79D3-0957-4BA9-A6C1-E5A161ADA233}" type="presParOf" srcId="{A57B8055-8458-4C20-98AE-283437C295FC}" destId="{C0AE9AD0-AC9B-46AA-9003-6153E360BDE6}" srcOrd="4" destOrd="0" presId="urn:microsoft.com/office/officeart/2005/8/layout/lProcess2"/>
    <dgm:cxn modelId="{9FAC2553-7EAD-4427-BBE0-6C80FE951753}" type="presParOf" srcId="{A57B8055-8458-4C20-98AE-283437C295FC}" destId="{C0F865F6-3B90-41C6-A61B-464A8AAC98B4}" srcOrd="5" destOrd="0" presId="urn:microsoft.com/office/officeart/2005/8/layout/lProcess2"/>
    <dgm:cxn modelId="{46B8E5A0-F7E0-4BD4-AAA9-6F6724DD7164}" type="presParOf" srcId="{A57B8055-8458-4C20-98AE-283437C295FC}" destId="{9217B0AA-CB9F-4871-9ABB-8B77FCF0FBD6}"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530A4F-DCBB-48F5-B84D-4713FEB0B435}" type="doc">
      <dgm:prSet loTypeId="urn:microsoft.com/office/officeart/2005/8/layout/lProcess2" loCatId="list" qsTypeId="urn:microsoft.com/office/officeart/2005/8/quickstyle/simple1" qsCatId="simple" csTypeId="urn:microsoft.com/office/officeart/2005/8/colors/accent1_2" csCatId="accent1"/>
      <dgm:spPr/>
      <dgm:t>
        <a:bodyPr/>
        <a:lstStyle/>
        <a:p>
          <a:endParaRPr lang="de-DE"/>
        </a:p>
      </dgm:t>
    </dgm:pt>
    <dgm:pt modelId="{73A4A6BD-7CCB-4AA6-A6A9-B59DF2105996}">
      <dgm:prSet/>
      <dgm:spPr/>
      <dgm:t>
        <a:bodyPr/>
        <a:lstStyle/>
        <a:p>
          <a:pPr rtl="0"/>
          <a:r>
            <a:rPr lang="de-DE" b="0" smtClean="0"/>
            <a:t>Exchange Server 2013</a:t>
          </a:r>
          <a:endParaRPr lang="de-DE"/>
        </a:p>
      </dgm:t>
    </dgm:pt>
    <dgm:pt modelId="{6D896586-6514-402C-828A-17FCBAD5A2AC}" type="parTrans" cxnId="{3B1E8A33-DFAF-43F8-B624-A35824B77DA4}">
      <dgm:prSet/>
      <dgm:spPr/>
      <dgm:t>
        <a:bodyPr/>
        <a:lstStyle/>
        <a:p>
          <a:endParaRPr lang="de-DE"/>
        </a:p>
      </dgm:t>
    </dgm:pt>
    <dgm:pt modelId="{4EF267F7-8120-4848-8E3F-EB26E8D9ED8E}" type="sibTrans" cxnId="{3B1E8A33-DFAF-43F8-B624-A35824B77DA4}">
      <dgm:prSet/>
      <dgm:spPr/>
      <dgm:t>
        <a:bodyPr/>
        <a:lstStyle/>
        <a:p>
          <a:endParaRPr lang="de-DE"/>
        </a:p>
      </dgm:t>
    </dgm:pt>
    <dgm:pt modelId="{4D6A11B3-3B35-41BF-B048-91C6FD6F607F}">
      <dgm:prSet/>
      <dgm:spPr/>
      <dgm:t>
        <a:bodyPr/>
        <a:lstStyle/>
        <a:p>
          <a:pPr rtl="0"/>
          <a:r>
            <a:rPr lang="de-DE" smtClean="0">
              <a:solidFill>
                <a:schemeClr val="tx1">
                  <a:lumMod val="65000"/>
                </a:schemeClr>
              </a:solidFill>
            </a:rPr>
            <a:t>New Exchange Architectur</a:t>
          </a:r>
          <a:endParaRPr lang="de-DE">
            <a:solidFill>
              <a:schemeClr val="tx1">
                <a:lumMod val="65000"/>
              </a:schemeClr>
            </a:solidFill>
          </a:endParaRPr>
        </a:p>
      </dgm:t>
    </dgm:pt>
    <dgm:pt modelId="{5E2BDB04-D543-4BA7-B525-8ACB4C3247B6}" type="parTrans" cxnId="{1A602165-9CA9-46FB-82F4-63E792263D1D}">
      <dgm:prSet/>
      <dgm:spPr/>
      <dgm:t>
        <a:bodyPr/>
        <a:lstStyle/>
        <a:p>
          <a:endParaRPr lang="de-DE"/>
        </a:p>
      </dgm:t>
    </dgm:pt>
    <dgm:pt modelId="{B9890938-166B-4146-9037-9A8F8EA04BD4}" type="sibTrans" cxnId="{1A602165-9CA9-46FB-82F4-63E792263D1D}">
      <dgm:prSet/>
      <dgm:spPr/>
      <dgm:t>
        <a:bodyPr/>
        <a:lstStyle/>
        <a:p>
          <a:endParaRPr lang="de-DE"/>
        </a:p>
      </dgm:t>
    </dgm:pt>
    <dgm:pt modelId="{D49A5DF6-09B7-4FA1-9FAC-8876D7DF8267}">
      <dgm:prSet/>
      <dgm:spPr/>
      <dgm:t>
        <a:bodyPr/>
        <a:lstStyle/>
        <a:p>
          <a:pPr rtl="0"/>
          <a:r>
            <a:rPr lang="de-DE" smtClean="0">
              <a:solidFill>
                <a:schemeClr val="tx1">
                  <a:lumMod val="65000"/>
                </a:schemeClr>
              </a:solidFill>
            </a:rPr>
            <a:t>Client Access Server 2013</a:t>
          </a:r>
          <a:endParaRPr lang="de-DE">
            <a:solidFill>
              <a:schemeClr val="tx1">
                <a:lumMod val="65000"/>
              </a:schemeClr>
            </a:solidFill>
          </a:endParaRPr>
        </a:p>
      </dgm:t>
    </dgm:pt>
    <dgm:pt modelId="{4560FFA7-46AD-4FFC-9A9D-57AE49AA48CB}" type="parTrans" cxnId="{FFB0F18B-F7B2-4096-A50D-E6A2B3DCD53B}">
      <dgm:prSet/>
      <dgm:spPr/>
      <dgm:t>
        <a:bodyPr/>
        <a:lstStyle/>
        <a:p>
          <a:endParaRPr lang="de-DE"/>
        </a:p>
      </dgm:t>
    </dgm:pt>
    <dgm:pt modelId="{8D5220C8-4D00-45B8-BC50-D4E4F0F9B715}" type="sibTrans" cxnId="{FFB0F18B-F7B2-4096-A50D-E6A2B3DCD53B}">
      <dgm:prSet/>
      <dgm:spPr/>
      <dgm:t>
        <a:bodyPr/>
        <a:lstStyle/>
        <a:p>
          <a:endParaRPr lang="de-DE"/>
        </a:p>
      </dgm:t>
    </dgm:pt>
    <dgm:pt modelId="{6A06F26C-5B37-4DDA-A723-7E3F6A96BD7A}">
      <dgm:prSet/>
      <dgm:spPr/>
      <dgm:t>
        <a:bodyPr/>
        <a:lstStyle/>
        <a:p>
          <a:pPr rtl="0"/>
          <a:r>
            <a:rPr lang="de-DE" smtClean="0"/>
            <a:t>Mailbox Server 2013</a:t>
          </a:r>
          <a:endParaRPr lang="de-DE"/>
        </a:p>
      </dgm:t>
    </dgm:pt>
    <dgm:pt modelId="{097A21C2-580B-4116-A9CC-DACDAEC9FD89}" type="parTrans" cxnId="{BA52C30C-4A1B-43CD-B78C-F69B37CFCC53}">
      <dgm:prSet/>
      <dgm:spPr/>
      <dgm:t>
        <a:bodyPr/>
        <a:lstStyle/>
        <a:p>
          <a:endParaRPr lang="de-DE"/>
        </a:p>
      </dgm:t>
    </dgm:pt>
    <dgm:pt modelId="{1F6947CB-1EE4-40B9-94A3-782351A66C90}" type="sibTrans" cxnId="{BA52C30C-4A1B-43CD-B78C-F69B37CFCC53}">
      <dgm:prSet/>
      <dgm:spPr/>
      <dgm:t>
        <a:bodyPr/>
        <a:lstStyle/>
        <a:p>
          <a:endParaRPr lang="de-DE"/>
        </a:p>
      </dgm:t>
    </dgm:pt>
    <dgm:pt modelId="{91911BA8-D9CF-477B-9DE9-DFC1DC29FA56}">
      <dgm:prSet/>
      <dgm:spPr/>
      <dgm:t>
        <a:bodyPr/>
        <a:lstStyle/>
        <a:p>
          <a:pPr rtl="0"/>
          <a:r>
            <a:rPr lang="de-DE" smtClean="0">
              <a:solidFill>
                <a:schemeClr val="tx1">
                  <a:lumMod val="65000"/>
                </a:schemeClr>
              </a:solidFill>
            </a:rPr>
            <a:t>Transport Architecture</a:t>
          </a:r>
          <a:endParaRPr lang="de-DE">
            <a:solidFill>
              <a:schemeClr val="tx1">
                <a:lumMod val="65000"/>
              </a:schemeClr>
            </a:solidFill>
          </a:endParaRPr>
        </a:p>
      </dgm:t>
    </dgm:pt>
    <dgm:pt modelId="{32F8519C-4CBC-43B1-9D88-02119EA7979B}" type="parTrans" cxnId="{F19172D3-24ED-4F98-BB75-79793849F3E3}">
      <dgm:prSet/>
      <dgm:spPr/>
      <dgm:t>
        <a:bodyPr/>
        <a:lstStyle/>
        <a:p>
          <a:endParaRPr lang="de-DE"/>
        </a:p>
      </dgm:t>
    </dgm:pt>
    <dgm:pt modelId="{0D255775-36F3-445D-A6FB-2BD65687A4AC}" type="sibTrans" cxnId="{F19172D3-24ED-4F98-BB75-79793849F3E3}">
      <dgm:prSet/>
      <dgm:spPr/>
      <dgm:t>
        <a:bodyPr/>
        <a:lstStyle/>
        <a:p>
          <a:endParaRPr lang="de-DE"/>
        </a:p>
      </dgm:t>
    </dgm:pt>
    <dgm:pt modelId="{5AA8E320-A8FD-4AE5-BCCE-9DC785C674A1}">
      <dgm:prSet/>
      <dgm:spPr/>
      <dgm:t>
        <a:bodyPr/>
        <a:lstStyle/>
        <a:p>
          <a:pPr rtl="0"/>
          <a:r>
            <a:rPr lang="de-DE" smtClean="0">
              <a:solidFill>
                <a:schemeClr val="tx1">
                  <a:lumMod val="65000"/>
                </a:schemeClr>
              </a:solidFill>
            </a:rPr>
            <a:t>Service Availability</a:t>
          </a:r>
          <a:endParaRPr lang="de-DE">
            <a:solidFill>
              <a:schemeClr val="tx1">
                <a:lumMod val="65000"/>
              </a:schemeClr>
            </a:solidFill>
          </a:endParaRPr>
        </a:p>
      </dgm:t>
    </dgm:pt>
    <dgm:pt modelId="{951A906C-011F-4A1C-818D-1696C3DC8AD8}" type="parTrans" cxnId="{94170CC8-F20B-4718-AC41-179C7271DE44}">
      <dgm:prSet/>
      <dgm:spPr/>
      <dgm:t>
        <a:bodyPr/>
        <a:lstStyle/>
        <a:p>
          <a:endParaRPr lang="de-DE"/>
        </a:p>
      </dgm:t>
    </dgm:pt>
    <dgm:pt modelId="{F82EC626-268A-44D4-B435-E04DAD22602E}" type="sibTrans" cxnId="{94170CC8-F20B-4718-AC41-179C7271DE44}">
      <dgm:prSet/>
      <dgm:spPr/>
      <dgm:t>
        <a:bodyPr/>
        <a:lstStyle/>
        <a:p>
          <a:endParaRPr lang="de-DE"/>
        </a:p>
      </dgm:t>
    </dgm:pt>
    <dgm:pt modelId="{64BFEDBA-1EB4-4EC6-B7AC-072073139812}">
      <dgm:prSet/>
      <dgm:spPr/>
      <dgm:t>
        <a:bodyPr/>
        <a:lstStyle/>
        <a:p>
          <a:pPr rtl="0"/>
          <a:r>
            <a:rPr lang="de-DE" b="0" smtClean="0"/>
            <a:t>Exchange </a:t>
          </a:r>
          <a:r>
            <a:rPr lang="en-US" b="0" smtClean="0"/>
            <a:t>and</a:t>
          </a:r>
          <a:r>
            <a:rPr lang="de-DE" b="0" smtClean="0"/>
            <a:t> Office 365 – Hybrid</a:t>
          </a:r>
          <a:endParaRPr lang="de-DE"/>
        </a:p>
      </dgm:t>
    </dgm:pt>
    <dgm:pt modelId="{5034E314-D0C0-4AB6-96C2-D2EE381BE119}" type="parTrans" cxnId="{DB974AB0-A1C8-4A9F-87AA-0FF290117507}">
      <dgm:prSet/>
      <dgm:spPr/>
      <dgm:t>
        <a:bodyPr/>
        <a:lstStyle/>
        <a:p>
          <a:endParaRPr lang="de-DE"/>
        </a:p>
      </dgm:t>
    </dgm:pt>
    <dgm:pt modelId="{260C501F-9616-42D3-8062-AD6AFC30F591}" type="sibTrans" cxnId="{DB974AB0-A1C8-4A9F-87AA-0FF290117507}">
      <dgm:prSet/>
      <dgm:spPr/>
      <dgm:t>
        <a:bodyPr/>
        <a:lstStyle/>
        <a:p>
          <a:endParaRPr lang="de-DE"/>
        </a:p>
      </dgm:t>
    </dgm:pt>
    <dgm:pt modelId="{350738FA-FF6C-4E9C-8C88-39C2902895DA}">
      <dgm:prSet/>
      <dgm:spPr/>
      <dgm:t>
        <a:bodyPr/>
        <a:lstStyle/>
        <a:p>
          <a:pPr rtl="0"/>
          <a:r>
            <a:rPr lang="de-DE" smtClean="0">
              <a:solidFill>
                <a:schemeClr val="tx1">
                  <a:lumMod val="65000"/>
                </a:schemeClr>
              </a:solidFill>
            </a:rPr>
            <a:t>What is it good for?</a:t>
          </a:r>
          <a:endParaRPr lang="de-DE">
            <a:solidFill>
              <a:schemeClr val="tx1">
                <a:lumMod val="65000"/>
              </a:schemeClr>
            </a:solidFill>
          </a:endParaRPr>
        </a:p>
      </dgm:t>
    </dgm:pt>
    <dgm:pt modelId="{F13962D0-AEF9-4A28-91D6-EF02F45462EF}" type="parTrans" cxnId="{A668CE70-A7C5-41D3-A965-B3A05A502666}">
      <dgm:prSet/>
      <dgm:spPr/>
      <dgm:t>
        <a:bodyPr/>
        <a:lstStyle/>
        <a:p>
          <a:endParaRPr lang="de-DE"/>
        </a:p>
      </dgm:t>
    </dgm:pt>
    <dgm:pt modelId="{4451951A-DCB5-4D99-91FA-64577973E627}" type="sibTrans" cxnId="{A668CE70-A7C5-41D3-A965-B3A05A502666}">
      <dgm:prSet/>
      <dgm:spPr/>
      <dgm:t>
        <a:bodyPr/>
        <a:lstStyle/>
        <a:p>
          <a:endParaRPr lang="de-DE"/>
        </a:p>
      </dgm:t>
    </dgm:pt>
    <dgm:pt modelId="{6B256EE7-D41D-4EEE-8BFC-4A6FB706EA74}">
      <dgm:prSet/>
      <dgm:spPr/>
      <dgm:t>
        <a:bodyPr/>
        <a:lstStyle/>
        <a:p>
          <a:pPr rtl="0"/>
          <a:r>
            <a:rPr lang="de-DE" smtClean="0">
              <a:solidFill>
                <a:schemeClr val="tx1">
                  <a:lumMod val="65000"/>
                </a:schemeClr>
              </a:solidFill>
            </a:rPr>
            <a:t>Migration scenarios</a:t>
          </a:r>
          <a:endParaRPr lang="de-DE">
            <a:solidFill>
              <a:schemeClr val="tx1">
                <a:lumMod val="65000"/>
              </a:schemeClr>
            </a:solidFill>
          </a:endParaRPr>
        </a:p>
      </dgm:t>
    </dgm:pt>
    <dgm:pt modelId="{2784427A-E2CB-4ADC-988C-E1AACE3D505E}" type="parTrans" cxnId="{1700FB13-C2CF-48D4-8222-ACC29E198DC5}">
      <dgm:prSet/>
      <dgm:spPr/>
      <dgm:t>
        <a:bodyPr/>
        <a:lstStyle/>
        <a:p>
          <a:endParaRPr lang="de-DE"/>
        </a:p>
      </dgm:t>
    </dgm:pt>
    <dgm:pt modelId="{31946D64-1EB3-4290-BAED-C5553281C7A0}" type="sibTrans" cxnId="{1700FB13-C2CF-48D4-8222-ACC29E198DC5}">
      <dgm:prSet/>
      <dgm:spPr/>
      <dgm:t>
        <a:bodyPr/>
        <a:lstStyle/>
        <a:p>
          <a:endParaRPr lang="de-DE"/>
        </a:p>
      </dgm:t>
    </dgm:pt>
    <dgm:pt modelId="{FED04EEF-715E-48CB-818A-27DA174E2395}">
      <dgm:prSet/>
      <dgm:spPr/>
      <dgm:t>
        <a:bodyPr/>
        <a:lstStyle/>
        <a:p>
          <a:pPr rtl="0"/>
          <a:r>
            <a:rPr lang="de-DE" smtClean="0">
              <a:solidFill>
                <a:schemeClr val="tx1">
                  <a:lumMod val="65000"/>
                </a:schemeClr>
              </a:solidFill>
            </a:rPr>
            <a:t>Hybrid deployment</a:t>
          </a:r>
          <a:endParaRPr lang="de-DE">
            <a:solidFill>
              <a:schemeClr val="tx1">
                <a:lumMod val="65000"/>
              </a:schemeClr>
            </a:solidFill>
          </a:endParaRPr>
        </a:p>
      </dgm:t>
    </dgm:pt>
    <dgm:pt modelId="{9FB33260-2F33-4C83-A605-7921EEF1EB51}" type="parTrans" cxnId="{25C4618B-08DF-4223-A27A-FCC8E298A44F}">
      <dgm:prSet/>
      <dgm:spPr/>
      <dgm:t>
        <a:bodyPr/>
        <a:lstStyle/>
        <a:p>
          <a:endParaRPr lang="de-DE"/>
        </a:p>
      </dgm:t>
    </dgm:pt>
    <dgm:pt modelId="{A8B4E8EB-7F48-47F9-99BE-7CA1106D6E7F}" type="sibTrans" cxnId="{25C4618B-08DF-4223-A27A-FCC8E298A44F}">
      <dgm:prSet/>
      <dgm:spPr/>
      <dgm:t>
        <a:bodyPr/>
        <a:lstStyle/>
        <a:p>
          <a:endParaRPr lang="de-DE"/>
        </a:p>
      </dgm:t>
    </dgm:pt>
    <dgm:pt modelId="{D7B03C24-89D0-4073-AB65-43BD58B46CFA}">
      <dgm:prSet/>
      <dgm:spPr/>
      <dgm:t>
        <a:bodyPr/>
        <a:lstStyle/>
        <a:p>
          <a:pPr rtl="0"/>
          <a:r>
            <a:rPr lang="de-DE" smtClean="0">
              <a:solidFill>
                <a:schemeClr val="tx1">
                  <a:lumMod val="65000"/>
                </a:schemeClr>
              </a:solidFill>
            </a:rPr>
            <a:t>Migrations interfaces</a:t>
          </a:r>
          <a:endParaRPr lang="de-DE">
            <a:solidFill>
              <a:schemeClr val="tx1">
                <a:lumMod val="65000"/>
              </a:schemeClr>
            </a:solidFill>
          </a:endParaRPr>
        </a:p>
      </dgm:t>
    </dgm:pt>
    <dgm:pt modelId="{D39A6959-4431-46BA-BD97-CC57A4170C0F}" type="parTrans" cxnId="{C750C28B-FFCB-4819-90F3-7245950DE59C}">
      <dgm:prSet/>
      <dgm:spPr/>
      <dgm:t>
        <a:bodyPr/>
        <a:lstStyle/>
        <a:p>
          <a:endParaRPr lang="de-DE"/>
        </a:p>
      </dgm:t>
    </dgm:pt>
    <dgm:pt modelId="{EADD04B6-D747-4359-81A3-AC120D0AD653}" type="sibTrans" cxnId="{C750C28B-FFCB-4819-90F3-7245950DE59C}">
      <dgm:prSet/>
      <dgm:spPr/>
      <dgm:t>
        <a:bodyPr/>
        <a:lstStyle/>
        <a:p>
          <a:endParaRPr lang="de-DE"/>
        </a:p>
      </dgm:t>
    </dgm:pt>
    <dgm:pt modelId="{24A2CDD8-9B1B-49FE-9228-089BCB9D79AC}" type="pres">
      <dgm:prSet presAssocID="{49530A4F-DCBB-48F5-B84D-4713FEB0B435}" presName="theList" presStyleCnt="0">
        <dgm:presLayoutVars>
          <dgm:dir/>
          <dgm:animLvl val="lvl"/>
          <dgm:resizeHandles val="exact"/>
        </dgm:presLayoutVars>
      </dgm:prSet>
      <dgm:spPr/>
      <dgm:t>
        <a:bodyPr/>
        <a:lstStyle/>
        <a:p>
          <a:endParaRPr lang="de-DE"/>
        </a:p>
      </dgm:t>
    </dgm:pt>
    <dgm:pt modelId="{03C5E59A-9C7F-4FB9-BFA5-1D2EDAFC5E32}" type="pres">
      <dgm:prSet presAssocID="{73A4A6BD-7CCB-4AA6-A6A9-B59DF2105996}" presName="compNode" presStyleCnt="0"/>
      <dgm:spPr/>
    </dgm:pt>
    <dgm:pt modelId="{DE218B78-EDA7-4D83-9BB9-3FDF30B07E79}" type="pres">
      <dgm:prSet presAssocID="{73A4A6BD-7CCB-4AA6-A6A9-B59DF2105996}" presName="aNode" presStyleLbl="bgShp" presStyleIdx="0" presStyleCnt="2"/>
      <dgm:spPr/>
      <dgm:t>
        <a:bodyPr/>
        <a:lstStyle/>
        <a:p>
          <a:endParaRPr lang="de-DE"/>
        </a:p>
      </dgm:t>
    </dgm:pt>
    <dgm:pt modelId="{950E369C-9251-45E0-B3B8-50C4BEB4049C}" type="pres">
      <dgm:prSet presAssocID="{73A4A6BD-7CCB-4AA6-A6A9-B59DF2105996}" presName="textNode" presStyleLbl="bgShp" presStyleIdx="0" presStyleCnt="2"/>
      <dgm:spPr/>
      <dgm:t>
        <a:bodyPr/>
        <a:lstStyle/>
        <a:p>
          <a:endParaRPr lang="de-DE"/>
        </a:p>
      </dgm:t>
    </dgm:pt>
    <dgm:pt modelId="{D8C371E3-51B0-4E86-A4EE-6C8135D3C3EF}" type="pres">
      <dgm:prSet presAssocID="{73A4A6BD-7CCB-4AA6-A6A9-B59DF2105996}" presName="compChildNode" presStyleCnt="0"/>
      <dgm:spPr/>
    </dgm:pt>
    <dgm:pt modelId="{0CEC3A04-FCC1-442B-89F3-675A23BBA8BC}" type="pres">
      <dgm:prSet presAssocID="{73A4A6BD-7CCB-4AA6-A6A9-B59DF2105996}" presName="theInnerList" presStyleCnt="0"/>
      <dgm:spPr/>
    </dgm:pt>
    <dgm:pt modelId="{ADB408A0-948B-4ADF-9439-A2149536A348}" type="pres">
      <dgm:prSet presAssocID="{4D6A11B3-3B35-41BF-B048-91C6FD6F607F}" presName="childNode" presStyleLbl="node1" presStyleIdx="0" presStyleCnt="9">
        <dgm:presLayoutVars>
          <dgm:bulletEnabled val="1"/>
        </dgm:presLayoutVars>
      </dgm:prSet>
      <dgm:spPr/>
      <dgm:t>
        <a:bodyPr/>
        <a:lstStyle/>
        <a:p>
          <a:endParaRPr lang="de-DE"/>
        </a:p>
      </dgm:t>
    </dgm:pt>
    <dgm:pt modelId="{DA932B53-CF0F-4DD0-87CF-25E1937208FE}" type="pres">
      <dgm:prSet presAssocID="{4D6A11B3-3B35-41BF-B048-91C6FD6F607F}" presName="aSpace2" presStyleCnt="0"/>
      <dgm:spPr/>
    </dgm:pt>
    <dgm:pt modelId="{1895ACF5-8FA6-4DA9-A62F-65FA8FFF95DB}" type="pres">
      <dgm:prSet presAssocID="{D49A5DF6-09B7-4FA1-9FAC-8876D7DF8267}" presName="childNode" presStyleLbl="node1" presStyleIdx="1" presStyleCnt="9">
        <dgm:presLayoutVars>
          <dgm:bulletEnabled val="1"/>
        </dgm:presLayoutVars>
      </dgm:prSet>
      <dgm:spPr/>
      <dgm:t>
        <a:bodyPr/>
        <a:lstStyle/>
        <a:p>
          <a:endParaRPr lang="de-DE"/>
        </a:p>
      </dgm:t>
    </dgm:pt>
    <dgm:pt modelId="{26B11DB5-9E07-41E8-98BF-6434E203245A}" type="pres">
      <dgm:prSet presAssocID="{D49A5DF6-09B7-4FA1-9FAC-8876D7DF8267}" presName="aSpace2" presStyleCnt="0"/>
      <dgm:spPr/>
    </dgm:pt>
    <dgm:pt modelId="{E1510CDE-5750-4C0B-8E09-D3E70E6CB5E0}" type="pres">
      <dgm:prSet presAssocID="{6A06F26C-5B37-4DDA-A723-7E3F6A96BD7A}" presName="childNode" presStyleLbl="node1" presStyleIdx="2" presStyleCnt="9">
        <dgm:presLayoutVars>
          <dgm:bulletEnabled val="1"/>
        </dgm:presLayoutVars>
      </dgm:prSet>
      <dgm:spPr/>
      <dgm:t>
        <a:bodyPr/>
        <a:lstStyle/>
        <a:p>
          <a:endParaRPr lang="de-DE"/>
        </a:p>
      </dgm:t>
    </dgm:pt>
    <dgm:pt modelId="{A832FF1B-922B-4F31-A9CD-6AEAB8982F29}" type="pres">
      <dgm:prSet presAssocID="{6A06F26C-5B37-4DDA-A723-7E3F6A96BD7A}" presName="aSpace2" presStyleCnt="0"/>
      <dgm:spPr/>
    </dgm:pt>
    <dgm:pt modelId="{C1B86290-44FF-45BF-B2F2-229B348B8F40}" type="pres">
      <dgm:prSet presAssocID="{91911BA8-D9CF-477B-9DE9-DFC1DC29FA56}" presName="childNode" presStyleLbl="node1" presStyleIdx="3" presStyleCnt="9">
        <dgm:presLayoutVars>
          <dgm:bulletEnabled val="1"/>
        </dgm:presLayoutVars>
      </dgm:prSet>
      <dgm:spPr/>
      <dgm:t>
        <a:bodyPr/>
        <a:lstStyle/>
        <a:p>
          <a:endParaRPr lang="de-DE"/>
        </a:p>
      </dgm:t>
    </dgm:pt>
    <dgm:pt modelId="{3B38CAA6-6C61-4539-A19C-79EDC45593FD}" type="pres">
      <dgm:prSet presAssocID="{91911BA8-D9CF-477B-9DE9-DFC1DC29FA56}" presName="aSpace2" presStyleCnt="0"/>
      <dgm:spPr/>
    </dgm:pt>
    <dgm:pt modelId="{939D63A9-A1CF-41D1-B88D-12301DE194C5}" type="pres">
      <dgm:prSet presAssocID="{5AA8E320-A8FD-4AE5-BCCE-9DC785C674A1}" presName="childNode" presStyleLbl="node1" presStyleIdx="4" presStyleCnt="9">
        <dgm:presLayoutVars>
          <dgm:bulletEnabled val="1"/>
        </dgm:presLayoutVars>
      </dgm:prSet>
      <dgm:spPr/>
      <dgm:t>
        <a:bodyPr/>
        <a:lstStyle/>
        <a:p>
          <a:endParaRPr lang="de-DE"/>
        </a:p>
      </dgm:t>
    </dgm:pt>
    <dgm:pt modelId="{EB7DD76D-E366-4445-9E32-7C73EABECECC}" type="pres">
      <dgm:prSet presAssocID="{73A4A6BD-7CCB-4AA6-A6A9-B59DF2105996}" presName="aSpace" presStyleCnt="0"/>
      <dgm:spPr/>
    </dgm:pt>
    <dgm:pt modelId="{0DA43DD2-5828-4651-B137-8301D289D245}" type="pres">
      <dgm:prSet presAssocID="{64BFEDBA-1EB4-4EC6-B7AC-072073139812}" presName="compNode" presStyleCnt="0"/>
      <dgm:spPr/>
    </dgm:pt>
    <dgm:pt modelId="{560231DC-0478-4012-B803-C554C54D8D55}" type="pres">
      <dgm:prSet presAssocID="{64BFEDBA-1EB4-4EC6-B7AC-072073139812}" presName="aNode" presStyleLbl="bgShp" presStyleIdx="1" presStyleCnt="2"/>
      <dgm:spPr/>
      <dgm:t>
        <a:bodyPr/>
        <a:lstStyle/>
        <a:p>
          <a:endParaRPr lang="de-DE"/>
        </a:p>
      </dgm:t>
    </dgm:pt>
    <dgm:pt modelId="{1BCB982C-11EA-45B3-8101-0417B8E1ACC9}" type="pres">
      <dgm:prSet presAssocID="{64BFEDBA-1EB4-4EC6-B7AC-072073139812}" presName="textNode" presStyleLbl="bgShp" presStyleIdx="1" presStyleCnt="2"/>
      <dgm:spPr/>
      <dgm:t>
        <a:bodyPr/>
        <a:lstStyle/>
        <a:p>
          <a:endParaRPr lang="de-DE"/>
        </a:p>
      </dgm:t>
    </dgm:pt>
    <dgm:pt modelId="{23D31493-1D8D-4B7E-B24C-E05EAE82AAD8}" type="pres">
      <dgm:prSet presAssocID="{64BFEDBA-1EB4-4EC6-B7AC-072073139812}" presName="compChildNode" presStyleCnt="0"/>
      <dgm:spPr/>
    </dgm:pt>
    <dgm:pt modelId="{A57B8055-8458-4C20-98AE-283437C295FC}" type="pres">
      <dgm:prSet presAssocID="{64BFEDBA-1EB4-4EC6-B7AC-072073139812}" presName="theInnerList" presStyleCnt="0"/>
      <dgm:spPr/>
    </dgm:pt>
    <dgm:pt modelId="{1FBE2E5A-594B-48C0-B4C2-9BF042776030}" type="pres">
      <dgm:prSet presAssocID="{350738FA-FF6C-4E9C-8C88-39C2902895DA}" presName="childNode" presStyleLbl="node1" presStyleIdx="5" presStyleCnt="9">
        <dgm:presLayoutVars>
          <dgm:bulletEnabled val="1"/>
        </dgm:presLayoutVars>
      </dgm:prSet>
      <dgm:spPr/>
      <dgm:t>
        <a:bodyPr/>
        <a:lstStyle/>
        <a:p>
          <a:endParaRPr lang="de-DE"/>
        </a:p>
      </dgm:t>
    </dgm:pt>
    <dgm:pt modelId="{89CECAA5-CCD7-4DCF-8BC2-AF6DC70C797A}" type="pres">
      <dgm:prSet presAssocID="{350738FA-FF6C-4E9C-8C88-39C2902895DA}" presName="aSpace2" presStyleCnt="0"/>
      <dgm:spPr/>
    </dgm:pt>
    <dgm:pt modelId="{FB88D3CB-3C43-45E6-9BD6-5AE8B9F49175}" type="pres">
      <dgm:prSet presAssocID="{6B256EE7-D41D-4EEE-8BFC-4A6FB706EA74}" presName="childNode" presStyleLbl="node1" presStyleIdx="6" presStyleCnt="9">
        <dgm:presLayoutVars>
          <dgm:bulletEnabled val="1"/>
        </dgm:presLayoutVars>
      </dgm:prSet>
      <dgm:spPr/>
      <dgm:t>
        <a:bodyPr/>
        <a:lstStyle/>
        <a:p>
          <a:endParaRPr lang="de-DE"/>
        </a:p>
      </dgm:t>
    </dgm:pt>
    <dgm:pt modelId="{3720B6C0-BB5A-438B-9BC8-93E42518BD4E}" type="pres">
      <dgm:prSet presAssocID="{6B256EE7-D41D-4EEE-8BFC-4A6FB706EA74}" presName="aSpace2" presStyleCnt="0"/>
      <dgm:spPr/>
    </dgm:pt>
    <dgm:pt modelId="{C0AE9AD0-AC9B-46AA-9003-6153E360BDE6}" type="pres">
      <dgm:prSet presAssocID="{FED04EEF-715E-48CB-818A-27DA174E2395}" presName="childNode" presStyleLbl="node1" presStyleIdx="7" presStyleCnt="9">
        <dgm:presLayoutVars>
          <dgm:bulletEnabled val="1"/>
        </dgm:presLayoutVars>
      </dgm:prSet>
      <dgm:spPr/>
      <dgm:t>
        <a:bodyPr/>
        <a:lstStyle/>
        <a:p>
          <a:endParaRPr lang="de-DE"/>
        </a:p>
      </dgm:t>
    </dgm:pt>
    <dgm:pt modelId="{C0F865F6-3B90-41C6-A61B-464A8AAC98B4}" type="pres">
      <dgm:prSet presAssocID="{FED04EEF-715E-48CB-818A-27DA174E2395}" presName="aSpace2" presStyleCnt="0"/>
      <dgm:spPr/>
    </dgm:pt>
    <dgm:pt modelId="{9217B0AA-CB9F-4871-9ABB-8B77FCF0FBD6}" type="pres">
      <dgm:prSet presAssocID="{D7B03C24-89D0-4073-AB65-43BD58B46CFA}" presName="childNode" presStyleLbl="node1" presStyleIdx="8" presStyleCnt="9">
        <dgm:presLayoutVars>
          <dgm:bulletEnabled val="1"/>
        </dgm:presLayoutVars>
      </dgm:prSet>
      <dgm:spPr/>
      <dgm:t>
        <a:bodyPr/>
        <a:lstStyle/>
        <a:p>
          <a:endParaRPr lang="de-DE"/>
        </a:p>
      </dgm:t>
    </dgm:pt>
  </dgm:ptLst>
  <dgm:cxnLst>
    <dgm:cxn modelId="{F19172D3-24ED-4F98-BB75-79793849F3E3}" srcId="{73A4A6BD-7CCB-4AA6-A6A9-B59DF2105996}" destId="{91911BA8-D9CF-477B-9DE9-DFC1DC29FA56}" srcOrd="3" destOrd="0" parTransId="{32F8519C-4CBC-43B1-9D88-02119EA7979B}" sibTransId="{0D255775-36F3-445D-A6FB-2BD65687A4AC}"/>
    <dgm:cxn modelId="{1700FB13-C2CF-48D4-8222-ACC29E198DC5}" srcId="{64BFEDBA-1EB4-4EC6-B7AC-072073139812}" destId="{6B256EE7-D41D-4EEE-8BFC-4A6FB706EA74}" srcOrd="1" destOrd="0" parTransId="{2784427A-E2CB-4ADC-988C-E1AACE3D505E}" sibTransId="{31946D64-1EB3-4290-BAED-C5553281C7A0}"/>
    <dgm:cxn modelId="{77585918-C231-4BCE-979C-A2FE6D87600B}" type="presOf" srcId="{6A06F26C-5B37-4DDA-A723-7E3F6A96BD7A}" destId="{E1510CDE-5750-4C0B-8E09-D3E70E6CB5E0}" srcOrd="0" destOrd="0" presId="urn:microsoft.com/office/officeart/2005/8/layout/lProcess2"/>
    <dgm:cxn modelId="{25C4618B-08DF-4223-A27A-FCC8E298A44F}" srcId="{64BFEDBA-1EB4-4EC6-B7AC-072073139812}" destId="{FED04EEF-715E-48CB-818A-27DA174E2395}" srcOrd="2" destOrd="0" parTransId="{9FB33260-2F33-4C83-A605-7921EEF1EB51}" sibTransId="{A8B4E8EB-7F48-47F9-99BE-7CA1106D6E7F}"/>
    <dgm:cxn modelId="{1C97CF73-49EC-4FAB-8269-E9048C96A996}" type="presOf" srcId="{73A4A6BD-7CCB-4AA6-A6A9-B59DF2105996}" destId="{950E369C-9251-45E0-B3B8-50C4BEB4049C}" srcOrd="1" destOrd="0" presId="urn:microsoft.com/office/officeart/2005/8/layout/lProcess2"/>
    <dgm:cxn modelId="{A668CE70-A7C5-41D3-A965-B3A05A502666}" srcId="{64BFEDBA-1EB4-4EC6-B7AC-072073139812}" destId="{350738FA-FF6C-4E9C-8C88-39C2902895DA}" srcOrd="0" destOrd="0" parTransId="{F13962D0-AEF9-4A28-91D6-EF02F45462EF}" sibTransId="{4451951A-DCB5-4D99-91FA-64577973E627}"/>
    <dgm:cxn modelId="{CFFE00B3-CC4C-481F-AD70-81E40A2CEEE4}" type="presOf" srcId="{73A4A6BD-7CCB-4AA6-A6A9-B59DF2105996}" destId="{DE218B78-EDA7-4D83-9BB9-3FDF30B07E79}" srcOrd="0" destOrd="0" presId="urn:microsoft.com/office/officeart/2005/8/layout/lProcess2"/>
    <dgm:cxn modelId="{C750C28B-FFCB-4819-90F3-7245950DE59C}" srcId="{64BFEDBA-1EB4-4EC6-B7AC-072073139812}" destId="{D7B03C24-89D0-4073-AB65-43BD58B46CFA}" srcOrd="3" destOrd="0" parTransId="{D39A6959-4431-46BA-BD97-CC57A4170C0F}" sibTransId="{EADD04B6-D747-4359-81A3-AC120D0AD653}"/>
    <dgm:cxn modelId="{3A23AFB7-BF3E-441D-92F9-01E550B846B8}" type="presOf" srcId="{350738FA-FF6C-4E9C-8C88-39C2902895DA}" destId="{1FBE2E5A-594B-48C0-B4C2-9BF042776030}" srcOrd="0" destOrd="0" presId="urn:microsoft.com/office/officeart/2005/8/layout/lProcess2"/>
    <dgm:cxn modelId="{8ED58779-3E20-48A1-923D-90B812ACCED3}" type="presOf" srcId="{D49A5DF6-09B7-4FA1-9FAC-8876D7DF8267}" destId="{1895ACF5-8FA6-4DA9-A62F-65FA8FFF95DB}" srcOrd="0" destOrd="0" presId="urn:microsoft.com/office/officeart/2005/8/layout/lProcess2"/>
    <dgm:cxn modelId="{0F32545A-A1EB-430C-A878-D5BC1025A4E8}" type="presOf" srcId="{5AA8E320-A8FD-4AE5-BCCE-9DC785C674A1}" destId="{939D63A9-A1CF-41D1-B88D-12301DE194C5}" srcOrd="0" destOrd="0" presId="urn:microsoft.com/office/officeart/2005/8/layout/lProcess2"/>
    <dgm:cxn modelId="{AFD505B3-73D9-4455-B9D7-2FC040945394}" type="presOf" srcId="{FED04EEF-715E-48CB-818A-27DA174E2395}" destId="{C0AE9AD0-AC9B-46AA-9003-6153E360BDE6}" srcOrd="0" destOrd="0" presId="urn:microsoft.com/office/officeart/2005/8/layout/lProcess2"/>
    <dgm:cxn modelId="{4F053D3E-3D28-4358-AA0B-BCD4F5FA6E81}" type="presOf" srcId="{D7B03C24-89D0-4073-AB65-43BD58B46CFA}" destId="{9217B0AA-CB9F-4871-9ABB-8B77FCF0FBD6}" srcOrd="0" destOrd="0" presId="urn:microsoft.com/office/officeart/2005/8/layout/lProcess2"/>
    <dgm:cxn modelId="{DB974AB0-A1C8-4A9F-87AA-0FF290117507}" srcId="{49530A4F-DCBB-48F5-B84D-4713FEB0B435}" destId="{64BFEDBA-1EB4-4EC6-B7AC-072073139812}" srcOrd="1" destOrd="0" parTransId="{5034E314-D0C0-4AB6-96C2-D2EE381BE119}" sibTransId="{260C501F-9616-42D3-8062-AD6AFC30F591}"/>
    <dgm:cxn modelId="{6BB2A19D-C085-4B08-9751-1CFAACFDAB0C}" type="presOf" srcId="{91911BA8-D9CF-477B-9DE9-DFC1DC29FA56}" destId="{C1B86290-44FF-45BF-B2F2-229B348B8F40}" srcOrd="0" destOrd="0" presId="urn:microsoft.com/office/officeart/2005/8/layout/lProcess2"/>
    <dgm:cxn modelId="{DEE42E80-5E75-4F99-B6EA-024DE2EE3D63}" type="presOf" srcId="{64BFEDBA-1EB4-4EC6-B7AC-072073139812}" destId="{560231DC-0478-4012-B803-C554C54D8D55}" srcOrd="0" destOrd="0" presId="urn:microsoft.com/office/officeart/2005/8/layout/lProcess2"/>
    <dgm:cxn modelId="{FFB0F18B-F7B2-4096-A50D-E6A2B3DCD53B}" srcId="{73A4A6BD-7CCB-4AA6-A6A9-B59DF2105996}" destId="{D49A5DF6-09B7-4FA1-9FAC-8876D7DF8267}" srcOrd="1" destOrd="0" parTransId="{4560FFA7-46AD-4FFC-9A9D-57AE49AA48CB}" sibTransId="{8D5220C8-4D00-45B8-BC50-D4E4F0F9B715}"/>
    <dgm:cxn modelId="{BA52C30C-4A1B-43CD-B78C-F69B37CFCC53}" srcId="{73A4A6BD-7CCB-4AA6-A6A9-B59DF2105996}" destId="{6A06F26C-5B37-4DDA-A723-7E3F6A96BD7A}" srcOrd="2" destOrd="0" parTransId="{097A21C2-580B-4116-A9CC-DACDAEC9FD89}" sibTransId="{1F6947CB-1EE4-40B9-94A3-782351A66C90}"/>
    <dgm:cxn modelId="{1A602165-9CA9-46FB-82F4-63E792263D1D}" srcId="{73A4A6BD-7CCB-4AA6-A6A9-B59DF2105996}" destId="{4D6A11B3-3B35-41BF-B048-91C6FD6F607F}" srcOrd="0" destOrd="0" parTransId="{5E2BDB04-D543-4BA7-B525-8ACB4C3247B6}" sibTransId="{B9890938-166B-4146-9037-9A8F8EA04BD4}"/>
    <dgm:cxn modelId="{B32AF827-F466-4195-94E7-B65AE64BD15C}" type="presOf" srcId="{64BFEDBA-1EB4-4EC6-B7AC-072073139812}" destId="{1BCB982C-11EA-45B3-8101-0417B8E1ACC9}" srcOrd="1" destOrd="0" presId="urn:microsoft.com/office/officeart/2005/8/layout/lProcess2"/>
    <dgm:cxn modelId="{3B1E8A33-DFAF-43F8-B624-A35824B77DA4}" srcId="{49530A4F-DCBB-48F5-B84D-4713FEB0B435}" destId="{73A4A6BD-7CCB-4AA6-A6A9-B59DF2105996}" srcOrd="0" destOrd="0" parTransId="{6D896586-6514-402C-828A-17FCBAD5A2AC}" sibTransId="{4EF267F7-8120-4848-8E3F-EB26E8D9ED8E}"/>
    <dgm:cxn modelId="{C0CCB91D-A3A3-46F8-BA49-EC3F1A032EEA}" type="presOf" srcId="{49530A4F-DCBB-48F5-B84D-4713FEB0B435}" destId="{24A2CDD8-9B1B-49FE-9228-089BCB9D79AC}" srcOrd="0" destOrd="0" presId="urn:microsoft.com/office/officeart/2005/8/layout/lProcess2"/>
    <dgm:cxn modelId="{799876E3-5BB9-466A-BC62-D705D7AB2148}" type="presOf" srcId="{6B256EE7-D41D-4EEE-8BFC-4A6FB706EA74}" destId="{FB88D3CB-3C43-45E6-9BD6-5AE8B9F49175}" srcOrd="0" destOrd="0" presId="urn:microsoft.com/office/officeart/2005/8/layout/lProcess2"/>
    <dgm:cxn modelId="{1B1F34DA-9644-4BB8-8446-B3838EC4D28B}" type="presOf" srcId="{4D6A11B3-3B35-41BF-B048-91C6FD6F607F}" destId="{ADB408A0-948B-4ADF-9439-A2149536A348}" srcOrd="0" destOrd="0" presId="urn:microsoft.com/office/officeart/2005/8/layout/lProcess2"/>
    <dgm:cxn modelId="{94170CC8-F20B-4718-AC41-179C7271DE44}" srcId="{73A4A6BD-7CCB-4AA6-A6A9-B59DF2105996}" destId="{5AA8E320-A8FD-4AE5-BCCE-9DC785C674A1}" srcOrd="4" destOrd="0" parTransId="{951A906C-011F-4A1C-818D-1696C3DC8AD8}" sibTransId="{F82EC626-268A-44D4-B435-E04DAD22602E}"/>
    <dgm:cxn modelId="{0FF4119C-59F7-4C36-9CAE-290F7106EAC1}" type="presParOf" srcId="{24A2CDD8-9B1B-49FE-9228-089BCB9D79AC}" destId="{03C5E59A-9C7F-4FB9-BFA5-1D2EDAFC5E32}" srcOrd="0" destOrd="0" presId="urn:microsoft.com/office/officeart/2005/8/layout/lProcess2"/>
    <dgm:cxn modelId="{98B69698-70DB-46BE-A00C-E30041726946}" type="presParOf" srcId="{03C5E59A-9C7F-4FB9-BFA5-1D2EDAFC5E32}" destId="{DE218B78-EDA7-4D83-9BB9-3FDF30B07E79}" srcOrd="0" destOrd="0" presId="urn:microsoft.com/office/officeart/2005/8/layout/lProcess2"/>
    <dgm:cxn modelId="{F8ECD90C-850A-4DD3-AC8E-882670E2EAC1}" type="presParOf" srcId="{03C5E59A-9C7F-4FB9-BFA5-1D2EDAFC5E32}" destId="{950E369C-9251-45E0-B3B8-50C4BEB4049C}" srcOrd="1" destOrd="0" presId="urn:microsoft.com/office/officeart/2005/8/layout/lProcess2"/>
    <dgm:cxn modelId="{C2A363C1-BE22-4E6B-ACBB-8B00B48B5E52}" type="presParOf" srcId="{03C5E59A-9C7F-4FB9-BFA5-1D2EDAFC5E32}" destId="{D8C371E3-51B0-4E86-A4EE-6C8135D3C3EF}" srcOrd="2" destOrd="0" presId="urn:microsoft.com/office/officeart/2005/8/layout/lProcess2"/>
    <dgm:cxn modelId="{CB53AA66-DD43-497E-92BD-49084DA63FE2}" type="presParOf" srcId="{D8C371E3-51B0-4E86-A4EE-6C8135D3C3EF}" destId="{0CEC3A04-FCC1-442B-89F3-675A23BBA8BC}" srcOrd="0" destOrd="0" presId="urn:microsoft.com/office/officeart/2005/8/layout/lProcess2"/>
    <dgm:cxn modelId="{33D614F2-F136-41CF-8589-9B8A92DE6CF1}" type="presParOf" srcId="{0CEC3A04-FCC1-442B-89F3-675A23BBA8BC}" destId="{ADB408A0-948B-4ADF-9439-A2149536A348}" srcOrd="0" destOrd="0" presId="urn:microsoft.com/office/officeart/2005/8/layout/lProcess2"/>
    <dgm:cxn modelId="{C7709631-42F8-4A68-9B4C-BD95681A770F}" type="presParOf" srcId="{0CEC3A04-FCC1-442B-89F3-675A23BBA8BC}" destId="{DA932B53-CF0F-4DD0-87CF-25E1937208FE}" srcOrd="1" destOrd="0" presId="urn:microsoft.com/office/officeart/2005/8/layout/lProcess2"/>
    <dgm:cxn modelId="{A845EF7D-2978-4791-866A-E9E58CF6A137}" type="presParOf" srcId="{0CEC3A04-FCC1-442B-89F3-675A23BBA8BC}" destId="{1895ACF5-8FA6-4DA9-A62F-65FA8FFF95DB}" srcOrd="2" destOrd="0" presId="urn:microsoft.com/office/officeart/2005/8/layout/lProcess2"/>
    <dgm:cxn modelId="{B8D71144-1C1F-4C00-AA2D-D419A56BC41F}" type="presParOf" srcId="{0CEC3A04-FCC1-442B-89F3-675A23BBA8BC}" destId="{26B11DB5-9E07-41E8-98BF-6434E203245A}" srcOrd="3" destOrd="0" presId="urn:microsoft.com/office/officeart/2005/8/layout/lProcess2"/>
    <dgm:cxn modelId="{10AA44C3-D78D-448A-9CBF-51321E488D70}" type="presParOf" srcId="{0CEC3A04-FCC1-442B-89F3-675A23BBA8BC}" destId="{E1510CDE-5750-4C0B-8E09-D3E70E6CB5E0}" srcOrd="4" destOrd="0" presId="urn:microsoft.com/office/officeart/2005/8/layout/lProcess2"/>
    <dgm:cxn modelId="{60168557-81C9-4F31-A8D0-2A0D5FA196DD}" type="presParOf" srcId="{0CEC3A04-FCC1-442B-89F3-675A23BBA8BC}" destId="{A832FF1B-922B-4F31-A9CD-6AEAB8982F29}" srcOrd="5" destOrd="0" presId="urn:microsoft.com/office/officeart/2005/8/layout/lProcess2"/>
    <dgm:cxn modelId="{94E954E1-1AA0-49C4-9295-865AF2FA1C8C}" type="presParOf" srcId="{0CEC3A04-FCC1-442B-89F3-675A23BBA8BC}" destId="{C1B86290-44FF-45BF-B2F2-229B348B8F40}" srcOrd="6" destOrd="0" presId="urn:microsoft.com/office/officeart/2005/8/layout/lProcess2"/>
    <dgm:cxn modelId="{03A919DA-C7D2-4082-A35F-7876D36195E3}" type="presParOf" srcId="{0CEC3A04-FCC1-442B-89F3-675A23BBA8BC}" destId="{3B38CAA6-6C61-4539-A19C-79EDC45593FD}" srcOrd="7" destOrd="0" presId="urn:microsoft.com/office/officeart/2005/8/layout/lProcess2"/>
    <dgm:cxn modelId="{8CBAECFF-A57B-4E11-9B63-65EE2006434D}" type="presParOf" srcId="{0CEC3A04-FCC1-442B-89F3-675A23BBA8BC}" destId="{939D63A9-A1CF-41D1-B88D-12301DE194C5}" srcOrd="8" destOrd="0" presId="urn:microsoft.com/office/officeart/2005/8/layout/lProcess2"/>
    <dgm:cxn modelId="{F7CE7DD1-A758-4B6B-AA61-C10CE41E4F88}" type="presParOf" srcId="{24A2CDD8-9B1B-49FE-9228-089BCB9D79AC}" destId="{EB7DD76D-E366-4445-9E32-7C73EABECECC}" srcOrd="1" destOrd="0" presId="urn:microsoft.com/office/officeart/2005/8/layout/lProcess2"/>
    <dgm:cxn modelId="{DFF8383E-8565-4FCD-9619-892DDBAF9F8E}" type="presParOf" srcId="{24A2CDD8-9B1B-49FE-9228-089BCB9D79AC}" destId="{0DA43DD2-5828-4651-B137-8301D289D245}" srcOrd="2" destOrd="0" presId="urn:microsoft.com/office/officeart/2005/8/layout/lProcess2"/>
    <dgm:cxn modelId="{0784FE4F-C2C2-4D26-837A-C2CE09897D8F}" type="presParOf" srcId="{0DA43DD2-5828-4651-B137-8301D289D245}" destId="{560231DC-0478-4012-B803-C554C54D8D55}" srcOrd="0" destOrd="0" presId="urn:microsoft.com/office/officeart/2005/8/layout/lProcess2"/>
    <dgm:cxn modelId="{E3D35147-2C1E-4B23-A086-F1FA5C28472D}" type="presParOf" srcId="{0DA43DD2-5828-4651-B137-8301D289D245}" destId="{1BCB982C-11EA-45B3-8101-0417B8E1ACC9}" srcOrd="1" destOrd="0" presId="urn:microsoft.com/office/officeart/2005/8/layout/lProcess2"/>
    <dgm:cxn modelId="{20F994F2-A60F-4C93-8FF9-58DE218B0CD0}" type="presParOf" srcId="{0DA43DD2-5828-4651-B137-8301D289D245}" destId="{23D31493-1D8D-4B7E-B24C-E05EAE82AAD8}" srcOrd="2" destOrd="0" presId="urn:microsoft.com/office/officeart/2005/8/layout/lProcess2"/>
    <dgm:cxn modelId="{974711CE-22A8-42C6-A53A-7DEB6AC52534}" type="presParOf" srcId="{23D31493-1D8D-4B7E-B24C-E05EAE82AAD8}" destId="{A57B8055-8458-4C20-98AE-283437C295FC}" srcOrd="0" destOrd="0" presId="urn:microsoft.com/office/officeart/2005/8/layout/lProcess2"/>
    <dgm:cxn modelId="{DC6C7233-01C4-4915-9510-7F6777A1501C}" type="presParOf" srcId="{A57B8055-8458-4C20-98AE-283437C295FC}" destId="{1FBE2E5A-594B-48C0-B4C2-9BF042776030}" srcOrd="0" destOrd="0" presId="urn:microsoft.com/office/officeart/2005/8/layout/lProcess2"/>
    <dgm:cxn modelId="{AA002BCD-60EB-46DF-BF72-3E6A9B1DF5FC}" type="presParOf" srcId="{A57B8055-8458-4C20-98AE-283437C295FC}" destId="{89CECAA5-CCD7-4DCF-8BC2-AF6DC70C797A}" srcOrd="1" destOrd="0" presId="urn:microsoft.com/office/officeart/2005/8/layout/lProcess2"/>
    <dgm:cxn modelId="{59B7D17F-6875-45AA-A5BF-F85483F6CF1F}" type="presParOf" srcId="{A57B8055-8458-4C20-98AE-283437C295FC}" destId="{FB88D3CB-3C43-45E6-9BD6-5AE8B9F49175}" srcOrd="2" destOrd="0" presId="urn:microsoft.com/office/officeart/2005/8/layout/lProcess2"/>
    <dgm:cxn modelId="{381BFF41-B77E-402A-9C12-3098BD1B09B4}" type="presParOf" srcId="{A57B8055-8458-4C20-98AE-283437C295FC}" destId="{3720B6C0-BB5A-438B-9BC8-93E42518BD4E}" srcOrd="3" destOrd="0" presId="urn:microsoft.com/office/officeart/2005/8/layout/lProcess2"/>
    <dgm:cxn modelId="{700D6406-75FE-4537-87E8-C61323F610BB}" type="presParOf" srcId="{A57B8055-8458-4C20-98AE-283437C295FC}" destId="{C0AE9AD0-AC9B-46AA-9003-6153E360BDE6}" srcOrd="4" destOrd="0" presId="urn:microsoft.com/office/officeart/2005/8/layout/lProcess2"/>
    <dgm:cxn modelId="{7B3A306E-65D2-47C1-BFC5-018D740C053F}" type="presParOf" srcId="{A57B8055-8458-4C20-98AE-283437C295FC}" destId="{C0F865F6-3B90-41C6-A61B-464A8AAC98B4}" srcOrd="5" destOrd="0" presId="urn:microsoft.com/office/officeart/2005/8/layout/lProcess2"/>
    <dgm:cxn modelId="{6A3243F3-5EA7-4A8A-A18B-1E56055B8AC8}" type="presParOf" srcId="{A57B8055-8458-4C20-98AE-283437C295FC}" destId="{9217B0AA-CB9F-4871-9ABB-8B77FCF0FBD6}"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530A4F-DCBB-48F5-B84D-4713FEB0B435}"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de-DE"/>
        </a:p>
      </dgm:t>
    </dgm:pt>
    <dgm:pt modelId="{73A4A6BD-7CCB-4AA6-A6A9-B59DF2105996}">
      <dgm:prSet/>
      <dgm:spPr/>
      <dgm:t>
        <a:bodyPr/>
        <a:lstStyle/>
        <a:p>
          <a:pPr rtl="0"/>
          <a:r>
            <a:rPr lang="de-DE" b="0" smtClean="0"/>
            <a:t>Exchange Server 2013</a:t>
          </a:r>
          <a:endParaRPr lang="de-DE"/>
        </a:p>
      </dgm:t>
    </dgm:pt>
    <dgm:pt modelId="{6D896586-6514-402C-828A-17FCBAD5A2AC}" type="parTrans" cxnId="{3B1E8A33-DFAF-43F8-B624-A35824B77DA4}">
      <dgm:prSet/>
      <dgm:spPr/>
      <dgm:t>
        <a:bodyPr/>
        <a:lstStyle/>
        <a:p>
          <a:endParaRPr lang="de-DE"/>
        </a:p>
      </dgm:t>
    </dgm:pt>
    <dgm:pt modelId="{4EF267F7-8120-4848-8E3F-EB26E8D9ED8E}" type="sibTrans" cxnId="{3B1E8A33-DFAF-43F8-B624-A35824B77DA4}">
      <dgm:prSet/>
      <dgm:spPr/>
      <dgm:t>
        <a:bodyPr/>
        <a:lstStyle/>
        <a:p>
          <a:endParaRPr lang="de-DE"/>
        </a:p>
      </dgm:t>
    </dgm:pt>
    <dgm:pt modelId="{4D6A11B3-3B35-41BF-B048-91C6FD6F607F}">
      <dgm:prSet/>
      <dgm:spPr/>
      <dgm:t>
        <a:bodyPr/>
        <a:lstStyle/>
        <a:p>
          <a:pPr rtl="0"/>
          <a:r>
            <a:rPr lang="de-DE" dirty="0" smtClean="0">
              <a:solidFill>
                <a:schemeClr val="tx1">
                  <a:lumMod val="65000"/>
                </a:schemeClr>
              </a:solidFill>
            </a:rPr>
            <a:t>New Exchange </a:t>
          </a:r>
          <a:r>
            <a:rPr lang="de-DE" dirty="0" err="1" smtClean="0">
              <a:solidFill>
                <a:schemeClr val="tx1">
                  <a:lumMod val="65000"/>
                </a:schemeClr>
              </a:solidFill>
            </a:rPr>
            <a:t>Architecture</a:t>
          </a:r>
          <a:endParaRPr lang="de-DE" dirty="0">
            <a:solidFill>
              <a:schemeClr val="tx1">
                <a:lumMod val="65000"/>
              </a:schemeClr>
            </a:solidFill>
          </a:endParaRPr>
        </a:p>
      </dgm:t>
    </dgm:pt>
    <dgm:pt modelId="{5E2BDB04-D543-4BA7-B525-8ACB4C3247B6}" type="parTrans" cxnId="{1A602165-9CA9-46FB-82F4-63E792263D1D}">
      <dgm:prSet/>
      <dgm:spPr/>
      <dgm:t>
        <a:bodyPr/>
        <a:lstStyle/>
        <a:p>
          <a:endParaRPr lang="de-DE"/>
        </a:p>
      </dgm:t>
    </dgm:pt>
    <dgm:pt modelId="{B9890938-166B-4146-9037-9A8F8EA04BD4}" type="sibTrans" cxnId="{1A602165-9CA9-46FB-82F4-63E792263D1D}">
      <dgm:prSet/>
      <dgm:spPr/>
      <dgm:t>
        <a:bodyPr/>
        <a:lstStyle/>
        <a:p>
          <a:endParaRPr lang="de-DE"/>
        </a:p>
      </dgm:t>
    </dgm:pt>
    <dgm:pt modelId="{D49A5DF6-09B7-4FA1-9FAC-8876D7DF8267}">
      <dgm:prSet/>
      <dgm:spPr/>
      <dgm:t>
        <a:bodyPr/>
        <a:lstStyle/>
        <a:p>
          <a:pPr rtl="0"/>
          <a:r>
            <a:rPr lang="de-DE" smtClean="0">
              <a:solidFill>
                <a:schemeClr val="tx1">
                  <a:lumMod val="65000"/>
                </a:schemeClr>
              </a:solidFill>
            </a:rPr>
            <a:t>Client Access Server 2013</a:t>
          </a:r>
          <a:endParaRPr lang="de-DE">
            <a:solidFill>
              <a:schemeClr val="tx1">
                <a:lumMod val="65000"/>
              </a:schemeClr>
            </a:solidFill>
          </a:endParaRPr>
        </a:p>
      </dgm:t>
    </dgm:pt>
    <dgm:pt modelId="{4560FFA7-46AD-4FFC-9A9D-57AE49AA48CB}" type="parTrans" cxnId="{FFB0F18B-F7B2-4096-A50D-E6A2B3DCD53B}">
      <dgm:prSet/>
      <dgm:spPr/>
      <dgm:t>
        <a:bodyPr/>
        <a:lstStyle/>
        <a:p>
          <a:endParaRPr lang="de-DE"/>
        </a:p>
      </dgm:t>
    </dgm:pt>
    <dgm:pt modelId="{8D5220C8-4D00-45B8-BC50-D4E4F0F9B715}" type="sibTrans" cxnId="{FFB0F18B-F7B2-4096-A50D-E6A2B3DCD53B}">
      <dgm:prSet/>
      <dgm:spPr/>
      <dgm:t>
        <a:bodyPr/>
        <a:lstStyle/>
        <a:p>
          <a:endParaRPr lang="de-DE"/>
        </a:p>
      </dgm:t>
    </dgm:pt>
    <dgm:pt modelId="{6A06F26C-5B37-4DDA-A723-7E3F6A96BD7A}">
      <dgm:prSet/>
      <dgm:spPr/>
      <dgm:t>
        <a:bodyPr/>
        <a:lstStyle/>
        <a:p>
          <a:pPr rtl="0"/>
          <a:r>
            <a:rPr lang="de-DE" dirty="0" smtClean="0">
              <a:solidFill>
                <a:schemeClr val="tx1">
                  <a:lumMod val="65000"/>
                </a:schemeClr>
              </a:solidFill>
            </a:rPr>
            <a:t>Mailbox Server 2013</a:t>
          </a:r>
          <a:endParaRPr lang="de-DE" dirty="0">
            <a:solidFill>
              <a:schemeClr val="tx1">
                <a:lumMod val="65000"/>
              </a:schemeClr>
            </a:solidFill>
          </a:endParaRPr>
        </a:p>
      </dgm:t>
    </dgm:pt>
    <dgm:pt modelId="{097A21C2-580B-4116-A9CC-DACDAEC9FD89}" type="parTrans" cxnId="{BA52C30C-4A1B-43CD-B78C-F69B37CFCC53}">
      <dgm:prSet/>
      <dgm:spPr/>
      <dgm:t>
        <a:bodyPr/>
        <a:lstStyle/>
        <a:p>
          <a:endParaRPr lang="de-DE"/>
        </a:p>
      </dgm:t>
    </dgm:pt>
    <dgm:pt modelId="{1F6947CB-1EE4-40B9-94A3-782351A66C90}" type="sibTrans" cxnId="{BA52C30C-4A1B-43CD-B78C-F69B37CFCC53}">
      <dgm:prSet/>
      <dgm:spPr/>
      <dgm:t>
        <a:bodyPr/>
        <a:lstStyle/>
        <a:p>
          <a:endParaRPr lang="de-DE"/>
        </a:p>
      </dgm:t>
    </dgm:pt>
    <dgm:pt modelId="{91911BA8-D9CF-477B-9DE9-DFC1DC29FA56}">
      <dgm:prSet/>
      <dgm:spPr/>
      <dgm:t>
        <a:bodyPr/>
        <a:lstStyle/>
        <a:p>
          <a:pPr rtl="0"/>
          <a:r>
            <a:rPr lang="de-DE" dirty="0" smtClean="0">
              <a:solidFill>
                <a:schemeClr val="tx1"/>
              </a:solidFill>
            </a:rPr>
            <a:t>Transport </a:t>
          </a:r>
          <a:r>
            <a:rPr lang="de-DE" dirty="0" err="1" smtClean="0">
              <a:solidFill>
                <a:schemeClr val="tx1"/>
              </a:solidFill>
            </a:rPr>
            <a:t>Architecture</a:t>
          </a:r>
          <a:endParaRPr lang="de-DE" dirty="0">
            <a:solidFill>
              <a:schemeClr val="tx1"/>
            </a:solidFill>
          </a:endParaRPr>
        </a:p>
      </dgm:t>
    </dgm:pt>
    <dgm:pt modelId="{32F8519C-4CBC-43B1-9D88-02119EA7979B}" type="parTrans" cxnId="{F19172D3-24ED-4F98-BB75-79793849F3E3}">
      <dgm:prSet/>
      <dgm:spPr/>
      <dgm:t>
        <a:bodyPr/>
        <a:lstStyle/>
        <a:p>
          <a:endParaRPr lang="de-DE"/>
        </a:p>
      </dgm:t>
    </dgm:pt>
    <dgm:pt modelId="{0D255775-36F3-445D-A6FB-2BD65687A4AC}" type="sibTrans" cxnId="{F19172D3-24ED-4F98-BB75-79793849F3E3}">
      <dgm:prSet/>
      <dgm:spPr/>
      <dgm:t>
        <a:bodyPr/>
        <a:lstStyle/>
        <a:p>
          <a:endParaRPr lang="de-DE"/>
        </a:p>
      </dgm:t>
    </dgm:pt>
    <dgm:pt modelId="{5AA8E320-A8FD-4AE5-BCCE-9DC785C674A1}">
      <dgm:prSet/>
      <dgm:spPr/>
      <dgm:t>
        <a:bodyPr/>
        <a:lstStyle/>
        <a:p>
          <a:pPr rtl="0"/>
          <a:r>
            <a:rPr lang="de-DE" smtClean="0">
              <a:solidFill>
                <a:schemeClr val="tx1">
                  <a:lumMod val="65000"/>
                </a:schemeClr>
              </a:solidFill>
            </a:rPr>
            <a:t>Service Availability</a:t>
          </a:r>
          <a:endParaRPr lang="de-DE">
            <a:solidFill>
              <a:schemeClr val="tx1">
                <a:lumMod val="65000"/>
              </a:schemeClr>
            </a:solidFill>
          </a:endParaRPr>
        </a:p>
      </dgm:t>
    </dgm:pt>
    <dgm:pt modelId="{951A906C-011F-4A1C-818D-1696C3DC8AD8}" type="parTrans" cxnId="{94170CC8-F20B-4718-AC41-179C7271DE44}">
      <dgm:prSet/>
      <dgm:spPr/>
      <dgm:t>
        <a:bodyPr/>
        <a:lstStyle/>
        <a:p>
          <a:endParaRPr lang="de-DE"/>
        </a:p>
      </dgm:t>
    </dgm:pt>
    <dgm:pt modelId="{F82EC626-268A-44D4-B435-E04DAD22602E}" type="sibTrans" cxnId="{94170CC8-F20B-4718-AC41-179C7271DE44}">
      <dgm:prSet/>
      <dgm:spPr/>
      <dgm:t>
        <a:bodyPr/>
        <a:lstStyle/>
        <a:p>
          <a:endParaRPr lang="de-DE"/>
        </a:p>
      </dgm:t>
    </dgm:pt>
    <dgm:pt modelId="{64BFEDBA-1EB4-4EC6-B7AC-072073139812}">
      <dgm:prSet/>
      <dgm:spPr/>
      <dgm:t>
        <a:bodyPr/>
        <a:lstStyle/>
        <a:p>
          <a:pPr rtl="0"/>
          <a:r>
            <a:rPr lang="de-DE" b="0" smtClean="0"/>
            <a:t>Exchange </a:t>
          </a:r>
          <a:r>
            <a:rPr lang="en-US" b="0" smtClean="0"/>
            <a:t>and</a:t>
          </a:r>
          <a:r>
            <a:rPr lang="de-DE" b="0" smtClean="0"/>
            <a:t> Office 365 – Hybrid</a:t>
          </a:r>
          <a:endParaRPr lang="de-DE"/>
        </a:p>
      </dgm:t>
    </dgm:pt>
    <dgm:pt modelId="{5034E314-D0C0-4AB6-96C2-D2EE381BE119}" type="parTrans" cxnId="{DB974AB0-A1C8-4A9F-87AA-0FF290117507}">
      <dgm:prSet/>
      <dgm:spPr/>
      <dgm:t>
        <a:bodyPr/>
        <a:lstStyle/>
        <a:p>
          <a:endParaRPr lang="de-DE"/>
        </a:p>
      </dgm:t>
    </dgm:pt>
    <dgm:pt modelId="{260C501F-9616-42D3-8062-AD6AFC30F591}" type="sibTrans" cxnId="{DB974AB0-A1C8-4A9F-87AA-0FF290117507}">
      <dgm:prSet/>
      <dgm:spPr/>
      <dgm:t>
        <a:bodyPr/>
        <a:lstStyle/>
        <a:p>
          <a:endParaRPr lang="de-DE"/>
        </a:p>
      </dgm:t>
    </dgm:pt>
    <dgm:pt modelId="{350738FA-FF6C-4E9C-8C88-39C2902895DA}">
      <dgm:prSet/>
      <dgm:spPr/>
      <dgm:t>
        <a:bodyPr/>
        <a:lstStyle/>
        <a:p>
          <a:pPr rtl="0"/>
          <a:r>
            <a:rPr lang="de-DE" smtClean="0">
              <a:solidFill>
                <a:schemeClr val="tx1">
                  <a:lumMod val="65000"/>
                </a:schemeClr>
              </a:solidFill>
            </a:rPr>
            <a:t>What is it good for?</a:t>
          </a:r>
          <a:endParaRPr lang="de-DE">
            <a:solidFill>
              <a:schemeClr val="tx1">
                <a:lumMod val="65000"/>
              </a:schemeClr>
            </a:solidFill>
          </a:endParaRPr>
        </a:p>
      </dgm:t>
    </dgm:pt>
    <dgm:pt modelId="{F13962D0-AEF9-4A28-91D6-EF02F45462EF}" type="parTrans" cxnId="{A668CE70-A7C5-41D3-A965-B3A05A502666}">
      <dgm:prSet/>
      <dgm:spPr/>
      <dgm:t>
        <a:bodyPr/>
        <a:lstStyle/>
        <a:p>
          <a:endParaRPr lang="de-DE"/>
        </a:p>
      </dgm:t>
    </dgm:pt>
    <dgm:pt modelId="{4451951A-DCB5-4D99-91FA-64577973E627}" type="sibTrans" cxnId="{A668CE70-A7C5-41D3-A965-B3A05A502666}">
      <dgm:prSet/>
      <dgm:spPr/>
      <dgm:t>
        <a:bodyPr/>
        <a:lstStyle/>
        <a:p>
          <a:endParaRPr lang="de-DE"/>
        </a:p>
      </dgm:t>
    </dgm:pt>
    <dgm:pt modelId="{6B256EE7-D41D-4EEE-8BFC-4A6FB706EA74}">
      <dgm:prSet/>
      <dgm:spPr/>
      <dgm:t>
        <a:bodyPr/>
        <a:lstStyle/>
        <a:p>
          <a:pPr rtl="0"/>
          <a:r>
            <a:rPr lang="de-DE" smtClean="0">
              <a:solidFill>
                <a:schemeClr val="tx1">
                  <a:lumMod val="65000"/>
                </a:schemeClr>
              </a:solidFill>
            </a:rPr>
            <a:t>Migration scenarios</a:t>
          </a:r>
          <a:endParaRPr lang="de-DE">
            <a:solidFill>
              <a:schemeClr val="tx1">
                <a:lumMod val="65000"/>
              </a:schemeClr>
            </a:solidFill>
          </a:endParaRPr>
        </a:p>
      </dgm:t>
    </dgm:pt>
    <dgm:pt modelId="{2784427A-E2CB-4ADC-988C-E1AACE3D505E}" type="parTrans" cxnId="{1700FB13-C2CF-48D4-8222-ACC29E198DC5}">
      <dgm:prSet/>
      <dgm:spPr/>
      <dgm:t>
        <a:bodyPr/>
        <a:lstStyle/>
        <a:p>
          <a:endParaRPr lang="de-DE"/>
        </a:p>
      </dgm:t>
    </dgm:pt>
    <dgm:pt modelId="{31946D64-1EB3-4290-BAED-C5553281C7A0}" type="sibTrans" cxnId="{1700FB13-C2CF-48D4-8222-ACC29E198DC5}">
      <dgm:prSet/>
      <dgm:spPr/>
      <dgm:t>
        <a:bodyPr/>
        <a:lstStyle/>
        <a:p>
          <a:endParaRPr lang="de-DE"/>
        </a:p>
      </dgm:t>
    </dgm:pt>
    <dgm:pt modelId="{FED04EEF-715E-48CB-818A-27DA174E2395}">
      <dgm:prSet/>
      <dgm:spPr/>
      <dgm:t>
        <a:bodyPr/>
        <a:lstStyle/>
        <a:p>
          <a:pPr rtl="0"/>
          <a:r>
            <a:rPr lang="de-DE" smtClean="0">
              <a:solidFill>
                <a:schemeClr val="tx1">
                  <a:lumMod val="65000"/>
                </a:schemeClr>
              </a:solidFill>
            </a:rPr>
            <a:t>Hybrid deployment</a:t>
          </a:r>
          <a:endParaRPr lang="de-DE">
            <a:solidFill>
              <a:schemeClr val="tx1">
                <a:lumMod val="65000"/>
              </a:schemeClr>
            </a:solidFill>
          </a:endParaRPr>
        </a:p>
      </dgm:t>
    </dgm:pt>
    <dgm:pt modelId="{9FB33260-2F33-4C83-A605-7921EEF1EB51}" type="parTrans" cxnId="{25C4618B-08DF-4223-A27A-FCC8E298A44F}">
      <dgm:prSet/>
      <dgm:spPr/>
      <dgm:t>
        <a:bodyPr/>
        <a:lstStyle/>
        <a:p>
          <a:endParaRPr lang="de-DE"/>
        </a:p>
      </dgm:t>
    </dgm:pt>
    <dgm:pt modelId="{A8B4E8EB-7F48-47F9-99BE-7CA1106D6E7F}" type="sibTrans" cxnId="{25C4618B-08DF-4223-A27A-FCC8E298A44F}">
      <dgm:prSet/>
      <dgm:spPr/>
      <dgm:t>
        <a:bodyPr/>
        <a:lstStyle/>
        <a:p>
          <a:endParaRPr lang="de-DE"/>
        </a:p>
      </dgm:t>
    </dgm:pt>
    <dgm:pt modelId="{D7B03C24-89D0-4073-AB65-43BD58B46CFA}">
      <dgm:prSet/>
      <dgm:spPr/>
      <dgm:t>
        <a:bodyPr/>
        <a:lstStyle/>
        <a:p>
          <a:pPr rtl="0"/>
          <a:r>
            <a:rPr lang="de-DE" smtClean="0">
              <a:solidFill>
                <a:schemeClr val="tx1">
                  <a:lumMod val="65000"/>
                </a:schemeClr>
              </a:solidFill>
            </a:rPr>
            <a:t>Migrations interfaces</a:t>
          </a:r>
          <a:endParaRPr lang="de-DE">
            <a:solidFill>
              <a:schemeClr val="tx1">
                <a:lumMod val="65000"/>
              </a:schemeClr>
            </a:solidFill>
          </a:endParaRPr>
        </a:p>
      </dgm:t>
    </dgm:pt>
    <dgm:pt modelId="{D39A6959-4431-46BA-BD97-CC57A4170C0F}" type="parTrans" cxnId="{C750C28B-FFCB-4819-90F3-7245950DE59C}">
      <dgm:prSet/>
      <dgm:spPr/>
      <dgm:t>
        <a:bodyPr/>
        <a:lstStyle/>
        <a:p>
          <a:endParaRPr lang="de-DE"/>
        </a:p>
      </dgm:t>
    </dgm:pt>
    <dgm:pt modelId="{EADD04B6-D747-4359-81A3-AC120D0AD653}" type="sibTrans" cxnId="{C750C28B-FFCB-4819-90F3-7245950DE59C}">
      <dgm:prSet/>
      <dgm:spPr/>
      <dgm:t>
        <a:bodyPr/>
        <a:lstStyle/>
        <a:p>
          <a:endParaRPr lang="de-DE"/>
        </a:p>
      </dgm:t>
    </dgm:pt>
    <dgm:pt modelId="{24A2CDD8-9B1B-49FE-9228-089BCB9D79AC}" type="pres">
      <dgm:prSet presAssocID="{49530A4F-DCBB-48F5-B84D-4713FEB0B435}" presName="theList" presStyleCnt="0">
        <dgm:presLayoutVars>
          <dgm:dir/>
          <dgm:animLvl val="lvl"/>
          <dgm:resizeHandles val="exact"/>
        </dgm:presLayoutVars>
      </dgm:prSet>
      <dgm:spPr/>
      <dgm:t>
        <a:bodyPr/>
        <a:lstStyle/>
        <a:p>
          <a:endParaRPr lang="de-DE"/>
        </a:p>
      </dgm:t>
    </dgm:pt>
    <dgm:pt modelId="{03C5E59A-9C7F-4FB9-BFA5-1D2EDAFC5E32}" type="pres">
      <dgm:prSet presAssocID="{73A4A6BD-7CCB-4AA6-A6A9-B59DF2105996}" presName="compNode" presStyleCnt="0"/>
      <dgm:spPr/>
    </dgm:pt>
    <dgm:pt modelId="{DE218B78-EDA7-4D83-9BB9-3FDF30B07E79}" type="pres">
      <dgm:prSet presAssocID="{73A4A6BD-7CCB-4AA6-A6A9-B59DF2105996}" presName="aNode" presStyleLbl="bgShp" presStyleIdx="0" presStyleCnt="2"/>
      <dgm:spPr/>
      <dgm:t>
        <a:bodyPr/>
        <a:lstStyle/>
        <a:p>
          <a:endParaRPr lang="de-DE"/>
        </a:p>
      </dgm:t>
    </dgm:pt>
    <dgm:pt modelId="{950E369C-9251-45E0-B3B8-50C4BEB4049C}" type="pres">
      <dgm:prSet presAssocID="{73A4A6BD-7CCB-4AA6-A6A9-B59DF2105996}" presName="textNode" presStyleLbl="bgShp" presStyleIdx="0" presStyleCnt="2"/>
      <dgm:spPr/>
      <dgm:t>
        <a:bodyPr/>
        <a:lstStyle/>
        <a:p>
          <a:endParaRPr lang="de-DE"/>
        </a:p>
      </dgm:t>
    </dgm:pt>
    <dgm:pt modelId="{D8C371E3-51B0-4E86-A4EE-6C8135D3C3EF}" type="pres">
      <dgm:prSet presAssocID="{73A4A6BD-7CCB-4AA6-A6A9-B59DF2105996}" presName="compChildNode" presStyleCnt="0"/>
      <dgm:spPr/>
    </dgm:pt>
    <dgm:pt modelId="{0CEC3A04-FCC1-442B-89F3-675A23BBA8BC}" type="pres">
      <dgm:prSet presAssocID="{73A4A6BD-7CCB-4AA6-A6A9-B59DF2105996}" presName="theInnerList" presStyleCnt="0"/>
      <dgm:spPr/>
    </dgm:pt>
    <dgm:pt modelId="{ADB408A0-948B-4ADF-9439-A2149536A348}" type="pres">
      <dgm:prSet presAssocID="{4D6A11B3-3B35-41BF-B048-91C6FD6F607F}" presName="childNode" presStyleLbl="node1" presStyleIdx="0" presStyleCnt="9">
        <dgm:presLayoutVars>
          <dgm:bulletEnabled val="1"/>
        </dgm:presLayoutVars>
      </dgm:prSet>
      <dgm:spPr/>
      <dgm:t>
        <a:bodyPr/>
        <a:lstStyle/>
        <a:p>
          <a:endParaRPr lang="de-DE"/>
        </a:p>
      </dgm:t>
    </dgm:pt>
    <dgm:pt modelId="{DA932B53-CF0F-4DD0-87CF-25E1937208FE}" type="pres">
      <dgm:prSet presAssocID="{4D6A11B3-3B35-41BF-B048-91C6FD6F607F}" presName="aSpace2" presStyleCnt="0"/>
      <dgm:spPr/>
    </dgm:pt>
    <dgm:pt modelId="{1895ACF5-8FA6-4DA9-A62F-65FA8FFF95DB}" type="pres">
      <dgm:prSet presAssocID="{D49A5DF6-09B7-4FA1-9FAC-8876D7DF8267}" presName="childNode" presStyleLbl="node1" presStyleIdx="1" presStyleCnt="9">
        <dgm:presLayoutVars>
          <dgm:bulletEnabled val="1"/>
        </dgm:presLayoutVars>
      </dgm:prSet>
      <dgm:spPr/>
      <dgm:t>
        <a:bodyPr/>
        <a:lstStyle/>
        <a:p>
          <a:endParaRPr lang="de-DE"/>
        </a:p>
      </dgm:t>
    </dgm:pt>
    <dgm:pt modelId="{26B11DB5-9E07-41E8-98BF-6434E203245A}" type="pres">
      <dgm:prSet presAssocID="{D49A5DF6-09B7-4FA1-9FAC-8876D7DF8267}" presName="aSpace2" presStyleCnt="0"/>
      <dgm:spPr/>
    </dgm:pt>
    <dgm:pt modelId="{E1510CDE-5750-4C0B-8E09-D3E70E6CB5E0}" type="pres">
      <dgm:prSet presAssocID="{6A06F26C-5B37-4DDA-A723-7E3F6A96BD7A}" presName="childNode" presStyleLbl="node1" presStyleIdx="2" presStyleCnt="9">
        <dgm:presLayoutVars>
          <dgm:bulletEnabled val="1"/>
        </dgm:presLayoutVars>
      </dgm:prSet>
      <dgm:spPr/>
      <dgm:t>
        <a:bodyPr/>
        <a:lstStyle/>
        <a:p>
          <a:endParaRPr lang="de-DE"/>
        </a:p>
      </dgm:t>
    </dgm:pt>
    <dgm:pt modelId="{A832FF1B-922B-4F31-A9CD-6AEAB8982F29}" type="pres">
      <dgm:prSet presAssocID="{6A06F26C-5B37-4DDA-A723-7E3F6A96BD7A}" presName="aSpace2" presStyleCnt="0"/>
      <dgm:spPr/>
    </dgm:pt>
    <dgm:pt modelId="{C1B86290-44FF-45BF-B2F2-229B348B8F40}" type="pres">
      <dgm:prSet presAssocID="{91911BA8-D9CF-477B-9DE9-DFC1DC29FA56}" presName="childNode" presStyleLbl="node1" presStyleIdx="3" presStyleCnt="9">
        <dgm:presLayoutVars>
          <dgm:bulletEnabled val="1"/>
        </dgm:presLayoutVars>
      </dgm:prSet>
      <dgm:spPr/>
      <dgm:t>
        <a:bodyPr/>
        <a:lstStyle/>
        <a:p>
          <a:endParaRPr lang="de-DE"/>
        </a:p>
      </dgm:t>
    </dgm:pt>
    <dgm:pt modelId="{3B38CAA6-6C61-4539-A19C-79EDC45593FD}" type="pres">
      <dgm:prSet presAssocID="{91911BA8-D9CF-477B-9DE9-DFC1DC29FA56}" presName="aSpace2" presStyleCnt="0"/>
      <dgm:spPr/>
    </dgm:pt>
    <dgm:pt modelId="{939D63A9-A1CF-41D1-B88D-12301DE194C5}" type="pres">
      <dgm:prSet presAssocID="{5AA8E320-A8FD-4AE5-BCCE-9DC785C674A1}" presName="childNode" presStyleLbl="node1" presStyleIdx="4" presStyleCnt="9">
        <dgm:presLayoutVars>
          <dgm:bulletEnabled val="1"/>
        </dgm:presLayoutVars>
      </dgm:prSet>
      <dgm:spPr/>
      <dgm:t>
        <a:bodyPr/>
        <a:lstStyle/>
        <a:p>
          <a:endParaRPr lang="de-DE"/>
        </a:p>
      </dgm:t>
    </dgm:pt>
    <dgm:pt modelId="{EB7DD76D-E366-4445-9E32-7C73EABECECC}" type="pres">
      <dgm:prSet presAssocID="{73A4A6BD-7CCB-4AA6-A6A9-B59DF2105996}" presName="aSpace" presStyleCnt="0"/>
      <dgm:spPr/>
    </dgm:pt>
    <dgm:pt modelId="{0DA43DD2-5828-4651-B137-8301D289D245}" type="pres">
      <dgm:prSet presAssocID="{64BFEDBA-1EB4-4EC6-B7AC-072073139812}" presName="compNode" presStyleCnt="0"/>
      <dgm:spPr/>
    </dgm:pt>
    <dgm:pt modelId="{560231DC-0478-4012-B803-C554C54D8D55}" type="pres">
      <dgm:prSet presAssocID="{64BFEDBA-1EB4-4EC6-B7AC-072073139812}" presName="aNode" presStyleLbl="bgShp" presStyleIdx="1" presStyleCnt="2"/>
      <dgm:spPr/>
      <dgm:t>
        <a:bodyPr/>
        <a:lstStyle/>
        <a:p>
          <a:endParaRPr lang="de-DE"/>
        </a:p>
      </dgm:t>
    </dgm:pt>
    <dgm:pt modelId="{1BCB982C-11EA-45B3-8101-0417B8E1ACC9}" type="pres">
      <dgm:prSet presAssocID="{64BFEDBA-1EB4-4EC6-B7AC-072073139812}" presName="textNode" presStyleLbl="bgShp" presStyleIdx="1" presStyleCnt="2"/>
      <dgm:spPr/>
      <dgm:t>
        <a:bodyPr/>
        <a:lstStyle/>
        <a:p>
          <a:endParaRPr lang="de-DE"/>
        </a:p>
      </dgm:t>
    </dgm:pt>
    <dgm:pt modelId="{23D31493-1D8D-4B7E-B24C-E05EAE82AAD8}" type="pres">
      <dgm:prSet presAssocID="{64BFEDBA-1EB4-4EC6-B7AC-072073139812}" presName="compChildNode" presStyleCnt="0"/>
      <dgm:spPr/>
    </dgm:pt>
    <dgm:pt modelId="{A57B8055-8458-4C20-98AE-283437C295FC}" type="pres">
      <dgm:prSet presAssocID="{64BFEDBA-1EB4-4EC6-B7AC-072073139812}" presName="theInnerList" presStyleCnt="0"/>
      <dgm:spPr/>
    </dgm:pt>
    <dgm:pt modelId="{1FBE2E5A-594B-48C0-B4C2-9BF042776030}" type="pres">
      <dgm:prSet presAssocID="{350738FA-FF6C-4E9C-8C88-39C2902895DA}" presName="childNode" presStyleLbl="node1" presStyleIdx="5" presStyleCnt="9">
        <dgm:presLayoutVars>
          <dgm:bulletEnabled val="1"/>
        </dgm:presLayoutVars>
      </dgm:prSet>
      <dgm:spPr/>
      <dgm:t>
        <a:bodyPr/>
        <a:lstStyle/>
        <a:p>
          <a:endParaRPr lang="de-DE"/>
        </a:p>
      </dgm:t>
    </dgm:pt>
    <dgm:pt modelId="{89CECAA5-CCD7-4DCF-8BC2-AF6DC70C797A}" type="pres">
      <dgm:prSet presAssocID="{350738FA-FF6C-4E9C-8C88-39C2902895DA}" presName="aSpace2" presStyleCnt="0"/>
      <dgm:spPr/>
    </dgm:pt>
    <dgm:pt modelId="{FB88D3CB-3C43-45E6-9BD6-5AE8B9F49175}" type="pres">
      <dgm:prSet presAssocID="{6B256EE7-D41D-4EEE-8BFC-4A6FB706EA74}" presName="childNode" presStyleLbl="node1" presStyleIdx="6" presStyleCnt="9">
        <dgm:presLayoutVars>
          <dgm:bulletEnabled val="1"/>
        </dgm:presLayoutVars>
      </dgm:prSet>
      <dgm:spPr/>
      <dgm:t>
        <a:bodyPr/>
        <a:lstStyle/>
        <a:p>
          <a:endParaRPr lang="de-DE"/>
        </a:p>
      </dgm:t>
    </dgm:pt>
    <dgm:pt modelId="{3720B6C0-BB5A-438B-9BC8-93E42518BD4E}" type="pres">
      <dgm:prSet presAssocID="{6B256EE7-D41D-4EEE-8BFC-4A6FB706EA74}" presName="aSpace2" presStyleCnt="0"/>
      <dgm:spPr/>
    </dgm:pt>
    <dgm:pt modelId="{C0AE9AD0-AC9B-46AA-9003-6153E360BDE6}" type="pres">
      <dgm:prSet presAssocID="{FED04EEF-715E-48CB-818A-27DA174E2395}" presName="childNode" presStyleLbl="node1" presStyleIdx="7" presStyleCnt="9">
        <dgm:presLayoutVars>
          <dgm:bulletEnabled val="1"/>
        </dgm:presLayoutVars>
      </dgm:prSet>
      <dgm:spPr/>
      <dgm:t>
        <a:bodyPr/>
        <a:lstStyle/>
        <a:p>
          <a:endParaRPr lang="de-DE"/>
        </a:p>
      </dgm:t>
    </dgm:pt>
    <dgm:pt modelId="{C0F865F6-3B90-41C6-A61B-464A8AAC98B4}" type="pres">
      <dgm:prSet presAssocID="{FED04EEF-715E-48CB-818A-27DA174E2395}" presName="aSpace2" presStyleCnt="0"/>
      <dgm:spPr/>
    </dgm:pt>
    <dgm:pt modelId="{9217B0AA-CB9F-4871-9ABB-8B77FCF0FBD6}" type="pres">
      <dgm:prSet presAssocID="{D7B03C24-89D0-4073-AB65-43BD58B46CFA}" presName="childNode" presStyleLbl="node1" presStyleIdx="8" presStyleCnt="9">
        <dgm:presLayoutVars>
          <dgm:bulletEnabled val="1"/>
        </dgm:presLayoutVars>
      </dgm:prSet>
      <dgm:spPr/>
      <dgm:t>
        <a:bodyPr/>
        <a:lstStyle/>
        <a:p>
          <a:endParaRPr lang="de-DE"/>
        </a:p>
      </dgm:t>
    </dgm:pt>
  </dgm:ptLst>
  <dgm:cxnLst>
    <dgm:cxn modelId="{F19172D3-24ED-4F98-BB75-79793849F3E3}" srcId="{73A4A6BD-7CCB-4AA6-A6A9-B59DF2105996}" destId="{91911BA8-D9CF-477B-9DE9-DFC1DC29FA56}" srcOrd="3" destOrd="0" parTransId="{32F8519C-4CBC-43B1-9D88-02119EA7979B}" sibTransId="{0D255775-36F3-445D-A6FB-2BD65687A4AC}"/>
    <dgm:cxn modelId="{338D1418-96D1-4487-9A97-5CCA252000E8}" type="presOf" srcId="{4D6A11B3-3B35-41BF-B048-91C6FD6F607F}" destId="{ADB408A0-948B-4ADF-9439-A2149536A348}" srcOrd="0" destOrd="0" presId="urn:microsoft.com/office/officeart/2005/8/layout/lProcess2"/>
    <dgm:cxn modelId="{1700FB13-C2CF-48D4-8222-ACC29E198DC5}" srcId="{64BFEDBA-1EB4-4EC6-B7AC-072073139812}" destId="{6B256EE7-D41D-4EEE-8BFC-4A6FB706EA74}" srcOrd="1" destOrd="0" parTransId="{2784427A-E2CB-4ADC-988C-E1AACE3D505E}" sibTransId="{31946D64-1EB3-4290-BAED-C5553281C7A0}"/>
    <dgm:cxn modelId="{25C4618B-08DF-4223-A27A-FCC8E298A44F}" srcId="{64BFEDBA-1EB4-4EC6-B7AC-072073139812}" destId="{FED04EEF-715E-48CB-818A-27DA174E2395}" srcOrd="2" destOrd="0" parTransId="{9FB33260-2F33-4C83-A605-7921EEF1EB51}" sibTransId="{A8B4E8EB-7F48-47F9-99BE-7CA1106D6E7F}"/>
    <dgm:cxn modelId="{7A38AE84-9C83-4ED1-8CF4-7688E3038527}" type="presOf" srcId="{6A06F26C-5B37-4DDA-A723-7E3F6A96BD7A}" destId="{E1510CDE-5750-4C0B-8E09-D3E70E6CB5E0}" srcOrd="0" destOrd="0" presId="urn:microsoft.com/office/officeart/2005/8/layout/lProcess2"/>
    <dgm:cxn modelId="{C97EC188-1996-47C7-A5F0-B5469BC3D551}" type="presOf" srcId="{49530A4F-DCBB-48F5-B84D-4713FEB0B435}" destId="{24A2CDD8-9B1B-49FE-9228-089BCB9D79AC}" srcOrd="0" destOrd="0" presId="urn:microsoft.com/office/officeart/2005/8/layout/lProcess2"/>
    <dgm:cxn modelId="{A668CE70-A7C5-41D3-A965-B3A05A502666}" srcId="{64BFEDBA-1EB4-4EC6-B7AC-072073139812}" destId="{350738FA-FF6C-4E9C-8C88-39C2902895DA}" srcOrd="0" destOrd="0" parTransId="{F13962D0-AEF9-4A28-91D6-EF02F45462EF}" sibTransId="{4451951A-DCB5-4D99-91FA-64577973E627}"/>
    <dgm:cxn modelId="{E1376123-28B2-45C3-A51F-B886343CFA6C}" type="presOf" srcId="{FED04EEF-715E-48CB-818A-27DA174E2395}" destId="{C0AE9AD0-AC9B-46AA-9003-6153E360BDE6}" srcOrd="0" destOrd="0" presId="urn:microsoft.com/office/officeart/2005/8/layout/lProcess2"/>
    <dgm:cxn modelId="{C750C28B-FFCB-4819-90F3-7245950DE59C}" srcId="{64BFEDBA-1EB4-4EC6-B7AC-072073139812}" destId="{D7B03C24-89D0-4073-AB65-43BD58B46CFA}" srcOrd="3" destOrd="0" parTransId="{D39A6959-4431-46BA-BD97-CC57A4170C0F}" sibTransId="{EADD04B6-D747-4359-81A3-AC120D0AD653}"/>
    <dgm:cxn modelId="{320FF90D-1C11-40B8-9B9C-F474538F0B26}" type="presOf" srcId="{D7B03C24-89D0-4073-AB65-43BD58B46CFA}" destId="{9217B0AA-CB9F-4871-9ABB-8B77FCF0FBD6}" srcOrd="0" destOrd="0" presId="urn:microsoft.com/office/officeart/2005/8/layout/lProcess2"/>
    <dgm:cxn modelId="{AABAEA96-CC94-4219-B68A-88B6AB77FD26}" type="presOf" srcId="{64BFEDBA-1EB4-4EC6-B7AC-072073139812}" destId="{1BCB982C-11EA-45B3-8101-0417B8E1ACC9}" srcOrd="1" destOrd="0" presId="urn:microsoft.com/office/officeart/2005/8/layout/lProcess2"/>
    <dgm:cxn modelId="{CBA753AC-A663-4F35-B1C8-8DC536CE24A0}" type="presOf" srcId="{350738FA-FF6C-4E9C-8C88-39C2902895DA}" destId="{1FBE2E5A-594B-48C0-B4C2-9BF042776030}" srcOrd="0" destOrd="0" presId="urn:microsoft.com/office/officeart/2005/8/layout/lProcess2"/>
    <dgm:cxn modelId="{DB974AB0-A1C8-4A9F-87AA-0FF290117507}" srcId="{49530A4F-DCBB-48F5-B84D-4713FEB0B435}" destId="{64BFEDBA-1EB4-4EC6-B7AC-072073139812}" srcOrd="1" destOrd="0" parTransId="{5034E314-D0C0-4AB6-96C2-D2EE381BE119}" sibTransId="{260C501F-9616-42D3-8062-AD6AFC30F591}"/>
    <dgm:cxn modelId="{A6A698D0-4370-43CC-9ED6-7C5B32E24E61}" type="presOf" srcId="{73A4A6BD-7CCB-4AA6-A6A9-B59DF2105996}" destId="{950E369C-9251-45E0-B3B8-50C4BEB4049C}" srcOrd="1" destOrd="0" presId="urn:microsoft.com/office/officeart/2005/8/layout/lProcess2"/>
    <dgm:cxn modelId="{DA00AC63-FA4D-41C2-BE94-57C69827E8C8}" type="presOf" srcId="{91911BA8-D9CF-477B-9DE9-DFC1DC29FA56}" destId="{C1B86290-44FF-45BF-B2F2-229B348B8F40}" srcOrd="0" destOrd="0" presId="urn:microsoft.com/office/officeart/2005/8/layout/lProcess2"/>
    <dgm:cxn modelId="{FFB0F18B-F7B2-4096-A50D-E6A2B3DCD53B}" srcId="{73A4A6BD-7CCB-4AA6-A6A9-B59DF2105996}" destId="{D49A5DF6-09B7-4FA1-9FAC-8876D7DF8267}" srcOrd="1" destOrd="0" parTransId="{4560FFA7-46AD-4FFC-9A9D-57AE49AA48CB}" sibTransId="{8D5220C8-4D00-45B8-BC50-D4E4F0F9B715}"/>
    <dgm:cxn modelId="{BA52C30C-4A1B-43CD-B78C-F69B37CFCC53}" srcId="{73A4A6BD-7CCB-4AA6-A6A9-B59DF2105996}" destId="{6A06F26C-5B37-4DDA-A723-7E3F6A96BD7A}" srcOrd="2" destOrd="0" parTransId="{097A21C2-580B-4116-A9CC-DACDAEC9FD89}" sibTransId="{1F6947CB-1EE4-40B9-94A3-782351A66C90}"/>
    <dgm:cxn modelId="{372EC878-12EE-4FC7-9626-661BD1EA6E47}" type="presOf" srcId="{73A4A6BD-7CCB-4AA6-A6A9-B59DF2105996}" destId="{DE218B78-EDA7-4D83-9BB9-3FDF30B07E79}" srcOrd="0" destOrd="0" presId="urn:microsoft.com/office/officeart/2005/8/layout/lProcess2"/>
    <dgm:cxn modelId="{1A602165-9CA9-46FB-82F4-63E792263D1D}" srcId="{73A4A6BD-7CCB-4AA6-A6A9-B59DF2105996}" destId="{4D6A11B3-3B35-41BF-B048-91C6FD6F607F}" srcOrd="0" destOrd="0" parTransId="{5E2BDB04-D543-4BA7-B525-8ACB4C3247B6}" sibTransId="{B9890938-166B-4146-9037-9A8F8EA04BD4}"/>
    <dgm:cxn modelId="{2DF2458A-E537-4B24-87C5-F41A43547CC6}" type="presOf" srcId="{64BFEDBA-1EB4-4EC6-B7AC-072073139812}" destId="{560231DC-0478-4012-B803-C554C54D8D55}" srcOrd="0" destOrd="0" presId="urn:microsoft.com/office/officeart/2005/8/layout/lProcess2"/>
    <dgm:cxn modelId="{3B1E8A33-DFAF-43F8-B624-A35824B77DA4}" srcId="{49530A4F-DCBB-48F5-B84D-4713FEB0B435}" destId="{73A4A6BD-7CCB-4AA6-A6A9-B59DF2105996}" srcOrd="0" destOrd="0" parTransId="{6D896586-6514-402C-828A-17FCBAD5A2AC}" sibTransId="{4EF267F7-8120-4848-8E3F-EB26E8D9ED8E}"/>
    <dgm:cxn modelId="{2D6C65EA-9F83-412C-9A85-288285CA467C}" type="presOf" srcId="{D49A5DF6-09B7-4FA1-9FAC-8876D7DF8267}" destId="{1895ACF5-8FA6-4DA9-A62F-65FA8FFF95DB}" srcOrd="0" destOrd="0" presId="urn:microsoft.com/office/officeart/2005/8/layout/lProcess2"/>
    <dgm:cxn modelId="{AE962F3C-7DB7-47C6-A365-526555B3DA73}" type="presOf" srcId="{6B256EE7-D41D-4EEE-8BFC-4A6FB706EA74}" destId="{FB88D3CB-3C43-45E6-9BD6-5AE8B9F49175}" srcOrd="0" destOrd="0" presId="urn:microsoft.com/office/officeart/2005/8/layout/lProcess2"/>
    <dgm:cxn modelId="{AE97E4E3-DE7A-4939-B277-FD2FC5FA36D4}" type="presOf" srcId="{5AA8E320-A8FD-4AE5-BCCE-9DC785C674A1}" destId="{939D63A9-A1CF-41D1-B88D-12301DE194C5}" srcOrd="0" destOrd="0" presId="urn:microsoft.com/office/officeart/2005/8/layout/lProcess2"/>
    <dgm:cxn modelId="{94170CC8-F20B-4718-AC41-179C7271DE44}" srcId="{73A4A6BD-7CCB-4AA6-A6A9-B59DF2105996}" destId="{5AA8E320-A8FD-4AE5-BCCE-9DC785C674A1}" srcOrd="4" destOrd="0" parTransId="{951A906C-011F-4A1C-818D-1696C3DC8AD8}" sibTransId="{F82EC626-268A-44D4-B435-E04DAD22602E}"/>
    <dgm:cxn modelId="{2EC9F9B9-5EDC-4D27-9C09-EB36331F1C04}" type="presParOf" srcId="{24A2CDD8-9B1B-49FE-9228-089BCB9D79AC}" destId="{03C5E59A-9C7F-4FB9-BFA5-1D2EDAFC5E32}" srcOrd="0" destOrd="0" presId="urn:microsoft.com/office/officeart/2005/8/layout/lProcess2"/>
    <dgm:cxn modelId="{1D334D32-14C7-459A-A4FC-53ECF2F10322}" type="presParOf" srcId="{03C5E59A-9C7F-4FB9-BFA5-1D2EDAFC5E32}" destId="{DE218B78-EDA7-4D83-9BB9-3FDF30B07E79}" srcOrd="0" destOrd="0" presId="urn:microsoft.com/office/officeart/2005/8/layout/lProcess2"/>
    <dgm:cxn modelId="{F95BA3AC-E501-46AF-B13C-EE36E084CB80}" type="presParOf" srcId="{03C5E59A-9C7F-4FB9-BFA5-1D2EDAFC5E32}" destId="{950E369C-9251-45E0-B3B8-50C4BEB4049C}" srcOrd="1" destOrd="0" presId="urn:microsoft.com/office/officeart/2005/8/layout/lProcess2"/>
    <dgm:cxn modelId="{5A395BA4-2F80-48B1-917E-18DA5F621C52}" type="presParOf" srcId="{03C5E59A-9C7F-4FB9-BFA5-1D2EDAFC5E32}" destId="{D8C371E3-51B0-4E86-A4EE-6C8135D3C3EF}" srcOrd="2" destOrd="0" presId="urn:microsoft.com/office/officeart/2005/8/layout/lProcess2"/>
    <dgm:cxn modelId="{9D9FA4F8-B854-423C-AD1B-95C8DE1EFDF4}" type="presParOf" srcId="{D8C371E3-51B0-4E86-A4EE-6C8135D3C3EF}" destId="{0CEC3A04-FCC1-442B-89F3-675A23BBA8BC}" srcOrd="0" destOrd="0" presId="urn:microsoft.com/office/officeart/2005/8/layout/lProcess2"/>
    <dgm:cxn modelId="{286DCFE1-4C60-45AC-9A19-C8A12FEAFA46}" type="presParOf" srcId="{0CEC3A04-FCC1-442B-89F3-675A23BBA8BC}" destId="{ADB408A0-948B-4ADF-9439-A2149536A348}" srcOrd="0" destOrd="0" presId="urn:microsoft.com/office/officeart/2005/8/layout/lProcess2"/>
    <dgm:cxn modelId="{73AD5D89-EC45-4647-9DC5-2F6D88D15417}" type="presParOf" srcId="{0CEC3A04-FCC1-442B-89F3-675A23BBA8BC}" destId="{DA932B53-CF0F-4DD0-87CF-25E1937208FE}" srcOrd="1" destOrd="0" presId="urn:microsoft.com/office/officeart/2005/8/layout/lProcess2"/>
    <dgm:cxn modelId="{E7A92B1D-73D7-4D6E-9C3B-B093A1A11153}" type="presParOf" srcId="{0CEC3A04-FCC1-442B-89F3-675A23BBA8BC}" destId="{1895ACF5-8FA6-4DA9-A62F-65FA8FFF95DB}" srcOrd="2" destOrd="0" presId="urn:microsoft.com/office/officeart/2005/8/layout/lProcess2"/>
    <dgm:cxn modelId="{7C5B54E6-D208-4FB0-8B35-BC725E79CA3E}" type="presParOf" srcId="{0CEC3A04-FCC1-442B-89F3-675A23BBA8BC}" destId="{26B11DB5-9E07-41E8-98BF-6434E203245A}" srcOrd="3" destOrd="0" presId="urn:microsoft.com/office/officeart/2005/8/layout/lProcess2"/>
    <dgm:cxn modelId="{F9213DF9-7020-4A82-ACD2-E18A6541B8C4}" type="presParOf" srcId="{0CEC3A04-FCC1-442B-89F3-675A23BBA8BC}" destId="{E1510CDE-5750-4C0B-8E09-D3E70E6CB5E0}" srcOrd="4" destOrd="0" presId="urn:microsoft.com/office/officeart/2005/8/layout/lProcess2"/>
    <dgm:cxn modelId="{2F9188CA-21A5-4B9B-9986-69401FF33BFB}" type="presParOf" srcId="{0CEC3A04-FCC1-442B-89F3-675A23BBA8BC}" destId="{A832FF1B-922B-4F31-A9CD-6AEAB8982F29}" srcOrd="5" destOrd="0" presId="urn:microsoft.com/office/officeart/2005/8/layout/lProcess2"/>
    <dgm:cxn modelId="{E5B3DC4A-FE75-4DD4-99BB-02DCBC7D1B9D}" type="presParOf" srcId="{0CEC3A04-FCC1-442B-89F3-675A23BBA8BC}" destId="{C1B86290-44FF-45BF-B2F2-229B348B8F40}" srcOrd="6" destOrd="0" presId="urn:microsoft.com/office/officeart/2005/8/layout/lProcess2"/>
    <dgm:cxn modelId="{BF62CABA-B8F9-47EF-ACFE-9DEF633892D6}" type="presParOf" srcId="{0CEC3A04-FCC1-442B-89F3-675A23BBA8BC}" destId="{3B38CAA6-6C61-4539-A19C-79EDC45593FD}" srcOrd="7" destOrd="0" presId="urn:microsoft.com/office/officeart/2005/8/layout/lProcess2"/>
    <dgm:cxn modelId="{76087D2C-1F24-402A-86AD-461799D1E92B}" type="presParOf" srcId="{0CEC3A04-FCC1-442B-89F3-675A23BBA8BC}" destId="{939D63A9-A1CF-41D1-B88D-12301DE194C5}" srcOrd="8" destOrd="0" presId="urn:microsoft.com/office/officeart/2005/8/layout/lProcess2"/>
    <dgm:cxn modelId="{69006AF7-4A15-4CA0-B041-E100CE72E34A}" type="presParOf" srcId="{24A2CDD8-9B1B-49FE-9228-089BCB9D79AC}" destId="{EB7DD76D-E366-4445-9E32-7C73EABECECC}" srcOrd="1" destOrd="0" presId="urn:microsoft.com/office/officeart/2005/8/layout/lProcess2"/>
    <dgm:cxn modelId="{89370882-0E28-4B68-9014-12D7D1DA4867}" type="presParOf" srcId="{24A2CDD8-9B1B-49FE-9228-089BCB9D79AC}" destId="{0DA43DD2-5828-4651-B137-8301D289D245}" srcOrd="2" destOrd="0" presId="urn:microsoft.com/office/officeart/2005/8/layout/lProcess2"/>
    <dgm:cxn modelId="{06E265E4-2A0E-45F8-A8B5-963501CDC044}" type="presParOf" srcId="{0DA43DD2-5828-4651-B137-8301D289D245}" destId="{560231DC-0478-4012-B803-C554C54D8D55}" srcOrd="0" destOrd="0" presId="urn:microsoft.com/office/officeart/2005/8/layout/lProcess2"/>
    <dgm:cxn modelId="{A9B9CB82-A191-4506-BD95-CED11B2C6AB8}" type="presParOf" srcId="{0DA43DD2-5828-4651-B137-8301D289D245}" destId="{1BCB982C-11EA-45B3-8101-0417B8E1ACC9}" srcOrd="1" destOrd="0" presId="urn:microsoft.com/office/officeart/2005/8/layout/lProcess2"/>
    <dgm:cxn modelId="{0830610B-49B7-4504-8391-7ED80043A7E2}" type="presParOf" srcId="{0DA43DD2-5828-4651-B137-8301D289D245}" destId="{23D31493-1D8D-4B7E-B24C-E05EAE82AAD8}" srcOrd="2" destOrd="0" presId="urn:microsoft.com/office/officeart/2005/8/layout/lProcess2"/>
    <dgm:cxn modelId="{71FD2FBA-809B-4C57-B42B-4F9D628CEA65}" type="presParOf" srcId="{23D31493-1D8D-4B7E-B24C-E05EAE82AAD8}" destId="{A57B8055-8458-4C20-98AE-283437C295FC}" srcOrd="0" destOrd="0" presId="urn:microsoft.com/office/officeart/2005/8/layout/lProcess2"/>
    <dgm:cxn modelId="{1E77B471-A08F-4E9D-98A1-6AEF4F3A1EE4}" type="presParOf" srcId="{A57B8055-8458-4C20-98AE-283437C295FC}" destId="{1FBE2E5A-594B-48C0-B4C2-9BF042776030}" srcOrd="0" destOrd="0" presId="urn:microsoft.com/office/officeart/2005/8/layout/lProcess2"/>
    <dgm:cxn modelId="{34838CE1-F381-45F6-9C2E-7C19C754C660}" type="presParOf" srcId="{A57B8055-8458-4C20-98AE-283437C295FC}" destId="{89CECAA5-CCD7-4DCF-8BC2-AF6DC70C797A}" srcOrd="1" destOrd="0" presId="urn:microsoft.com/office/officeart/2005/8/layout/lProcess2"/>
    <dgm:cxn modelId="{EECB4E83-EB26-4413-B3C3-B553F14E1EF4}" type="presParOf" srcId="{A57B8055-8458-4C20-98AE-283437C295FC}" destId="{FB88D3CB-3C43-45E6-9BD6-5AE8B9F49175}" srcOrd="2" destOrd="0" presId="urn:microsoft.com/office/officeart/2005/8/layout/lProcess2"/>
    <dgm:cxn modelId="{0E57547D-6C0D-480A-9B05-BF3006ACC150}" type="presParOf" srcId="{A57B8055-8458-4C20-98AE-283437C295FC}" destId="{3720B6C0-BB5A-438B-9BC8-93E42518BD4E}" srcOrd="3" destOrd="0" presId="urn:microsoft.com/office/officeart/2005/8/layout/lProcess2"/>
    <dgm:cxn modelId="{F785D98E-8489-4167-B21F-CB565BF5B4A0}" type="presParOf" srcId="{A57B8055-8458-4C20-98AE-283437C295FC}" destId="{C0AE9AD0-AC9B-46AA-9003-6153E360BDE6}" srcOrd="4" destOrd="0" presId="urn:microsoft.com/office/officeart/2005/8/layout/lProcess2"/>
    <dgm:cxn modelId="{A3AD9C4D-2E3C-4BC4-B51C-337FCC356E01}" type="presParOf" srcId="{A57B8055-8458-4C20-98AE-283437C295FC}" destId="{C0F865F6-3B90-41C6-A61B-464A8AAC98B4}" srcOrd="5" destOrd="0" presId="urn:microsoft.com/office/officeart/2005/8/layout/lProcess2"/>
    <dgm:cxn modelId="{0BEB57AB-73D1-44E9-9440-28FE4B4F8629}" type="presParOf" srcId="{A57B8055-8458-4C20-98AE-283437C295FC}" destId="{9217B0AA-CB9F-4871-9ABB-8B77FCF0FBD6}"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530A4F-DCBB-48F5-B84D-4713FEB0B435}"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de-DE"/>
        </a:p>
      </dgm:t>
    </dgm:pt>
    <dgm:pt modelId="{73A4A6BD-7CCB-4AA6-A6A9-B59DF2105996}">
      <dgm:prSet/>
      <dgm:spPr/>
      <dgm:t>
        <a:bodyPr/>
        <a:lstStyle/>
        <a:p>
          <a:pPr rtl="0"/>
          <a:r>
            <a:rPr lang="de-DE" b="0" smtClean="0"/>
            <a:t>Exchange Server 2013</a:t>
          </a:r>
          <a:endParaRPr lang="de-DE"/>
        </a:p>
      </dgm:t>
    </dgm:pt>
    <dgm:pt modelId="{6D896586-6514-402C-828A-17FCBAD5A2AC}" type="parTrans" cxnId="{3B1E8A33-DFAF-43F8-B624-A35824B77DA4}">
      <dgm:prSet/>
      <dgm:spPr/>
      <dgm:t>
        <a:bodyPr/>
        <a:lstStyle/>
        <a:p>
          <a:endParaRPr lang="de-DE"/>
        </a:p>
      </dgm:t>
    </dgm:pt>
    <dgm:pt modelId="{4EF267F7-8120-4848-8E3F-EB26E8D9ED8E}" type="sibTrans" cxnId="{3B1E8A33-DFAF-43F8-B624-A35824B77DA4}">
      <dgm:prSet/>
      <dgm:spPr/>
      <dgm:t>
        <a:bodyPr/>
        <a:lstStyle/>
        <a:p>
          <a:endParaRPr lang="de-DE"/>
        </a:p>
      </dgm:t>
    </dgm:pt>
    <dgm:pt modelId="{4D6A11B3-3B35-41BF-B048-91C6FD6F607F}">
      <dgm:prSet/>
      <dgm:spPr/>
      <dgm:t>
        <a:bodyPr/>
        <a:lstStyle/>
        <a:p>
          <a:pPr rtl="0"/>
          <a:r>
            <a:rPr lang="de-DE" dirty="0" smtClean="0">
              <a:solidFill>
                <a:schemeClr val="tx1">
                  <a:lumMod val="65000"/>
                </a:schemeClr>
              </a:solidFill>
            </a:rPr>
            <a:t>New Exchange </a:t>
          </a:r>
          <a:r>
            <a:rPr lang="de-DE" dirty="0" err="1" smtClean="0">
              <a:solidFill>
                <a:schemeClr val="tx1">
                  <a:lumMod val="65000"/>
                </a:schemeClr>
              </a:solidFill>
            </a:rPr>
            <a:t>Architecture</a:t>
          </a:r>
          <a:endParaRPr lang="de-DE" dirty="0">
            <a:solidFill>
              <a:schemeClr val="tx1">
                <a:lumMod val="65000"/>
              </a:schemeClr>
            </a:solidFill>
          </a:endParaRPr>
        </a:p>
      </dgm:t>
    </dgm:pt>
    <dgm:pt modelId="{5E2BDB04-D543-4BA7-B525-8ACB4C3247B6}" type="parTrans" cxnId="{1A602165-9CA9-46FB-82F4-63E792263D1D}">
      <dgm:prSet/>
      <dgm:spPr/>
      <dgm:t>
        <a:bodyPr/>
        <a:lstStyle/>
        <a:p>
          <a:endParaRPr lang="de-DE"/>
        </a:p>
      </dgm:t>
    </dgm:pt>
    <dgm:pt modelId="{B9890938-166B-4146-9037-9A8F8EA04BD4}" type="sibTrans" cxnId="{1A602165-9CA9-46FB-82F4-63E792263D1D}">
      <dgm:prSet/>
      <dgm:spPr/>
      <dgm:t>
        <a:bodyPr/>
        <a:lstStyle/>
        <a:p>
          <a:endParaRPr lang="de-DE"/>
        </a:p>
      </dgm:t>
    </dgm:pt>
    <dgm:pt modelId="{D49A5DF6-09B7-4FA1-9FAC-8876D7DF8267}">
      <dgm:prSet/>
      <dgm:spPr/>
      <dgm:t>
        <a:bodyPr/>
        <a:lstStyle/>
        <a:p>
          <a:pPr rtl="0"/>
          <a:r>
            <a:rPr lang="de-DE" smtClean="0">
              <a:solidFill>
                <a:schemeClr val="tx1">
                  <a:lumMod val="65000"/>
                </a:schemeClr>
              </a:solidFill>
            </a:rPr>
            <a:t>Client Access Server 2013</a:t>
          </a:r>
          <a:endParaRPr lang="de-DE">
            <a:solidFill>
              <a:schemeClr val="tx1">
                <a:lumMod val="65000"/>
              </a:schemeClr>
            </a:solidFill>
          </a:endParaRPr>
        </a:p>
      </dgm:t>
    </dgm:pt>
    <dgm:pt modelId="{4560FFA7-46AD-4FFC-9A9D-57AE49AA48CB}" type="parTrans" cxnId="{FFB0F18B-F7B2-4096-A50D-E6A2B3DCD53B}">
      <dgm:prSet/>
      <dgm:spPr/>
      <dgm:t>
        <a:bodyPr/>
        <a:lstStyle/>
        <a:p>
          <a:endParaRPr lang="de-DE"/>
        </a:p>
      </dgm:t>
    </dgm:pt>
    <dgm:pt modelId="{8D5220C8-4D00-45B8-BC50-D4E4F0F9B715}" type="sibTrans" cxnId="{FFB0F18B-F7B2-4096-A50D-E6A2B3DCD53B}">
      <dgm:prSet/>
      <dgm:spPr/>
      <dgm:t>
        <a:bodyPr/>
        <a:lstStyle/>
        <a:p>
          <a:endParaRPr lang="de-DE"/>
        </a:p>
      </dgm:t>
    </dgm:pt>
    <dgm:pt modelId="{6A06F26C-5B37-4DDA-A723-7E3F6A96BD7A}">
      <dgm:prSet/>
      <dgm:spPr/>
      <dgm:t>
        <a:bodyPr/>
        <a:lstStyle/>
        <a:p>
          <a:pPr rtl="0"/>
          <a:r>
            <a:rPr lang="de-DE" smtClean="0">
              <a:solidFill>
                <a:schemeClr val="tx1">
                  <a:lumMod val="65000"/>
                </a:schemeClr>
              </a:solidFill>
            </a:rPr>
            <a:t>Mailbox Server 2013</a:t>
          </a:r>
          <a:endParaRPr lang="de-DE">
            <a:solidFill>
              <a:schemeClr val="tx1">
                <a:lumMod val="65000"/>
              </a:schemeClr>
            </a:solidFill>
          </a:endParaRPr>
        </a:p>
      </dgm:t>
    </dgm:pt>
    <dgm:pt modelId="{097A21C2-580B-4116-A9CC-DACDAEC9FD89}" type="parTrans" cxnId="{BA52C30C-4A1B-43CD-B78C-F69B37CFCC53}">
      <dgm:prSet/>
      <dgm:spPr/>
      <dgm:t>
        <a:bodyPr/>
        <a:lstStyle/>
        <a:p>
          <a:endParaRPr lang="de-DE"/>
        </a:p>
      </dgm:t>
    </dgm:pt>
    <dgm:pt modelId="{1F6947CB-1EE4-40B9-94A3-782351A66C90}" type="sibTrans" cxnId="{BA52C30C-4A1B-43CD-B78C-F69B37CFCC53}">
      <dgm:prSet/>
      <dgm:spPr/>
      <dgm:t>
        <a:bodyPr/>
        <a:lstStyle/>
        <a:p>
          <a:endParaRPr lang="de-DE"/>
        </a:p>
      </dgm:t>
    </dgm:pt>
    <dgm:pt modelId="{91911BA8-D9CF-477B-9DE9-DFC1DC29FA56}">
      <dgm:prSet/>
      <dgm:spPr/>
      <dgm:t>
        <a:bodyPr/>
        <a:lstStyle/>
        <a:p>
          <a:pPr rtl="0"/>
          <a:r>
            <a:rPr lang="de-DE" smtClean="0">
              <a:solidFill>
                <a:schemeClr val="tx1">
                  <a:lumMod val="65000"/>
                </a:schemeClr>
              </a:solidFill>
            </a:rPr>
            <a:t>Transport Architecture</a:t>
          </a:r>
          <a:endParaRPr lang="de-DE">
            <a:solidFill>
              <a:schemeClr val="tx1">
                <a:lumMod val="65000"/>
              </a:schemeClr>
            </a:solidFill>
          </a:endParaRPr>
        </a:p>
      </dgm:t>
    </dgm:pt>
    <dgm:pt modelId="{32F8519C-4CBC-43B1-9D88-02119EA7979B}" type="parTrans" cxnId="{F19172D3-24ED-4F98-BB75-79793849F3E3}">
      <dgm:prSet/>
      <dgm:spPr/>
      <dgm:t>
        <a:bodyPr/>
        <a:lstStyle/>
        <a:p>
          <a:endParaRPr lang="de-DE"/>
        </a:p>
      </dgm:t>
    </dgm:pt>
    <dgm:pt modelId="{0D255775-36F3-445D-A6FB-2BD65687A4AC}" type="sibTrans" cxnId="{F19172D3-24ED-4F98-BB75-79793849F3E3}">
      <dgm:prSet/>
      <dgm:spPr/>
      <dgm:t>
        <a:bodyPr/>
        <a:lstStyle/>
        <a:p>
          <a:endParaRPr lang="de-DE"/>
        </a:p>
      </dgm:t>
    </dgm:pt>
    <dgm:pt modelId="{5AA8E320-A8FD-4AE5-BCCE-9DC785C674A1}">
      <dgm:prSet/>
      <dgm:spPr/>
      <dgm:t>
        <a:bodyPr/>
        <a:lstStyle/>
        <a:p>
          <a:pPr rtl="0"/>
          <a:r>
            <a:rPr lang="de-DE" smtClean="0"/>
            <a:t>Service Availability</a:t>
          </a:r>
          <a:endParaRPr lang="de-DE"/>
        </a:p>
      </dgm:t>
    </dgm:pt>
    <dgm:pt modelId="{951A906C-011F-4A1C-818D-1696C3DC8AD8}" type="parTrans" cxnId="{94170CC8-F20B-4718-AC41-179C7271DE44}">
      <dgm:prSet/>
      <dgm:spPr/>
      <dgm:t>
        <a:bodyPr/>
        <a:lstStyle/>
        <a:p>
          <a:endParaRPr lang="de-DE"/>
        </a:p>
      </dgm:t>
    </dgm:pt>
    <dgm:pt modelId="{F82EC626-268A-44D4-B435-E04DAD22602E}" type="sibTrans" cxnId="{94170CC8-F20B-4718-AC41-179C7271DE44}">
      <dgm:prSet/>
      <dgm:spPr/>
      <dgm:t>
        <a:bodyPr/>
        <a:lstStyle/>
        <a:p>
          <a:endParaRPr lang="de-DE"/>
        </a:p>
      </dgm:t>
    </dgm:pt>
    <dgm:pt modelId="{64BFEDBA-1EB4-4EC6-B7AC-072073139812}">
      <dgm:prSet/>
      <dgm:spPr/>
      <dgm:t>
        <a:bodyPr/>
        <a:lstStyle/>
        <a:p>
          <a:pPr rtl="0"/>
          <a:r>
            <a:rPr lang="de-DE" b="0" smtClean="0"/>
            <a:t>Exchange </a:t>
          </a:r>
          <a:r>
            <a:rPr lang="en-US" b="0" smtClean="0"/>
            <a:t>and</a:t>
          </a:r>
          <a:r>
            <a:rPr lang="de-DE" b="0" smtClean="0"/>
            <a:t> Office 365 – Hybrid</a:t>
          </a:r>
          <a:endParaRPr lang="de-DE"/>
        </a:p>
      </dgm:t>
    </dgm:pt>
    <dgm:pt modelId="{5034E314-D0C0-4AB6-96C2-D2EE381BE119}" type="parTrans" cxnId="{DB974AB0-A1C8-4A9F-87AA-0FF290117507}">
      <dgm:prSet/>
      <dgm:spPr/>
      <dgm:t>
        <a:bodyPr/>
        <a:lstStyle/>
        <a:p>
          <a:endParaRPr lang="de-DE"/>
        </a:p>
      </dgm:t>
    </dgm:pt>
    <dgm:pt modelId="{260C501F-9616-42D3-8062-AD6AFC30F591}" type="sibTrans" cxnId="{DB974AB0-A1C8-4A9F-87AA-0FF290117507}">
      <dgm:prSet/>
      <dgm:spPr/>
      <dgm:t>
        <a:bodyPr/>
        <a:lstStyle/>
        <a:p>
          <a:endParaRPr lang="de-DE"/>
        </a:p>
      </dgm:t>
    </dgm:pt>
    <dgm:pt modelId="{350738FA-FF6C-4E9C-8C88-39C2902895DA}">
      <dgm:prSet/>
      <dgm:spPr/>
      <dgm:t>
        <a:bodyPr/>
        <a:lstStyle/>
        <a:p>
          <a:pPr rtl="0"/>
          <a:r>
            <a:rPr lang="de-DE" smtClean="0">
              <a:solidFill>
                <a:schemeClr val="tx1">
                  <a:lumMod val="65000"/>
                </a:schemeClr>
              </a:solidFill>
            </a:rPr>
            <a:t>What is it good for?</a:t>
          </a:r>
          <a:endParaRPr lang="de-DE">
            <a:solidFill>
              <a:schemeClr val="tx1">
                <a:lumMod val="65000"/>
              </a:schemeClr>
            </a:solidFill>
          </a:endParaRPr>
        </a:p>
      </dgm:t>
    </dgm:pt>
    <dgm:pt modelId="{F13962D0-AEF9-4A28-91D6-EF02F45462EF}" type="parTrans" cxnId="{A668CE70-A7C5-41D3-A965-B3A05A502666}">
      <dgm:prSet/>
      <dgm:spPr/>
      <dgm:t>
        <a:bodyPr/>
        <a:lstStyle/>
        <a:p>
          <a:endParaRPr lang="de-DE"/>
        </a:p>
      </dgm:t>
    </dgm:pt>
    <dgm:pt modelId="{4451951A-DCB5-4D99-91FA-64577973E627}" type="sibTrans" cxnId="{A668CE70-A7C5-41D3-A965-B3A05A502666}">
      <dgm:prSet/>
      <dgm:spPr/>
      <dgm:t>
        <a:bodyPr/>
        <a:lstStyle/>
        <a:p>
          <a:endParaRPr lang="de-DE"/>
        </a:p>
      </dgm:t>
    </dgm:pt>
    <dgm:pt modelId="{6B256EE7-D41D-4EEE-8BFC-4A6FB706EA74}">
      <dgm:prSet/>
      <dgm:spPr/>
      <dgm:t>
        <a:bodyPr/>
        <a:lstStyle/>
        <a:p>
          <a:pPr rtl="0"/>
          <a:r>
            <a:rPr lang="de-DE" smtClean="0">
              <a:solidFill>
                <a:schemeClr val="tx1">
                  <a:lumMod val="65000"/>
                </a:schemeClr>
              </a:solidFill>
            </a:rPr>
            <a:t>Migration scenarios</a:t>
          </a:r>
          <a:endParaRPr lang="de-DE">
            <a:solidFill>
              <a:schemeClr val="tx1">
                <a:lumMod val="65000"/>
              </a:schemeClr>
            </a:solidFill>
          </a:endParaRPr>
        </a:p>
      </dgm:t>
    </dgm:pt>
    <dgm:pt modelId="{2784427A-E2CB-4ADC-988C-E1AACE3D505E}" type="parTrans" cxnId="{1700FB13-C2CF-48D4-8222-ACC29E198DC5}">
      <dgm:prSet/>
      <dgm:spPr/>
      <dgm:t>
        <a:bodyPr/>
        <a:lstStyle/>
        <a:p>
          <a:endParaRPr lang="de-DE"/>
        </a:p>
      </dgm:t>
    </dgm:pt>
    <dgm:pt modelId="{31946D64-1EB3-4290-BAED-C5553281C7A0}" type="sibTrans" cxnId="{1700FB13-C2CF-48D4-8222-ACC29E198DC5}">
      <dgm:prSet/>
      <dgm:spPr/>
      <dgm:t>
        <a:bodyPr/>
        <a:lstStyle/>
        <a:p>
          <a:endParaRPr lang="de-DE"/>
        </a:p>
      </dgm:t>
    </dgm:pt>
    <dgm:pt modelId="{FED04EEF-715E-48CB-818A-27DA174E2395}">
      <dgm:prSet/>
      <dgm:spPr/>
      <dgm:t>
        <a:bodyPr/>
        <a:lstStyle/>
        <a:p>
          <a:pPr rtl="0"/>
          <a:r>
            <a:rPr lang="de-DE" smtClean="0">
              <a:solidFill>
                <a:schemeClr val="tx1">
                  <a:lumMod val="65000"/>
                </a:schemeClr>
              </a:solidFill>
            </a:rPr>
            <a:t>Hybrid deployment</a:t>
          </a:r>
          <a:endParaRPr lang="de-DE">
            <a:solidFill>
              <a:schemeClr val="tx1">
                <a:lumMod val="65000"/>
              </a:schemeClr>
            </a:solidFill>
          </a:endParaRPr>
        </a:p>
      </dgm:t>
    </dgm:pt>
    <dgm:pt modelId="{9FB33260-2F33-4C83-A605-7921EEF1EB51}" type="parTrans" cxnId="{25C4618B-08DF-4223-A27A-FCC8E298A44F}">
      <dgm:prSet/>
      <dgm:spPr/>
      <dgm:t>
        <a:bodyPr/>
        <a:lstStyle/>
        <a:p>
          <a:endParaRPr lang="de-DE"/>
        </a:p>
      </dgm:t>
    </dgm:pt>
    <dgm:pt modelId="{A8B4E8EB-7F48-47F9-99BE-7CA1106D6E7F}" type="sibTrans" cxnId="{25C4618B-08DF-4223-A27A-FCC8E298A44F}">
      <dgm:prSet/>
      <dgm:spPr/>
      <dgm:t>
        <a:bodyPr/>
        <a:lstStyle/>
        <a:p>
          <a:endParaRPr lang="de-DE"/>
        </a:p>
      </dgm:t>
    </dgm:pt>
    <dgm:pt modelId="{D7B03C24-89D0-4073-AB65-43BD58B46CFA}">
      <dgm:prSet/>
      <dgm:spPr/>
      <dgm:t>
        <a:bodyPr/>
        <a:lstStyle/>
        <a:p>
          <a:pPr rtl="0"/>
          <a:r>
            <a:rPr lang="de-DE" smtClean="0">
              <a:solidFill>
                <a:schemeClr val="tx1">
                  <a:lumMod val="65000"/>
                </a:schemeClr>
              </a:solidFill>
            </a:rPr>
            <a:t>Migrations interfaces</a:t>
          </a:r>
          <a:endParaRPr lang="de-DE">
            <a:solidFill>
              <a:schemeClr val="tx1">
                <a:lumMod val="65000"/>
              </a:schemeClr>
            </a:solidFill>
          </a:endParaRPr>
        </a:p>
      </dgm:t>
    </dgm:pt>
    <dgm:pt modelId="{D39A6959-4431-46BA-BD97-CC57A4170C0F}" type="parTrans" cxnId="{C750C28B-FFCB-4819-90F3-7245950DE59C}">
      <dgm:prSet/>
      <dgm:spPr/>
      <dgm:t>
        <a:bodyPr/>
        <a:lstStyle/>
        <a:p>
          <a:endParaRPr lang="de-DE"/>
        </a:p>
      </dgm:t>
    </dgm:pt>
    <dgm:pt modelId="{EADD04B6-D747-4359-81A3-AC120D0AD653}" type="sibTrans" cxnId="{C750C28B-FFCB-4819-90F3-7245950DE59C}">
      <dgm:prSet/>
      <dgm:spPr/>
      <dgm:t>
        <a:bodyPr/>
        <a:lstStyle/>
        <a:p>
          <a:endParaRPr lang="de-DE"/>
        </a:p>
      </dgm:t>
    </dgm:pt>
    <dgm:pt modelId="{24A2CDD8-9B1B-49FE-9228-089BCB9D79AC}" type="pres">
      <dgm:prSet presAssocID="{49530A4F-DCBB-48F5-B84D-4713FEB0B435}" presName="theList" presStyleCnt="0">
        <dgm:presLayoutVars>
          <dgm:dir/>
          <dgm:animLvl val="lvl"/>
          <dgm:resizeHandles val="exact"/>
        </dgm:presLayoutVars>
      </dgm:prSet>
      <dgm:spPr/>
      <dgm:t>
        <a:bodyPr/>
        <a:lstStyle/>
        <a:p>
          <a:endParaRPr lang="de-DE"/>
        </a:p>
      </dgm:t>
    </dgm:pt>
    <dgm:pt modelId="{03C5E59A-9C7F-4FB9-BFA5-1D2EDAFC5E32}" type="pres">
      <dgm:prSet presAssocID="{73A4A6BD-7CCB-4AA6-A6A9-B59DF2105996}" presName="compNode" presStyleCnt="0"/>
      <dgm:spPr/>
    </dgm:pt>
    <dgm:pt modelId="{DE218B78-EDA7-4D83-9BB9-3FDF30B07E79}" type="pres">
      <dgm:prSet presAssocID="{73A4A6BD-7CCB-4AA6-A6A9-B59DF2105996}" presName="aNode" presStyleLbl="bgShp" presStyleIdx="0" presStyleCnt="2"/>
      <dgm:spPr/>
      <dgm:t>
        <a:bodyPr/>
        <a:lstStyle/>
        <a:p>
          <a:endParaRPr lang="de-DE"/>
        </a:p>
      </dgm:t>
    </dgm:pt>
    <dgm:pt modelId="{950E369C-9251-45E0-B3B8-50C4BEB4049C}" type="pres">
      <dgm:prSet presAssocID="{73A4A6BD-7CCB-4AA6-A6A9-B59DF2105996}" presName="textNode" presStyleLbl="bgShp" presStyleIdx="0" presStyleCnt="2"/>
      <dgm:spPr/>
      <dgm:t>
        <a:bodyPr/>
        <a:lstStyle/>
        <a:p>
          <a:endParaRPr lang="de-DE"/>
        </a:p>
      </dgm:t>
    </dgm:pt>
    <dgm:pt modelId="{D8C371E3-51B0-4E86-A4EE-6C8135D3C3EF}" type="pres">
      <dgm:prSet presAssocID="{73A4A6BD-7CCB-4AA6-A6A9-B59DF2105996}" presName="compChildNode" presStyleCnt="0"/>
      <dgm:spPr/>
    </dgm:pt>
    <dgm:pt modelId="{0CEC3A04-FCC1-442B-89F3-675A23BBA8BC}" type="pres">
      <dgm:prSet presAssocID="{73A4A6BD-7CCB-4AA6-A6A9-B59DF2105996}" presName="theInnerList" presStyleCnt="0"/>
      <dgm:spPr/>
    </dgm:pt>
    <dgm:pt modelId="{ADB408A0-948B-4ADF-9439-A2149536A348}" type="pres">
      <dgm:prSet presAssocID="{4D6A11B3-3B35-41BF-B048-91C6FD6F607F}" presName="childNode" presStyleLbl="node1" presStyleIdx="0" presStyleCnt="9">
        <dgm:presLayoutVars>
          <dgm:bulletEnabled val="1"/>
        </dgm:presLayoutVars>
      </dgm:prSet>
      <dgm:spPr/>
      <dgm:t>
        <a:bodyPr/>
        <a:lstStyle/>
        <a:p>
          <a:endParaRPr lang="de-DE"/>
        </a:p>
      </dgm:t>
    </dgm:pt>
    <dgm:pt modelId="{DA932B53-CF0F-4DD0-87CF-25E1937208FE}" type="pres">
      <dgm:prSet presAssocID="{4D6A11B3-3B35-41BF-B048-91C6FD6F607F}" presName="aSpace2" presStyleCnt="0"/>
      <dgm:spPr/>
    </dgm:pt>
    <dgm:pt modelId="{1895ACF5-8FA6-4DA9-A62F-65FA8FFF95DB}" type="pres">
      <dgm:prSet presAssocID="{D49A5DF6-09B7-4FA1-9FAC-8876D7DF8267}" presName="childNode" presStyleLbl="node1" presStyleIdx="1" presStyleCnt="9">
        <dgm:presLayoutVars>
          <dgm:bulletEnabled val="1"/>
        </dgm:presLayoutVars>
      </dgm:prSet>
      <dgm:spPr/>
      <dgm:t>
        <a:bodyPr/>
        <a:lstStyle/>
        <a:p>
          <a:endParaRPr lang="de-DE"/>
        </a:p>
      </dgm:t>
    </dgm:pt>
    <dgm:pt modelId="{26B11DB5-9E07-41E8-98BF-6434E203245A}" type="pres">
      <dgm:prSet presAssocID="{D49A5DF6-09B7-4FA1-9FAC-8876D7DF8267}" presName="aSpace2" presStyleCnt="0"/>
      <dgm:spPr/>
    </dgm:pt>
    <dgm:pt modelId="{E1510CDE-5750-4C0B-8E09-D3E70E6CB5E0}" type="pres">
      <dgm:prSet presAssocID="{6A06F26C-5B37-4DDA-A723-7E3F6A96BD7A}" presName="childNode" presStyleLbl="node1" presStyleIdx="2" presStyleCnt="9">
        <dgm:presLayoutVars>
          <dgm:bulletEnabled val="1"/>
        </dgm:presLayoutVars>
      </dgm:prSet>
      <dgm:spPr/>
      <dgm:t>
        <a:bodyPr/>
        <a:lstStyle/>
        <a:p>
          <a:endParaRPr lang="de-DE"/>
        </a:p>
      </dgm:t>
    </dgm:pt>
    <dgm:pt modelId="{A832FF1B-922B-4F31-A9CD-6AEAB8982F29}" type="pres">
      <dgm:prSet presAssocID="{6A06F26C-5B37-4DDA-A723-7E3F6A96BD7A}" presName="aSpace2" presStyleCnt="0"/>
      <dgm:spPr/>
    </dgm:pt>
    <dgm:pt modelId="{C1B86290-44FF-45BF-B2F2-229B348B8F40}" type="pres">
      <dgm:prSet presAssocID="{91911BA8-D9CF-477B-9DE9-DFC1DC29FA56}" presName="childNode" presStyleLbl="node1" presStyleIdx="3" presStyleCnt="9">
        <dgm:presLayoutVars>
          <dgm:bulletEnabled val="1"/>
        </dgm:presLayoutVars>
      </dgm:prSet>
      <dgm:spPr/>
      <dgm:t>
        <a:bodyPr/>
        <a:lstStyle/>
        <a:p>
          <a:endParaRPr lang="de-DE"/>
        </a:p>
      </dgm:t>
    </dgm:pt>
    <dgm:pt modelId="{3B38CAA6-6C61-4539-A19C-79EDC45593FD}" type="pres">
      <dgm:prSet presAssocID="{91911BA8-D9CF-477B-9DE9-DFC1DC29FA56}" presName="aSpace2" presStyleCnt="0"/>
      <dgm:spPr/>
    </dgm:pt>
    <dgm:pt modelId="{939D63A9-A1CF-41D1-B88D-12301DE194C5}" type="pres">
      <dgm:prSet presAssocID="{5AA8E320-A8FD-4AE5-BCCE-9DC785C674A1}" presName="childNode" presStyleLbl="node1" presStyleIdx="4" presStyleCnt="9">
        <dgm:presLayoutVars>
          <dgm:bulletEnabled val="1"/>
        </dgm:presLayoutVars>
      </dgm:prSet>
      <dgm:spPr/>
      <dgm:t>
        <a:bodyPr/>
        <a:lstStyle/>
        <a:p>
          <a:endParaRPr lang="de-DE"/>
        </a:p>
      </dgm:t>
    </dgm:pt>
    <dgm:pt modelId="{EB7DD76D-E366-4445-9E32-7C73EABECECC}" type="pres">
      <dgm:prSet presAssocID="{73A4A6BD-7CCB-4AA6-A6A9-B59DF2105996}" presName="aSpace" presStyleCnt="0"/>
      <dgm:spPr/>
    </dgm:pt>
    <dgm:pt modelId="{0DA43DD2-5828-4651-B137-8301D289D245}" type="pres">
      <dgm:prSet presAssocID="{64BFEDBA-1EB4-4EC6-B7AC-072073139812}" presName="compNode" presStyleCnt="0"/>
      <dgm:spPr/>
    </dgm:pt>
    <dgm:pt modelId="{560231DC-0478-4012-B803-C554C54D8D55}" type="pres">
      <dgm:prSet presAssocID="{64BFEDBA-1EB4-4EC6-B7AC-072073139812}" presName="aNode" presStyleLbl="bgShp" presStyleIdx="1" presStyleCnt="2"/>
      <dgm:spPr/>
      <dgm:t>
        <a:bodyPr/>
        <a:lstStyle/>
        <a:p>
          <a:endParaRPr lang="de-DE"/>
        </a:p>
      </dgm:t>
    </dgm:pt>
    <dgm:pt modelId="{1BCB982C-11EA-45B3-8101-0417B8E1ACC9}" type="pres">
      <dgm:prSet presAssocID="{64BFEDBA-1EB4-4EC6-B7AC-072073139812}" presName="textNode" presStyleLbl="bgShp" presStyleIdx="1" presStyleCnt="2"/>
      <dgm:spPr/>
      <dgm:t>
        <a:bodyPr/>
        <a:lstStyle/>
        <a:p>
          <a:endParaRPr lang="de-DE"/>
        </a:p>
      </dgm:t>
    </dgm:pt>
    <dgm:pt modelId="{23D31493-1D8D-4B7E-B24C-E05EAE82AAD8}" type="pres">
      <dgm:prSet presAssocID="{64BFEDBA-1EB4-4EC6-B7AC-072073139812}" presName="compChildNode" presStyleCnt="0"/>
      <dgm:spPr/>
    </dgm:pt>
    <dgm:pt modelId="{A57B8055-8458-4C20-98AE-283437C295FC}" type="pres">
      <dgm:prSet presAssocID="{64BFEDBA-1EB4-4EC6-B7AC-072073139812}" presName="theInnerList" presStyleCnt="0"/>
      <dgm:spPr/>
    </dgm:pt>
    <dgm:pt modelId="{1FBE2E5A-594B-48C0-B4C2-9BF042776030}" type="pres">
      <dgm:prSet presAssocID="{350738FA-FF6C-4E9C-8C88-39C2902895DA}" presName="childNode" presStyleLbl="node1" presStyleIdx="5" presStyleCnt="9">
        <dgm:presLayoutVars>
          <dgm:bulletEnabled val="1"/>
        </dgm:presLayoutVars>
      </dgm:prSet>
      <dgm:spPr/>
      <dgm:t>
        <a:bodyPr/>
        <a:lstStyle/>
        <a:p>
          <a:endParaRPr lang="de-DE"/>
        </a:p>
      </dgm:t>
    </dgm:pt>
    <dgm:pt modelId="{89CECAA5-CCD7-4DCF-8BC2-AF6DC70C797A}" type="pres">
      <dgm:prSet presAssocID="{350738FA-FF6C-4E9C-8C88-39C2902895DA}" presName="aSpace2" presStyleCnt="0"/>
      <dgm:spPr/>
    </dgm:pt>
    <dgm:pt modelId="{FB88D3CB-3C43-45E6-9BD6-5AE8B9F49175}" type="pres">
      <dgm:prSet presAssocID="{6B256EE7-D41D-4EEE-8BFC-4A6FB706EA74}" presName="childNode" presStyleLbl="node1" presStyleIdx="6" presStyleCnt="9">
        <dgm:presLayoutVars>
          <dgm:bulletEnabled val="1"/>
        </dgm:presLayoutVars>
      </dgm:prSet>
      <dgm:spPr/>
      <dgm:t>
        <a:bodyPr/>
        <a:lstStyle/>
        <a:p>
          <a:endParaRPr lang="de-DE"/>
        </a:p>
      </dgm:t>
    </dgm:pt>
    <dgm:pt modelId="{3720B6C0-BB5A-438B-9BC8-93E42518BD4E}" type="pres">
      <dgm:prSet presAssocID="{6B256EE7-D41D-4EEE-8BFC-4A6FB706EA74}" presName="aSpace2" presStyleCnt="0"/>
      <dgm:spPr/>
    </dgm:pt>
    <dgm:pt modelId="{C0AE9AD0-AC9B-46AA-9003-6153E360BDE6}" type="pres">
      <dgm:prSet presAssocID="{FED04EEF-715E-48CB-818A-27DA174E2395}" presName="childNode" presStyleLbl="node1" presStyleIdx="7" presStyleCnt="9">
        <dgm:presLayoutVars>
          <dgm:bulletEnabled val="1"/>
        </dgm:presLayoutVars>
      </dgm:prSet>
      <dgm:spPr/>
      <dgm:t>
        <a:bodyPr/>
        <a:lstStyle/>
        <a:p>
          <a:endParaRPr lang="de-DE"/>
        </a:p>
      </dgm:t>
    </dgm:pt>
    <dgm:pt modelId="{C0F865F6-3B90-41C6-A61B-464A8AAC98B4}" type="pres">
      <dgm:prSet presAssocID="{FED04EEF-715E-48CB-818A-27DA174E2395}" presName="aSpace2" presStyleCnt="0"/>
      <dgm:spPr/>
    </dgm:pt>
    <dgm:pt modelId="{9217B0AA-CB9F-4871-9ABB-8B77FCF0FBD6}" type="pres">
      <dgm:prSet presAssocID="{D7B03C24-89D0-4073-AB65-43BD58B46CFA}" presName="childNode" presStyleLbl="node1" presStyleIdx="8" presStyleCnt="9">
        <dgm:presLayoutVars>
          <dgm:bulletEnabled val="1"/>
        </dgm:presLayoutVars>
      </dgm:prSet>
      <dgm:spPr/>
      <dgm:t>
        <a:bodyPr/>
        <a:lstStyle/>
        <a:p>
          <a:endParaRPr lang="de-DE"/>
        </a:p>
      </dgm:t>
    </dgm:pt>
  </dgm:ptLst>
  <dgm:cxnLst>
    <dgm:cxn modelId="{F19172D3-24ED-4F98-BB75-79793849F3E3}" srcId="{73A4A6BD-7CCB-4AA6-A6A9-B59DF2105996}" destId="{91911BA8-D9CF-477B-9DE9-DFC1DC29FA56}" srcOrd="3" destOrd="0" parTransId="{32F8519C-4CBC-43B1-9D88-02119EA7979B}" sibTransId="{0D255775-36F3-445D-A6FB-2BD65687A4AC}"/>
    <dgm:cxn modelId="{B96B3A59-61F3-4CC5-9D5C-0BEC742145DC}" type="presOf" srcId="{6A06F26C-5B37-4DDA-A723-7E3F6A96BD7A}" destId="{E1510CDE-5750-4C0B-8E09-D3E70E6CB5E0}" srcOrd="0" destOrd="0" presId="urn:microsoft.com/office/officeart/2005/8/layout/lProcess2"/>
    <dgm:cxn modelId="{1700FB13-C2CF-48D4-8222-ACC29E198DC5}" srcId="{64BFEDBA-1EB4-4EC6-B7AC-072073139812}" destId="{6B256EE7-D41D-4EEE-8BFC-4A6FB706EA74}" srcOrd="1" destOrd="0" parTransId="{2784427A-E2CB-4ADC-988C-E1AACE3D505E}" sibTransId="{31946D64-1EB3-4290-BAED-C5553281C7A0}"/>
    <dgm:cxn modelId="{33B010EA-3BC5-40CD-97C7-2F6DC51ABAD6}" type="presOf" srcId="{D7B03C24-89D0-4073-AB65-43BD58B46CFA}" destId="{9217B0AA-CB9F-4871-9ABB-8B77FCF0FBD6}" srcOrd="0" destOrd="0" presId="urn:microsoft.com/office/officeart/2005/8/layout/lProcess2"/>
    <dgm:cxn modelId="{186A334F-E4F4-432F-8184-A7C0FC7EC80D}" type="presOf" srcId="{FED04EEF-715E-48CB-818A-27DA174E2395}" destId="{C0AE9AD0-AC9B-46AA-9003-6153E360BDE6}" srcOrd="0" destOrd="0" presId="urn:microsoft.com/office/officeart/2005/8/layout/lProcess2"/>
    <dgm:cxn modelId="{2997A179-CCAE-4598-ABB3-A54D2BB270DA}" type="presOf" srcId="{350738FA-FF6C-4E9C-8C88-39C2902895DA}" destId="{1FBE2E5A-594B-48C0-B4C2-9BF042776030}" srcOrd="0" destOrd="0" presId="urn:microsoft.com/office/officeart/2005/8/layout/lProcess2"/>
    <dgm:cxn modelId="{3E805F6B-B4F0-44BA-969C-0FB60C06C5C5}" type="presOf" srcId="{73A4A6BD-7CCB-4AA6-A6A9-B59DF2105996}" destId="{DE218B78-EDA7-4D83-9BB9-3FDF30B07E79}" srcOrd="0" destOrd="0" presId="urn:microsoft.com/office/officeart/2005/8/layout/lProcess2"/>
    <dgm:cxn modelId="{98DD0E09-E015-40E3-ADFC-06B5AA3B0C7F}" type="presOf" srcId="{D49A5DF6-09B7-4FA1-9FAC-8876D7DF8267}" destId="{1895ACF5-8FA6-4DA9-A62F-65FA8FFF95DB}" srcOrd="0" destOrd="0" presId="urn:microsoft.com/office/officeart/2005/8/layout/lProcess2"/>
    <dgm:cxn modelId="{4F83D9BC-E9E8-48A7-9AC4-0C42BCDE5F38}" type="presOf" srcId="{91911BA8-D9CF-477B-9DE9-DFC1DC29FA56}" destId="{C1B86290-44FF-45BF-B2F2-229B348B8F40}" srcOrd="0" destOrd="0" presId="urn:microsoft.com/office/officeart/2005/8/layout/lProcess2"/>
    <dgm:cxn modelId="{25C4618B-08DF-4223-A27A-FCC8E298A44F}" srcId="{64BFEDBA-1EB4-4EC6-B7AC-072073139812}" destId="{FED04EEF-715E-48CB-818A-27DA174E2395}" srcOrd="2" destOrd="0" parTransId="{9FB33260-2F33-4C83-A605-7921EEF1EB51}" sibTransId="{A8B4E8EB-7F48-47F9-99BE-7CA1106D6E7F}"/>
    <dgm:cxn modelId="{B1816E2A-13DD-4A6B-B44D-5C0B213B2A2A}" type="presOf" srcId="{64BFEDBA-1EB4-4EC6-B7AC-072073139812}" destId="{560231DC-0478-4012-B803-C554C54D8D55}" srcOrd="0" destOrd="0" presId="urn:microsoft.com/office/officeart/2005/8/layout/lProcess2"/>
    <dgm:cxn modelId="{6923CB4E-9C06-451A-9D86-3F863CB64DF5}" type="presOf" srcId="{49530A4F-DCBB-48F5-B84D-4713FEB0B435}" destId="{24A2CDD8-9B1B-49FE-9228-089BCB9D79AC}" srcOrd="0" destOrd="0" presId="urn:microsoft.com/office/officeart/2005/8/layout/lProcess2"/>
    <dgm:cxn modelId="{A668CE70-A7C5-41D3-A965-B3A05A502666}" srcId="{64BFEDBA-1EB4-4EC6-B7AC-072073139812}" destId="{350738FA-FF6C-4E9C-8C88-39C2902895DA}" srcOrd="0" destOrd="0" parTransId="{F13962D0-AEF9-4A28-91D6-EF02F45462EF}" sibTransId="{4451951A-DCB5-4D99-91FA-64577973E627}"/>
    <dgm:cxn modelId="{C750C28B-FFCB-4819-90F3-7245950DE59C}" srcId="{64BFEDBA-1EB4-4EC6-B7AC-072073139812}" destId="{D7B03C24-89D0-4073-AB65-43BD58B46CFA}" srcOrd="3" destOrd="0" parTransId="{D39A6959-4431-46BA-BD97-CC57A4170C0F}" sibTransId="{EADD04B6-D747-4359-81A3-AC120D0AD653}"/>
    <dgm:cxn modelId="{6DE99E8A-FCED-43F8-BA18-BA1EAA39ECE5}" type="presOf" srcId="{4D6A11B3-3B35-41BF-B048-91C6FD6F607F}" destId="{ADB408A0-948B-4ADF-9439-A2149536A348}" srcOrd="0" destOrd="0" presId="urn:microsoft.com/office/officeart/2005/8/layout/lProcess2"/>
    <dgm:cxn modelId="{FA3E262F-BD85-496E-A639-9F88EC6601AB}" type="presOf" srcId="{73A4A6BD-7CCB-4AA6-A6A9-B59DF2105996}" destId="{950E369C-9251-45E0-B3B8-50C4BEB4049C}" srcOrd="1" destOrd="0" presId="urn:microsoft.com/office/officeart/2005/8/layout/lProcess2"/>
    <dgm:cxn modelId="{DB974AB0-A1C8-4A9F-87AA-0FF290117507}" srcId="{49530A4F-DCBB-48F5-B84D-4713FEB0B435}" destId="{64BFEDBA-1EB4-4EC6-B7AC-072073139812}" srcOrd="1" destOrd="0" parTransId="{5034E314-D0C0-4AB6-96C2-D2EE381BE119}" sibTransId="{260C501F-9616-42D3-8062-AD6AFC30F591}"/>
    <dgm:cxn modelId="{FFB0F18B-F7B2-4096-A50D-E6A2B3DCD53B}" srcId="{73A4A6BD-7CCB-4AA6-A6A9-B59DF2105996}" destId="{D49A5DF6-09B7-4FA1-9FAC-8876D7DF8267}" srcOrd="1" destOrd="0" parTransId="{4560FFA7-46AD-4FFC-9A9D-57AE49AA48CB}" sibTransId="{8D5220C8-4D00-45B8-BC50-D4E4F0F9B715}"/>
    <dgm:cxn modelId="{BA52C30C-4A1B-43CD-B78C-F69B37CFCC53}" srcId="{73A4A6BD-7CCB-4AA6-A6A9-B59DF2105996}" destId="{6A06F26C-5B37-4DDA-A723-7E3F6A96BD7A}" srcOrd="2" destOrd="0" parTransId="{097A21C2-580B-4116-A9CC-DACDAEC9FD89}" sibTransId="{1F6947CB-1EE4-40B9-94A3-782351A66C90}"/>
    <dgm:cxn modelId="{1A602165-9CA9-46FB-82F4-63E792263D1D}" srcId="{73A4A6BD-7CCB-4AA6-A6A9-B59DF2105996}" destId="{4D6A11B3-3B35-41BF-B048-91C6FD6F607F}" srcOrd="0" destOrd="0" parTransId="{5E2BDB04-D543-4BA7-B525-8ACB4C3247B6}" sibTransId="{B9890938-166B-4146-9037-9A8F8EA04BD4}"/>
    <dgm:cxn modelId="{F5034033-2F77-41ED-AB58-3D4B3D419109}" type="presOf" srcId="{64BFEDBA-1EB4-4EC6-B7AC-072073139812}" destId="{1BCB982C-11EA-45B3-8101-0417B8E1ACC9}" srcOrd="1" destOrd="0" presId="urn:microsoft.com/office/officeart/2005/8/layout/lProcess2"/>
    <dgm:cxn modelId="{3B1E8A33-DFAF-43F8-B624-A35824B77DA4}" srcId="{49530A4F-DCBB-48F5-B84D-4713FEB0B435}" destId="{73A4A6BD-7CCB-4AA6-A6A9-B59DF2105996}" srcOrd="0" destOrd="0" parTransId="{6D896586-6514-402C-828A-17FCBAD5A2AC}" sibTransId="{4EF267F7-8120-4848-8E3F-EB26E8D9ED8E}"/>
    <dgm:cxn modelId="{22D72EDE-2EDA-4C62-80FA-D9A61B288C11}" type="presOf" srcId="{5AA8E320-A8FD-4AE5-BCCE-9DC785C674A1}" destId="{939D63A9-A1CF-41D1-B88D-12301DE194C5}" srcOrd="0" destOrd="0" presId="urn:microsoft.com/office/officeart/2005/8/layout/lProcess2"/>
    <dgm:cxn modelId="{94170CC8-F20B-4718-AC41-179C7271DE44}" srcId="{73A4A6BD-7CCB-4AA6-A6A9-B59DF2105996}" destId="{5AA8E320-A8FD-4AE5-BCCE-9DC785C674A1}" srcOrd="4" destOrd="0" parTransId="{951A906C-011F-4A1C-818D-1696C3DC8AD8}" sibTransId="{F82EC626-268A-44D4-B435-E04DAD22602E}"/>
    <dgm:cxn modelId="{47BF6917-7540-47BB-856E-E97CE6E97C01}" type="presOf" srcId="{6B256EE7-D41D-4EEE-8BFC-4A6FB706EA74}" destId="{FB88D3CB-3C43-45E6-9BD6-5AE8B9F49175}" srcOrd="0" destOrd="0" presId="urn:microsoft.com/office/officeart/2005/8/layout/lProcess2"/>
    <dgm:cxn modelId="{3530C9D0-22EC-4649-BC78-E247D349C6FD}" type="presParOf" srcId="{24A2CDD8-9B1B-49FE-9228-089BCB9D79AC}" destId="{03C5E59A-9C7F-4FB9-BFA5-1D2EDAFC5E32}" srcOrd="0" destOrd="0" presId="urn:microsoft.com/office/officeart/2005/8/layout/lProcess2"/>
    <dgm:cxn modelId="{D150D026-5FFB-4098-98FE-E8E56DFC45FF}" type="presParOf" srcId="{03C5E59A-9C7F-4FB9-BFA5-1D2EDAFC5E32}" destId="{DE218B78-EDA7-4D83-9BB9-3FDF30B07E79}" srcOrd="0" destOrd="0" presId="urn:microsoft.com/office/officeart/2005/8/layout/lProcess2"/>
    <dgm:cxn modelId="{AE596454-4142-483E-B505-6C113DFD628F}" type="presParOf" srcId="{03C5E59A-9C7F-4FB9-BFA5-1D2EDAFC5E32}" destId="{950E369C-9251-45E0-B3B8-50C4BEB4049C}" srcOrd="1" destOrd="0" presId="urn:microsoft.com/office/officeart/2005/8/layout/lProcess2"/>
    <dgm:cxn modelId="{C93C7025-8DAC-4C0D-A4AB-DFA15FA8BC32}" type="presParOf" srcId="{03C5E59A-9C7F-4FB9-BFA5-1D2EDAFC5E32}" destId="{D8C371E3-51B0-4E86-A4EE-6C8135D3C3EF}" srcOrd="2" destOrd="0" presId="urn:microsoft.com/office/officeart/2005/8/layout/lProcess2"/>
    <dgm:cxn modelId="{699E265D-025A-4B4A-984C-A75F3CA6C2BF}" type="presParOf" srcId="{D8C371E3-51B0-4E86-A4EE-6C8135D3C3EF}" destId="{0CEC3A04-FCC1-442B-89F3-675A23BBA8BC}" srcOrd="0" destOrd="0" presId="urn:microsoft.com/office/officeart/2005/8/layout/lProcess2"/>
    <dgm:cxn modelId="{243D45EE-338F-4711-A6D0-E761984BE724}" type="presParOf" srcId="{0CEC3A04-FCC1-442B-89F3-675A23BBA8BC}" destId="{ADB408A0-948B-4ADF-9439-A2149536A348}" srcOrd="0" destOrd="0" presId="urn:microsoft.com/office/officeart/2005/8/layout/lProcess2"/>
    <dgm:cxn modelId="{A9E81987-D2D8-45FE-9516-377219955E5E}" type="presParOf" srcId="{0CEC3A04-FCC1-442B-89F3-675A23BBA8BC}" destId="{DA932B53-CF0F-4DD0-87CF-25E1937208FE}" srcOrd="1" destOrd="0" presId="urn:microsoft.com/office/officeart/2005/8/layout/lProcess2"/>
    <dgm:cxn modelId="{7CD587AC-055E-48CE-9E10-78D7782ABC5E}" type="presParOf" srcId="{0CEC3A04-FCC1-442B-89F3-675A23BBA8BC}" destId="{1895ACF5-8FA6-4DA9-A62F-65FA8FFF95DB}" srcOrd="2" destOrd="0" presId="urn:microsoft.com/office/officeart/2005/8/layout/lProcess2"/>
    <dgm:cxn modelId="{EC6B2BF2-88E6-4096-A225-F8EF5F2A97FD}" type="presParOf" srcId="{0CEC3A04-FCC1-442B-89F3-675A23BBA8BC}" destId="{26B11DB5-9E07-41E8-98BF-6434E203245A}" srcOrd="3" destOrd="0" presId="urn:microsoft.com/office/officeart/2005/8/layout/lProcess2"/>
    <dgm:cxn modelId="{0E4C2010-0779-45B8-9CF3-194F0D653CB6}" type="presParOf" srcId="{0CEC3A04-FCC1-442B-89F3-675A23BBA8BC}" destId="{E1510CDE-5750-4C0B-8E09-D3E70E6CB5E0}" srcOrd="4" destOrd="0" presId="urn:microsoft.com/office/officeart/2005/8/layout/lProcess2"/>
    <dgm:cxn modelId="{F1BCD7B4-6BB5-4359-BE10-9DA7181DAC35}" type="presParOf" srcId="{0CEC3A04-FCC1-442B-89F3-675A23BBA8BC}" destId="{A832FF1B-922B-4F31-A9CD-6AEAB8982F29}" srcOrd="5" destOrd="0" presId="urn:microsoft.com/office/officeart/2005/8/layout/lProcess2"/>
    <dgm:cxn modelId="{1407DDFC-FDCE-457E-B246-6A9907578ED8}" type="presParOf" srcId="{0CEC3A04-FCC1-442B-89F3-675A23BBA8BC}" destId="{C1B86290-44FF-45BF-B2F2-229B348B8F40}" srcOrd="6" destOrd="0" presId="urn:microsoft.com/office/officeart/2005/8/layout/lProcess2"/>
    <dgm:cxn modelId="{A9CB32C5-F850-4332-9B9B-11979B8E9F05}" type="presParOf" srcId="{0CEC3A04-FCC1-442B-89F3-675A23BBA8BC}" destId="{3B38CAA6-6C61-4539-A19C-79EDC45593FD}" srcOrd="7" destOrd="0" presId="urn:microsoft.com/office/officeart/2005/8/layout/lProcess2"/>
    <dgm:cxn modelId="{43440D12-D553-4F55-B43E-82A1FF804525}" type="presParOf" srcId="{0CEC3A04-FCC1-442B-89F3-675A23BBA8BC}" destId="{939D63A9-A1CF-41D1-B88D-12301DE194C5}" srcOrd="8" destOrd="0" presId="urn:microsoft.com/office/officeart/2005/8/layout/lProcess2"/>
    <dgm:cxn modelId="{6A2496FA-B5CA-4F15-A6FE-B6009CC51742}" type="presParOf" srcId="{24A2CDD8-9B1B-49FE-9228-089BCB9D79AC}" destId="{EB7DD76D-E366-4445-9E32-7C73EABECECC}" srcOrd="1" destOrd="0" presId="urn:microsoft.com/office/officeart/2005/8/layout/lProcess2"/>
    <dgm:cxn modelId="{03BC3EC7-D210-45B1-A967-F80DCE4F6540}" type="presParOf" srcId="{24A2CDD8-9B1B-49FE-9228-089BCB9D79AC}" destId="{0DA43DD2-5828-4651-B137-8301D289D245}" srcOrd="2" destOrd="0" presId="urn:microsoft.com/office/officeart/2005/8/layout/lProcess2"/>
    <dgm:cxn modelId="{8A651D12-F5E7-4515-8A39-84C649EF8DBA}" type="presParOf" srcId="{0DA43DD2-5828-4651-B137-8301D289D245}" destId="{560231DC-0478-4012-B803-C554C54D8D55}" srcOrd="0" destOrd="0" presId="urn:microsoft.com/office/officeart/2005/8/layout/lProcess2"/>
    <dgm:cxn modelId="{E7061FA6-8F63-4DFC-A00E-073828E8A11F}" type="presParOf" srcId="{0DA43DD2-5828-4651-B137-8301D289D245}" destId="{1BCB982C-11EA-45B3-8101-0417B8E1ACC9}" srcOrd="1" destOrd="0" presId="urn:microsoft.com/office/officeart/2005/8/layout/lProcess2"/>
    <dgm:cxn modelId="{375D0315-8A29-410B-BFFF-B80FF74E7361}" type="presParOf" srcId="{0DA43DD2-5828-4651-B137-8301D289D245}" destId="{23D31493-1D8D-4B7E-B24C-E05EAE82AAD8}" srcOrd="2" destOrd="0" presId="urn:microsoft.com/office/officeart/2005/8/layout/lProcess2"/>
    <dgm:cxn modelId="{59A66329-CED9-4217-9883-390F13A1EDA3}" type="presParOf" srcId="{23D31493-1D8D-4B7E-B24C-E05EAE82AAD8}" destId="{A57B8055-8458-4C20-98AE-283437C295FC}" srcOrd="0" destOrd="0" presId="urn:microsoft.com/office/officeart/2005/8/layout/lProcess2"/>
    <dgm:cxn modelId="{E646C5CF-6AE3-453D-90F2-8B43AA2CCECB}" type="presParOf" srcId="{A57B8055-8458-4C20-98AE-283437C295FC}" destId="{1FBE2E5A-594B-48C0-B4C2-9BF042776030}" srcOrd="0" destOrd="0" presId="urn:microsoft.com/office/officeart/2005/8/layout/lProcess2"/>
    <dgm:cxn modelId="{6F81BBD6-0929-4E37-B664-E2CDE791421F}" type="presParOf" srcId="{A57B8055-8458-4C20-98AE-283437C295FC}" destId="{89CECAA5-CCD7-4DCF-8BC2-AF6DC70C797A}" srcOrd="1" destOrd="0" presId="urn:microsoft.com/office/officeart/2005/8/layout/lProcess2"/>
    <dgm:cxn modelId="{C11178B1-819E-483A-8757-4DFB7C460E53}" type="presParOf" srcId="{A57B8055-8458-4C20-98AE-283437C295FC}" destId="{FB88D3CB-3C43-45E6-9BD6-5AE8B9F49175}" srcOrd="2" destOrd="0" presId="urn:microsoft.com/office/officeart/2005/8/layout/lProcess2"/>
    <dgm:cxn modelId="{D22676F0-F957-448B-8EF2-95D836674223}" type="presParOf" srcId="{A57B8055-8458-4C20-98AE-283437C295FC}" destId="{3720B6C0-BB5A-438B-9BC8-93E42518BD4E}" srcOrd="3" destOrd="0" presId="urn:microsoft.com/office/officeart/2005/8/layout/lProcess2"/>
    <dgm:cxn modelId="{5528EB0D-2374-4E6A-BC82-822E533DC494}" type="presParOf" srcId="{A57B8055-8458-4C20-98AE-283437C295FC}" destId="{C0AE9AD0-AC9B-46AA-9003-6153E360BDE6}" srcOrd="4" destOrd="0" presId="urn:microsoft.com/office/officeart/2005/8/layout/lProcess2"/>
    <dgm:cxn modelId="{9281477E-05F2-48FD-8AB8-8AAF1BE01353}" type="presParOf" srcId="{A57B8055-8458-4C20-98AE-283437C295FC}" destId="{C0F865F6-3B90-41C6-A61B-464A8AAC98B4}" srcOrd="5" destOrd="0" presId="urn:microsoft.com/office/officeart/2005/8/layout/lProcess2"/>
    <dgm:cxn modelId="{ECBB1177-3801-473E-BE19-C4B1C5C8FB77}" type="presParOf" srcId="{A57B8055-8458-4C20-98AE-283437C295FC}" destId="{9217B0AA-CB9F-4871-9ABB-8B77FCF0FBD6}"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9530A4F-DCBB-48F5-B84D-4713FEB0B435}"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de-DE"/>
        </a:p>
      </dgm:t>
    </dgm:pt>
    <dgm:pt modelId="{73A4A6BD-7CCB-4AA6-A6A9-B59DF2105996}">
      <dgm:prSet/>
      <dgm:spPr/>
      <dgm:t>
        <a:bodyPr/>
        <a:lstStyle/>
        <a:p>
          <a:pPr rtl="0"/>
          <a:r>
            <a:rPr lang="de-DE" b="0" smtClean="0"/>
            <a:t>Exchange Server 2013</a:t>
          </a:r>
          <a:endParaRPr lang="de-DE"/>
        </a:p>
      </dgm:t>
    </dgm:pt>
    <dgm:pt modelId="{6D896586-6514-402C-828A-17FCBAD5A2AC}" type="parTrans" cxnId="{3B1E8A33-DFAF-43F8-B624-A35824B77DA4}">
      <dgm:prSet/>
      <dgm:spPr/>
      <dgm:t>
        <a:bodyPr/>
        <a:lstStyle/>
        <a:p>
          <a:endParaRPr lang="de-DE"/>
        </a:p>
      </dgm:t>
    </dgm:pt>
    <dgm:pt modelId="{4EF267F7-8120-4848-8E3F-EB26E8D9ED8E}" type="sibTrans" cxnId="{3B1E8A33-DFAF-43F8-B624-A35824B77DA4}">
      <dgm:prSet/>
      <dgm:spPr/>
      <dgm:t>
        <a:bodyPr/>
        <a:lstStyle/>
        <a:p>
          <a:endParaRPr lang="de-DE"/>
        </a:p>
      </dgm:t>
    </dgm:pt>
    <dgm:pt modelId="{4D6A11B3-3B35-41BF-B048-91C6FD6F607F}">
      <dgm:prSet/>
      <dgm:spPr/>
      <dgm:t>
        <a:bodyPr/>
        <a:lstStyle/>
        <a:p>
          <a:pPr rtl="0"/>
          <a:r>
            <a:rPr lang="de-DE" dirty="0" smtClean="0">
              <a:solidFill>
                <a:schemeClr val="tx1">
                  <a:lumMod val="65000"/>
                </a:schemeClr>
              </a:solidFill>
            </a:rPr>
            <a:t>New Exchange </a:t>
          </a:r>
          <a:r>
            <a:rPr lang="de-DE" dirty="0" err="1" smtClean="0">
              <a:solidFill>
                <a:schemeClr val="tx1">
                  <a:lumMod val="65000"/>
                </a:schemeClr>
              </a:solidFill>
            </a:rPr>
            <a:t>Architecture</a:t>
          </a:r>
          <a:endParaRPr lang="de-DE" dirty="0">
            <a:solidFill>
              <a:schemeClr val="tx1">
                <a:lumMod val="65000"/>
              </a:schemeClr>
            </a:solidFill>
          </a:endParaRPr>
        </a:p>
      </dgm:t>
    </dgm:pt>
    <dgm:pt modelId="{5E2BDB04-D543-4BA7-B525-8ACB4C3247B6}" type="parTrans" cxnId="{1A602165-9CA9-46FB-82F4-63E792263D1D}">
      <dgm:prSet/>
      <dgm:spPr/>
      <dgm:t>
        <a:bodyPr/>
        <a:lstStyle/>
        <a:p>
          <a:endParaRPr lang="de-DE"/>
        </a:p>
      </dgm:t>
    </dgm:pt>
    <dgm:pt modelId="{B9890938-166B-4146-9037-9A8F8EA04BD4}" type="sibTrans" cxnId="{1A602165-9CA9-46FB-82F4-63E792263D1D}">
      <dgm:prSet/>
      <dgm:spPr/>
      <dgm:t>
        <a:bodyPr/>
        <a:lstStyle/>
        <a:p>
          <a:endParaRPr lang="de-DE"/>
        </a:p>
      </dgm:t>
    </dgm:pt>
    <dgm:pt modelId="{D49A5DF6-09B7-4FA1-9FAC-8876D7DF8267}">
      <dgm:prSet/>
      <dgm:spPr/>
      <dgm:t>
        <a:bodyPr/>
        <a:lstStyle/>
        <a:p>
          <a:pPr rtl="0"/>
          <a:r>
            <a:rPr lang="de-DE" smtClean="0">
              <a:solidFill>
                <a:schemeClr val="tx1">
                  <a:lumMod val="65000"/>
                </a:schemeClr>
              </a:solidFill>
            </a:rPr>
            <a:t>Client Access Server 2013</a:t>
          </a:r>
          <a:endParaRPr lang="de-DE">
            <a:solidFill>
              <a:schemeClr val="tx1">
                <a:lumMod val="65000"/>
              </a:schemeClr>
            </a:solidFill>
          </a:endParaRPr>
        </a:p>
      </dgm:t>
    </dgm:pt>
    <dgm:pt modelId="{4560FFA7-46AD-4FFC-9A9D-57AE49AA48CB}" type="parTrans" cxnId="{FFB0F18B-F7B2-4096-A50D-E6A2B3DCD53B}">
      <dgm:prSet/>
      <dgm:spPr/>
      <dgm:t>
        <a:bodyPr/>
        <a:lstStyle/>
        <a:p>
          <a:endParaRPr lang="de-DE"/>
        </a:p>
      </dgm:t>
    </dgm:pt>
    <dgm:pt modelId="{8D5220C8-4D00-45B8-BC50-D4E4F0F9B715}" type="sibTrans" cxnId="{FFB0F18B-F7B2-4096-A50D-E6A2B3DCD53B}">
      <dgm:prSet/>
      <dgm:spPr/>
      <dgm:t>
        <a:bodyPr/>
        <a:lstStyle/>
        <a:p>
          <a:endParaRPr lang="de-DE"/>
        </a:p>
      </dgm:t>
    </dgm:pt>
    <dgm:pt modelId="{6A06F26C-5B37-4DDA-A723-7E3F6A96BD7A}">
      <dgm:prSet/>
      <dgm:spPr/>
      <dgm:t>
        <a:bodyPr/>
        <a:lstStyle/>
        <a:p>
          <a:pPr rtl="0"/>
          <a:r>
            <a:rPr lang="de-DE" smtClean="0">
              <a:solidFill>
                <a:schemeClr val="tx1">
                  <a:lumMod val="65000"/>
                </a:schemeClr>
              </a:solidFill>
            </a:rPr>
            <a:t>Mailbox Server 2013</a:t>
          </a:r>
          <a:endParaRPr lang="de-DE">
            <a:solidFill>
              <a:schemeClr val="tx1">
                <a:lumMod val="65000"/>
              </a:schemeClr>
            </a:solidFill>
          </a:endParaRPr>
        </a:p>
      </dgm:t>
    </dgm:pt>
    <dgm:pt modelId="{097A21C2-580B-4116-A9CC-DACDAEC9FD89}" type="parTrans" cxnId="{BA52C30C-4A1B-43CD-B78C-F69B37CFCC53}">
      <dgm:prSet/>
      <dgm:spPr/>
      <dgm:t>
        <a:bodyPr/>
        <a:lstStyle/>
        <a:p>
          <a:endParaRPr lang="de-DE"/>
        </a:p>
      </dgm:t>
    </dgm:pt>
    <dgm:pt modelId="{1F6947CB-1EE4-40B9-94A3-782351A66C90}" type="sibTrans" cxnId="{BA52C30C-4A1B-43CD-B78C-F69B37CFCC53}">
      <dgm:prSet/>
      <dgm:spPr/>
      <dgm:t>
        <a:bodyPr/>
        <a:lstStyle/>
        <a:p>
          <a:endParaRPr lang="de-DE"/>
        </a:p>
      </dgm:t>
    </dgm:pt>
    <dgm:pt modelId="{91911BA8-D9CF-477B-9DE9-DFC1DC29FA56}">
      <dgm:prSet/>
      <dgm:spPr/>
      <dgm:t>
        <a:bodyPr/>
        <a:lstStyle/>
        <a:p>
          <a:pPr rtl="0"/>
          <a:r>
            <a:rPr lang="de-DE" smtClean="0">
              <a:solidFill>
                <a:schemeClr val="tx1">
                  <a:lumMod val="65000"/>
                </a:schemeClr>
              </a:solidFill>
            </a:rPr>
            <a:t>Transport Architecture</a:t>
          </a:r>
          <a:endParaRPr lang="de-DE">
            <a:solidFill>
              <a:schemeClr val="tx1">
                <a:lumMod val="65000"/>
              </a:schemeClr>
            </a:solidFill>
          </a:endParaRPr>
        </a:p>
      </dgm:t>
    </dgm:pt>
    <dgm:pt modelId="{32F8519C-4CBC-43B1-9D88-02119EA7979B}" type="parTrans" cxnId="{F19172D3-24ED-4F98-BB75-79793849F3E3}">
      <dgm:prSet/>
      <dgm:spPr/>
      <dgm:t>
        <a:bodyPr/>
        <a:lstStyle/>
        <a:p>
          <a:endParaRPr lang="de-DE"/>
        </a:p>
      </dgm:t>
    </dgm:pt>
    <dgm:pt modelId="{0D255775-36F3-445D-A6FB-2BD65687A4AC}" type="sibTrans" cxnId="{F19172D3-24ED-4F98-BB75-79793849F3E3}">
      <dgm:prSet/>
      <dgm:spPr/>
      <dgm:t>
        <a:bodyPr/>
        <a:lstStyle/>
        <a:p>
          <a:endParaRPr lang="de-DE"/>
        </a:p>
      </dgm:t>
    </dgm:pt>
    <dgm:pt modelId="{5AA8E320-A8FD-4AE5-BCCE-9DC785C674A1}">
      <dgm:prSet/>
      <dgm:spPr/>
      <dgm:t>
        <a:bodyPr/>
        <a:lstStyle/>
        <a:p>
          <a:pPr rtl="0"/>
          <a:r>
            <a:rPr lang="de-DE" smtClean="0">
              <a:solidFill>
                <a:schemeClr val="tx1">
                  <a:lumMod val="65000"/>
                </a:schemeClr>
              </a:solidFill>
            </a:rPr>
            <a:t>Service Availability</a:t>
          </a:r>
          <a:endParaRPr lang="de-DE">
            <a:solidFill>
              <a:schemeClr val="tx1">
                <a:lumMod val="65000"/>
              </a:schemeClr>
            </a:solidFill>
          </a:endParaRPr>
        </a:p>
      </dgm:t>
    </dgm:pt>
    <dgm:pt modelId="{951A906C-011F-4A1C-818D-1696C3DC8AD8}" type="parTrans" cxnId="{94170CC8-F20B-4718-AC41-179C7271DE44}">
      <dgm:prSet/>
      <dgm:spPr/>
      <dgm:t>
        <a:bodyPr/>
        <a:lstStyle/>
        <a:p>
          <a:endParaRPr lang="de-DE"/>
        </a:p>
      </dgm:t>
    </dgm:pt>
    <dgm:pt modelId="{F82EC626-268A-44D4-B435-E04DAD22602E}" type="sibTrans" cxnId="{94170CC8-F20B-4718-AC41-179C7271DE44}">
      <dgm:prSet/>
      <dgm:spPr/>
      <dgm:t>
        <a:bodyPr/>
        <a:lstStyle/>
        <a:p>
          <a:endParaRPr lang="de-DE"/>
        </a:p>
      </dgm:t>
    </dgm:pt>
    <dgm:pt modelId="{64BFEDBA-1EB4-4EC6-B7AC-072073139812}">
      <dgm:prSet/>
      <dgm:spPr/>
      <dgm:t>
        <a:bodyPr/>
        <a:lstStyle/>
        <a:p>
          <a:pPr rtl="0"/>
          <a:r>
            <a:rPr lang="de-DE" b="0" smtClean="0"/>
            <a:t>Exchange </a:t>
          </a:r>
          <a:r>
            <a:rPr lang="en-US" b="0" smtClean="0"/>
            <a:t>and</a:t>
          </a:r>
          <a:r>
            <a:rPr lang="de-DE" b="0" smtClean="0"/>
            <a:t> Office 365 – Hybrid</a:t>
          </a:r>
          <a:endParaRPr lang="de-DE"/>
        </a:p>
      </dgm:t>
    </dgm:pt>
    <dgm:pt modelId="{5034E314-D0C0-4AB6-96C2-D2EE381BE119}" type="parTrans" cxnId="{DB974AB0-A1C8-4A9F-87AA-0FF290117507}">
      <dgm:prSet/>
      <dgm:spPr/>
      <dgm:t>
        <a:bodyPr/>
        <a:lstStyle/>
        <a:p>
          <a:endParaRPr lang="de-DE"/>
        </a:p>
      </dgm:t>
    </dgm:pt>
    <dgm:pt modelId="{260C501F-9616-42D3-8062-AD6AFC30F591}" type="sibTrans" cxnId="{DB974AB0-A1C8-4A9F-87AA-0FF290117507}">
      <dgm:prSet/>
      <dgm:spPr/>
      <dgm:t>
        <a:bodyPr/>
        <a:lstStyle/>
        <a:p>
          <a:endParaRPr lang="de-DE"/>
        </a:p>
      </dgm:t>
    </dgm:pt>
    <dgm:pt modelId="{350738FA-FF6C-4E9C-8C88-39C2902895DA}">
      <dgm:prSet/>
      <dgm:spPr/>
      <dgm:t>
        <a:bodyPr/>
        <a:lstStyle/>
        <a:p>
          <a:pPr rtl="0"/>
          <a:r>
            <a:rPr lang="de-DE" dirty="0" err="1" smtClean="0"/>
            <a:t>What</a:t>
          </a:r>
          <a:r>
            <a:rPr lang="de-DE" dirty="0" smtClean="0"/>
            <a:t> </a:t>
          </a:r>
          <a:r>
            <a:rPr lang="de-DE" dirty="0" err="1" smtClean="0"/>
            <a:t>is</a:t>
          </a:r>
          <a:r>
            <a:rPr lang="de-DE" dirty="0" smtClean="0"/>
            <a:t> </a:t>
          </a:r>
          <a:r>
            <a:rPr lang="de-DE" dirty="0" err="1" smtClean="0"/>
            <a:t>it</a:t>
          </a:r>
          <a:r>
            <a:rPr lang="de-DE" dirty="0" smtClean="0"/>
            <a:t> </a:t>
          </a:r>
          <a:r>
            <a:rPr lang="de-DE" dirty="0" err="1" smtClean="0"/>
            <a:t>good</a:t>
          </a:r>
          <a:r>
            <a:rPr lang="de-DE" dirty="0" smtClean="0"/>
            <a:t> </a:t>
          </a:r>
          <a:r>
            <a:rPr lang="de-DE" dirty="0" err="1" smtClean="0"/>
            <a:t>for</a:t>
          </a:r>
          <a:r>
            <a:rPr lang="de-DE" dirty="0" smtClean="0"/>
            <a:t>?</a:t>
          </a:r>
          <a:endParaRPr lang="de-DE" dirty="0"/>
        </a:p>
      </dgm:t>
    </dgm:pt>
    <dgm:pt modelId="{F13962D0-AEF9-4A28-91D6-EF02F45462EF}" type="parTrans" cxnId="{A668CE70-A7C5-41D3-A965-B3A05A502666}">
      <dgm:prSet/>
      <dgm:spPr/>
      <dgm:t>
        <a:bodyPr/>
        <a:lstStyle/>
        <a:p>
          <a:endParaRPr lang="de-DE"/>
        </a:p>
      </dgm:t>
    </dgm:pt>
    <dgm:pt modelId="{4451951A-DCB5-4D99-91FA-64577973E627}" type="sibTrans" cxnId="{A668CE70-A7C5-41D3-A965-B3A05A502666}">
      <dgm:prSet/>
      <dgm:spPr/>
      <dgm:t>
        <a:bodyPr/>
        <a:lstStyle/>
        <a:p>
          <a:endParaRPr lang="de-DE"/>
        </a:p>
      </dgm:t>
    </dgm:pt>
    <dgm:pt modelId="{6B256EE7-D41D-4EEE-8BFC-4A6FB706EA74}">
      <dgm:prSet/>
      <dgm:spPr/>
      <dgm:t>
        <a:bodyPr/>
        <a:lstStyle/>
        <a:p>
          <a:pPr rtl="0"/>
          <a:r>
            <a:rPr lang="de-DE" smtClean="0">
              <a:solidFill>
                <a:schemeClr val="tx1">
                  <a:lumMod val="65000"/>
                </a:schemeClr>
              </a:solidFill>
            </a:rPr>
            <a:t>Migration scenarios</a:t>
          </a:r>
          <a:endParaRPr lang="de-DE">
            <a:solidFill>
              <a:schemeClr val="tx1">
                <a:lumMod val="65000"/>
              </a:schemeClr>
            </a:solidFill>
          </a:endParaRPr>
        </a:p>
      </dgm:t>
    </dgm:pt>
    <dgm:pt modelId="{2784427A-E2CB-4ADC-988C-E1AACE3D505E}" type="parTrans" cxnId="{1700FB13-C2CF-48D4-8222-ACC29E198DC5}">
      <dgm:prSet/>
      <dgm:spPr/>
      <dgm:t>
        <a:bodyPr/>
        <a:lstStyle/>
        <a:p>
          <a:endParaRPr lang="de-DE"/>
        </a:p>
      </dgm:t>
    </dgm:pt>
    <dgm:pt modelId="{31946D64-1EB3-4290-BAED-C5553281C7A0}" type="sibTrans" cxnId="{1700FB13-C2CF-48D4-8222-ACC29E198DC5}">
      <dgm:prSet/>
      <dgm:spPr/>
      <dgm:t>
        <a:bodyPr/>
        <a:lstStyle/>
        <a:p>
          <a:endParaRPr lang="de-DE"/>
        </a:p>
      </dgm:t>
    </dgm:pt>
    <dgm:pt modelId="{FED04EEF-715E-48CB-818A-27DA174E2395}">
      <dgm:prSet/>
      <dgm:spPr/>
      <dgm:t>
        <a:bodyPr/>
        <a:lstStyle/>
        <a:p>
          <a:pPr rtl="0"/>
          <a:r>
            <a:rPr lang="de-DE" smtClean="0">
              <a:solidFill>
                <a:schemeClr val="tx1">
                  <a:lumMod val="65000"/>
                </a:schemeClr>
              </a:solidFill>
            </a:rPr>
            <a:t>Hybrid deployment</a:t>
          </a:r>
          <a:endParaRPr lang="de-DE">
            <a:solidFill>
              <a:schemeClr val="tx1">
                <a:lumMod val="65000"/>
              </a:schemeClr>
            </a:solidFill>
          </a:endParaRPr>
        </a:p>
      </dgm:t>
    </dgm:pt>
    <dgm:pt modelId="{9FB33260-2F33-4C83-A605-7921EEF1EB51}" type="parTrans" cxnId="{25C4618B-08DF-4223-A27A-FCC8E298A44F}">
      <dgm:prSet/>
      <dgm:spPr/>
      <dgm:t>
        <a:bodyPr/>
        <a:lstStyle/>
        <a:p>
          <a:endParaRPr lang="de-DE"/>
        </a:p>
      </dgm:t>
    </dgm:pt>
    <dgm:pt modelId="{A8B4E8EB-7F48-47F9-99BE-7CA1106D6E7F}" type="sibTrans" cxnId="{25C4618B-08DF-4223-A27A-FCC8E298A44F}">
      <dgm:prSet/>
      <dgm:spPr/>
      <dgm:t>
        <a:bodyPr/>
        <a:lstStyle/>
        <a:p>
          <a:endParaRPr lang="de-DE"/>
        </a:p>
      </dgm:t>
    </dgm:pt>
    <dgm:pt modelId="{D7B03C24-89D0-4073-AB65-43BD58B46CFA}">
      <dgm:prSet/>
      <dgm:spPr/>
      <dgm:t>
        <a:bodyPr/>
        <a:lstStyle/>
        <a:p>
          <a:pPr rtl="0"/>
          <a:r>
            <a:rPr lang="de-DE" smtClean="0">
              <a:solidFill>
                <a:schemeClr val="tx1">
                  <a:lumMod val="65000"/>
                </a:schemeClr>
              </a:solidFill>
            </a:rPr>
            <a:t>Migrations interfaces</a:t>
          </a:r>
          <a:endParaRPr lang="de-DE">
            <a:solidFill>
              <a:schemeClr val="tx1">
                <a:lumMod val="65000"/>
              </a:schemeClr>
            </a:solidFill>
          </a:endParaRPr>
        </a:p>
      </dgm:t>
    </dgm:pt>
    <dgm:pt modelId="{D39A6959-4431-46BA-BD97-CC57A4170C0F}" type="parTrans" cxnId="{C750C28B-FFCB-4819-90F3-7245950DE59C}">
      <dgm:prSet/>
      <dgm:spPr/>
      <dgm:t>
        <a:bodyPr/>
        <a:lstStyle/>
        <a:p>
          <a:endParaRPr lang="de-DE"/>
        </a:p>
      </dgm:t>
    </dgm:pt>
    <dgm:pt modelId="{EADD04B6-D747-4359-81A3-AC120D0AD653}" type="sibTrans" cxnId="{C750C28B-FFCB-4819-90F3-7245950DE59C}">
      <dgm:prSet/>
      <dgm:spPr/>
      <dgm:t>
        <a:bodyPr/>
        <a:lstStyle/>
        <a:p>
          <a:endParaRPr lang="de-DE"/>
        </a:p>
      </dgm:t>
    </dgm:pt>
    <dgm:pt modelId="{24A2CDD8-9B1B-49FE-9228-089BCB9D79AC}" type="pres">
      <dgm:prSet presAssocID="{49530A4F-DCBB-48F5-B84D-4713FEB0B435}" presName="theList" presStyleCnt="0">
        <dgm:presLayoutVars>
          <dgm:dir/>
          <dgm:animLvl val="lvl"/>
          <dgm:resizeHandles val="exact"/>
        </dgm:presLayoutVars>
      </dgm:prSet>
      <dgm:spPr/>
      <dgm:t>
        <a:bodyPr/>
        <a:lstStyle/>
        <a:p>
          <a:endParaRPr lang="de-DE"/>
        </a:p>
      </dgm:t>
    </dgm:pt>
    <dgm:pt modelId="{03C5E59A-9C7F-4FB9-BFA5-1D2EDAFC5E32}" type="pres">
      <dgm:prSet presAssocID="{73A4A6BD-7CCB-4AA6-A6A9-B59DF2105996}" presName="compNode" presStyleCnt="0"/>
      <dgm:spPr/>
    </dgm:pt>
    <dgm:pt modelId="{DE218B78-EDA7-4D83-9BB9-3FDF30B07E79}" type="pres">
      <dgm:prSet presAssocID="{73A4A6BD-7CCB-4AA6-A6A9-B59DF2105996}" presName="aNode" presStyleLbl="bgShp" presStyleIdx="0" presStyleCnt="2"/>
      <dgm:spPr/>
      <dgm:t>
        <a:bodyPr/>
        <a:lstStyle/>
        <a:p>
          <a:endParaRPr lang="de-DE"/>
        </a:p>
      </dgm:t>
    </dgm:pt>
    <dgm:pt modelId="{950E369C-9251-45E0-B3B8-50C4BEB4049C}" type="pres">
      <dgm:prSet presAssocID="{73A4A6BD-7CCB-4AA6-A6A9-B59DF2105996}" presName="textNode" presStyleLbl="bgShp" presStyleIdx="0" presStyleCnt="2"/>
      <dgm:spPr/>
      <dgm:t>
        <a:bodyPr/>
        <a:lstStyle/>
        <a:p>
          <a:endParaRPr lang="de-DE"/>
        </a:p>
      </dgm:t>
    </dgm:pt>
    <dgm:pt modelId="{D8C371E3-51B0-4E86-A4EE-6C8135D3C3EF}" type="pres">
      <dgm:prSet presAssocID="{73A4A6BD-7CCB-4AA6-A6A9-B59DF2105996}" presName="compChildNode" presStyleCnt="0"/>
      <dgm:spPr/>
    </dgm:pt>
    <dgm:pt modelId="{0CEC3A04-FCC1-442B-89F3-675A23BBA8BC}" type="pres">
      <dgm:prSet presAssocID="{73A4A6BD-7CCB-4AA6-A6A9-B59DF2105996}" presName="theInnerList" presStyleCnt="0"/>
      <dgm:spPr/>
    </dgm:pt>
    <dgm:pt modelId="{ADB408A0-948B-4ADF-9439-A2149536A348}" type="pres">
      <dgm:prSet presAssocID="{4D6A11B3-3B35-41BF-B048-91C6FD6F607F}" presName="childNode" presStyleLbl="node1" presStyleIdx="0" presStyleCnt="9">
        <dgm:presLayoutVars>
          <dgm:bulletEnabled val="1"/>
        </dgm:presLayoutVars>
      </dgm:prSet>
      <dgm:spPr/>
      <dgm:t>
        <a:bodyPr/>
        <a:lstStyle/>
        <a:p>
          <a:endParaRPr lang="de-DE"/>
        </a:p>
      </dgm:t>
    </dgm:pt>
    <dgm:pt modelId="{DA932B53-CF0F-4DD0-87CF-25E1937208FE}" type="pres">
      <dgm:prSet presAssocID="{4D6A11B3-3B35-41BF-B048-91C6FD6F607F}" presName="aSpace2" presStyleCnt="0"/>
      <dgm:spPr/>
    </dgm:pt>
    <dgm:pt modelId="{1895ACF5-8FA6-4DA9-A62F-65FA8FFF95DB}" type="pres">
      <dgm:prSet presAssocID="{D49A5DF6-09B7-4FA1-9FAC-8876D7DF8267}" presName="childNode" presStyleLbl="node1" presStyleIdx="1" presStyleCnt="9">
        <dgm:presLayoutVars>
          <dgm:bulletEnabled val="1"/>
        </dgm:presLayoutVars>
      </dgm:prSet>
      <dgm:spPr/>
      <dgm:t>
        <a:bodyPr/>
        <a:lstStyle/>
        <a:p>
          <a:endParaRPr lang="de-DE"/>
        </a:p>
      </dgm:t>
    </dgm:pt>
    <dgm:pt modelId="{26B11DB5-9E07-41E8-98BF-6434E203245A}" type="pres">
      <dgm:prSet presAssocID="{D49A5DF6-09B7-4FA1-9FAC-8876D7DF8267}" presName="aSpace2" presStyleCnt="0"/>
      <dgm:spPr/>
    </dgm:pt>
    <dgm:pt modelId="{E1510CDE-5750-4C0B-8E09-D3E70E6CB5E0}" type="pres">
      <dgm:prSet presAssocID="{6A06F26C-5B37-4DDA-A723-7E3F6A96BD7A}" presName="childNode" presStyleLbl="node1" presStyleIdx="2" presStyleCnt="9">
        <dgm:presLayoutVars>
          <dgm:bulletEnabled val="1"/>
        </dgm:presLayoutVars>
      </dgm:prSet>
      <dgm:spPr/>
      <dgm:t>
        <a:bodyPr/>
        <a:lstStyle/>
        <a:p>
          <a:endParaRPr lang="de-DE"/>
        </a:p>
      </dgm:t>
    </dgm:pt>
    <dgm:pt modelId="{A832FF1B-922B-4F31-A9CD-6AEAB8982F29}" type="pres">
      <dgm:prSet presAssocID="{6A06F26C-5B37-4DDA-A723-7E3F6A96BD7A}" presName="aSpace2" presStyleCnt="0"/>
      <dgm:spPr/>
    </dgm:pt>
    <dgm:pt modelId="{C1B86290-44FF-45BF-B2F2-229B348B8F40}" type="pres">
      <dgm:prSet presAssocID="{91911BA8-D9CF-477B-9DE9-DFC1DC29FA56}" presName="childNode" presStyleLbl="node1" presStyleIdx="3" presStyleCnt="9">
        <dgm:presLayoutVars>
          <dgm:bulletEnabled val="1"/>
        </dgm:presLayoutVars>
      </dgm:prSet>
      <dgm:spPr/>
      <dgm:t>
        <a:bodyPr/>
        <a:lstStyle/>
        <a:p>
          <a:endParaRPr lang="de-DE"/>
        </a:p>
      </dgm:t>
    </dgm:pt>
    <dgm:pt modelId="{3B38CAA6-6C61-4539-A19C-79EDC45593FD}" type="pres">
      <dgm:prSet presAssocID="{91911BA8-D9CF-477B-9DE9-DFC1DC29FA56}" presName="aSpace2" presStyleCnt="0"/>
      <dgm:spPr/>
    </dgm:pt>
    <dgm:pt modelId="{939D63A9-A1CF-41D1-B88D-12301DE194C5}" type="pres">
      <dgm:prSet presAssocID="{5AA8E320-A8FD-4AE5-BCCE-9DC785C674A1}" presName="childNode" presStyleLbl="node1" presStyleIdx="4" presStyleCnt="9">
        <dgm:presLayoutVars>
          <dgm:bulletEnabled val="1"/>
        </dgm:presLayoutVars>
      </dgm:prSet>
      <dgm:spPr/>
      <dgm:t>
        <a:bodyPr/>
        <a:lstStyle/>
        <a:p>
          <a:endParaRPr lang="de-DE"/>
        </a:p>
      </dgm:t>
    </dgm:pt>
    <dgm:pt modelId="{EB7DD76D-E366-4445-9E32-7C73EABECECC}" type="pres">
      <dgm:prSet presAssocID="{73A4A6BD-7CCB-4AA6-A6A9-B59DF2105996}" presName="aSpace" presStyleCnt="0"/>
      <dgm:spPr/>
    </dgm:pt>
    <dgm:pt modelId="{0DA43DD2-5828-4651-B137-8301D289D245}" type="pres">
      <dgm:prSet presAssocID="{64BFEDBA-1EB4-4EC6-B7AC-072073139812}" presName="compNode" presStyleCnt="0"/>
      <dgm:spPr/>
    </dgm:pt>
    <dgm:pt modelId="{560231DC-0478-4012-B803-C554C54D8D55}" type="pres">
      <dgm:prSet presAssocID="{64BFEDBA-1EB4-4EC6-B7AC-072073139812}" presName="aNode" presStyleLbl="bgShp" presStyleIdx="1" presStyleCnt="2"/>
      <dgm:spPr/>
      <dgm:t>
        <a:bodyPr/>
        <a:lstStyle/>
        <a:p>
          <a:endParaRPr lang="de-DE"/>
        </a:p>
      </dgm:t>
    </dgm:pt>
    <dgm:pt modelId="{1BCB982C-11EA-45B3-8101-0417B8E1ACC9}" type="pres">
      <dgm:prSet presAssocID="{64BFEDBA-1EB4-4EC6-B7AC-072073139812}" presName="textNode" presStyleLbl="bgShp" presStyleIdx="1" presStyleCnt="2"/>
      <dgm:spPr/>
      <dgm:t>
        <a:bodyPr/>
        <a:lstStyle/>
        <a:p>
          <a:endParaRPr lang="de-DE"/>
        </a:p>
      </dgm:t>
    </dgm:pt>
    <dgm:pt modelId="{23D31493-1D8D-4B7E-B24C-E05EAE82AAD8}" type="pres">
      <dgm:prSet presAssocID="{64BFEDBA-1EB4-4EC6-B7AC-072073139812}" presName="compChildNode" presStyleCnt="0"/>
      <dgm:spPr/>
    </dgm:pt>
    <dgm:pt modelId="{A57B8055-8458-4C20-98AE-283437C295FC}" type="pres">
      <dgm:prSet presAssocID="{64BFEDBA-1EB4-4EC6-B7AC-072073139812}" presName="theInnerList" presStyleCnt="0"/>
      <dgm:spPr/>
    </dgm:pt>
    <dgm:pt modelId="{1FBE2E5A-594B-48C0-B4C2-9BF042776030}" type="pres">
      <dgm:prSet presAssocID="{350738FA-FF6C-4E9C-8C88-39C2902895DA}" presName="childNode" presStyleLbl="node1" presStyleIdx="5" presStyleCnt="9">
        <dgm:presLayoutVars>
          <dgm:bulletEnabled val="1"/>
        </dgm:presLayoutVars>
      </dgm:prSet>
      <dgm:spPr/>
      <dgm:t>
        <a:bodyPr/>
        <a:lstStyle/>
        <a:p>
          <a:endParaRPr lang="de-DE"/>
        </a:p>
      </dgm:t>
    </dgm:pt>
    <dgm:pt modelId="{89CECAA5-CCD7-4DCF-8BC2-AF6DC70C797A}" type="pres">
      <dgm:prSet presAssocID="{350738FA-FF6C-4E9C-8C88-39C2902895DA}" presName="aSpace2" presStyleCnt="0"/>
      <dgm:spPr/>
    </dgm:pt>
    <dgm:pt modelId="{FB88D3CB-3C43-45E6-9BD6-5AE8B9F49175}" type="pres">
      <dgm:prSet presAssocID="{6B256EE7-D41D-4EEE-8BFC-4A6FB706EA74}" presName="childNode" presStyleLbl="node1" presStyleIdx="6" presStyleCnt="9">
        <dgm:presLayoutVars>
          <dgm:bulletEnabled val="1"/>
        </dgm:presLayoutVars>
      </dgm:prSet>
      <dgm:spPr/>
      <dgm:t>
        <a:bodyPr/>
        <a:lstStyle/>
        <a:p>
          <a:endParaRPr lang="de-DE"/>
        </a:p>
      </dgm:t>
    </dgm:pt>
    <dgm:pt modelId="{3720B6C0-BB5A-438B-9BC8-93E42518BD4E}" type="pres">
      <dgm:prSet presAssocID="{6B256EE7-D41D-4EEE-8BFC-4A6FB706EA74}" presName="aSpace2" presStyleCnt="0"/>
      <dgm:spPr/>
    </dgm:pt>
    <dgm:pt modelId="{C0AE9AD0-AC9B-46AA-9003-6153E360BDE6}" type="pres">
      <dgm:prSet presAssocID="{FED04EEF-715E-48CB-818A-27DA174E2395}" presName="childNode" presStyleLbl="node1" presStyleIdx="7" presStyleCnt="9">
        <dgm:presLayoutVars>
          <dgm:bulletEnabled val="1"/>
        </dgm:presLayoutVars>
      </dgm:prSet>
      <dgm:spPr/>
      <dgm:t>
        <a:bodyPr/>
        <a:lstStyle/>
        <a:p>
          <a:endParaRPr lang="de-DE"/>
        </a:p>
      </dgm:t>
    </dgm:pt>
    <dgm:pt modelId="{C0F865F6-3B90-41C6-A61B-464A8AAC98B4}" type="pres">
      <dgm:prSet presAssocID="{FED04EEF-715E-48CB-818A-27DA174E2395}" presName="aSpace2" presStyleCnt="0"/>
      <dgm:spPr/>
    </dgm:pt>
    <dgm:pt modelId="{9217B0AA-CB9F-4871-9ABB-8B77FCF0FBD6}" type="pres">
      <dgm:prSet presAssocID="{D7B03C24-89D0-4073-AB65-43BD58B46CFA}" presName="childNode" presStyleLbl="node1" presStyleIdx="8" presStyleCnt="9">
        <dgm:presLayoutVars>
          <dgm:bulletEnabled val="1"/>
        </dgm:presLayoutVars>
      </dgm:prSet>
      <dgm:spPr/>
      <dgm:t>
        <a:bodyPr/>
        <a:lstStyle/>
        <a:p>
          <a:endParaRPr lang="de-DE"/>
        </a:p>
      </dgm:t>
    </dgm:pt>
  </dgm:ptLst>
  <dgm:cxnLst>
    <dgm:cxn modelId="{AF34820C-E3AD-40D2-909B-77C4FEB4A2B7}" type="presOf" srcId="{6B256EE7-D41D-4EEE-8BFC-4A6FB706EA74}" destId="{FB88D3CB-3C43-45E6-9BD6-5AE8B9F49175}" srcOrd="0" destOrd="0" presId="urn:microsoft.com/office/officeart/2005/8/layout/lProcess2"/>
    <dgm:cxn modelId="{BE31F0A9-4A90-4C75-93BA-DD91AD8B67FF}" type="presOf" srcId="{FED04EEF-715E-48CB-818A-27DA174E2395}" destId="{C0AE9AD0-AC9B-46AA-9003-6153E360BDE6}" srcOrd="0" destOrd="0" presId="urn:microsoft.com/office/officeart/2005/8/layout/lProcess2"/>
    <dgm:cxn modelId="{25C4618B-08DF-4223-A27A-FCC8E298A44F}" srcId="{64BFEDBA-1EB4-4EC6-B7AC-072073139812}" destId="{FED04EEF-715E-48CB-818A-27DA174E2395}" srcOrd="2" destOrd="0" parTransId="{9FB33260-2F33-4C83-A605-7921EEF1EB51}" sibTransId="{A8B4E8EB-7F48-47F9-99BE-7CA1106D6E7F}"/>
    <dgm:cxn modelId="{1D99063D-1F33-4327-9B1E-4F20C0678602}" type="presOf" srcId="{D7B03C24-89D0-4073-AB65-43BD58B46CFA}" destId="{9217B0AA-CB9F-4871-9ABB-8B77FCF0FBD6}" srcOrd="0" destOrd="0" presId="urn:microsoft.com/office/officeart/2005/8/layout/lProcess2"/>
    <dgm:cxn modelId="{DB974AB0-A1C8-4A9F-87AA-0FF290117507}" srcId="{49530A4F-DCBB-48F5-B84D-4713FEB0B435}" destId="{64BFEDBA-1EB4-4EC6-B7AC-072073139812}" srcOrd="1" destOrd="0" parTransId="{5034E314-D0C0-4AB6-96C2-D2EE381BE119}" sibTransId="{260C501F-9616-42D3-8062-AD6AFC30F591}"/>
    <dgm:cxn modelId="{94170CC8-F20B-4718-AC41-179C7271DE44}" srcId="{73A4A6BD-7CCB-4AA6-A6A9-B59DF2105996}" destId="{5AA8E320-A8FD-4AE5-BCCE-9DC785C674A1}" srcOrd="4" destOrd="0" parTransId="{951A906C-011F-4A1C-818D-1696C3DC8AD8}" sibTransId="{F82EC626-268A-44D4-B435-E04DAD22602E}"/>
    <dgm:cxn modelId="{1A602165-9CA9-46FB-82F4-63E792263D1D}" srcId="{73A4A6BD-7CCB-4AA6-A6A9-B59DF2105996}" destId="{4D6A11B3-3B35-41BF-B048-91C6FD6F607F}" srcOrd="0" destOrd="0" parTransId="{5E2BDB04-D543-4BA7-B525-8ACB4C3247B6}" sibTransId="{B9890938-166B-4146-9037-9A8F8EA04BD4}"/>
    <dgm:cxn modelId="{CFFA638C-BCE2-4140-87D0-E6A0FE4ED7E5}" type="presOf" srcId="{5AA8E320-A8FD-4AE5-BCCE-9DC785C674A1}" destId="{939D63A9-A1CF-41D1-B88D-12301DE194C5}" srcOrd="0" destOrd="0" presId="urn:microsoft.com/office/officeart/2005/8/layout/lProcess2"/>
    <dgm:cxn modelId="{FF7EBBDE-D546-4278-891D-D879F0C8BE90}" type="presOf" srcId="{D49A5DF6-09B7-4FA1-9FAC-8876D7DF8267}" destId="{1895ACF5-8FA6-4DA9-A62F-65FA8FFF95DB}" srcOrd="0" destOrd="0" presId="urn:microsoft.com/office/officeart/2005/8/layout/lProcess2"/>
    <dgm:cxn modelId="{3B1E8A33-DFAF-43F8-B624-A35824B77DA4}" srcId="{49530A4F-DCBB-48F5-B84D-4713FEB0B435}" destId="{73A4A6BD-7CCB-4AA6-A6A9-B59DF2105996}" srcOrd="0" destOrd="0" parTransId="{6D896586-6514-402C-828A-17FCBAD5A2AC}" sibTransId="{4EF267F7-8120-4848-8E3F-EB26E8D9ED8E}"/>
    <dgm:cxn modelId="{1700FB13-C2CF-48D4-8222-ACC29E198DC5}" srcId="{64BFEDBA-1EB4-4EC6-B7AC-072073139812}" destId="{6B256EE7-D41D-4EEE-8BFC-4A6FB706EA74}" srcOrd="1" destOrd="0" parTransId="{2784427A-E2CB-4ADC-988C-E1AACE3D505E}" sibTransId="{31946D64-1EB3-4290-BAED-C5553281C7A0}"/>
    <dgm:cxn modelId="{AB35CC37-1722-47CB-9C95-047CABF2895C}" type="presOf" srcId="{6A06F26C-5B37-4DDA-A723-7E3F6A96BD7A}" destId="{E1510CDE-5750-4C0B-8E09-D3E70E6CB5E0}" srcOrd="0" destOrd="0" presId="urn:microsoft.com/office/officeart/2005/8/layout/lProcess2"/>
    <dgm:cxn modelId="{D05465BD-7D57-47DD-9EB0-9FD28FEE122A}" type="presOf" srcId="{350738FA-FF6C-4E9C-8C88-39C2902895DA}" destId="{1FBE2E5A-594B-48C0-B4C2-9BF042776030}" srcOrd="0" destOrd="0" presId="urn:microsoft.com/office/officeart/2005/8/layout/lProcess2"/>
    <dgm:cxn modelId="{CBEEC7FF-9C6A-4F73-BCA3-C44225F9C4A1}" type="presOf" srcId="{73A4A6BD-7CCB-4AA6-A6A9-B59DF2105996}" destId="{DE218B78-EDA7-4D83-9BB9-3FDF30B07E79}" srcOrd="0" destOrd="0" presId="urn:microsoft.com/office/officeart/2005/8/layout/lProcess2"/>
    <dgm:cxn modelId="{C750C28B-FFCB-4819-90F3-7245950DE59C}" srcId="{64BFEDBA-1EB4-4EC6-B7AC-072073139812}" destId="{D7B03C24-89D0-4073-AB65-43BD58B46CFA}" srcOrd="3" destOrd="0" parTransId="{D39A6959-4431-46BA-BD97-CC57A4170C0F}" sibTransId="{EADD04B6-D747-4359-81A3-AC120D0AD653}"/>
    <dgm:cxn modelId="{18815E4A-3EDD-4153-B3FC-08D5D9819971}" type="presOf" srcId="{49530A4F-DCBB-48F5-B84D-4713FEB0B435}" destId="{24A2CDD8-9B1B-49FE-9228-089BCB9D79AC}" srcOrd="0" destOrd="0" presId="urn:microsoft.com/office/officeart/2005/8/layout/lProcess2"/>
    <dgm:cxn modelId="{FFB0F18B-F7B2-4096-A50D-E6A2B3DCD53B}" srcId="{73A4A6BD-7CCB-4AA6-A6A9-B59DF2105996}" destId="{D49A5DF6-09B7-4FA1-9FAC-8876D7DF8267}" srcOrd="1" destOrd="0" parTransId="{4560FFA7-46AD-4FFC-9A9D-57AE49AA48CB}" sibTransId="{8D5220C8-4D00-45B8-BC50-D4E4F0F9B715}"/>
    <dgm:cxn modelId="{A668CE70-A7C5-41D3-A965-B3A05A502666}" srcId="{64BFEDBA-1EB4-4EC6-B7AC-072073139812}" destId="{350738FA-FF6C-4E9C-8C88-39C2902895DA}" srcOrd="0" destOrd="0" parTransId="{F13962D0-AEF9-4A28-91D6-EF02F45462EF}" sibTransId="{4451951A-DCB5-4D99-91FA-64577973E627}"/>
    <dgm:cxn modelId="{BA52C30C-4A1B-43CD-B78C-F69B37CFCC53}" srcId="{73A4A6BD-7CCB-4AA6-A6A9-B59DF2105996}" destId="{6A06F26C-5B37-4DDA-A723-7E3F6A96BD7A}" srcOrd="2" destOrd="0" parTransId="{097A21C2-580B-4116-A9CC-DACDAEC9FD89}" sibTransId="{1F6947CB-1EE4-40B9-94A3-782351A66C90}"/>
    <dgm:cxn modelId="{D3058342-3602-40DE-B844-06BAC5C3121D}" type="presOf" srcId="{64BFEDBA-1EB4-4EC6-B7AC-072073139812}" destId="{1BCB982C-11EA-45B3-8101-0417B8E1ACC9}" srcOrd="1" destOrd="0" presId="urn:microsoft.com/office/officeart/2005/8/layout/lProcess2"/>
    <dgm:cxn modelId="{7299272E-4601-43F3-A101-2D9A4F483B29}" type="presOf" srcId="{73A4A6BD-7CCB-4AA6-A6A9-B59DF2105996}" destId="{950E369C-9251-45E0-B3B8-50C4BEB4049C}" srcOrd="1" destOrd="0" presId="urn:microsoft.com/office/officeart/2005/8/layout/lProcess2"/>
    <dgm:cxn modelId="{C81EB099-E180-41E4-BBAB-59833A67AFB0}" type="presOf" srcId="{64BFEDBA-1EB4-4EC6-B7AC-072073139812}" destId="{560231DC-0478-4012-B803-C554C54D8D55}" srcOrd="0" destOrd="0" presId="urn:microsoft.com/office/officeart/2005/8/layout/lProcess2"/>
    <dgm:cxn modelId="{DF4F0425-2B82-499C-A9A9-228505C31914}" type="presOf" srcId="{4D6A11B3-3B35-41BF-B048-91C6FD6F607F}" destId="{ADB408A0-948B-4ADF-9439-A2149536A348}" srcOrd="0" destOrd="0" presId="urn:microsoft.com/office/officeart/2005/8/layout/lProcess2"/>
    <dgm:cxn modelId="{4B3146C4-4AFE-4814-8DA7-B8DF15B723C8}" type="presOf" srcId="{91911BA8-D9CF-477B-9DE9-DFC1DC29FA56}" destId="{C1B86290-44FF-45BF-B2F2-229B348B8F40}" srcOrd="0" destOrd="0" presId="urn:microsoft.com/office/officeart/2005/8/layout/lProcess2"/>
    <dgm:cxn modelId="{F19172D3-24ED-4F98-BB75-79793849F3E3}" srcId="{73A4A6BD-7CCB-4AA6-A6A9-B59DF2105996}" destId="{91911BA8-D9CF-477B-9DE9-DFC1DC29FA56}" srcOrd="3" destOrd="0" parTransId="{32F8519C-4CBC-43B1-9D88-02119EA7979B}" sibTransId="{0D255775-36F3-445D-A6FB-2BD65687A4AC}"/>
    <dgm:cxn modelId="{41CCF830-9458-4A07-9BE0-4D05D2A1DAA6}" type="presParOf" srcId="{24A2CDD8-9B1B-49FE-9228-089BCB9D79AC}" destId="{03C5E59A-9C7F-4FB9-BFA5-1D2EDAFC5E32}" srcOrd="0" destOrd="0" presId="urn:microsoft.com/office/officeart/2005/8/layout/lProcess2"/>
    <dgm:cxn modelId="{CE67CF10-273B-4B7E-9A30-B2E878AB0FE7}" type="presParOf" srcId="{03C5E59A-9C7F-4FB9-BFA5-1D2EDAFC5E32}" destId="{DE218B78-EDA7-4D83-9BB9-3FDF30B07E79}" srcOrd="0" destOrd="0" presId="urn:microsoft.com/office/officeart/2005/8/layout/lProcess2"/>
    <dgm:cxn modelId="{745C13ED-417E-4E0C-91AD-7E1DF2519161}" type="presParOf" srcId="{03C5E59A-9C7F-4FB9-BFA5-1D2EDAFC5E32}" destId="{950E369C-9251-45E0-B3B8-50C4BEB4049C}" srcOrd="1" destOrd="0" presId="urn:microsoft.com/office/officeart/2005/8/layout/lProcess2"/>
    <dgm:cxn modelId="{2D04EE9C-E253-4174-A402-6B9DC2B3FE80}" type="presParOf" srcId="{03C5E59A-9C7F-4FB9-BFA5-1D2EDAFC5E32}" destId="{D8C371E3-51B0-4E86-A4EE-6C8135D3C3EF}" srcOrd="2" destOrd="0" presId="urn:microsoft.com/office/officeart/2005/8/layout/lProcess2"/>
    <dgm:cxn modelId="{7CDAAD79-C026-4181-9B08-4B022A6BB12E}" type="presParOf" srcId="{D8C371E3-51B0-4E86-A4EE-6C8135D3C3EF}" destId="{0CEC3A04-FCC1-442B-89F3-675A23BBA8BC}" srcOrd="0" destOrd="0" presId="urn:microsoft.com/office/officeart/2005/8/layout/lProcess2"/>
    <dgm:cxn modelId="{FA7F027D-273E-4FAB-86F0-B797C4254830}" type="presParOf" srcId="{0CEC3A04-FCC1-442B-89F3-675A23BBA8BC}" destId="{ADB408A0-948B-4ADF-9439-A2149536A348}" srcOrd="0" destOrd="0" presId="urn:microsoft.com/office/officeart/2005/8/layout/lProcess2"/>
    <dgm:cxn modelId="{4193026B-0109-4981-9DF8-DE5C3875C779}" type="presParOf" srcId="{0CEC3A04-FCC1-442B-89F3-675A23BBA8BC}" destId="{DA932B53-CF0F-4DD0-87CF-25E1937208FE}" srcOrd="1" destOrd="0" presId="urn:microsoft.com/office/officeart/2005/8/layout/lProcess2"/>
    <dgm:cxn modelId="{AB9CD57E-5BE1-40C7-9B94-68E732156FA3}" type="presParOf" srcId="{0CEC3A04-FCC1-442B-89F3-675A23BBA8BC}" destId="{1895ACF5-8FA6-4DA9-A62F-65FA8FFF95DB}" srcOrd="2" destOrd="0" presId="urn:microsoft.com/office/officeart/2005/8/layout/lProcess2"/>
    <dgm:cxn modelId="{3D354061-708F-49DE-A50C-9290CFF30F7C}" type="presParOf" srcId="{0CEC3A04-FCC1-442B-89F3-675A23BBA8BC}" destId="{26B11DB5-9E07-41E8-98BF-6434E203245A}" srcOrd="3" destOrd="0" presId="urn:microsoft.com/office/officeart/2005/8/layout/lProcess2"/>
    <dgm:cxn modelId="{23C01235-98A7-44F6-925C-02D9F6CB7190}" type="presParOf" srcId="{0CEC3A04-FCC1-442B-89F3-675A23BBA8BC}" destId="{E1510CDE-5750-4C0B-8E09-D3E70E6CB5E0}" srcOrd="4" destOrd="0" presId="urn:microsoft.com/office/officeart/2005/8/layout/lProcess2"/>
    <dgm:cxn modelId="{1DAFD51D-42C2-423F-928E-76ECD7A190AC}" type="presParOf" srcId="{0CEC3A04-FCC1-442B-89F3-675A23BBA8BC}" destId="{A832FF1B-922B-4F31-A9CD-6AEAB8982F29}" srcOrd="5" destOrd="0" presId="urn:microsoft.com/office/officeart/2005/8/layout/lProcess2"/>
    <dgm:cxn modelId="{3A23FE71-F175-4A92-8B0F-F53BB8A2B937}" type="presParOf" srcId="{0CEC3A04-FCC1-442B-89F3-675A23BBA8BC}" destId="{C1B86290-44FF-45BF-B2F2-229B348B8F40}" srcOrd="6" destOrd="0" presId="urn:microsoft.com/office/officeart/2005/8/layout/lProcess2"/>
    <dgm:cxn modelId="{5F3C9683-31AC-4280-B297-F2878CB4A137}" type="presParOf" srcId="{0CEC3A04-FCC1-442B-89F3-675A23BBA8BC}" destId="{3B38CAA6-6C61-4539-A19C-79EDC45593FD}" srcOrd="7" destOrd="0" presId="urn:microsoft.com/office/officeart/2005/8/layout/lProcess2"/>
    <dgm:cxn modelId="{E270BCA9-CADC-40F0-AF0D-F6691296844B}" type="presParOf" srcId="{0CEC3A04-FCC1-442B-89F3-675A23BBA8BC}" destId="{939D63A9-A1CF-41D1-B88D-12301DE194C5}" srcOrd="8" destOrd="0" presId="urn:microsoft.com/office/officeart/2005/8/layout/lProcess2"/>
    <dgm:cxn modelId="{A0FAD854-48F6-4749-A559-4ABD821DD2B3}" type="presParOf" srcId="{24A2CDD8-9B1B-49FE-9228-089BCB9D79AC}" destId="{EB7DD76D-E366-4445-9E32-7C73EABECECC}" srcOrd="1" destOrd="0" presId="urn:microsoft.com/office/officeart/2005/8/layout/lProcess2"/>
    <dgm:cxn modelId="{98BAB853-840A-4C78-BA2E-7622A9ED05D1}" type="presParOf" srcId="{24A2CDD8-9B1B-49FE-9228-089BCB9D79AC}" destId="{0DA43DD2-5828-4651-B137-8301D289D245}" srcOrd="2" destOrd="0" presId="urn:microsoft.com/office/officeart/2005/8/layout/lProcess2"/>
    <dgm:cxn modelId="{A0B5D88B-0D27-4F0A-876B-23D36A7004B4}" type="presParOf" srcId="{0DA43DD2-5828-4651-B137-8301D289D245}" destId="{560231DC-0478-4012-B803-C554C54D8D55}" srcOrd="0" destOrd="0" presId="urn:microsoft.com/office/officeart/2005/8/layout/lProcess2"/>
    <dgm:cxn modelId="{2557B332-E516-4920-B622-E2F59C4708B5}" type="presParOf" srcId="{0DA43DD2-5828-4651-B137-8301D289D245}" destId="{1BCB982C-11EA-45B3-8101-0417B8E1ACC9}" srcOrd="1" destOrd="0" presId="urn:microsoft.com/office/officeart/2005/8/layout/lProcess2"/>
    <dgm:cxn modelId="{AA61F16E-E3F1-4404-A6C4-DE59F7AAC4C9}" type="presParOf" srcId="{0DA43DD2-5828-4651-B137-8301D289D245}" destId="{23D31493-1D8D-4B7E-B24C-E05EAE82AAD8}" srcOrd="2" destOrd="0" presId="urn:microsoft.com/office/officeart/2005/8/layout/lProcess2"/>
    <dgm:cxn modelId="{D7F728DA-A397-4880-B9A3-3BDF221F728D}" type="presParOf" srcId="{23D31493-1D8D-4B7E-B24C-E05EAE82AAD8}" destId="{A57B8055-8458-4C20-98AE-283437C295FC}" srcOrd="0" destOrd="0" presId="urn:microsoft.com/office/officeart/2005/8/layout/lProcess2"/>
    <dgm:cxn modelId="{A5A317D7-950D-40D5-94D8-F45F16F30D6B}" type="presParOf" srcId="{A57B8055-8458-4C20-98AE-283437C295FC}" destId="{1FBE2E5A-594B-48C0-B4C2-9BF042776030}" srcOrd="0" destOrd="0" presId="urn:microsoft.com/office/officeart/2005/8/layout/lProcess2"/>
    <dgm:cxn modelId="{E2CCB2ED-2F3F-480C-9099-8445FE86CABD}" type="presParOf" srcId="{A57B8055-8458-4C20-98AE-283437C295FC}" destId="{89CECAA5-CCD7-4DCF-8BC2-AF6DC70C797A}" srcOrd="1" destOrd="0" presId="urn:microsoft.com/office/officeart/2005/8/layout/lProcess2"/>
    <dgm:cxn modelId="{72A22430-6F1B-41E7-B282-3250968B2218}" type="presParOf" srcId="{A57B8055-8458-4C20-98AE-283437C295FC}" destId="{FB88D3CB-3C43-45E6-9BD6-5AE8B9F49175}" srcOrd="2" destOrd="0" presId="urn:microsoft.com/office/officeart/2005/8/layout/lProcess2"/>
    <dgm:cxn modelId="{1D3C34D7-A7D0-40CB-9485-417A6B8CD6DF}" type="presParOf" srcId="{A57B8055-8458-4C20-98AE-283437C295FC}" destId="{3720B6C0-BB5A-438B-9BC8-93E42518BD4E}" srcOrd="3" destOrd="0" presId="urn:microsoft.com/office/officeart/2005/8/layout/lProcess2"/>
    <dgm:cxn modelId="{DE2B598B-AB0F-47D8-BBAA-EC43FBFCC586}" type="presParOf" srcId="{A57B8055-8458-4C20-98AE-283437C295FC}" destId="{C0AE9AD0-AC9B-46AA-9003-6153E360BDE6}" srcOrd="4" destOrd="0" presId="urn:microsoft.com/office/officeart/2005/8/layout/lProcess2"/>
    <dgm:cxn modelId="{9746D09B-A668-4C7A-967C-DE887BE23B7C}" type="presParOf" srcId="{A57B8055-8458-4C20-98AE-283437C295FC}" destId="{C0F865F6-3B90-41C6-A61B-464A8AAC98B4}" srcOrd="5" destOrd="0" presId="urn:microsoft.com/office/officeart/2005/8/layout/lProcess2"/>
    <dgm:cxn modelId="{AAFBC2ED-C933-4525-B71D-8AF20B111065}" type="presParOf" srcId="{A57B8055-8458-4C20-98AE-283437C295FC}" destId="{9217B0AA-CB9F-4871-9ABB-8B77FCF0FBD6}"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530A4F-DCBB-48F5-B84D-4713FEB0B435}" type="doc">
      <dgm:prSet loTypeId="urn:microsoft.com/office/officeart/2005/8/layout/lProcess2" loCatId="list" qsTypeId="urn:microsoft.com/office/officeart/2005/8/quickstyle/simple1" qsCatId="simple" csTypeId="urn:microsoft.com/office/officeart/2005/8/colors/accent1_2" csCatId="accent1"/>
      <dgm:spPr/>
      <dgm:t>
        <a:bodyPr/>
        <a:lstStyle/>
        <a:p>
          <a:endParaRPr lang="de-DE"/>
        </a:p>
      </dgm:t>
    </dgm:pt>
    <dgm:pt modelId="{73A4A6BD-7CCB-4AA6-A6A9-B59DF2105996}">
      <dgm:prSet/>
      <dgm:spPr/>
      <dgm:t>
        <a:bodyPr/>
        <a:lstStyle/>
        <a:p>
          <a:pPr rtl="0"/>
          <a:r>
            <a:rPr lang="de-DE" b="0" smtClean="0"/>
            <a:t>Exchange Server 2013</a:t>
          </a:r>
          <a:endParaRPr lang="de-DE"/>
        </a:p>
      </dgm:t>
    </dgm:pt>
    <dgm:pt modelId="{6D896586-6514-402C-828A-17FCBAD5A2AC}" type="parTrans" cxnId="{3B1E8A33-DFAF-43F8-B624-A35824B77DA4}">
      <dgm:prSet/>
      <dgm:spPr/>
      <dgm:t>
        <a:bodyPr/>
        <a:lstStyle/>
        <a:p>
          <a:endParaRPr lang="de-DE"/>
        </a:p>
      </dgm:t>
    </dgm:pt>
    <dgm:pt modelId="{4EF267F7-8120-4848-8E3F-EB26E8D9ED8E}" type="sibTrans" cxnId="{3B1E8A33-DFAF-43F8-B624-A35824B77DA4}">
      <dgm:prSet/>
      <dgm:spPr/>
      <dgm:t>
        <a:bodyPr/>
        <a:lstStyle/>
        <a:p>
          <a:endParaRPr lang="de-DE"/>
        </a:p>
      </dgm:t>
    </dgm:pt>
    <dgm:pt modelId="{4D6A11B3-3B35-41BF-B048-91C6FD6F607F}">
      <dgm:prSet/>
      <dgm:spPr/>
      <dgm:t>
        <a:bodyPr/>
        <a:lstStyle/>
        <a:p>
          <a:pPr rtl="0"/>
          <a:r>
            <a:rPr lang="de-DE" smtClean="0">
              <a:solidFill>
                <a:schemeClr val="tx1">
                  <a:lumMod val="65000"/>
                </a:schemeClr>
              </a:solidFill>
            </a:rPr>
            <a:t>New Exchange Architectur</a:t>
          </a:r>
          <a:endParaRPr lang="de-DE">
            <a:solidFill>
              <a:schemeClr val="tx1">
                <a:lumMod val="65000"/>
              </a:schemeClr>
            </a:solidFill>
          </a:endParaRPr>
        </a:p>
      </dgm:t>
    </dgm:pt>
    <dgm:pt modelId="{5E2BDB04-D543-4BA7-B525-8ACB4C3247B6}" type="parTrans" cxnId="{1A602165-9CA9-46FB-82F4-63E792263D1D}">
      <dgm:prSet/>
      <dgm:spPr/>
      <dgm:t>
        <a:bodyPr/>
        <a:lstStyle/>
        <a:p>
          <a:endParaRPr lang="de-DE"/>
        </a:p>
      </dgm:t>
    </dgm:pt>
    <dgm:pt modelId="{B9890938-166B-4146-9037-9A8F8EA04BD4}" type="sibTrans" cxnId="{1A602165-9CA9-46FB-82F4-63E792263D1D}">
      <dgm:prSet/>
      <dgm:spPr/>
      <dgm:t>
        <a:bodyPr/>
        <a:lstStyle/>
        <a:p>
          <a:endParaRPr lang="de-DE"/>
        </a:p>
      </dgm:t>
    </dgm:pt>
    <dgm:pt modelId="{D49A5DF6-09B7-4FA1-9FAC-8876D7DF8267}">
      <dgm:prSet/>
      <dgm:spPr/>
      <dgm:t>
        <a:bodyPr/>
        <a:lstStyle/>
        <a:p>
          <a:pPr rtl="0"/>
          <a:r>
            <a:rPr lang="de-DE" smtClean="0">
              <a:solidFill>
                <a:schemeClr val="tx1">
                  <a:lumMod val="65000"/>
                </a:schemeClr>
              </a:solidFill>
            </a:rPr>
            <a:t>Client Access Server 2013</a:t>
          </a:r>
          <a:endParaRPr lang="de-DE">
            <a:solidFill>
              <a:schemeClr val="tx1">
                <a:lumMod val="65000"/>
              </a:schemeClr>
            </a:solidFill>
          </a:endParaRPr>
        </a:p>
      </dgm:t>
    </dgm:pt>
    <dgm:pt modelId="{4560FFA7-46AD-4FFC-9A9D-57AE49AA48CB}" type="parTrans" cxnId="{FFB0F18B-F7B2-4096-A50D-E6A2B3DCD53B}">
      <dgm:prSet/>
      <dgm:spPr/>
      <dgm:t>
        <a:bodyPr/>
        <a:lstStyle/>
        <a:p>
          <a:endParaRPr lang="de-DE"/>
        </a:p>
      </dgm:t>
    </dgm:pt>
    <dgm:pt modelId="{8D5220C8-4D00-45B8-BC50-D4E4F0F9B715}" type="sibTrans" cxnId="{FFB0F18B-F7B2-4096-A50D-E6A2B3DCD53B}">
      <dgm:prSet/>
      <dgm:spPr/>
      <dgm:t>
        <a:bodyPr/>
        <a:lstStyle/>
        <a:p>
          <a:endParaRPr lang="de-DE"/>
        </a:p>
      </dgm:t>
    </dgm:pt>
    <dgm:pt modelId="{6A06F26C-5B37-4DDA-A723-7E3F6A96BD7A}">
      <dgm:prSet/>
      <dgm:spPr/>
      <dgm:t>
        <a:bodyPr/>
        <a:lstStyle/>
        <a:p>
          <a:pPr rtl="0"/>
          <a:r>
            <a:rPr lang="de-DE" smtClean="0">
              <a:solidFill>
                <a:schemeClr val="tx1">
                  <a:lumMod val="65000"/>
                </a:schemeClr>
              </a:solidFill>
            </a:rPr>
            <a:t>Mailbox Server 2013</a:t>
          </a:r>
          <a:endParaRPr lang="de-DE">
            <a:solidFill>
              <a:schemeClr val="tx1">
                <a:lumMod val="65000"/>
              </a:schemeClr>
            </a:solidFill>
          </a:endParaRPr>
        </a:p>
      </dgm:t>
    </dgm:pt>
    <dgm:pt modelId="{097A21C2-580B-4116-A9CC-DACDAEC9FD89}" type="parTrans" cxnId="{BA52C30C-4A1B-43CD-B78C-F69B37CFCC53}">
      <dgm:prSet/>
      <dgm:spPr/>
      <dgm:t>
        <a:bodyPr/>
        <a:lstStyle/>
        <a:p>
          <a:endParaRPr lang="de-DE"/>
        </a:p>
      </dgm:t>
    </dgm:pt>
    <dgm:pt modelId="{1F6947CB-1EE4-40B9-94A3-782351A66C90}" type="sibTrans" cxnId="{BA52C30C-4A1B-43CD-B78C-F69B37CFCC53}">
      <dgm:prSet/>
      <dgm:spPr/>
      <dgm:t>
        <a:bodyPr/>
        <a:lstStyle/>
        <a:p>
          <a:endParaRPr lang="de-DE"/>
        </a:p>
      </dgm:t>
    </dgm:pt>
    <dgm:pt modelId="{91911BA8-D9CF-477B-9DE9-DFC1DC29FA56}">
      <dgm:prSet/>
      <dgm:spPr/>
      <dgm:t>
        <a:bodyPr/>
        <a:lstStyle/>
        <a:p>
          <a:pPr rtl="0"/>
          <a:r>
            <a:rPr lang="de-DE" smtClean="0">
              <a:solidFill>
                <a:schemeClr val="tx1">
                  <a:lumMod val="65000"/>
                </a:schemeClr>
              </a:solidFill>
            </a:rPr>
            <a:t>Transport Architecture</a:t>
          </a:r>
          <a:endParaRPr lang="de-DE">
            <a:solidFill>
              <a:schemeClr val="tx1">
                <a:lumMod val="65000"/>
              </a:schemeClr>
            </a:solidFill>
          </a:endParaRPr>
        </a:p>
      </dgm:t>
    </dgm:pt>
    <dgm:pt modelId="{32F8519C-4CBC-43B1-9D88-02119EA7979B}" type="parTrans" cxnId="{F19172D3-24ED-4F98-BB75-79793849F3E3}">
      <dgm:prSet/>
      <dgm:spPr/>
      <dgm:t>
        <a:bodyPr/>
        <a:lstStyle/>
        <a:p>
          <a:endParaRPr lang="de-DE"/>
        </a:p>
      </dgm:t>
    </dgm:pt>
    <dgm:pt modelId="{0D255775-36F3-445D-A6FB-2BD65687A4AC}" type="sibTrans" cxnId="{F19172D3-24ED-4F98-BB75-79793849F3E3}">
      <dgm:prSet/>
      <dgm:spPr/>
      <dgm:t>
        <a:bodyPr/>
        <a:lstStyle/>
        <a:p>
          <a:endParaRPr lang="de-DE"/>
        </a:p>
      </dgm:t>
    </dgm:pt>
    <dgm:pt modelId="{5AA8E320-A8FD-4AE5-BCCE-9DC785C674A1}">
      <dgm:prSet/>
      <dgm:spPr/>
      <dgm:t>
        <a:bodyPr/>
        <a:lstStyle/>
        <a:p>
          <a:pPr rtl="0"/>
          <a:r>
            <a:rPr lang="de-DE" smtClean="0">
              <a:solidFill>
                <a:schemeClr val="tx1">
                  <a:lumMod val="65000"/>
                </a:schemeClr>
              </a:solidFill>
            </a:rPr>
            <a:t>Service Availability</a:t>
          </a:r>
          <a:endParaRPr lang="de-DE">
            <a:solidFill>
              <a:schemeClr val="tx1">
                <a:lumMod val="65000"/>
              </a:schemeClr>
            </a:solidFill>
          </a:endParaRPr>
        </a:p>
      </dgm:t>
    </dgm:pt>
    <dgm:pt modelId="{951A906C-011F-4A1C-818D-1696C3DC8AD8}" type="parTrans" cxnId="{94170CC8-F20B-4718-AC41-179C7271DE44}">
      <dgm:prSet/>
      <dgm:spPr/>
      <dgm:t>
        <a:bodyPr/>
        <a:lstStyle/>
        <a:p>
          <a:endParaRPr lang="de-DE"/>
        </a:p>
      </dgm:t>
    </dgm:pt>
    <dgm:pt modelId="{F82EC626-268A-44D4-B435-E04DAD22602E}" type="sibTrans" cxnId="{94170CC8-F20B-4718-AC41-179C7271DE44}">
      <dgm:prSet/>
      <dgm:spPr/>
      <dgm:t>
        <a:bodyPr/>
        <a:lstStyle/>
        <a:p>
          <a:endParaRPr lang="de-DE"/>
        </a:p>
      </dgm:t>
    </dgm:pt>
    <dgm:pt modelId="{64BFEDBA-1EB4-4EC6-B7AC-072073139812}">
      <dgm:prSet/>
      <dgm:spPr/>
      <dgm:t>
        <a:bodyPr/>
        <a:lstStyle/>
        <a:p>
          <a:pPr rtl="0"/>
          <a:r>
            <a:rPr lang="de-DE" b="0" smtClean="0"/>
            <a:t>Exchange </a:t>
          </a:r>
          <a:r>
            <a:rPr lang="en-US" b="0" smtClean="0"/>
            <a:t>and</a:t>
          </a:r>
          <a:r>
            <a:rPr lang="de-DE" b="0" smtClean="0"/>
            <a:t> Office 365 – Hybrid</a:t>
          </a:r>
          <a:endParaRPr lang="de-DE"/>
        </a:p>
      </dgm:t>
    </dgm:pt>
    <dgm:pt modelId="{5034E314-D0C0-4AB6-96C2-D2EE381BE119}" type="parTrans" cxnId="{DB974AB0-A1C8-4A9F-87AA-0FF290117507}">
      <dgm:prSet/>
      <dgm:spPr/>
      <dgm:t>
        <a:bodyPr/>
        <a:lstStyle/>
        <a:p>
          <a:endParaRPr lang="de-DE"/>
        </a:p>
      </dgm:t>
    </dgm:pt>
    <dgm:pt modelId="{260C501F-9616-42D3-8062-AD6AFC30F591}" type="sibTrans" cxnId="{DB974AB0-A1C8-4A9F-87AA-0FF290117507}">
      <dgm:prSet/>
      <dgm:spPr/>
      <dgm:t>
        <a:bodyPr/>
        <a:lstStyle/>
        <a:p>
          <a:endParaRPr lang="de-DE"/>
        </a:p>
      </dgm:t>
    </dgm:pt>
    <dgm:pt modelId="{350738FA-FF6C-4E9C-8C88-39C2902895DA}">
      <dgm:prSet/>
      <dgm:spPr/>
      <dgm:t>
        <a:bodyPr/>
        <a:lstStyle/>
        <a:p>
          <a:pPr rtl="0"/>
          <a:r>
            <a:rPr lang="de-DE" smtClean="0">
              <a:solidFill>
                <a:schemeClr val="tx1">
                  <a:lumMod val="65000"/>
                </a:schemeClr>
              </a:solidFill>
            </a:rPr>
            <a:t>What is it good for?</a:t>
          </a:r>
          <a:endParaRPr lang="de-DE">
            <a:solidFill>
              <a:schemeClr val="tx1">
                <a:lumMod val="65000"/>
              </a:schemeClr>
            </a:solidFill>
          </a:endParaRPr>
        </a:p>
      </dgm:t>
    </dgm:pt>
    <dgm:pt modelId="{F13962D0-AEF9-4A28-91D6-EF02F45462EF}" type="parTrans" cxnId="{A668CE70-A7C5-41D3-A965-B3A05A502666}">
      <dgm:prSet/>
      <dgm:spPr/>
      <dgm:t>
        <a:bodyPr/>
        <a:lstStyle/>
        <a:p>
          <a:endParaRPr lang="de-DE"/>
        </a:p>
      </dgm:t>
    </dgm:pt>
    <dgm:pt modelId="{4451951A-DCB5-4D99-91FA-64577973E627}" type="sibTrans" cxnId="{A668CE70-A7C5-41D3-A965-B3A05A502666}">
      <dgm:prSet/>
      <dgm:spPr/>
      <dgm:t>
        <a:bodyPr/>
        <a:lstStyle/>
        <a:p>
          <a:endParaRPr lang="de-DE"/>
        </a:p>
      </dgm:t>
    </dgm:pt>
    <dgm:pt modelId="{6B256EE7-D41D-4EEE-8BFC-4A6FB706EA74}">
      <dgm:prSet/>
      <dgm:spPr/>
      <dgm:t>
        <a:bodyPr/>
        <a:lstStyle/>
        <a:p>
          <a:pPr rtl="0"/>
          <a:r>
            <a:rPr lang="de-DE" smtClean="0">
              <a:solidFill>
                <a:schemeClr val="tx1"/>
              </a:solidFill>
            </a:rPr>
            <a:t>Migration scenarios</a:t>
          </a:r>
          <a:endParaRPr lang="de-DE">
            <a:solidFill>
              <a:schemeClr val="tx1"/>
            </a:solidFill>
          </a:endParaRPr>
        </a:p>
      </dgm:t>
    </dgm:pt>
    <dgm:pt modelId="{2784427A-E2CB-4ADC-988C-E1AACE3D505E}" type="parTrans" cxnId="{1700FB13-C2CF-48D4-8222-ACC29E198DC5}">
      <dgm:prSet/>
      <dgm:spPr/>
      <dgm:t>
        <a:bodyPr/>
        <a:lstStyle/>
        <a:p>
          <a:endParaRPr lang="de-DE"/>
        </a:p>
      </dgm:t>
    </dgm:pt>
    <dgm:pt modelId="{31946D64-1EB3-4290-BAED-C5553281C7A0}" type="sibTrans" cxnId="{1700FB13-C2CF-48D4-8222-ACC29E198DC5}">
      <dgm:prSet/>
      <dgm:spPr/>
      <dgm:t>
        <a:bodyPr/>
        <a:lstStyle/>
        <a:p>
          <a:endParaRPr lang="de-DE"/>
        </a:p>
      </dgm:t>
    </dgm:pt>
    <dgm:pt modelId="{FED04EEF-715E-48CB-818A-27DA174E2395}">
      <dgm:prSet/>
      <dgm:spPr/>
      <dgm:t>
        <a:bodyPr/>
        <a:lstStyle/>
        <a:p>
          <a:pPr rtl="0"/>
          <a:r>
            <a:rPr lang="de-DE" smtClean="0">
              <a:solidFill>
                <a:schemeClr val="tx1">
                  <a:lumMod val="65000"/>
                </a:schemeClr>
              </a:solidFill>
            </a:rPr>
            <a:t>Hybrid deployment</a:t>
          </a:r>
          <a:endParaRPr lang="de-DE">
            <a:solidFill>
              <a:schemeClr val="tx1">
                <a:lumMod val="65000"/>
              </a:schemeClr>
            </a:solidFill>
          </a:endParaRPr>
        </a:p>
      </dgm:t>
    </dgm:pt>
    <dgm:pt modelId="{9FB33260-2F33-4C83-A605-7921EEF1EB51}" type="parTrans" cxnId="{25C4618B-08DF-4223-A27A-FCC8E298A44F}">
      <dgm:prSet/>
      <dgm:spPr/>
      <dgm:t>
        <a:bodyPr/>
        <a:lstStyle/>
        <a:p>
          <a:endParaRPr lang="de-DE"/>
        </a:p>
      </dgm:t>
    </dgm:pt>
    <dgm:pt modelId="{A8B4E8EB-7F48-47F9-99BE-7CA1106D6E7F}" type="sibTrans" cxnId="{25C4618B-08DF-4223-A27A-FCC8E298A44F}">
      <dgm:prSet/>
      <dgm:spPr/>
      <dgm:t>
        <a:bodyPr/>
        <a:lstStyle/>
        <a:p>
          <a:endParaRPr lang="de-DE"/>
        </a:p>
      </dgm:t>
    </dgm:pt>
    <dgm:pt modelId="{D7B03C24-89D0-4073-AB65-43BD58B46CFA}">
      <dgm:prSet/>
      <dgm:spPr/>
      <dgm:t>
        <a:bodyPr/>
        <a:lstStyle/>
        <a:p>
          <a:pPr rtl="0"/>
          <a:r>
            <a:rPr lang="de-DE" smtClean="0">
              <a:solidFill>
                <a:schemeClr val="tx1">
                  <a:lumMod val="65000"/>
                </a:schemeClr>
              </a:solidFill>
            </a:rPr>
            <a:t>Migrations interfaces</a:t>
          </a:r>
          <a:endParaRPr lang="de-DE">
            <a:solidFill>
              <a:schemeClr val="tx1">
                <a:lumMod val="65000"/>
              </a:schemeClr>
            </a:solidFill>
          </a:endParaRPr>
        </a:p>
      </dgm:t>
    </dgm:pt>
    <dgm:pt modelId="{D39A6959-4431-46BA-BD97-CC57A4170C0F}" type="parTrans" cxnId="{C750C28B-FFCB-4819-90F3-7245950DE59C}">
      <dgm:prSet/>
      <dgm:spPr/>
      <dgm:t>
        <a:bodyPr/>
        <a:lstStyle/>
        <a:p>
          <a:endParaRPr lang="de-DE"/>
        </a:p>
      </dgm:t>
    </dgm:pt>
    <dgm:pt modelId="{EADD04B6-D747-4359-81A3-AC120D0AD653}" type="sibTrans" cxnId="{C750C28B-FFCB-4819-90F3-7245950DE59C}">
      <dgm:prSet/>
      <dgm:spPr/>
      <dgm:t>
        <a:bodyPr/>
        <a:lstStyle/>
        <a:p>
          <a:endParaRPr lang="de-DE"/>
        </a:p>
      </dgm:t>
    </dgm:pt>
    <dgm:pt modelId="{24A2CDD8-9B1B-49FE-9228-089BCB9D79AC}" type="pres">
      <dgm:prSet presAssocID="{49530A4F-DCBB-48F5-B84D-4713FEB0B435}" presName="theList" presStyleCnt="0">
        <dgm:presLayoutVars>
          <dgm:dir/>
          <dgm:animLvl val="lvl"/>
          <dgm:resizeHandles val="exact"/>
        </dgm:presLayoutVars>
      </dgm:prSet>
      <dgm:spPr/>
      <dgm:t>
        <a:bodyPr/>
        <a:lstStyle/>
        <a:p>
          <a:endParaRPr lang="de-DE"/>
        </a:p>
      </dgm:t>
    </dgm:pt>
    <dgm:pt modelId="{03C5E59A-9C7F-4FB9-BFA5-1D2EDAFC5E32}" type="pres">
      <dgm:prSet presAssocID="{73A4A6BD-7CCB-4AA6-A6A9-B59DF2105996}" presName="compNode" presStyleCnt="0"/>
      <dgm:spPr/>
    </dgm:pt>
    <dgm:pt modelId="{DE218B78-EDA7-4D83-9BB9-3FDF30B07E79}" type="pres">
      <dgm:prSet presAssocID="{73A4A6BD-7CCB-4AA6-A6A9-B59DF2105996}" presName="aNode" presStyleLbl="bgShp" presStyleIdx="0" presStyleCnt="2"/>
      <dgm:spPr/>
      <dgm:t>
        <a:bodyPr/>
        <a:lstStyle/>
        <a:p>
          <a:endParaRPr lang="de-DE"/>
        </a:p>
      </dgm:t>
    </dgm:pt>
    <dgm:pt modelId="{950E369C-9251-45E0-B3B8-50C4BEB4049C}" type="pres">
      <dgm:prSet presAssocID="{73A4A6BD-7CCB-4AA6-A6A9-B59DF2105996}" presName="textNode" presStyleLbl="bgShp" presStyleIdx="0" presStyleCnt="2"/>
      <dgm:spPr/>
      <dgm:t>
        <a:bodyPr/>
        <a:lstStyle/>
        <a:p>
          <a:endParaRPr lang="de-DE"/>
        </a:p>
      </dgm:t>
    </dgm:pt>
    <dgm:pt modelId="{D8C371E3-51B0-4E86-A4EE-6C8135D3C3EF}" type="pres">
      <dgm:prSet presAssocID="{73A4A6BD-7CCB-4AA6-A6A9-B59DF2105996}" presName="compChildNode" presStyleCnt="0"/>
      <dgm:spPr/>
    </dgm:pt>
    <dgm:pt modelId="{0CEC3A04-FCC1-442B-89F3-675A23BBA8BC}" type="pres">
      <dgm:prSet presAssocID="{73A4A6BD-7CCB-4AA6-A6A9-B59DF2105996}" presName="theInnerList" presStyleCnt="0"/>
      <dgm:spPr/>
    </dgm:pt>
    <dgm:pt modelId="{ADB408A0-948B-4ADF-9439-A2149536A348}" type="pres">
      <dgm:prSet presAssocID="{4D6A11B3-3B35-41BF-B048-91C6FD6F607F}" presName="childNode" presStyleLbl="node1" presStyleIdx="0" presStyleCnt="9">
        <dgm:presLayoutVars>
          <dgm:bulletEnabled val="1"/>
        </dgm:presLayoutVars>
      </dgm:prSet>
      <dgm:spPr/>
      <dgm:t>
        <a:bodyPr/>
        <a:lstStyle/>
        <a:p>
          <a:endParaRPr lang="de-DE"/>
        </a:p>
      </dgm:t>
    </dgm:pt>
    <dgm:pt modelId="{DA932B53-CF0F-4DD0-87CF-25E1937208FE}" type="pres">
      <dgm:prSet presAssocID="{4D6A11B3-3B35-41BF-B048-91C6FD6F607F}" presName="aSpace2" presStyleCnt="0"/>
      <dgm:spPr/>
    </dgm:pt>
    <dgm:pt modelId="{1895ACF5-8FA6-4DA9-A62F-65FA8FFF95DB}" type="pres">
      <dgm:prSet presAssocID="{D49A5DF6-09B7-4FA1-9FAC-8876D7DF8267}" presName="childNode" presStyleLbl="node1" presStyleIdx="1" presStyleCnt="9">
        <dgm:presLayoutVars>
          <dgm:bulletEnabled val="1"/>
        </dgm:presLayoutVars>
      </dgm:prSet>
      <dgm:spPr/>
      <dgm:t>
        <a:bodyPr/>
        <a:lstStyle/>
        <a:p>
          <a:endParaRPr lang="de-DE"/>
        </a:p>
      </dgm:t>
    </dgm:pt>
    <dgm:pt modelId="{26B11DB5-9E07-41E8-98BF-6434E203245A}" type="pres">
      <dgm:prSet presAssocID="{D49A5DF6-09B7-4FA1-9FAC-8876D7DF8267}" presName="aSpace2" presStyleCnt="0"/>
      <dgm:spPr/>
    </dgm:pt>
    <dgm:pt modelId="{E1510CDE-5750-4C0B-8E09-D3E70E6CB5E0}" type="pres">
      <dgm:prSet presAssocID="{6A06F26C-5B37-4DDA-A723-7E3F6A96BD7A}" presName="childNode" presStyleLbl="node1" presStyleIdx="2" presStyleCnt="9">
        <dgm:presLayoutVars>
          <dgm:bulletEnabled val="1"/>
        </dgm:presLayoutVars>
      </dgm:prSet>
      <dgm:spPr/>
      <dgm:t>
        <a:bodyPr/>
        <a:lstStyle/>
        <a:p>
          <a:endParaRPr lang="de-DE"/>
        </a:p>
      </dgm:t>
    </dgm:pt>
    <dgm:pt modelId="{A832FF1B-922B-4F31-A9CD-6AEAB8982F29}" type="pres">
      <dgm:prSet presAssocID="{6A06F26C-5B37-4DDA-A723-7E3F6A96BD7A}" presName="aSpace2" presStyleCnt="0"/>
      <dgm:spPr/>
    </dgm:pt>
    <dgm:pt modelId="{C1B86290-44FF-45BF-B2F2-229B348B8F40}" type="pres">
      <dgm:prSet presAssocID="{91911BA8-D9CF-477B-9DE9-DFC1DC29FA56}" presName="childNode" presStyleLbl="node1" presStyleIdx="3" presStyleCnt="9">
        <dgm:presLayoutVars>
          <dgm:bulletEnabled val="1"/>
        </dgm:presLayoutVars>
      </dgm:prSet>
      <dgm:spPr/>
      <dgm:t>
        <a:bodyPr/>
        <a:lstStyle/>
        <a:p>
          <a:endParaRPr lang="de-DE"/>
        </a:p>
      </dgm:t>
    </dgm:pt>
    <dgm:pt modelId="{3B38CAA6-6C61-4539-A19C-79EDC45593FD}" type="pres">
      <dgm:prSet presAssocID="{91911BA8-D9CF-477B-9DE9-DFC1DC29FA56}" presName="aSpace2" presStyleCnt="0"/>
      <dgm:spPr/>
    </dgm:pt>
    <dgm:pt modelId="{939D63A9-A1CF-41D1-B88D-12301DE194C5}" type="pres">
      <dgm:prSet presAssocID="{5AA8E320-A8FD-4AE5-BCCE-9DC785C674A1}" presName="childNode" presStyleLbl="node1" presStyleIdx="4" presStyleCnt="9">
        <dgm:presLayoutVars>
          <dgm:bulletEnabled val="1"/>
        </dgm:presLayoutVars>
      </dgm:prSet>
      <dgm:spPr/>
      <dgm:t>
        <a:bodyPr/>
        <a:lstStyle/>
        <a:p>
          <a:endParaRPr lang="de-DE"/>
        </a:p>
      </dgm:t>
    </dgm:pt>
    <dgm:pt modelId="{EB7DD76D-E366-4445-9E32-7C73EABECECC}" type="pres">
      <dgm:prSet presAssocID="{73A4A6BD-7CCB-4AA6-A6A9-B59DF2105996}" presName="aSpace" presStyleCnt="0"/>
      <dgm:spPr/>
    </dgm:pt>
    <dgm:pt modelId="{0DA43DD2-5828-4651-B137-8301D289D245}" type="pres">
      <dgm:prSet presAssocID="{64BFEDBA-1EB4-4EC6-B7AC-072073139812}" presName="compNode" presStyleCnt="0"/>
      <dgm:spPr/>
    </dgm:pt>
    <dgm:pt modelId="{560231DC-0478-4012-B803-C554C54D8D55}" type="pres">
      <dgm:prSet presAssocID="{64BFEDBA-1EB4-4EC6-B7AC-072073139812}" presName="aNode" presStyleLbl="bgShp" presStyleIdx="1" presStyleCnt="2"/>
      <dgm:spPr/>
      <dgm:t>
        <a:bodyPr/>
        <a:lstStyle/>
        <a:p>
          <a:endParaRPr lang="de-DE"/>
        </a:p>
      </dgm:t>
    </dgm:pt>
    <dgm:pt modelId="{1BCB982C-11EA-45B3-8101-0417B8E1ACC9}" type="pres">
      <dgm:prSet presAssocID="{64BFEDBA-1EB4-4EC6-B7AC-072073139812}" presName="textNode" presStyleLbl="bgShp" presStyleIdx="1" presStyleCnt="2"/>
      <dgm:spPr/>
      <dgm:t>
        <a:bodyPr/>
        <a:lstStyle/>
        <a:p>
          <a:endParaRPr lang="de-DE"/>
        </a:p>
      </dgm:t>
    </dgm:pt>
    <dgm:pt modelId="{23D31493-1D8D-4B7E-B24C-E05EAE82AAD8}" type="pres">
      <dgm:prSet presAssocID="{64BFEDBA-1EB4-4EC6-B7AC-072073139812}" presName="compChildNode" presStyleCnt="0"/>
      <dgm:spPr/>
    </dgm:pt>
    <dgm:pt modelId="{A57B8055-8458-4C20-98AE-283437C295FC}" type="pres">
      <dgm:prSet presAssocID="{64BFEDBA-1EB4-4EC6-B7AC-072073139812}" presName="theInnerList" presStyleCnt="0"/>
      <dgm:spPr/>
    </dgm:pt>
    <dgm:pt modelId="{1FBE2E5A-594B-48C0-B4C2-9BF042776030}" type="pres">
      <dgm:prSet presAssocID="{350738FA-FF6C-4E9C-8C88-39C2902895DA}" presName="childNode" presStyleLbl="node1" presStyleIdx="5" presStyleCnt="9">
        <dgm:presLayoutVars>
          <dgm:bulletEnabled val="1"/>
        </dgm:presLayoutVars>
      </dgm:prSet>
      <dgm:spPr/>
      <dgm:t>
        <a:bodyPr/>
        <a:lstStyle/>
        <a:p>
          <a:endParaRPr lang="de-DE"/>
        </a:p>
      </dgm:t>
    </dgm:pt>
    <dgm:pt modelId="{89CECAA5-CCD7-4DCF-8BC2-AF6DC70C797A}" type="pres">
      <dgm:prSet presAssocID="{350738FA-FF6C-4E9C-8C88-39C2902895DA}" presName="aSpace2" presStyleCnt="0"/>
      <dgm:spPr/>
    </dgm:pt>
    <dgm:pt modelId="{FB88D3CB-3C43-45E6-9BD6-5AE8B9F49175}" type="pres">
      <dgm:prSet presAssocID="{6B256EE7-D41D-4EEE-8BFC-4A6FB706EA74}" presName="childNode" presStyleLbl="node1" presStyleIdx="6" presStyleCnt="9">
        <dgm:presLayoutVars>
          <dgm:bulletEnabled val="1"/>
        </dgm:presLayoutVars>
      </dgm:prSet>
      <dgm:spPr/>
      <dgm:t>
        <a:bodyPr/>
        <a:lstStyle/>
        <a:p>
          <a:endParaRPr lang="de-DE"/>
        </a:p>
      </dgm:t>
    </dgm:pt>
    <dgm:pt modelId="{3720B6C0-BB5A-438B-9BC8-93E42518BD4E}" type="pres">
      <dgm:prSet presAssocID="{6B256EE7-D41D-4EEE-8BFC-4A6FB706EA74}" presName="aSpace2" presStyleCnt="0"/>
      <dgm:spPr/>
    </dgm:pt>
    <dgm:pt modelId="{C0AE9AD0-AC9B-46AA-9003-6153E360BDE6}" type="pres">
      <dgm:prSet presAssocID="{FED04EEF-715E-48CB-818A-27DA174E2395}" presName="childNode" presStyleLbl="node1" presStyleIdx="7" presStyleCnt="9">
        <dgm:presLayoutVars>
          <dgm:bulletEnabled val="1"/>
        </dgm:presLayoutVars>
      </dgm:prSet>
      <dgm:spPr/>
      <dgm:t>
        <a:bodyPr/>
        <a:lstStyle/>
        <a:p>
          <a:endParaRPr lang="de-DE"/>
        </a:p>
      </dgm:t>
    </dgm:pt>
    <dgm:pt modelId="{C0F865F6-3B90-41C6-A61B-464A8AAC98B4}" type="pres">
      <dgm:prSet presAssocID="{FED04EEF-715E-48CB-818A-27DA174E2395}" presName="aSpace2" presStyleCnt="0"/>
      <dgm:spPr/>
    </dgm:pt>
    <dgm:pt modelId="{9217B0AA-CB9F-4871-9ABB-8B77FCF0FBD6}" type="pres">
      <dgm:prSet presAssocID="{D7B03C24-89D0-4073-AB65-43BD58B46CFA}" presName="childNode" presStyleLbl="node1" presStyleIdx="8" presStyleCnt="9">
        <dgm:presLayoutVars>
          <dgm:bulletEnabled val="1"/>
        </dgm:presLayoutVars>
      </dgm:prSet>
      <dgm:spPr/>
      <dgm:t>
        <a:bodyPr/>
        <a:lstStyle/>
        <a:p>
          <a:endParaRPr lang="de-DE"/>
        </a:p>
      </dgm:t>
    </dgm:pt>
  </dgm:ptLst>
  <dgm:cxnLst>
    <dgm:cxn modelId="{1B15B949-3F71-4440-8927-45B7C7FF428D}" type="presOf" srcId="{D49A5DF6-09B7-4FA1-9FAC-8876D7DF8267}" destId="{1895ACF5-8FA6-4DA9-A62F-65FA8FFF95DB}" srcOrd="0" destOrd="0" presId="urn:microsoft.com/office/officeart/2005/8/layout/lProcess2"/>
    <dgm:cxn modelId="{F19172D3-24ED-4F98-BB75-79793849F3E3}" srcId="{73A4A6BD-7CCB-4AA6-A6A9-B59DF2105996}" destId="{91911BA8-D9CF-477B-9DE9-DFC1DC29FA56}" srcOrd="3" destOrd="0" parTransId="{32F8519C-4CBC-43B1-9D88-02119EA7979B}" sibTransId="{0D255775-36F3-445D-A6FB-2BD65687A4AC}"/>
    <dgm:cxn modelId="{5FDDB75B-95D1-41EC-B4C6-78E28CFCAD57}" type="presOf" srcId="{D7B03C24-89D0-4073-AB65-43BD58B46CFA}" destId="{9217B0AA-CB9F-4871-9ABB-8B77FCF0FBD6}" srcOrd="0" destOrd="0" presId="urn:microsoft.com/office/officeart/2005/8/layout/lProcess2"/>
    <dgm:cxn modelId="{1700FB13-C2CF-48D4-8222-ACC29E198DC5}" srcId="{64BFEDBA-1EB4-4EC6-B7AC-072073139812}" destId="{6B256EE7-D41D-4EEE-8BFC-4A6FB706EA74}" srcOrd="1" destOrd="0" parTransId="{2784427A-E2CB-4ADC-988C-E1AACE3D505E}" sibTransId="{31946D64-1EB3-4290-BAED-C5553281C7A0}"/>
    <dgm:cxn modelId="{E561275B-9D2D-4CDC-A8DA-E2DB194F577C}" type="presOf" srcId="{FED04EEF-715E-48CB-818A-27DA174E2395}" destId="{C0AE9AD0-AC9B-46AA-9003-6153E360BDE6}" srcOrd="0" destOrd="0" presId="urn:microsoft.com/office/officeart/2005/8/layout/lProcess2"/>
    <dgm:cxn modelId="{AD73202B-4E5A-4001-842F-C2E5523EF3D7}" type="presOf" srcId="{350738FA-FF6C-4E9C-8C88-39C2902895DA}" destId="{1FBE2E5A-594B-48C0-B4C2-9BF042776030}" srcOrd="0" destOrd="0" presId="urn:microsoft.com/office/officeart/2005/8/layout/lProcess2"/>
    <dgm:cxn modelId="{25C4618B-08DF-4223-A27A-FCC8E298A44F}" srcId="{64BFEDBA-1EB4-4EC6-B7AC-072073139812}" destId="{FED04EEF-715E-48CB-818A-27DA174E2395}" srcOrd="2" destOrd="0" parTransId="{9FB33260-2F33-4C83-A605-7921EEF1EB51}" sibTransId="{A8B4E8EB-7F48-47F9-99BE-7CA1106D6E7F}"/>
    <dgm:cxn modelId="{3FD3D91F-025F-400A-A456-9C6D0F9F307A}" type="presOf" srcId="{73A4A6BD-7CCB-4AA6-A6A9-B59DF2105996}" destId="{950E369C-9251-45E0-B3B8-50C4BEB4049C}" srcOrd="1" destOrd="0" presId="urn:microsoft.com/office/officeart/2005/8/layout/lProcess2"/>
    <dgm:cxn modelId="{00F83DC9-AC98-474A-B312-F7CCE997214C}" type="presOf" srcId="{6B256EE7-D41D-4EEE-8BFC-4A6FB706EA74}" destId="{FB88D3CB-3C43-45E6-9BD6-5AE8B9F49175}" srcOrd="0" destOrd="0" presId="urn:microsoft.com/office/officeart/2005/8/layout/lProcess2"/>
    <dgm:cxn modelId="{69FDF759-BDDA-4947-AD2E-6A2B84BB9B2F}" type="presOf" srcId="{6A06F26C-5B37-4DDA-A723-7E3F6A96BD7A}" destId="{E1510CDE-5750-4C0B-8E09-D3E70E6CB5E0}" srcOrd="0" destOrd="0" presId="urn:microsoft.com/office/officeart/2005/8/layout/lProcess2"/>
    <dgm:cxn modelId="{A668CE70-A7C5-41D3-A965-B3A05A502666}" srcId="{64BFEDBA-1EB4-4EC6-B7AC-072073139812}" destId="{350738FA-FF6C-4E9C-8C88-39C2902895DA}" srcOrd="0" destOrd="0" parTransId="{F13962D0-AEF9-4A28-91D6-EF02F45462EF}" sibTransId="{4451951A-DCB5-4D99-91FA-64577973E627}"/>
    <dgm:cxn modelId="{701A49B7-1D9F-4B4B-A83B-117BB8127433}" type="presOf" srcId="{64BFEDBA-1EB4-4EC6-B7AC-072073139812}" destId="{1BCB982C-11EA-45B3-8101-0417B8E1ACC9}" srcOrd="1" destOrd="0" presId="urn:microsoft.com/office/officeart/2005/8/layout/lProcess2"/>
    <dgm:cxn modelId="{C750C28B-FFCB-4819-90F3-7245950DE59C}" srcId="{64BFEDBA-1EB4-4EC6-B7AC-072073139812}" destId="{D7B03C24-89D0-4073-AB65-43BD58B46CFA}" srcOrd="3" destOrd="0" parTransId="{D39A6959-4431-46BA-BD97-CC57A4170C0F}" sibTransId="{EADD04B6-D747-4359-81A3-AC120D0AD653}"/>
    <dgm:cxn modelId="{93705931-42BA-4352-86E2-9949F2BAB7D9}" type="presOf" srcId="{64BFEDBA-1EB4-4EC6-B7AC-072073139812}" destId="{560231DC-0478-4012-B803-C554C54D8D55}" srcOrd="0" destOrd="0" presId="urn:microsoft.com/office/officeart/2005/8/layout/lProcess2"/>
    <dgm:cxn modelId="{11DD6E2A-F673-447A-AE87-292A92553E13}" type="presOf" srcId="{91911BA8-D9CF-477B-9DE9-DFC1DC29FA56}" destId="{C1B86290-44FF-45BF-B2F2-229B348B8F40}" srcOrd="0" destOrd="0" presId="urn:microsoft.com/office/officeart/2005/8/layout/lProcess2"/>
    <dgm:cxn modelId="{DB974AB0-A1C8-4A9F-87AA-0FF290117507}" srcId="{49530A4F-DCBB-48F5-B84D-4713FEB0B435}" destId="{64BFEDBA-1EB4-4EC6-B7AC-072073139812}" srcOrd="1" destOrd="0" parTransId="{5034E314-D0C0-4AB6-96C2-D2EE381BE119}" sibTransId="{260C501F-9616-42D3-8062-AD6AFC30F591}"/>
    <dgm:cxn modelId="{F4C5BE8A-7BA5-4118-96B9-6936CEB75A48}" type="presOf" srcId="{49530A4F-DCBB-48F5-B84D-4713FEB0B435}" destId="{24A2CDD8-9B1B-49FE-9228-089BCB9D79AC}" srcOrd="0" destOrd="0" presId="urn:microsoft.com/office/officeart/2005/8/layout/lProcess2"/>
    <dgm:cxn modelId="{FFB0F18B-F7B2-4096-A50D-E6A2B3DCD53B}" srcId="{73A4A6BD-7CCB-4AA6-A6A9-B59DF2105996}" destId="{D49A5DF6-09B7-4FA1-9FAC-8876D7DF8267}" srcOrd="1" destOrd="0" parTransId="{4560FFA7-46AD-4FFC-9A9D-57AE49AA48CB}" sibTransId="{8D5220C8-4D00-45B8-BC50-D4E4F0F9B715}"/>
    <dgm:cxn modelId="{BA52C30C-4A1B-43CD-B78C-F69B37CFCC53}" srcId="{73A4A6BD-7CCB-4AA6-A6A9-B59DF2105996}" destId="{6A06F26C-5B37-4DDA-A723-7E3F6A96BD7A}" srcOrd="2" destOrd="0" parTransId="{097A21C2-580B-4116-A9CC-DACDAEC9FD89}" sibTransId="{1F6947CB-1EE4-40B9-94A3-782351A66C90}"/>
    <dgm:cxn modelId="{1A602165-9CA9-46FB-82F4-63E792263D1D}" srcId="{73A4A6BD-7CCB-4AA6-A6A9-B59DF2105996}" destId="{4D6A11B3-3B35-41BF-B048-91C6FD6F607F}" srcOrd="0" destOrd="0" parTransId="{5E2BDB04-D543-4BA7-B525-8ACB4C3247B6}" sibTransId="{B9890938-166B-4146-9037-9A8F8EA04BD4}"/>
    <dgm:cxn modelId="{37359251-CC56-4FDF-AA3B-9BE45DBD737D}" type="presOf" srcId="{4D6A11B3-3B35-41BF-B048-91C6FD6F607F}" destId="{ADB408A0-948B-4ADF-9439-A2149536A348}" srcOrd="0" destOrd="0" presId="urn:microsoft.com/office/officeart/2005/8/layout/lProcess2"/>
    <dgm:cxn modelId="{3B1E8A33-DFAF-43F8-B624-A35824B77DA4}" srcId="{49530A4F-DCBB-48F5-B84D-4713FEB0B435}" destId="{73A4A6BD-7CCB-4AA6-A6A9-B59DF2105996}" srcOrd="0" destOrd="0" parTransId="{6D896586-6514-402C-828A-17FCBAD5A2AC}" sibTransId="{4EF267F7-8120-4848-8E3F-EB26E8D9ED8E}"/>
    <dgm:cxn modelId="{8663047C-0FE8-4620-903D-BF70560B2F9E}" type="presOf" srcId="{5AA8E320-A8FD-4AE5-BCCE-9DC785C674A1}" destId="{939D63A9-A1CF-41D1-B88D-12301DE194C5}" srcOrd="0" destOrd="0" presId="urn:microsoft.com/office/officeart/2005/8/layout/lProcess2"/>
    <dgm:cxn modelId="{B85BF3B2-2089-4D69-9301-CA3F7F5716C4}" type="presOf" srcId="{73A4A6BD-7CCB-4AA6-A6A9-B59DF2105996}" destId="{DE218B78-EDA7-4D83-9BB9-3FDF30B07E79}" srcOrd="0" destOrd="0" presId="urn:microsoft.com/office/officeart/2005/8/layout/lProcess2"/>
    <dgm:cxn modelId="{94170CC8-F20B-4718-AC41-179C7271DE44}" srcId="{73A4A6BD-7CCB-4AA6-A6A9-B59DF2105996}" destId="{5AA8E320-A8FD-4AE5-BCCE-9DC785C674A1}" srcOrd="4" destOrd="0" parTransId="{951A906C-011F-4A1C-818D-1696C3DC8AD8}" sibTransId="{F82EC626-268A-44D4-B435-E04DAD22602E}"/>
    <dgm:cxn modelId="{A5CABAA6-DBCE-4702-92F6-61134224156C}" type="presParOf" srcId="{24A2CDD8-9B1B-49FE-9228-089BCB9D79AC}" destId="{03C5E59A-9C7F-4FB9-BFA5-1D2EDAFC5E32}" srcOrd="0" destOrd="0" presId="urn:microsoft.com/office/officeart/2005/8/layout/lProcess2"/>
    <dgm:cxn modelId="{A4CE129A-9EEC-428C-8899-00C0E79914FC}" type="presParOf" srcId="{03C5E59A-9C7F-4FB9-BFA5-1D2EDAFC5E32}" destId="{DE218B78-EDA7-4D83-9BB9-3FDF30B07E79}" srcOrd="0" destOrd="0" presId="urn:microsoft.com/office/officeart/2005/8/layout/lProcess2"/>
    <dgm:cxn modelId="{40B65BE4-EDDC-4750-A6B1-ED91D18D7AA9}" type="presParOf" srcId="{03C5E59A-9C7F-4FB9-BFA5-1D2EDAFC5E32}" destId="{950E369C-9251-45E0-B3B8-50C4BEB4049C}" srcOrd="1" destOrd="0" presId="urn:microsoft.com/office/officeart/2005/8/layout/lProcess2"/>
    <dgm:cxn modelId="{F927E21B-A53F-49B3-AFBA-4C6151E9D83D}" type="presParOf" srcId="{03C5E59A-9C7F-4FB9-BFA5-1D2EDAFC5E32}" destId="{D8C371E3-51B0-4E86-A4EE-6C8135D3C3EF}" srcOrd="2" destOrd="0" presId="urn:microsoft.com/office/officeart/2005/8/layout/lProcess2"/>
    <dgm:cxn modelId="{B10AE15D-8CEE-49DB-9939-FAB8C0176F3E}" type="presParOf" srcId="{D8C371E3-51B0-4E86-A4EE-6C8135D3C3EF}" destId="{0CEC3A04-FCC1-442B-89F3-675A23BBA8BC}" srcOrd="0" destOrd="0" presId="urn:microsoft.com/office/officeart/2005/8/layout/lProcess2"/>
    <dgm:cxn modelId="{DFDDDC8B-C10D-452D-A27E-7728ED4B4DC6}" type="presParOf" srcId="{0CEC3A04-FCC1-442B-89F3-675A23BBA8BC}" destId="{ADB408A0-948B-4ADF-9439-A2149536A348}" srcOrd="0" destOrd="0" presId="urn:microsoft.com/office/officeart/2005/8/layout/lProcess2"/>
    <dgm:cxn modelId="{4E86FC6A-F539-4B41-B47B-998EFF262FDC}" type="presParOf" srcId="{0CEC3A04-FCC1-442B-89F3-675A23BBA8BC}" destId="{DA932B53-CF0F-4DD0-87CF-25E1937208FE}" srcOrd="1" destOrd="0" presId="urn:microsoft.com/office/officeart/2005/8/layout/lProcess2"/>
    <dgm:cxn modelId="{255AF934-4517-4D5B-A2A8-FAD12AC93E6F}" type="presParOf" srcId="{0CEC3A04-FCC1-442B-89F3-675A23BBA8BC}" destId="{1895ACF5-8FA6-4DA9-A62F-65FA8FFF95DB}" srcOrd="2" destOrd="0" presId="urn:microsoft.com/office/officeart/2005/8/layout/lProcess2"/>
    <dgm:cxn modelId="{AF789D7A-0E25-451E-BD1F-EDCFDF14EDA9}" type="presParOf" srcId="{0CEC3A04-FCC1-442B-89F3-675A23BBA8BC}" destId="{26B11DB5-9E07-41E8-98BF-6434E203245A}" srcOrd="3" destOrd="0" presId="urn:microsoft.com/office/officeart/2005/8/layout/lProcess2"/>
    <dgm:cxn modelId="{F564077D-10EB-4CD2-9648-23785E1D6BE8}" type="presParOf" srcId="{0CEC3A04-FCC1-442B-89F3-675A23BBA8BC}" destId="{E1510CDE-5750-4C0B-8E09-D3E70E6CB5E0}" srcOrd="4" destOrd="0" presId="urn:microsoft.com/office/officeart/2005/8/layout/lProcess2"/>
    <dgm:cxn modelId="{AD064ED3-68C3-4E21-87C2-A56A53212DE7}" type="presParOf" srcId="{0CEC3A04-FCC1-442B-89F3-675A23BBA8BC}" destId="{A832FF1B-922B-4F31-A9CD-6AEAB8982F29}" srcOrd="5" destOrd="0" presId="urn:microsoft.com/office/officeart/2005/8/layout/lProcess2"/>
    <dgm:cxn modelId="{38907FBF-F0C0-4783-A0E4-21ABF4B912F8}" type="presParOf" srcId="{0CEC3A04-FCC1-442B-89F3-675A23BBA8BC}" destId="{C1B86290-44FF-45BF-B2F2-229B348B8F40}" srcOrd="6" destOrd="0" presId="urn:microsoft.com/office/officeart/2005/8/layout/lProcess2"/>
    <dgm:cxn modelId="{1D0ABC7D-18F3-43A4-AFA3-0479EA828EA2}" type="presParOf" srcId="{0CEC3A04-FCC1-442B-89F3-675A23BBA8BC}" destId="{3B38CAA6-6C61-4539-A19C-79EDC45593FD}" srcOrd="7" destOrd="0" presId="urn:microsoft.com/office/officeart/2005/8/layout/lProcess2"/>
    <dgm:cxn modelId="{DE8A32DB-EBFF-4000-AB08-60A15453EB5C}" type="presParOf" srcId="{0CEC3A04-FCC1-442B-89F3-675A23BBA8BC}" destId="{939D63A9-A1CF-41D1-B88D-12301DE194C5}" srcOrd="8" destOrd="0" presId="urn:microsoft.com/office/officeart/2005/8/layout/lProcess2"/>
    <dgm:cxn modelId="{D40F4987-17D8-4C5D-A2DB-BD0090D4459E}" type="presParOf" srcId="{24A2CDD8-9B1B-49FE-9228-089BCB9D79AC}" destId="{EB7DD76D-E366-4445-9E32-7C73EABECECC}" srcOrd="1" destOrd="0" presId="urn:microsoft.com/office/officeart/2005/8/layout/lProcess2"/>
    <dgm:cxn modelId="{332C3CD6-85AA-406D-8CDE-E968186E397C}" type="presParOf" srcId="{24A2CDD8-9B1B-49FE-9228-089BCB9D79AC}" destId="{0DA43DD2-5828-4651-B137-8301D289D245}" srcOrd="2" destOrd="0" presId="urn:microsoft.com/office/officeart/2005/8/layout/lProcess2"/>
    <dgm:cxn modelId="{1D8CDBE7-DBFF-4ABC-89BE-28CB05A08B29}" type="presParOf" srcId="{0DA43DD2-5828-4651-B137-8301D289D245}" destId="{560231DC-0478-4012-B803-C554C54D8D55}" srcOrd="0" destOrd="0" presId="urn:microsoft.com/office/officeart/2005/8/layout/lProcess2"/>
    <dgm:cxn modelId="{2A0E07ED-2483-4D2B-B1BC-B19D2C5B24E3}" type="presParOf" srcId="{0DA43DD2-5828-4651-B137-8301D289D245}" destId="{1BCB982C-11EA-45B3-8101-0417B8E1ACC9}" srcOrd="1" destOrd="0" presId="urn:microsoft.com/office/officeart/2005/8/layout/lProcess2"/>
    <dgm:cxn modelId="{29DA302B-5D03-4EDD-BF43-C8A6B5196CBD}" type="presParOf" srcId="{0DA43DD2-5828-4651-B137-8301D289D245}" destId="{23D31493-1D8D-4B7E-B24C-E05EAE82AAD8}" srcOrd="2" destOrd="0" presId="urn:microsoft.com/office/officeart/2005/8/layout/lProcess2"/>
    <dgm:cxn modelId="{B370C251-7135-4BF3-8880-5C45D11BA12E}" type="presParOf" srcId="{23D31493-1D8D-4B7E-B24C-E05EAE82AAD8}" destId="{A57B8055-8458-4C20-98AE-283437C295FC}" srcOrd="0" destOrd="0" presId="urn:microsoft.com/office/officeart/2005/8/layout/lProcess2"/>
    <dgm:cxn modelId="{7ACD5562-D46B-4595-8028-6992B973D66E}" type="presParOf" srcId="{A57B8055-8458-4C20-98AE-283437C295FC}" destId="{1FBE2E5A-594B-48C0-B4C2-9BF042776030}" srcOrd="0" destOrd="0" presId="urn:microsoft.com/office/officeart/2005/8/layout/lProcess2"/>
    <dgm:cxn modelId="{948A3E14-A5DA-4DD5-BEDC-EEC9773BC4C9}" type="presParOf" srcId="{A57B8055-8458-4C20-98AE-283437C295FC}" destId="{89CECAA5-CCD7-4DCF-8BC2-AF6DC70C797A}" srcOrd="1" destOrd="0" presId="urn:microsoft.com/office/officeart/2005/8/layout/lProcess2"/>
    <dgm:cxn modelId="{10374B1A-A217-4BCB-9DA5-694B221DBD30}" type="presParOf" srcId="{A57B8055-8458-4C20-98AE-283437C295FC}" destId="{FB88D3CB-3C43-45E6-9BD6-5AE8B9F49175}" srcOrd="2" destOrd="0" presId="urn:microsoft.com/office/officeart/2005/8/layout/lProcess2"/>
    <dgm:cxn modelId="{0E9B70BA-BDD4-44C1-B6D2-A82A21EA460B}" type="presParOf" srcId="{A57B8055-8458-4C20-98AE-283437C295FC}" destId="{3720B6C0-BB5A-438B-9BC8-93E42518BD4E}" srcOrd="3" destOrd="0" presId="urn:microsoft.com/office/officeart/2005/8/layout/lProcess2"/>
    <dgm:cxn modelId="{33B66B39-6B0B-47B8-89D6-820B4E2ABE53}" type="presParOf" srcId="{A57B8055-8458-4C20-98AE-283437C295FC}" destId="{C0AE9AD0-AC9B-46AA-9003-6153E360BDE6}" srcOrd="4" destOrd="0" presId="urn:microsoft.com/office/officeart/2005/8/layout/lProcess2"/>
    <dgm:cxn modelId="{12BD4E66-1D4B-46BA-A6BA-9D3AC5510C2B}" type="presParOf" srcId="{A57B8055-8458-4C20-98AE-283437C295FC}" destId="{C0F865F6-3B90-41C6-A61B-464A8AAC98B4}" srcOrd="5" destOrd="0" presId="urn:microsoft.com/office/officeart/2005/8/layout/lProcess2"/>
    <dgm:cxn modelId="{DAA6EF7A-7BFC-4697-BB71-707A15A2DCEF}" type="presParOf" srcId="{A57B8055-8458-4C20-98AE-283437C295FC}" destId="{9217B0AA-CB9F-4871-9ABB-8B77FCF0FBD6}"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9530A4F-DCBB-48F5-B84D-4713FEB0B435}"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de-DE"/>
        </a:p>
      </dgm:t>
    </dgm:pt>
    <dgm:pt modelId="{73A4A6BD-7CCB-4AA6-A6A9-B59DF2105996}">
      <dgm:prSet/>
      <dgm:spPr/>
      <dgm:t>
        <a:bodyPr/>
        <a:lstStyle/>
        <a:p>
          <a:pPr rtl="0"/>
          <a:r>
            <a:rPr lang="de-DE" b="0" smtClean="0"/>
            <a:t>Exchange Server 2013</a:t>
          </a:r>
          <a:endParaRPr lang="de-DE"/>
        </a:p>
      </dgm:t>
    </dgm:pt>
    <dgm:pt modelId="{6D896586-6514-402C-828A-17FCBAD5A2AC}" type="parTrans" cxnId="{3B1E8A33-DFAF-43F8-B624-A35824B77DA4}">
      <dgm:prSet/>
      <dgm:spPr/>
      <dgm:t>
        <a:bodyPr/>
        <a:lstStyle/>
        <a:p>
          <a:endParaRPr lang="de-DE"/>
        </a:p>
      </dgm:t>
    </dgm:pt>
    <dgm:pt modelId="{4EF267F7-8120-4848-8E3F-EB26E8D9ED8E}" type="sibTrans" cxnId="{3B1E8A33-DFAF-43F8-B624-A35824B77DA4}">
      <dgm:prSet/>
      <dgm:spPr/>
      <dgm:t>
        <a:bodyPr/>
        <a:lstStyle/>
        <a:p>
          <a:endParaRPr lang="de-DE"/>
        </a:p>
      </dgm:t>
    </dgm:pt>
    <dgm:pt modelId="{4D6A11B3-3B35-41BF-B048-91C6FD6F607F}">
      <dgm:prSet/>
      <dgm:spPr/>
      <dgm:t>
        <a:bodyPr/>
        <a:lstStyle/>
        <a:p>
          <a:pPr rtl="0"/>
          <a:r>
            <a:rPr lang="de-DE" dirty="0" smtClean="0">
              <a:solidFill>
                <a:schemeClr val="tx1">
                  <a:lumMod val="65000"/>
                </a:schemeClr>
              </a:solidFill>
            </a:rPr>
            <a:t>New Exchange </a:t>
          </a:r>
          <a:r>
            <a:rPr lang="de-DE" dirty="0" err="1" smtClean="0">
              <a:solidFill>
                <a:schemeClr val="tx1">
                  <a:lumMod val="65000"/>
                </a:schemeClr>
              </a:solidFill>
            </a:rPr>
            <a:t>Architecture</a:t>
          </a:r>
          <a:endParaRPr lang="de-DE" dirty="0">
            <a:solidFill>
              <a:schemeClr val="tx1">
                <a:lumMod val="65000"/>
              </a:schemeClr>
            </a:solidFill>
          </a:endParaRPr>
        </a:p>
      </dgm:t>
    </dgm:pt>
    <dgm:pt modelId="{5E2BDB04-D543-4BA7-B525-8ACB4C3247B6}" type="parTrans" cxnId="{1A602165-9CA9-46FB-82F4-63E792263D1D}">
      <dgm:prSet/>
      <dgm:spPr/>
      <dgm:t>
        <a:bodyPr/>
        <a:lstStyle/>
        <a:p>
          <a:endParaRPr lang="de-DE"/>
        </a:p>
      </dgm:t>
    </dgm:pt>
    <dgm:pt modelId="{B9890938-166B-4146-9037-9A8F8EA04BD4}" type="sibTrans" cxnId="{1A602165-9CA9-46FB-82F4-63E792263D1D}">
      <dgm:prSet/>
      <dgm:spPr/>
      <dgm:t>
        <a:bodyPr/>
        <a:lstStyle/>
        <a:p>
          <a:endParaRPr lang="de-DE"/>
        </a:p>
      </dgm:t>
    </dgm:pt>
    <dgm:pt modelId="{D49A5DF6-09B7-4FA1-9FAC-8876D7DF8267}">
      <dgm:prSet/>
      <dgm:spPr/>
      <dgm:t>
        <a:bodyPr/>
        <a:lstStyle/>
        <a:p>
          <a:pPr rtl="0"/>
          <a:r>
            <a:rPr lang="de-DE" smtClean="0">
              <a:solidFill>
                <a:schemeClr val="tx1">
                  <a:lumMod val="65000"/>
                </a:schemeClr>
              </a:solidFill>
            </a:rPr>
            <a:t>Client Access Server 2013</a:t>
          </a:r>
          <a:endParaRPr lang="de-DE">
            <a:solidFill>
              <a:schemeClr val="tx1">
                <a:lumMod val="65000"/>
              </a:schemeClr>
            </a:solidFill>
          </a:endParaRPr>
        </a:p>
      </dgm:t>
    </dgm:pt>
    <dgm:pt modelId="{4560FFA7-46AD-4FFC-9A9D-57AE49AA48CB}" type="parTrans" cxnId="{FFB0F18B-F7B2-4096-A50D-E6A2B3DCD53B}">
      <dgm:prSet/>
      <dgm:spPr/>
      <dgm:t>
        <a:bodyPr/>
        <a:lstStyle/>
        <a:p>
          <a:endParaRPr lang="de-DE"/>
        </a:p>
      </dgm:t>
    </dgm:pt>
    <dgm:pt modelId="{8D5220C8-4D00-45B8-BC50-D4E4F0F9B715}" type="sibTrans" cxnId="{FFB0F18B-F7B2-4096-A50D-E6A2B3DCD53B}">
      <dgm:prSet/>
      <dgm:spPr/>
      <dgm:t>
        <a:bodyPr/>
        <a:lstStyle/>
        <a:p>
          <a:endParaRPr lang="de-DE"/>
        </a:p>
      </dgm:t>
    </dgm:pt>
    <dgm:pt modelId="{6A06F26C-5B37-4DDA-A723-7E3F6A96BD7A}">
      <dgm:prSet/>
      <dgm:spPr/>
      <dgm:t>
        <a:bodyPr/>
        <a:lstStyle/>
        <a:p>
          <a:pPr rtl="0"/>
          <a:r>
            <a:rPr lang="de-DE" smtClean="0">
              <a:solidFill>
                <a:schemeClr val="tx1">
                  <a:lumMod val="65000"/>
                </a:schemeClr>
              </a:solidFill>
            </a:rPr>
            <a:t>Mailbox Server 2013</a:t>
          </a:r>
          <a:endParaRPr lang="de-DE">
            <a:solidFill>
              <a:schemeClr val="tx1">
                <a:lumMod val="65000"/>
              </a:schemeClr>
            </a:solidFill>
          </a:endParaRPr>
        </a:p>
      </dgm:t>
    </dgm:pt>
    <dgm:pt modelId="{097A21C2-580B-4116-A9CC-DACDAEC9FD89}" type="parTrans" cxnId="{BA52C30C-4A1B-43CD-B78C-F69B37CFCC53}">
      <dgm:prSet/>
      <dgm:spPr/>
      <dgm:t>
        <a:bodyPr/>
        <a:lstStyle/>
        <a:p>
          <a:endParaRPr lang="de-DE"/>
        </a:p>
      </dgm:t>
    </dgm:pt>
    <dgm:pt modelId="{1F6947CB-1EE4-40B9-94A3-782351A66C90}" type="sibTrans" cxnId="{BA52C30C-4A1B-43CD-B78C-F69B37CFCC53}">
      <dgm:prSet/>
      <dgm:spPr/>
      <dgm:t>
        <a:bodyPr/>
        <a:lstStyle/>
        <a:p>
          <a:endParaRPr lang="de-DE"/>
        </a:p>
      </dgm:t>
    </dgm:pt>
    <dgm:pt modelId="{91911BA8-D9CF-477B-9DE9-DFC1DC29FA56}">
      <dgm:prSet/>
      <dgm:spPr/>
      <dgm:t>
        <a:bodyPr/>
        <a:lstStyle/>
        <a:p>
          <a:pPr rtl="0"/>
          <a:r>
            <a:rPr lang="de-DE" smtClean="0">
              <a:solidFill>
                <a:schemeClr val="tx1">
                  <a:lumMod val="65000"/>
                </a:schemeClr>
              </a:solidFill>
            </a:rPr>
            <a:t>Transport Architecture</a:t>
          </a:r>
          <a:endParaRPr lang="de-DE">
            <a:solidFill>
              <a:schemeClr val="tx1">
                <a:lumMod val="65000"/>
              </a:schemeClr>
            </a:solidFill>
          </a:endParaRPr>
        </a:p>
      </dgm:t>
    </dgm:pt>
    <dgm:pt modelId="{32F8519C-4CBC-43B1-9D88-02119EA7979B}" type="parTrans" cxnId="{F19172D3-24ED-4F98-BB75-79793849F3E3}">
      <dgm:prSet/>
      <dgm:spPr/>
      <dgm:t>
        <a:bodyPr/>
        <a:lstStyle/>
        <a:p>
          <a:endParaRPr lang="de-DE"/>
        </a:p>
      </dgm:t>
    </dgm:pt>
    <dgm:pt modelId="{0D255775-36F3-445D-A6FB-2BD65687A4AC}" type="sibTrans" cxnId="{F19172D3-24ED-4F98-BB75-79793849F3E3}">
      <dgm:prSet/>
      <dgm:spPr/>
      <dgm:t>
        <a:bodyPr/>
        <a:lstStyle/>
        <a:p>
          <a:endParaRPr lang="de-DE"/>
        </a:p>
      </dgm:t>
    </dgm:pt>
    <dgm:pt modelId="{5AA8E320-A8FD-4AE5-BCCE-9DC785C674A1}">
      <dgm:prSet/>
      <dgm:spPr/>
      <dgm:t>
        <a:bodyPr/>
        <a:lstStyle/>
        <a:p>
          <a:pPr rtl="0"/>
          <a:r>
            <a:rPr lang="de-DE" smtClean="0">
              <a:solidFill>
                <a:schemeClr val="tx1">
                  <a:lumMod val="65000"/>
                </a:schemeClr>
              </a:solidFill>
            </a:rPr>
            <a:t>Service Availability</a:t>
          </a:r>
          <a:endParaRPr lang="de-DE">
            <a:solidFill>
              <a:schemeClr val="tx1">
                <a:lumMod val="65000"/>
              </a:schemeClr>
            </a:solidFill>
          </a:endParaRPr>
        </a:p>
      </dgm:t>
    </dgm:pt>
    <dgm:pt modelId="{951A906C-011F-4A1C-818D-1696C3DC8AD8}" type="parTrans" cxnId="{94170CC8-F20B-4718-AC41-179C7271DE44}">
      <dgm:prSet/>
      <dgm:spPr/>
      <dgm:t>
        <a:bodyPr/>
        <a:lstStyle/>
        <a:p>
          <a:endParaRPr lang="de-DE"/>
        </a:p>
      </dgm:t>
    </dgm:pt>
    <dgm:pt modelId="{F82EC626-268A-44D4-B435-E04DAD22602E}" type="sibTrans" cxnId="{94170CC8-F20B-4718-AC41-179C7271DE44}">
      <dgm:prSet/>
      <dgm:spPr/>
      <dgm:t>
        <a:bodyPr/>
        <a:lstStyle/>
        <a:p>
          <a:endParaRPr lang="de-DE"/>
        </a:p>
      </dgm:t>
    </dgm:pt>
    <dgm:pt modelId="{64BFEDBA-1EB4-4EC6-B7AC-072073139812}">
      <dgm:prSet/>
      <dgm:spPr/>
      <dgm:t>
        <a:bodyPr/>
        <a:lstStyle/>
        <a:p>
          <a:pPr rtl="0"/>
          <a:r>
            <a:rPr lang="de-DE" b="0" smtClean="0"/>
            <a:t>Exchange </a:t>
          </a:r>
          <a:r>
            <a:rPr lang="en-US" b="0" smtClean="0"/>
            <a:t>and</a:t>
          </a:r>
          <a:r>
            <a:rPr lang="de-DE" b="0" smtClean="0"/>
            <a:t> Office 365 – Hybrid</a:t>
          </a:r>
          <a:endParaRPr lang="de-DE"/>
        </a:p>
      </dgm:t>
    </dgm:pt>
    <dgm:pt modelId="{5034E314-D0C0-4AB6-96C2-D2EE381BE119}" type="parTrans" cxnId="{DB974AB0-A1C8-4A9F-87AA-0FF290117507}">
      <dgm:prSet/>
      <dgm:spPr/>
      <dgm:t>
        <a:bodyPr/>
        <a:lstStyle/>
        <a:p>
          <a:endParaRPr lang="de-DE"/>
        </a:p>
      </dgm:t>
    </dgm:pt>
    <dgm:pt modelId="{260C501F-9616-42D3-8062-AD6AFC30F591}" type="sibTrans" cxnId="{DB974AB0-A1C8-4A9F-87AA-0FF290117507}">
      <dgm:prSet/>
      <dgm:spPr/>
      <dgm:t>
        <a:bodyPr/>
        <a:lstStyle/>
        <a:p>
          <a:endParaRPr lang="de-DE"/>
        </a:p>
      </dgm:t>
    </dgm:pt>
    <dgm:pt modelId="{350738FA-FF6C-4E9C-8C88-39C2902895DA}">
      <dgm:prSet/>
      <dgm:spPr/>
      <dgm:t>
        <a:bodyPr/>
        <a:lstStyle/>
        <a:p>
          <a:pPr rtl="0"/>
          <a:r>
            <a:rPr lang="de-DE" smtClean="0">
              <a:solidFill>
                <a:schemeClr val="tx1">
                  <a:lumMod val="65000"/>
                </a:schemeClr>
              </a:solidFill>
            </a:rPr>
            <a:t>What is it good for?</a:t>
          </a:r>
          <a:endParaRPr lang="de-DE">
            <a:solidFill>
              <a:schemeClr val="tx1">
                <a:lumMod val="65000"/>
              </a:schemeClr>
            </a:solidFill>
          </a:endParaRPr>
        </a:p>
      </dgm:t>
    </dgm:pt>
    <dgm:pt modelId="{F13962D0-AEF9-4A28-91D6-EF02F45462EF}" type="parTrans" cxnId="{A668CE70-A7C5-41D3-A965-B3A05A502666}">
      <dgm:prSet/>
      <dgm:spPr/>
      <dgm:t>
        <a:bodyPr/>
        <a:lstStyle/>
        <a:p>
          <a:endParaRPr lang="de-DE"/>
        </a:p>
      </dgm:t>
    </dgm:pt>
    <dgm:pt modelId="{4451951A-DCB5-4D99-91FA-64577973E627}" type="sibTrans" cxnId="{A668CE70-A7C5-41D3-A965-B3A05A502666}">
      <dgm:prSet/>
      <dgm:spPr/>
      <dgm:t>
        <a:bodyPr/>
        <a:lstStyle/>
        <a:p>
          <a:endParaRPr lang="de-DE"/>
        </a:p>
      </dgm:t>
    </dgm:pt>
    <dgm:pt modelId="{6B256EE7-D41D-4EEE-8BFC-4A6FB706EA74}">
      <dgm:prSet/>
      <dgm:spPr/>
      <dgm:t>
        <a:bodyPr/>
        <a:lstStyle/>
        <a:p>
          <a:pPr rtl="0"/>
          <a:r>
            <a:rPr lang="de-DE" smtClean="0">
              <a:solidFill>
                <a:schemeClr val="tx1">
                  <a:lumMod val="65000"/>
                </a:schemeClr>
              </a:solidFill>
            </a:rPr>
            <a:t>Migration scenarios</a:t>
          </a:r>
          <a:endParaRPr lang="de-DE">
            <a:solidFill>
              <a:schemeClr val="tx1">
                <a:lumMod val="65000"/>
              </a:schemeClr>
            </a:solidFill>
          </a:endParaRPr>
        </a:p>
      </dgm:t>
    </dgm:pt>
    <dgm:pt modelId="{2784427A-E2CB-4ADC-988C-E1AACE3D505E}" type="parTrans" cxnId="{1700FB13-C2CF-48D4-8222-ACC29E198DC5}">
      <dgm:prSet/>
      <dgm:spPr/>
      <dgm:t>
        <a:bodyPr/>
        <a:lstStyle/>
        <a:p>
          <a:endParaRPr lang="de-DE"/>
        </a:p>
      </dgm:t>
    </dgm:pt>
    <dgm:pt modelId="{31946D64-1EB3-4290-BAED-C5553281C7A0}" type="sibTrans" cxnId="{1700FB13-C2CF-48D4-8222-ACC29E198DC5}">
      <dgm:prSet/>
      <dgm:spPr/>
      <dgm:t>
        <a:bodyPr/>
        <a:lstStyle/>
        <a:p>
          <a:endParaRPr lang="de-DE"/>
        </a:p>
      </dgm:t>
    </dgm:pt>
    <dgm:pt modelId="{FED04EEF-715E-48CB-818A-27DA174E2395}">
      <dgm:prSet/>
      <dgm:spPr/>
      <dgm:t>
        <a:bodyPr/>
        <a:lstStyle/>
        <a:p>
          <a:pPr rtl="0"/>
          <a:r>
            <a:rPr lang="de-DE" smtClean="0">
              <a:solidFill>
                <a:schemeClr val="tx1"/>
              </a:solidFill>
            </a:rPr>
            <a:t>Hybrid deployment</a:t>
          </a:r>
          <a:endParaRPr lang="de-DE">
            <a:solidFill>
              <a:schemeClr val="tx1"/>
            </a:solidFill>
          </a:endParaRPr>
        </a:p>
      </dgm:t>
    </dgm:pt>
    <dgm:pt modelId="{9FB33260-2F33-4C83-A605-7921EEF1EB51}" type="parTrans" cxnId="{25C4618B-08DF-4223-A27A-FCC8E298A44F}">
      <dgm:prSet/>
      <dgm:spPr/>
      <dgm:t>
        <a:bodyPr/>
        <a:lstStyle/>
        <a:p>
          <a:endParaRPr lang="de-DE"/>
        </a:p>
      </dgm:t>
    </dgm:pt>
    <dgm:pt modelId="{A8B4E8EB-7F48-47F9-99BE-7CA1106D6E7F}" type="sibTrans" cxnId="{25C4618B-08DF-4223-A27A-FCC8E298A44F}">
      <dgm:prSet/>
      <dgm:spPr/>
      <dgm:t>
        <a:bodyPr/>
        <a:lstStyle/>
        <a:p>
          <a:endParaRPr lang="de-DE"/>
        </a:p>
      </dgm:t>
    </dgm:pt>
    <dgm:pt modelId="{D7B03C24-89D0-4073-AB65-43BD58B46CFA}">
      <dgm:prSet/>
      <dgm:spPr/>
      <dgm:t>
        <a:bodyPr/>
        <a:lstStyle/>
        <a:p>
          <a:pPr rtl="0"/>
          <a:r>
            <a:rPr lang="de-DE" smtClean="0">
              <a:solidFill>
                <a:schemeClr val="tx1">
                  <a:lumMod val="65000"/>
                </a:schemeClr>
              </a:solidFill>
            </a:rPr>
            <a:t>Migrations interfaces</a:t>
          </a:r>
          <a:endParaRPr lang="de-DE">
            <a:solidFill>
              <a:schemeClr val="tx1">
                <a:lumMod val="65000"/>
              </a:schemeClr>
            </a:solidFill>
          </a:endParaRPr>
        </a:p>
      </dgm:t>
    </dgm:pt>
    <dgm:pt modelId="{D39A6959-4431-46BA-BD97-CC57A4170C0F}" type="parTrans" cxnId="{C750C28B-FFCB-4819-90F3-7245950DE59C}">
      <dgm:prSet/>
      <dgm:spPr/>
      <dgm:t>
        <a:bodyPr/>
        <a:lstStyle/>
        <a:p>
          <a:endParaRPr lang="de-DE"/>
        </a:p>
      </dgm:t>
    </dgm:pt>
    <dgm:pt modelId="{EADD04B6-D747-4359-81A3-AC120D0AD653}" type="sibTrans" cxnId="{C750C28B-FFCB-4819-90F3-7245950DE59C}">
      <dgm:prSet/>
      <dgm:spPr/>
      <dgm:t>
        <a:bodyPr/>
        <a:lstStyle/>
        <a:p>
          <a:endParaRPr lang="de-DE"/>
        </a:p>
      </dgm:t>
    </dgm:pt>
    <dgm:pt modelId="{24A2CDD8-9B1B-49FE-9228-089BCB9D79AC}" type="pres">
      <dgm:prSet presAssocID="{49530A4F-DCBB-48F5-B84D-4713FEB0B435}" presName="theList" presStyleCnt="0">
        <dgm:presLayoutVars>
          <dgm:dir/>
          <dgm:animLvl val="lvl"/>
          <dgm:resizeHandles val="exact"/>
        </dgm:presLayoutVars>
      </dgm:prSet>
      <dgm:spPr/>
      <dgm:t>
        <a:bodyPr/>
        <a:lstStyle/>
        <a:p>
          <a:endParaRPr lang="de-DE"/>
        </a:p>
      </dgm:t>
    </dgm:pt>
    <dgm:pt modelId="{03C5E59A-9C7F-4FB9-BFA5-1D2EDAFC5E32}" type="pres">
      <dgm:prSet presAssocID="{73A4A6BD-7CCB-4AA6-A6A9-B59DF2105996}" presName="compNode" presStyleCnt="0"/>
      <dgm:spPr/>
    </dgm:pt>
    <dgm:pt modelId="{DE218B78-EDA7-4D83-9BB9-3FDF30B07E79}" type="pres">
      <dgm:prSet presAssocID="{73A4A6BD-7CCB-4AA6-A6A9-B59DF2105996}" presName="aNode" presStyleLbl="bgShp" presStyleIdx="0" presStyleCnt="2"/>
      <dgm:spPr/>
      <dgm:t>
        <a:bodyPr/>
        <a:lstStyle/>
        <a:p>
          <a:endParaRPr lang="de-DE"/>
        </a:p>
      </dgm:t>
    </dgm:pt>
    <dgm:pt modelId="{950E369C-9251-45E0-B3B8-50C4BEB4049C}" type="pres">
      <dgm:prSet presAssocID="{73A4A6BD-7CCB-4AA6-A6A9-B59DF2105996}" presName="textNode" presStyleLbl="bgShp" presStyleIdx="0" presStyleCnt="2"/>
      <dgm:spPr/>
      <dgm:t>
        <a:bodyPr/>
        <a:lstStyle/>
        <a:p>
          <a:endParaRPr lang="de-DE"/>
        </a:p>
      </dgm:t>
    </dgm:pt>
    <dgm:pt modelId="{D8C371E3-51B0-4E86-A4EE-6C8135D3C3EF}" type="pres">
      <dgm:prSet presAssocID="{73A4A6BD-7CCB-4AA6-A6A9-B59DF2105996}" presName="compChildNode" presStyleCnt="0"/>
      <dgm:spPr/>
    </dgm:pt>
    <dgm:pt modelId="{0CEC3A04-FCC1-442B-89F3-675A23BBA8BC}" type="pres">
      <dgm:prSet presAssocID="{73A4A6BD-7CCB-4AA6-A6A9-B59DF2105996}" presName="theInnerList" presStyleCnt="0"/>
      <dgm:spPr/>
    </dgm:pt>
    <dgm:pt modelId="{ADB408A0-948B-4ADF-9439-A2149536A348}" type="pres">
      <dgm:prSet presAssocID="{4D6A11B3-3B35-41BF-B048-91C6FD6F607F}" presName="childNode" presStyleLbl="node1" presStyleIdx="0" presStyleCnt="9">
        <dgm:presLayoutVars>
          <dgm:bulletEnabled val="1"/>
        </dgm:presLayoutVars>
      </dgm:prSet>
      <dgm:spPr/>
      <dgm:t>
        <a:bodyPr/>
        <a:lstStyle/>
        <a:p>
          <a:endParaRPr lang="de-DE"/>
        </a:p>
      </dgm:t>
    </dgm:pt>
    <dgm:pt modelId="{DA932B53-CF0F-4DD0-87CF-25E1937208FE}" type="pres">
      <dgm:prSet presAssocID="{4D6A11B3-3B35-41BF-B048-91C6FD6F607F}" presName="aSpace2" presStyleCnt="0"/>
      <dgm:spPr/>
    </dgm:pt>
    <dgm:pt modelId="{1895ACF5-8FA6-4DA9-A62F-65FA8FFF95DB}" type="pres">
      <dgm:prSet presAssocID="{D49A5DF6-09B7-4FA1-9FAC-8876D7DF8267}" presName="childNode" presStyleLbl="node1" presStyleIdx="1" presStyleCnt="9">
        <dgm:presLayoutVars>
          <dgm:bulletEnabled val="1"/>
        </dgm:presLayoutVars>
      </dgm:prSet>
      <dgm:spPr/>
      <dgm:t>
        <a:bodyPr/>
        <a:lstStyle/>
        <a:p>
          <a:endParaRPr lang="de-DE"/>
        </a:p>
      </dgm:t>
    </dgm:pt>
    <dgm:pt modelId="{26B11DB5-9E07-41E8-98BF-6434E203245A}" type="pres">
      <dgm:prSet presAssocID="{D49A5DF6-09B7-4FA1-9FAC-8876D7DF8267}" presName="aSpace2" presStyleCnt="0"/>
      <dgm:spPr/>
    </dgm:pt>
    <dgm:pt modelId="{E1510CDE-5750-4C0B-8E09-D3E70E6CB5E0}" type="pres">
      <dgm:prSet presAssocID="{6A06F26C-5B37-4DDA-A723-7E3F6A96BD7A}" presName="childNode" presStyleLbl="node1" presStyleIdx="2" presStyleCnt="9">
        <dgm:presLayoutVars>
          <dgm:bulletEnabled val="1"/>
        </dgm:presLayoutVars>
      </dgm:prSet>
      <dgm:spPr/>
      <dgm:t>
        <a:bodyPr/>
        <a:lstStyle/>
        <a:p>
          <a:endParaRPr lang="de-DE"/>
        </a:p>
      </dgm:t>
    </dgm:pt>
    <dgm:pt modelId="{A832FF1B-922B-4F31-A9CD-6AEAB8982F29}" type="pres">
      <dgm:prSet presAssocID="{6A06F26C-5B37-4DDA-A723-7E3F6A96BD7A}" presName="aSpace2" presStyleCnt="0"/>
      <dgm:spPr/>
    </dgm:pt>
    <dgm:pt modelId="{C1B86290-44FF-45BF-B2F2-229B348B8F40}" type="pres">
      <dgm:prSet presAssocID="{91911BA8-D9CF-477B-9DE9-DFC1DC29FA56}" presName="childNode" presStyleLbl="node1" presStyleIdx="3" presStyleCnt="9">
        <dgm:presLayoutVars>
          <dgm:bulletEnabled val="1"/>
        </dgm:presLayoutVars>
      </dgm:prSet>
      <dgm:spPr/>
      <dgm:t>
        <a:bodyPr/>
        <a:lstStyle/>
        <a:p>
          <a:endParaRPr lang="de-DE"/>
        </a:p>
      </dgm:t>
    </dgm:pt>
    <dgm:pt modelId="{3B38CAA6-6C61-4539-A19C-79EDC45593FD}" type="pres">
      <dgm:prSet presAssocID="{91911BA8-D9CF-477B-9DE9-DFC1DC29FA56}" presName="aSpace2" presStyleCnt="0"/>
      <dgm:spPr/>
    </dgm:pt>
    <dgm:pt modelId="{939D63A9-A1CF-41D1-B88D-12301DE194C5}" type="pres">
      <dgm:prSet presAssocID="{5AA8E320-A8FD-4AE5-BCCE-9DC785C674A1}" presName="childNode" presStyleLbl="node1" presStyleIdx="4" presStyleCnt="9">
        <dgm:presLayoutVars>
          <dgm:bulletEnabled val="1"/>
        </dgm:presLayoutVars>
      </dgm:prSet>
      <dgm:spPr/>
      <dgm:t>
        <a:bodyPr/>
        <a:lstStyle/>
        <a:p>
          <a:endParaRPr lang="de-DE"/>
        </a:p>
      </dgm:t>
    </dgm:pt>
    <dgm:pt modelId="{EB7DD76D-E366-4445-9E32-7C73EABECECC}" type="pres">
      <dgm:prSet presAssocID="{73A4A6BD-7CCB-4AA6-A6A9-B59DF2105996}" presName="aSpace" presStyleCnt="0"/>
      <dgm:spPr/>
    </dgm:pt>
    <dgm:pt modelId="{0DA43DD2-5828-4651-B137-8301D289D245}" type="pres">
      <dgm:prSet presAssocID="{64BFEDBA-1EB4-4EC6-B7AC-072073139812}" presName="compNode" presStyleCnt="0"/>
      <dgm:spPr/>
    </dgm:pt>
    <dgm:pt modelId="{560231DC-0478-4012-B803-C554C54D8D55}" type="pres">
      <dgm:prSet presAssocID="{64BFEDBA-1EB4-4EC6-B7AC-072073139812}" presName="aNode" presStyleLbl="bgShp" presStyleIdx="1" presStyleCnt="2"/>
      <dgm:spPr/>
      <dgm:t>
        <a:bodyPr/>
        <a:lstStyle/>
        <a:p>
          <a:endParaRPr lang="de-DE"/>
        </a:p>
      </dgm:t>
    </dgm:pt>
    <dgm:pt modelId="{1BCB982C-11EA-45B3-8101-0417B8E1ACC9}" type="pres">
      <dgm:prSet presAssocID="{64BFEDBA-1EB4-4EC6-B7AC-072073139812}" presName="textNode" presStyleLbl="bgShp" presStyleIdx="1" presStyleCnt="2"/>
      <dgm:spPr/>
      <dgm:t>
        <a:bodyPr/>
        <a:lstStyle/>
        <a:p>
          <a:endParaRPr lang="de-DE"/>
        </a:p>
      </dgm:t>
    </dgm:pt>
    <dgm:pt modelId="{23D31493-1D8D-4B7E-B24C-E05EAE82AAD8}" type="pres">
      <dgm:prSet presAssocID="{64BFEDBA-1EB4-4EC6-B7AC-072073139812}" presName="compChildNode" presStyleCnt="0"/>
      <dgm:spPr/>
    </dgm:pt>
    <dgm:pt modelId="{A57B8055-8458-4C20-98AE-283437C295FC}" type="pres">
      <dgm:prSet presAssocID="{64BFEDBA-1EB4-4EC6-B7AC-072073139812}" presName="theInnerList" presStyleCnt="0"/>
      <dgm:spPr/>
    </dgm:pt>
    <dgm:pt modelId="{1FBE2E5A-594B-48C0-B4C2-9BF042776030}" type="pres">
      <dgm:prSet presAssocID="{350738FA-FF6C-4E9C-8C88-39C2902895DA}" presName="childNode" presStyleLbl="node1" presStyleIdx="5" presStyleCnt="9">
        <dgm:presLayoutVars>
          <dgm:bulletEnabled val="1"/>
        </dgm:presLayoutVars>
      </dgm:prSet>
      <dgm:spPr/>
      <dgm:t>
        <a:bodyPr/>
        <a:lstStyle/>
        <a:p>
          <a:endParaRPr lang="de-DE"/>
        </a:p>
      </dgm:t>
    </dgm:pt>
    <dgm:pt modelId="{89CECAA5-CCD7-4DCF-8BC2-AF6DC70C797A}" type="pres">
      <dgm:prSet presAssocID="{350738FA-FF6C-4E9C-8C88-39C2902895DA}" presName="aSpace2" presStyleCnt="0"/>
      <dgm:spPr/>
    </dgm:pt>
    <dgm:pt modelId="{FB88D3CB-3C43-45E6-9BD6-5AE8B9F49175}" type="pres">
      <dgm:prSet presAssocID="{6B256EE7-D41D-4EEE-8BFC-4A6FB706EA74}" presName="childNode" presStyleLbl="node1" presStyleIdx="6" presStyleCnt="9">
        <dgm:presLayoutVars>
          <dgm:bulletEnabled val="1"/>
        </dgm:presLayoutVars>
      </dgm:prSet>
      <dgm:spPr/>
      <dgm:t>
        <a:bodyPr/>
        <a:lstStyle/>
        <a:p>
          <a:endParaRPr lang="de-DE"/>
        </a:p>
      </dgm:t>
    </dgm:pt>
    <dgm:pt modelId="{3720B6C0-BB5A-438B-9BC8-93E42518BD4E}" type="pres">
      <dgm:prSet presAssocID="{6B256EE7-D41D-4EEE-8BFC-4A6FB706EA74}" presName="aSpace2" presStyleCnt="0"/>
      <dgm:spPr/>
    </dgm:pt>
    <dgm:pt modelId="{C0AE9AD0-AC9B-46AA-9003-6153E360BDE6}" type="pres">
      <dgm:prSet presAssocID="{FED04EEF-715E-48CB-818A-27DA174E2395}" presName="childNode" presStyleLbl="node1" presStyleIdx="7" presStyleCnt="9">
        <dgm:presLayoutVars>
          <dgm:bulletEnabled val="1"/>
        </dgm:presLayoutVars>
      </dgm:prSet>
      <dgm:spPr/>
      <dgm:t>
        <a:bodyPr/>
        <a:lstStyle/>
        <a:p>
          <a:endParaRPr lang="de-DE"/>
        </a:p>
      </dgm:t>
    </dgm:pt>
    <dgm:pt modelId="{C0F865F6-3B90-41C6-A61B-464A8AAC98B4}" type="pres">
      <dgm:prSet presAssocID="{FED04EEF-715E-48CB-818A-27DA174E2395}" presName="aSpace2" presStyleCnt="0"/>
      <dgm:spPr/>
    </dgm:pt>
    <dgm:pt modelId="{9217B0AA-CB9F-4871-9ABB-8B77FCF0FBD6}" type="pres">
      <dgm:prSet presAssocID="{D7B03C24-89D0-4073-AB65-43BD58B46CFA}" presName="childNode" presStyleLbl="node1" presStyleIdx="8" presStyleCnt="9">
        <dgm:presLayoutVars>
          <dgm:bulletEnabled val="1"/>
        </dgm:presLayoutVars>
      </dgm:prSet>
      <dgm:spPr/>
      <dgm:t>
        <a:bodyPr/>
        <a:lstStyle/>
        <a:p>
          <a:endParaRPr lang="de-DE"/>
        </a:p>
      </dgm:t>
    </dgm:pt>
  </dgm:ptLst>
  <dgm:cxnLst>
    <dgm:cxn modelId="{C7A418FA-16A9-41A3-985B-304EB3543212}" type="presOf" srcId="{49530A4F-DCBB-48F5-B84D-4713FEB0B435}" destId="{24A2CDD8-9B1B-49FE-9228-089BCB9D79AC}" srcOrd="0" destOrd="0" presId="urn:microsoft.com/office/officeart/2005/8/layout/lProcess2"/>
    <dgm:cxn modelId="{25C4618B-08DF-4223-A27A-FCC8E298A44F}" srcId="{64BFEDBA-1EB4-4EC6-B7AC-072073139812}" destId="{FED04EEF-715E-48CB-818A-27DA174E2395}" srcOrd="2" destOrd="0" parTransId="{9FB33260-2F33-4C83-A605-7921EEF1EB51}" sibTransId="{A8B4E8EB-7F48-47F9-99BE-7CA1106D6E7F}"/>
    <dgm:cxn modelId="{DB974AB0-A1C8-4A9F-87AA-0FF290117507}" srcId="{49530A4F-DCBB-48F5-B84D-4713FEB0B435}" destId="{64BFEDBA-1EB4-4EC6-B7AC-072073139812}" srcOrd="1" destOrd="0" parTransId="{5034E314-D0C0-4AB6-96C2-D2EE381BE119}" sibTransId="{260C501F-9616-42D3-8062-AD6AFC30F591}"/>
    <dgm:cxn modelId="{D008FFFD-C9DB-4975-97F8-FD95FF345FC0}" type="presOf" srcId="{91911BA8-D9CF-477B-9DE9-DFC1DC29FA56}" destId="{C1B86290-44FF-45BF-B2F2-229B348B8F40}" srcOrd="0" destOrd="0" presId="urn:microsoft.com/office/officeart/2005/8/layout/lProcess2"/>
    <dgm:cxn modelId="{94170CC8-F20B-4718-AC41-179C7271DE44}" srcId="{73A4A6BD-7CCB-4AA6-A6A9-B59DF2105996}" destId="{5AA8E320-A8FD-4AE5-BCCE-9DC785C674A1}" srcOrd="4" destOrd="0" parTransId="{951A906C-011F-4A1C-818D-1696C3DC8AD8}" sibTransId="{F82EC626-268A-44D4-B435-E04DAD22602E}"/>
    <dgm:cxn modelId="{1A602165-9CA9-46FB-82F4-63E792263D1D}" srcId="{73A4A6BD-7CCB-4AA6-A6A9-B59DF2105996}" destId="{4D6A11B3-3B35-41BF-B048-91C6FD6F607F}" srcOrd="0" destOrd="0" parTransId="{5E2BDB04-D543-4BA7-B525-8ACB4C3247B6}" sibTransId="{B9890938-166B-4146-9037-9A8F8EA04BD4}"/>
    <dgm:cxn modelId="{F41C7C8E-6CF4-4D0F-8632-E7E105EA3BB6}" type="presOf" srcId="{5AA8E320-A8FD-4AE5-BCCE-9DC785C674A1}" destId="{939D63A9-A1CF-41D1-B88D-12301DE194C5}" srcOrd="0" destOrd="0" presId="urn:microsoft.com/office/officeart/2005/8/layout/lProcess2"/>
    <dgm:cxn modelId="{7E1B2924-D7E8-4304-8FA7-BAF77B297AAF}" type="presOf" srcId="{73A4A6BD-7CCB-4AA6-A6A9-B59DF2105996}" destId="{950E369C-9251-45E0-B3B8-50C4BEB4049C}" srcOrd="1" destOrd="0" presId="urn:microsoft.com/office/officeart/2005/8/layout/lProcess2"/>
    <dgm:cxn modelId="{5021B512-6ABD-46F8-9891-4286905E6F3B}" type="presOf" srcId="{6B256EE7-D41D-4EEE-8BFC-4A6FB706EA74}" destId="{FB88D3CB-3C43-45E6-9BD6-5AE8B9F49175}" srcOrd="0" destOrd="0" presId="urn:microsoft.com/office/officeart/2005/8/layout/lProcess2"/>
    <dgm:cxn modelId="{3B1E8A33-DFAF-43F8-B624-A35824B77DA4}" srcId="{49530A4F-DCBB-48F5-B84D-4713FEB0B435}" destId="{73A4A6BD-7CCB-4AA6-A6A9-B59DF2105996}" srcOrd="0" destOrd="0" parTransId="{6D896586-6514-402C-828A-17FCBAD5A2AC}" sibTransId="{4EF267F7-8120-4848-8E3F-EB26E8D9ED8E}"/>
    <dgm:cxn modelId="{07EF1354-A39D-42B2-812C-AC9BB79399CF}" type="presOf" srcId="{D49A5DF6-09B7-4FA1-9FAC-8876D7DF8267}" destId="{1895ACF5-8FA6-4DA9-A62F-65FA8FFF95DB}" srcOrd="0" destOrd="0" presId="urn:microsoft.com/office/officeart/2005/8/layout/lProcess2"/>
    <dgm:cxn modelId="{50E11B53-FE44-454B-90BF-344B5E9555FE}" type="presOf" srcId="{350738FA-FF6C-4E9C-8C88-39C2902895DA}" destId="{1FBE2E5A-594B-48C0-B4C2-9BF042776030}" srcOrd="0" destOrd="0" presId="urn:microsoft.com/office/officeart/2005/8/layout/lProcess2"/>
    <dgm:cxn modelId="{1700FB13-C2CF-48D4-8222-ACC29E198DC5}" srcId="{64BFEDBA-1EB4-4EC6-B7AC-072073139812}" destId="{6B256EE7-D41D-4EEE-8BFC-4A6FB706EA74}" srcOrd="1" destOrd="0" parTransId="{2784427A-E2CB-4ADC-988C-E1AACE3D505E}" sibTransId="{31946D64-1EB3-4290-BAED-C5553281C7A0}"/>
    <dgm:cxn modelId="{61779159-5BB2-44FE-88BD-E42BFD68E89F}" type="presOf" srcId="{FED04EEF-715E-48CB-818A-27DA174E2395}" destId="{C0AE9AD0-AC9B-46AA-9003-6153E360BDE6}" srcOrd="0" destOrd="0" presId="urn:microsoft.com/office/officeart/2005/8/layout/lProcess2"/>
    <dgm:cxn modelId="{8BAAEDBE-011B-47D3-BA72-F57866610B33}" type="presOf" srcId="{6A06F26C-5B37-4DDA-A723-7E3F6A96BD7A}" destId="{E1510CDE-5750-4C0B-8E09-D3E70E6CB5E0}" srcOrd="0" destOrd="0" presId="urn:microsoft.com/office/officeart/2005/8/layout/lProcess2"/>
    <dgm:cxn modelId="{2F5C0F9A-91A0-4214-83D4-CD6B84B53A21}" type="presOf" srcId="{64BFEDBA-1EB4-4EC6-B7AC-072073139812}" destId="{560231DC-0478-4012-B803-C554C54D8D55}" srcOrd="0" destOrd="0" presId="urn:microsoft.com/office/officeart/2005/8/layout/lProcess2"/>
    <dgm:cxn modelId="{C750C28B-FFCB-4819-90F3-7245950DE59C}" srcId="{64BFEDBA-1EB4-4EC6-B7AC-072073139812}" destId="{D7B03C24-89D0-4073-AB65-43BD58B46CFA}" srcOrd="3" destOrd="0" parTransId="{D39A6959-4431-46BA-BD97-CC57A4170C0F}" sibTransId="{EADD04B6-D747-4359-81A3-AC120D0AD653}"/>
    <dgm:cxn modelId="{FFB0F18B-F7B2-4096-A50D-E6A2B3DCD53B}" srcId="{73A4A6BD-7CCB-4AA6-A6A9-B59DF2105996}" destId="{D49A5DF6-09B7-4FA1-9FAC-8876D7DF8267}" srcOrd="1" destOrd="0" parTransId="{4560FFA7-46AD-4FFC-9A9D-57AE49AA48CB}" sibTransId="{8D5220C8-4D00-45B8-BC50-D4E4F0F9B715}"/>
    <dgm:cxn modelId="{A668CE70-A7C5-41D3-A965-B3A05A502666}" srcId="{64BFEDBA-1EB4-4EC6-B7AC-072073139812}" destId="{350738FA-FF6C-4E9C-8C88-39C2902895DA}" srcOrd="0" destOrd="0" parTransId="{F13962D0-AEF9-4A28-91D6-EF02F45462EF}" sibTransId="{4451951A-DCB5-4D99-91FA-64577973E627}"/>
    <dgm:cxn modelId="{BA52C30C-4A1B-43CD-B78C-F69B37CFCC53}" srcId="{73A4A6BD-7CCB-4AA6-A6A9-B59DF2105996}" destId="{6A06F26C-5B37-4DDA-A723-7E3F6A96BD7A}" srcOrd="2" destOrd="0" parTransId="{097A21C2-580B-4116-A9CC-DACDAEC9FD89}" sibTransId="{1F6947CB-1EE4-40B9-94A3-782351A66C90}"/>
    <dgm:cxn modelId="{14A10D28-276C-4322-B111-D4AC87B6AD6C}" type="presOf" srcId="{4D6A11B3-3B35-41BF-B048-91C6FD6F607F}" destId="{ADB408A0-948B-4ADF-9439-A2149536A348}" srcOrd="0" destOrd="0" presId="urn:microsoft.com/office/officeart/2005/8/layout/lProcess2"/>
    <dgm:cxn modelId="{4F3A5D78-11D4-4155-AE6D-C39E51B530F4}" type="presOf" srcId="{D7B03C24-89D0-4073-AB65-43BD58B46CFA}" destId="{9217B0AA-CB9F-4871-9ABB-8B77FCF0FBD6}" srcOrd="0" destOrd="0" presId="urn:microsoft.com/office/officeart/2005/8/layout/lProcess2"/>
    <dgm:cxn modelId="{F19172D3-24ED-4F98-BB75-79793849F3E3}" srcId="{73A4A6BD-7CCB-4AA6-A6A9-B59DF2105996}" destId="{91911BA8-D9CF-477B-9DE9-DFC1DC29FA56}" srcOrd="3" destOrd="0" parTransId="{32F8519C-4CBC-43B1-9D88-02119EA7979B}" sibTransId="{0D255775-36F3-445D-A6FB-2BD65687A4AC}"/>
    <dgm:cxn modelId="{135063EA-63E9-426E-A67B-40D0731C27C1}" type="presOf" srcId="{73A4A6BD-7CCB-4AA6-A6A9-B59DF2105996}" destId="{DE218B78-EDA7-4D83-9BB9-3FDF30B07E79}" srcOrd="0" destOrd="0" presId="urn:microsoft.com/office/officeart/2005/8/layout/lProcess2"/>
    <dgm:cxn modelId="{A2C3F4E8-4F2B-4207-A0CC-D571D6682580}" type="presOf" srcId="{64BFEDBA-1EB4-4EC6-B7AC-072073139812}" destId="{1BCB982C-11EA-45B3-8101-0417B8E1ACC9}" srcOrd="1" destOrd="0" presId="urn:microsoft.com/office/officeart/2005/8/layout/lProcess2"/>
    <dgm:cxn modelId="{CDD56BCC-D61F-4B40-8214-DFD0E3884D0B}" type="presParOf" srcId="{24A2CDD8-9B1B-49FE-9228-089BCB9D79AC}" destId="{03C5E59A-9C7F-4FB9-BFA5-1D2EDAFC5E32}" srcOrd="0" destOrd="0" presId="urn:microsoft.com/office/officeart/2005/8/layout/lProcess2"/>
    <dgm:cxn modelId="{8F5C773B-861B-453A-9BB3-AF0BAA97F1F6}" type="presParOf" srcId="{03C5E59A-9C7F-4FB9-BFA5-1D2EDAFC5E32}" destId="{DE218B78-EDA7-4D83-9BB9-3FDF30B07E79}" srcOrd="0" destOrd="0" presId="urn:microsoft.com/office/officeart/2005/8/layout/lProcess2"/>
    <dgm:cxn modelId="{FEAF39CE-F340-43ED-BB28-827C4645BBF5}" type="presParOf" srcId="{03C5E59A-9C7F-4FB9-BFA5-1D2EDAFC5E32}" destId="{950E369C-9251-45E0-B3B8-50C4BEB4049C}" srcOrd="1" destOrd="0" presId="urn:microsoft.com/office/officeart/2005/8/layout/lProcess2"/>
    <dgm:cxn modelId="{05B43449-6973-4CF5-9AAA-6BB47E2FE530}" type="presParOf" srcId="{03C5E59A-9C7F-4FB9-BFA5-1D2EDAFC5E32}" destId="{D8C371E3-51B0-4E86-A4EE-6C8135D3C3EF}" srcOrd="2" destOrd="0" presId="urn:microsoft.com/office/officeart/2005/8/layout/lProcess2"/>
    <dgm:cxn modelId="{A2DB3CD1-3407-4FAB-AA44-6E4F90B80569}" type="presParOf" srcId="{D8C371E3-51B0-4E86-A4EE-6C8135D3C3EF}" destId="{0CEC3A04-FCC1-442B-89F3-675A23BBA8BC}" srcOrd="0" destOrd="0" presId="urn:microsoft.com/office/officeart/2005/8/layout/lProcess2"/>
    <dgm:cxn modelId="{EA3ACA90-9F54-47BF-8D10-7C7A25494931}" type="presParOf" srcId="{0CEC3A04-FCC1-442B-89F3-675A23BBA8BC}" destId="{ADB408A0-948B-4ADF-9439-A2149536A348}" srcOrd="0" destOrd="0" presId="urn:microsoft.com/office/officeart/2005/8/layout/lProcess2"/>
    <dgm:cxn modelId="{88B46743-EF53-42CB-B84D-F48E76E67490}" type="presParOf" srcId="{0CEC3A04-FCC1-442B-89F3-675A23BBA8BC}" destId="{DA932B53-CF0F-4DD0-87CF-25E1937208FE}" srcOrd="1" destOrd="0" presId="urn:microsoft.com/office/officeart/2005/8/layout/lProcess2"/>
    <dgm:cxn modelId="{30044384-FEE4-41B1-ADBF-BD404828F770}" type="presParOf" srcId="{0CEC3A04-FCC1-442B-89F3-675A23BBA8BC}" destId="{1895ACF5-8FA6-4DA9-A62F-65FA8FFF95DB}" srcOrd="2" destOrd="0" presId="urn:microsoft.com/office/officeart/2005/8/layout/lProcess2"/>
    <dgm:cxn modelId="{9EC749E2-1C03-4846-97D0-1AF7509070E5}" type="presParOf" srcId="{0CEC3A04-FCC1-442B-89F3-675A23BBA8BC}" destId="{26B11DB5-9E07-41E8-98BF-6434E203245A}" srcOrd="3" destOrd="0" presId="urn:microsoft.com/office/officeart/2005/8/layout/lProcess2"/>
    <dgm:cxn modelId="{31EF23A1-E4EA-4C8E-870C-33805ED73370}" type="presParOf" srcId="{0CEC3A04-FCC1-442B-89F3-675A23BBA8BC}" destId="{E1510CDE-5750-4C0B-8E09-D3E70E6CB5E0}" srcOrd="4" destOrd="0" presId="urn:microsoft.com/office/officeart/2005/8/layout/lProcess2"/>
    <dgm:cxn modelId="{A2A9807E-FF56-49A1-8B80-984DCA8BA5C0}" type="presParOf" srcId="{0CEC3A04-FCC1-442B-89F3-675A23BBA8BC}" destId="{A832FF1B-922B-4F31-A9CD-6AEAB8982F29}" srcOrd="5" destOrd="0" presId="urn:microsoft.com/office/officeart/2005/8/layout/lProcess2"/>
    <dgm:cxn modelId="{E1E4A4C0-F10E-4233-95AE-65221BACE1A3}" type="presParOf" srcId="{0CEC3A04-FCC1-442B-89F3-675A23BBA8BC}" destId="{C1B86290-44FF-45BF-B2F2-229B348B8F40}" srcOrd="6" destOrd="0" presId="urn:microsoft.com/office/officeart/2005/8/layout/lProcess2"/>
    <dgm:cxn modelId="{74C3843E-7DB1-4A8B-A880-F94479C1DD0E}" type="presParOf" srcId="{0CEC3A04-FCC1-442B-89F3-675A23BBA8BC}" destId="{3B38CAA6-6C61-4539-A19C-79EDC45593FD}" srcOrd="7" destOrd="0" presId="urn:microsoft.com/office/officeart/2005/8/layout/lProcess2"/>
    <dgm:cxn modelId="{2509273A-8341-4934-9956-DF1799361668}" type="presParOf" srcId="{0CEC3A04-FCC1-442B-89F3-675A23BBA8BC}" destId="{939D63A9-A1CF-41D1-B88D-12301DE194C5}" srcOrd="8" destOrd="0" presId="urn:microsoft.com/office/officeart/2005/8/layout/lProcess2"/>
    <dgm:cxn modelId="{270E7024-8B43-4B1F-B2B9-BA86BCAA596C}" type="presParOf" srcId="{24A2CDD8-9B1B-49FE-9228-089BCB9D79AC}" destId="{EB7DD76D-E366-4445-9E32-7C73EABECECC}" srcOrd="1" destOrd="0" presId="urn:microsoft.com/office/officeart/2005/8/layout/lProcess2"/>
    <dgm:cxn modelId="{F94EA818-BBE8-47C1-B855-32F1DA43882A}" type="presParOf" srcId="{24A2CDD8-9B1B-49FE-9228-089BCB9D79AC}" destId="{0DA43DD2-5828-4651-B137-8301D289D245}" srcOrd="2" destOrd="0" presId="urn:microsoft.com/office/officeart/2005/8/layout/lProcess2"/>
    <dgm:cxn modelId="{0A85B1F0-2122-4A9D-8A30-719A2A0E11F1}" type="presParOf" srcId="{0DA43DD2-5828-4651-B137-8301D289D245}" destId="{560231DC-0478-4012-B803-C554C54D8D55}" srcOrd="0" destOrd="0" presId="urn:microsoft.com/office/officeart/2005/8/layout/lProcess2"/>
    <dgm:cxn modelId="{3E01DE57-298C-45CC-9B86-7836F4CE7E91}" type="presParOf" srcId="{0DA43DD2-5828-4651-B137-8301D289D245}" destId="{1BCB982C-11EA-45B3-8101-0417B8E1ACC9}" srcOrd="1" destOrd="0" presId="urn:microsoft.com/office/officeart/2005/8/layout/lProcess2"/>
    <dgm:cxn modelId="{EB301931-4D3A-41DC-896A-D327D4962E6D}" type="presParOf" srcId="{0DA43DD2-5828-4651-B137-8301D289D245}" destId="{23D31493-1D8D-4B7E-B24C-E05EAE82AAD8}" srcOrd="2" destOrd="0" presId="urn:microsoft.com/office/officeart/2005/8/layout/lProcess2"/>
    <dgm:cxn modelId="{0CC66E33-6AF1-4725-AB98-E5D027F4188D}" type="presParOf" srcId="{23D31493-1D8D-4B7E-B24C-E05EAE82AAD8}" destId="{A57B8055-8458-4C20-98AE-283437C295FC}" srcOrd="0" destOrd="0" presId="urn:microsoft.com/office/officeart/2005/8/layout/lProcess2"/>
    <dgm:cxn modelId="{FC55C0AD-DCC7-48E7-A0C8-E3431E6BED6B}" type="presParOf" srcId="{A57B8055-8458-4C20-98AE-283437C295FC}" destId="{1FBE2E5A-594B-48C0-B4C2-9BF042776030}" srcOrd="0" destOrd="0" presId="urn:microsoft.com/office/officeart/2005/8/layout/lProcess2"/>
    <dgm:cxn modelId="{0BB02B9C-C9E3-4705-BE40-263239D5F884}" type="presParOf" srcId="{A57B8055-8458-4C20-98AE-283437C295FC}" destId="{89CECAA5-CCD7-4DCF-8BC2-AF6DC70C797A}" srcOrd="1" destOrd="0" presId="urn:microsoft.com/office/officeart/2005/8/layout/lProcess2"/>
    <dgm:cxn modelId="{D5AE2B8F-A6B1-4395-9D07-1F5BCC1BCA64}" type="presParOf" srcId="{A57B8055-8458-4C20-98AE-283437C295FC}" destId="{FB88D3CB-3C43-45E6-9BD6-5AE8B9F49175}" srcOrd="2" destOrd="0" presId="urn:microsoft.com/office/officeart/2005/8/layout/lProcess2"/>
    <dgm:cxn modelId="{D74B659F-A05B-494C-8BE3-42B6E33DAF98}" type="presParOf" srcId="{A57B8055-8458-4C20-98AE-283437C295FC}" destId="{3720B6C0-BB5A-438B-9BC8-93E42518BD4E}" srcOrd="3" destOrd="0" presId="urn:microsoft.com/office/officeart/2005/8/layout/lProcess2"/>
    <dgm:cxn modelId="{A0967E67-F771-4C8C-B45C-3ACF1B73A495}" type="presParOf" srcId="{A57B8055-8458-4C20-98AE-283437C295FC}" destId="{C0AE9AD0-AC9B-46AA-9003-6153E360BDE6}" srcOrd="4" destOrd="0" presId="urn:microsoft.com/office/officeart/2005/8/layout/lProcess2"/>
    <dgm:cxn modelId="{54289216-62CB-48E5-9618-DCF02689A40C}" type="presParOf" srcId="{A57B8055-8458-4C20-98AE-283437C295FC}" destId="{C0F865F6-3B90-41C6-A61B-464A8AAC98B4}" srcOrd="5" destOrd="0" presId="urn:microsoft.com/office/officeart/2005/8/layout/lProcess2"/>
    <dgm:cxn modelId="{E5FEB29D-B8AC-4956-8646-293D1BBABED8}" type="presParOf" srcId="{A57B8055-8458-4C20-98AE-283437C295FC}" destId="{9217B0AA-CB9F-4871-9ABB-8B77FCF0FBD6}"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18B78-EDA7-4D83-9BB9-3FDF30B07E79}">
      <dsp:nvSpPr>
        <dsp:cNvPr id="0" name=""/>
        <dsp:cNvSpPr/>
      </dsp:nvSpPr>
      <dsp:spPr>
        <a:xfrm>
          <a:off x="5688"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dirty="0" smtClean="0"/>
            <a:t>Exchange Server 2013</a:t>
          </a:r>
          <a:endParaRPr lang="de-DE" sz="3800" kern="1200" dirty="0"/>
        </a:p>
      </dsp:txBody>
      <dsp:txXfrm>
        <a:off x="5688" y="0"/>
        <a:ext cx="5472348" cy="1317307"/>
      </dsp:txXfrm>
    </dsp:sp>
    <dsp:sp modelId="{ADB408A0-948B-4ADF-9439-A2149536A348}">
      <dsp:nvSpPr>
        <dsp:cNvPr id="0" name=""/>
        <dsp:cNvSpPr/>
      </dsp:nvSpPr>
      <dsp:spPr>
        <a:xfrm>
          <a:off x="552923" y="1318138"/>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dirty="0" smtClean="0"/>
            <a:t>New Exchange </a:t>
          </a:r>
          <a:r>
            <a:rPr lang="de-DE" sz="2600" kern="1200" dirty="0" err="1" smtClean="0"/>
            <a:t>Architecture</a:t>
          </a:r>
          <a:endParaRPr lang="de-DE" sz="2600" kern="1200" dirty="0"/>
        </a:p>
      </dsp:txBody>
      <dsp:txXfrm>
        <a:off x="567801" y="1333016"/>
        <a:ext cx="4348122" cy="478224"/>
      </dsp:txXfrm>
    </dsp:sp>
    <dsp:sp modelId="{1895ACF5-8FA6-4DA9-A62F-65FA8FFF95DB}">
      <dsp:nvSpPr>
        <dsp:cNvPr id="0" name=""/>
        <dsp:cNvSpPr/>
      </dsp:nvSpPr>
      <dsp:spPr>
        <a:xfrm>
          <a:off x="552923" y="1904269"/>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t>Client Access Server 2013</a:t>
          </a:r>
          <a:endParaRPr lang="de-DE" sz="2600" kern="1200"/>
        </a:p>
      </dsp:txBody>
      <dsp:txXfrm>
        <a:off x="567801" y="1919147"/>
        <a:ext cx="4348122" cy="478224"/>
      </dsp:txXfrm>
    </dsp:sp>
    <dsp:sp modelId="{E1510CDE-5750-4C0B-8E09-D3E70E6CB5E0}">
      <dsp:nvSpPr>
        <dsp:cNvPr id="0" name=""/>
        <dsp:cNvSpPr/>
      </dsp:nvSpPr>
      <dsp:spPr>
        <a:xfrm>
          <a:off x="552923" y="2490400"/>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t>Mailbox Server 2013</a:t>
          </a:r>
          <a:endParaRPr lang="de-DE" sz="2600" kern="1200"/>
        </a:p>
      </dsp:txBody>
      <dsp:txXfrm>
        <a:off x="567801" y="2505278"/>
        <a:ext cx="4348122" cy="478224"/>
      </dsp:txXfrm>
    </dsp:sp>
    <dsp:sp modelId="{C1B86290-44FF-45BF-B2F2-229B348B8F40}">
      <dsp:nvSpPr>
        <dsp:cNvPr id="0" name=""/>
        <dsp:cNvSpPr/>
      </dsp:nvSpPr>
      <dsp:spPr>
        <a:xfrm>
          <a:off x="552923" y="3076531"/>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t>Transport Architecture</a:t>
          </a:r>
          <a:endParaRPr lang="de-DE" sz="2600" kern="1200"/>
        </a:p>
      </dsp:txBody>
      <dsp:txXfrm>
        <a:off x="567801" y="3091409"/>
        <a:ext cx="4348122" cy="478224"/>
      </dsp:txXfrm>
    </dsp:sp>
    <dsp:sp modelId="{939D63A9-A1CF-41D1-B88D-12301DE194C5}">
      <dsp:nvSpPr>
        <dsp:cNvPr id="0" name=""/>
        <dsp:cNvSpPr/>
      </dsp:nvSpPr>
      <dsp:spPr>
        <a:xfrm>
          <a:off x="552923" y="3662662"/>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t>Service Availability</a:t>
          </a:r>
          <a:endParaRPr lang="de-DE" sz="2600" kern="1200"/>
        </a:p>
      </dsp:txBody>
      <dsp:txXfrm>
        <a:off x="567801" y="3677540"/>
        <a:ext cx="4348122" cy="478224"/>
      </dsp:txXfrm>
    </dsp:sp>
    <dsp:sp modelId="{560231DC-0478-4012-B803-C554C54D8D55}">
      <dsp:nvSpPr>
        <dsp:cNvPr id="0" name=""/>
        <dsp:cNvSpPr/>
      </dsp:nvSpPr>
      <dsp:spPr>
        <a:xfrm>
          <a:off x="5888463"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a:t>
          </a:r>
          <a:r>
            <a:rPr lang="en-US" sz="3800" b="0" kern="1200" smtClean="0"/>
            <a:t>and</a:t>
          </a:r>
          <a:r>
            <a:rPr lang="de-DE" sz="3800" b="0" kern="1200" smtClean="0"/>
            <a:t> Office 365 – Hybrid</a:t>
          </a:r>
          <a:endParaRPr lang="de-DE" sz="3800" kern="1200"/>
        </a:p>
      </dsp:txBody>
      <dsp:txXfrm>
        <a:off x="5888463" y="0"/>
        <a:ext cx="5472348" cy="1317307"/>
      </dsp:txXfrm>
    </dsp:sp>
    <dsp:sp modelId="{1FBE2E5A-594B-48C0-B4C2-9BF042776030}">
      <dsp:nvSpPr>
        <dsp:cNvPr id="0" name=""/>
        <dsp:cNvSpPr/>
      </dsp:nvSpPr>
      <dsp:spPr>
        <a:xfrm>
          <a:off x="6435697" y="1317414"/>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t>What is it good for?</a:t>
          </a:r>
          <a:endParaRPr lang="de-DE" sz="2600" kern="1200"/>
        </a:p>
      </dsp:txBody>
      <dsp:txXfrm>
        <a:off x="6454433" y="1336150"/>
        <a:ext cx="4340406" cy="602206"/>
      </dsp:txXfrm>
    </dsp:sp>
    <dsp:sp modelId="{FB88D3CB-3C43-45E6-9BD6-5AE8B9F49175}">
      <dsp:nvSpPr>
        <dsp:cNvPr id="0" name=""/>
        <dsp:cNvSpPr/>
      </dsp:nvSpPr>
      <dsp:spPr>
        <a:xfrm>
          <a:off x="6435697" y="2055505"/>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t>Migration scenarios</a:t>
          </a:r>
          <a:endParaRPr lang="de-DE" sz="2600" kern="1200"/>
        </a:p>
      </dsp:txBody>
      <dsp:txXfrm>
        <a:off x="6454433" y="2074241"/>
        <a:ext cx="4340406" cy="602206"/>
      </dsp:txXfrm>
    </dsp:sp>
    <dsp:sp modelId="{C0AE9AD0-AC9B-46AA-9003-6153E360BDE6}">
      <dsp:nvSpPr>
        <dsp:cNvPr id="0" name=""/>
        <dsp:cNvSpPr/>
      </dsp:nvSpPr>
      <dsp:spPr>
        <a:xfrm>
          <a:off x="6435697" y="2793596"/>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t>Hybrid deployment</a:t>
          </a:r>
          <a:endParaRPr lang="de-DE" sz="2600" kern="1200"/>
        </a:p>
      </dsp:txBody>
      <dsp:txXfrm>
        <a:off x="6454433" y="2812332"/>
        <a:ext cx="4340406" cy="602206"/>
      </dsp:txXfrm>
    </dsp:sp>
    <dsp:sp modelId="{9217B0AA-CB9F-4871-9ABB-8B77FCF0FBD6}">
      <dsp:nvSpPr>
        <dsp:cNvPr id="0" name=""/>
        <dsp:cNvSpPr/>
      </dsp:nvSpPr>
      <dsp:spPr>
        <a:xfrm>
          <a:off x="6435697" y="3531687"/>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t>Migrations interfaces</a:t>
          </a:r>
          <a:endParaRPr lang="de-DE" sz="2600" kern="1200"/>
        </a:p>
      </dsp:txBody>
      <dsp:txXfrm>
        <a:off x="6454433" y="3550423"/>
        <a:ext cx="4340406" cy="6022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F937E-436A-4DFF-B9F0-8F9F30529DA3}">
      <dsp:nvSpPr>
        <dsp:cNvPr id="0" name=""/>
        <dsp:cNvSpPr/>
      </dsp:nvSpPr>
      <dsp:spPr>
        <a:xfrm rot="5400000">
          <a:off x="6399478" y="-2666107"/>
          <a:ext cx="880467" cy="64373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GB" sz="1600" kern="1200" baseline="0" smtClean="0">
              <a:latin typeface="Segoe UI"/>
              <a:ea typeface="+mn-ea"/>
              <a:cs typeface="+mn-cs"/>
            </a:rPr>
            <a:t>Delegated authentication for on-premises/cloud web services</a:t>
          </a:r>
          <a:endParaRPr lang="en-US" sz="1600" kern="1200" dirty="0">
            <a:latin typeface="Segoe UI"/>
            <a:ea typeface="+mn-ea"/>
            <a:cs typeface="+mn-cs"/>
          </a:endParaRPr>
        </a:p>
        <a:p>
          <a:pPr marL="171450" lvl="1" indent="-171450" algn="l" defTabSz="711200" rtl="0">
            <a:lnSpc>
              <a:spcPct val="90000"/>
            </a:lnSpc>
            <a:spcBef>
              <a:spcPct val="0"/>
            </a:spcBef>
            <a:spcAft>
              <a:spcPct val="15000"/>
            </a:spcAft>
            <a:buChar char="••"/>
          </a:pPr>
          <a:r>
            <a:rPr lang="en-US" sz="1600" kern="1200" smtClean="0">
              <a:latin typeface="Segoe UI"/>
              <a:ea typeface="+mn-ea"/>
              <a:cs typeface="+mn-cs"/>
            </a:rPr>
            <a:t>Enables Free/Busy, calendar sharing, message tracking, online archive, and more</a:t>
          </a:r>
          <a:endParaRPr lang="en-US" sz="1600" kern="1200" dirty="0">
            <a:latin typeface="Segoe UI"/>
            <a:ea typeface="+mn-ea"/>
            <a:cs typeface="+mn-cs"/>
          </a:endParaRPr>
        </a:p>
      </dsp:txBody>
      <dsp:txXfrm rot="-5400000">
        <a:off x="3621024" y="155328"/>
        <a:ext cx="6394395" cy="794505"/>
      </dsp:txXfrm>
    </dsp:sp>
    <dsp:sp modelId="{D29A75B0-9423-4986-AF3F-4FFFF707BDA7}">
      <dsp:nvSpPr>
        <dsp:cNvPr id="0" name=""/>
        <dsp:cNvSpPr/>
      </dsp:nvSpPr>
      <dsp:spPr>
        <a:xfrm>
          <a:off x="0" y="2288"/>
          <a:ext cx="3621024"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l" defTabSz="1289050" rtl="0">
            <a:lnSpc>
              <a:spcPct val="90000"/>
            </a:lnSpc>
            <a:spcBef>
              <a:spcPct val="0"/>
            </a:spcBef>
            <a:spcAft>
              <a:spcPct val="35000"/>
            </a:spcAft>
          </a:pPr>
          <a:r>
            <a:rPr lang="en-GB" sz="2900" kern="1200" baseline="0" smtClean="0">
              <a:latin typeface="Segoe UI Light"/>
              <a:ea typeface="+mn-ea"/>
              <a:cs typeface="+mn-cs"/>
            </a:rPr>
            <a:t>Federation trust</a:t>
          </a:r>
          <a:endParaRPr lang="en-US" sz="2900" kern="1200" dirty="0">
            <a:latin typeface="Segoe UI Light"/>
            <a:ea typeface="+mn-ea"/>
            <a:cs typeface="+mn-cs"/>
          </a:endParaRPr>
        </a:p>
      </dsp:txBody>
      <dsp:txXfrm>
        <a:off x="53726" y="56014"/>
        <a:ext cx="3513572" cy="993131"/>
      </dsp:txXfrm>
    </dsp:sp>
    <dsp:sp modelId="{FB1430A9-A363-4E29-BE39-33E4018C33A9}">
      <dsp:nvSpPr>
        <dsp:cNvPr id="0" name=""/>
        <dsp:cNvSpPr/>
      </dsp:nvSpPr>
      <dsp:spPr>
        <a:xfrm rot="5400000">
          <a:off x="6399478" y="-1510494"/>
          <a:ext cx="880467" cy="64373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GB" sz="1600" kern="1200" baseline="0" smtClean="0">
              <a:latin typeface="Segoe UI"/>
              <a:ea typeface="+mn-ea"/>
              <a:cs typeface="+mn-cs"/>
            </a:rPr>
            <a:t>Manage all of your Exchange functions, whether cloud or on-premises from the same place - Exchange Administration </a:t>
          </a:r>
          <a:r>
            <a:rPr lang="en-US" sz="1600" kern="1200" baseline="0" noProof="0" smtClean="0">
              <a:latin typeface="Segoe UI"/>
              <a:ea typeface="+mn-ea"/>
              <a:cs typeface="+mn-cs"/>
            </a:rPr>
            <a:t>Center (EAC)</a:t>
          </a:r>
          <a:endParaRPr lang="en-US" sz="1600" kern="1200" noProof="0" dirty="0">
            <a:latin typeface="Segoe UI"/>
            <a:ea typeface="+mn-ea"/>
            <a:cs typeface="+mn-cs"/>
          </a:endParaRPr>
        </a:p>
      </dsp:txBody>
      <dsp:txXfrm rot="-5400000">
        <a:off x="3621024" y="1310941"/>
        <a:ext cx="6394395" cy="794505"/>
      </dsp:txXfrm>
    </dsp:sp>
    <dsp:sp modelId="{01D8A8CC-86E3-4802-A0E6-7574797CF265}">
      <dsp:nvSpPr>
        <dsp:cNvPr id="0" name=""/>
        <dsp:cNvSpPr/>
      </dsp:nvSpPr>
      <dsp:spPr>
        <a:xfrm>
          <a:off x="0" y="1157901"/>
          <a:ext cx="3621024"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l" defTabSz="1289050" rtl="0">
            <a:lnSpc>
              <a:spcPct val="90000"/>
            </a:lnSpc>
            <a:spcBef>
              <a:spcPct val="0"/>
            </a:spcBef>
            <a:spcAft>
              <a:spcPct val="35000"/>
            </a:spcAft>
          </a:pPr>
          <a:r>
            <a:rPr lang="en-GB" sz="2900" kern="1200" baseline="0" smtClean="0">
              <a:latin typeface="Segoe UI Light"/>
              <a:ea typeface="+mn-ea"/>
              <a:cs typeface="+mn-cs"/>
            </a:rPr>
            <a:t>Integrated admin experience</a:t>
          </a:r>
          <a:endParaRPr lang="en-US" sz="2900" kern="1200" baseline="0" dirty="0">
            <a:latin typeface="Segoe UI Light"/>
            <a:ea typeface="+mn-ea"/>
            <a:cs typeface="+mn-cs"/>
          </a:endParaRPr>
        </a:p>
      </dsp:txBody>
      <dsp:txXfrm>
        <a:off x="53726" y="1211627"/>
        <a:ext cx="3513572" cy="993131"/>
      </dsp:txXfrm>
    </dsp:sp>
    <dsp:sp modelId="{4455B960-A74C-4A4D-BBCD-8842CF363CDE}">
      <dsp:nvSpPr>
        <dsp:cNvPr id="0" name=""/>
        <dsp:cNvSpPr/>
      </dsp:nvSpPr>
      <dsp:spPr>
        <a:xfrm rot="5400000">
          <a:off x="6399478" y="-354881"/>
          <a:ext cx="880467" cy="64373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GB" sz="1600" kern="1200" baseline="0" smtClean="0">
              <a:latin typeface="Segoe UI"/>
              <a:ea typeface="+mn-ea"/>
              <a:cs typeface="+mn-cs"/>
            </a:rPr>
            <a:t>Online mailbox moves</a:t>
          </a:r>
          <a:endParaRPr lang="en-US" sz="1600" kern="1200" dirty="0">
            <a:latin typeface="Segoe UI"/>
            <a:ea typeface="+mn-ea"/>
            <a:cs typeface="+mn-cs"/>
          </a:endParaRPr>
        </a:p>
        <a:p>
          <a:pPr marL="171450" lvl="1" indent="-171450" algn="l" defTabSz="711200" rtl="0">
            <a:lnSpc>
              <a:spcPct val="90000"/>
            </a:lnSpc>
            <a:spcBef>
              <a:spcPct val="0"/>
            </a:spcBef>
            <a:spcAft>
              <a:spcPct val="15000"/>
            </a:spcAft>
            <a:buChar char="••"/>
          </a:pPr>
          <a:r>
            <a:rPr lang="en-GB" sz="1600" kern="1200" baseline="0" smtClean="0">
              <a:latin typeface="Segoe UI"/>
              <a:ea typeface="+mn-ea"/>
              <a:cs typeface="+mn-cs"/>
            </a:rPr>
            <a:t>Preserve the Outlook profile and offline file (OST)</a:t>
          </a:r>
          <a:endParaRPr lang="en-US" sz="1600" kern="1200" dirty="0">
            <a:latin typeface="Segoe UI"/>
            <a:ea typeface="+mn-ea"/>
            <a:cs typeface="+mn-cs"/>
          </a:endParaRPr>
        </a:p>
        <a:p>
          <a:pPr marL="171450" lvl="1" indent="-171450" algn="l" defTabSz="711200" rtl="0">
            <a:lnSpc>
              <a:spcPct val="90000"/>
            </a:lnSpc>
            <a:spcBef>
              <a:spcPct val="0"/>
            </a:spcBef>
            <a:spcAft>
              <a:spcPct val="15000"/>
            </a:spcAft>
            <a:buChar char="••"/>
          </a:pPr>
          <a:r>
            <a:rPr lang="en-US" sz="1600" kern="1200" smtClean="0">
              <a:latin typeface="Segoe UI"/>
              <a:ea typeface="+mn-ea"/>
              <a:cs typeface="+mn-cs"/>
            </a:rPr>
            <a:t>Leverages the Mailbox Replication Service (MRS)</a:t>
          </a:r>
          <a:endParaRPr lang="en-US" sz="1600" kern="1200" dirty="0">
            <a:latin typeface="Segoe UI"/>
            <a:ea typeface="+mn-ea"/>
            <a:cs typeface="+mn-cs"/>
          </a:endParaRPr>
        </a:p>
      </dsp:txBody>
      <dsp:txXfrm rot="-5400000">
        <a:off x="3621024" y="2466554"/>
        <a:ext cx="6394395" cy="794505"/>
      </dsp:txXfrm>
    </dsp:sp>
    <dsp:sp modelId="{885DDB5D-7809-4189-8D8B-9990444719D9}">
      <dsp:nvSpPr>
        <dsp:cNvPr id="0" name=""/>
        <dsp:cNvSpPr/>
      </dsp:nvSpPr>
      <dsp:spPr>
        <a:xfrm>
          <a:off x="0" y="2313514"/>
          <a:ext cx="3621024"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l" defTabSz="1289050" rtl="0">
            <a:lnSpc>
              <a:spcPct val="90000"/>
            </a:lnSpc>
            <a:spcBef>
              <a:spcPct val="0"/>
            </a:spcBef>
            <a:spcAft>
              <a:spcPct val="35000"/>
            </a:spcAft>
          </a:pPr>
          <a:r>
            <a:rPr lang="en-GB" sz="2900" kern="1200" baseline="0" smtClean="0">
              <a:latin typeface="Segoe UI Light"/>
              <a:ea typeface="+mn-ea"/>
              <a:cs typeface="+mn-cs"/>
            </a:rPr>
            <a:t>Native mailbox move</a:t>
          </a:r>
          <a:endParaRPr lang="en-US" sz="2900" kern="1200" baseline="0" dirty="0">
            <a:latin typeface="Segoe UI Light"/>
            <a:ea typeface="+mn-ea"/>
            <a:cs typeface="+mn-cs"/>
          </a:endParaRPr>
        </a:p>
      </dsp:txBody>
      <dsp:txXfrm>
        <a:off x="53726" y="2367240"/>
        <a:ext cx="3513572" cy="993131"/>
      </dsp:txXfrm>
    </dsp:sp>
    <dsp:sp modelId="{EE2B3796-7C7C-440B-B558-62B786625CED}">
      <dsp:nvSpPr>
        <dsp:cNvPr id="0" name=""/>
        <dsp:cNvSpPr/>
      </dsp:nvSpPr>
      <dsp:spPr>
        <a:xfrm rot="5400000">
          <a:off x="6399478" y="800731"/>
          <a:ext cx="880467" cy="64373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lang="en-GB" sz="1600" kern="1200" baseline="0" smtClean="0">
              <a:latin typeface="Segoe UI"/>
              <a:ea typeface="+mn-ea"/>
              <a:cs typeface="+mn-cs"/>
            </a:rPr>
            <a:t>Authenticated and encrypted mail flow</a:t>
          </a:r>
          <a:endParaRPr lang="en-US" sz="1600" kern="1200" dirty="0">
            <a:latin typeface="Segoe UI"/>
            <a:ea typeface="+mn-ea"/>
            <a:cs typeface="+mn-cs"/>
          </a:endParaRPr>
        </a:p>
        <a:p>
          <a:pPr marL="171450" lvl="1" indent="-171450" algn="l" defTabSz="711200" rtl="0">
            <a:lnSpc>
              <a:spcPct val="90000"/>
            </a:lnSpc>
            <a:spcBef>
              <a:spcPct val="0"/>
            </a:spcBef>
            <a:spcAft>
              <a:spcPct val="15000"/>
            </a:spcAft>
            <a:buChar char="••"/>
          </a:pPr>
          <a:r>
            <a:rPr lang="en-GB" sz="1600" kern="1200" baseline="0" smtClean="0">
              <a:latin typeface="Segoe UI"/>
              <a:ea typeface="+mn-ea"/>
              <a:cs typeface="+mn-cs"/>
            </a:rPr>
            <a:t>Preserves the internal Exchange messages headers</a:t>
          </a:r>
          <a:endParaRPr lang="en-US" sz="1600" kern="1200" dirty="0">
            <a:latin typeface="Segoe UI"/>
            <a:ea typeface="+mn-ea"/>
            <a:cs typeface="+mn-cs"/>
          </a:endParaRPr>
        </a:p>
        <a:p>
          <a:pPr marL="171450" lvl="1" indent="-171450" algn="l" defTabSz="711200" rtl="0">
            <a:lnSpc>
              <a:spcPct val="90000"/>
            </a:lnSpc>
            <a:spcBef>
              <a:spcPct val="0"/>
            </a:spcBef>
            <a:spcAft>
              <a:spcPct val="15000"/>
            </a:spcAft>
            <a:buChar char="••"/>
          </a:pPr>
          <a:r>
            <a:rPr lang="en-GB" sz="1600" kern="1200" baseline="0" smtClean="0">
              <a:latin typeface="Segoe UI"/>
              <a:ea typeface="+mn-ea"/>
              <a:cs typeface="+mn-cs"/>
            </a:rPr>
            <a:t>Support for compliance mail flow scenarios (central transport)</a:t>
          </a:r>
          <a:endParaRPr lang="en-US" sz="1600" kern="1200" dirty="0">
            <a:latin typeface="Segoe UI"/>
            <a:ea typeface="+mn-ea"/>
            <a:cs typeface="+mn-cs"/>
          </a:endParaRPr>
        </a:p>
      </dsp:txBody>
      <dsp:txXfrm rot="-5400000">
        <a:off x="3621024" y="3622167"/>
        <a:ext cx="6394395" cy="794505"/>
      </dsp:txXfrm>
    </dsp:sp>
    <dsp:sp modelId="{9BD37CF8-7A99-4ACE-9B8A-AA4E2C017E7B}">
      <dsp:nvSpPr>
        <dsp:cNvPr id="0" name=""/>
        <dsp:cNvSpPr/>
      </dsp:nvSpPr>
      <dsp:spPr>
        <a:xfrm>
          <a:off x="0" y="3469127"/>
          <a:ext cx="3621024" cy="11005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l" defTabSz="1289050" rtl="0">
            <a:lnSpc>
              <a:spcPct val="90000"/>
            </a:lnSpc>
            <a:spcBef>
              <a:spcPct val="0"/>
            </a:spcBef>
            <a:spcAft>
              <a:spcPct val="35000"/>
            </a:spcAft>
          </a:pPr>
          <a:r>
            <a:rPr lang="en-GB" sz="2900" kern="1200" baseline="0" smtClean="0">
              <a:latin typeface="Segoe UI Light"/>
              <a:ea typeface="+mn-ea"/>
              <a:cs typeface="+mn-cs"/>
            </a:rPr>
            <a:t>Secure mail flow</a:t>
          </a:r>
          <a:endParaRPr lang="en-US" sz="2900" kern="1200" baseline="0" dirty="0">
            <a:latin typeface="Segoe UI Light"/>
            <a:ea typeface="+mn-ea"/>
            <a:cs typeface="+mn-cs"/>
          </a:endParaRPr>
        </a:p>
      </dsp:txBody>
      <dsp:txXfrm>
        <a:off x="53726" y="3522853"/>
        <a:ext cx="3513572" cy="99313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18B78-EDA7-4D83-9BB9-3FDF30B07E79}">
      <dsp:nvSpPr>
        <dsp:cNvPr id="0" name=""/>
        <dsp:cNvSpPr/>
      </dsp:nvSpPr>
      <dsp:spPr>
        <a:xfrm>
          <a:off x="5688"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Server 2013</a:t>
          </a:r>
          <a:endParaRPr lang="de-DE" sz="3800" kern="1200"/>
        </a:p>
      </dsp:txBody>
      <dsp:txXfrm>
        <a:off x="5688" y="0"/>
        <a:ext cx="5472348" cy="1317307"/>
      </dsp:txXfrm>
    </dsp:sp>
    <dsp:sp modelId="{ADB408A0-948B-4ADF-9439-A2149536A348}">
      <dsp:nvSpPr>
        <dsp:cNvPr id="0" name=""/>
        <dsp:cNvSpPr/>
      </dsp:nvSpPr>
      <dsp:spPr>
        <a:xfrm>
          <a:off x="552923" y="1318138"/>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dirty="0" smtClean="0">
              <a:solidFill>
                <a:schemeClr val="tx1">
                  <a:lumMod val="65000"/>
                </a:schemeClr>
              </a:solidFill>
            </a:rPr>
            <a:t>New Exchange </a:t>
          </a:r>
          <a:r>
            <a:rPr lang="de-DE" sz="2600" kern="1200" dirty="0" err="1" smtClean="0">
              <a:solidFill>
                <a:schemeClr val="tx1">
                  <a:lumMod val="65000"/>
                </a:schemeClr>
              </a:solidFill>
            </a:rPr>
            <a:t>Architecture</a:t>
          </a:r>
          <a:endParaRPr lang="de-DE" sz="2600" kern="1200" dirty="0">
            <a:solidFill>
              <a:schemeClr val="tx1">
                <a:lumMod val="65000"/>
              </a:schemeClr>
            </a:solidFill>
          </a:endParaRPr>
        </a:p>
      </dsp:txBody>
      <dsp:txXfrm>
        <a:off x="567801" y="1333016"/>
        <a:ext cx="4348122" cy="478224"/>
      </dsp:txXfrm>
    </dsp:sp>
    <dsp:sp modelId="{1895ACF5-8FA6-4DA9-A62F-65FA8FFF95DB}">
      <dsp:nvSpPr>
        <dsp:cNvPr id="0" name=""/>
        <dsp:cNvSpPr/>
      </dsp:nvSpPr>
      <dsp:spPr>
        <a:xfrm>
          <a:off x="552923" y="1904269"/>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Client Access Server 2013</a:t>
          </a:r>
          <a:endParaRPr lang="de-DE" sz="2600" kern="1200">
            <a:solidFill>
              <a:schemeClr val="tx1">
                <a:lumMod val="65000"/>
              </a:schemeClr>
            </a:solidFill>
          </a:endParaRPr>
        </a:p>
      </dsp:txBody>
      <dsp:txXfrm>
        <a:off x="567801" y="1919147"/>
        <a:ext cx="4348122" cy="478224"/>
      </dsp:txXfrm>
    </dsp:sp>
    <dsp:sp modelId="{E1510CDE-5750-4C0B-8E09-D3E70E6CB5E0}">
      <dsp:nvSpPr>
        <dsp:cNvPr id="0" name=""/>
        <dsp:cNvSpPr/>
      </dsp:nvSpPr>
      <dsp:spPr>
        <a:xfrm>
          <a:off x="552923" y="2490400"/>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Mailbox Server 2013</a:t>
          </a:r>
          <a:endParaRPr lang="de-DE" sz="2600" kern="1200">
            <a:solidFill>
              <a:schemeClr val="tx1">
                <a:lumMod val="65000"/>
              </a:schemeClr>
            </a:solidFill>
          </a:endParaRPr>
        </a:p>
      </dsp:txBody>
      <dsp:txXfrm>
        <a:off x="567801" y="2505278"/>
        <a:ext cx="4348122" cy="478224"/>
      </dsp:txXfrm>
    </dsp:sp>
    <dsp:sp modelId="{C1B86290-44FF-45BF-B2F2-229B348B8F40}">
      <dsp:nvSpPr>
        <dsp:cNvPr id="0" name=""/>
        <dsp:cNvSpPr/>
      </dsp:nvSpPr>
      <dsp:spPr>
        <a:xfrm>
          <a:off x="552923" y="3076531"/>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Transport Architecture</a:t>
          </a:r>
          <a:endParaRPr lang="de-DE" sz="2600" kern="1200">
            <a:solidFill>
              <a:schemeClr val="tx1">
                <a:lumMod val="65000"/>
              </a:schemeClr>
            </a:solidFill>
          </a:endParaRPr>
        </a:p>
      </dsp:txBody>
      <dsp:txXfrm>
        <a:off x="567801" y="3091409"/>
        <a:ext cx="4348122" cy="478224"/>
      </dsp:txXfrm>
    </dsp:sp>
    <dsp:sp modelId="{939D63A9-A1CF-41D1-B88D-12301DE194C5}">
      <dsp:nvSpPr>
        <dsp:cNvPr id="0" name=""/>
        <dsp:cNvSpPr/>
      </dsp:nvSpPr>
      <dsp:spPr>
        <a:xfrm>
          <a:off x="552923" y="3662662"/>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Service Availability</a:t>
          </a:r>
          <a:endParaRPr lang="de-DE" sz="2600" kern="1200">
            <a:solidFill>
              <a:schemeClr val="tx1">
                <a:lumMod val="65000"/>
              </a:schemeClr>
            </a:solidFill>
          </a:endParaRPr>
        </a:p>
      </dsp:txBody>
      <dsp:txXfrm>
        <a:off x="567801" y="3677540"/>
        <a:ext cx="4348122" cy="478224"/>
      </dsp:txXfrm>
    </dsp:sp>
    <dsp:sp modelId="{560231DC-0478-4012-B803-C554C54D8D55}">
      <dsp:nvSpPr>
        <dsp:cNvPr id="0" name=""/>
        <dsp:cNvSpPr/>
      </dsp:nvSpPr>
      <dsp:spPr>
        <a:xfrm>
          <a:off x="5888463"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a:t>
          </a:r>
          <a:r>
            <a:rPr lang="en-US" sz="3800" b="0" kern="1200" smtClean="0"/>
            <a:t>and</a:t>
          </a:r>
          <a:r>
            <a:rPr lang="de-DE" sz="3800" b="0" kern="1200" smtClean="0"/>
            <a:t> Office 365 – Hybrid</a:t>
          </a:r>
          <a:endParaRPr lang="de-DE" sz="3800" kern="1200"/>
        </a:p>
      </dsp:txBody>
      <dsp:txXfrm>
        <a:off x="5888463" y="0"/>
        <a:ext cx="5472348" cy="1317307"/>
      </dsp:txXfrm>
    </dsp:sp>
    <dsp:sp modelId="{1FBE2E5A-594B-48C0-B4C2-9BF042776030}">
      <dsp:nvSpPr>
        <dsp:cNvPr id="0" name=""/>
        <dsp:cNvSpPr/>
      </dsp:nvSpPr>
      <dsp:spPr>
        <a:xfrm>
          <a:off x="6435697" y="1317414"/>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What is it good for?</a:t>
          </a:r>
          <a:endParaRPr lang="de-DE" sz="2600" kern="1200">
            <a:solidFill>
              <a:schemeClr val="tx1">
                <a:lumMod val="65000"/>
              </a:schemeClr>
            </a:solidFill>
          </a:endParaRPr>
        </a:p>
      </dsp:txBody>
      <dsp:txXfrm>
        <a:off x="6454433" y="1336150"/>
        <a:ext cx="4340406" cy="602206"/>
      </dsp:txXfrm>
    </dsp:sp>
    <dsp:sp modelId="{FB88D3CB-3C43-45E6-9BD6-5AE8B9F49175}">
      <dsp:nvSpPr>
        <dsp:cNvPr id="0" name=""/>
        <dsp:cNvSpPr/>
      </dsp:nvSpPr>
      <dsp:spPr>
        <a:xfrm>
          <a:off x="6435697" y="2055505"/>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Migration scenarios</a:t>
          </a:r>
          <a:endParaRPr lang="de-DE" sz="2600" kern="1200">
            <a:solidFill>
              <a:schemeClr val="tx1">
                <a:lumMod val="65000"/>
              </a:schemeClr>
            </a:solidFill>
          </a:endParaRPr>
        </a:p>
      </dsp:txBody>
      <dsp:txXfrm>
        <a:off x="6454433" y="2074241"/>
        <a:ext cx="4340406" cy="602206"/>
      </dsp:txXfrm>
    </dsp:sp>
    <dsp:sp modelId="{C0AE9AD0-AC9B-46AA-9003-6153E360BDE6}">
      <dsp:nvSpPr>
        <dsp:cNvPr id="0" name=""/>
        <dsp:cNvSpPr/>
      </dsp:nvSpPr>
      <dsp:spPr>
        <a:xfrm>
          <a:off x="6435697" y="2793596"/>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Hybrid deployment</a:t>
          </a:r>
          <a:endParaRPr lang="de-DE" sz="2600" kern="1200">
            <a:solidFill>
              <a:schemeClr val="tx1">
                <a:lumMod val="65000"/>
              </a:schemeClr>
            </a:solidFill>
          </a:endParaRPr>
        </a:p>
      </dsp:txBody>
      <dsp:txXfrm>
        <a:off x="6454433" y="2812332"/>
        <a:ext cx="4340406" cy="602206"/>
      </dsp:txXfrm>
    </dsp:sp>
    <dsp:sp modelId="{9217B0AA-CB9F-4871-9ABB-8B77FCF0FBD6}">
      <dsp:nvSpPr>
        <dsp:cNvPr id="0" name=""/>
        <dsp:cNvSpPr/>
      </dsp:nvSpPr>
      <dsp:spPr>
        <a:xfrm>
          <a:off x="6435697" y="3503112"/>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solidFill>
            </a:rPr>
            <a:t>Migrations interfaces</a:t>
          </a:r>
          <a:endParaRPr lang="de-DE" sz="2600" kern="1200">
            <a:solidFill>
              <a:schemeClr val="tx1"/>
            </a:solidFill>
          </a:endParaRPr>
        </a:p>
      </dsp:txBody>
      <dsp:txXfrm>
        <a:off x="6454433" y="3521848"/>
        <a:ext cx="4340406" cy="602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18B78-EDA7-4D83-9BB9-3FDF30B07E79}">
      <dsp:nvSpPr>
        <dsp:cNvPr id="0" name=""/>
        <dsp:cNvSpPr/>
      </dsp:nvSpPr>
      <dsp:spPr>
        <a:xfrm>
          <a:off x="5688"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Server 2013</a:t>
          </a:r>
          <a:endParaRPr lang="de-DE" sz="3800" kern="1200"/>
        </a:p>
      </dsp:txBody>
      <dsp:txXfrm>
        <a:off x="5688" y="0"/>
        <a:ext cx="5472348" cy="1317307"/>
      </dsp:txXfrm>
    </dsp:sp>
    <dsp:sp modelId="{ADB408A0-948B-4ADF-9439-A2149536A348}">
      <dsp:nvSpPr>
        <dsp:cNvPr id="0" name=""/>
        <dsp:cNvSpPr/>
      </dsp:nvSpPr>
      <dsp:spPr>
        <a:xfrm>
          <a:off x="543379" y="1318138"/>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dirty="0" smtClean="0"/>
            <a:t>New Exchange </a:t>
          </a:r>
          <a:r>
            <a:rPr lang="de-DE" sz="2600" kern="1200" dirty="0" err="1" smtClean="0"/>
            <a:t>Architecture</a:t>
          </a:r>
          <a:endParaRPr lang="de-DE" sz="2600" kern="1200" dirty="0"/>
        </a:p>
      </dsp:txBody>
      <dsp:txXfrm>
        <a:off x="558257" y="1333016"/>
        <a:ext cx="4348122" cy="478224"/>
      </dsp:txXfrm>
    </dsp:sp>
    <dsp:sp modelId="{1895ACF5-8FA6-4DA9-A62F-65FA8FFF95DB}">
      <dsp:nvSpPr>
        <dsp:cNvPr id="0" name=""/>
        <dsp:cNvSpPr/>
      </dsp:nvSpPr>
      <dsp:spPr>
        <a:xfrm>
          <a:off x="552923" y="1904269"/>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dirty="0" smtClean="0">
              <a:solidFill>
                <a:schemeClr val="tx1">
                  <a:lumMod val="65000"/>
                </a:schemeClr>
              </a:solidFill>
            </a:rPr>
            <a:t>Client Access Server 2013</a:t>
          </a:r>
          <a:endParaRPr lang="de-DE" sz="2600" kern="1200" dirty="0">
            <a:solidFill>
              <a:schemeClr val="tx1">
                <a:lumMod val="65000"/>
              </a:schemeClr>
            </a:solidFill>
          </a:endParaRPr>
        </a:p>
      </dsp:txBody>
      <dsp:txXfrm>
        <a:off x="567801" y="1919147"/>
        <a:ext cx="4348122" cy="478224"/>
      </dsp:txXfrm>
    </dsp:sp>
    <dsp:sp modelId="{E1510CDE-5750-4C0B-8E09-D3E70E6CB5E0}">
      <dsp:nvSpPr>
        <dsp:cNvPr id="0" name=""/>
        <dsp:cNvSpPr/>
      </dsp:nvSpPr>
      <dsp:spPr>
        <a:xfrm>
          <a:off x="552923" y="2490400"/>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Mailbox Server 2013</a:t>
          </a:r>
          <a:endParaRPr lang="de-DE" sz="2600" kern="1200">
            <a:solidFill>
              <a:schemeClr val="tx1">
                <a:lumMod val="65000"/>
              </a:schemeClr>
            </a:solidFill>
          </a:endParaRPr>
        </a:p>
      </dsp:txBody>
      <dsp:txXfrm>
        <a:off x="567801" y="2505278"/>
        <a:ext cx="4348122" cy="478224"/>
      </dsp:txXfrm>
    </dsp:sp>
    <dsp:sp modelId="{C1B86290-44FF-45BF-B2F2-229B348B8F40}">
      <dsp:nvSpPr>
        <dsp:cNvPr id="0" name=""/>
        <dsp:cNvSpPr/>
      </dsp:nvSpPr>
      <dsp:spPr>
        <a:xfrm>
          <a:off x="552923" y="3076531"/>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Transport Architecture</a:t>
          </a:r>
          <a:endParaRPr lang="de-DE" sz="2600" kern="1200">
            <a:solidFill>
              <a:schemeClr val="tx1">
                <a:lumMod val="65000"/>
              </a:schemeClr>
            </a:solidFill>
          </a:endParaRPr>
        </a:p>
      </dsp:txBody>
      <dsp:txXfrm>
        <a:off x="567801" y="3091409"/>
        <a:ext cx="4348122" cy="478224"/>
      </dsp:txXfrm>
    </dsp:sp>
    <dsp:sp modelId="{939D63A9-A1CF-41D1-B88D-12301DE194C5}">
      <dsp:nvSpPr>
        <dsp:cNvPr id="0" name=""/>
        <dsp:cNvSpPr/>
      </dsp:nvSpPr>
      <dsp:spPr>
        <a:xfrm>
          <a:off x="552923" y="3662662"/>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Service Availability</a:t>
          </a:r>
          <a:endParaRPr lang="de-DE" sz="2600" kern="1200">
            <a:solidFill>
              <a:schemeClr val="tx1">
                <a:lumMod val="65000"/>
              </a:schemeClr>
            </a:solidFill>
          </a:endParaRPr>
        </a:p>
      </dsp:txBody>
      <dsp:txXfrm>
        <a:off x="567801" y="3677540"/>
        <a:ext cx="4348122" cy="478224"/>
      </dsp:txXfrm>
    </dsp:sp>
    <dsp:sp modelId="{560231DC-0478-4012-B803-C554C54D8D55}">
      <dsp:nvSpPr>
        <dsp:cNvPr id="0" name=""/>
        <dsp:cNvSpPr/>
      </dsp:nvSpPr>
      <dsp:spPr>
        <a:xfrm>
          <a:off x="5888463"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a:t>
          </a:r>
          <a:r>
            <a:rPr lang="en-US" sz="3800" b="0" kern="1200" smtClean="0"/>
            <a:t>and</a:t>
          </a:r>
          <a:r>
            <a:rPr lang="de-DE" sz="3800" b="0" kern="1200" smtClean="0"/>
            <a:t> Office 365 – Hybrid</a:t>
          </a:r>
          <a:endParaRPr lang="de-DE" sz="3800" kern="1200"/>
        </a:p>
      </dsp:txBody>
      <dsp:txXfrm>
        <a:off x="5888463" y="0"/>
        <a:ext cx="5472348" cy="1317307"/>
      </dsp:txXfrm>
    </dsp:sp>
    <dsp:sp modelId="{1FBE2E5A-594B-48C0-B4C2-9BF042776030}">
      <dsp:nvSpPr>
        <dsp:cNvPr id="0" name=""/>
        <dsp:cNvSpPr/>
      </dsp:nvSpPr>
      <dsp:spPr>
        <a:xfrm>
          <a:off x="6435697" y="1317414"/>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What is it good for?</a:t>
          </a:r>
          <a:endParaRPr lang="de-DE" sz="2600" kern="1200">
            <a:solidFill>
              <a:schemeClr val="tx1">
                <a:lumMod val="65000"/>
              </a:schemeClr>
            </a:solidFill>
          </a:endParaRPr>
        </a:p>
      </dsp:txBody>
      <dsp:txXfrm>
        <a:off x="6454433" y="1336150"/>
        <a:ext cx="4340406" cy="602206"/>
      </dsp:txXfrm>
    </dsp:sp>
    <dsp:sp modelId="{FB88D3CB-3C43-45E6-9BD6-5AE8B9F49175}">
      <dsp:nvSpPr>
        <dsp:cNvPr id="0" name=""/>
        <dsp:cNvSpPr/>
      </dsp:nvSpPr>
      <dsp:spPr>
        <a:xfrm>
          <a:off x="6435697" y="2055505"/>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Migration scenarios</a:t>
          </a:r>
          <a:endParaRPr lang="de-DE" sz="2600" kern="1200">
            <a:solidFill>
              <a:schemeClr val="tx1">
                <a:lumMod val="65000"/>
              </a:schemeClr>
            </a:solidFill>
          </a:endParaRPr>
        </a:p>
      </dsp:txBody>
      <dsp:txXfrm>
        <a:off x="6454433" y="2074241"/>
        <a:ext cx="4340406" cy="602206"/>
      </dsp:txXfrm>
    </dsp:sp>
    <dsp:sp modelId="{C0AE9AD0-AC9B-46AA-9003-6153E360BDE6}">
      <dsp:nvSpPr>
        <dsp:cNvPr id="0" name=""/>
        <dsp:cNvSpPr/>
      </dsp:nvSpPr>
      <dsp:spPr>
        <a:xfrm>
          <a:off x="6435697" y="2793596"/>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Hybrid deployment</a:t>
          </a:r>
          <a:endParaRPr lang="de-DE" sz="2600" kern="1200">
            <a:solidFill>
              <a:schemeClr val="tx1">
                <a:lumMod val="65000"/>
              </a:schemeClr>
            </a:solidFill>
          </a:endParaRPr>
        </a:p>
      </dsp:txBody>
      <dsp:txXfrm>
        <a:off x="6454433" y="2812332"/>
        <a:ext cx="4340406" cy="602206"/>
      </dsp:txXfrm>
    </dsp:sp>
    <dsp:sp modelId="{9217B0AA-CB9F-4871-9ABB-8B77FCF0FBD6}">
      <dsp:nvSpPr>
        <dsp:cNvPr id="0" name=""/>
        <dsp:cNvSpPr/>
      </dsp:nvSpPr>
      <dsp:spPr>
        <a:xfrm>
          <a:off x="6435697" y="3531687"/>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Migrations interfaces</a:t>
          </a:r>
          <a:endParaRPr lang="de-DE" sz="2600" kern="1200">
            <a:solidFill>
              <a:schemeClr val="tx1">
                <a:lumMod val="65000"/>
              </a:schemeClr>
            </a:solidFill>
          </a:endParaRPr>
        </a:p>
      </dsp:txBody>
      <dsp:txXfrm>
        <a:off x="6454433" y="3550423"/>
        <a:ext cx="4340406" cy="602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18B78-EDA7-4D83-9BB9-3FDF30B07E79}">
      <dsp:nvSpPr>
        <dsp:cNvPr id="0" name=""/>
        <dsp:cNvSpPr/>
      </dsp:nvSpPr>
      <dsp:spPr>
        <a:xfrm>
          <a:off x="5688"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Server 2013</a:t>
          </a:r>
          <a:endParaRPr lang="de-DE" sz="3800" kern="1200"/>
        </a:p>
      </dsp:txBody>
      <dsp:txXfrm>
        <a:off x="5688" y="0"/>
        <a:ext cx="5472348" cy="1317307"/>
      </dsp:txXfrm>
    </dsp:sp>
    <dsp:sp modelId="{ADB408A0-948B-4ADF-9439-A2149536A348}">
      <dsp:nvSpPr>
        <dsp:cNvPr id="0" name=""/>
        <dsp:cNvSpPr/>
      </dsp:nvSpPr>
      <dsp:spPr>
        <a:xfrm>
          <a:off x="552923" y="1318138"/>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New Exchange Architectur</a:t>
          </a:r>
          <a:endParaRPr lang="de-DE" sz="2800" kern="1200">
            <a:solidFill>
              <a:schemeClr val="tx1">
                <a:lumMod val="65000"/>
              </a:schemeClr>
            </a:solidFill>
          </a:endParaRPr>
        </a:p>
      </dsp:txBody>
      <dsp:txXfrm>
        <a:off x="567801" y="1333016"/>
        <a:ext cx="4348122" cy="478224"/>
      </dsp:txXfrm>
    </dsp:sp>
    <dsp:sp modelId="{1895ACF5-8FA6-4DA9-A62F-65FA8FFF95DB}">
      <dsp:nvSpPr>
        <dsp:cNvPr id="0" name=""/>
        <dsp:cNvSpPr/>
      </dsp:nvSpPr>
      <dsp:spPr>
        <a:xfrm>
          <a:off x="552923" y="1904269"/>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t>Client Access Server 2013</a:t>
          </a:r>
          <a:endParaRPr lang="de-DE" sz="2800" kern="1200"/>
        </a:p>
      </dsp:txBody>
      <dsp:txXfrm>
        <a:off x="567801" y="1919147"/>
        <a:ext cx="4348122" cy="478224"/>
      </dsp:txXfrm>
    </dsp:sp>
    <dsp:sp modelId="{E1510CDE-5750-4C0B-8E09-D3E70E6CB5E0}">
      <dsp:nvSpPr>
        <dsp:cNvPr id="0" name=""/>
        <dsp:cNvSpPr/>
      </dsp:nvSpPr>
      <dsp:spPr>
        <a:xfrm>
          <a:off x="552923" y="2490400"/>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Mailbox Server 2013</a:t>
          </a:r>
          <a:endParaRPr lang="de-DE" sz="2800" kern="1200">
            <a:solidFill>
              <a:schemeClr val="tx1">
                <a:lumMod val="65000"/>
              </a:schemeClr>
            </a:solidFill>
          </a:endParaRPr>
        </a:p>
      </dsp:txBody>
      <dsp:txXfrm>
        <a:off x="567801" y="2505278"/>
        <a:ext cx="4348122" cy="478224"/>
      </dsp:txXfrm>
    </dsp:sp>
    <dsp:sp modelId="{C1B86290-44FF-45BF-B2F2-229B348B8F40}">
      <dsp:nvSpPr>
        <dsp:cNvPr id="0" name=""/>
        <dsp:cNvSpPr/>
      </dsp:nvSpPr>
      <dsp:spPr>
        <a:xfrm>
          <a:off x="552923" y="3076531"/>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Transport Architecture</a:t>
          </a:r>
          <a:endParaRPr lang="de-DE" sz="2800" kern="1200">
            <a:solidFill>
              <a:schemeClr val="tx1">
                <a:lumMod val="65000"/>
              </a:schemeClr>
            </a:solidFill>
          </a:endParaRPr>
        </a:p>
      </dsp:txBody>
      <dsp:txXfrm>
        <a:off x="567801" y="3091409"/>
        <a:ext cx="4348122" cy="478224"/>
      </dsp:txXfrm>
    </dsp:sp>
    <dsp:sp modelId="{939D63A9-A1CF-41D1-B88D-12301DE194C5}">
      <dsp:nvSpPr>
        <dsp:cNvPr id="0" name=""/>
        <dsp:cNvSpPr/>
      </dsp:nvSpPr>
      <dsp:spPr>
        <a:xfrm>
          <a:off x="552923" y="3662662"/>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dirty="0" smtClean="0">
              <a:solidFill>
                <a:schemeClr val="tx1">
                  <a:lumMod val="65000"/>
                </a:schemeClr>
              </a:solidFill>
            </a:rPr>
            <a:t>Service </a:t>
          </a:r>
          <a:r>
            <a:rPr lang="de-DE" sz="2800" kern="1200" dirty="0" err="1" smtClean="0">
              <a:solidFill>
                <a:schemeClr val="tx1">
                  <a:lumMod val="65000"/>
                </a:schemeClr>
              </a:solidFill>
            </a:rPr>
            <a:t>Availability</a:t>
          </a:r>
          <a:endParaRPr lang="de-DE" sz="2800" kern="1200" dirty="0">
            <a:solidFill>
              <a:schemeClr val="tx1">
                <a:lumMod val="65000"/>
              </a:schemeClr>
            </a:solidFill>
          </a:endParaRPr>
        </a:p>
      </dsp:txBody>
      <dsp:txXfrm>
        <a:off x="567801" y="3677540"/>
        <a:ext cx="4348122" cy="478224"/>
      </dsp:txXfrm>
    </dsp:sp>
    <dsp:sp modelId="{560231DC-0478-4012-B803-C554C54D8D55}">
      <dsp:nvSpPr>
        <dsp:cNvPr id="0" name=""/>
        <dsp:cNvSpPr/>
      </dsp:nvSpPr>
      <dsp:spPr>
        <a:xfrm>
          <a:off x="5888463"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a:t>
          </a:r>
          <a:r>
            <a:rPr lang="en-US" sz="3800" b="0" kern="1200" smtClean="0"/>
            <a:t>and</a:t>
          </a:r>
          <a:r>
            <a:rPr lang="de-DE" sz="3800" b="0" kern="1200" smtClean="0"/>
            <a:t> Office 365 – Hybrid</a:t>
          </a:r>
          <a:endParaRPr lang="de-DE" sz="3800" kern="1200"/>
        </a:p>
      </dsp:txBody>
      <dsp:txXfrm>
        <a:off x="5888463" y="0"/>
        <a:ext cx="5472348" cy="1317307"/>
      </dsp:txXfrm>
    </dsp:sp>
    <dsp:sp modelId="{1FBE2E5A-594B-48C0-B4C2-9BF042776030}">
      <dsp:nvSpPr>
        <dsp:cNvPr id="0" name=""/>
        <dsp:cNvSpPr/>
      </dsp:nvSpPr>
      <dsp:spPr>
        <a:xfrm>
          <a:off x="6435697" y="1317414"/>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What is it good for?</a:t>
          </a:r>
          <a:endParaRPr lang="de-DE" sz="2800" kern="1200">
            <a:solidFill>
              <a:schemeClr val="tx1">
                <a:lumMod val="65000"/>
              </a:schemeClr>
            </a:solidFill>
          </a:endParaRPr>
        </a:p>
      </dsp:txBody>
      <dsp:txXfrm>
        <a:off x="6454433" y="1336150"/>
        <a:ext cx="4340406" cy="602206"/>
      </dsp:txXfrm>
    </dsp:sp>
    <dsp:sp modelId="{FB88D3CB-3C43-45E6-9BD6-5AE8B9F49175}">
      <dsp:nvSpPr>
        <dsp:cNvPr id="0" name=""/>
        <dsp:cNvSpPr/>
      </dsp:nvSpPr>
      <dsp:spPr>
        <a:xfrm>
          <a:off x="6435697" y="2055505"/>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Migration scenarios</a:t>
          </a:r>
          <a:endParaRPr lang="de-DE" sz="2800" kern="1200">
            <a:solidFill>
              <a:schemeClr val="tx1">
                <a:lumMod val="65000"/>
              </a:schemeClr>
            </a:solidFill>
          </a:endParaRPr>
        </a:p>
      </dsp:txBody>
      <dsp:txXfrm>
        <a:off x="6454433" y="2074241"/>
        <a:ext cx="4340406" cy="602206"/>
      </dsp:txXfrm>
    </dsp:sp>
    <dsp:sp modelId="{C0AE9AD0-AC9B-46AA-9003-6153E360BDE6}">
      <dsp:nvSpPr>
        <dsp:cNvPr id="0" name=""/>
        <dsp:cNvSpPr/>
      </dsp:nvSpPr>
      <dsp:spPr>
        <a:xfrm>
          <a:off x="6435697" y="2793596"/>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Hybrid deployment</a:t>
          </a:r>
          <a:endParaRPr lang="de-DE" sz="2800" kern="1200">
            <a:solidFill>
              <a:schemeClr val="tx1">
                <a:lumMod val="65000"/>
              </a:schemeClr>
            </a:solidFill>
          </a:endParaRPr>
        </a:p>
      </dsp:txBody>
      <dsp:txXfrm>
        <a:off x="6454433" y="2812332"/>
        <a:ext cx="4340406" cy="602206"/>
      </dsp:txXfrm>
    </dsp:sp>
    <dsp:sp modelId="{9217B0AA-CB9F-4871-9ABB-8B77FCF0FBD6}">
      <dsp:nvSpPr>
        <dsp:cNvPr id="0" name=""/>
        <dsp:cNvSpPr/>
      </dsp:nvSpPr>
      <dsp:spPr>
        <a:xfrm>
          <a:off x="6435697" y="3531687"/>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Migrations interfaces</a:t>
          </a:r>
          <a:endParaRPr lang="de-DE" sz="2800" kern="1200">
            <a:solidFill>
              <a:schemeClr val="tx1">
                <a:lumMod val="65000"/>
              </a:schemeClr>
            </a:solidFill>
          </a:endParaRPr>
        </a:p>
      </dsp:txBody>
      <dsp:txXfrm>
        <a:off x="6454433" y="3550423"/>
        <a:ext cx="4340406" cy="602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18B78-EDA7-4D83-9BB9-3FDF30B07E79}">
      <dsp:nvSpPr>
        <dsp:cNvPr id="0" name=""/>
        <dsp:cNvSpPr/>
      </dsp:nvSpPr>
      <dsp:spPr>
        <a:xfrm>
          <a:off x="5688"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Server 2013</a:t>
          </a:r>
          <a:endParaRPr lang="de-DE" sz="3800" kern="1200"/>
        </a:p>
      </dsp:txBody>
      <dsp:txXfrm>
        <a:off x="5688" y="0"/>
        <a:ext cx="5472348" cy="1317307"/>
      </dsp:txXfrm>
    </dsp:sp>
    <dsp:sp modelId="{ADB408A0-948B-4ADF-9439-A2149536A348}">
      <dsp:nvSpPr>
        <dsp:cNvPr id="0" name=""/>
        <dsp:cNvSpPr/>
      </dsp:nvSpPr>
      <dsp:spPr>
        <a:xfrm>
          <a:off x="552923" y="1318138"/>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New Exchange Architectur</a:t>
          </a:r>
          <a:endParaRPr lang="de-DE" sz="2800" kern="1200">
            <a:solidFill>
              <a:schemeClr val="tx1">
                <a:lumMod val="65000"/>
              </a:schemeClr>
            </a:solidFill>
          </a:endParaRPr>
        </a:p>
      </dsp:txBody>
      <dsp:txXfrm>
        <a:off x="567801" y="1333016"/>
        <a:ext cx="4348122" cy="478224"/>
      </dsp:txXfrm>
    </dsp:sp>
    <dsp:sp modelId="{1895ACF5-8FA6-4DA9-A62F-65FA8FFF95DB}">
      <dsp:nvSpPr>
        <dsp:cNvPr id="0" name=""/>
        <dsp:cNvSpPr/>
      </dsp:nvSpPr>
      <dsp:spPr>
        <a:xfrm>
          <a:off x="552923" y="1904269"/>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Client Access Server 2013</a:t>
          </a:r>
          <a:endParaRPr lang="de-DE" sz="2800" kern="1200">
            <a:solidFill>
              <a:schemeClr val="tx1">
                <a:lumMod val="65000"/>
              </a:schemeClr>
            </a:solidFill>
          </a:endParaRPr>
        </a:p>
      </dsp:txBody>
      <dsp:txXfrm>
        <a:off x="567801" y="1919147"/>
        <a:ext cx="4348122" cy="478224"/>
      </dsp:txXfrm>
    </dsp:sp>
    <dsp:sp modelId="{E1510CDE-5750-4C0B-8E09-D3E70E6CB5E0}">
      <dsp:nvSpPr>
        <dsp:cNvPr id="0" name=""/>
        <dsp:cNvSpPr/>
      </dsp:nvSpPr>
      <dsp:spPr>
        <a:xfrm>
          <a:off x="552923" y="2490400"/>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t>Mailbox Server 2013</a:t>
          </a:r>
          <a:endParaRPr lang="de-DE" sz="2800" kern="1200"/>
        </a:p>
      </dsp:txBody>
      <dsp:txXfrm>
        <a:off x="567801" y="2505278"/>
        <a:ext cx="4348122" cy="478224"/>
      </dsp:txXfrm>
    </dsp:sp>
    <dsp:sp modelId="{C1B86290-44FF-45BF-B2F2-229B348B8F40}">
      <dsp:nvSpPr>
        <dsp:cNvPr id="0" name=""/>
        <dsp:cNvSpPr/>
      </dsp:nvSpPr>
      <dsp:spPr>
        <a:xfrm>
          <a:off x="552923" y="3076531"/>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Transport Architecture</a:t>
          </a:r>
          <a:endParaRPr lang="de-DE" sz="2800" kern="1200">
            <a:solidFill>
              <a:schemeClr val="tx1">
                <a:lumMod val="65000"/>
              </a:schemeClr>
            </a:solidFill>
          </a:endParaRPr>
        </a:p>
      </dsp:txBody>
      <dsp:txXfrm>
        <a:off x="567801" y="3091409"/>
        <a:ext cx="4348122" cy="478224"/>
      </dsp:txXfrm>
    </dsp:sp>
    <dsp:sp modelId="{939D63A9-A1CF-41D1-B88D-12301DE194C5}">
      <dsp:nvSpPr>
        <dsp:cNvPr id="0" name=""/>
        <dsp:cNvSpPr/>
      </dsp:nvSpPr>
      <dsp:spPr>
        <a:xfrm>
          <a:off x="552923" y="3662662"/>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Service Availability</a:t>
          </a:r>
          <a:endParaRPr lang="de-DE" sz="2800" kern="1200">
            <a:solidFill>
              <a:schemeClr val="tx1">
                <a:lumMod val="65000"/>
              </a:schemeClr>
            </a:solidFill>
          </a:endParaRPr>
        </a:p>
      </dsp:txBody>
      <dsp:txXfrm>
        <a:off x="567801" y="3677540"/>
        <a:ext cx="4348122" cy="478224"/>
      </dsp:txXfrm>
    </dsp:sp>
    <dsp:sp modelId="{560231DC-0478-4012-B803-C554C54D8D55}">
      <dsp:nvSpPr>
        <dsp:cNvPr id="0" name=""/>
        <dsp:cNvSpPr/>
      </dsp:nvSpPr>
      <dsp:spPr>
        <a:xfrm>
          <a:off x="5888463"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a:t>
          </a:r>
          <a:r>
            <a:rPr lang="en-US" sz="3800" b="0" kern="1200" smtClean="0"/>
            <a:t>and</a:t>
          </a:r>
          <a:r>
            <a:rPr lang="de-DE" sz="3800" b="0" kern="1200" smtClean="0"/>
            <a:t> Office 365 – Hybrid</a:t>
          </a:r>
          <a:endParaRPr lang="de-DE" sz="3800" kern="1200"/>
        </a:p>
      </dsp:txBody>
      <dsp:txXfrm>
        <a:off x="5888463" y="0"/>
        <a:ext cx="5472348" cy="1317307"/>
      </dsp:txXfrm>
    </dsp:sp>
    <dsp:sp modelId="{1FBE2E5A-594B-48C0-B4C2-9BF042776030}">
      <dsp:nvSpPr>
        <dsp:cNvPr id="0" name=""/>
        <dsp:cNvSpPr/>
      </dsp:nvSpPr>
      <dsp:spPr>
        <a:xfrm>
          <a:off x="6435697" y="1317414"/>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What is it good for?</a:t>
          </a:r>
          <a:endParaRPr lang="de-DE" sz="2800" kern="1200">
            <a:solidFill>
              <a:schemeClr val="tx1">
                <a:lumMod val="65000"/>
              </a:schemeClr>
            </a:solidFill>
          </a:endParaRPr>
        </a:p>
      </dsp:txBody>
      <dsp:txXfrm>
        <a:off x="6454433" y="1336150"/>
        <a:ext cx="4340406" cy="602206"/>
      </dsp:txXfrm>
    </dsp:sp>
    <dsp:sp modelId="{FB88D3CB-3C43-45E6-9BD6-5AE8B9F49175}">
      <dsp:nvSpPr>
        <dsp:cNvPr id="0" name=""/>
        <dsp:cNvSpPr/>
      </dsp:nvSpPr>
      <dsp:spPr>
        <a:xfrm>
          <a:off x="6435697" y="2055505"/>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Migration scenarios</a:t>
          </a:r>
          <a:endParaRPr lang="de-DE" sz="2800" kern="1200">
            <a:solidFill>
              <a:schemeClr val="tx1">
                <a:lumMod val="65000"/>
              </a:schemeClr>
            </a:solidFill>
          </a:endParaRPr>
        </a:p>
      </dsp:txBody>
      <dsp:txXfrm>
        <a:off x="6454433" y="2074241"/>
        <a:ext cx="4340406" cy="602206"/>
      </dsp:txXfrm>
    </dsp:sp>
    <dsp:sp modelId="{C0AE9AD0-AC9B-46AA-9003-6153E360BDE6}">
      <dsp:nvSpPr>
        <dsp:cNvPr id="0" name=""/>
        <dsp:cNvSpPr/>
      </dsp:nvSpPr>
      <dsp:spPr>
        <a:xfrm>
          <a:off x="6435697" y="2793596"/>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Hybrid deployment</a:t>
          </a:r>
          <a:endParaRPr lang="de-DE" sz="2800" kern="1200">
            <a:solidFill>
              <a:schemeClr val="tx1">
                <a:lumMod val="65000"/>
              </a:schemeClr>
            </a:solidFill>
          </a:endParaRPr>
        </a:p>
      </dsp:txBody>
      <dsp:txXfrm>
        <a:off x="6454433" y="2812332"/>
        <a:ext cx="4340406" cy="602206"/>
      </dsp:txXfrm>
    </dsp:sp>
    <dsp:sp modelId="{9217B0AA-CB9F-4871-9ABB-8B77FCF0FBD6}">
      <dsp:nvSpPr>
        <dsp:cNvPr id="0" name=""/>
        <dsp:cNvSpPr/>
      </dsp:nvSpPr>
      <dsp:spPr>
        <a:xfrm>
          <a:off x="6435697" y="3531687"/>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Migrations interfaces</a:t>
          </a:r>
          <a:endParaRPr lang="de-DE" sz="2800" kern="1200">
            <a:solidFill>
              <a:schemeClr val="tx1">
                <a:lumMod val="65000"/>
              </a:schemeClr>
            </a:solidFill>
          </a:endParaRPr>
        </a:p>
      </dsp:txBody>
      <dsp:txXfrm>
        <a:off x="6454433" y="3550423"/>
        <a:ext cx="4340406" cy="6022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18B78-EDA7-4D83-9BB9-3FDF30B07E79}">
      <dsp:nvSpPr>
        <dsp:cNvPr id="0" name=""/>
        <dsp:cNvSpPr/>
      </dsp:nvSpPr>
      <dsp:spPr>
        <a:xfrm>
          <a:off x="5688"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Server 2013</a:t>
          </a:r>
          <a:endParaRPr lang="de-DE" sz="3800" kern="1200"/>
        </a:p>
      </dsp:txBody>
      <dsp:txXfrm>
        <a:off x="5688" y="0"/>
        <a:ext cx="5472348" cy="1317307"/>
      </dsp:txXfrm>
    </dsp:sp>
    <dsp:sp modelId="{ADB408A0-948B-4ADF-9439-A2149536A348}">
      <dsp:nvSpPr>
        <dsp:cNvPr id="0" name=""/>
        <dsp:cNvSpPr/>
      </dsp:nvSpPr>
      <dsp:spPr>
        <a:xfrm>
          <a:off x="552923" y="1318138"/>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dirty="0" smtClean="0">
              <a:solidFill>
                <a:schemeClr val="tx1">
                  <a:lumMod val="65000"/>
                </a:schemeClr>
              </a:solidFill>
            </a:rPr>
            <a:t>New Exchange </a:t>
          </a:r>
          <a:r>
            <a:rPr lang="de-DE" sz="2600" kern="1200" dirty="0" err="1" smtClean="0">
              <a:solidFill>
                <a:schemeClr val="tx1">
                  <a:lumMod val="65000"/>
                </a:schemeClr>
              </a:solidFill>
            </a:rPr>
            <a:t>Architecture</a:t>
          </a:r>
          <a:endParaRPr lang="de-DE" sz="2600" kern="1200" dirty="0">
            <a:solidFill>
              <a:schemeClr val="tx1">
                <a:lumMod val="65000"/>
              </a:schemeClr>
            </a:solidFill>
          </a:endParaRPr>
        </a:p>
      </dsp:txBody>
      <dsp:txXfrm>
        <a:off x="567801" y="1333016"/>
        <a:ext cx="4348122" cy="478224"/>
      </dsp:txXfrm>
    </dsp:sp>
    <dsp:sp modelId="{1895ACF5-8FA6-4DA9-A62F-65FA8FFF95DB}">
      <dsp:nvSpPr>
        <dsp:cNvPr id="0" name=""/>
        <dsp:cNvSpPr/>
      </dsp:nvSpPr>
      <dsp:spPr>
        <a:xfrm>
          <a:off x="552923" y="1904269"/>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Client Access Server 2013</a:t>
          </a:r>
          <a:endParaRPr lang="de-DE" sz="2600" kern="1200">
            <a:solidFill>
              <a:schemeClr val="tx1">
                <a:lumMod val="65000"/>
              </a:schemeClr>
            </a:solidFill>
          </a:endParaRPr>
        </a:p>
      </dsp:txBody>
      <dsp:txXfrm>
        <a:off x="567801" y="1919147"/>
        <a:ext cx="4348122" cy="478224"/>
      </dsp:txXfrm>
    </dsp:sp>
    <dsp:sp modelId="{E1510CDE-5750-4C0B-8E09-D3E70E6CB5E0}">
      <dsp:nvSpPr>
        <dsp:cNvPr id="0" name=""/>
        <dsp:cNvSpPr/>
      </dsp:nvSpPr>
      <dsp:spPr>
        <a:xfrm>
          <a:off x="552923" y="2490400"/>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dirty="0" smtClean="0">
              <a:solidFill>
                <a:schemeClr val="tx1">
                  <a:lumMod val="65000"/>
                </a:schemeClr>
              </a:solidFill>
            </a:rPr>
            <a:t>Mailbox Server 2013</a:t>
          </a:r>
          <a:endParaRPr lang="de-DE" sz="2600" kern="1200" dirty="0">
            <a:solidFill>
              <a:schemeClr val="tx1">
                <a:lumMod val="65000"/>
              </a:schemeClr>
            </a:solidFill>
          </a:endParaRPr>
        </a:p>
      </dsp:txBody>
      <dsp:txXfrm>
        <a:off x="567801" y="2505278"/>
        <a:ext cx="4348122" cy="478224"/>
      </dsp:txXfrm>
    </dsp:sp>
    <dsp:sp modelId="{C1B86290-44FF-45BF-B2F2-229B348B8F40}">
      <dsp:nvSpPr>
        <dsp:cNvPr id="0" name=""/>
        <dsp:cNvSpPr/>
      </dsp:nvSpPr>
      <dsp:spPr>
        <a:xfrm>
          <a:off x="552923" y="3076531"/>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dirty="0" smtClean="0">
              <a:solidFill>
                <a:schemeClr val="tx1"/>
              </a:solidFill>
            </a:rPr>
            <a:t>Transport </a:t>
          </a:r>
          <a:r>
            <a:rPr lang="de-DE" sz="2600" kern="1200" dirty="0" err="1" smtClean="0">
              <a:solidFill>
                <a:schemeClr val="tx1"/>
              </a:solidFill>
            </a:rPr>
            <a:t>Architecture</a:t>
          </a:r>
          <a:endParaRPr lang="de-DE" sz="2600" kern="1200" dirty="0">
            <a:solidFill>
              <a:schemeClr val="tx1"/>
            </a:solidFill>
          </a:endParaRPr>
        </a:p>
      </dsp:txBody>
      <dsp:txXfrm>
        <a:off x="567801" y="3091409"/>
        <a:ext cx="4348122" cy="478224"/>
      </dsp:txXfrm>
    </dsp:sp>
    <dsp:sp modelId="{939D63A9-A1CF-41D1-B88D-12301DE194C5}">
      <dsp:nvSpPr>
        <dsp:cNvPr id="0" name=""/>
        <dsp:cNvSpPr/>
      </dsp:nvSpPr>
      <dsp:spPr>
        <a:xfrm>
          <a:off x="552923" y="3662662"/>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Service Availability</a:t>
          </a:r>
          <a:endParaRPr lang="de-DE" sz="2600" kern="1200">
            <a:solidFill>
              <a:schemeClr val="tx1">
                <a:lumMod val="65000"/>
              </a:schemeClr>
            </a:solidFill>
          </a:endParaRPr>
        </a:p>
      </dsp:txBody>
      <dsp:txXfrm>
        <a:off x="567801" y="3677540"/>
        <a:ext cx="4348122" cy="478224"/>
      </dsp:txXfrm>
    </dsp:sp>
    <dsp:sp modelId="{560231DC-0478-4012-B803-C554C54D8D55}">
      <dsp:nvSpPr>
        <dsp:cNvPr id="0" name=""/>
        <dsp:cNvSpPr/>
      </dsp:nvSpPr>
      <dsp:spPr>
        <a:xfrm>
          <a:off x="5888463"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a:t>
          </a:r>
          <a:r>
            <a:rPr lang="en-US" sz="3800" b="0" kern="1200" smtClean="0"/>
            <a:t>and</a:t>
          </a:r>
          <a:r>
            <a:rPr lang="de-DE" sz="3800" b="0" kern="1200" smtClean="0"/>
            <a:t> Office 365 – Hybrid</a:t>
          </a:r>
          <a:endParaRPr lang="de-DE" sz="3800" kern="1200"/>
        </a:p>
      </dsp:txBody>
      <dsp:txXfrm>
        <a:off x="5888463" y="0"/>
        <a:ext cx="5472348" cy="1317307"/>
      </dsp:txXfrm>
    </dsp:sp>
    <dsp:sp modelId="{1FBE2E5A-594B-48C0-B4C2-9BF042776030}">
      <dsp:nvSpPr>
        <dsp:cNvPr id="0" name=""/>
        <dsp:cNvSpPr/>
      </dsp:nvSpPr>
      <dsp:spPr>
        <a:xfrm>
          <a:off x="6435697" y="1317414"/>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What is it good for?</a:t>
          </a:r>
          <a:endParaRPr lang="de-DE" sz="2600" kern="1200">
            <a:solidFill>
              <a:schemeClr val="tx1">
                <a:lumMod val="65000"/>
              </a:schemeClr>
            </a:solidFill>
          </a:endParaRPr>
        </a:p>
      </dsp:txBody>
      <dsp:txXfrm>
        <a:off x="6454433" y="1336150"/>
        <a:ext cx="4340406" cy="602206"/>
      </dsp:txXfrm>
    </dsp:sp>
    <dsp:sp modelId="{FB88D3CB-3C43-45E6-9BD6-5AE8B9F49175}">
      <dsp:nvSpPr>
        <dsp:cNvPr id="0" name=""/>
        <dsp:cNvSpPr/>
      </dsp:nvSpPr>
      <dsp:spPr>
        <a:xfrm>
          <a:off x="6435697" y="2055505"/>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Migration scenarios</a:t>
          </a:r>
          <a:endParaRPr lang="de-DE" sz="2600" kern="1200">
            <a:solidFill>
              <a:schemeClr val="tx1">
                <a:lumMod val="65000"/>
              </a:schemeClr>
            </a:solidFill>
          </a:endParaRPr>
        </a:p>
      </dsp:txBody>
      <dsp:txXfrm>
        <a:off x="6454433" y="2074241"/>
        <a:ext cx="4340406" cy="602206"/>
      </dsp:txXfrm>
    </dsp:sp>
    <dsp:sp modelId="{C0AE9AD0-AC9B-46AA-9003-6153E360BDE6}">
      <dsp:nvSpPr>
        <dsp:cNvPr id="0" name=""/>
        <dsp:cNvSpPr/>
      </dsp:nvSpPr>
      <dsp:spPr>
        <a:xfrm>
          <a:off x="6435697" y="2793596"/>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Hybrid deployment</a:t>
          </a:r>
          <a:endParaRPr lang="de-DE" sz="2600" kern="1200">
            <a:solidFill>
              <a:schemeClr val="tx1">
                <a:lumMod val="65000"/>
              </a:schemeClr>
            </a:solidFill>
          </a:endParaRPr>
        </a:p>
      </dsp:txBody>
      <dsp:txXfrm>
        <a:off x="6454433" y="2812332"/>
        <a:ext cx="4340406" cy="602206"/>
      </dsp:txXfrm>
    </dsp:sp>
    <dsp:sp modelId="{9217B0AA-CB9F-4871-9ABB-8B77FCF0FBD6}">
      <dsp:nvSpPr>
        <dsp:cNvPr id="0" name=""/>
        <dsp:cNvSpPr/>
      </dsp:nvSpPr>
      <dsp:spPr>
        <a:xfrm>
          <a:off x="6435697" y="3531687"/>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Migrations interfaces</a:t>
          </a:r>
          <a:endParaRPr lang="de-DE" sz="2600" kern="1200">
            <a:solidFill>
              <a:schemeClr val="tx1">
                <a:lumMod val="65000"/>
              </a:schemeClr>
            </a:solidFill>
          </a:endParaRPr>
        </a:p>
      </dsp:txBody>
      <dsp:txXfrm>
        <a:off x="6454433" y="3550423"/>
        <a:ext cx="4340406" cy="602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18B78-EDA7-4D83-9BB9-3FDF30B07E79}">
      <dsp:nvSpPr>
        <dsp:cNvPr id="0" name=""/>
        <dsp:cNvSpPr/>
      </dsp:nvSpPr>
      <dsp:spPr>
        <a:xfrm>
          <a:off x="5688"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Server 2013</a:t>
          </a:r>
          <a:endParaRPr lang="de-DE" sz="3800" kern="1200"/>
        </a:p>
      </dsp:txBody>
      <dsp:txXfrm>
        <a:off x="5688" y="0"/>
        <a:ext cx="5472348" cy="1317307"/>
      </dsp:txXfrm>
    </dsp:sp>
    <dsp:sp modelId="{ADB408A0-948B-4ADF-9439-A2149536A348}">
      <dsp:nvSpPr>
        <dsp:cNvPr id="0" name=""/>
        <dsp:cNvSpPr/>
      </dsp:nvSpPr>
      <dsp:spPr>
        <a:xfrm>
          <a:off x="552923" y="1318138"/>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dirty="0" smtClean="0">
              <a:solidFill>
                <a:schemeClr val="tx1">
                  <a:lumMod val="65000"/>
                </a:schemeClr>
              </a:solidFill>
            </a:rPr>
            <a:t>New Exchange </a:t>
          </a:r>
          <a:r>
            <a:rPr lang="de-DE" sz="2600" kern="1200" dirty="0" err="1" smtClean="0">
              <a:solidFill>
                <a:schemeClr val="tx1">
                  <a:lumMod val="65000"/>
                </a:schemeClr>
              </a:solidFill>
            </a:rPr>
            <a:t>Architecture</a:t>
          </a:r>
          <a:endParaRPr lang="de-DE" sz="2600" kern="1200" dirty="0">
            <a:solidFill>
              <a:schemeClr val="tx1">
                <a:lumMod val="65000"/>
              </a:schemeClr>
            </a:solidFill>
          </a:endParaRPr>
        </a:p>
      </dsp:txBody>
      <dsp:txXfrm>
        <a:off x="567801" y="1333016"/>
        <a:ext cx="4348122" cy="478224"/>
      </dsp:txXfrm>
    </dsp:sp>
    <dsp:sp modelId="{1895ACF5-8FA6-4DA9-A62F-65FA8FFF95DB}">
      <dsp:nvSpPr>
        <dsp:cNvPr id="0" name=""/>
        <dsp:cNvSpPr/>
      </dsp:nvSpPr>
      <dsp:spPr>
        <a:xfrm>
          <a:off x="552923" y="1904269"/>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Client Access Server 2013</a:t>
          </a:r>
          <a:endParaRPr lang="de-DE" sz="2600" kern="1200">
            <a:solidFill>
              <a:schemeClr val="tx1">
                <a:lumMod val="65000"/>
              </a:schemeClr>
            </a:solidFill>
          </a:endParaRPr>
        </a:p>
      </dsp:txBody>
      <dsp:txXfrm>
        <a:off x="567801" y="1919147"/>
        <a:ext cx="4348122" cy="478224"/>
      </dsp:txXfrm>
    </dsp:sp>
    <dsp:sp modelId="{E1510CDE-5750-4C0B-8E09-D3E70E6CB5E0}">
      <dsp:nvSpPr>
        <dsp:cNvPr id="0" name=""/>
        <dsp:cNvSpPr/>
      </dsp:nvSpPr>
      <dsp:spPr>
        <a:xfrm>
          <a:off x="552923" y="2490400"/>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Mailbox Server 2013</a:t>
          </a:r>
          <a:endParaRPr lang="de-DE" sz="2600" kern="1200">
            <a:solidFill>
              <a:schemeClr val="tx1">
                <a:lumMod val="65000"/>
              </a:schemeClr>
            </a:solidFill>
          </a:endParaRPr>
        </a:p>
      </dsp:txBody>
      <dsp:txXfrm>
        <a:off x="567801" y="2505278"/>
        <a:ext cx="4348122" cy="478224"/>
      </dsp:txXfrm>
    </dsp:sp>
    <dsp:sp modelId="{C1B86290-44FF-45BF-B2F2-229B348B8F40}">
      <dsp:nvSpPr>
        <dsp:cNvPr id="0" name=""/>
        <dsp:cNvSpPr/>
      </dsp:nvSpPr>
      <dsp:spPr>
        <a:xfrm>
          <a:off x="552923" y="3076531"/>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Transport Architecture</a:t>
          </a:r>
          <a:endParaRPr lang="de-DE" sz="2600" kern="1200">
            <a:solidFill>
              <a:schemeClr val="tx1">
                <a:lumMod val="65000"/>
              </a:schemeClr>
            </a:solidFill>
          </a:endParaRPr>
        </a:p>
      </dsp:txBody>
      <dsp:txXfrm>
        <a:off x="567801" y="3091409"/>
        <a:ext cx="4348122" cy="478224"/>
      </dsp:txXfrm>
    </dsp:sp>
    <dsp:sp modelId="{939D63A9-A1CF-41D1-B88D-12301DE194C5}">
      <dsp:nvSpPr>
        <dsp:cNvPr id="0" name=""/>
        <dsp:cNvSpPr/>
      </dsp:nvSpPr>
      <dsp:spPr>
        <a:xfrm>
          <a:off x="552923" y="3662662"/>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t>Service Availability</a:t>
          </a:r>
          <a:endParaRPr lang="de-DE" sz="2600" kern="1200"/>
        </a:p>
      </dsp:txBody>
      <dsp:txXfrm>
        <a:off x="567801" y="3677540"/>
        <a:ext cx="4348122" cy="478224"/>
      </dsp:txXfrm>
    </dsp:sp>
    <dsp:sp modelId="{560231DC-0478-4012-B803-C554C54D8D55}">
      <dsp:nvSpPr>
        <dsp:cNvPr id="0" name=""/>
        <dsp:cNvSpPr/>
      </dsp:nvSpPr>
      <dsp:spPr>
        <a:xfrm>
          <a:off x="5888463"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a:t>
          </a:r>
          <a:r>
            <a:rPr lang="en-US" sz="3800" b="0" kern="1200" smtClean="0"/>
            <a:t>and</a:t>
          </a:r>
          <a:r>
            <a:rPr lang="de-DE" sz="3800" b="0" kern="1200" smtClean="0"/>
            <a:t> Office 365 – Hybrid</a:t>
          </a:r>
          <a:endParaRPr lang="de-DE" sz="3800" kern="1200"/>
        </a:p>
      </dsp:txBody>
      <dsp:txXfrm>
        <a:off x="5888463" y="0"/>
        <a:ext cx="5472348" cy="1317307"/>
      </dsp:txXfrm>
    </dsp:sp>
    <dsp:sp modelId="{1FBE2E5A-594B-48C0-B4C2-9BF042776030}">
      <dsp:nvSpPr>
        <dsp:cNvPr id="0" name=""/>
        <dsp:cNvSpPr/>
      </dsp:nvSpPr>
      <dsp:spPr>
        <a:xfrm>
          <a:off x="6435697" y="1317414"/>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What is it good for?</a:t>
          </a:r>
          <a:endParaRPr lang="de-DE" sz="2600" kern="1200">
            <a:solidFill>
              <a:schemeClr val="tx1">
                <a:lumMod val="65000"/>
              </a:schemeClr>
            </a:solidFill>
          </a:endParaRPr>
        </a:p>
      </dsp:txBody>
      <dsp:txXfrm>
        <a:off x="6454433" y="1336150"/>
        <a:ext cx="4340406" cy="602206"/>
      </dsp:txXfrm>
    </dsp:sp>
    <dsp:sp modelId="{FB88D3CB-3C43-45E6-9BD6-5AE8B9F49175}">
      <dsp:nvSpPr>
        <dsp:cNvPr id="0" name=""/>
        <dsp:cNvSpPr/>
      </dsp:nvSpPr>
      <dsp:spPr>
        <a:xfrm>
          <a:off x="6435697" y="2055505"/>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Migration scenarios</a:t>
          </a:r>
          <a:endParaRPr lang="de-DE" sz="2600" kern="1200">
            <a:solidFill>
              <a:schemeClr val="tx1">
                <a:lumMod val="65000"/>
              </a:schemeClr>
            </a:solidFill>
          </a:endParaRPr>
        </a:p>
      </dsp:txBody>
      <dsp:txXfrm>
        <a:off x="6454433" y="2074241"/>
        <a:ext cx="4340406" cy="602206"/>
      </dsp:txXfrm>
    </dsp:sp>
    <dsp:sp modelId="{C0AE9AD0-AC9B-46AA-9003-6153E360BDE6}">
      <dsp:nvSpPr>
        <dsp:cNvPr id="0" name=""/>
        <dsp:cNvSpPr/>
      </dsp:nvSpPr>
      <dsp:spPr>
        <a:xfrm>
          <a:off x="6435697" y="2793596"/>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Hybrid deployment</a:t>
          </a:r>
          <a:endParaRPr lang="de-DE" sz="2600" kern="1200">
            <a:solidFill>
              <a:schemeClr val="tx1">
                <a:lumMod val="65000"/>
              </a:schemeClr>
            </a:solidFill>
          </a:endParaRPr>
        </a:p>
      </dsp:txBody>
      <dsp:txXfrm>
        <a:off x="6454433" y="2812332"/>
        <a:ext cx="4340406" cy="602206"/>
      </dsp:txXfrm>
    </dsp:sp>
    <dsp:sp modelId="{9217B0AA-CB9F-4871-9ABB-8B77FCF0FBD6}">
      <dsp:nvSpPr>
        <dsp:cNvPr id="0" name=""/>
        <dsp:cNvSpPr/>
      </dsp:nvSpPr>
      <dsp:spPr>
        <a:xfrm>
          <a:off x="6435697" y="3531687"/>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Migrations interfaces</a:t>
          </a:r>
          <a:endParaRPr lang="de-DE" sz="2600" kern="1200">
            <a:solidFill>
              <a:schemeClr val="tx1">
                <a:lumMod val="65000"/>
              </a:schemeClr>
            </a:solidFill>
          </a:endParaRPr>
        </a:p>
      </dsp:txBody>
      <dsp:txXfrm>
        <a:off x="6454433" y="3550423"/>
        <a:ext cx="4340406" cy="602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18B78-EDA7-4D83-9BB9-3FDF30B07E79}">
      <dsp:nvSpPr>
        <dsp:cNvPr id="0" name=""/>
        <dsp:cNvSpPr/>
      </dsp:nvSpPr>
      <dsp:spPr>
        <a:xfrm>
          <a:off x="5688"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Server 2013</a:t>
          </a:r>
          <a:endParaRPr lang="de-DE" sz="3800" kern="1200"/>
        </a:p>
      </dsp:txBody>
      <dsp:txXfrm>
        <a:off x="5688" y="0"/>
        <a:ext cx="5472348" cy="1317307"/>
      </dsp:txXfrm>
    </dsp:sp>
    <dsp:sp modelId="{ADB408A0-948B-4ADF-9439-A2149536A348}">
      <dsp:nvSpPr>
        <dsp:cNvPr id="0" name=""/>
        <dsp:cNvSpPr/>
      </dsp:nvSpPr>
      <dsp:spPr>
        <a:xfrm>
          <a:off x="552923" y="1318138"/>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dirty="0" smtClean="0">
              <a:solidFill>
                <a:schemeClr val="tx1">
                  <a:lumMod val="65000"/>
                </a:schemeClr>
              </a:solidFill>
            </a:rPr>
            <a:t>New Exchange </a:t>
          </a:r>
          <a:r>
            <a:rPr lang="de-DE" sz="2600" kern="1200" dirty="0" err="1" smtClean="0">
              <a:solidFill>
                <a:schemeClr val="tx1">
                  <a:lumMod val="65000"/>
                </a:schemeClr>
              </a:solidFill>
            </a:rPr>
            <a:t>Architecture</a:t>
          </a:r>
          <a:endParaRPr lang="de-DE" sz="2600" kern="1200" dirty="0">
            <a:solidFill>
              <a:schemeClr val="tx1">
                <a:lumMod val="65000"/>
              </a:schemeClr>
            </a:solidFill>
          </a:endParaRPr>
        </a:p>
      </dsp:txBody>
      <dsp:txXfrm>
        <a:off x="567801" y="1333016"/>
        <a:ext cx="4348122" cy="478224"/>
      </dsp:txXfrm>
    </dsp:sp>
    <dsp:sp modelId="{1895ACF5-8FA6-4DA9-A62F-65FA8FFF95DB}">
      <dsp:nvSpPr>
        <dsp:cNvPr id="0" name=""/>
        <dsp:cNvSpPr/>
      </dsp:nvSpPr>
      <dsp:spPr>
        <a:xfrm>
          <a:off x="552923" y="1904269"/>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Client Access Server 2013</a:t>
          </a:r>
          <a:endParaRPr lang="de-DE" sz="2600" kern="1200">
            <a:solidFill>
              <a:schemeClr val="tx1">
                <a:lumMod val="65000"/>
              </a:schemeClr>
            </a:solidFill>
          </a:endParaRPr>
        </a:p>
      </dsp:txBody>
      <dsp:txXfrm>
        <a:off x="567801" y="1919147"/>
        <a:ext cx="4348122" cy="478224"/>
      </dsp:txXfrm>
    </dsp:sp>
    <dsp:sp modelId="{E1510CDE-5750-4C0B-8E09-D3E70E6CB5E0}">
      <dsp:nvSpPr>
        <dsp:cNvPr id="0" name=""/>
        <dsp:cNvSpPr/>
      </dsp:nvSpPr>
      <dsp:spPr>
        <a:xfrm>
          <a:off x="552923" y="2490400"/>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Mailbox Server 2013</a:t>
          </a:r>
          <a:endParaRPr lang="de-DE" sz="2600" kern="1200">
            <a:solidFill>
              <a:schemeClr val="tx1">
                <a:lumMod val="65000"/>
              </a:schemeClr>
            </a:solidFill>
          </a:endParaRPr>
        </a:p>
      </dsp:txBody>
      <dsp:txXfrm>
        <a:off x="567801" y="2505278"/>
        <a:ext cx="4348122" cy="478224"/>
      </dsp:txXfrm>
    </dsp:sp>
    <dsp:sp modelId="{C1B86290-44FF-45BF-B2F2-229B348B8F40}">
      <dsp:nvSpPr>
        <dsp:cNvPr id="0" name=""/>
        <dsp:cNvSpPr/>
      </dsp:nvSpPr>
      <dsp:spPr>
        <a:xfrm>
          <a:off x="552923" y="3076531"/>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Transport Architecture</a:t>
          </a:r>
          <a:endParaRPr lang="de-DE" sz="2600" kern="1200">
            <a:solidFill>
              <a:schemeClr val="tx1">
                <a:lumMod val="65000"/>
              </a:schemeClr>
            </a:solidFill>
          </a:endParaRPr>
        </a:p>
      </dsp:txBody>
      <dsp:txXfrm>
        <a:off x="567801" y="3091409"/>
        <a:ext cx="4348122" cy="478224"/>
      </dsp:txXfrm>
    </dsp:sp>
    <dsp:sp modelId="{939D63A9-A1CF-41D1-B88D-12301DE194C5}">
      <dsp:nvSpPr>
        <dsp:cNvPr id="0" name=""/>
        <dsp:cNvSpPr/>
      </dsp:nvSpPr>
      <dsp:spPr>
        <a:xfrm>
          <a:off x="552923" y="3662662"/>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Service Availability</a:t>
          </a:r>
          <a:endParaRPr lang="de-DE" sz="2600" kern="1200">
            <a:solidFill>
              <a:schemeClr val="tx1">
                <a:lumMod val="65000"/>
              </a:schemeClr>
            </a:solidFill>
          </a:endParaRPr>
        </a:p>
      </dsp:txBody>
      <dsp:txXfrm>
        <a:off x="567801" y="3677540"/>
        <a:ext cx="4348122" cy="478224"/>
      </dsp:txXfrm>
    </dsp:sp>
    <dsp:sp modelId="{560231DC-0478-4012-B803-C554C54D8D55}">
      <dsp:nvSpPr>
        <dsp:cNvPr id="0" name=""/>
        <dsp:cNvSpPr/>
      </dsp:nvSpPr>
      <dsp:spPr>
        <a:xfrm>
          <a:off x="5888463"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a:t>
          </a:r>
          <a:r>
            <a:rPr lang="en-US" sz="3800" b="0" kern="1200" smtClean="0"/>
            <a:t>and</a:t>
          </a:r>
          <a:r>
            <a:rPr lang="de-DE" sz="3800" b="0" kern="1200" smtClean="0"/>
            <a:t> Office 365 – Hybrid</a:t>
          </a:r>
          <a:endParaRPr lang="de-DE" sz="3800" kern="1200"/>
        </a:p>
      </dsp:txBody>
      <dsp:txXfrm>
        <a:off x="5888463" y="0"/>
        <a:ext cx="5472348" cy="1317307"/>
      </dsp:txXfrm>
    </dsp:sp>
    <dsp:sp modelId="{1FBE2E5A-594B-48C0-B4C2-9BF042776030}">
      <dsp:nvSpPr>
        <dsp:cNvPr id="0" name=""/>
        <dsp:cNvSpPr/>
      </dsp:nvSpPr>
      <dsp:spPr>
        <a:xfrm>
          <a:off x="6435697" y="1317414"/>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dirty="0" err="1" smtClean="0"/>
            <a:t>What</a:t>
          </a:r>
          <a:r>
            <a:rPr lang="de-DE" sz="2600" kern="1200" dirty="0" smtClean="0"/>
            <a:t> </a:t>
          </a:r>
          <a:r>
            <a:rPr lang="de-DE" sz="2600" kern="1200" dirty="0" err="1" smtClean="0"/>
            <a:t>is</a:t>
          </a:r>
          <a:r>
            <a:rPr lang="de-DE" sz="2600" kern="1200" dirty="0" smtClean="0"/>
            <a:t> </a:t>
          </a:r>
          <a:r>
            <a:rPr lang="de-DE" sz="2600" kern="1200" dirty="0" err="1" smtClean="0"/>
            <a:t>it</a:t>
          </a:r>
          <a:r>
            <a:rPr lang="de-DE" sz="2600" kern="1200" dirty="0" smtClean="0"/>
            <a:t> </a:t>
          </a:r>
          <a:r>
            <a:rPr lang="de-DE" sz="2600" kern="1200" dirty="0" err="1" smtClean="0"/>
            <a:t>good</a:t>
          </a:r>
          <a:r>
            <a:rPr lang="de-DE" sz="2600" kern="1200" dirty="0" smtClean="0"/>
            <a:t> </a:t>
          </a:r>
          <a:r>
            <a:rPr lang="de-DE" sz="2600" kern="1200" dirty="0" err="1" smtClean="0"/>
            <a:t>for</a:t>
          </a:r>
          <a:r>
            <a:rPr lang="de-DE" sz="2600" kern="1200" dirty="0" smtClean="0"/>
            <a:t>?</a:t>
          </a:r>
          <a:endParaRPr lang="de-DE" sz="2600" kern="1200" dirty="0"/>
        </a:p>
      </dsp:txBody>
      <dsp:txXfrm>
        <a:off x="6454433" y="1336150"/>
        <a:ext cx="4340406" cy="602206"/>
      </dsp:txXfrm>
    </dsp:sp>
    <dsp:sp modelId="{FB88D3CB-3C43-45E6-9BD6-5AE8B9F49175}">
      <dsp:nvSpPr>
        <dsp:cNvPr id="0" name=""/>
        <dsp:cNvSpPr/>
      </dsp:nvSpPr>
      <dsp:spPr>
        <a:xfrm>
          <a:off x="6435697" y="2055505"/>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Migration scenarios</a:t>
          </a:r>
          <a:endParaRPr lang="de-DE" sz="2600" kern="1200">
            <a:solidFill>
              <a:schemeClr val="tx1">
                <a:lumMod val="65000"/>
              </a:schemeClr>
            </a:solidFill>
          </a:endParaRPr>
        </a:p>
      </dsp:txBody>
      <dsp:txXfrm>
        <a:off x="6454433" y="2074241"/>
        <a:ext cx="4340406" cy="602206"/>
      </dsp:txXfrm>
    </dsp:sp>
    <dsp:sp modelId="{C0AE9AD0-AC9B-46AA-9003-6153E360BDE6}">
      <dsp:nvSpPr>
        <dsp:cNvPr id="0" name=""/>
        <dsp:cNvSpPr/>
      </dsp:nvSpPr>
      <dsp:spPr>
        <a:xfrm>
          <a:off x="6435697" y="2793596"/>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Hybrid deployment</a:t>
          </a:r>
          <a:endParaRPr lang="de-DE" sz="2600" kern="1200">
            <a:solidFill>
              <a:schemeClr val="tx1">
                <a:lumMod val="65000"/>
              </a:schemeClr>
            </a:solidFill>
          </a:endParaRPr>
        </a:p>
      </dsp:txBody>
      <dsp:txXfrm>
        <a:off x="6454433" y="2812332"/>
        <a:ext cx="4340406" cy="602206"/>
      </dsp:txXfrm>
    </dsp:sp>
    <dsp:sp modelId="{9217B0AA-CB9F-4871-9ABB-8B77FCF0FBD6}">
      <dsp:nvSpPr>
        <dsp:cNvPr id="0" name=""/>
        <dsp:cNvSpPr/>
      </dsp:nvSpPr>
      <dsp:spPr>
        <a:xfrm>
          <a:off x="6435697" y="3531687"/>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Migrations interfaces</a:t>
          </a:r>
          <a:endParaRPr lang="de-DE" sz="2600" kern="1200">
            <a:solidFill>
              <a:schemeClr val="tx1">
                <a:lumMod val="65000"/>
              </a:schemeClr>
            </a:solidFill>
          </a:endParaRPr>
        </a:p>
      </dsp:txBody>
      <dsp:txXfrm>
        <a:off x="6454433" y="3550423"/>
        <a:ext cx="4340406" cy="6022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18B78-EDA7-4D83-9BB9-3FDF30B07E79}">
      <dsp:nvSpPr>
        <dsp:cNvPr id="0" name=""/>
        <dsp:cNvSpPr/>
      </dsp:nvSpPr>
      <dsp:spPr>
        <a:xfrm>
          <a:off x="5688"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Server 2013</a:t>
          </a:r>
          <a:endParaRPr lang="de-DE" sz="3800" kern="1200"/>
        </a:p>
      </dsp:txBody>
      <dsp:txXfrm>
        <a:off x="5688" y="0"/>
        <a:ext cx="5472348" cy="1317307"/>
      </dsp:txXfrm>
    </dsp:sp>
    <dsp:sp modelId="{ADB408A0-948B-4ADF-9439-A2149536A348}">
      <dsp:nvSpPr>
        <dsp:cNvPr id="0" name=""/>
        <dsp:cNvSpPr/>
      </dsp:nvSpPr>
      <dsp:spPr>
        <a:xfrm>
          <a:off x="552923" y="1318138"/>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New Exchange Architectur</a:t>
          </a:r>
          <a:endParaRPr lang="de-DE" sz="2800" kern="1200">
            <a:solidFill>
              <a:schemeClr val="tx1">
                <a:lumMod val="65000"/>
              </a:schemeClr>
            </a:solidFill>
          </a:endParaRPr>
        </a:p>
      </dsp:txBody>
      <dsp:txXfrm>
        <a:off x="567801" y="1333016"/>
        <a:ext cx="4348122" cy="478224"/>
      </dsp:txXfrm>
    </dsp:sp>
    <dsp:sp modelId="{1895ACF5-8FA6-4DA9-A62F-65FA8FFF95DB}">
      <dsp:nvSpPr>
        <dsp:cNvPr id="0" name=""/>
        <dsp:cNvSpPr/>
      </dsp:nvSpPr>
      <dsp:spPr>
        <a:xfrm>
          <a:off x="552923" y="1904269"/>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Client Access Server 2013</a:t>
          </a:r>
          <a:endParaRPr lang="de-DE" sz="2800" kern="1200">
            <a:solidFill>
              <a:schemeClr val="tx1">
                <a:lumMod val="65000"/>
              </a:schemeClr>
            </a:solidFill>
          </a:endParaRPr>
        </a:p>
      </dsp:txBody>
      <dsp:txXfrm>
        <a:off x="567801" y="1919147"/>
        <a:ext cx="4348122" cy="478224"/>
      </dsp:txXfrm>
    </dsp:sp>
    <dsp:sp modelId="{E1510CDE-5750-4C0B-8E09-D3E70E6CB5E0}">
      <dsp:nvSpPr>
        <dsp:cNvPr id="0" name=""/>
        <dsp:cNvSpPr/>
      </dsp:nvSpPr>
      <dsp:spPr>
        <a:xfrm>
          <a:off x="552923" y="2490400"/>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Mailbox Server 2013</a:t>
          </a:r>
          <a:endParaRPr lang="de-DE" sz="2800" kern="1200">
            <a:solidFill>
              <a:schemeClr val="tx1">
                <a:lumMod val="65000"/>
              </a:schemeClr>
            </a:solidFill>
          </a:endParaRPr>
        </a:p>
      </dsp:txBody>
      <dsp:txXfrm>
        <a:off x="567801" y="2505278"/>
        <a:ext cx="4348122" cy="478224"/>
      </dsp:txXfrm>
    </dsp:sp>
    <dsp:sp modelId="{C1B86290-44FF-45BF-B2F2-229B348B8F40}">
      <dsp:nvSpPr>
        <dsp:cNvPr id="0" name=""/>
        <dsp:cNvSpPr/>
      </dsp:nvSpPr>
      <dsp:spPr>
        <a:xfrm>
          <a:off x="552923" y="3076531"/>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Transport Architecture</a:t>
          </a:r>
          <a:endParaRPr lang="de-DE" sz="2800" kern="1200">
            <a:solidFill>
              <a:schemeClr val="tx1">
                <a:lumMod val="65000"/>
              </a:schemeClr>
            </a:solidFill>
          </a:endParaRPr>
        </a:p>
      </dsp:txBody>
      <dsp:txXfrm>
        <a:off x="567801" y="3091409"/>
        <a:ext cx="4348122" cy="478224"/>
      </dsp:txXfrm>
    </dsp:sp>
    <dsp:sp modelId="{939D63A9-A1CF-41D1-B88D-12301DE194C5}">
      <dsp:nvSpPr>
        <dsp:cNvPr id="0" name=""/>
        <dsp:cNvSpPr/>
      </dsp:nvSpPr>
      <dsp:spPr>
        <a:xfrm>
          <a:off x="552923" y="3662662"/>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Service Availability</a:t>
          </a:r>
          <a:endParaRPr lang="de-DE" sz="2800" kern="1200">
            <a:solidFill>
              <a:schemeClr val="tx1">
                <a:lumMod val="65000"/>
              </a:schemeClr>
            </a:solidFill>
          </a:endParaRPr>
        </a:p>
      </dsp:txBody>
      <dsp:txXfrm>
        <a:off x="567801" y="3677540"/>
        <a:ext cx="4348122" cy="478224"/>
      </dsp:txXfrm>
    </dsp:sp>
    <dsp:sp modelId="{560231DC-0478-4012-B803-C554C54D8D55}">
      <dsp:nvSpPr>
        <dsp:cNvPr id="0" name=""/>
        <dsp:cNvSpPr/>
      </dsp:nvSpPr>
      <dsp:spPr>
        <a:xfrm>
          <a:off x="5888463"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a:t>
          </a:r>
          <a:r>
            <a:rPr lang="en-US" sz="3800" b="0" kern="1200" smtClean="0"/>
            <a:t>and</a:t>
          </a:r>
          <a:r>
            <a:rPr lang="de-DE" sz="3800" b="0" kern="1200" smtClean="0"/>
            <a:t> Office 365 – Hybrid</a:t>
          </a:r>
          <a:endParaRPr lang="de-DE" sz="3800" kern="1200"/>
        </a:p>
      </dsp:txBody>
      <dsp:txXfrm>
        <a:off x="5888463" y="0"/>
        <a:ext cx="5472348" cy="1317307"/>
      </dsp:txXfrm>
    </dsp:sp>
    <dsp:sp modelId="{1FBE2E5A-594B-48C0-B4C2-9BF042776030}">
      <dsp:nvSpPr>
        <dsp:cNvPr id="0" name=""/>
        <dsp:cNvSpPr/>
      </dsp:nvSpPr>
      <dsp:spPr>
        <a:xfrm>
          <a:off x="6435697" y="1317414"/>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What is it good for?</a:t>
          </a:r>
          <a:endParaRPr lang="de-DE" sz="2800" kern="1200">
            <a:solidFill>
              <a:schemeClr val="tx1">
                <a:lumMod val="65000"/>
              </a:schemeClr>
            </a:solidFill>
          </a:endParaRPr>
        </a:p>
      </dsp:txBody>
      <dsp:txXfrm>
        <a:off x="6454433" y="1336150"/>
        <a:ext cx="4340406" cy="602206"/>
      </dsp:txXfrm>
    </dsp:sp>
    <dsp:sp modelId="{FB88D3CB-3C43-45E6-9BD6-5AE8B9F49175}">
      <dsp:nvSpPr>
        <dsp:cNvPr id="0" name=""/>
        <dsp:cNvSpPr/>
      </dsp:nvSpPr>
      <dsp:spPr>
        <a:xfrm>
          <a:off x="6435697" y="2055505"/>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solidFill>
            </a:rPr>
            <a:t>Migration scenarios</a:t>
          </a:r>
          <a:endParaRPr lang="de-DE" sz="2800" kern="1200">
            <a:solidFill>
              <a:schemeClr val="tx1"/>
            </a:solidFill>
          </a:endParaRPr>
        </a:p>
      </dsp:txBody>
      <dsp:txXfrm>
        <a:off x="6454433" y="2074241"/>
        <a:ext cx="4340406" cy="602206"/>
      </dsp:txXfrm>
    </dsp:sp>
    <dsp:sp modelId="{C0AE9AD0-AC9B-46AA-9003-6153E360BDE6}">
      <dsp:nvSpPr>
        <dsp:cNvPr id="0" name=""/>
        <dsp:cNvSpPr/>
      </dsp:nvSpPr>
      <dsp:spPr>
        <a:xfrm>
          <a:off x="6435697" y="2793596"/>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Hybrid deployment</a:t>
          </a:r>
          <a:endParaRPr lang="de-DE" sz="2800" kern="1200">
            <a:solidFill>
              <a:schemeClr val="tx1">
                <a:lumMod val="65000"/>
              </a:schemeClr>
            </a:solidFill>
          </a:endParaRPr>
        </a:p>
      </dsp:txBody>
      <dsp:txXfrm>
        <a:off x="6454433" y="2812332"/>
        <a:ext cx="4340406" cy="602206"/>
      </dsp:txXfrm>
    </dsp:sp>
    <dsp:sp modelId="{9217B0AA-CB9F-4871-9ABB-8B77FCF0FBD6}">
      <dsp:nvSpPr>
        <dsp:cNvPr id="0" name=""/>
        <dsp:cNvSpPr/>
      </dsp:nvSpPr>
      <dsp:spPr>
        <a:xfrm>
          <a:off x="6435697" y="3531687"/>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rtl="0">
            <a:lnSpc>
              <a:spcPct val="90000"/>
            </a:lnSpc>
            <a:spcBef>
              <a:spcPct val="0"/>
            </a:spcBef>
            <a:spcAft>
              <a:spcPct val="35000"/>
            </a:spcAft>
          </a:pPr>
          <a:r>
            <a:rPr lang="de-DE" sz="2800" kern="1200" smtClean="0">
              <a:solidFill>
                <a:schemeClr val="tx1">
                  <a:lumMod val="65000"/>
                </a:schemeClr>
              </a:solidFill>
            </a:rPr>
            <a:t>Migrations interfaces</a:t>
          </a:r>
          <a:endParaRPr lang="de-DE" sz="2800" kern="1200">
            <a:solidFill>
              <a:schemeClr val="tx1">
                <a:lumMod val="65000"/>
              </a:schemeClr>
            </a:solidFill>
          </a:endParaRPr>
        </a:p>
      </dsp:txBody>
      <dsp:txXfrm>
        <a:off x="6454433" y="3550423"/>
        <a:ext cx="4340406" cy="6022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18B78-EDA7-4D83-9BB9-3FDF30B07E79}">
      <dsp:nvSpPr>
        <dsp:cNvPr id="0" name=""/>
        <dsp:cNvSpPr/>
      </dsp:nvSpPr>
      <dsp:spPr>
        <a:xfrm>
          <a:off x="5688"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Server 2013</a:t>
          </a:r>
          <a:endParaRPr lang="de-DE" sz="3800" kern="1200"/>
        </a:p>
      </dsp:txBody>
      <dsp:txXfrm>
        <a:off x="5688" y="0"/>
        <a:ext cx="5472348" cy="1317307"/>
      </dsp:txXfrm>
    </dsp:sp>
    <dsp:sp modelId="{ADB408A0-948B-4ADF-9439-A2149536A348}">
      <dsp:nvSpPr>
        <dsp:cNvPr id="0" name=""/>
        <dsp:cNvSpPr/>
      </dsp:nvSpPr>
      <dsp:spPr>
        <a:xfrm>
          <a:off x="552923" y="1318138"/>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dirty="0" smtClean="0">
              <a:solidFill>
                <a:schemeClr val="tx1">
                  <a:lumMod val="65000"/>
                </a:schemeClr>
              </a:solidFill>
            </a:rPr>
            <a:t>New Exchange </a:t>
          </a:r>
          <a:r>
            <a:rPr lang="de-DE" sz="2600" kern="1200" dirty="0" err="1" smtClean="0">
              <a:solidFill>
                <a:schemeClr val="tx1">
                  <a:lumMod val="65000"/>
                </a:schemeClr>
              </a:solidFill>
            </a:rPr>
            <a:t>Architecture</a:t>
          </a:r>
          <a:endParaRPr lang="de-DE" sz="2600" kern="1200" dirty="0">
            <a:solidFill>
              <a:schemeClr val="tx1">
                <a:lumMod val="65000"/>
              </a:schemeClr>
            </a:solidFill>
          </a:endParaRPr>
        </a:p>
      </dsp:txBody>
      <dsp:txXfrm>
        <a:off x="567801" y="1333016"/>
        <a:ext cx="4348122" cy="478224"/>
      </dsp:txXfrm>
    </dsp:sp>
    <dsp:sp modelId="{1895ACF5-8FA6-4DA9-A62F-65FA8FFF95DB}">
      <dsp:nvSpPr>
        <dsp:cNvPr id="0" name=""/>
        <dsp:cNvSpPr/>
      </dsp:nvSpPr>
      <dsp:spPr>
        <a:xfrm>
          <a:off x="552923" y="1904269"/>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Client Access Server 2013</a:t>
          </a:r>
          <a:endParaRPr lang="de-DE" sz="2600" kern="1200">
            <a:solidFill>
              <a:schemeClr val="tx1">
                <a:lumMod val="65000"/>
              </a:schemeClr>
            </a:solidFill>
          </a:endParaRPr>
        </a:p>
      </dsp:txBody>
      <dsp:txXfrm>
        <a:off x="567801" y="1919147"/>
        <a:ext cx="4348122" cy="478224"/>
      </dsp:txXfrm>
    </dsp:sp>
    <dsp:sp modelId="{E1510CDE-5750-4C0B-8E09-D3E70E6CB5E0}">
      <dsp:nvSpPr>
        <dsp:cNvPr id="0" name=""/>
        <dsp:cNvSpPr/>
      </dsp:nvSpPr>
      <dsp:spPr>
        <a:xfrm>
          <a:off x="552923" y="2490400"/>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Mailbox Server 2013</a:t>
          </a:r>
          <a:endParaRPr lang="de-DE" sz="2600" kern="1200">
            <a:solidFill>
              <a:schemeClr val="tx1">
                <a:lumMod val="65000"/>
              </a:schemeClr>
            </a:solidFill>
          </a:endParaRPr>
        </a:p>
      </dsp:txBody>
      <dsp:txXfrm>
        <a:off x="567801" y="2505278"/>
        <a:ext cx="4348122" cy="478224"/>
      </dsp:txXfrm>
    </dsp:sp>
    <dsp:sp modelId="{C1B86290-44FF-45BF-B2F2-229B348B8F40}">
      <dsp:nvSpPr>
        <dsp:cNvPr id="0" name=""/>
        <dsp:cNvSpPr/>
      </dsp:nvSpPr>
      <dsp:spPr>
        <a:xfrm>
          <a:off x="552923" y="3076531"/>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Transport Architecture</a:t>
          </a:r>
          <a:endParaRPr lang="de-DE" sz="2600" kern="1200">
            <a:solidFill>
              <a:schemeClr val="tx1">
                <a:lumMod val="65000"/>
              </a:schemeClr>
            </a:solidFill>
          </a:endParaRPr>
        </a:p>
      </dsp:txBody>
      <dsp:txXfrm>
        <a:off x="567801" y="3091409"/>
        <a:ext cx="4348122" cy="478224"/>
      </dsp:txXfrm>
    </dsp:sp>
    <dsp:sp modelId="{939D63A9-A1CF-41D1-B88D-12301DE194C5}">
      <dsp:nvSpPr>
        <dsp:cNvPr id="0" name=""/>
        <dsp:cNvSpPr/>
      </dsp:nvSpPr>
      <dsp:spPr>
        <a:xfrm>
          <a:off x="552923" y="3662662"/>
          <a:ext cx="4377878" cy="5079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Service Availability</a:t>
          </a:r>
          <a:endParaRPr lang="de-DE" sz="2600" kern="1200">
            <a:solidFill>
              <a:schemeClr val="tx1">
                <a:lumMod val="65000"/>
              </a:schemeClr>
            </a:solidFill>
          </a:endParaRPr>
        </a:p>
      </dsp:txBody>
      <dsp:txXfrm>
        <a:off x="567801" y="3677540"/>
        <a:ext cx="4348122" cy="478224"/>
      </dsp:txXfrm>
    </dsp:sp>
    <dsp:sp modelId="{560231DC-0478-4012-B803-C554C54D8D55}">
      <dsp:nvSpPr>
        <dsp:cNvPr id="0" name=""/>
        <dsp:cNvSpPr/>
      </dsp:nvSpPr>
      <dsp:spPr>
        <a:xfrm>
          <a:off x="5888463" y="0"/>
          <a:ext cx="5472348" cy="43910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rtl="0">
            <a:lnSpc>
              <a:spcPct val="90000"/>
            </a:lnSpc>
            <a:spcBef>
              <a:spcPct val="0"/>
            </a:spcBef>
            <a:spcAft>
              <a:spcPct val="35000"/>
            </a:spcAft>
          </a:pPr>
          <a:r>
            <a:rPr lang="de-DE" sz="3800" b="0" kern="1200" smtClean="0"/>
            <a:t>Exchange </a:t>
          </a:r>
          <a:r>
            <a:rPr lang="en-US" sz="3800" b="0" kern="1200" smtClean="0"/>
            <a:t>and</a:t>
          </a:r>
          <a:r>
            <a:rPr lang="de-DE" sz="3800" b="0" kern="1200" smtClean="0"/>
            <a:t> Office 365 – Hybrid</a:t>
          </a:r>
          <a:endParaRPr lang="de-DE" sz="3800" kern="1200"/>
        </a:p>
      </dsp:txBody>
      <dsp:txXfrm>
        <a:off x="5888463" y="0"/>
        <a:ext cx="5472348" cy="1317307"/>
      </dsp:txXfrm>
    </dsp:sp>
    <dsp:sp modelId="{1FBE2E5A-594B-48C0-B4C2-9BF042776030}">
      <dsp:nvSpPr>
        <dsp:cNvPr id="0" name=""/>
        <dsp:cNvSpPr/>
      </dsp:nvSpPr>
      <dsp:spPr>
        <a:xfrm>
          <a:off x="6435697" y="1317414"/>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What is it good for?</a:t>
          </a:r>
          <a:endParaRPr lang="de-DE" sz="2600" kern="1200">
            <a:solidFill>
              <a:schemeClr val="tx1">
                <a:lumMod val="65000"/>
              </a:schemeClr>
            </a:solidFill>
          </a:endParaRPr>
        </a:p>
      </dsp:txBody>
      <dsp:txXfrm>
        <a:off x="6454433" y="1336150"/>
        <a:ext cx="4340406" cy="602206"/>
      </dsp:txXfrm>
    </dsp:sp>
    <dsp:sp modelId="{FB88D3CB-3C43-45E6-9BD6-5AE8B9F49175}">
      <dsp:nvSpPr>
        <dsp:cNvPr id="0" name=""/>
        <dsp:cNvSpPr/>
      </dsp:nvSpPr>
      <dsp:spPr>
        <a:xfrm>
          <a:off x="6435697" y="2055505"/>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Migration scenarios</a:t>
          </a:r>
          <a:endParaRPr lang="de-DE" sz="2600" kern="1200">
            <a:solidFill>
              <a:schemeClr val="tx1">
                <a:lumMod val="65000"/>
              </a:schemeClr>
            </a:solidFill>
          </a:endParaRPr>
        </a:p>
      </dsp:txBody>
      <dsp:txXfrm>
        <a:off x="6454433" y="2074241"/>
        <a:ext cx="4340406" cy="602206"/>
      </dsp:txXfrm>
    </dsp:sp>
    <dsp:sp modelId="{C0AE9AD0-AC9B-46AA-9003-6153E360BDE6}">
      <dsp:nvSpPr>
        <dsp:cNvPr id="0" name=""/>
        <dsp:cNvSpPr/>
      </dsp:nvSpPr>
      <dsp:spPr>
        <a:xfrm>
          <a:off x="6435697" y="2793596"/>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solidFill>
            </a:rPr>
            <a:t>Hybrid deployment</a:t>
          </a:r>
          <a:endParaRPr lang="de-DE" sz="2600" kern="1200">
            <a:solidFill>
              <a:schemeClr val="tx1"/>
            </a:solidFill>
          </a:endParaRPr>
        </a:p>
      </dsp:txBody>
      <dsp:txXfrm>
        <a:off x="6454433" y="2812332"/>
        <a:ext cx="4340406" cy="602206"/>
      </dsp:txXfrm>
    </dsp:sp>
    <dsp:sp modelId="{9217B0AA-CB9F-4871-9ABB-8B77FCF0FBD6}">
      <dsp:nvSpPr>
        <dsp:cNvPr id="0" name=""/>
        <dsp:cNvSpPr/>
      </dsp:nvSpPr>
      <dsp:spPr>
        <a:xfrm>
          <a:off x="6435697" y="3531687"/>
          <a:ext cx="4377878" cy="6396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lvl="0" algn="ctr" defTabSz="1155700" rtl="0">
            <a:lnSpc>
              <a:spcPct val="90000"/>
            </a:lnSpc>
            <a:spcBef>
              <a:spcPct val="0"/>
            </a:spcBef>
            <a:spcAft>
              <a:spcPct val="35000"/>
            </a:spcAft>
          </a:pPr>
          <a:r>
            <a:rPr lang="de-DE" sz="2600" kern="1200" smtClean="0">
              <a:solidFill>
                <a:schemeClr val="tx1">
                  <a:lumMod val="65000"/>
                </a:schemeClr>
              </a:solidFill>
            </a:rPr>
            <a:t>Migrations interfaces</a:t>
          </a:r>
          <a:endParaRPr lang="de-DE" sz="2600" kern="1200">
            <a:solidFill>
              <a:schemeClr val="tx1">
                <a:lumMod val="65000"/>
              </a:schemeClr>
            </a:solidFill>
          </a:endParaRPr>
        </a:p>
      </dsp:txBody>
      <dsp:txXfrm>
        <a:off x="6454433" y="3550423"/>
        <a:ext cx="4340406" cy="60220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de-DE"/>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de-DE"/>
          </a:p>
        </p:txBody>
      </p:sp>
      <p:sp>
        <p:nvSpPr>
          <p:cNvPr id="81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de-DE"/>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F364B763-9996-4161-BB5F-9429EF58CD5C}" type="slidenum">
              <a:rPr lang="de-DE"/>
              <a:pPr/>
              <a:t>‹#›</a:t>
            </a:fld>
            <a:endParaRPr lang="de-DE"/>
          </a:p>
        </p:txBody>
      </p:sp>
    </p:spTree>
    <p:extLst>
      <p:ext uri="{BB962C8B-B14F-4D97-AF65-F5344CB8AC3E}">
        <p14:creationId xmlns:p14="http://schemas.microsoft.com/office/powerpoint/2010/main" val="29655172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help.outlook.com/en-us/140/ms.exch.ecp.emailmigrationwizardimaplearnmore.aspx"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C6E11BA-FE78-4001-8A79-0E12A31E7DFE}" type="slidenum">
              <a:rPr lang="de-DE"/>
              <a:pPr/>
              <a:t>1</a:t>
            </a:fld>
            <a:endParaRPr lang="de-DE"/>
          </a:p>
        </p:txBody>
      </p:sp>
      <p:sp>
        <p:nvSpPr>
          <p:cNvPr id="82946" name="Rectangle 7"/>
          <p:cNvSpPr txBox="1">
            <a:spLocks noGrp="1" noChangeArrowheads="1"/>
          </p:cNvSpPr>
          <p:nvPr/>
        </p:nvSpPr>
        <p:spPr bwMode="auto">
          <a:xfrm>
            <a:off x="3887788" y="8689975"/>
            <a:ext cx="29702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24" tIns="47416" rIns="94824" bIns="47416" anchor="b"/>
          <a:lstStyle>
            <a:lvl1pPr defTabSz="947738">
              <a:defRPr sz="2400">
                <a:solidFill>
                  <a:schemeClr val="tx1"/>
                </a:solidFill>
                <a:latin typeface="Times New Roman" pitchFamily="18" charset="0"/>
              </a:defRPr>
            </a:lvl1pPr>
            <a:lvl2pPr marL="742950" indent="-285750" defTabSz="947738">
              <a:defRPr sz="2400">
                <a:solidFill>
                  <a:schemeClr val="tx1"/>
                </a:solidFill>
                <a:latin typeface="Times New Roman" pitchFamily="18" charset="0"/>
              </a:defRPr>
            </a:lvl2pPr>
            <a:lvl3pPr marL="1143000" indent="-228600" defTabSz="947738">
              <a:defRPr sz="2400">
                <a:solidFill>
                  <a:schemeClr val="tx1"/>
                </a:solidFill>
                <a:latin typeface="Times New Roman" pitchFamily="18" charset="0"/>
              </a:defRPr>
            </a:lvl3pPr>
            <a:lvl4pPr marL="1600200" indent="-228600" defTabSz="947738">
              <a:defRPr sz="2400">
                <a:solidFill>
                  <a:schemeClr val="tx1"/>
                </a:solidFill>
                <a:latin typeface="Times New Roman" pitchFamily="18" charset="0"/>
              </a:defRPr>
            </a:lvl4pPr>
            <a:lvl5pPr marL="2057400" indent="-228600" defTabSz="947738">
              <a:defRPr sz="2400">
                <a:solidFill>
                  <a:schemeClr val="tx1"/>
                </a:solidFill>
                <a:latin typeface="Times New Roman" pitchFamily="18" charset="0"/>
              </a:defRPr>
            </a:lvl5pPr>
            <a:lvl6pPr marL="2514600" indent="-228600" defTabSz="947738" fontAlgn="base">
              <a:spcBef>
                <a:spcPct val="0"/>
              </a:spcBef>
              <a:spcAft>
                <a:spcPct val="0"/>
              </a:spcAft>
              <a:defRPr sz="2400">
                <a:solidFill>
                  <a:schemeClr val="tx1"/>
                </a:solidFill>
                <a:latin typeface="Times New Roman" pitchFamily="18" charset="0"/>
              </a:defRPr>
            </a:lvl6pPr>
            <a:lvl7pPr marL="2971800" indent="-228600" defTabSz="947738" fontAlgn="base">
              <a:spcBef>
                <a:spcPct val="0"/>
              </a:spcBef>
              <a:spcAft>
                <a:spcPct val="0"/>
              </a:spcAft>
              <a:defRPr sz="2400">
                <a:solidFill>
                  <a:schemeClr val="tx1"/>
                </a:solidFill>
                <a:latin typeface="Times New Roman" pitchFamily="18" charset="0"/>
              </a:defRPr>
            </a:lvl7pPr>
            <a:lvl8pPr marL="3429000" indent="-228600" defTabSz="947738" fontAlgn="base">
              <a:spcBef>
                <a:spcPct val="0"/>
              </a:spcBef>
              <a:spcAft>
                <a:spcPct val="0"/>
              </a:spcAft>
              <a:defRPr sz="2400">
                <a:solidFill>
                  <a:schemeClr val="tx1"/>
                </a:solidFill>
                <a:latin typeface="Times New Roman" pitchFamily="18" charset="0"/>
              </a:defRPr>
            </a:lvl8pPr>
            <a:lvl9pPr marL="3886200" indent="-228600" defTabSz="947738" fontAlgn="base">
              <a:spcBef>
                <a:spcPct val="0"/>
              </a:spcBef>
              <a:spcAft>
                <a:spcPct val="0"/>
              </a:spcAft>
              <a:defRPr sz="2400">
                <a:solidFill>
                  <a:schemeClr val="tx1"/>
                </a:solidFill>
                <a:latin typeface="Times New Roman" pitchFamily="18" charset="0"/>
              </a:defRPr>
            </a:lvl9pPr>
          </a:lstStyle>
          <a:p>
            <a:pPr algn="r"/>
            <a:fld id="{F2D2E71A-01CB-4A2F-9D69-9D3F4095EE30}" type="slidenum">
              <a:rPr lang="en-GB" sz="1300">
                <a:latin typeface="Arial" charset="0"/>
              </a:rPr>
              <a:pPr algn="r"/>
              <a:t>1</a:t>
            </a:fld>
            <a:endParaRPr lang="en-GB" sz="1300">
              <a:latin typeface="Arial" charset="0"/>
            </a:endParaRPr>
          </a:p>
        </p:txBody>
      </p:sp>
      <p:sp>
        <p:nvSpPr>
          <p:cNvPr id="82947" name="Rectangle 2"/>
          <p:cNvSpPr>
            <a:spLocks noGrp="1" noRot="1" noChangeAspect="1" noChangeArrowheads="1" noTextEdit="1"/>
          </p:cNvSpPr>
          <p:nvPr>
            <p:ph type="sldImg"/>
          </p:nvPr>
        </p:nvSpPr>
        <p:spPr>
          <a:xfrm>
            <a:off x="381000" y="685800"/>
            <a:ext cx="6097588" cy="3430588"/>
          </a:xfrm>
          <a:ln/>
        </p:spPr>
      </p:sp>
      <p:sp>
        <p:nvSpPr>
          <p:cNvPr id="82948" name="Rectangle 3"/>
          <p:cNvSpPr>
            <a:spLocks noGrp="1" noChangeArrowheads="1"/>
          </p:cNvSpPr>
          <p:nvPr>
            <p:ph type="body" idx="1"/>
          </p:nvPr>
        </p:nvSpPr>
        <p:spPr>
          <a:xfrm>
            <a:off x="914400" y="4343400"/>
            <a:ext cx="5029200" cy="4114800"/>
          </a:xfrm>
        </p:spPr>
        <p:txBody>
          <a:bodyPr lIns="94824" tIns="47416" rIns="94824" bIns="47416"/>
          <a:lstStyle/>
          <a:p>
            <a:endParaRPr lang="de-DE"/>
          </a:p>
        </p:txBody>
      </p:sp>
    </p:spTree>
    <p:extLst>
      <p:ext uri="{BB962C8B-B14F-4D97-AF65-F5344CB8AC3E}">
        <p14:creationId xmlns:p14="http://schemas.microsoft.com/office/powerpoint/2010/main" val="170670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Protocols are always served from the protocol instance that is local to the active database copy for a given mailbox</a:t>
            </a:r>
          </a:p>
          <a:p>
            <a:endParaRPr lang="en-US" dirty="0" smtClean="0"/>
          </a:p>
          <a:p>
            <a:r>
              <a:rPr lang="en-US" dirty="0" smtClean="0"/>
              <a:t>“Every Server is an Island”</a:t>
            </a:r>
          </a:p>
          <a:p>
            <a:endParaRPr lang="en-US" dirty="0" smtClean="0"/>
          </a:p>
          <a:p>
            <a:r>
              <a:rPr lang="en-US" dirty="0" smtClean="0"/>
              <a:t>RPC CA: RPC Client Access</a:t>
            </a:r>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10</a:t>
            </a:fld>
            <a:endParaRPr lang="de-DE"/>
          </a:p>
        </p:txBody>
      </p:sp>
    </p:spTree>
    <p:extLst>
      <p:ext uri="{BB962C8B-B14F-4D97-AF65-F5344CB8AC3E}">
        <p14:creationId xmlns:p14="http://schemas.microsoft.com/office/powerpoint/2010/main" val="2226681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Functional</a:t>
            </a:r>
            <a:r>
              <a:rPr lang="de-DE" baseline="0" dirty="0" smtClean="0"/>
              <a:t> </a:t>
            </a:r>
            <a:r>
              <a:rPr lang="de-DE" baseline="0" dirty="0" err="1" smtClean="0"/>
              <a:t>layers</a:t>
            </a:r>
            <a:r>
              <a:rPr lang="de-DE" baseline="0" dirty="0" smtClean="0"/>
              <a:t> </a:t>
            </a:r>
            <a:r>
              <a:rPr lang="de-DE" baseline="0" dirty="0" err="1" smtClean="0"/>
              <a:t>for</a:t>
            </a:r>
            <a:r>
              <a:rPr lang="de-DE" baseline="0" dirty="0" smtClean="0"/>
              <a:t> Exchange 2010 on </a:t>
            </a:r>
            <a:r>
              <a:rPr lang="de-DE" baseline="0" dirty="0" err="1" smtClean="0"/>
              <a:t>the</a:t>
            </a:r>
            <a:r>
              <a:rPr lang="de-DE" baseline="0" dirty="0" smtClean="0"/>
              <a:t> </a:t>
            </a:r>
            <a:r>
              <a:rPr lang="de-DE" baseline="0" dirty="0" err="1" smtClean="0"/>
              <a:t>left</a:t>
            </a:r>
            <a:r>
              <a:rPr lang="de-DE" baseline="0" dirty="0" smtClean="0"/>
              <a:t> </a:t>
            </a:r>
            <a:r>
              <a:rPr lang="de-DE" baseline="0" dirty="0" err="1" smtClean="0"/>
              <a:t>and</a:t>
            </a:r>
            <a:r>
              <a:rPr lang="de-DE" baseline="0" dirty="0" smtClean="0"/>
              <a:t> Exchange 2013 on </a:t>
            </a:r>
            <a:r>
              <a:rPr lang="de-DE" baseline="0" dirty="0" err="1" smtClean="0"/>
              <a:t>the</a:t>
            </a:r>
            <a:r>
              <a:rPr lang="de-DE" baseline="0" dirty="0" smtClean="0"/>
              <a:t> </a:t>
            </a:r>
            <a:r>
              <a:rPr lang="de-DE" baseline="0" dirty="0" err="1" smtClean="0"/>
              <a:t>right</a:t>
            </a:r>
            <a:r>
              <a:rPr lang="de-DE" baseline="0" dirty="0" smtClean="0"/>
              <a:t>.</a:t>
            </a:r>
          </a:p>
          <a:p>
            <a:r>
              <a:rPr lang="de-DE" dirty="0" smtClean="0"/>
              <a:t>Top down </a:t>
            </a:r>
            <a:r>
              <a:rPr lang="de-DE" dirty="0" err="1" smtClean="0"/>
              <a:t>we</a:t>
            </a:r>
            <a:r>
              <a:rPr lang="de-DE" dirty="0" smtClean="0"/>
              <a:t> </a:t>
            </a:r>
            <a:r>
              <a:rPr lang="de-DE" dirty="0" err="1" smtClean="0"/>
              <a:t>start</a:t>
            </a:r>
            <a:r>
              <a:rPr lang="de-DE" dirty="0" smtClean="0"/>
              <a:t> </a:t>
            </a:r>
            <a:r>
              <a:rPr lang="de-DE" dirty="0" err="1" smtClean="0"/>
              <a:t>with</a:t>
            </a:r>
            <a:r>
              <a:rPr lang="de-DE" dirty="0" smtClean="0"/>
              <a:t> </a:t>
            </a:r>
            <a:r>
              <a:rPr lang="de-DE" dirty="0" err="1" smtClean="0"/>
              <a:t>the</a:t>
            </a:r>
            <a:r>
              <a:rPr lang="de-DE" dirty="0" smtClean="0"/>
              <a:t> </a:t>
            </a:r>
            <a:r>
              <a:rPr lang="de-DE" dirty="0" err="1" smtClean="0"/>
              <a:t>network</a:t>
            </a:r>
            <a:r>
              <a:rPr lang="de-DE" dirty="0" smtClean="0"/>
              <a:t> </a:t>
            </a:r>
            <a:r>
              <a:rPr lang="de-DE" dirty="0" err="1" smtClean="0"/>
              <a:t>and</a:t>
            </a:r>
            <a:r>
              <a:rPr lang="de-DE" dirty="0" smtClean="0"/>
              <a:t> </a:t>
            </a:r>
            <a:r>
              <a:rPr lang="de-DE" dirty="0" err="1" smtClean="0"/>
              <a:t>load</a:t>
            </a:r>
            <a:r>
              <a:rPr lang="de-DE" dirty="0" smtClean="0"/>
              <a:t> </a:t>
            </a:r>
            <a:r>
              <a:rPr lang="de-DE" dirty="0" err="1" smtClean="0"/>
              <a:t>balancers</a:t>
            </a:r>
            <a:r>
              <a:rPr lang="de-DE" dirty="0" smtClean="0"/>
              <a:t>.</a:t>
            </a:r>
            <a:r>
              <a:rPr lang="de-DE" baseline="0" dirty="0" smtClean="0"/>
              <a:t> Second </a:t>
            </a:r>
            <a:r>
              <a:rPr lang="de-DE" baseline="0" dirty="0" err="1" smtClean="0"/>
              <a:t>we</a:t>
            </a:r>
            <a:r>
              <a:rPr lang="de-DE" baseline="0" dirty="0" smtClean="0"/>
              <a:t> </a:t>
            </a:r>
            <a:r>
              <a:rPr lang="de-DE" baseline="0" dirty="0" err="1" smtClean="0"/>
              <a:t>have</a:t>
            </a:r>
            <a:r>
              <a:rPr lang="de-DE" baseline="0" dirty="0" smtClean="0"/>
              <a:t> CAS </a:t>
            </a:r>
            <a:r>
              <a:rPr lang="de-DE" baseline="0" dirty="0" err="1" smtClean="0"/>
              <a:t>and</a:t>
            </a:r>
            <a:r>
              <a:rPr lang="de-DE" baseline="0" dirty="0" smtClean="0"/>
              <a:t> HAT </a:t>
            </a:r>
            <a:r>
              <a:rPr lang="de-DE" baseline="0" dirty="0" err="1" smtClean="0"/>
              <a:t>arrays</a:t>
            </a:r>
            <a:r>
              <a:rPr lang="de-DE" baseline="0" dirty="0" smtClean="0"/>
              <a:t> (</a:t>
            </a:r>
            <a:r>
              <a:rPr lang="de-DE" baseline="0" dirty="0" err="1" smtClean="0"/>
              <a:t>aka</a:t>
            </a:r>
            <a:r>
              <a:rPr lang="de-DE" baseline="0" dirty="0" smtClean="0"/>
              <a:t> </a:t>
            </a:r>
            <a:r>
              <a:rPr lang="de-DE" baseline="0" dirty="0" err="1" smtClean="0"/>
              <a:t>the</a:t>
            </a:r>
            <a:r>
              <a:rPr lang="de-DE" baseline="0" dirty="0" smtClean="0"/>
              <a:t> </a:t>
            </a:r>
            <a:r>
              <a:rPr lang="de-DE" baseline="0" dirty="0" err="1" smtClean="0"/>
              <a:t>middle</a:t>
            </a:r>
            <a:r>
              <a:rPr lang="de-DE" baseline="0" dirty="0" smtClean="0"/>
              <a:t> </a:t>
            </a:r>
            <a:r>
              <a:rPr lang="de-DE" baseline="0" dirty="0" err="1" smtClean="0"/>
              <a:t>tier</a:t>
            </a:r>
            <a:r>
              <a:rPr lang="de-DE" baseline="0" dirty="0" smtClean="0"/>
              <a:t>). The </a:t>
            </a:r>
            <a:r>
              <a:rPr lang="de-DE" baseline="0" dirty="0" err="1" smtClean="0"/>
              <a:t>two</a:t>
            </a:r>
            <a:r>
              <a:rPr lang="de-DE" baseline="0" dirty="0" smtClean="0"/>
              <a:t> </a:t>
            </a:r>
            <a:r>
              <a:rPr lang="de-DE" baseline="0" dirty="0" err="1" smtClean="0"/>
              <a:t>seperate</a:t>
            </a:r>
            <a:r>
              <a:rPr lang="de-DE" baseline="0" dirty="0" smtClean="0"/>
              <a:t> </a:t>
            </a:r>
            <a:r>
              <a:rPr lang="de-DE" baseline="0" dirty="0" err="1" smtClean="0"/>
              <a:t>layers</a:t>
            </a:r>
            <a:r>
              <a:rPr lang="de-DE" baseline="0" dirty="0" smtClean="0"/>
              <a:t> in </a:t>
            </a:r>
            <a:r>
              <a:rPr lang="de-DE" baseline="0" dirty="0" err="1" smtClean="0"/>
              <a:t>the</a:t>
            </a:r>
            <a:r>
              <a:rPr lang="de-DE" baseline="0" dirty="0" smtClean="0"/>
              <a:t> </a:t>
            </a:r>
            <a:r>
              <a:rPr lang="de-DE" baseline="0" dirty="0" err="1" smtClean="0"/>
              <a:t>middle</a:t>
            </a:r>
            <a:r>
              <a:rPr lang="de-DE" baseline="0" dirty="0" smtClean="0"/>
              <a:t> </a:t>
            </a:r>
            <a:r>
              <a:rPr lang="de-DE" baseline="0" dirty="0" err="1" smtClean="0"/>
              <a:t>tier</a:t>
            </a:r>
            <a:r>
              <a:rPr lang="de-DE" baseline="0" dirty="0" smtClean="0"/>
              <a:t> (</a:t>
            </a:r>
            <a:r>
              <a:rPr lang="de-DE" baseline="0" dirty="0" err="1" smtClean="0"/>
              <a:t>authorization</a:t>
            </a:r>
            <a:r>
              <a:rPr lang="de-DE" baseline="0" dirty="0" smtClean="0"/>
              <a:t>/Proxy/</a:t>
            </a:r>
            <a:r>
              <a:rPr lang="de-DE" baseline="0" dirty="0" err="1" smtClean="0"/>
              <a:t>redirection</a:t>
            </a:r>
            <a:r>
              <a:rPr lang="de-DE" baseline="0" dirty="0" smtClean="0"/>
              <a:t>) </a:t>
            </a:r>
            <a:r>
              <a:rPr lang="de-DE" baseline="0" dirty="0" err="1" smtClean="0"/>
              <a:t>and</a:t>
            </a:r>
            <a:r>
              <a:rPr lang="de-DE" baseline="0" dirty="0" smtClean="0"/>
              <a:t> </a:t>
            </a:r>
            <a:r>
              <a:rPr lang="de-DE" baseline="0" dirty="0" err="1" smtClean="0"/>
              <a:t>protocol</a:t>
            </a:r>
            <a:r>
              <a:rPr lang="de-DE" baseline="0" dirty="0" smtClean="0"/>
              <a:t> </a:t>
            </a:r>
            <a:r>
              <a:rPr lang="de-DE" baseline="0" dirty="0" err="1" smtClean="0"/>
              <a:t>implementation</a:t>
            </a:r>
            <a:r>
              <a:rPr lang="de-DE" baseline="0" dirty="0" smtClean="0"/>
              <a:t> </a:t>
            </a:r>
            <a:r>
              <a:rPr lang="de-DE" baseline="0" dirty="0" err="1" smtClean="0"/>
              <a:t>and</a:t>
            </a:r>
            <a:r>
              <a:rPr lang="de-DE" baseline="0" dirty="0" smtClean="0"/>
              <a:t> </a:t>
            </a:r>
            <a:r>
              <a:rPr lang="de-DE" baseline="0" dirty="0" err="1" smtClean="0"/>
              <a:t>the</a:t>
            </a:r>
            <a:r>
              <a:rPr lang="de-DE" baseline="0" dirty="0" smtClean="0"/>
              <a:t> </a:t>
            </a:r>
            <a:r>
              <a:rPr lang="de-DE" baseline="0" dirty="0" err="1" smtClean="0"/>
              <a:t>handling</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data</a:t>
            </a:r>
            <a:r>
              <a:rPr lang="de-DE" baseline="0" dirty="0" smtClean="0"/>
              <a:t> </a:t>
            </a:r>
            <a:r>
              <a:rPr lang="de-DE" baseline="0" dirty="0" err="1" smtClean="0"/>
              <a:t>were</a:t>
            </a:r>
            <a:r>
              <a:rPr lang="de-DE" baseline="0" dirty="0" smtClean="0"/>
              <a:t> </a:t>
            </a:r>
            <a:r>
              <a:rPr lang="de-DE" baseline="0" dirty="0" err="1" smtClean="0"/>
              <a:t>the</a:t>
            </a:r>
            <a:r>
              <a:rPr lang="de-DE" baseline="0" dirty="0" smtClean="0"/>
              <a:t> </a:t>
            </a:r>
            <a:r>
              <a:rPr lang="de-DE" baseline="0" dirty="0" err="1" smtClean="0"/>
              <a:t>root</a:t>
            </a:r>
            <a:r>
              <a:rPr lang="de-DE" baseline="0" dirty="0" smtClean="0"/>
              <a:t> </a:t>
            </a:r>
            <a:r>
              <a:rPr lang="de-DE" baseline="0" dirty="0" err="1" smtClean="0"/>
              <a:t>for</a:t>
            </a:r>
            <a:r>
              <a:rPr lang="de-DE" baseline="0" dirty="0" smtClean="0"/>
              <a:t> </a:t>
            </a:r>
            <a:r>
              <a:rPr lang="de-DE" baseline="0" dirty="0" err="1" smtClean="0"/>
              <a:t>certain</a:t>
            </a:r>
            <a:r>
              <a:rPr lang="de-DE" baseline="0" dirty="0" smtClean="0"/>
              <a:t> </a:t>
            </a:r>
            <a:r>
              <a:rPr lang="de-DE" baseline="0" dirty="0" err="1" smtClean="0"/>
              <a:t>problems</a:t>
            </a:r>
            <a:r>
              <a:rPr lang="de-DE" baseline="0" dirty="0" smtClean="0"/>
              <a:t>. The </a:t>
            </a:r>
            <a:r>
              <a:rPr lang="de-DE" baseline="0" dirty="0" err="1" smtClean="0"/>
              <a:t>bottom</a:t>
            </a:r>
            <a:r>
              <a:rPr lang="de-DE" baseline="0" dirty="0" smtClean="0"/>
              <a:t> </a:t>
            </a:r>
            <a:r>
              <a:rPr lang="de-DE" baseline="0" dirty="0" err="1" smtClean="0"/>
              <a:t>part</a:t>
            </a:r>
            <a:r>
              <a:rPr lang="de-DE" baseline="0" dirty="0" smtClean="0"/>
              <a:t> </a:t>
            </a:r>
            <a:r>
              <a:rPr lang="de-DE" baseline="0" dirty="0" err="1" smtClean="0"/>
              <a:t>of</a:t>
            </a:r>
            <a:r>
              <a:rPr lang="de-DE" baseline="0" dirty="0" smtClean="0"/>
              <a:t> CAS/HAT </a:t>
            </a:r>
            <a:r>
              <a:rPr lang="de-DE" baseline="0" dirty="0" err="1" smtClean="0"/>
              <a:t>is</a:t>
            </a:r>
            <a:r>
              <a:rPr lang="de-DE" baseline="0" dirty="0" smtClean="0"/>
              <a:t> </a:t>
            </a:r>
            <a:r>
              <a:rPr lang="de-DE" baseline="0" dirty="0" err="1" smtClean="0"/>
              <a:t>tied</a:t>
            </a:r>
            <a:r>
              <a:rPr lang="de-DE" baseline="0" dirty="0" smtClean="0"/>
              <a:t> </a:t>
            </a:r>
            <a:r>
              <a:rPr lang="de-DE" baseline="0" dirty="0" err="1" smtClean="0"/>
              <a:t>to</a:t>
            </a:r>
            <a:r>
              <a:rPr lang="de-DE" baseline="0" dirty="0" smtClean="0"/>
              <a:t> </a:t>
            </a:r>
            <a:r>
              <a:rPr lang="de-DE" baseline="0" dirty="0" err="1" smtClean="0"/>
              <a:t>the</a:t>
            </a:r>
            <a:r>
              <a:rPr lang="de-DE" baseline="0" dirty="0" smtClean="0"/>
              <a:t> </a:t>
            </a:r>
            <a:r>
              <a:rPr lang="de-DE" baseline="0" dirty="0" err="1" smtClean="0"/>
              <a:t>mailbox</a:t>
            </a:r>
            <a:r>
              <a:rPr lang="de-DE" baseline="0" dirty="0" smtClean="0"/>
              <a:t> </a:t>
            </a:r>
            <a:r>
              <a:rPr lang="de-DE" baseline="0" dirty="0" err="1" smtClean="0"/>
              <a:t>which</a:t>
            </a:r>
            <a:r>
              <a:rPr lang="de-DE" baseline="0" dirty="0" smtClean="0"/>
              <a:t> </a:t>
            </a:r>
            <a:r>
              <a:rPr lang="de-DE" baseline="0" dirty="0" err="1" smtClean="0"/>
              <a:t>is</a:t>
            </a:r>
            <a:r>
              <a:rPr lang="de-DE" baseline="0" dirty="0" smtClean="0"/>
              <a:t> </a:t>
            </a:r>
            <a:r>
              <a:rPr lang="de-DE" baseline="0" dirty="0" err="1" smtClean="0"/>
              <a:t>the</a:t>
            </a:r>
            <a:r>
              <a:rPr lang="de-DE" baseline="0" dirty="0" smtClean="0"/>
              <a:t> </a:t>
            </a:r>
            <a:r>
              <a:rPr lang="de-DE" baseline="0" dirty="0" err="1" smtClean="0"/>
              <a:t>reason</a:t>
            </a:r>
            <a:r>
              <a:rPr lang="de-DE" baseline="0" dirty="0" smtClean="0"/>
              <a:t> </a:t>
            </a:r>
            <a:r>
              <a:rPr lang="de-DE" baseline="0" dirty="0" err="1" smtClean="0"/>
              <a:t>to</a:t>
            </a:r>
            <a:r>
              <a:rPr lang="de-DE" baseline="0" dirty="0" smtClean="0"/>
              <a:t> </a:t>
            </a:r>
            <a:r>
              <a:rPr lang="de-DE" baseline="0" dirty="0" err="1" smtClean="0"/>
              <a:t>have</a:t>
            </a:r>
            <a:r>
              <a:rPr lang="de-DE" baseline="0" dirty="0" smtClean="0"/>
              <a:t> </a:t>
            </a:r>
            <a:r>
              <a:rPr lang="de-DE" baseline="0" dirty="0" err="1" smtClean="0"/>
              <a:t>those</a:t>
            </a:r>
            <a:r>
              <a:rPr lang="de-DE" baseline="0" dirty="0" smtClean="0"/>
              <a:t> </a:t>
            </a:r>
            <a:r>
              <a:rPr lang="de-DE" baseline="0" dirty="0" err="1" smtClean="0"/>
              <a:t>co-located</a:t>
            </a:r>
            <a:r>
              <a:rPr lang="de-DE" baseline="0" dirty="0" smtClean="0"/>
              <a:t>. </a:t>
            </a:r>
            <a:r>
              <a:rPr lang="de-DE" baseline="0" dirty="0" err="1" smtClean="0"/>
              <a:t>Hence</a:t>
            </a:r>
            <a:r>
              <a:rPr lang="de-DE" baseline="0" dirty="0" smtClean="0"/>
              <a:t> </a:t>
            </a:r>
            <a:r>
              <a:rPr lang="de-DE" baseline="0" dirty="0" err="1" smtClean="0"/>
              <a:t>we</a:t>
            </a:r>
            <a:r>
              <a:rPr lang="de-DE" baseline="0" dirty="0" smtClean="0"/>
              <a:t> </a:t>
            </a:r>
            <a:r>
              <a:rPr lang="de-DE" baseline="0" dirty="0" err="1" smtClean="0"/>
              <a:t>now</a:t>
            </a:r>
            <a:r>
              <a:rPr lang="de-DE" baseline="0" dirty="0" smtClean="0"/>
              <a:t> </a:t>
            </a:r>
            <a:r>
              <a:rPr lang="de-DE" baseline="0" dirty="0" err="1" smtClean="0"/>
              <a:t>have</a:t>
            </a:r>
            <a:r>
              <a:rPr lang="de-DE" baseline="0" dirty="0" smtClean="0"/>
              <a:t> </a:t>
            </a:r>
            <a:r>
              <a:rPr lang="de-DE" baseline="0" dirty="0" err="1" smtClean="0"/>
              <a:t>two</a:t>
            </a:r>
            <a:r>
              <a:rPr lang="de-DE" baseline="0" dirty="0" smtClean="0"/>
              <a:t> </a:t>
            </a:r>
            <a:r>
              <a:rPr lang="de-DE" baseline="0" dirty="0" err="1" smtClean="0"/>
              <a:t>components</a:t>
            </a:r>
            <a:r>
              <a:rPr lang="de-DE" baseline="0" dirty="0" smtClean="0"/>
              <a:t>: </a:t>
            </a:r>
            <a:r>
              <a:rPr lang="de-DE" baseline="0" dirty="0" err="1" smtClean="0"/>
              <a:t>One</a:t>
            </a:r>
            <a:r>
              <a:rPr lang="de-DE" baseline="0" dirty="0" smtClean="0"/>
              <a:t> </a:t>
            </a:r>
            <a:r>
              <a:rPr lang="de-DE" baseline="0" dirty="0" err="1" smtClean="0"/>
              <a:t>client</a:t>
            </a:r>
            <a:r>
              <a:rPr lang="de-DE" baseline="0" dirty="0" smtClean="0"/>
              <a:t> </a:t>
            </a:r>
            <a:r>
              <a:rPr lang="de-DE" baseline="0" dirty="0" err="1" smtClean="0"/>
              <a:t>facing</a:t>
            </a:r>
            <a:r>
              <a:rPr lang="de-DE" baseline="0" dirty="0" smtClean="0"/>
              <a:t> (CAS) </a:t>
            </a:r>
            <a:r>
              <a:rPr lang="de-DE" baseline="0" dirty="0" err="1" smtClean="0"/>
              <a:t>and</a:t>
            </a:r>
            <a:r>
              <a:rPr lang="de-DE" baseline="0" dirty="0" smtClean="0"/>
              <a:t> </a:t>
            </a:r>
            <a:r>
              <a:rPr lang="de-DE" baseline="0" dirty="0" err="1" smtClean="0"/>
              <a:t>one</a:t>
            </a:r>
            <a:r>
              <a:rPr lang="de-DE" baseline="0" dirty="0" smtClean="0"/>
              <a:t> </a:t>
            </a:r>
            <a:r>
              <a:rPr lang="de-DE" baseline="0" dirty="0" err="1" smtClean="0"/>
              <a:t>data</a:t>
            </a:r>
            <a:r>
              <a:rPr lang="de-DE" baseline="0" dirty="0" smtClean="0"/>
              <a:t> </a:t>
            </a:r>
            <a:r>
              <a:rPr lang="de-DE" baseline="0" dirty="0" err="1" smtClean="0"/>
              <a:t>processing</a:t>
            </a:r>
            <a:r>
              <a:rPr lang="de-DE" baseline="0" dirty="0" smtClean="0"/>
              <a:t> (MBX) </a:t>
            </a:r>
            <a:r>
              <a:rPr lang="de-DE" baseline="0" dirty="0" err="1" smtClean="0"/>
              <a:t>component</a:t>
            </a:r>
            <a:r>
              <a:rPr lang="de-DE" baseline="0" dirty="0" smtClean="0"/>
              <a:t>.</a:t>
            </a:r>
          </a:p>
          <a:p>
            <a:endParaRPr lang="de-DE" baseline="0" dirty="0" smtClean="0"/>
          </a:p>
          <a:p>
            <a:r>
              <a:rPr lang="de-DE" baseline="0" dirty="0" smtClean="0"/>
              <a:t>Client </a:t>
            </a:r>
            <a:r>
              <a:rPr lang="de-DE" baseline="0" dirty="0" err="1" smtClean="0"/>
              <a:t>facing</a:t>
            </a:r>
            <a:r>
              <a:rPr lang="de-DE" baseline="0" dirty="0" smtClean="0"/>
              <a:t> </a:t>
            </a:r>
            <a:r>
              <a:rPr lang="de-DE" baseline="0" dirty="0" err="1" smtClean="0"/>
              <a:t>componts</a:t>
            </a:r>
            <a:r>
              <a:rPr lang="de-DE" baseline="0" dirty="0" smtClean="0"/>
              <a:t> </a:t>
            </a:r>
            <a:r>
              <a:rPr lang="de-DE" baseline="0" dirty="0" err="1" smtClean="0"/>
              <a:t>from</a:t>
            </a:r>
            <a:r>
              <a:rPr lang="de-DE" baseline="0" dirty="0" smtClean="0"/>
              <a:t> 2010 </a:t>
            </a:r>
            <a:r>
              <a:rPr lang="de-DE" baseline="0" dirty="0" err="1" smtClean="0"/>
              <a:t>moved</a:t>
            </a:r>
            <a:r>
              <a:rPr lang="de-DE" baseline="0" dirty="0" smtClean="0"/>
              <a:t> </a:t>
            </a:r>
            <a:r>
              <a:rPr lang="de-DE" baseline="0" dirty="0" err="1" smtClean="0"/>
              <a:t>to</a:t>
            </a:r>
            <a:r>
              <a:rPr lang="de-DE" baseline="0" dirty="0" smtClean="0"/>
              <a:t> CAS 2013 </a:t>
            </a:r>
            <a:r>
              <a:rPr lang="de-DE" baseline="0" dirty="0" err="1" smtClean="0"/>
              <a:t>and</a:t>
            </a:r>
            <a:r>
              <a:rPr lang="de-DE" baseline="0" dirty="0" smtClean="0"/>
              <a:t> </a:t>
            </a:r>
            <a:r>
              <a:rPr lang="de-DE" baseline="0" dirty="0" err="1" smtClean="0"/>
              <a:t>protocol</a:t>
            </a:r>
            <a:r>
              <a:rPr lang="de-DE" baseline="0" dirty="0" smtClean="0"/>
              <a:t> </a:t>
            </a:r>
            <a:r>
              <a:rPr lang="de-DE" baseline="0" dirty="0" err="1" smtClean="0"/>
              <a:t>handling</a:t>
            </a:r>
            <a:r>
              <a:rPr lang="de-DE" baseline="0" dirty="0" smtClean="0"/>
              <a:t> </a:t>
            </a:r>
            <a:r>
              <a:rPr lang="de-DE" baseline="0" dirty="0" err="1" smtClean="0"/>
              <a:t>from</a:t>
            </a:r>
            <a:r>
              <a:rPr lang="de-DE" baseline="0" dirty="0" smtClean="0"/>
              <a:t> CAS </a:t>
            </a:r>
            <a:r>
              <a:rPr lang="de-DE" baseline="0" dirty="0" err="1" smtClean="0"/>
              <a:t>and</a:t>
            </a:r>
            <a:r>
              <a:rPr lang="de-DE" baseline="0" dirty="0" smtClean="0"/>
              <a:t> HAT </a:t>
            </a:r>
            <a:r>
              <a:rPr lang="de-DE" baseline="0" dirty="0" err="1" smtClean="0"/>
              <a:t>to</a:t>
            </a:r>
            <a:r>
              <a:rPr lang="de-DE" baseline="0" dirty="0" smtClean="0"/>
              <a:t> MBX 2013.</a:t>
            </a:r>
          </a:p>
          <a:p>
            <a:r>
              <a:rPr lang="de-DE" baseline="0" dirty="0" smtClean="0"/>
              <a:t>CAS </a:t>
            </a:r>
            <a:r>
              <a:rPr lang="de-DE" baseline="0" dirty="0" err="1" smtClean="0"/>
              <a:t>aka</a:t>
            </a:r>
            <a:r>
              <a:rPr lang="de-DE" baseline="0" dirty="0" smtClean="0"/>
              <a:t> Front-End </a:t>
            </a:r>
            <a:r>
              <a:rPr lang="de-DE" baseline="0" dirty="0" err="1" smtClean="0"/>
              <a:t>and</a:t>
            </a:r>
            <a:r>
              <a:rPr lang="de-DE" baseline="0" dirty="0" smtClean="0"/>
              <a:t> MBX </a:t>
            </a:r>
            <a:r>
              <a:rPr lang="de-DE" baseline="0" dirty="0" err="1" smtClean="0"/>
              <a:t>aka</a:t>
            </a:r>
            <a:r>
              <a:rPr lang="de-DE" baseline="0" dirty="0" smtClean="0"/>
              <a:t> Back-End</a:t>
            </a:r>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11</a:t>
            </a:fld>
            <a:endParaRPr lang="de-DE"/>
          </a:p>
        </p:txBody>
      </p:sp>
    </p:spTree>
    <p:extLst>
      <p:ext uri="{BB962C8B-B14F-4D97-AF65-F5344CB8AC3E}">
        <p14:creationId xmlns:p14="http://schemas.microsoft.com/office/powerpoint/2010/main" val="2919362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With</a:t>
            </a:r>
            <a:r>
              <a:rPr lang="de-DE" dirty="0" smtClean="0"/>
              <a:t> </a:t>
            </a:r>
            <a:r>
              <a:rPr lang="de-DE" dirty="0" err="1" smtClean="0"/>
              <a:t>the</a:t>
            </a:r>
            <a:r>
              <a:rPr lang="de-DE" dirty="0" smtClean="0"/>
              <a:t> </a:t>
            </a:r>
            <a:r>
              <a:rPr lang="de-DE" dirty="0" err="1" smtClean="0"/>
              <a:t>two</a:t>
            </a:r>
            <a:r>
              <a:rPr lang="de-DE" dirty="0" smtClean="0"/>
              <a:t> </a:t>
            </a:r>
            <a:r>
              <a:rPr lang="de-DE" dirty="0" err="1" smtClean="0"/>
              <a:t>server</a:t>
            </a:r>
            <a:r>
              <a:rPr lang="de-DE" dirty="0" smtClean="0"/>
              <a:t> </a:t>
            </a:r>
            <a:r>
              <a:rPr lang="de-DE" dirty="0" err="1" smtClean="0"/>
              <a:t>roles</a:t>
            </a:r>
            <a:r>
              <a:rPr lang="de-DE" dirty="0" smtClean="0"/>
              <a:t> in Exchange 2013 </a:t>
            </a:r>
            <a:r>
              <a:rPr lang="de-DE" dirty="0" err="1" smtClean="0"/>
              <a:t>the</a:t>
            </a:r>
            <a:r>
              <a:rPr lang="de-DE" baseline="0" dirty="0" smtClean="0"/>
              <a:t> CAS </a:t>
            </a:r>
            <a:r>
              <a:rPr lang="de-DE" baseline="0" dirty="0" err="1" smtClean="0"/>
              <a:t>authenticates</a:t>
            </a:r>
            <a:r>
              <a:rPr lang="de-DE" baseline="0" dirty="0" smtClean="0"/>
              <a:t> </a:t>
            </a:r>
            <a:r>
              <a:rPr lang="de-DE" baseline="0" dirty="0" err="1" smtClean="0"/>
              <a:t>and</a:t>
            </a:r>
            <a:r>
              <a:rPr lang="de-DE" baseline="0" dirty="0" smtClean="0"/>
              <a:t> </a:t>
            </a:r>
            <a:r>
              <a:rPr lang="de-DE" baseline="0" dirty="0" err="1" smtClean="0"/>
              <a:t>proxies</a:t>
            </a:r>
            <a:r>
              <a:rPr lang="de-DE" baseline="0" dirty="0" smtClean="0"/>
              <a:t> </a:t>
            </a:r>
            <a:r>
              <a:rPr lang="de-DE" baseline="0" dirty="0" err="1" smtClean="0"/>
              <a:t>users</a:t>
            </a:r>
            <a:r>
              <a:rPr lang="de-DE" baseline="0" dirty="0" smtClean="0"/>
              <a:t> </a:t>
            </a:r>
            <a:r>
              <a:rPr lang="de-DE" baseline="0" dirty="0" err="1" smtClean="0"/>
              <a:t>to</a:t>
            </a:r>
            <a:r>
              <a:rPr lang="de-DE" baseline="0" dirty="0" smtClean="0"/>
              <a:t> </a:t>
            </a:r>
            <a:r>
              <a:rPr lang="de-DE" baseline="0" dirty="0" err="1" smtClean="0"/>
              <a:t>the</a:t>
            </a:r>
            <a:r>
              <a:rPr lang="de-DE" baseline="0" dirty="0" smtClean="0"/>
              <a:t> MBX </a:t>
            </a:r>
            <a:r>
              <a:rPr lang="de-DE" baseline="0" dirty="0" err="1" smtClean="0"/>
              <a:t>the</a:t>
            </a:r>
            <a:r>
              <a:rPr lang="de-DE" baseline="0" dirty="0" smtClean="0"/>
              <a:t> </a:t>
            </a:r>
            <a:r>
              <a:rPr lang="de-DE" baseline="0" dirty="0" err="1" smtClean="0"/>
              <a:t>hosting</a:t>
            </a:r>
            <a:r>
              <a:rPr lang="de-DE" baseline="0" dirty="0" smtClean="0"/>
              <a:t> </a:t>
            </a:r>
            <a:r>
              <a:rPr lang="de-DE" baseline="0" dirty="0" err="1" smtClean="0"/>
              <a:t>the</a:t>
            </a:r>
            <a:r>
              <a:rPr lang="de-DE" baseline="0" dirty="0" smtClean="0"/>
              <a:t> ACTIVE </a:t>
            </a:r>
            <a:r>
              <a:rPr lang="de-DE" baseline="0" dirty="0" err="1" smtClean="0"/>
              <a:t>copy</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database</a:t>
            </a:r>
            <a:r>
              <a:rPr lang="de-DE" baseline="0" dirty="0" smtClean="0"/>
              <a:t> in </a:t>
            </a:r>
            <a:r>
              <a:rPr lang="de-DE" baseline="0" dirty="0" err="1" smtClean="0"/>
              <a:t>which</a:t>
            </a:r>
            <a:r>
              <a:rPr lang="de-DE" baseline="0" dirty="0" smtClean="0"/>
              <a:t> </a:t>
            </a:r>
            <a:r>
              <a:rPr lang="de-DE" baseline="0" dirty="0" err="1" smtClean="0"/>
              <a:t>the</a:t>
            </a:r>
            <a:r>
              <a:rPr lang="de-DE" baseline="0" dirty="0" smtClean="0"/>
              <a:t> </a:t>
            </a:r>
            <a:r>
              <a:rPr lang="de-DE" baseline="0" dirty="0" err="1" smtClean="0"/>
              <a:t>mailbox</a:t>
            </a:r>
            <a:r>
              <a:rPr lang="de-DE" baseline="0" dirty="0" smtClean="0"/>
              <a:t> </a:t>
            </a:r>
            <a:r>
              <a:rPr lang="de-DE" baseline="0" dirty="0" err="1" smtClean="0"/>
              <a:t>resides</a:t>
            </a:r>
            <a:r>
              <a:rPr lang="de-DE" baseline="0" dirty="0" smtClean="0"/>
              <a:t>. User NO LONGER </a:t>
            </a:r>
            <a:r>
              <a:rPr lang="de-DE" baseline="0" dirty="0" err="1" smtClean="0"/>
              <a:t>connect</a:t>
            </a:r>
            <a:r>
              <a:rPr lang="de-DE" baseline="0" dirty="0" smtClean="0"/>
              <a:t> </a:t>
            </a:r>
            <a:r>
              <a:rPr lang="de-DE" baseline="0" dirty="0" err="1" smtClean="0"/>
              <a:t>to</a:t>
            </a:r>
            <a:r>
              <a:rPr lang="de-DE" baseline="0" dirty="0" smtClean="0"/>
              <a:t> MBX </a:t>
            </a:r>
            <a:r>
              <a:rPr lang="de-DE" baseline="0" dirty="0" err="1" smtClean="0"/>
              <a:t>directly</a:t>
            </a:r>
            <a:r>
              <a:rPr lang="de-DE" baseline="0" dirty="0" smtClean="0"/>
              <a:t>, not </a:t>
            </a:r>
            <a:r>
              <a:rPr lang="de-DE" baseline="0" dirty="0" err="1" smtClean="0"/>
              <a:t>even</a:t>
            </a:r>
            <a:r>
              <a:rPr lang="de-DE" baseline="0" dirty="0" smtClean="0"/>
              <a:t> </a:t>
            </a:r>
            <a:r>
              <a:rPr lang="de-DE" baseline="0" dirty="0" err="1" smtClean="0"/>
              <a:t>for</a:t>
            </a:r>
            <a:r>
              <a:rPr lang="de-DE" baseline="0" dirty="0" smtClean="0"/>
              <a:t> Public Folders. </a:t>
            </a:r>
          </a:p>
          <a:p>
            <a:r>
              <a:rPr lang="de-DE" baseline="0" dirty="0" err="1" smtClean="0"/>
              <a:t>Protocols</a:t>
            </a:r>
            <a:r>
              <a:rPr lang="de-DE" baseline="0" dirty="0" smtClean="0"/>
              <a:t> </a:t>
            </a:r>
            <a:r>
              <a:rPr lang="de-DE" baseline="0" dirty="0" err="1" smtClean="0"/>
              <a:t>aare</a:t>
            </a:r>
            <a:r>
              <a:rPr lang="de-DE" baseline="0" dirty="0" smtClean="0"/>
              <a:t> </a:t>
            </a:r>
            <a:r>
              <a:rPr lang="de-DE" baseline="0" dirty="0" err="1" smtClean="0"/>
              <a:t>always</a:t>
            </a:r>
            <a:r>
              <a:rPr lang="de-DE" baseline="0" dirty="0" smtClean="0"/>
              <a:t> </a:t>
            </a:r>
            <a:r>
              <a:rPr lang="de-DE" baseline="0" dirty="0" err="1" smtClean="0"/>
              <a:t>served</a:t>
            </a:r>
            <a:r>
              <a:rPr lang="de-DE" baseline="0" dirty="0" smtClean="0"/>
              <a:t> </a:t>
            </a:r>
            <a:r>
              <a:rPr lang="de-DE" baseline="0" dirty="0" err="1" smtClean="0"/>
              <a:t>from</a:t>
            </a:r>
            <a:r>
              <a:rPr lang="de-DE" baseline="0" dirty="0" smtClean="0"/>
              <a:t> </a:t>
            </a:r>
            <a:r>
              <a:rPr lang="de-DE" baseline="0" dirty="0" err="1" smtClean="0"/>
              <a:t>the</a:t>
            </a:r>
            <a:r>
              <a:rPr lang="de-DE" baseline="0" dirty="0" smtClean="0"/>
              <a:t> </a:t>
            </a:r>
            <a:r>
              <a:rPr lang="de-DE" baseline="0" dirty="0" err="1" smtClean="0"/>
              <a:t>protocal</a:t>
            </a:r>
            <a:r>
              <a:rPr lang="de-DE" baseline="0" dirty="0" smtClean="0"/>
              <a:t> </a:t>
            </a:r>
            <a:r>
              <a:rPr lang="de-DE" baseline="0" dirty="0" err="1" smtClean="0"/>
              <a:t>instance</a:t>
            </a:r>
            <a:r>
              <a:rPr lang="de-DE" baseline="0" dirty="0" smtClean="0"/>
              <a:t> </a:t>
            </a:r>
            <a:r>
              <a:rPr lang="de-DE" baseline="0" dirty="0" err="1" smtClean="0"/>
              <a:t>local</a:t>
            </a:r>
            <a:r>
              <a:rPr lang="de-DE" baseline="0" dirty="0" smtClean="0"/>
              <a:t> </a:t>
            </a:r>
            <a:r>
              <a:rPr lang="de-DE" baseline="0" dirty="0" err="1" smtClean="0"/>
              <a:t>to</a:t>
            </a:r>
            <a:r>
              <a:rPr lang="de-DE" baseline="0" dirty="0" smtClean="0"/>
              <a:t> </a:t>
            </a:r>
            <a:r>
              <a:rPr lang="de-DE" baseline="0" dirty="0" err="1" smtClean="0"/>
              <a:t>the</a:t>
            </a:r>
            <a:r>
              <a:rPr lang="de-DE" baseline="0" dirty="0" smtClean="0"/>
              <a:t> </a:t>
            </a:r>
            <a:r>
              <a:rPr lang="de-DE" baseline="0" dirty="0" err="1" smtClean="0"/>
              <a:t>active</a:t>
            </a:r>
            <a:r>
              <a:rPr lang="de-DE" baseline="0" dirty="0" smtClean="0"/>
              <a:t> </a:t>
            </a:r>
            <a:r>
              <a:rPr lang="de-DE" baseline="0" dirty="0" err="1" smtClean="0"/>
              <a:t>database</a:t>
            </a:r>
            <a:r>
              <a:rPr lang="de-DE" baseline="0" dirty="0" smtClean="0"/>
              <a:t> </a:t>
            </a:r>
            <a:r>
              <a:rPr lang="de-DE" baseline="0" dirty="0" err="1" smtClean="0"/>
              <a:t>copy</a:t>
            </a:r>
            <a:r>
              <a:rPr lang="de-DE" baseline="0" dirty="0" smtClean="0"/>
              <a:t>..</a:t>
            </a:r>
          </a:p>
          <a:p>
            <a:r>
              <a:rPr lang="de-DE" baseline="0" dirty="0" smtClean="0"/>
              <a:t>All </a:t>
            </a:r>
            <a:r>
              <a:rPr lang="de-DE" baseline="0" dirty="0" err="1" smtClean="0"/>
              <a:t>data</a:t>
            </a:r>
            <a:r>
              <a:rPr lang="de-DE" baseline="0" dirty="0" smtClean="0"/>
              <a:t> </a:t>
            </a:r>
            <a:r>
              <a:rPr lang="de-DE" baseline="0" dirty="0" err="1" smtClean="0"/>
              <a:t>connectivity</a:t>
            </a:r>
            <a:r>
              <a:rPr lang="de-DE" baseline="0" dirty="0" smtClean="0"/>
              <a:t>, </a:t>
            </a:r>
            <a:r>
              <a:rPr lang="de-DE" baseline="0" dirty="0" err="1" smtClean="0"/>
              <a:t>data</a:t>
            </a:r>
            <a:r>
              <a:rPr lang="de-DE" baseline="0" dirty="0" smtClean="0"/>
              <a:t> </a:t>
            </a:r>
            <a:r>
              <a:rPr lang="de-DE" baseline="0" dirty="0" err="1" smtClean="0"/>
              <a:t>rendering</a:t>
            </a:r>
            <a:r>
              <a:rPr lang="de-DE" baseline="0" dirty="0" smtClean="0"/>
              <a:t> </a:t>
            </a:r>
            <a:r>
              <a:rPr lang="de-DE" baseline="0" dirty="0" err="1" smtClean="0"/>
              <a:t>and</a:t>
            </a:r>
            <a:r>
              <a:rPr lang="de-DE" baseline="0" dirty="0" smtClean="0"/>
              <a:t> </a:t>
            </a:r>
            <a:r>
              <a:rPr lang="de-DE" baseline="0" dirty="0" err="1" smtClean="0"/>
              <a:t>mail</a:t>
            </a:r>
            <a:r>
              <a:rPr lang="de-DE" baseline="0" dirty="0" smtClean="0"/>
              <a:t> </a:t>
            </a:r>
            <a:r>
              <a:rPr lang="de-DE" baseline="0" dirty="0" err="1" smtClean="0"/>
              <a:t>flow</a:t>
            </a:r>
            <a:r>
              <a:rPr lang="de-DE" baseline="0" dirty="0" smtClean="0"/>
              <a:t> </a:t>
            </a:r>
            <a:r>
              <a:rPr lang="de-DE" baseline="0" dirty="0" err="1" smtClean="0"/>
              <a:t>for</a:t>
            </a:r>
            <a:r>
              <a:rPr lang="de-DE" baseline="0" dirty="0" smtClean="0"/>
              <a:t> a </a:t>
            </a:r>
            <a:r>
              <a:rPr lang="de-DE" baseline="0" dirty="0" err="1" smtClean="0"/>
              <a:t>given</a:t>
            </a:r>
            <a:r>
              <a:rPr lang="de-DE" baseline="0" dirty="0" smtClean="0"/>
              <a:t> </a:t>
            </a:r>
            <a:r>
              <a:rPr lang="de-DE" baseline="0" dirty="0" err="1" smtClean="0"/>
              <a:t>user</a:t>
            </a:r>
            <a:r>
              <a:rPr lang="de-DE" baseline="0" dirty="0" smtClean="0"/>
              <a:t> </a:t>
            </a:r>
            <a:r>
              <a:rPr lang="de-DE" baseline="0" dirty="0" err="1" smtClean="0"/>
              <a:t>is</a:t>
            </a:r>
            <a:r>
              <a:rPr lang="de-DE" baseline="0" dirty="0" smtClean="0"/>
              <a:t> </a:t>
            </a:r>
            <a:r>
              <a:rPr lang="de-DE" baseline="0" dirty="0" err="1" smtClean="0"/>
              <a:t>always</a:t>
            </a:r>
            <a:r>
              <a:rPr lang="de-DE" baseline="0" dirty="0" smtClean="0"/>
              <a:t> </a:t>
            </a:r>
            <a:r>
              <a:rPr lang="de-DE" baseline="0" dirty="0" err="1" smtClean="0"/>
              <a:t>handled</a:t>
            </a:r>
            <a:r>
              <a:rPr lang="de-DE" baseline="0" dirty="0" smtClean="0"/>
              <a:t> </a:t>
            </a:r>
            <a:r>
              <a:rPr lang="de-DE" baseline="0" dirty="0" err="1" smtClean="0"/>
              <a:t>by</a:t>
            </a:r>
            <a:r>
              <a:rPr lang="de-DE" baseline="0" dirty="0" smtClean="0"/>
              <a:t>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hosting</a:t>
            </a:r>
            <a:r>
              <a:rPr lang="de-DE" baseline="0" dirty="0" smtClean="0"/>
              <a:t> </a:t>
            </a:r>
            <a:r>
              <a:rPr lang="de-DE" baseline="0" dirty="0" err="1" smtClean="0"/>
              <a:t>the</a:t>
            </a:r>
            <a:r>
              <a:rPr lang="de-DE" baseline="0" dirty="0" smtClean="0"/>
              <a:t> </a:t>
            </a:r>
            <a:r>
              <a:rPr lang="de-DE" baseline="0" dirty="0" err="1" smtClean="0"/>
              <a:t>user‘s</a:t>
            </a:r>
            <a:r>
              <a:rPr lang="de-DE" baseline="0" dirty="0" smtClean="0"/>
              <a:t> </a:t>
            </a:r>
            <a:r>
              <a:rPr lang="de-DE" baseline="0" dirty="0" err="1" smtClean="0"/>
              <a:t>active</a:t>
            </a:r>
            <a:r>
              <a:rPr lang="de-DE" baseline="0" dirty="0" smtClean="0"/>
              <a:t> </a:t>
            </a:r>
            <a:r>
              <a:rPr lang="de-DE" baseline="0" dirty="0" err="1" smtClean="0"/>
              <a:t>mailbox</a:t>
            </a:r>
            <a:r>
              <a:rPr lang="de-DE" baseline="0" dirty="0" smtClean="0"/>
              <a:t> </a:t>
            </a:r>
            <a:r>
              <a:rPr lang="de-DE" baseline="0" dirty="0" err="1" smtClean="0"/>
              <a:t>copy</a:t>
            </a:r>
            <a:r>
              <a:rPr lang="de-DE" baseline="0" dirty="0" smtClean="0"/>
              <a:t>. In </a:t>
            </a:r>
            <a:r>
              <a:rPr lang="de-DE" baseline="0" dirty="0" err="1" smtClean="0"/>
              <a:t>the</a:t>
            </a:r>
            <a:r>
              <a:rPr lang="de-DE" baseline="0" dirty="0" smtClean="0"/>
              <a:t> </a:t>
            </a:r>
            <a:r>
              <a:rPr lang="de-DE" baseline="0" dirty="0" err="1" smtClean="0"/>
              <a:t>event</a:t>
            </a:r>
            <a:r>
              <a:rPr lang="de-DE" baseline="0" dirty="0" smtClean="0"/>
              <a:t> </a:t>
            </a:r>
            <a:r>
              <a:rPr lang="de-DE" baseline="0" dirty="0" err="1" smtClean="0"/>
              <a:t>of</a:t>
            </a:r>
            <a:r>
              <a:rPr lang="de-DE" baseline="0" dirty="0" smtClean="0"/>
              <a:t> a </a:t>
            </a:r>
            <a:r>
              <a:rPr lang="de-DE" baseline="0" dirty="0" err="1" smtClean="0"/>
              <a:t>failure</a:t>
            </a:r>
            <a:r>
              <a:rPr lang="de-DE" baseline="0" dirty="0" smtClean="0"/>
              <a:t> </a:t>
            </a:r>
            <a:r>
              <a:rPr lang="de-DE" baseline="0" dirty="0" err="1" smtClean="0"/>
              <a:t>the</a:t>
            </a:r>
            <a:r>
              <a:rPr lang="de-DE" baseline="0" dirty="0" smtClean="0"/>
              <a:t> </a:t>
            </a:r>
            <a:r>
              <a:rPr lang="de-DE" baseline="0" dirty="0" err="1" smtClean="0"/>
              <a:t>processing</a:t>
            </a:r>
            <a:r>
              <a:rPr lang="de-DE" baseline="0" dirty="0" smtClean="0"/>
              <a:t> </a:t>
            </a:r>
            <a:r>
              <a:rPr lang="de-DE" baseline="0" dirty="0" err="1" smtClean="0"/>
              <a:t>switches</a:t>
            </a:r>
            <a:r>
              <a:rPr lang="de-DE" baseline="0" dirty="0" smtClean="0"/>
              <a:t> </a:t>
            </a:r>
            <a:r>
              <a:rPr lang="de-DE" baseline="0" dirty="0" err="1" smtClean="0"/>
              <a:t>to</a:t>
            </a:r>
            <a:r>
              <a:rPr lang="de-DE" baseline="0" dirty="0" smtClean="0"/>
              <a:t> </a:t>
            </a:r>
            <a:r>
              <a:rPr lang="de-DE" baseline="0" dirty="0" err="1" smtClean="0"/>
              <a:t>the</a:t>
            </a:r>
            <a:r>
              <a:rPr lang="de-DE" baseline="0" dirty="0" smtClean="0"/>
              <a:t> </a:t>
            </a:r>
            <a:r>
              <a:rPr lang="de-DE" baseline="0" dirty="0" err="1" smtClean="0"/>
              <a:t>activating</a:t>
            </a:r>
            <a:r>
              <a:rPr lang="de-DE" baseline="0" dirty="0" smtClean="0"/>
              <a:t> </a:t>
            </a:r>
            <a:r>
              <a:rPr lang="de-DE" baseline="0" dirty="0" err="1" smtClean="0"/>
              <a:t>server</a:t>
            </a:r>
            <a:r>
              <a:rPr lang="de-DE" baseline="0" dirty="0" smtClean="0"/>
              <a:t>.</a:t>
            </a:r>
          </a:p>
          <a:p>
            <a:endParaRPr lang="de-DE" baseline="0" dirty="0" smtClean="0"/>
          </a:p>
          <a:p>
            <a:r>
              <a:rPr lang="de-DE" baseline="0" dirty="0" smtClean="0"/>
              <a:t>This </a:t>
            </a:r>
            <a:r>
              <a:rPr lang="de-DE" baseline="0" dirty="0" err="1" smtClean="0"/>
              <a:t>means</a:t>
            </a:r>
            <a:r>
              <a:rPr lang="de-DE" baseline="0" dirty="0" smtClean="0"/>
              <a:t> fundamental </a:t>
            </a:r>
            <a:r>
              <a:rPr lang="de-DE" baseline="0" dirty="0" err="1" smtClean="0"/>
              <a:t>change</a:t>
            </a:r>
            <a:r>
              <a:rPr lang="de-DE" baseline="0" dirty="0" smtClean="0"/>
              <a:t> </a:t>
            </a:r>
            <a:r>
              <a:rPr lang="de-DE" baseline="0" dirty="0" err="1" smtClean="0"/>
              <a:t>for</a:t>
            </a:r>
            <a:r>
              <a:rPr lang="de-DE" baseline="0" dirty="0" smtClean="0"/>
              <a:t> </a:t>
            </a:r>
            <a:r>
              <a:rPr lang="de-DE" baseline="0" dirty="0" err="1" smtClean="0"/>
              <a:t>the</a:t>
            </a:r>
            <a:r>
              <a:rPr lang="de-DE" baseline="0" dirty="0" smtClean="0"/>
              <a:t> </a:t>
            </a:r>
            <a:r>
              <a:rPr lang="de-DE" baseline="0" dirty="0" err="1" smtClean="0"/>
              <a:t>internal</a:t>
            </a:r>
            <a:r>
              <a:rPr lang="de-DE" baseline="0" dirty="0" smtClean="0"/>
              <a:t> Exchange </a:t>
            </a:r>
            <a:r>
              <a:rPr lang="de-DE" baseline="0" dirty="0" err="1" smtClean="0"/>
              <a:t>monitoring</a:t>
            </a:r>
            <a:r>
              <a:rPr lang="de-DE" baseline="0" dirty="0" smtClean="0"/>
              <a:t> </a:t>
            </a:r>
            <a:r>
              <a:rPr lang="de-DE" baseline="0" dirty="0" err="1" smtClean="0"/>
              <a:t>components</a:t>
            </a:r>
            <a:r>
              <a:rPr lang="de-DE" baseline="0" dirty="0" smtClean="0"/>
              <a:t>. The </a:t>
            </a:r>
            <a:r>
              <a:rPr lang="de-DE" baseline="0" dirty="0" err="1" smtClean="0"/>
              <a:t>components</a:t>
            </a:r>
            <a:r>
              <a:rPr lang="de-DE" baseline="0" dirty="0" smtClean="0"/>
              <a:t> </a:t>
            </a:r>
            <a:r>
              <a:rPr lang="de-DE" baseline="0" dirty="0" err="1" smtClean="0"/>
              <a:t>are</a:t>
            </a:r>
            <a:r>
              <a:rPr lang="de-DE" baseline="0" dirty="0" smtClean="0"/>
              <a:t> </a:t>
            </a:r>
            <a:r>
              <a:rPr lang="de-DE" baseline="0" dirty="0" err="1" smtClean="0"/>
              <a:t>now</a:t>
            </a:r>
            <a:r>
              <a:rPr lang="de-DE" baseline="0" dirty="0" smtClean="0"/>
              <a:t> </a:t>
            </a:r>
            <a:r>
              <a:rPr lang="de-DE" baseline="0" dirty="0" err="1" smtClean="0"/>
              <a:t>tightly</a:t>
            </a:r>
            <a:r>
              <a:rPr lang="de-DE" baseline="0" dirty="0" smtClean="0"/>
              <a:t> </a:t>
            </a:r>
            <a:r>
              <a:rPr lang="de-DE" baseline="0" dirty="0" err="1" smtClean="0"/>
              <a:t>integrated</a:t>
            </a:r>
            <a:r>
              <a:rPr lang="de-DE" baseline="0" dirty="0" smtClean="0"/>
              <a:t> </a:t>
            </a:r>
            <a:r>
              <a:rPr lang="de-DE" baseline="0" dirty="0" err="1" smtClean="0"/>
              <a:t>and</a:t>
            </a:r>
            <a:r>
              <a:rPr lang="de-DE" baseline="0" dirty="0" smtClean="0"/>
              <a:t> </a:t>
            </a:r>
            <a:r>
              <a:rPr lang="de-DE" baseline="0" dirty="0" err="1" smtClean="0"/>
              <a:t>cannot</a:t>
            </a:r>
            <a:r>
              <a:rPr lang="de-DE" baseline="0" dirty="0" smtClean="0"/>
              <a:t> </a:t>
            </a:r>
            <a:r>
              <a:rPr lang="de-DE" baseline="0" dirty="0" err="1" smtClean="0"/>
              <a:t>be</a:t>
            </a:r>
            <a:r>
              <a:rPr lang="de-DE" baseline="0" dirty="0" smtClean="0"/>
              <a:t> </a:t>
            </a:r>
            <a:r>
              <a:rPr lang="de-DE" baseline="0" dirty="0" err="1" smtClean="0"/>
              <a:t>seen</a:t>
            </a:r>
            <a:r>
              <a:rPr lang="de-DE" baseline="0" dirty="0" smtClean="0"/>
              <a:t> </a:t>
            </a:r>
            <a:r>
              <a:rPr lang="de-DE" baseline="0" dirty="0" err="1" smtClean="0"/>
              <a:t>as</a:t>
            </a:r>
            <a:r>
              <a:rPr lang="de-DE" baseline="0" dirty="0" smtClean="0"/>
              <a:t> separate </a:t>
            </a:r>
            <a:r>
              <a:rPr lang="de-DE" baseline="0" dirty="0" err="1" smtClean="0"/>
              <a:t>components</a:t>
            </a:r>
            <a:r>
              <a:rPr lang="de-DE" baseline="0" dirty="0" smtClean="0"/>
              <a:t>. </a:t>
            </a:r>
            <a:r>
              <a:rPr lang="de-DE" baseline="0" dirty="0" err="1" smtClean="0"/>
              <a:t>If</a:t>
            </a:r>
            <a:r>
              <a:rPr lang="de-DE" baseline="0" dirty="0" smtClean="0"/>
              <a:t> a </a:t>
            </a:r>
            <a:r>
              <a:rPr lang="de-DE" baseline="0" dirty="0" err="1" smtClean="0"/>
              <a:t>single</a:t>
            </a:r>
            <a:r>
              <a:rPr lang="de-DE" baseline="0" dirty="0" smtClean="0"/>
              <a:t> </a:t>
            </a:r>
            <a:r>
              <a:rPr lang="de-DE" baseline="0" dirty="0" err="1" smtClean="0"/>
              <a:t>component</a:t>
            </a:r>
            <a:r>
              <a:rPr lang="de-DE" baseline="0" dirty="0" smtClean="0"/>
              <a:t> </a:t>
            </a:r>
            <a:r>
              <a:rPr lang="de-DE" baseline="0" dirty="0" err="1" smtClean="0"/>
              <a:t>with</a:t>
            </a:r>
            <a:r>
              <a:rPr lang="de-DE" baseline="0" dirty="0" smtClean="0"/>
              <a:t> in </a:t>
            </a:r>
            <a:r>
              <a:rPr lang="de-DE" baseline="0" dirty="0" err="1" smtClean="0"/>
              <a:t>the</a:t>
            </a:r>
            <a:r>
              <a:rPr lang="de-DE" baseline="0" dirty="0" smtClean="0"/>
              <a:t> </a:t>
            </a:r>
            <a:r>
              <a:rPr lang="de-DE" baseline="0" dirty="0" err="1" smtClean="0"/>
              <a:t>server</a:t>
            </a:r>
            <a:r>
              <a:rPr lang="de-DE" baseline="0" dirty="0" smtClean="0"/>
              <a:t> </a:t>
            </a:r>
            <a:r>
              <a:rPr lang="de-DE" baseline="0" dirty="0" err="1" smtClean="0"/>
              <a:t>is</a:t>
            </a:r>
            <a:r>
              <a:rPr lang="de-DE" baseline="0" dirty="0" smtClean="0"/>
              <a:t> </a:t>
            </a:r>
            <a:r>
              <a:rPr lang="de-DE" baseline="0" dirty="0" err="1" smtClean="0"/>
              <a:t>unresponsive</a:t>
            </a:r>
            <a:r>
              <a:rPr lang="de-DE" baseline="0" dirty="0" smtClean="0"/>
              <a:t>, </a:t>
            </a:r>
            <a:r>
              <a:rPr lang="de-DE" baseline="0" dirty="0" err="1" smtClean="0"/>
              <a:t>the</a:t>
            </a:r>
            <a:r>
              <a:rPr lang="de-DE" baseline="0" dirty="0" smtClean="0"/>
              <a:t> </a:t>
            </a:r>
            <a:r>
              <a:rPr lang="de-DE" baseline="0" dirty="0" err="1" smtClean="0"/>
              <a:t>suers</a:t>
            </a:r>
            <a:r>
              <a:rPr lang="de-DE" baseline="0" dirty="0" smtClean="0"/>
              <a:t> </a:t>
            </a:r>
            <a:r>
              <a:rPr lang="de-DE" baseline="0" dirty="0" err="1" smtClean="0"/>
              <a:t>is</a:t>
            </a:r>
            <a:r>
              <a:rPr lang="de-DE" baseline="0" dirty="0" smtClean="0"/>
              <a:t> </a:t>
            </a:r>
            <a:r>
              <a:rPr lang="de-DE" baseline="0" dirty="0" err="1" smtClean="0"/>
              <a:t>going</a:t>
            </a:r>
            <a:r>
              <a:rPr lang="de-DE" baseline="0" dirty="0" smtClean="0"/>
              <a:t> </a:t>
            </a:r>
            <a:r>
              <a:rPr lang="de-DE" baseline="0" dirty="0" err="1" smtClean="0"/>
              <a:t>to</a:t>
            </a:r>
            <a:r>
              <a:rPr lang="de-DE" baseline="0" dirty="0" smtClean="0"/>
              <a:t> </a:t>
            </a:r>
            <a:r>
              <a:rPr lang="de-DE" baseline="0" dirty="0" err="1" smtClean="0"/>
              <a:t>have</a:t>
            </a:r>
            <a:r>
              <a:rPr lang="de-DE" baseline="0" dirty="0" smtClean="0"/>
              <a:t> </a:t>
            </a:r>
            <a:r>
              <a:rPr lang="de-DE" baseline="0" dirty="0" err="1" smtClean="0"/>
              <a:t>connectivity</a:t>
            </a:r>
            <a:r>
              <a:rPr lang="de-DE" baseline="0" dirty="0" smtClean="0"/>
              <a:t> </a:t>
            </a:r>
            <a:r>
              <a:rPr lang="de-DE" baseline="0" dirty="0" err="1" smtClean="0"/>
              <a:t>or</a:t>
            </a:r>
            <a:r>
              <a:rPr lang="de-DE" baseline="0" dirty="0" smtClean="0"/>
              <a:t> </a:t>
            </a:r>
            <a:r>
              <a:rPr lang="de-DE" baseline="0" dirty="0" err="1" smtClean="0"/>
              <a:t>mail</a:t>
            </a:r>
            <a:r>
              <a:rPr lang="de-DE" baseline="0" dirty="0" smtClean="0"/>
              <a:t> </a:t>
            </a:r>
            <a:r>
              <a:rPr lang="de-DE" baseline="0" dirty="0" err="1" smtClean="0"/>
              <a:t>flow</a:t>
            </a:r>
            <a:r>
              <a:rPr lang="de-DE" baseline="0" dirty="0" smtClean="0"/>
              <a:t> </a:t>
            </a:r>
            <a:r>
              <a:rPr lang="de-DE" baseline="0" dirty="0" err="1" smtClean="0"/>
              <a:t>issues</a:t>
            </a:r>
            <a:r>
              <a:rPr lang="de-DE" baseline="0" dirty="0" smtClean="0"/>
              <a:t>.</a:t>
            </a:r>
          </a:p>
          <a:p>
            <a:endParaRPr lang="de-DE" baseline="0" dirty="0" smtClean="0"/>
          </a:p>
        </p:txBody>
      </p:sp>
      <p:sp>
        <p:nvSpPr>
          <p:cNvPr id="4" name="Foliennummernplatzhalter 3"/>
          <p:cNvSpPr>
            <a:spLocks noGrp="1"/>
          </p:cNvSpPr>
          <p:nvPr>
            <p:ph type="sldNum" sz="quarter" idx="10"/>
          </p:nvPr>
        </p:nvSpPr>
        <p:spPr/>
        <p:txBody>
          <a:bodyPr/>
          <a:lstStyle/>
          <a:p>
            <a:fld id="{F364B763-9996-4161-BB5F-9429EF58CD5C}" type="slidenum">
              <a:rPr lang="de-DE" smtClean="0"/>
              <a:pPr/>
              <a:t>12</a:t>
            </a:fld>
            <a:endParaRPr lang="de-DE"/>
          </a:p>
        </p:txBody>
      </p:sp>
    </p:spTree>
    <p:extLst>
      <p:ext uri="{BB962C8B-B14F-4D97-AF65-F5344CB8AC3E}">
        <p14:creationId xmlns:p14="http://schemas.microsoft.com/office/powerpoint/2010/main" val="3139459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13</a:t>
            </a:fld>
            <a:endParaRPr lang="de-DE"/>
          </a:p>
        </p:txBody>
      </p:sp>
    </p:spTree>
    <p:extLst>
      <p:ext uri="{BB962C8B-B14F-4D97-AF65-F5344CB8AC3E}">
        <p14:creationId xmlns:p14="http://schemas.microsoft.com/office/powerpoint/2010/main" val="1111804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CAS </a:t>
            </a:r>
            <a:r>
              <a:rPr lang="de-DE" dirty="0" err="1" smtClean="0"/>
              <a:t>can</a:t>
            </a:r>
            <a:r>
              <a:rPr lang="de-DE" dirty="0" smtClean="0"/>
              <a:t> </a:t>
            </a:r>
            <a:r>
              <a:rPr lang="de-DE" dirty="0" err="1" smtClean="0"/>
              <a:t>be</a:t>
            </a:r>
            <a:r>
              <a:rPr lang="de-DE" dirty="0" smtClean="0"/>
              <a:t> </a:t>
            </a:r>
            <a:r>
              <a:rPr lang="de-DE" dirty="0" err="1" smtClean="0"/>
              <a:t>seen</a:t>
            </a:r>
            <a:r>
              <a:rPr lang="de-DE" dirty="0" smtClean="0"/>
              <a:t> </a:t>
            </a:r>
            <a:r>
              <a:rPr lang="de-DE" dirty="0" err="1" smtClean="0"/>
              <a:t>as</a:t>
            </a:r>
            <a:r>
              <a:rPr lang="de-DE" dirty="0" smtClean="0"/>
              <a:t> a </a:t>
            </a:r>
            <a:r>
              <a:rPr lang="de-DE" dirty="0" err="1" smtClean="0"/>
              <a:t>number</a:t>
            </a:r>
            <a:r>
              <a:rPr lang="de-DE" dirty="0" smtClean="0"/>
              <a:t> </a:t>
            </a:r>
            <a:r>
              <a:rPr lang="de-DE" dirty="0" err="1" smtClean="0"/>
              <a:t>of</a:t>
            </a:r>
            <a:r>
              <a:rPr lang="de-DE" dirty="0" smtClean="0"/>
              <a:t> </a:t>
            </a:r>
            <a:r>
              <a:rPr lang="de-DE" dirty="0" err="1" smtClean="0"/>
              <a:t>thin</a:t>
            </a:r>
            <a:r>
              <a:rPr lang="de-DE" dirty="0" smtClean="0"/>
              <a:t> </a:t>
            </a:r>
            <a:r>
              <a:rPr lang="de-DE" dirty="0" err="1" smtClean="0"/>
              <a:t>servers</a:t>
            </a:r>
            <a:r>
              <a:rPr lang="de-DE" dirty="0" smtClean="0"/>
              <a:t> </a:t>
            </a:r>
            <a:r>
              <a:rPr lang="de-DE" dirty="0" err="1" smtClean="0"/>
              <a:t>who</a:t>
            </a:r>
            <a:r>
              <a:rPr lang="de-DE" dirty="0" smtClean="0"/>
              <a:t> </a:t>
            </a:r>
            <a:r>
              <a:rPr lang="de-DE" dirty="0" err="1" smtClean="0"/>
              <a:t>are</a:t>
            </a:r>
            <a:r>
              <a:rPr lang="de-DE" dirty="0" smtClean="0"/>
              <a:t> </a:t>
            </a:r>
            <a:r>
              <a:rPr lang="de-DE" dirty="0" err="1" smtClean="0"/>
              <a:t>stateless</a:t>
            </a:r>
            <a:r>
              <a:rPr lang="de-DE" dirty="0" smtClean="0"/>
              <a:t> </a:t>
            </a:r>
            <a:r>
              <a:rPr lang="de-DE" dirty="0" err="1" smtClean="0"/>
              <a:t>from</a:t>
            </a:r>
            <a:r>
              <a:rPr lang="de-DE" dirty="0" smtClean="0"/>
              <a:t> a </a:t>
            </a:r>
            <a:r>
              <a:rPr lang="de-DE" dirty="0" err="1" smtClean="0"/>
              <a:t>protocal</a:t>
            </a:r>
            <a:r>
              <a:rPr lang="de-DE" dirty="0" smtClean="0"/>
              <a:t> </a:t>
            </a:r>
            <a:r>
              <a:rPr lang="de-DE" dirty="0" err="1" smtClean="0"/>
              <a:t>session</a:t>
            </a:r>
            <a:r>
              <a:rPr lang="de-DE" dirty="0" smtClean="0"/>
              <a:t> </a:t>
            </a:r>
            <a:r>
              <a:rPr lang="de-DE" dirty="0" err="1" smtClean="0"/>
              <a:t>perspective</a:t>
            </a:r>
            <a:r>
              <a:rPr lang="de-DE" dirty="0" smtClean="0"/>
              <a:t>.</a:t>
            </a:r>
          </a:p>
          <a:p>
            <a:endParaRPr lang="de-DE" dirty="0" smtClean="0"/>
          </a:p>
          <a:p>
            <a:r>
              <a:rPr lang="de-DE" dirty="0" smtClean="0"/>
              <a:t>CAS 2013 </a:t>
            </a:r>
            <a:r>
              <a:rPr lang="de-DE" dirty="0" err="1" smtClean="0"/>
              <a:t>does</a:t>
            </a:r>
            <a:r>
              <a:rPr lang="de-DE" dirty="0" smtClean="0"/>
              <a:t> NOT </a:t>
            </a:r>
            <a:r>
              <a:rPr lang="de-DE" dirty="0" err="1" smtClean="0"/>
              <a:t>require</a:t>
            </a:r>
            <a:r>
              <a:rPr lang="de-DE" dirty="0" smtClean="0"/>
              <a:t> </a:t>
            </a:r>
            <a:r>
              <a:rPr lang="de-DE" dirty="0" err="1" smtClean="0"/>
              <a:t>session</a:t>
            </a:r>
            <a:r>
              <a:rPr lang="de-DE" dirty="0" smtClean="0"/>
              <a:t> </a:t>
            </a:r>
            <a:r>
              <a:rPr lang="de-DE" dirty="0" err="1" smtClean="0"/>
              <a:t>affinity</a:t>
            </a:r>
            <a:r>
              <a:rPr lang="de-DE" dirty="0" smtClean="0"/>
              <a:t> </a:t>
            </a:r>
            <a:r>
              <a:rPr lang="de-DE" dirty="0" err="1" smtClean="0"/>
              <a:t>and</a:t>
            </a:r>
            <a:r>
              <a:rPr lang="de-DE" dirty="0" smtClean="0"/>
              <a:t> </a:t>
            </a:r>
            <a:r>
              <a:rPr lang="de-DE" dirty="0" err="1" smtClean="0"/>
              <a:t>therefore</a:t>
            </a:r>
            <a:r>
              <a:rPr lang="de-DE" baseline="0" dirty="0" smtClean="0"/>
              <a:t> not Layer 7 LB. CAS </a:t>
            </a:r>
            <a:r>
              <a:rPr lang="de-DE" baseline="0" dirty="0" err="1" smtClean="0"/>
              <a:t>itself</a:t>
            </a:r>
            <a:r>
              <a:rPr lang="de-DE" baseline="0" dirty="0" smtClean="0"/>
              <a:t> </a:t>
            </a:r>
            <a:r>
              <a:rPr lang="de-DE" baseline="0" dirty="0" err="1" smtClean="0"/>
              <a:t>handls</a:t>
            </a:r>
            <a:r>
              <a:rPr lang="de-DE" baseline="0" dirty="0" smtClean="0"/>
              <a:t> </a:t>
            </a:r>
            <a:r>
              <a:rPr lang="de-DE" baseline="0" dirty="0" err="1" smtClean="0"/>
              <a:t>session</a:t>
            </a:r>
            <a:r>
              <a:rPr lang="de-DE" baseline="0" dirty="0" smtClean="0"/>
              <a:t> </a:t>
            </a:r>
            <a:r>
              <a:rPr lang="de-DE" baseline="0" dirty="0" err="1" smtClean="0"/>
              <a:t>affinity</a:t>
            </a:r>
            <a:r>
              <a:rPr lang="de-DE" baseline="0" dirty="0" smtClean="0"/>
              <a:t>. </a:t>
            </a:r>
            <a:r>
              <a:rPr lang="de-DE" baseline="0" dirty="0" err="1" smtClean="0"/>
              <a:t>We</a:t>
            </a:r>
            <a:r>
              <a:rPr lang="de-DE" baseline="0" dirty="0" smtClean="0"/>
              <a:t> still </a:t>
            </a:r>
            <a:r>
              <a:rPr lang="de-DE" baseline="0" dirty="0" err="1" smtClean="0"/>
              <a:t>need</a:t>
            </a:r>
            <a:r>
              <a:rPr lang="de-DE" baseline="0" dirty="0" smtClean="0"/>
              <a:t> </a:t>
            </a:r>
            <a:r>
              <a:rPr lang="de-DE" baseline="0" dirty="0" err="1" smtClean="0"/>
              <a:t>load</a:t>
            </a:r>
            <a:r>
              <a:rPr lang="de-DE" baseline="0" dirty="0" smtClean="0"/>
              <a:t> </a:t>
            </a:r>
            <a:r>
              <a:rPr lang="de-DE" baseline="0" dirty="0" err="1" smtClean="0"/>
              <a:t>balancers</a:t>
            </a:r>
            <a:r>
              <a:rPr lang="de-DE" baseline="0" dirty="0" smtClean="0"/>
              <a:t> </a:t>
            </a:r>
            <a:r>
              <a:rPr lang="de-DE" baseline="0" dirty="0" err="1" smtClean="0"/>
              <a:t>to</a:t>
            </a:r>
            <a:r>
              <a:rPr lang="de-DE" baseline="0" dirty="0" smtClean="0"/>
              <a:t> handle </a:t>
            </a:r>
            <a:r>
              <a:rPr lang="de-DE" baseline="0" dirty="0" err="1" smtClean="0"/>
              <a:t>connection</a:t>
            </a:r>
            <a:r>
              <a:rPr lang="de-DE" baseline="0" dirty="0" smtClean="0"/>
              <a:t> </a:t>
            </a:r>
            <a:r>
              <a:rPr lang="de-DE" baseline="0" dirty="0" err="1" smtClean="0"/>
              <a:t>management</a:t>
            </a:r>
            <a:r>
              <a:rPr lang="de-DE" baseline="0" dirty="0" smtClean="0"/>
              <a:t> </a:t>
            </a:r>
            <a:r>
              <a:rPr lang="de-DE" baseline="0" dirty="0" err="1" smtClean="0"/>
              <a:t>policies</a:t>
            </a:r>
            <a:r>
              <a:rPr lang="de-DE" baseline="0" dirty="0" smtClean="0"/>
              <a:t> (e.g. </a:t>
            </a:r>
            <a:r>
              <a:rPr lang="de-DE" baseline="0" dirty="0" err="1" smtClean="0"/>
              <a:t>round-robin</a:t>
            </a:r>
            <a:r>
              <a:rPr lang="de-DE" baseline="0" dirty="0" smtClean="0"/>
              <a:t>, least </a:t>
            </a:r>
            <a:r>
              <a:rPr lang="de-DE" baseline="0" dirty="0" err="1" smtClean="0"/>
              <a:t>connection</a:t>
            </a:r>
            <a:r>
              <a:rPr lang="de-DE" baseline="0" dirty="0" smtClean="0"/>
              <a:t>, etc.)</a:t>
            </a:r>
          </a:p>
          <a:p>
            <a:endParaRPr lang="de-DE" baseline="0" dirty="0" smtClean="0"/>
          </a:p>
          <a:p>
            <a:r>
              <a:rPr lang="de-DE" baseline="0" dirty="0" smtClean="0"/>
              <a:t>This </a:t>
            </a:r>
            <a:r>
              <a:rPr lang="de-DE" baseline="0" dirty="0" err="1" smtClean="0"/>
              <a:t>approach</a:t>
            </a:r>
            <a:r>
              <a:rPr lang="de-DE" baseline="0" dirty="0" smtClean="0"/>
              <a:t> </a:t>
            </a:r>
            <a:r>
              <a:rPr lang="de-DE" baseline="0" dirty="0" err="1" smtClean="0"/>
              <a:t>gives</a:t>
            </a:r>
            <a:r>
              <a:rPr lang="de-DE" baseline="0" dirty="0" smtClean="0"/>
              <a:t> </a:t>
            </a:r>
            <a:r>
              <a:rPr lang="de-DE" baseline="0" dirty="0" err="1" smtClean="0"/>
              <a:t>more</a:t>
            </a:r>
            <a:r>
              <a:rPr lang="de-DE" baseline="0" dirty="0" smtClean="0"/>
              <a:t> </a:t>
            </a:r>
            <a:r>
              <a:rPr lang="de-DE" baseline="0" dirty="0" err="1" smtClean="0"/>
              <a:t>flexibility</a:t>
            </a:r>
            <a:r>
              <a:rPr lang="de-DE" baseline="0" dirty="0" smtClean="0"/>
              <a:t> </a:t>
            </a:r>
            <a:r>
              <a:rPr lang="de-DE" baseline="0" dirty="0" err="1" smtClean="0"/>
              <a:t>with</a:t>
            </a:r>
            <a:r>
              <a:rPr lang="de-DE" baseline="0" dirty="0" smtClean="0"/>
              <a:t> </a:t>
            </a:r>
            <a:r>
              <a:rPr lang="de-DE" baseline="0" dirty="0" err="1" smtClean="0"/>
              <a:t>respect</a:t>
            </a:r>
            <a:r>
              <a:rPr lang="de-DE" baseline="0" dirty="0" smtClean="0"/>
              <a:t> </a:t>
            </a:r>
            <a:r>
              <a:rPr lang="de-DE" baseline="0" dirty="0" err="1" smtClean="0"/>
              <a:t>to</a:t>
            </a:r>
            <a:r>
              <a:rPr lang="de-DE" baseline="0" dirty="0" smtClean="0"/>
              <a:t> LB. </a:t>
            </a:r>
            <a:r>
              <a:rPr lang="de-DE" baseline="0" dirty="0" err="1" smtClean="0"/>
              <a:t>It</a:t>
            </a:r>
            <a:r>
              <a:rPr lang="de-DE" baseline="0" dirty="0" smtClean="0"/>
              <a:t> </a:t>
            </a:r>
            <a:r>
              <a:rPr lang="de-DE" baseline="0" dirty="0" err="1" smtClean="0"/>
              <a:t>increases</a:t>
            </a:r>
            <a:r>
              <a:rPr lang="de-DE" baseline="0" dirty="0" smtClean="0"/>
              <a:t> </a:t>
            </a:r>
            <a:r>
              <a:rPr lang="de-DE" baseline="0" dirty="0" err="1" smtClean="0"/>
              <a:t>capabilities</a:t>
            </a:r>
            <a:r>
              <a:rPr lang="de-DE" baseline="0" dirty="0" smtClean="0"/>
              <a:t>/</a:t>
            </a:r>
            <a:r>
              <a:rPr lang="de-DE" baseline="0" dirty="0" err="1" smtClean="0"/>
              <a:t>utilization</a:t>
            </a:r>
            <a:r>
              <a:rPr lang="de-DE" baseline="0" dirty="0" smtClean="0"/>
              <a:t> </a:t>
            </a:r>
            <a:r>
              <a:rPr lang="de-DE" baseline="0" dirty="0" err="1" smtClean="0"/>
              <a:t>of</a:t>
            </a:r>
            <a:r>
              <a:rPr lang="de-DE" baseline="0" dirty="0" smtClean="0"/>
              <a:t> </a:t>
            </a:r>
            <a:r>
              <a:rPr lang="de-DE" baseline="0" dirty="0" err="1" smtClean="0"/>
              <a:t>the</a:t>
            </a:r>
            <a:r>
              <a:rPr lang="de-DE" baseline="0" dirty="0" smtClean="0"/>
              <a:t> LB </a:t>
            </a:r>
            <a:r>
              <a:rPr lang="de-DE" baseline="0" dirty="0" err="1" smtClean="0"/>
              <a:t>as</a:t>
            </a:r>
            <a:r>
              <a:rPr lang="de-DE" baseline="0" dirty="0" smtClean="0"/>
              <a:t> </a:t>
            </a:r>
            <a:r>
              <a:rPr lang="de-DE" baseline="0" dirty="0" err="1" smtClean="0"/>
              <a:t>no</a:t>
            </a:r>
            <a:r>
              <a:rPr lang="de-DE" baseline="0" dirty="0" smtClean="0"/>
              <a:t> SSL </a:t>
            </a:r>
            <a:r>
              <a:rPr lang="de-DE" baseline="0" dirty="0" err="1" smtClean="0"/>
              <a:t>processing</a:t>
            </a:r>
            <a:r>
              <a:rPr lang="de-DE" baseline="0" dirty="0" smtClean="0"/>
              <a:t>, </a:t>
            </a:r>
            <a:r>
              <a:rPr lang="de-DE" baseline="0" dirty="0" err="1" smtClean="0"/>
              <a:t>session</a:t>
            </a:r>
            <a:r>
              <a:rPr lang="de-DE" baseline="0" dirty="0" smtClean="0"/>
              <a:t> </a:t>
            </a:r>
            <a:r>
              <a:rPr lang="de-DE" baseline="0" dirty="0" err="1" smtClean="0"/>
              <a:t>cookie</a:t>
            </a:r>
            <a:r>
              <a:rPr lang="de-DE" baseline="0" dirty="0" smtClean="0"/>
              <a:t> </a:t>
            </a:r>
            <a:r>
              <a:rPr lang="de-DE" baseline="0" dirty="0" err="1" smtClean="0"/>
              <a:t>processing</a:t>
            </a:r>
            <a:r>
              <a:rPr lang="de-DE" baseline="0" dirty="0" smtClean="0"/>
              <a:t>, etc.  </a:t>
            </a:r>
            <a:r>
              <a:rPr lang="de-DE" baseline="0" dirty="0" err="1" smtClean="0"/>
              <a:t>occurs</a:t>
            </a:r>
            <a:r>
              <a:rPr lang="de-DE" baseline="0" dirty="0" smtClean="0"/>
              <a:t> on </a:t>
            </a:r>
            <a:r>
              <a:rPr lang="de-DE" baseline="0" dirty="0" err="1" smtClean="0"/>
              <a:t>the</a:t>
            </a:r>
            <a:r>
              <a:rPr lang="de-DE" baseline="0" dirty="0" smtClean="0"/>
              <a:t> LB.</a:t>
            </a:r>
          </a:p>
        </p:txBody>
      </p:sp>
      <p:sp>
        <p:nvSpPr>
          <p:cNvPr id="4" name="Foliennummernplatzhalter 3"/>
          <p:cNvSpPr>
            <a:spLocks noGrp="1"/>
          </p:cNvSpPr>
          <p:nvPr>
            <p:ph type="sldNum" sz="quarter" idx="10"/>
          </p:nvPr>
        </p:nvSpPr>
        <p:spPr/>
        <p:txBody>
          <a:bodyPr/>
          <a:lstStyle/>
          <a:p>
            <a:fld id="{F364B763-9996-4161-BB5F-9429EF58CD5C}" type="slidenum">
              <a:rPr lang="de-DE" smtClean="0"/>
              <a:pPr/>
              <a:t>14</a:t>
            </a:fld>
            <a:endParaRPr lang="de-DE"/>
          </a:p>
        </p:txBody>
      </p:sp>
    </p:spTree>
    <p:extLst>
      <p:ext uri="{BB962C8B-B14F-4D97-AF65-F5344CB8AC3E}">
        <p14:creationId xmlns:p14="http://schemas.microsoft.com/office/powerpoint/2010/main" val="1967343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Haven’t we talked about CAS being THE endpoint for client connectivity? Well, there is one </a:t>
            </a:r>
            <a:r>
              <a:rPr lang="en-US" dirty="0" err="1" smtClean="0"/>
              <a:t>excpetion</a:t>
            </a:r>
            <a:r>
              <a:rPr lang="en-US" dirty="0" smtClean="0"/>
              <a: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CAS 2013 does not proxy SIP/RTP. It always </a:t>
            </a:r>
            <a:r>
              <a:rPr lang="en-US" u="sng" dirty="0" smtClean="0"/>
              <a:t>re-directs</a:t>
            </a:r>
            <a:r>
              <a:rPr lang="en-US" dirty="0" smtClean="0"/>
              <a:t> the call to appropriate UM server.</a:t>
            </a:r>
            <a:endParaRPr lang="en-US" baseline="0" dirty="0" smtClean="0"/>
          </a:p>
        </p:txBody>
      </p:sp>
      <p:sp>
        <p:nvSpPr>
          <p:cNvPr id="4" name="Foliennummernplatzhalter 3"/>
          <p:cNvSpPr>
            <a:spLocks noGrp="1"/>
          </p:cNvSpPr>
          <p:nvPr>
            <p:ph type="sldNum" sz="quarter" idx="10"/>
          </p:nvPr>
        </p:nvSpPr>
        <p:spPr/>
        <p:txBody>
          <a:bodyPr/>
          <a:lstStyle/>
          <a:p>
            <a:fld id="{F364B763-9996-4161-BB5F-9429EF58CD5C}" type="slidenum">
              <a:rPr lang="de-DE" smtClean="0"/>
              <a:pPr/>
              <a:t>15</a:t>
            </a:fld>
            <a:endParaRPr lang="de-DE"/>
          </a:p>
        </p:txBody>
      </p:sp>
    </p:spTree>
    <p:extLst>
      <p:ext uri="{BB962C8B-B14F-4D97-AF65-F5344CB8AC3E}">
        <p14:creationId xmlns:p14="http://schemas.microsoft.com/office/powerpoint/2010/main" val="634756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RPC/HTTP removes the need for a complicated namespace for the DAG (RPC Client Access service) and simplifies the protocol stack</a:t>
            </a:r>
          </a:p>
          <a:p>
            <a:r>
              <a:rPr lang="en-US" dirty="0" smtClean="0"/>
              <a:t>How does it work?</a:t>
            </a:r>
          </a:p>
          <a:p>
            <a:r>
              <a:rPr lang="en-US" baseline="0" dirty="0" smtClean="0"/>
              <a:t>- </a:t>
            </a:r>
            <a:r>
              <a:rPr lang="en-US" dirty="0" smtClean="0"/>
              <a:t>CAS 2013 receives outer HTTP request, directed to mail.contoso.com</a:t>
            </a:r>
          </a:p>
          <a:p>
            <a:r>
              <a:rPr lang="en-US" dirty="0" smtClean="0"/>
              <a:t>- CAS 2013 extracts RPC Server Name from the request URL, which is in the form of mailbox-guid@contoso.com</a:t>
            </a:r>
          </a:p>
          <a:p>
            <a:r>
              <a:rPr lang="en-US" dirty="0" smtClean="0"/>
              <a:t>- CAS 2013 performs an AD lookup of the mailbox GUID, followed by an Active Manager lookup, and determines which MBX2013 server the active database copy is hosted on</a:t>
            </a:r>
          </a:p>
          <a:p>
            <a:r>
              <a:rPr lang="en-US" dirty="0" smtClean="0"/>
              <a:t>- CAS 2013 proxies the HTTP request to the MBX2013</a:t>
            </a:r>
          </a:p>
          <a:p>
            <a:endParaRPr lang="en-US" dirty="0" smtClean="0"/>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So few things to keep in the back of your mind:</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Remember CAS2013 is an authentication and proxy/redirection server.  It does no processing of the data (no rendering or transformation).  It simply proxies the request to MBX2013 using the client protocol.  In this case HTTPS.</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CAS2013 and MBX2013 are not tied together from a user affinity or geographical perspective.  You can have CAS2013 in one datacenter authenticate the request and proxy the request to a MBX2013 server in another datacenter.  To enable this we had to change the communication protocols used between server roles.  Moving away from RPC to protocols that are more tolerant of WAN/Internet connectivity/throughput/latency.</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For a given mailbox, the protocol that services the request is always going to be the protocol instance on the server that hosts the active copy of the database for the user’s mailbox.  This was done to ultimately uncouple versioning and functionality issues we’ve seen in the past two generations (i.e., have to deploy  CAS2010, HT2010, MBX2010 together to get certain functionality and upgrading one doesn’t necessarily give you new capabilities and may break connectivity).</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 </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This last bullet is tied to this discussion.  In all prior releases the RPC endpoint was a FQDN.  In fact the shift to the middle tier for RPC processing in CAS2010 introduced a new shared namespace, the RPC Client Access namespace.  By moving RPC Client Access back to the MBX2013 role, this would have forced us to use either a) use MBX2013 FQDN the RPC endpoint (thus forcing an Outlook client restart for every </a:t>
            </a:r>
            <a:r>
              <a:rPr kumimoji="0" lang="en-US" sz="900" b="0" i="0" u="none" strike="noStrike" kern="1200" cap="none" spc="0" normalizeH="0" baseline="0" noProof="0" dirty="0" err="1" smtClean="0">
                <a:ln>
                  <a:noFill/>
                </a:ln>
                <a:solidFill>
                  <a:prstClr val="black"/>
                </a:solidFill>
                <a:effectLst/>
                <a:uLnTx/>
                <a:uFillTx/>
                <a:latin typeface="Segoe UI" pitchFamily="34" charset="0"/>
                <a:ea typeface="+mn-ea"/>
                <a:cs typeface="+mn-cs"/>
              </a:rPr>
              <a:t>db</a:t>
            </a: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 *over event) or b) use a shared namespace for the DAG.  Neither option is appropriate and adds to the complexity and support of the infrastructure.  So instead, we changed the model.  We no longer use a FQDN for the RPC endpoint. Instead we now use a GUID.  The mailbox GUID, to be precise (and a tenant domain to support multi-tenant scenarios). The mailbox GUID is unique within the (tenant) organization, so regardless of where the database is activated and mounted, CAS can discover the location and proxy the request to the correct MBX2013 server.  </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 </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In the end, this means that we have a very reliable connection model – for a given session that is routed to CAS2013, CAS2013 will always have a 1:1 relationship with the MBX2013 server hosting the user’s mailbox. IN the event a *over occurs, CAS2013 will proxy the connection to MBX2013 that is now hosting the active database copy.  Oh and this means in a native E2013 environment, Outlook won’t require a restart for things like mailbox moves, *over events, etc. </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Calibri"/>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Why did people in previous versions get the “</a:t>
            </a:r>
            <a:r>
              <a:rPr kumimoji="0" lang="en-US" sz="1200" b="0" i="1" u="none" strike="noStrike" kern="1200" cap="none" spc="0" normalizeH="0" baseline="0" noProof="0" dirty="0" smtClean="0">
                <a:ln>
                  <a:noFill/>
                </a:ln>
                <a:solidFill>
                  <a:prstClr val="black"/>
                </a:solidFill>
                <a:effectLst/>
                <a:uLnTx/>
                <a:uFillTx/>
                <a:latin typeface="Calibri"/>
              </a:rPr>
              <a:t>The Exchange administrator has made a change that requires you quit and restart Outlook</a:t>
            </a:r>
            <a:r>
              <a:rPr kumimoji="0" lang="en-US" sz="1200" b="0" i="0" u="none" strike="noStrike" kern="1200" cap="none" spc="0" normalizeH="0" baseline="0" noProof="0" dirty="0" smtClean="0">
                <a:ln>
                  <a:noFill/>
                </a:ln>
                <a:solidFill>
                  <a:prstClr val="black"/>
                </a:solidFill>
                <a:effectLst/>
                <a:uLnTx/>
                <a:uFillTx/>
                <a:latin typeface="Calibri"/>
              </a:rPr>
              <a:t>” dialog?</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Calibri"/>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To understand this behavior, it's helpful to understand what generates the dialog in Outlook and why Exchange 2010 triggers the message. Outlook caches three items about each Exchange mailbox it opens and it requests a restart if any of them change: </a:t>
            </a:r>
          </a:p>
          <a:p>
            <a:pPr marL="171450" marR="0" lvl="0" indent="-171450" algn="l" defTabSz="914377" rtl="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1200" cap="none" spc="0" normalizeH="0" baseline="0" noProof="0" dirty="0" err="1" smtClean="0">
                <a:ln>
                  <a:noFill/>
                </a:ln>
                <a:solidFill>
                  <a:prstClr val="black"/>
                </a:solidFill>
                <a:effectLst/>
                <a:uLnTx/>
                <a:uFillTx/>
                <a:latin typeface="Calibri"/>
              </a:rPr>
              <a:t>MappingSignature</a:t>
            </a:r>
            <a:r>
              <a:rPr kumimoji="0" lang="en-US" sz="1200" b="0" i="0" u="none" strike="noStrike" kern="1200" cap="none" spc="0" normalizeH="0" baseline="0" noProof="0" dirty="0" smtClean="0">
                <a:ln>
                  <a:noFill/>
                </a:ln>
                <a:solidFill>
                  <a:prstClr val="black"/>
                </a:solidFill>
                <a:effectLst/>
                <a:uLnTx/>
                <a:uFillTx/>
                <a:latin typeface="Calibri"/>
              </a:rPr>
              <a:t> - This is a combination of the named property mapping for the mailbox and the REPLID/REPLID-GUID for the mailbox. </a:t>
            </a:r>
          </a:p>
          <a:p>
            <a:pPr marL="171450" marR="0" lvl="0" indent="-171450" algn="l" defTabSz="914377" rtl="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1200" cap="none" spc="0" normalizeH="0" baseline="0" noProof="0" dirty="0" err="1" smtClean="0">
                <a:ln>
                  <a:noFill/>
                </a:ln>
                <a:solidFill>
                  <a:prstClr val="black"/>
                </a:solidFill>
                <a:effectLst/>
                <a:uLnTx/>
                <a:uFillTx/>
                <a:latin typeface="Calibri"/>
              </a:rPr>
              <a:t>ServerName</a:t>
            </a:r>
            <a:r>
              <a:rPr kumimoji="0" lang="en-US" sz="1200" b="0" i="0" u="none" strike="noStrike" kern="1200" cap="none" spc="0" normalizeH="0" baseline="0" noProof="0" dirty="0" smtClean="0">
                <a:ln>
                  <a:noFill/>
                </a:ln>
                <a:solidFill>
                  <a:prstClr val="black"/>
                </a:solidFill>
                <a:effectLst/>
                <a:uLnTx/>
                <a:uFillTx/>
                <a:latin typeface="Calibri"/>
              </a:rPr>
              <a:t> - in Exchange 2010, this corresponds to the value of the </a:t>
            </a:r>
            <a:r>
              <a:rPr kumimoji="0" lang="en-US" sz="1200" b="0" i="0" u="none" strike="noStrike" kern="1200" cap="none" spc="0" normalizeH="0" baseline="0" noProof="0" dirty="0" err="1" smtClean="0">
                <a:ln>
                  <a:noFill/>
                </a:ln>
                <a:solidFill>
                  <a:prstClr val="black"/>
                </a:solidFill>
                <a:effectLst/>
                <a:uLnTx/>
                <a:uFillTx/>
                <a:latin typeface="Calibri"/>
              </a:rPr>
              <a:t>RPCClientAccessServer</a:t>
            </a:r>
            <a:r>
              <a:rPr kumimoji="0" lang="en-US" sz="1200" b="0" i="0" u="none" strike="noStrike" kern="1200" cap="none" spc="0" normalizeH="0" baseline="0" noProof="0" dirty="0" smtClean="0">
                <a:ln>
                  <a:noFill/>
                </a:ln>
                <a:solidFill>
                  <a:prstClr val="black"/>
                </a:solidFill>
                <a:effectLst/>
                <a:uLnTx/>
                <a:uFillTx/>
                <a:latin typeface="Calibri"/>
              </a:rPr>
              <a:t> property on the database containing the mailbox. </a:t>
            </a:r>
          </a:p>
          <a:p>
            <a:pPr marL="171450" marR="0" lvl="0" indent="-171450" algn="l" defTabSz="914377" rtl="0" eaLnBrk="1" fontAlgn="auto" latinLnBrk="0" hangingPunct="1">
              <a:lnSpc>
                <a:spcPct val="100000"/>
              </a:lnSpc>
              <a:spcBef>
                <a:spcPts val="0"/>
              </a:spcBef>
              <a:spcAft>
                <a:spcPts val="0"/>
              </a:spcAft>
              <a:buClrTx/>
              <a:buSzTx/>
              <a:buFont typeface="Arial" pitchFamily="34" charset="0"/>
              <a:buChar char="•"/>
              <a:tabLst/>
              <a:defRPr/>
            </a:pPr>
            <a:r>
              <a:rPr kumimoji="0" lang="en-US" sz="1200" b="0" i="0" u="none" strike="noStrike" kern="1200" cap="none" spc="0" normalizeH="0" baseline="0" noProof="0" dirty="0" err="1" smtClean="0">
                <a:ln>
                  <a:noFill/>
                </a:ln>
                <a:solidFill>
                  <a:prstClr val="black"/>
                </a:solidFill>
                <a:effectLst/>
                <a:uLnTx/>
                <a:uFillTx/>
                <a:latin typeface="Calibri"/>
              </a:rPr>
              <a:t>RootFID</a:t>
            </a:r>
            <a:r>
              <a:rPr kumimoji="0" lang="en-US" sz="1200" b="0" i="0" u="none" strike="noStrike" kern="1200" cap="none" spc="0" normalizeH="0" baseline="0" noProof="0" dirty="0" smtClean="0">
                <a:ln>
                  <a:noFill/>
                </a:ln>
                <a:solidFill>
                  <a:prstClr val="black"/>
                </a:solidFill>
                <a:effectLst/>
                <a:uLnTx/>
                <a:uFillTx/>
                <a:latin typeface="Calibri"/>
              </a:rPr>
              <a:t> - the root folder ID of the mailbox. </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Calibri"/>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In E2010 SP1, you would see that dialog if:</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smtClean="0">
                <a:ln>
                  <a:noFill/>
                </a:ln>
                <a:solidFill>
                  <a:prstClr val="black"/>
                </a:solidFill>
                <a:effectLst/>
                <a:uLnTx/>
                <a:uFillTx/>
                <a:latin typeface="Calibri"/>
              </a:rPr>
              <a:t>You do not preserve the mailbox signature (named property quota exhaustion)</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err="1" smtClean="0">
                <a:ln>
                  <a:noFill/>
                </a:ln>
                <a:solidFill>
                  <a:prstClr val="black"/>
                </a:solidFill>
                <a:effectLst/>
                <a:uLnTx/>
                <a:uFillTx/>
                <a:latin typeface="Calibri"/>
              </a:rPr>
              <a:t>RPCClientAccessServer</a:t>
            </a:r>
            <a:r>
              <a:rPr kumimoji="0" lang="en-US" sz="1200" b="0" i="0" u="none" strike="noStrike" kern="1200" cap="none" spc="0" normalizeH="0" baseline="0" noProof="0" dirty="0" smtClean="0">
                <a:ln>
                  <a:noFill/>
                </a:ln>
                <a:solidFill>
                  <a:prstClr val="black"/>
                </a:solidFill>
                <a:effectLst/>
                <a:uLnTx/>
                <a:uFillTx/>
                <a:latin typeface="Calibri"/>
              </a:rPr>
              <a:t> property changes</a:t>
            </a:r>
          </a:p>
          <a:p>
            <a:pPr marL="228600" marR="0" lvl="0" indent="-228600" algn="l" defTabSz="914377"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smtClean="0">
                <a:ln>
                  <a:noFill/>
                </a:ln>
                <a:solidFill>
                  <a:prstClr val="black"/>
                </a:solidFill>
                <a:effectLst/>
                <a:uLnTx/>
                <a:uFillTx/>
                <a:latin typeface="Calibri"/>
              </a:rPr>
              <a:t>PF store server failure (MAPI endpoint changes due to hierarchy store change)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Calibri"/>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Why GUID for RPC server name -&gt; it’s the only unique value that corresponds to the mailbox.</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Calibri"/>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Calibri"/>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Both RPCCA and AB now return the mailbox GUID when clients request either the mailbox server or attempt to get the </a:t>
            </a:r>
            <a:r>
              <a:rPr kumimoji="0" lang="en-US" sz="1200" b="0" i="0" u="none" strike="noStrike" kern="1200" cap="none" spc="0" normalizeH="0" baseline="0" noProof="0" dirty="0" err="1" smtClean="0">
                <a:ln>
                  <a:noFill/>
                </a:ln>
                <a:solidFill>
                  <a:prstClr val="black"/>
                </a:solidFill>
                <a:effectLst/>
                <a:uLnTx/>
                <a:uFillTx/>
                <a:latin typeface="Calibri"/>
              </a:rPr>
              <a:t>legacyExchangeDN</a:t>
            </a:r>
            <a:r>
              <a:rPr kumimoji="0" lang="en-US" sz="1200" b="0" i="0" u="none" strike="noStrike" kern="1200" cap="none" spc="0" normalizeH="0" baseline="0" noProof="0" dirty="0" smtClean="0">
                <a:ln>
                  <a:noFill/>
                </a:ln>
                <a:solidFill>
                  <a:prstClr val="black"/>
                </a:solidFill>
                <a:effectLst/>
                <a:uLnTx/>
                <a:uFillTx/>
                <a:latin typeface="Calibri"/>
              </a:rPr>
              <a:t> of the MDB or server.</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smtClean="0">
                <a:ln>
                  <a:noFill/>
                </a:ln>
                <a:solidFill>
                  <a:prstClr val="black"/>
                </a:solidFill>
                <a:effectLst/>
                <a:uLnTx/>
                <a:uFillTx/>
                <a:latin typeface="Calibri"/>
              </a:rPr>
              <a:t>Autodiscover</a:t>
            </a:r>
            <a:r>
              <a:rPr kumimoji="0" lang="en-US" sz="1200" b="0" i="0" u="none" strike="noStrike" kern="1200" cap="none" spc="0" normalizeH="0" baseline="0" noProof="0" dirty="0" smtClean="0">
                <a:ln>
                  <a:noFill/>
                </a:ln>
                <a:solidFill>
                  <a:prstClr val="black"/>
                </a:solidFill>
                <a:effectLst/>
                <a:uLnTx/>
                <a:uFillTx/>
                <a:latin typeface="Calibri"/>
              </a:rPr>
              <a:t> returns the mailbox </a:t>
            </a:r>
            <a:r>
              <a:rPr kumimoji="0" lang="en-US" sz="1200" b="0" i="0" u="none" strike="noStrike" kern="1200" cap="none" spc="0" normalizeH="0" baseline="0" noProof="0" dirty="0" err="1" smtClean="0">
                <a:ln>
                  <a:noFill/>
                </a:ln>
                <a:solidFill>
                  <a:prstClr val="black"/>
                </a:solidFill>
                <a:effectLst/>
                <a:uLnTx/>
                <a:uFillTx/>
                <a:latin typeface="Calibri"/>
              </a:rPr>
              <a:t>GUID@tenant</a:t>
            </a:r>
            <a:r>
              <a:rPr kumimoji="0" lang="en-US" sz="1200" b="0" i="0" u="none" strike="noStrike" kern="1200" cap="none" spc="0" normalizeH="0" baseline="0" noProof="0" dirty="0" smtClean="0">
                <a:ln>
                  <a:noFill/>
                </a:ln>
                <a:solidFill>
                  <a:prstClr val="black"/>
                </a:solidFill>
                <a:effectLst/>
                <a:uLnTx/>
                <a:uFillTx/>
                <a:latin typeface="Calibri"/>
              </a:rPr>
              <a:t> format instead of the AD value for Server, </a:t>
            </a:r>
            <a:r>
              <a:rPr kumimoji="0" lang="en-US" sz="1200" b="0" i="0" u="none" strike="noStrike" kern="1200" cap="none" spc="0" normalizeH="0" baseline="0" noProof="0" dirty="0" err="1" smtClean="0">
                <a:ln>
                  <a:noFill/>
                </a:ln>
                <a:solidFill>
                  <a:prstClr val="black"/>
                </a:solidFill>
                <a:effectLst/>
                <a:uLnTx/>
                <a:uFillTx/>
                <a:latin typeface="Calibri"/>
              </a:rPr>
              <a:t>ServerDN</a:t>
            </a:r>
            <a:r>
              <a:rPr kumimoji="0" lang="en-US" sz="1200" b="0" i="0" u="none" strike="noStrike" kern="1200" cap="none" spc="0" normalizeH="0" baseline="0" noProof="0" dirty="0" smtClean="0">
                <a:ln>
                  <a:noFill/>
                </a:ln>
                <a:solidFill>
                  <a:prstClr val="black"/>
                </a:solidFill>
                <a:effectLst/>
                <a:uLnTx/>
                <a:uFillTx/>
                <a:latin typeface="Calibri"/>
              </a:rPr>
              <a:t>, and MDBDN attributes.</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When an RPC/HTTP requests comes to CAS2013, Exchange needs to redirect it to the proper back-end. </a:t>
            </a: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To determine which backend to redirect the request to, Exchange will use the RPC target specified in the RPC/HTTP query string.  This will contain the Mailbox GUID which can be used to look up the user.</a:t>
            </a:r>
            <a:endParaRPr kumimoji="0" lang="en-US" sz="1200" b="0" i="0" u="none" strike="noStrike" kern="1200" cap="none" spc="0" normalizeH="0" baseline="0" noProof="0" dirty="0" smtClean="0">
              <a:ln>
                <a:noFill/>
              </a:ln>
              <a:solidFill>
                <a:prstClr val="black"/>
              </a:solidFill>
              <a:effectLst/>
              <a:uLnTx/>
              <a:uFillTx/>
              <a:latin typeface="Calibri"/>
            </a:endParaRPr>
          </a:p>
          <a:p>
            <a:endParaRPr lang="en-US" dirty="0" smtClean="0"/>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16</a:t>
            </a:fld>
            <a:endParaRPr lang="de-DE"/>
          </a:p>
        </p:txBody>
      </p:sp>
    </p:spTree>
    <p:extLst>
      <p:ext uri="{BB962C8B-B14F-4D97-AF65-F5344CB8AC3E}">
        <p14:creationId xmlns:p14="http://schemas.microsoft.com/office/powerpoint/2010/main" val="1626909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Last </a:t>
            </a:r>
            <a:r>
              <a:rPr lang="de-DE" dirty="0" err="1" smtClean="0"/>
              <a:t>bullet</a:t>
            </a:r>
            <a:r>
              <a:rPr lang="de-DE" dirty="0" smtClean="0"/>
              <a:t> </a:t>
            </a:r>
            <a:r>
              <a:rPr lang="de-DE" dirty="0" err="1" smtClean="0"/>
              <a:t>point</a:t>
            </a:r>
            <a:r>
              <a:rPr lang="de-DE" dirty="0" smtClean="0"/>
              <a:t>:</a:t>
            </a:r>
            <a:r>
              <a:rPr lang="de-DE" baseline="0" dirty="0" smtClean="0"/>
              <a:t> </a:t>
            </a:r>
            <a:r>
              <a:rPr lang="de-DE" baseline="0" dirty="0" err="1" smtClean="0"/>
              <a:t>Requires</a:t>
            </a:r>
            <a:r>
              <a:rPr lang="de-DE" baseline="0" dirty="0" smtClean="0"/>
              <a:t> a </a:t>
            </a:r>
            <a:r>
              <a:rPr lang="de-DE" baseline="0" dirty="0" err="1" smtClean="0"/>
              <a:t>legacy</a:t>
            </a:r>
            <a:r>
              <a:rPr lang="de-DE" baseline="0" dirty="0" smtClean="0"/>
              <a:t> </a:t>
            </a:r>
            <a:r>
              <a:rPr lang="de-DE" baseline="0" dirty="0" err="1" smtClean="0"/>
              <a:t>environment</a:t>
            </a:r>
            <a:r>
              <a:rPr lang="de-DE" baseline="0" dirty="0" smtClean="0"/>
              <a:t> on </a:t>
            </a:r>
            <a:r>
              <a:rPr lang="de-DE" baseline="0" dirty="0" err="1" smtClean="0"/>
              <a:t>premise</a:t>
            </a:r>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17</a:t>
            </a:fld>
            <a:endParaRPr lang="de-DE"/>
          </a:p>
        </p:txBody>
      </p:sp>
    </p:spTree>
    <p:extLst>
      <p:ext uri="{BB962C8B-B14F-4D97-AF65-F5344CB8AC3E}">
        <p14:creationId xmlns:p14="http://schemas.microsoft.com/office/powerpoint/2010/main" val="4265138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Scenario 1 – local request</a:t>
            </a:r>
          </a:p>
          <a:p>
            <a:r>
              <a:rPr lang="en-US" dirty="0" smtClean="0"/>
              <a:t>Scenario 2 – redirect request</a:t>
            </a:r>
          </a:p>
          <a:p>
            <a:r>
              <a:rPr lang="en-US" dirty="0" smtClean="0"/>
              <a:t>Scenario 3 – proxy request</a:t>
            </a:r>
          </a:p>
          <a:p>
            <a:endParaRPr lang="en-US" dirty="0" smtClean="0"/>
          </a:p>
          <a:p>
            <a:r>
              <a:rPr lang="en-US" dirty="0" smtClean="0"/>
              <a:t>Default behavior x-cross site</a:t>
            </a:r>
            <a:r>
              <a:rPr lang="en-US" baseline="0" dirty="0" smtClean="0"/>
              <a:t> will be proxy.</a:t>
            </a:r>
          </a:p>
          <a:p>
            <a:endParaRPr lang="en-US" baseline="0" dirty="0" smtClean="0"/>
          </a:p>
          <a:p>
            <a:r>
              <a:rPr lang="en-US" baseline="0" dirty="0" smtClean="0"/>
              <a:t>Scenario 3 – I show the site without a CAS2013 array, but a CAS2013 array could be there – the point is when we proxy it is always from CAS 2013 to MBX 2013.</a:t>
            </a:r>
            <a:endParaRPr lang="en-US" dirty="0" smtClean="0"/>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18</a:t>
            </a:fld>
            <a:endParaRPr lang="de-DE"/>
          </a:p>
        </p:txBody>
      </p:sp>
    </p:spTree>
    <p:extLst>
      <p:ext uri="{BB962C8B-B14F-4D97-AF65-F5344CB8AC3E}">
        <p14:creationId xmlns:p14="http://schemas.microsoft.com/office/powerpoint/2010/main" val="2567153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white"/>
                </a:solidFill>
                <a:effectLst/>
                <a:uLnTx/>
                <a:uFillTx/>
                <a:latin typeface="Calibri"/>
                <a:ea typeface="Segoe UI" pitchFamily="34" charset="0"/>
                <a:cs typeface="Segoe UI" pitchFamily="34" charset="0"/>
              </a:rPr>
              <a:t>Per Server Availability </a:t>
            </a:r>
            <a:r>
              <a:rPr kumimoji="0" lang="en-US" sz="1200" b="0" i="0" u="none" strike="noStrike" kern="1200" cap="none" spc="0" normalizeH="0" baseline="0" noProof="0" dirty="0" smtClean="0">
                <a:ln>
                  <a:noFill/>
                </a:ln>
                <a:solidFill>
                  <a:prstClr val="white"/>
                </a:solidFill>
                <a:effectLst/>
                <a:uLnTx/>
                <a:uFillTx/>
                <a:latin typeface="Calibri"/>
                <a:ea typeface="Segoe UI" pitchFamily="34" charset="0"/>
                <a:cs typeface="Segoe UI" pitchFamily="34" charset="0"/>
              </a:rPr>
              <a:t>- </a:t>
            </a:r>
            <a:r>
              <a:rPr kumimoji="0" lang="en-US" sz="1200" b="0" i="0" u="none" strike="noStrike" kern="1200" cap="none" spc="0" normalizeH="0" baseline="0" noProof="0" dirty="0" smtClean="0">
                <a:ln>
                  <a:noFill/>
                </a:ln>
                <a:solidFill>
                  <a:prstClr val="black"/>
                </a:solidFill>
                <a:effectLst/>
                <a:uLnTx/>
                <a:uFillTx/>
                <a:latin typeface="Segoe UI Light" pitchFamily="34" charset="0"/>
              </a:rPr>
              <a:t>Requires admin to chose a canary protocol </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white"/>
                </a:solidFill>
                <a:effectLst/>
                <a:uLnTx/>
                <a:uFillTx/>
                <a:latin typeface="Calibri"/>
                <a:ea typeface="Segoe UI" pitchFamily="34" charset="0"/>
                <a:cs typeface="Segoe UI" pitchFamily="34" charset="0"/>
              </a:rPr>
              <a:t>One namespace per protocol </a:t>
            </a:r>
            <a:r>
              <a:rPr kumimoji="0" lang="en-US" sz="1200" b="0" i="0" u="none" strike="noStrike" kern="1200" cap="none" spc="0" normalizeH="0" baseline="0" noProof="0" dirty="0" smtClean="0">
                <a:ln>
                  <a:noFill/>
                </a:ln>
                <a:solidFill>
                  <a:prstClr val="white"/>
                </a:solidFill>
                <a:effectLst/>
                <a:uLnTx/>
                <a:uFillTx/>
                <a:latin typeface="Calibri"/>
                <a:ea typeface="Segoe UI" pitchFamily="34" charset="0"/>
                <a:cs typeface="Segoe UI" pitchFamily="34" charset="0"/>
              </a:rPr>
              <a:t>- </a:t>
            </a:r>
            <a:r>
              <a:rPr kumimoji="0" lang="en-US" sz="1200" b="0" i="0" u="none" strike="noStrike" kern="1200" cap="none" spc="0" normalizeH="0" baseline="0" noProof="0" dirty="0" smtClean="0">
                <a:ln>
                  <a:noFill/>
                </a:ln>
                <a:solidFill>
                  <a:prstClr val="black"/>
                </a:solidFill>
                <a:effectLst/>
                <a:uLnTx/>
                <a:uFillTx/>
                <a:latin typeface="Segoe UI Light" pitchFamily="34" charset="0"/>
              </a:rPr>
              <a:t>Or fewer namespaces if grouped based on priority (each group would contain a P1 protocol with some P2 protocols) or scenario (</a:t>
            </a:r>
            <a:r>
              <a:rPr kumimoji="0" lang="en-US" sz="1200" b="0" i="0" u="none" strike="noStrike" kern="1200" cap="none" spc="0" normalizeH="0" baseline="0" noProof="0" dirty="0" err="1" smtClean="0">
                <a:ln>
                  <a:noFill/>
                </a:ln>
                <a:solidFill>
                  <a:prstClr val="black"/>
                </a:solidFill>
                <a:effectLst/>
                <a:uLnTx/>
                <a:uFillTx/>
                <a:latin typeface="Segoe UI Light" pitchFamily="34" charset="0"/>
              </a:rPr>
              <a:t>i.e</a:t>
            </a:r>
            <a:r>
              <a:rPr kumimoji="0" lang="en-US" sz="1200" b="0" i="0" u="none" strike="noStrike" kern="1200" cap="none" spc="0" normalizeH="0" baseline="0" noProof="0" dirty="0" smtClean="0">
                <a:ln>
                  <a:noFill/>
                </a:ln>
                <a:solidFill>
                  <a:prstClr val="black"/>
                </a:solidFill>
                <a:effectLst/>
                <a:uLnTx/>
                <a:uFillTx/>
                <a:latin typeface="Segoe UI Light" pitchFamily="34" charset="0"/>
              </a:rPr>
              <a:t> protocols needed by Outlook)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white"/>
                </a:solidFill>
                <a:effectLst/>
                <a:uLnTx/>
                <a:uFillTx/>
                <a:latin typeface="Calibri"/>
                <a:ea typeface="Segoe UI" pitchFamily="34" charset="0"/>
                <a:cs typeface="Segoe UI" pitchFamily="34" charset="0"/>
              </a:rPr>
              <a:t>SSL termination @ LB </a:t>
            </a:r>
            <a:r>
              <a:rPr kumimoji="0" lang="en-US" sz="1200" b="0" i="0" u="none" strike="noStrike" kern="1200" cap="none" spc="0" normalizeH="0" baseline="0" noProof="0" dirty="0" smtClean="0">
                <a:ln>
                  <a:noFill/>
                </a:ln>
                <a:solidFill>
                  <a:prstClr val="white"/>
                </a:solidFill>
                <a:effectLst/>
                <a:uLnTx/>
                <a:uFillTx/>
                <a:latin typeface="Calibri"/>
                <a:ea typeface="Segoe UI" pitchFamily="34" charset="0"/>
                <a:cs typeface="Segoe UI" pitchFamily="34" charset="0"/>
              </a:rPr>
              <a:t>- </a:t>
            </a:r>
            <a:r>
              <a:rPr kumimoji="0" lang="en-US" sz="1200" b="0" i="0" u="none" strike="noStrike" kern="1200" cap="none" spc="0" normalizeH="0" baseline="0" noProof="0" dirty="0" smtClean="0">
                <a:ln>
                  <a:noFill/>
                </a:ln>
                <a:solidFill>
                  <a:prstClr val="black"/>
                </a:solidFill>
                <a:effectLst/>
                <a:uLnTx/>
                <a:uFillTx/>
                <a:latin typeface="Segoe UI Light" pitchFamily="34" charset="0"/>
              </a:rPr>
              <a:t>No cookie inspection, no affinity persistence.  RTM would require re-encryption to CAS until SSL offloading is supported</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19</a:t>
            </a:fld>
            <a:endParaRPr lang="de-DE"/>
          </a:p>
        </p:txBody>
      </p:sp>
    </p:spTree>
    <p:extLst>
      <p:ext uri="{BB962C8B-B14F-4D97-AF65-F5344CB8AC3E}">
        <p14:creationId xmlns:p14="http://schemas.microsoft.com/office/powerpoint/2010/main" val="1197333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 </a:t>
            </a:r>
            <a:r>
              <a:rPr lang="de-DE" dirty="0" err="1" smtClean="0"/>
              <a:t>little</a:t>
            </a:r>
            <a:r>
              <a:rPr lang="de-DE" dirty="0" smtClean="0"/>
              <a:t> </a:t>
            </a:r>
            <a:r>
              <a:rPr lang="de-DE" dirty="0" err="1" smtClean="0"/>
              <a:t>history</a:t>
            </a:r>
            <a:r>
              <a:rPr lang="de-DE" dirty="0" smtClean="0"/>
              <a:t> of Microsoft Learning </a:t>
            </a:r>
            <a:r>
              <a:rPr lang="de-DE" dirty="0" err="1" smtClean="0"/>
              <a:t>titles</a:t>
            </a:r>
            <a:r>
              <a:rPr lang="de-DE" baseline="0" dirty="0" smtClean="0"/>
              <a:t> </a:t>
            </a:r>
            <a:r>
              <a:rPr lang="de-DE" baseline="0" dirty="0" err="1" smtClean="0"/>
              <a:t>and</a:t>
            </a:r>
            <a:r>
              <a:rPr lang="de-DE" baseline="0" dirty="0" smtClean="0"/>
              <a:t> </a:t>
            </a:r>
            <a:r>
              <a:rPr lang="de-DE" baseline="0" dirty="0" err="1" smtClean="0"/>
              <a:t>abbreviations</a:t>
            </a:r>
            <a:endParaRPr lang="de-DE" baseline="0" dirty="0" smtClean="0"/>
          </a:p>
          <a:p>
            <a:endParaRPr lang="de-DE" baseline="0" dirty="0" smtClean="0"/>
          </a:p>
          <a:p>
            <a:r>
              <a:rPr lang="de-DE" baseline="0" dirty="0" smtClean="0"/>
              <a:t>LinkedIn </a:t>
            </a:r>
            <a:r>
              <a:rPr lang="de-DE" baseline="0" dirty="0" err="1" smtClean="0"/>
              <a:t>and</a:t>
            </a:r>
            <a:r>
              <a:rPr lang="de-DE" baseline="0" dirty="0" smtClean="0"/>
              <a:t> </a:t>
            </a:r>
            <a:r>
              <a:rPr lang="de-DE" baseline="0" dirty="0" err="1" smtClean="0"/>
              <a:t>other</a:t>
            </a:r>
            <a:r>
              <a:rPr lang="de-DE" baseline="0" dirty="0" smtClean="0"/>
              <a:t> </a:t>
            </a:r>
            <a:r>
              <a:rPr lang="de-DE" baseline="0" dirty="0" err="1" smtClean="0"/>
              <a:t>social</a:t>
            </a:r>
            <a:r>
              <a:rPr lang="de-DE" baseline="0" dirty="0" smtClean="0"/>
              <a:t> </a:t>
            </a:r>
            <a:r>
              <a:rPr lang="de-DE" baseline="0" dirty="0" err="1" smtClean="0"/>
              <a:t>media</a:t>
            </a:r>
            <a:r>
              <a:rPr lang="de-DE" baseline="0" dirty="0" smtClean="0"/>
              <a:t> </a:t>
            </a:r>
            <a:r>
              <a:rPr lang="de-DE" baseline="0" dirty="0" err="1" smtClean="0"/>
              <a:t>connections</a:t>
            </a:r>
            <a:r>
              <a:rPr lang="de-DE" baseline="0" dirty="0" smtClean="0"/>
              <a:t> on </a:t>
            </a:r>
            <a:r>
              <a:rPr lang="de-DE" baseline="0" dirty="0" err="1" smtClean="0"/>
              <a:t>homepage</a:t>
            </a:r>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2</a:t>
            </a:fld>
            <a:endParaRPr lang="de-DE"/>
          </a:p>
        </p:txBody>
      </p:sp>
    </p:spTree>
    <p:extLst>
      <p:ext uri="{BB962C8B-B14F-4D97-AF65-F5344CB8AC3E}">
        <p14:creationId xmlns:p14="http://schemas.microsoft.com/office/powerpoint/2010/main" val="359301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1:1 </a:t>
            </a:r>
            <a:r>
              <a:rPr lang="de-DE" dirty="0" err="1" smtClean="0"/>
              <a:t>proxy</a:t>
            </a:r>
            <a:r>
              <a:rPr lang="de-DE" dirty="0" smtClean="0"/>
              <a:t> </a:t>
            </a:r>
            <a:r>
              <a:rPr lang="de-DE" dirty="0" err="1" smtClean="0"/>
              <a:t>refers</a:t>
            </a:r>
            <a:r>
              <a:rPr lang="de-DE" dirty="0" smtClean="0"/>
              <a:t> </a:t>
            </a:r>
            <a:r>
              <a:rPr lang="de-DE" dirty="0" err="1" smtClean="0"/>
              <a:t>to</a:t>
            </a:r>
            <a:r>
              <a:rPr lang="de-DE" dirty="0" smtClean="0"/>
              <a:t> a</a:t>
            </a:r>
            <a:r>
              <a:rPr lang="de-DE" baseline="0" dirty="0" smtClean="0"/>
              <a:t> 1:1 </a:t>
            </a:r>
            <a:r>
              <a:rPr lang="de-DE" baseline="0" dirty="0" err="1" smtClean="0"/>
              <a:t>protocol</a:t>
            </a:r>
            <a:r>
              <a:rPr lang="de-DE" baseline="0" dirty="0" smtClean="0"/>
              <a:t> </a:t>
            </a:r>
            <a:r>
              <a:rPr lang="de-DE" baseline="0" dirty="0" err="1" smtClean="0"/>
              <a:t>relationship</a:t>
            </a:r>
            <a:r>
              <a:rPr lang="de-DE" baseline="0" dirty="0" smtClean="0"/>
              <a:t> </a:t>
            </a:r>
            <a:r>
              <a:rPr lang="de-DE" baseline="0" dirty="0" err="1" smtClean="0"/>
              <a:t>between</a:t>
            </a:r>
            <a:r>
              <a:rPr lang="de-DE" baseline="0" dirty="0" smtClean="0"/>
              <a:t> CAS </a:t>
            </a:r>
            <a:r>
              <a:rPr lang="de-DE" baseline="0" dirty="0" err="1" smtClean="0"/>
              <a:t>and</a:t>
            </a:r>
            <a:r>
              <a:rPr lang="de-DE" baseline="0" dirty="0" smtClean="0"/>
              <a:t> MBX</a:t>
            </a:r>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20</a:t>
            </a:fld>
            <a:endParaRPr lang="de-DE"/>
          </a:p>
        </p:txBody>
      </p:sp>
    </p:spTree>
    <p:extLst>
      <p:ext uri="{BB962C8B-B14F-4D97-AF65-F5344CB8AC3E}">
        <p14:creationId xmlns:p14="http://schemas.microsoft.com/office/powerpoint/2010/main" val="1713154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21</a:t>
            </a:fld>
            <a:endParaRPr lang="de-DE"/>
          </a:p>
        </p:txBody>
      </p:sp>
    </p:spTree>
    <p:extLst>
      <p:ext uri="{BB962C8B-B14F-4D97-AF65-F5344CB8AC3E}">
        <p14:creationId xmlns:p14="http://schemas.microsoft.com/office/powerpoint/2010/main" val="3446432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a:t>
            </a:r>
            <a:r>
              <a:rPr lang="en-US" baseline="0" dirty="0" smtClean="0"/>
              <a:t> only difference between E2010 and E2013 is that CAS, HT, and UM are included in the MBX 2013 server.  Then you organize the servers in a familiar DAG configuration.  The key is that all core functionality for any given mailbox happens on the server hosting the active DB copy.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client connects through the CAS 2013.</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Windows Server 2012 Standard support 16 node clusters</a:t>
            </a:r>
            <a:endParaRPr lang="en-US" dirty="0" smtClean="0"/>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22</a:t>
            </a:fld>
            <a:endParaRPr lang="de-DE"/>
          </a:p>
        </p:txBody>
      </p:sp>
    </p:spTree>
    <p:extLst>
      <p:ext uri="{BB962C8B-B14F-4D97-AF65-F5344CB8AC3E}">
        <p14:creationId xmlns:p14="http://schemas.microsoft.com/office/powerpoint/2010/main" val="3064299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We have three named</a:t>
            </a:r>
            <a:r>
              <a:rPr lang="en-US" baseline="0" dirty="0" smtClean="0"/>
              <a:t> processes in Exchange 2013.  We have the Replication service which is responsible for HA functions via Activate Monitor and is now responsible for issuing all mount and dismount operations.  And it takes actions based on conditions within the system.</a:t>
            </a:r>
          </a:p>
          <a:p>
            <a:endParaRPr lang="en-US" baseline="0" dirty="0" smtClean="0"/>
          </a:p>
          <a:p>
            <a:r>
              <a:rPr lang="en-US" baseline="0" dirty="0" smtClean="0"/>
              <a:t>The store service process is new.  In Exchange 2013 it is the shell that controls the starting and stopping of individual worker processes.  For example, when the replication service requests a mount or dismount operation, they are requested through the Service process which then starts or stops worker processes on behalf of those administrative requests.  The </a:t>
            </a:r>
            <a:r>
              <a:rPr lang="en-US" dirty="0" smtClean="0"/>
              <a:t>Service process</a:t>
            </a:r>
            <a:r>
              <a:rPr lang="en-US" baseline="0" dirty="0" smtClean="0"/>
              <a:t> also </a:t>
            </a:r>
            <a:r>
              <a:rPr lang="en-US" dirty="0" smtClean="0"/>
              <a:t>provides a level of monitoring that didn’t exist in previous releases.  It monitors</a:t>
            </a:r>
            <a:r>
              <a:rPr lang="en-US" baseline="0" dirty="0" smtClean="0"/>
              <a:t> to determine if worker did the requested work.  It can then generate failure items much more quickly which are then consumed by Managed Availability.  It also terminates the worker process in response to a dirty dismount.</a:t>
            </a:r>
          </a:p>
          <a:p>
            <a:endParaRPr lang="en-US" baseline="0" dirty="0" smtClean="0"/>
          </a:p>
          <a:p>
            <a:r>
              <a:rPr lang="en-US" baseline="0" dirty="0" smtClean="0"/>
              <a:t>The Worker process is responsible for all end user operations.  There is one worker process per database.  Each has its own RPC endpoint that are accessed directly by the middle-tier.  When a worker process is mounted, the database is either in an active or passive state.  That state is defined by the Replication service.  </a:t>
            </a:r>
            <a:endParaRPr lang="en-US" dirty="0" smtClean="0"/>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23</a:t>
            </a:fld>
            <a:endParaRPr lang="de-DE"/>
          </a:p>
        </p:txBody>
      </p:sp>
    </p:spTree>
    <p:extLst>
      <p:ext uri="{BB962C8B-B14F-4D97-AF65-F5344CB8AC3E}">
        <p14:creationId xmlns:p14="http://schemas.microsoft.com/office/powerpoint/2010/main" val="63976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Improvements to the logical continuity (store schema improvements)</a:t>
            </a:r>
          </a:p>
          <a:p>
            <a:pPr lvl="1"/>
            <a:r>
              <a:rPr lang="en-US" dirty="0" smtClean="0"/>
              <a:t>Property blobs are used to store actual message properties</a:t>
            </a:r>
          </a:p>
          <a:p>
            <a:pPr lvl="1"/>
            <a:r>
              <a:rPr lang="en-US" dirty="0" smtClean="0"/>
              <a:t>Several messages / page, fewer large IOs to retrieve message properties in view</a:t>
            </a:r>
          </a:p>
          <a:p>
            <a:pPr lvl="1"/>
            <a:r>
              <a:rPr lang="en-US" dirty="0" smtClean="0"/>
              <a:t>Use of long-value storage is reduced, though when accessed, large sequential IOs are used</a:t>
            </a:r>
          </a:p>
          <a:p>
            <a:r>
              <a:rPr lang="en-US" dirty="0" smtClean="0"/>
              <a:t>Reduction in passive copy IO</a:t>
            </a:r>
          </a:p>
          <a:p>
            <a:pPr lvl="1"/>
            <a:r>
              <a:rPr lang="en-US" dirty="0" smtClean="0"/>
              <a:t>100MB checkpoint depth reduces write IO</a:t>
            </a:r>
          </a:p>
          <a:p>
            <a:pPr lvl="1"/>
            <a:r>
              <a:rPr lang="en-US" dirty="0" smtClean="0"/>
              <a:t>Transaction log code has been refactored for fast failover with deep checkpoint</a:t>
            </a:r>
          </a:p>
          <a:p>
            <a:endParaRPr lang="en-US" dirty="0" smtClean="0"/>
          </a:p>
          <a:p>
            <a:r>
              <a:rPr lang="en-US" sz="1200" kern="1200" dirty="0" smtClean="0">
                <a:solidFill>
                  <a:schemeClr val="tx1"/>
                </a:solidFill>
                <a:effectLst/>
                <a:latin typeface="Segoe UI" pitchFamily="34" charset="0"/>
                <a:ea typeface="+mn-ea"/>
                <a:cs typeface="+mn-cs"/>
              </a:rPr>
              <a:t>In E2010,</a:t>
            </a:r>
            <a:r>
              <a:rPr lang="en-US" sz="1200" kern="1200" baseline="0" dirty="0" smtClean="0">
                <a:solidFill>
                  <a:schemeClr val="tx1"/>
                </a:solidFill>
                <a:effectLst/>
                <a:latin typeface="Segoe UI" pitchFamily="34" charset="0"/>
                <a:ea typeface="+mn-ea"/>
                <a:cs typeface="+mn-cs"/>
              </a:rPr>
              <a:t> message properties were stored as a full ESE column in the message header.  In E2013 they are stored as a blob.</a:t>
            </a:r>
            <a:endParaRPr lang="en-US" sz="1200" kern="1200" dirty="0" smtClean="0">
              <a:solidFill>
                <a:schemeClr val="tx1"/>
              </a:solidFill>
              <a:effectLst/>
              <a:latin typeface="Segoe UI" pitchFamily="34" charset="0"/>
              <a:ea typeface="+mn-ea"/>
              <a:cs typeface="+mn-cs"/>
            </a:endParaRPr>
          </a:p>
          <a:p>
            <a:endParaRPr lang="en-US" sz="1200" kern="1200" dirty="0" smtClean="0">
              <a:solidFill>
                <a:schemeClr val="tx1"/>
              </a:solidFill>
              <a:effectLst/>
              <a:latin typeface="Segoe UI" pitchFamily="34" charset="0"/>
              <a:ea typeface="+mn-ea"/>
              <a:cs typeface="+mn-cs"/>
            </a:endParaRPr>
          </a:p>
          <a:p>
            <a:r>
              <a:rPr lang="en-US" sz="1200" kern="1200" dirty="0" smtClean="0">
                <a:solidFill>
                  <a:schemeClr val="tx1"/>
                </a:solidFill>
                <a:effectLst/>
                <a:latin typeface="Segoe UI" pitchFamily="34" charset="0"/>
                <a:ea typeface="+mn-ea"/>
                <a:cs typeface="+mn-cs"/>
              </a:rPr>
              <a:t>yes, the main difference is how a prop is defined in jet... in E2010, store message prop = full jet column, in E2013 store message prop located in one of two blobs/columns (</a:t>
            </a:r>
            <a:r>
              <a:rPr lang="en-US" sz="1200" kern="1200" dirty="0" err="1" smtClean="0">
                <a:solidFill>
                  <a:schemeClr val="tx1"/>
                </a:solidFill>
                <a:effectLst/>
                <a:latin typeface="Segoe UI" pitchFamily="34" charset="0"/>
                <a:ea typeface="+mn-ea"/>
                <a:cs typeface="+mn-cs"/>
              </a:rPr>
              <a:t>PropertyBlob</a:t>
            </a:r>
            <a:r>
              <a:rPr lang="en-US" sz="1200" kern="1200" dirty="0" smtClean="0">
                <a:solidFill>
                  <a:schemeClr val="tx1"/>
                </a:solidFill>
                <a:effectLst/>
                <a:latin typeface="Segoe UI" pitchFamily="34" charset="0"/>
                <a:ea typeface="+mn-ea"/>
                <a:cs typeface="+mn-cs"/>
              </a:rPr>
              <a:t>, </a:t>
            </a:r>
            <a:r>
              <a:rPr lang="en-US" sz="1200" kern="1200" dirty="0" err="1" smtClean="0">
                <a:solidFill>
                  <a:schemeClr val="tx1"/>
                </a:solidFill>
                <a:effectLst/>
                <a:latin typeface="Segoe UI" pitchFamily="34" charset="0"/>
                <a:ea typeface="+mn-ea"/>
                <a:cs typeface="+mn-cs"/>
              </a:rPr>
              <a:t>OffPagePropertyBlob</a:t>
            </a:r>
            <a:r>
              <a:rPr lang="en-US" sz="1200" kern="1200" dirty="0" smtClean="0">
                <a:solidFill>
                  <a:schemeClr val="tx1"/>
                </a:solidFill>
                <a:effectLst/>
                <a:latin typeface="Segoe UI" pitchFamily="34" charset="0"/>
                <a:ea typeface="+mn-ea"/>
                <a:cs typeface="+mn-cs"/>
              </a:rPr>
              <a:t>)</a:t>
            </a:r>
          </a:p>
          <a:p>
            <a:r>
              <a:rPr lang="en-US" sz="1200" kern="1200" dirty="0" smtClean="0">
                <a:solidFill>
                  <a:schemeClr val="tx1"/>
                </a:solidFill>
                <a:effectLst/>
                <a:latin typeface="Segoe UI" pitchFamily="34" charset="0"/>
                <a:ea typeface="+mn-ea"/>
                <a:cs typeface="+mn-cs"/>
              </a:rPr>
              <a:t>otherwise it is how to optimize pre-reads of props or LV's associated with </a:t>
            </a:r>
            <a:r>
              <a:rPr lang="en-US" sz="1200" kern="1200" dirty="0" err="1" smtClean="0">
                <a:solidFill>
                  <a:schemeClr val="tx1"/>
                </a:solidFill>
                <a:effectLst/>
                <a:latin typeface="Segoe UI" pitchFamily="34" charset="0"/>
                <a:ea typeface="+mn-ea"/>
                <a:cs typeface="+mn-cs"/>
              </a:rPr>
              <a:t>OffPagePropertyBlob</a:t>
            </a:r>
            <a:endParaRPr lang="en-US" sz="1200" kern="1200" dirty="0" smtClean="0">
              <a:solidFill>
                <a:schemeClr val="tx1"/>
              </a:solidFill>
              <a:effectLst/>
              <a:latin typeface="Segoe UI" pitchFamily="34" charset="0"/>
              <a:ea typeface="+mn-ea"/>
              <a:cs typeface="+mn-cs"/>
            </a:endParaRPr>
          </a:p>
          <a:p>
            <a:r>
              <a:rPr lang="en-US" sz="1200" kern="1200" dirty="0" smtClean="0">
                <a:solidFill>
                  <a:schemeClr val="tx1"/>
                </a:solidFill>
                <a:effectLst/>
                <a:latin typeface="Segoe UI" pitchFamily="34" charset="0"/>
                <a:ea typeface="+mn-ea"/>
                <a:cs typeface="+mn-cs"/>
              </a:rPr>
              <a:t>the slide is in TAP </a:t>
            </a:r>
            <a:r>
              <a:rPr lang="en-US" sz="1200" kern="1200" dirty="0" err="1" smtClean="0">
                <a:solidFill>
                  <a:schemeClr val="tx1"/>
                </a:solidFill>
                <a:effectLst/>
                <a:latin typeface="Segoe UI" pitchFamily="34" charset="0"/>
                <a:ea typeface="+mn-ea"/>
                <a:cs typeface="+mn-cs"/>
              </a:rPr>
              <a:t>sumit</a:t>
            </a:r>
            <a:r>
              <a:rPr lang="en-US" sz="1200" kern="1200" dirty="0" smtClean="0">
                <a:solidFill>
                  <a:schemeClr val="tx1"/>
                </a:solidFill>
                <a:effectLst/>
                <a:latin typeface="Segoe UI" pitchFamily="34" charset="0"/>
                <a:ea typeface="+mn-ea"/>
                <a:cs typeface="+mn-cs"/>
              </a:rPr>
              <a:t> deck</a:t>
            </a:r>
          </a:p>
          <a:p>
            <a:endParaRPr lang="en-US" dirty="0" smtClean="0"/>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24</a:t>
            </a:fld>
            <a:endParaRPr lang="de-DE"/>
          </a:p>
        </p:txBody>
      </p:sp>
    </p:spTree>
    <p:extLst>
      <p:ext uri="{BB962C8B-B14F-4D97-AF65-F5344CB8AC3E}">
        <p14:creationId xmlns:p14="http://schemas.microsoft.com/office/powerpoint/2010/main" val="23510060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Calibri"/>
              </a:rPr>
              <a:t>*150 messages Sent/Received /Day, 75KB message size, no deletions, 5-day work week</a:t>
            </a: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Calibri"/>
            </a:endParaRP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Calibri"/>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Regarding OL2013: initial searches are done against the local cache.  If the sync window is configured and there are more results to be found on the server, this will show up at the bottom of the results list. Clicking the “More” button will re-issue the search against the server.  No searches will execute against the server by default, they’re only triggered by user action.  </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25</a:t>
            </a:fld>
            <a:endParaRPr lang="de-DE"/>
          </a:p>
        </p:txBody>
      </p:sp>
    </p:spTree>
    <p:extLst>
      <p:ext uri="{BB962C8B-B14F-4D97-AF65-F5344CB8AC3E}">
        <p14:creationId xmlns:p14="http://schemas.microsoft.com/office/powerpoint/2010/main" val="327201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In E2007/E2010, Exchange would index message once they arrived in the store (and thus indexed each recipient’s copy)</a:t>
            </a:r>
            <a:r>
              <a:rPr kumimoji="0" lang="en-US" sz="1200" b="0" i="0" u="none" strike="noStrike" kern="1200" cap="none" spc="0" normalizeH="0" baseline="0" noProof="0" dirty="0" smtClean="0">
                <a:ln>
                  <a:noFill/>
                </a:ln>
                <a:solidFill>
                  <a:prstClr val="black"/>
                </a:solidFill>
                <a:effectLst/>
                <a:uLnTx/>
                <a:uFillTx/>
                <a:latin typeface="Calibri"/>
              </a:rPr>
              <a:t>.  So if you take the example where a message has 3 recipients and lives within the store for 3 years, replicated to a total of 4 copies, with mailbox moves occurring twice a year, that would result in around 72 separate processing actions by the Indexing service!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Calibri"/>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In E2013, we have moved core index processing to transport.  We will process a message before DL expansion, and annotate the message with the key words.  The message will then get categorized and bifurcated and ultimately delivered to store.  A notification event will trigger the Exchange index service to index the item (essentially consume the annotated word list) and get written to the FAST index.</a:t>
            </a:r>
          </a:p>
          <a:p>
            <a:pPr marL="0" marR="0" lvl="0" indent="0" algn="l" defTabSz="914287" rtl="0" eaLnBrk="1" fontAlgn="auto" latinLnBrk="0" hangingPunct="1">
              <a:lnSpc>
                <a:spcPct val="90000"/>
              </a:lnSpc>
              <a:spcBef>
                <a:spcPts val="0"/>
              </a:spcBef>
              <a:spcAft>
                <a:spcPts val="333"/>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914287" rtl="0" eaLnBrk="1" fontAlgn="auto" latinLnBrk="0" hangingPunct="1">
              <a:lnSpc>
                <a:spcPct val="90000"/>
              </a:lnSpc>
              <a:spcBef>
                <a:spcPts val="0"/>
              </a:spcBef>
              <a:spcAft>
                <a:spcPts val="333"/>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Segoe UI" pitchFamily="34" charset="0"/>
                <a:ea typeface="+mn-ea"/>
                <a:cs typeface="+mn-cs"/>
              </a:rPr>
              <a:t>Note that indexing is also done: (1) based on notifications from store (message deletions, edits, moves) and (2) during migration. If the annotation stream is missing (14 ==&gt; 15 moves), we will wordbreak the content and annotate the message before it reaches the destination mailbox. As with transport processing, (2) amortizes the cost of indexing and reduces CPU spikiness.</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Calibri"/>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In environments where databases are replicated, the Index on the passive will crawl the active copies to receive updates.  However, in this case, we are just consuming the compressed word lists, as opposed to the entire message, thereby reducing WAN traffic.</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Calibri"/>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Calibri"/>
            </a:endParaRPr>
          </a:p>
          <a:p>
            <a:pPr marL="0" marR="0" lvl="0" indent="0" algn="l" defTabSz="914287" rtl="0" eaLnBrk="1" fontAlgn="auto" latinLnBrk="0" hangingPunct="1">
              <a:lnSpc>
                <a:spcPct val="90000"/>
              </a:lnSpc>
              <a:spcBef>
                <a:spcPts val="0"/>
              </a:spcBef>
              <a:spcAft>
                <a:spcPts val="333"/>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CTS Flow in transport is executed before DL expansion</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Calibri"/>
            </a:endParaRPr>
          </a:p>
          <a:p>
            <a:pPr marL="0" marR="0" lvl="0" indent="0" algn="l" defTabSz="914287" rtl="0" eaLnBrk="1" fontAlgn="auto" latinLnBrk="0" hangingPunct="1">
              <a:lnSpc>
                <a:spcPct val="90000"/>
              </a:lnSpc>
              <a:spcBef>
                <a:spcPts val="0"/>
              </a:spcBef>
              <a:spcAft>
                <a:spcPts val="333"/>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Words to index only and are stored on the message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Calibri"/>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An average message has 3 recipients</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Lives up to 3 years</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Mailbox is moved 2 times per year</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Indexed on 4 copies</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3*3*2*4 = 72</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E14 processed the body and attachments up to 72 times</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E2013 processes the body and attachments once!</a:t>
            </a:r>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27</a:t>
            </a:fld>
            <a:endParaRPr lang="de-DE"/>
          </a:p>
        </p:txBody>
      </p:sp>
    </p:spTree>
    <p:extLst>
      <p:ext uri="{BB962C8B-B14F-4D97-AF65-F5344CB8AC3E}">
        <p14:creationId xmlns:p14="http://schemas.microsoft.com/office/powerpoint/2010/main" val="25894363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Exchange Public Folder Guidance Blog Post: http://blogs.technet.com/b/exchange/archive/2008/03/31/3405234.aspx </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New Whitepaper being released soon: Moving Public Folders to Office365 – Provides alternative to PFs since O365 does not currently have </a:t>
            </a:r>
            <a:r>
              <a:rPr kumimoji="0" lang="en-US" sz="1200" b="0" i="0" u="none" strike="noStrike" kern="1200" cap="none" spc="0" normalizeH="0" baseline="0" noProof="0" dirty="0" err="1" smtClean="0">
                <a:ln>
                  <a:noFill/>
                </a:ln>
                <a:solidFill>
                  <a:prstClr val="black"/>
                </a:solidFill>
                <a:effectLst/>
                <a:uLnTx/>
                <a:uFillTx/>
                <a:latin typeface="Calibri"/>
              </a:rPr>
              <a:t>PFsok</a:t>
            </a:r>
            <a:r>
              <a:rPr kumimoji="0" lang="en-US" sz="1200" b="0" i="0" u="none" strike="noStrike" kern="1200" cap="none" spc="0" normalizeH="0" baseline="0" noProof="0" dirty="0" smtClean="0">
                <a:ln>
                  <a:noFill/>
                </a:ln>
                <a:solidFill>
                  <a:prstClr val="black"/>
                </a:solidFill>
                <a:effectLst/>
                <a:uLnTx/>
                <a:uFillTx/>
                <a:latin typeface="Calibri"/>
              </a:rPr>
              <a:t>.</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prstClr val="black"/>
                </a:solidFill>
                <a:effectLst/>
                <a:uLnTx/>
                <a:uFillTx/>
                <a:latin typeface="Calibri"/>
              </a:rPr>
              <a:t>Scenario</a:t>
            </a:r>
            <a:r>
              <a:rPr kumimoji="0" lang="en-US" sz="1200" b="0" i="0" u="none" strike="noStrike" kern="1200" cap="none" spc="0" normalizeH="0" baseline="0" noProof="0" dirty="0" smtClean="0">
                <a:ln>
                  <a:noFill/>
                </a:ln>
                <a:solidFill>
                  <a:prstClr val="black"/>
                </a:solidFill>
                <a:effectLst/>
                <a:uLnTx/>
                <a:uFillTx/>
                <a:latin typeface="Calibri"/>
              </a:rPr>
              <a:t> </a:t>
            </a:r>
          </a:p>
          <a:p>
            <a:pPr marL="171450" marR="0" lvl="0" indent="-171450" algn="l" defTabSz="914377" rtl="0" eaLnBrk="1" fontAlgn="auto" latinLnBrk="0" hangingPunct="1">
              <a:lnSpc>
                <a:spcPct val="100000"/>
              </a:lnSpc>
              <a:spcBef>
                <a:spcPts val="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prstClr val="black"/>
                </a:solidFill>
                <a:effectLst/>
                <a:uLnTx/>
                <a:uFillTx/>
                <a:latin typeface="Calibri"/>
              </a:rPr>
              <a:t>Document Sharing</a:t>
            </a:r>
            <a:r>
              <a:rPr kumimoji="0" lang="en-US" sz="1200" b="0" i="0" u="none" strike="noStrike" kern="1200" cap="none" spc="0" normalizeH="0" baseline="0" noProof="0" dirty="0" smtClean="0">
                <a:ln>
                  <a:noFill/>
                </a:ln>
                <a:solidFill>
                  <a:prstClr val="black"/>
                </a:solidFill>
                <a:effectLst/>
                <a:uLnTx/>
                <a:uFillTx/>
                <a:latin typeface="Calibri"/>
              </a:rPr>
              <a:t> - SharePoint is better option </a:t>
            </a:r>
          </a:p>
          <a:p>
            <a:pPr marL="171450" marR="0" lvl="0" indent="-171450" algn="l" defTabSz="914377" rtl="0" eaLnBrk="1" fontAlgn="auto" latinLnBrk="0" hangingPunct="1">
              <a:lnSpc>
                <a:spcPct val="100000"/>
              </a:lnSpc>
              <a:spcBef>
                <a:spcPts val="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prstClr val="black"/>
                </a:solidFill>
                <a:effectLst/>
                <a:uLnTx/>
                <a:uFillTx/>
                <a:latin typeface="Calibri"/>
              </a:rPr>
              <a:t>Calendar Sharing</a:t>
            </a:r>
            <a:r>
              <a:rPr kumimoji="0" lang="en-US" sz="1200" b="0" i="0" u="none" strike="noStrike" kern="1200" cap="none" spc="0" normalizeH="0" baseline="0" noProof="0" dirty="0" smtClean="0">
                <a:ln>
                  <a:noFill/>
                </a:ln>
                <a:solidFill>
                  <a:prstClr val="black"/>
                </a:solidFill>
                <a:effectLst/>
                <a:uLnTx/>
                <a:uFillTx/>
                <a:latin typeface="Calibri"/>
              </a:rPr>
              <a:t>  - SharePoint if New to PFs, Either SharePoint or Exchange is existing PFs</a:t>
            </a:r>
          </a:p>
          <a:p>
            <a:pPr marL="171450" marR="0" lvl="0" indent="-171450" algn="l" defTabSz="914377" rtl="0" eaLnBrk="1" fontAlgn="auto" latinLnBrk="0" hangingPunct="1">
              <a:lnSpc>
                <a:spcPct val="100000"/>
              </a:lnSpc>
              <a:spcBef>
                <a:spcPts val="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prstClr val="black"/>
                </a:solidFill>
                <a:effectLst/>
                <a:uLnTx/>
                <a:uFillTx/>
                <a:latin typeface="Calibri"/>
              </a:rPr>
              <a:t>Contact Sharing</a:t>
            </a:r>
            <a:r>
              <a:rPr kumimoji="0" lang="en-US" sz="1200" b="0" i="0" u="none" strike="noStrike" kern="1200" cap="none" spc="0" normalizeH="0" baseline="0" noProof="0" dirty="0" smtClean="0">
                <a:ln>
                  <a:noFill/>
                </a:ln>
                <a:solidFill>
                  <a:prstClr val="black"/>
                </a:solidFill>
                <a:effectLst/>
                <a:uLnTx/>
                <a:uFillTx/>
                <a:latin typeface="Calibri"/>
              </a:rPr>
              <a:t> - SharePoint if New to PFs, Either SharePoint or Exchange is existing PFs</a:t>
            </a:r>
          </a:p>
          <a:p>
            <a:pPr marL="171450" marR="0" lvl="0" indent="-171450" algn="l" defTabSz="914377" rtl="0" eaLnBrk="1" fontAlgn="auto" latinLnBrk="0" hangingPunct="1">
              <a:lnSpc>
                <a:spcPct val="100000"/>
              </a:lnSpc>
              <a:spcBef>
                <a:spcPts val="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prstClr val="black"/>
                </a:solidFill>
                <a:effectLst/>
                <a:uLnTx/>
                <a:uFillTx/>
                <a:latin typeface="Calibri"/>
              </a:rPr>
              <a:t>Discussion Forums - </a:t>
            </a:r>
            <a:r>
              <a:rPr kumimoji="0" lang="en-US" sz="1200" b="0" i="0" u="none" strike="noStrike" kern="1200" cap="none" spc="0" normalizeH="0" baseline="0" noProof="0" dirty="0" smtClean="0">
                <a:ln>
                  <a:noFill/>
                </a:ln>
                <a:solidFill>
                  <a:prstClr val="black"/>
                </a:solidFill>
                <a:effectLst/>
                <a:uLnTx/>
                <a:uFillTx/>
                <a:latin typeface="Calibri"/>
              </a:rPr>
              <a:t>SharePoint if New to PFs, Either SharePoint or Exchange is existing PFs</a:t>
            </a:r>
          </a:p>
          <a:p>
            <a:pPr marL="171450" marR="0" lvl="0" indent="-171450" algn="l" defTabSz="914377" rtl="0" eaLnBrk="1" fontAlgn="auto" latinLnBrk="0" hangingPunct="1">
              <a:lnSpc>
                <a:spcPct val="100000"/>
              </a:lnSpc>
              <a:spcBef>
                <a:spcPts val="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prstClr val="black"/>
                </a:solidFill>
                <a:effectLst/>
                <a:uLnTx/>
                <a:uFillTx/>
                <a:latin typeface="Calibri"/>
              </a:rPr>
              <a:t>Distribution Group Archive</a:t>
            </a:r>
            <a:r>
              <a:rPr kumimoji="0" lang="en-US" sz="1200" b="0" i="0" u="none" strike="noStrike" kern="1200" cap="none" spc="0" normalizeH="0" baseline="0" noProof="0" dirty="0" smtClean="0">
                <a:ln>
                  <a:noFill/>
                </a:ln>
                <a:solidFill>
                  <a:prstClr val="black"/>
                </a:solidFill>
                <a:effectLst/>
                <a:uLnTx/>
                <a:uFillTx/>
                <a:latin typeface="Calibri"/>
              </a:rPr>
              <a:t> - SharePoint if New to PFs, Either SharePoint or Exchange is existing PFs</a:t>
            </a:r>
          </a:p>
          <a:p>
            <a:pPr marL="171450" marR="0" lvl="0" indent="-171450" algn="l" defTabSz="914377" rtl="0" eaLnBrk="1" fontAlgn="auto" latinLnBrk="0" hangingPunct="1">
              <a:lnSpc>
                <a:spcPct val="100000"/>
              </a:lnSpc>
              <a:spcBef>
                <a:spcPts val="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prstClr val="black"/>
                </a:solidFill>
                <a:effectLst/>
                <a:uLnTx/>
                <a:uFillTx/>
                <a:latin typeface="Calibri"/>
              </a:rPr>
              <a:t>Custom Applications - </a:t>
            </a:r>
            <a:r>
              <a:rPr kumimoji="0" lang="en-US" sz="1200" b="0" i="0" u="none" strike="noStrike" kern="1200" cap="none" spc="0" normalizeH="0" baseline="0" noProof="0" dirty="0" smtClean="0">
                <a:ln>
                  <a:noFill/>
                </a:ln>
                <a:solidFill>
                  <a:prstClr val="black"/>
                </a:solidFill>
                <a:effectLst/>
                <a:uLnTx/>
                <a:uFillTx/>
                <a:latin typeface="Calibri"/>
              </a:rPr>
              <a:t>SharePoint may be better option </a:t>
            </a:r>
          </a:p>
          <a:p>
            <a:pPr marL="171450" marR="0" lvl="0" indent="-171450" algn="l" defTabSz="914377" rtl="0" eaLnBrk="1" fontAlgn="auto" latinLnBrk="0" hangingPunct="1">
              <a:lnSpc>
                <a:spcPct val="100000"/>
              </a:lnSpc>
              <a:spcBef>
                <a:spcPts val="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prstClr val="black"/>
                </a:solidFill>
                <a:effectLst/>
                <a:uLnTx/>
                <a:uFillTx/>
                <a:latin typeface="Calibri"/>
              </a:rPr>
              <a:t>Organizational Forms - </a:t>
            </a:r>
            <a:r>
              <a:rPr kumimoji="0" lang="en-US" sz="1200" b="0" i="0" u="none" strike="noStrike" kern="1200" cap="none" spc="0" normalizeH="0" baseline="0" noProof="0" dirty="0" smtClean="0">
                <a:ln>
                  <a:noFill/>
                </a:ln>
                <a:solidFill>
                  <a:prstClr val="black"/>
                </a:solidFill>
                <a:effectLst/>
                <a:uLnTx/>
                <a:uFillTx/>
                <a:latin typeface="Calibri"/>
              </a:rPr>
              <a:t>Use InfoPath </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Lacking information on Public Folders</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Migrating is not a trivial process</a:t>
            </a:r>
          </a:p>
        </p:txBody>
      </p:sp>
      <p:sp>
        <p:nvSpPr>
          <p:cNvPr id="4" name="Foliennummernplatzhalter 3"/>
          <p:cNvSpPr>
            <a:spLocks noGrp="1"/>
          </p:cNvSpPr>
          <p:nvPr>
            <p:ph type="sldNum" sz="quarter" idx="10"/>
          </p:nvPr>
        </p:nvSpPr>
        <p:spPr/>
        <p:txBody>
          <a:bodyPr/>
          <a:lstStyle/>
          <a:p>
            <a:fld id="{F364B763-9996-4161-BB5F-9429EF58CD5C}" type="slidenum">
              <a:rPr lang="de-DE" smtClean="0"/>
              <a:pPr/>
              <a:t>28</a:t>
            </a:fld>
            <a:endParaRPr lang="de-DE"/>
          </a:p>
        </p:txBody>
      </p:sp>
    </p:spTree>
    <p:extLst>
      <p:ext uri="{BB962C8B-B14F-4D97-AF65-F5344CB8AC3E}">
        <p14:creationId xmlns:p14="http://schemas.microsoft.com/office/powerpoint/2010/main" val="267319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29</a:t>
            </a:fld>
            <a:endParaRPr lang="de-DE"/>
          </a:p>
        </p:txBody>
      </p:sp>
    </p:spTree>
    <p:extLst>
      <p:ext uri="{BB962C8B-B14F-4D97-AF65-F5344CB8AC3E}">
        <p14:creationId xmlns:p14="http://schemas.microsoft.com/office/powerpoint/2010/main" val="448074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Does not terminate SMTP in perimeter</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 In E2013 FET is a proxy solution. Therefore all existing Edge agents which are based on </a:t>
            </a:r>
            <a:r>
              <a:rPr lang="en-US" dirty="0" err="1" smtClean="0"/>
              <a:t>OnEndOfData</a:t>
            </a:r>
            <a:r>
              <a:rPr lang="en-US" dirty="0" smtClean="0"/>
              <a:t> can’t be supported in FET.  </a:t>
            </a:r>
          </a:p>
        </p:txBody>
      </p:sp>
      <p:sp>
        <p:nvSpPr>
          <p:cNvPr id="4" name="Foliennummernplatzhalter 3"/>
          <p:cNvSpPr>
            <a:spLocks noGrp="1"/>
          </p:cNvSpPr>
          <p:nvPr>
            <p:ph type="sldNum" sz="quarter" idx="10"/>
          </p:nvPr>
        </p:nvSpPr>
        <p:spPr/>
        <p:txBody>
          <a:bodyPr/>
          <a:lstStyle/>
          <a:p>
            <a:fld id="{F364B763-9996-4161-BB5F-9429EF58CD5C}" type="slidenum">
              <a:rPr lang="de-DE" smtClean="0"/>
              <a:pPr/>
              <a:t>30</a:t>
            </a:fld>
            <a:endParaRPr lang="de-DE"/>
          </a:p>
        </p:txBody>
      </p:sp>
    </p:spTree>
    <p:extLst>
      <p:ext uri="{BB962C8B-B14F-4D97-AF65-F5344CB8AC3E}">
        <p14:creationId xmlns:p14="http://schemas.microsoft.com/office/powerpoint/2010/main" val="3436161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Who </a:t>
            </a:r>
            <a:r>
              <a:rPr lang="de-DE" dirty="0" err="1" smtClean="0"/>
              <a:t>runs</a:t>
            </a:r>
            <a:r>
              <a:rPr lang="de-DE" dirty="0" smtClean="0"/>
              <a:t> Exchange</a:t>
            </a:r>
            <a:r>
              <a:rPr lang="de-DE" baseline="0" dirty="0" smtClean="0"/>
              <a:t> 2013 </a:t>
            </a:r>
            <a:r>
              <a:rPr lang="de-DE" baseline="0" dirty="0" err="1" smtClean="0"/>
              <a:t>already</a:t>
            </a:r>
            <a:r>
              <a:rPr lang="de-DE" baseline="0" dirty="0" smtClean="0"/>
              <a:t>?</a:t>
            </a:r>
          </a:p>
          <a:p>
            <a:r>
              <a:rPr lang="de-DE" baseline="0" dirty="0" smtClean="0"/>
              <a:t>Who </a:t>
            </a:r>
            <a:r>
              <a:rPr lang="de-DE" baseline="0" dirty="0" err="1" smtClean="0"/>
              <a:t>maintains</a:t>
            </a:r>
            <a:r>
              <a:rPr lang="de-DE" baseline="0" dirty="0" smtClean="0"/>
              <a:t> an Exchange 2010 </a:t>
            </a:r>
            <a:r>
              <a:rPr lang="de-DE" baseline="0" dirty="0" err="1" smtClean="0"/>
              <a:t>environment</a:t>
            </a:r>
            <a:r>
              <a:rPr lang="de-DE" baseline="0" dirty="0" smtClean="0"/>
              <a:t>?</a:t>
            </a:r>
          </a:p>
          <a:p>
            <a:r>
              <a:rPr lang="de-DE" baseline="0" dirty="0" smtClean="0"/>
              <a:t>Mixed </a:t>
            </a:r>
            <a:r>
              <a:rPr lang="de-DE" baseline="0" dirty="0" err="1" smtClean="0"/>
              <a:t>with</a:t>
            </a:r>
            <a:r>
              <a:rPr lang="de-DE" baseline="0" dirty="0" smtClean="0"/>
              <a:t> Exchange 2007?</a:t>
            </a:r>
          </a:p>
          <a:p>
            <a:r>
              <a:rPr lang="de-DE" baseline="0" dirty="0" smtClean="0"/>
              <a:t>Mixed </a:t>
            </a:r>
            <a:r>
              <a:rPr lang="de-DE" baseline="0" dirty="0" err="1" smtClean="0"/>
              <a:t>with</a:t>
            </a:r>
            <a:r>
              <a:rPr lang="de-DE" baseline="0" dirty="0" smtClean="0"/>
              <a:t> Exchange 2003?</a:t>
            </a:r>
          </a:p>
          <a:p>
            <a:r>
              <a:rPr lang="de-DE" baseline="0" dirty="0" smtClean="0"/>
              <a:t>Who </a:t>
            </a:r>
            <a:r>
              <a:rPr lang="de-DE" baseline="0" dirty="0" err="1" smtClean="0"/>
              <a:t>maintains</a:t>
            </a:r>
            <a:r>
              <a:rPr lang="de-DE" baseline="0" dirty="0" smtClean="0"/>
              <a:t> </a:t>
            </a:r>
            <a:r>
              <a:rPr lang="de-DE" baseline="0" dirty="0" err="1" smtClean="0"/>
              <a:t>even</a:t>
            </a:r>
            <a:r>
              <a:rPr lang="de-DE" baseline="0" dirty="0" smtClean="0"/>
              <a:t> Exchange </a:t>
            </a:r>
            <a:r>
              <a:rPr lang="de-DE" baseline="0" dirty="0" err="1" smtClean="0"/>
              <a:t>older</a:t>
            </a:r>
            <a:r>
              <a:rPr lang="de-DE" baseline="0" dirty="0" smtClean="0"/>
              <a:t> </a:t>
            </a:r>
            <a:r>
              <a:rPr lang="de-DE" baseline="0" dirty="0" err="1" smtClean="0"/>
              <a:t>than</a:t>
            </a:r>
            <a:r>
              <a:rPr lang="de-DE" baseline="0" dirty="0" smtClean="0"/>
              <a:t> 2003?</a:t>
            </a:r>
          </a:p>
          <a:p>
            <a:r>
              <a:rPr lang="de-DE" baseline="0" dirty="0" err="1" smtClean="0"/>
              <a:t>Anybody</a:t>
            </a:r>
            <a:r>
              <a:rPr lang="de-DE" baseline="0" dirty="0" smtClean="0"/>
              <a:t> </a:t>
            </a:r>
            <a:r>
              <a:rPr lang="de-DE" baseline="0" dirty="0" err="1" smtClean="0"/>
              <a:t>who</a:t>
            </a:r>
            <a:r>
              <a:rPr lang="de-DE" baseline="0" dirty="0" smtClean="0"/>
              <a:t> </a:t>
            </a:r>
            <a:r>
              <a:rPr lang="de-DE" baseline="0" dirty="0" err="1" smtClean="0"/>
              <a:t>already</a:t>
            </a:r>
            <a:r>
              <a:rPr lang="de-DE" baseline="0" dirty="0" smtClean="0"/>
              <a:t> </a:t>
            </a:r>
            <a:r>
              <a:rPr lang="de-DE" baseline="0" dirty="0" err="1" smtClean="0"/>
              <a:t>deployed</a:t>
            </a:r>
            <a:r>
              <a:rPr lang="de-DE" baseline="0" dirty="0" smtClean="0"/>
              <a:t> an hybrid </a:t>
            </a:r>
            <a:r>
              <a:rPr lang="de-DE" baseline="0" dirty="0" err="1" smtClean="0"/>
              <a:t>configuration</a:t>
            </a:r>
            <a:r>
              <a:rPr lang="de-DE" baseline="0" dirty="0" smtClean="0"/>
              <a:t> </a:t>
            </a:r>
            <a:r>
              <a:rPr lang="de-DE" baseline="0" dirty="0" err="1" smtClean="0"/>
              <a:t>or</a:t>
            </a:r>
            <a:r>
              <a:rPr lang="de-DE" baseline="0" dirty="0" smtClean="0"/>
              <a:t> </a:t>
            </a:r>
            <a:r>
              <a:rPr lang="de-DE" baseline="0" dirty="0" err="1" smtClean="0"/>
              <a:t>migrated</a:t>
            </a:r>
            <a:r>
              <a:rPr lang="de-DE" baseline="0" dirty="0" smtClean="0"/>
              <a:t> </a:t>
            </a:r>
            <a:r>
              <a:rPr lang="de-DE" baseline="0" dirty="0" err="1" smtClean="0"/>
              <a:t>to</a:t>
            </a:r>
            <a:r>
              <a:rPr lang="de-DE" baseline="0" dirty="0" smtClean="0"/>
              <a:t> Office 365?</a:t>
            </a:r>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3</a:t>
            </a:fld>
            <a:endParaRPr lang="de-DE"/>
          </a:p>
        </p:txBody>
      </p:sp>
    </p:spTree>
    <p:extLst>
      <p:ext uri="{BB962C8B-B14F-4D97-AF65-F5344CB8AC3E}">
        <p14:creationId xmlns:p14="http://schemas.microsoft.com/office/powerpoint/2010/main" val="1030603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Mailbox Locator.  The SMTP </a:t>
            </a:r>
            <a:r>
              <a:rPr lang="en-US" dirty="0" err="1" smtClean="0"/>
              <a:t>FrontDoor</a:t>
            </a:r>
            <a:r>
              <a:rPr lang="en-US" dirty="0" smtClean="0"/>
              <a:t> will have knowledge to where in the Exchange organization the destination mailbox is located.  Inbound SMTP conversations can be </a:t>
            </a:r>
            <a:r>
              <a:rPr lang="en-US" dirty="0" err="1" smtClean="0"/>
              <a:t>proxied</a:t>
            </a:r>
            <a:r>
              <a:rPr lang="en-US" dirty="0" smtClean="0"/>
              <a:t> to a Hub server that is located close to the mailbox location is, and not to a random Hub server. </a:t>
            </a:r>
          </a:p>
          <a:p>
            <a:r>
              <a:rPr lang="en-US" dirty="0" smtClean="0"/>
              <a:t>If inbound traffic is directed at a Hub Server in the Exchange topology, that Hub server will act as an additional hop between the external source and the appropriate mailbox location.      </a:t>
            </a:r>
          </a:p>
          <a:p>
            <a:endParaRPr lang="en-US" dirty="0" smtClean="0"/>
          </a:p>
          <a:p>
            <a:r>
              <a:rPr lang="en-US" dirty="0" smtClean="0"/>
              <a:t>FET is useful for our E2013 architecture:</a:t>
            </a:r>
          </a:p>
          <a:p>
            <a:r>
              <a:rPr lang="en-US" dirty="0" smtClean="0"/>
              <a:t>1.       It keeps with our proxy architecture around protocols (all things entering into the org must go through an CAS2013).</a:t>
            </a:r>
          </a:p>
          <a:p>
            <a:r>
              <a:rPr lang="en-US" dirty="0" smtClean="0"/>
              <a:t>2.       It enables customers to separate protocol filtering from content filtering (or choose to have multiple layers if they have third-party SMTP gateway solutions in the perimeter network).</a:t>
            </a:r>
          </a:p>
          <a:p>
            <a:r>
              <a:rPr lang="en-US" dirty="0" smtClean="0"/>
              <a:t>3.       It provides a central entry point for internal mail flow applications (e.g., SharePoint).</a:t>
            </a:r>
          </a:p>
          <a:p>
            <a:r>
              <a:rPr lang="en-US" dirty="0" smtClean="0"/>
              <a:t>4.       It provides a central entry point for IMAP/POP clients.</a:t>
            </a:r>
          </a:p>
          <a:p>
            <a:r>
              <a:rPr lang="en-US" dirty="0" smtClean="0"/>
              <a:t>5.       #3 and #4 solve the SMTP namespace related issues of not having FET and keeps with our model of not requiring commercially trusted certs on MBX2013.</a:t>
            </a:r>
          </a:p>
          <a:p>
            <a:endParaRPr lang="en-US" dirty="0" smtClean="0"/>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32</a:t>
            </a:fld>
            <a:endParaRPr lang="de-DE"/>
          </a:p>
        </p:txBody>
      </p:sp>
    </p:spTree>
    <p:extLst>
      <p:ext uri="{BB962C8B-B14F-4D97-AF65-F5344CB8AC3E}">
        <p14:creationId xmlns:p14="http://schemas.microsoft.com/office/powerpoint/2010/main" val="1789780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Routing will now select the next hop for each recipient individually</a:t>
            </a:r>
          </a:p>
          <a:p>
            <a:r>
              <a:rPr lang="en-US" dirty="0" smtClean="0"/>
              <a:t>Routing now recognizes DAG boundaries, in addition, to AD site boundaries</a:t>
            </a:r>
          </a:p>
          <a:p>
            <a:r>
              <a:rPr lang="en-US" dirty="0" smtClean="0"/>
              <a:t>When delivering to Mailbox Transport, HT will queue per database and query Active Manager to determine which Mailbox Transport to connect to based on the active database location</a:t>
            </a:r>
          </a:p>
          <a:p>
            <a:r>
              <a:rPr lang="en-US" dirty="0" smtClean="0"/>
              <a:t>When delivering to another HT, HT will queue per DAG and prefer closer HTs in the target DAG</a:t>
            </a:r>
          </a:p>
          <a:p>
            <a:r>
              <a:rPr lang="en-US" dirty="0" smtClean="0"/>
              <a:t>Send/Delivery-Agent Connectors can be homed on entire E2013+ DAGs or individual Hubs; communicate through Front End for marked Send Connectors</a:t>
            </a:r>
          </a:p>
        </p:txBody>
      </p:sp>
      <p:sp>
        <p:nvSpPr>
          <p:cNvPr id="4" name="Foliennummernplatzhalter 3"/>
          <p:cNvSpPr>
            <a:spLocks noGrp="1"/>
          </p:cNvSpPr>
          <p:nvPr>
            <p:ph type="sldNum" sz="quarter" idx="10"/>
          </p:nvPr>
        </p:nvSpPr>
        <p:spPr/>
        <p:txBody>
          <a:bodyPr/>
          <a:lstStyle/>
          <a:p>
            <a:fld id="{F364B763-9996-4161-BB5F-9429EF58CD5C}" type="slidenum">
              <a:rPr lang="de-DE" smtClean="0"/>
              <a:pPr/>
              <a:t>33</a:t>
            </a:fld>
            <a:endParaRPr lang="de-DE"/>
          </a:p>
        </p:txBody>
      </p:sp>
    </p:spTree>
    <p:extLst>
      <p:ext uri="{BB962C8B-B14F-4D97-AF65-F5344CB8AC3E}">
        <p14:creationId xmlns:p14="http://schemas.microsoft.com/office/powerpoint/2010/main" val="613738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Routing will now select the next hop for each recipient individually</a:t>
            </a:r>
          </a:p>
          <a:p>
            <a:r>
              <a:rPr lang="en-US" dirty="0" smtClean="0"/>
              <a:t>Routing now recognizes DAG boundaries, in addition, to AD site boundaries</a:t>
            </a:r>
          </a:p>
          <a:p>
            <a:r>
              <a:rPr lang="en-US" dirty="0" smtClean="0"/>
              <a:t>When delivering to Mailbox Transport, HT will queue per database and query Active Manager to determine which Mailbox Transport to connect to based on the active database location</a:t>
            </a:r>
          </a:p>
          <a:p>
            <a:r>
              <a:rPr lang="en-US" dirty="0" smtClean="0"/>
              <a:t>When delivering to another HT, HT will queue per DAG and prefer closer HTs in the target DAG</a:t>
            </a:r>
          </a:p>
          <a:p>
            <a:r>
              <a:rPr lang="en-US" dirty="0" smtClean="0"/>
              <a:t>Send/Delivery-Agent Connectors can be homed on entire E2013+ DAGs or individual Hubs; communicate through Front End for marked Send Connectors</a:t>
            </a:r>
          </a:p>
        </p:txBody>
      </p:sp>
      <p:sp>
        <p:nvSpPr>
          <p:cNvPr id="4" name="Foliennummernplatzhalter 3"/>
          <p:cNvSpPr>
            <a:spLocks noGrp="1"/>
          </p:cNvSpPr>
          <p:nvPr>
            <p:ph type="sldNum" sz="quarter" idx="10"/>
          </p:nvPr>
        </p:nvSpPr>
        <p:spPr/>
        <p:txBody>
          <a:bodyPr/>
          <a:lstStyle/>
          <a:p>
            <a:fld id="{F364B763-9996-4161-BB5F-9429EF58CD5C}" type="slidenum">
              <a:rPr lang="de-DE" smtClean="0"/>
              <a:pPr/>
              <a:t>34</a:t>
            </a:fld>
            <a:endParaRPr lang="de-DE"/>
          </a:p>
        </p:txBody>
      </p:sp>
    </p:spTree>
    <p:extLst>
      <p:ext uri="{BB962C8B-B14F-4D97-AF65-F5344CB8AC3E}">
        <p14:creationId xmlns:p14="http://schemas.microsoft.com/office/powerpoint/2010/main" val="25963840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Routable DAG: This is a collection of Exchange 2013 Preview Mailbox servers that belong to one DAG. The mailbox databases in the DAG are the routing destinations that are serviced by this delivery group. After the message arrives at the Hub Transport service on a Mailbox server that belongs to the DAG, the Hub Transport service routes the message to the Mailbox Transport service on the Mailbox server in the DAG that currently holds the active copy of the destination mailbox database. The Mailbox Transport service on the destination Mailbox server then delivers the message to the local mailbox database. Although a DAG may contain Mailbox servers located in different Active Directory sites, the DAG is the delivery group boundary.</a:t>
            </a:r>
            <a:br>
              <a:rPr lang="en-US" dirty="0" smtClean="0"/>
            </a:br>
            <a:r>
              <a:rPr lang="en-US" dirty="0" smtClean="0"/>
              <a:t/>
            </a:r>
            <a:br>
              <a:rPr lang="en-US" dirty="0" smtClean="0"/>
            </a:br>
            <a:endParaRPr lang="en-US" dirty="0" smtClean="0"/>
          </a:p>
          <a:p>
            <a:r>
              <a:rPr lang="en-US" dirty="0" smtClean="0"/>
              <a:t>Mailbox delivery group: This is a collection of Exchange servers of the same version located in one Active Directory site. The Active Directory site is the delivery group boundary. The routing destinations and the delivery groups that service them are separated by the major release versions of Exchange in the Active Directory site. The mailbox databases located on Exchange 2010 Mailbox servers are serviced by the Exchange 2010 Hub Transport servers located in the Active Directory site. The mailbox databases located on Exchange 2013 Preview Mailbox servers in Active Directory site that don't belong to a DAG are serviced by the Hub Transport service on Exchange 2013 Preview Mailbox servers in the Active Directory site. How the message is delivered to the mailbox database depends on version of Exchange:</a:t>
            </a:r>
            <a:br>
              <a:rPr lang="en-US" dirty="0" smtClean="0"/>
            </a:br>
            <a:r>
              <a:rPr lang="en-US" dirty="0" smtClean="0"/>
              <a:t/>
            </a:r>
            <a:br>
              <a:rPr lang="en-US" dirty="0" smtClean="0"/>
            </a:br>
            <a:endParaRPr lang="en-US" dirty="0" smtClean="0"/>
          </a:p>
          <a:p>
            <a:r>
              <a:rPr lang="en-US" dirty="0" smtClean="0"/>
              <a:t>Exchange 2013 Preview: After the message arrives at the destination Mailbox server in the destination Active Directory site, the Hub Transport service uses SMTP to transfer the message to the Mailbox Transport service. The Mailbox Transport service then delivers the message to the local mailbox database using RPC.</a:t>
            </a:r>
            <a:br>
              <a:rPr lang="en-US" dirty="0" smtClean="0"/>
            </a:br>
            <a:r>
              <a:rPr lang="en-US" dirty="0" smtClean="0"/>
              <a:t/>
            </a:r>
            <a:br>
              <a:rPr lang="en-US" dirty="0" smtClean="0"/>
            </a:br>
            <a:endParaRPr lang="en-US" dirty="0" smtClean="0"/>
          </a:p>
          <a:p>
            <a:r>
              <a:rPr lang="en-US" dirty="0" smtClean="0"/>
              <a:t>Exchange 2010: After the message arrives at a random Exchange 2010 Hub Transport server in the destination Active Directory site, the store driver on the Hub Transport server uses RPC to write the message to the mailbox database.</a:t>
            </a:r>
            <a:br>
              <a:rPr lang="en-US" dirty="0" smtClean="0"/>
            </a:br>
            <a:r>
              <a:rPr lang="en-US" dirty="0" smtClean="0"/>
              <a:t/>
            </a:r>
            <a:br>
              <a:rPr lang="en-US" dirty="0" smtClean="0"/>
            </a:br>
            <a:endParaRPr lang="en-US" dirty="0" smtClean="0"/>
          </a:p>
          <a:p>
            <a:r>
              <a:rPr lang="en-US" dirty="0" smtClean="0"/>
              <a:t>Connector source servers: This is a mixed collection of Exchange 2010 Hub Transport servers or Exchange 2013 Preview Mailbox servers that are scoped as the source server for a Send connector, a Delivery Agent connector or a Foreign connector. The connector is the routing destination that's serviced by this routing group. When a connector is scoped to a specific server, only that server is allowed to route messages to destination defined by the connector. This delivery group may contain Exchange 2010 Hub Transport servers or Exchange 2013 Preview Mailbox servers located in different Active Directory sites.</a:t>
            </a:r>
            <a:br>
              <a:rPr lang="en-US" dirty="0" smtClean="0"/>
            </a:br>
            <a:r>
              <a:rPr lang="en-US" dirty="0" smtClean="0"/>
              <a:t/>
            </a:r>
            <a:br>
              <a:rPr lang="en-US" dirty="0" smtClean="0"/>
            </a:br>
            <a:endParaRPr lang="en-US" dirty="0" smtClean="0"/>
          </a:p>
          <a:p>
            <a:r>
              <a:rPr lang="en-US" dirty="0" smtClean="0"/>
              <a:t>AD site: In some circumstances, an Active Directory site isn't the ultimate destination of a message, but the message must pass through an Exchange 2010 Hub Transport server or Exchange 2013 Preview Mailbox server in that Active Directory site. Those circumstances include:</a:t>
            </a:r>
            <a:br>
              <a:rPr lang="en-US" dirty="0" smtClean="0"/>
            </a:br>
            <a:r>
              <a:rPr lang="en-US" dirty="0" smtClean="0"/>
              <a:t/>
            </a:r>
            <a:br>
              <a:rPr lang="en-US" dirty="0" smtClean="0"/>
            </a:br>
            <a:endParaRPr lang="en-US" dirty="0" smtClean="0"/>
          </a:p>
          <a:p>
            <a:r>
              <a:rPr lang="en-US" dirty="0" smtClean="0"/>
              <a:t>When the Active Directory site is configured as a hub site. When the hub site exists on the least-cost routing path for message delivery, the messages queue and are processed by a transport server in the hub site before they're relayed to their ultimate destination.</a:t>
            </a:r>
            <a:br>
              <a:rPr lang="en-US" dirty="0" smtClean="0"/>
            </a:br>
            <a:r>
              <a:rPr lang="en-US" dirty="0" smtClean="0"/>
              <a:t/>
            </a:r>
            <a:br>
              <a:rPr lang="en-US" dirty="0" smtClean="0"/>
            </a:br>
            <a:endParaRPr lang="en-US" dirty="0" smtClean="0"/>
          </a:p>
          <a:p>
            <a:r>
              <a:rPr lang="en-US" dirty="0" smtClean="0"/>
              <a:t>When an Exchange 2010 or Exchange 2007 Edge Transport server is subscribed to the Active Directory site. These subscribed Edge Transport servers aren't directly accessible from other Active Directory sites.</a:t>
            </a:r>
            <a:br>
              <a:rPr lang="en-US" dirty="0" smtClean="0"/>
            </a:br>
            <a:r>
              <a:rPr lang="en-US" dirty="0" smtClean="0"/>
              <a:t/>
            </a:r>
            <a:br>
              <a:rPr lang="en-US" dirty="0" smtClean="0"/>
            </a:br>
            <a:endParaRPr lang="en-US" dirty="0" smtClean="0"/>
          </a:p>
          <a:p>
            <a:r>
              <a:rPr lang="en-US" dirty="0" smtClean="0"/>
              <a:t>Note: Delayed fan-out is only used when the delivery group is an Active Directory site. Delayed fan-out attempts to reduce the number of message transmissions when multiple recipients share any part of the least-cost routing path.</a:t>
            </a:r>
            <a:br>
              <a:rPr lang="en-US" dirty="0" smtClean="0"/>
            </a:br>
            <a:endParaRPr lang="en-US" dirty="0" smtClean="0"/>
          </a:p>
          <a:p>
            <a:r>
              <a:rPr lang="en-US" dirty="0" smtClean="0"/>
              <a:t>Server list: This is a collection of one or more Exchange 2010 Hub Transport servers or Exchange 2013 Preview Mailbox servers that are configured as distribution group expansion servers. The distribution group expansion server is the routing destination serviced by this delivery group.</a:t>
            </a:r>
            <a:br>
              <a:rPr lang="en-US" dirty="0" smtClean="0"/>
            </a:br>
            <a:r>
              <a:rPr lang="en-US" dirty="0" smtClean="0"/>
              <a:t/>
            </a:r>
            <a:br>
              <a:rPr lang="en-US" dirty="0" smtClean="0"/>
            </a:br>
            <a:endParaRPr lang="en-US" dirty="0" smtClean="0"/>
          </a:p>
        </p:txBody>
      </p:sp>
      <p:sp>
        <p:nvSpPr>
          <p:cNvPr id="4" name="Foliennummernplatzhalter 3"/>
          <p:cNvSpPr>
            <a:spLocks noGrp="1"/>
          </p:cNvSpPr>
          <p:nvPr>
            <p:ph type="sldNum" sz="quarter" idx="10"/>
          </p:nvPr>
        </p:nvSpPr>
        <p:spPr/>
        <p:txBody>
          <a:bodyPr/>
          <a:lstStyle/>
          <a:p>
            <a:fld id="{F364B763-9996-4161-BB5F-9429EF58CD5C}" type="slidenum">
              <a:rPr lang="de-DE" smtClean="0"/>
              <a:pPr/>
              <a:t>35</a:t>
            </a:fld>
            <a:endParaRPr lang="de-DE"/>
          </a:p>
        </p:txBody>
      </p:sp>
    </p:spTree>
    <p:extLst>
      <p:ext uri="{BB962C8B-B14F-4D97-AF65-F5344CB8AC3E}">
        <p14:creationId xmlns:p14="http://schemas.microsoft.com/office/powerpoint/2010/main" val="40111024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Safety Net -&gt; Enhanced Shadow </a:t>
            </a:r>
            <a:r>
              <a:rPr lang="en-US" dirty="0" err="1" smtClean="0"/>
              <a:t>Reduncy</a:t>
            </a:r>
            <a:endParaRPr lang="en-US" dirty="0" smtClean="0"/>
          </a:p>
          <a:p>
            <a:r>
              <a:rPr lang="en-US" dirty="0" smtClean="0"/>
              <a:t>Primary failure is identified by either </a:t>
            </a:r>
            <a:r>
              <a:rPr lang="en-US" dirty="0" err="1" smtClean="0"/>
              <a:t>unavailabke</a:t>
            </a:r>
            <a:r>
              <a:rPr lang="en-US" baseline="0" dirty="0" smtClean="0"/>
              <a:t> for a configurable time period (default 3 hours) or primary server acknowledges with a different </a:t>
            </a:r>
            <a:r>
              <a:rPr lang="en-US" baseline="0" dirty="0" err="1" smtClean="0"/>
              <a:t>mail.que</a:t>
            </a:r>
            <a:r>
              <a:rPr lang="en-US" baseline="0" dirty="0" smtClean="0"/>
              <a:t> database id</a:t>
            </a:r>
          </a:p>
          <a:p>
            <a:r>
              <a:rPr lang="en-US" baseline="0" dirty="0" smtClean="0"/>
              <a:t>Different </a:t>
            </a:r>
            <a:r>
              <a:rPr lang="en-US" baseline="0" dirty="0" err="1" smtClean="0"/>
              <a:t>mail.que</a:t>
            </a:r>
            <a:r>
              <a:rPr lang="en-US" baseline="0" dirty="0" smtClean="0"/>
              <a:t> ID </a:t>
            </a:r>
            <a:r>
              <a:rPr lang="en-US" baseline="0" dirty="0" err="1" smtClean="0"/>
              <a:t>indiciate</a:t>
            </a:r>
            <a:r>
              <a:rPr lang="en-US" baseline="0" dirty="0" smtClean="0"/>
              <a:t> a failure of the primary queue database that held the original email, so possibly did not deliver the email correctly.</a:t>
            </a:r>
          </a:p>
          <a:p>
            <a:endParaRPr lang="en-US" baseline="0" dirty="0" smtClean="0"/>
          </a:p>
          <a:p>
            <a:r>
              <a:rPr lang="en-US" baseline="0" dirty="0" smtClean="0"/>
              <a:t>Shadow heartbeat interval 2 minutes by default  </a:t>
            </a:r>
            <a:endParaRPr lang="en-US" dirty="0" smtClean="0"/>
          </a:p>
        </p:txBody>
      </p:sp>
      <p:sp>
        <p:nvSpPr>
          <p:cNvPr id="4" name="Foliennummernplatzhalter 3"/>
          <p:cNvSpPr>
            <a:spLocks noGrp="1"/>
          </p:cNvSpPr>
          <p:nvPr>
            <p:ph type="sldNum" sz="quarter" idx="10"/>
          </p:nvPr>
        </p:nvSpPr>
        <p:spPr/>
        <p:txBody>
          <a:bodyPr/>
          <a:lstStyle/>
          <a:p>
            <a:fld id="{F364B763-9996-4161-BB5F-9429EF58CD5C}" type="slidenum">
              <a:rPr lang="de-DE" smtClean="0"/>
              <a:pPr/>
              <a:t>36</a:t>
            </a:fld>
            <a:endParaRPr lang="de-DE"/>
          </a:p>
        </p:txBody>
      </p:sp>
    </p:spTree>
    <p:extLst>
      <p:ext uri="{BB962C8B-B14F-4D97-AF65-F5344CB8AC3E}">
        <p14:creationId xmlns:p14="http://schemas.microsoft.com/office/powerpoint/2010/main" val="17485544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Who </a:t>
            </a:r>
            <a:r>
              <a:rPr lang="de-DE" dirty="0" err="1" smtClean="0"/>
              <a:t>runs</a:t>
            </a:r>
            <a:r>
              <a:rPr lang="de-DE" dirty="0" smtClean="0"/>
              <a:t> Exchange</a:t>
            </a:r>
            <a:r>
              <a:rPr lang="de-DE" baseline="0" dirty="0" smtClean="0"/>
              <a:t> 2013 </a:t>
            </a:r>
            <a:r>
              <a:rPr lang="de-DE" baseline="0" dirty="0" err="1" smtClean="0"/>
              <a:t>already</a:t>
            </a:r>
            <a:r>
              <a:rPr lang="de-DE" baseline="0" dirty="0" smtClean="0"/>
              <a:t>?</a:t>
            </a:r>
          </a:p>
          <a:p>
            <a:r>
              <a:rPr lang="de-DE" baseline="0" dirty="0" smtClean="0"/>
              <a:t>Who </a:t>
            </a:r>
            <a:r>
              <a:rPr lang="de-DE" baseline="0" dirty="0" err="1" smtClean="0"/>
              <a:t>maintains</a:t>
            </a:r>
            <a:r>
              <a:rPr lang="de-DE" baseline="0" dirty="0" smtClean="0"/>
              <a:t> an Exchange 2010 </a:t>
            </a:r>
            <a:r>
              <a:rPr lang="de-DE" baseline="0" dirty="0" err="1" smtClean="0"/>
              <a:t>environment</a:t>
            </a:r>
            <a:r>
              <a:rPr lang="de-DE" baseline="0" dirty="0" smtClean="0"/>
              <a:t>?</a:t>
            </a:r>
          </a:p>
          <a:p>
            <a:r>
              <a:rPr lang="de-DE" baseline="0" dirty="0" smtClean="0"/>
              <a:t>Mixed </a:t>
            </a:r>
            <a:r>
              <a:rPr lang="de-DE" baseline="0" dirty="0" err="1" smtClean="0"/>
              <a:t>with</a:t>
            </a:r>
            <a:r>
              <a:rPr lang="de-DE" baseline="0" dirty="0" smtClean="0"/>
              <a:t> Exchange 2007?</a:t>
            </a:r>
          </a:p>
          <a:p>
            <a:r>
              <a:rPr lang="de-DE" baseline="0" dirty="0" smtClean="0"/>
              <a:t>Mixed </a:t>
            </a:r>
            <a:r>
              <a:rPr lang="de-DE" baseline="0" dirty="0" err="1" smtClean="0"/>
              <a:t>with</a:t>
            </a:r>
            <a:r>
              <a:rPr lang="de-DE" baseline="0" dirty="0" smtClean="0"/>
              <a:t> Exchange 2003?</a:t>
            </a:r>
          </a:p>
          <a:p>
            <a:r>
              <a:rPr lang="de-DE" baseline="0" dirty="0" smtClean="0"/>
              <a:t>Who </a:t>
            </a:r>
            <a:r>
              <a:rPr lang="de-DE" baseline="0" dirty="0" err="1" smtClean="0"/>
              <a:t>maintains</a:t>
            </a:r>
            <a:r>
              <a:rPr lang="de-DE" baseline="0" dirty="0" smtClean="0"/>
              <a:t> </a:t>
            </a:r>
            <a:r>
              <a:rPr lang="de-DE" baseline="0" dirty="0" err="1" smtClean="0"/>
              <a:t>even</a:t>
            </a:r>
            <a:r>
              <a:rPr lang="de-DE" baseline="0" dirty="0" smtClean="0"/>
              <a:t> Exchange </a:t>
            </a:r>
            <a:r>
              <a:rPr lang="de-DE" baseline="0" dirty="0" err="1" smtClean="0"/>
              <a:t>older</a:t>
            </a:r>
            <a:r>
              <a:rPr lang="de-DE" baseline="0" dirty="0" smtClean="0"/>
              <a:t> </a:t>
            </a:r>
            <a:r>
              <a:rPr lang="de-DE" baseline="0" dirty="0" err="1" smtClean="0"/>
              <a:t>than</a:t>
            </a:r>
            <a:r>
              <a:rPr lang="de-DE" baseline="0" dirty="0" smtClean="0"/>
              <a:t> 2003?</a:t>
            </a:r>
          </a:p>
          <a:p>
            <a:r>
              <a:rPr lang="de-DE" baseline="0" dirty="0" err="1" smtClean="0"/>
              <a:t>Anybody</a:t>
            </a:r>
            <a:r>
              <a:rPr lang="de-DE" baseline="0" dirty="0" smtClean="0"/>
              <a:t> </a:t>
            </a:r>
            <a:r>
              <a:rPr lang="de-DE" baseline="0" dirty="0" err="1" smtClean="0"/>
              <a:t>who</a:t>
            </a:r>
            <a:r>
              <a:rPr lang="de-DE" baseline="0" dirty="0" smtClean="0"/>
              <a:t> </a:t>
            </a:r>
            <a:r>
              <a:rPr lang="de-DE" baseline="0" dirty="0" err="1" smtClean="0"/>
              <a:t>already</a:t>
            </a:r>
            <a:r>
              <a:rPr lang="de-DE" baseline="0" dirty="0" smtClean="0"/>
              <a:t> </a:t>
            </a:r>
            <a:r>
              <a:rPr lang="de-DE" baseline="0" dirty="0" err="1" smtClean="0"/>
              <a:t>deployed</a:t>
            </a:r>
            <a:r>
              <a:rPr lang="de-DE" baseline="0" dirty="0" smtClean="0"/>
              <a:t> an hybrid </a:t>
            </a:r>
            <a:r>
              <a:rPr lang="de-DE" baseline="0" dirty="0" err="1" smtClean="0"/>
              <a:t>configuration</a:t>
            </a:r>
            <a:r>
              <a:rPr lang="de-DE" baseline="0" dirty="0" smtClean="0"/>
              <a:t> </a:t>
            </a:r>
            <a:r>
              <a:rPr lang="de-DE" baseline="0" dirty="0" err="1" smtClean="0"/>
              <a:t>or</a:t>
            </a:r>
            <a:r>
              <a:rPr lang="de-DE" baseline="0" dirty="0" smtClean="0"/>
              <a:t> </a:t>
            </a:r>
            <a:r>
              <a:rPr lang="de-DE" baseline="0" dirty="0" err="1" smtClean="0"/>
              <a:t>migrated</a:t>
            </a:r>
            <a:r>
              <a:rPr lang="de-DE" baseline="0" dirty="0" smtClean="0"/>
              <a:t> </a:t>
            </a:r>
            <a:r>
              <a:rPr lang="de-DE" baseline="0" dirty="0" err="1" smtClean="0"/>
              <a:t>to</a:t>
            </a:r>
            <a:r>
              <a:rPr lang="de-DE" baseline="0" dirty="0" smtClean="0"/>
              <a:t> Office 365?</a:t>
            </a:r>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37</a:t>
            </a:fld>
            <a:endParaRPr lang="de-DE"/>
          </a:p>
        </p:txBody>
      </p:sp>
    </p:spTree>
    <p:extLst>
      <p:ext uri="{BB962C8B-B14F-4D97-AF65-F5344CB8AC3E}">
        <p14:creationId xmlns:p14="http://schemas.microsoft.com/office/powerpoint/2010/main" val="40200460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38</a:t>
            </a:fld>
            <a:endParaRPr lang="de-DE"/>
          </a:p>
        </p:txBody>
      </p:sp>
    </p:spTree>
    <p:extLst>
      <p:ext uri="{BB962C8B-B14F-4D97-AF65-F5344CB8AC3E}">
        <p14:creationId xmlns:p14="http://schemas.microsoft.com/office/powerpoint/2010/main" val="36656335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Internal monitoring and HA are tied together and can be used to detect and recover from problems as they occur and are discovered</a:t>
            </a:r>
          </a:p>
          <a:p>
            <a:endParaRPr lang="en-US" dirty="0" smtClean="0"/>
          </a:p>
          <a:p>
            <a:r>
              <a:rPr lang="en-US" dirty="0" smtClean="0"/>
              <a:t>It’s user focused.  We want to measure three key aspects – the availability, the experience, which for most client protocols is measured as latency, and whether errors occur.  So the way to think about is from an availability perspective, can the user access the service?  If they cannot access it, then the solution is immediately broken and you will get a help desk escalation.  It’s similar to going to the grocery store  - is it opened or closed?  If they can get in, what is their experience like?  It’s like getting to the check-out counter at a grocery store and waiting in line forever.  Naturally that is a bad experience.  But let’s assume you have no line, or the line is really fast, do you have any issues with the register?  If you do, then that is a bad experience as well.</a:t>
            </a:r>
          </a:p>
          <a:p>
            <a:endParaRPr lang="en-US" dirty="0" smtClean="0"/>
          </a:p>
          <a:p>
            <a:r>
              <a:rPr lang="en-US" dirty="0" smtClean="0"/>
              <a:t>In E2010, we had alerts that attempted to deliver root cause.  We are not doing that in E2013.  We are doing the opposite.  We were never effective at communicating root cause in previous releases.  Sometimes we were right, sometimes we were wrong.  So we aren’t communicating root cause in the monitoring system.  This doesn’t mean the data isn’t recorded in the logs, or dumps generated.  It’s just that monitoring won’t deliver root cause.</a:t>
            </a:r>
          </a:p>
          <a:p>
            <a:endParaRPr lang="en-US" dirty="0" smtClean="0"/>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39</a:t>
            </a:fld>
            <a:endParaRPr lang="de-DE"/>
          </a:p>
        </p:txBody>
      </p:sp>
    </p:spTree>
    <p:extLst>
      <p:ext uri="{BB962C8B-B14F-4D97-AF65-F5344CB8AC3E}">
        <p14:creationId xmlns:p14="http://schemas.microsoft.com/office/powerpoint/2010/main" val="4701932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40</a:t>
            </a:fld>
            <a:endParaRPr lang="de-DE"/>
          </a:p>
        </p:txBody>
      </p:sp>
    </p:spTree>
    <p:extLst>
      <p:ext uri="{BB962C8B-B14F-4D97-AF65-F5344CB8AC3E}">
        <p14:creationId xmlns:p14="http://schemas.microsoft.com/office/powerpoint/2010/main" val="157160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black"/>
                </a:solidFill>
                <a:effectLst/>
                <a:uLnTx/>
                <a:uFillTx/>
                <a:latin typeface="Segoe UI" pitchFamily="34" charset="0"/>
                <a:ea typeface="+mn-ea"/>
                <a:cs typeface="+mn-cs"/>
              </a:rPr>
              <a:t>Every message is redundantly persisted before its receipt is acknowledged to the sender</a:t>
            </a: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 (where the sender can be an external MTA, a user mailbox, an Exchange server of a different version and so on). The primary goal of Transport HA is to prevent message loss due to various outages. Making messages redundant before acknowledging their receipt eliminates the E14 Shadow Redundancy dependency on multiple hops and protocol extensions and eliminates the need for Delayed ACK for HA-unaware senders. For mailbox submissions, this tenet eliminates reliance on the “sent items copy in mailbox” – that dependency is also unreliable because in Wave 15 the mailbox may be co-located with the Hub Transport that processes the message.</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Basically this works by redundantly persisting a copy of the message elsewhere in the DAG prior issuing a response to the DATA verb.</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black"/>
                </a:solidFill>
                <a:effectLst/>
                <a:uLnTx/>
                <a:uFillTx/>
                <a:latin typeface="Segoe UI" pitchFamily="34" charset="0"/>
                <a:ea typeface="+mn-ea"/>
                <a:cs typeface="+mn-cs"/>
              </a:rPr>
              <a:t>Every DAG represents a Transport HA boundary and owns it’s HA implementation</a:t>
            </a: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 This tenet scopes down the number of servers that can possibly hold a redundant copy of a given message and makes resubmits more manageable. This also provides for a simple versioning story where future versions can have different HA implementation without any back-port requirements. And the fact that Mailbox Store and Transport end up with the same HA boundary is a big plus.</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black"/>
                </a:solidFill>
                <a:effectLst/>
                <a:uLnTx/>
                <a:uFillTx/>
                <a:latin typeface="Segoe UI" pitchFamily="34" charset="0"/>
                <a:ea typeface="+mn-ea"/>
                <a:cs typeface="+mn-cs"/>
              </a:rPr>
              <a:t>Delivered messages (Dumpster/</a:t>
            </a:r>
            <a:r>
              <a:rPr kumimoji="0" lang="en-US" sz="900" b="1" i="0" u="none" strike="noStrike" kern="1200" cap="none" spc="0" normalizeH="0" baseline="0" noProof="0" dirty="0" err="1" smtClean="0">
                <a:ln>
                  <a:noFill/>
                </a:ln>
                <a:solidFill>
                  <a:prstClr val="black"/>
                </a:solidFill>
                <a:effectLst/>
                <a:uLnTx/>
                <a:uFillTx/>
                <a:latin typeface="Segoe UI" pitchFamily="34" charset="0"/>
                <a:ea typeface="+mn-ea"/>
                <a:cs typeface="+mn-cs"/>
              </a:rPr>
              <a:t>SafetyNet</a:t>
            </a:r>
            <a:r>
              <a:rPr kumimoji="0" lang="en-US" sz="900" b="1" i="0" u="none" strike="noStrike" kern="1200" cap="none" spc="0" normalizeH="0" baseline="0" noProof="0" dirty="0" smtClean="0">
                <a:ln>
                  <a:noFill/>
                </a:ln>
                <a:solidFill>
                  <a:prstClr val="black"/>
                </a:solidFill>
                <a:effectLst/>
                <a:uLnTx/>
                <a:uFillTx/>
                <a:latin typeface="Segoe UI" pitchFamily="34" charset="0"/>
                <a:ea typeface="+mn-ea"/>
                <a:cs typeface="+mn-cs"/>
              </a:rPr>
              <a:t>) are kept redundant in transport similar to active messages</a:t>
            </a:r>
            <a:r>
              <a:rPr kumimoji="0" lang="en-US" sz="900" b="0" i="0" u="none" strike="noStrike" kern="1200" cap="none" spc="0" normalizeH="0" baseline="0" noProof="0" dirty="0" smtClean="0">
                <a:ln>
                  <a:noFill/>
                </a:ln>
                <a:solidFill>
                  <a:prstClr val="black"/>
                </a:solidFill>
                <a:effectLst/>
                <a:uLnTx/>
                <a:uFillTx/>
                <a:latin typeface="Segoe UI" pitchFamily="34" charset="0"/>
                <a:ea typeface="+mn-ea"/>
                <a:cs typeface="+mn-cs"/>
              </a:rPr>
              <a:t>. As stated before, Hub Transport may be co-located with the Mailbox Store it delivers a given message to, so transport has to maintain redundant copies of dumpster messages in case the entire server goes down. The Safety Net keeps messages over a long period of time and having a single copy makes it likely that some data will be missing due to a prior outage when a Safety Net resubmit is requested.</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black"/>
                </a:solidFill>
                <a:effectLst/>
                <a:uLnTx/>
                <a:uFillTx/>
                <a:latin typeface="Segoe UI" pitchFamily="34" charset="0"/>
                <a:ea typeface="+mn-ea"/>
                <a:cs typeface="+mn-cs"/>
              </a:rPr>
              <a:t>Resubmits due to Transport DB loss or MDB failover are fully automatic and do not require any manual involvement. </a:t>
            </a:r>
            <a:endParaRPr kumimoji="0" lang="en-US" sz="1200" b="0" i="0" u="none" strike="noStrike" kern="1200" cap="none" spc="0" normalizeH="0" baseline="0" noProof="0" dirty="0" smtClean="0">
              <a:ln>
                <a:noFill/>
              </a:ln>
              <a:solidFill>
                <a:prstClr val="black"/>
              </a:solidFill>
              <a:effectLst/>
              <a:uLnTx/>
              <a:uFillTx/>
              <a:latin typeface="Calibri"/>
            </a:endParaRP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41</a:t>
            </a:fld>
            <a:endParaRPr lang="de-DE"/>
          </a:p>
        </p:txBody>
      </p:sp>
    </p:spTree>
    <p:extLst>
      <p:ext uri="{BB962C8B-B14F-4D97-AF65-F5344CB8AC3E}">
        <p14:creationId xmlns:p14="http://schemas.microsoft.com/office/powerpoint/2010/main" val="109349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Who </a:t>
            </a:r>
            <a:r>
              <a:rPr lang="de-DE" dirty="0" err="1" smtClean="0"/>
              <a:t>runs</a:t>
            </a:r>
            <a:r>
              <a:rPr lang="de-DE" dirty="0" smtClean="0"/>
              <a:t> Exchange</a:t>
            </a:r>
            <a:r>
              <a:rPr lang="de-DE" baseline="0" dirty="0" smtClean="0"/>
              <a:t> 2013 </a:t>
            </a:r>
            <a:r>
              <a:rPr lang="de-DE" baseline="0" dirty="0" err="1" smtClean="0"/>
              <a:t>already</a:t>
            </a:r>
            <a:r>
              <a:rPr lang="de-DE" baseline="0" dirty="0" smtClean="0"/>
              <a:t>?</a:t>
            </a:r>
          </a:p>
          <a:p>
            <a:r>
              <a:rPr lang="de-DE" baseline="0" dirty="0" smtClean="0"/>
              <a:t>Who </a:t>
            </a:r>
            <a:r>
              <a:rPr lang="de-DE" baseline="0" dirty="0" err="1" smtClean="0"/>
              <a:t>maintains</a:t>
            </a:r>
            <a:r>
              <a:rPr lang="de-DE" baseline="0" dirty="0" smtClean="0"/>
              <a:t> an Exchange 2010 </a:t>
            </a:r>
            <a:r>
              <a:rPr lang="de-DE" baseline="0" dirty="0" err="1" smtClean="0"/>
              <a:t>environment</a:t>
            </a:r>
            <a:r>
              <a:rPr lang="de-DE" baseline="0" dirty="0" smtClean="0"/>
              <a:t>?</a:t>
            </a:r>
          </a:p>
          <a:p>
            <a:r>
              <a:rPr lang="de-DE" baseline="0" dirty="0" smtClean="0"/>
              <a:t>Mixed </a:t>
            </a:r>
            <a:r>
              <a:rPr lang="de-DE" baseline="0" dirty="0" err="1" smtClean="0"/>
              <a:t>with</a:t>
            </a:r>
            <a:r>
              <a:rPr lang="de-DE" baseline="0" dirty="0" smtClean="0"/>
              <a:t> Exchange 2007?</a:t>
            </a:r>
          </a:p>
          <a:p>
            <a:r>
              <a:rPr lang="de-DE" baseline="0" dirty="0" smtClean="0"/>
              <a:t>Mixed </a:t>
            </a:r>
            <a:r>
              <a:rPr lang="de-DE" baseline="0" dirty="0" err="1" smtClean="0"/>
              <a:t>with</a:t>
            </a:r>
            <a:r>
              <a:rPr lang="de-DE" baseline="0" dirty="0" smtClean="0"/>
              <a:t> Exchange 2003?</a:t>
            </a:r>
          </a:p>
          <a:p>
            <a:r>
              <a:rPr lang="de-DE" baseline="0" dirty="0" smtClean="0"/>
              <a:t>Who </a:t>
            </a:r>
            <a:r>
              <a:rPr lang="de-DE" baseline="0" dirty="0" err="1" smtClean="0"/>
              <a:t>maintains</a:t>
            </a:r>
            <a:r>
              <a:rPr lang="de-DE" baseline="0" dirty="0" smtClean="0"/>
              <a:t> </a:t>
            </a:r>
            <a:r>
              <a:rPr lang="de-DE" baseline="0" dirty="0" err="1" smtClean="0"/>
              <a:t>even</a:t>
            </a:r>
            <a:r>
              <a:rPr lang="de-DE" baseline="0" dirty="0" smtClean="0"/>
              <a:t> Exchange </a:t>
            </a:r>
            <a:r>
              <a:rPr lang="de-DE" baseline="0" dirty="0" err="1" smtClean="0"/>
              <a:t>older</a:t>
            </a:r>
            <a:r>
              <a:rPr lang="de-DE" baseline="0" dirty="0" smtClean="0"/>
              <a:t> </a:t>
            </a:r>
            <a:r>
              <a:rPr lang="de-DE" baseline="0" dirty="0" err="1" smtClean="0"/>
              <a:t>than</a:t>
            </a:r>
            <a:r>
              <a:rPr lang="de-DE" baseline="0" dirty="0" smtClean="0"/>
              <a:t> 2003?</a:t>
            </a:r>
          </a:p>
          <a:p>
            <a:r>
              <a:rPr lang="de-DE" baseline="0" dirty="0" err="1" smtClean="0"/>
              <a:t>Anybody</a:t>
            </a:r>
            <a:r>
              <a:rPr lang="de-DE" baseline="0" dirty="0" smtClean="0"/>
              <a:t> </a:t>
            </a:r>
            <a:r>
              <a:rPr lang="de-DE" baseline="0" dirty="0" err="1" smtClean="0"/>
              <a:t>who</a:t>
            </a:r>
            <a:r>
              <a:rPr lang="de-DE" baseline="0" dirty="0" smtClean="0"/>
              <a:t> </a:t>
            </a:r>
            <a:r>
              <a:rPr lang="de-DE" baseline="0" dirty="0" err="1" smtClean="0"/>
              <a:t>already</a:t>
            </a:r>
            <a:r>
              <a:rPr lang="de-DE" baseline="0" dirty="0" smtClean="0"/>
              <a:t> </a:t>
            </a:r>
            <a:r>
              <a:rPr lang="de-DE" baseline="0" dirty="0" err="1" smtClean="0"/>
              <a:t>deployed</a:t>
            </a:r>
            <a:r>
              <a:rPr lang="de-DE" baseline="0" dirty="0" smtClean="0"/>
              <a:t> an hybrid </a:t>
            </a:r>
            <a:r>
              <a:rPr lang="de-DE" baseline="0" dirty="0" err="1" smtClean="0"/>
              <a:t>configuration</a:t>
            </a:r>
            <a:r>
              <a:rPr lang="de-DE" baseline="0" dirty="0" smtClean="0"/>
              <a:t> </a:t>
            </a:r>
            <a:r>
              <a:rPr lang="de-DE" baseline="0" dirty="0" err="1" smtClean="0"/>
              <a:t>or</a:t>
            </a:r>
            <a:r>
              <a:rPr lang="de-DE" baseline="0" dirty="0" smtClean="0"/>
              <a:t> </a:t>
            </a:r>
            <a:r>
              <a:rPr lang="de-DE" baseline="0" dirty="0" err="1" smtClean="0"/>
              <a:t>migrated</a:t>
            </a:r>
            <a:r>
              <a:rPr lang="de-DE" baseline="0" dirty="0" smtClean="0"/>
              <a:t> </a:t>
            </a:r>
            <a:r>
              <a:rPr lang="de-DE" baseline="0" dirty="0" err="1" smtClean="0"/>
              <a:t>to</a:t>
            </a:r>
            <a:r>
              <a:rPr lang="de-DE" baseline="0" dirty="0" smtClean="0"/>
              <a:t> Office 365?</a:t>
            </a:r>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4</a:t>
            </a:fld>
            <a:endParaRPr lang="de-DE"/>
          </a:p>
        </p:txBody>
      </p:sp>
    </p:spTree>
    <p:extLst>
      <p:ext uri="{BB962C8B-B14F-4D97-AF65-F5344CB8AC3E}">
        <p14:creationId xmlns:p14="http://schemas.microsoft.com/office/powerpoint/2010/main" val="17771574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42</a:t>
            </a:fld>
            <a:endParaRPr lang="de-DE"/>
          </a:p>
        </p:txBody>
      </p:sp>
    </p:spTree>
    <p:extLst>
      <p:ext uri="{BB962C8B-B14F-4D97-AF65-F5344CB8AC3E}">
        <p14:creationId xmlns:p14="http://schemas.microsoft.com/office/powerpoint/2010/main" val="23632158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000" dirty="0" smtClean="0"/>
              <a:t>Tools</a:t>
            </a:r>
          </a:p>
          <a:p>
            <a:r>
              <a:rPr lang="en-US" sz="1000" dirty="0" smtClean="0"/>
              <a:t>Exchange Best Practice Analyzer</a:t>
            </a:r>
          </a:p>
          <a:p>
            <a:r>
              <a:rPr lang="en-US" sz="1000" dirty="0" smtClean="0"/>
              <a:t>In Exchange 2010, the Exchange Best Practice Analyzer examined your Exchange deployment and determined whether the configuration was in line with Microsoft best practices. In Exchange 2013, the Exchange Best Practice Analyzer has been retired.</a:t>
            </a:r>
          </a:p>
          <a:p>
            <a:r>
              <a:rPr lang="en-US" sz="1000" dirty="0" smtClean="0"/>
              <a:t> </a:t>
            </a:r>
          </a:p>
          <a:p>
            <a:r>
              <a:rPr lang="en-US" sz="1000" dirty="0" smtClean="0"/>
              <a:t>Mail flow troubleshooter</a:t>
            </a:r>
          </a:p>
          <a:p>
            <a:r>
              <a:rPr lang="en-US" sz="1000" dirty="0" smtClean="0"/>
              <a:t>In Exchange 2010, the mail flow troubleshooter assisted you in troubleshooting common mail flow problems. In Exchange 2013, the mail flow troubleshooter has been retired. You can now use the messaging tracking feature in EAC in Exchange 2013. For more information, see Track Messages with Delivery Reports.</a:t>
            </a:r>
          </a:p>
          <a:p>
            <a:endParaRPr lang="en-US" sz="1000" dirty="0" smtClean="0"/>
          </a:p>
          <a:p>
            <a:r>
              <a:rPr lang="en-US" sz="1000" dirty="0" smtClean="0"/>
              <a:t>Performance monitor</a:t>
            </a:r>
          </a:p>
          <a:p>
            <a:r>
              <a:rPr lang="en-US" sz="1000" dirty="0" smtClean="0"/>
              <a:t>In Exchange 2010, the Performance Monitor was included in the Exchange toolbox to allow you to collect information about the performance of your messaging system. Performance Monitor is commonly used to view key parameters while troubleshooting performance problems. In Exchange 2013, the Performance Monitor has been retired from the toolbox. You can still find the Performance Monitor under Administrative Tools in Windows Server 2008.</a:t>
            </a:r>
          </a:p>
          <a:p>
            <a:endParaRPr lang="en-US" sz="1000" dirty="0" smtClean="0"/>
          </a:p>
          <a:p>
            <a:r>
              <a:rPr lang="en-US" sz="1000" dirty="0" smtClean="0"/>
              <a:t>Performance troubleshooter</a:t>
            </a:r>
          </a:p>
          <a:p>
            <a:r>
              <a:rPr lang="en-US" sz="1000" dirty="0" smtClean="0"/>
              <a:t>In Exchange 2010, the Performance Troubleshooter helped you to locate and identify performance-related issues that could affect an Exchange server. In Exchange 2013, the Performance Troubleshooter has been retired from the toolbox.</a:t>
            </a:r>
          </a:p>
          <a:p>
            <a:endParaRPr lang="en-US" sz="1000" dirty="0" smtClean="0"/>
          </a:p>
          <a:p>
            <a:r>
              <a:rPr lang="en-US" sz="1000" dirty="0" smtClean="0"/>
              <a:t>Routing Log Viewer</a:t>
            </a:r>
          </a:p>
          <a:p>
            <a:r>
              <a:rPr lang="en-US" sz="1000" dirty="0" smtClean="0"/>
              <a:t>In Exchange 2010, you could use the Routing Log Viewer to open a routing log file that contained information about the routing topology. The tool consisted of a parser and a public user interface. In Exchange 2013, the routing log viewer has been retired.</a:t>
            </a:r>
            <a:endParaRPr lang="de-DE" sz="1000"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43</a:t>
            </a:fld>
            <a:endParaRPr lang="de-DE"/>
          </a:p>
        </p:txBody>
      </p:sp>
    </p:spTree>
    <p:extLst>
      <p:ext uri="{BB962C8B-B14F-4D97-AF65-F5344CB8AC3E}">
        <p14:creationId xmlns:p14="http://schemas.microsoft.com/office/powerpoint/2010/main" val="27147145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Who </a:t>
            </a:r>
            <a:r>
              <a:rPr lang="de-DE" dirty="0" err="1" smtClean="0"/>
              <a:t>runs</a:t>
            </a:r>
            <a:r>
              <a:rPr lang="de-DE" dirty="0" smtClean="0"/>
              <a:t> Exchange</a:t>
            </a:r>
            <a:r>
              <a:rPr lang="de-DE" baseline="0" dirty="0" smtClean="0"/>
              <a:t> 2013 </a:t>
            </a:r>
            <a:r>
              <a:rPr lang="de-DE" baseline="0" dirty="0" err="1" smtClean="0"/>
              <a:t>already</a:t>
            </a:r>
            <a:r>
              <a:rPr lang="de-DE" baseline="0" dirty="0" smtClean="0"/>
              <a:t>?</a:t>
            </a:r>
          </a:p>
          <a:p>
            <a:r>
              <a:rPr lang="de-DE" baseline="0" dirty="0" smtClean="0"/>
              <a:t>Who </a:t>
            </a:r>
            <a:r>
              <a:rPr lang="de-DE" baseline="0" dirty="0" err="1" smtClean="0"/>
              <a:t>maintains</a:t>
            </a:r>
            <a:r>
              <a:rPr lang="de-DE" baseline="0" dirty="0" smtClean="0"/>
              <a:t> an Exchange 2010 </a:t>
            </a:r>
            <a:r>
              <a:rPr lang="de-DE" baseline="0" dirty="0" err="1" smtClean="0"/>
              <a:t>environment</a:t>
            </a:r>
            <a:r>
              <a:rPr lang="de-DE" baseline="0" dirty="0" smtClean="0"/>
              <a:t>?</a:t>
            </a:r>
          </a:p>
          <a:p>
            <a:r>
              <a:rPr lang="de-DE" baseline="0" dirty="0" smtClean="0"/>
              <a:t>Mixed </a:t>
            </a:r>
            <a:r>
              <a:rPr lang="de-DE" baseline="0" dirty="0" err="1" smtClean="0"/>
              <a:t>with</a:t>
            </a:r>
            <a:r>
              <a:rPr lang="de-DE" baseline="0" dirty="0" smtClean="0"/>
              <a:t> Exchange 2007?</a:t>
            </a:r>
          </a:p>
          <a:p>
            <a:r>
              <a:rPr lang="de-DE" baseline="0" dirty="0" smtClean="0"/>
              <a:t>Mixed </a:t>
            </a:r>
            <a:r>
              <a:rPr lang="de-DE" baseline="0" dirty="0" err="1" smtClean="0"/>
              <a:t>with</a:t>
            </a:r>
            <a:r>
              <a:rPr lang="de-DE" baseline="0" dirty="0" smtClean="0"/>
              <a:t> Exchange 2003?</a:t>
            </a:r>
          </a:p>
          <a:p>
            <a:r>
              <a:rPr lang="de-DE" baseline="0" dirty="0" smtClean="0"/>
              <a:t>Who </a:t>
            </a:r>
            <a:r>
              <a:rPr lang="de-DE" baseline="0" dirty="0" err="1" smtClean="0"/>
              <a:t>maintains</a:t>
            </a:r>
            <a:r>
              <a:rPr lang="de-DE" baseline="0" dirty="0" smtClean="0"/>
              <a:t> </a:t>
            </a:r>
            <a:r>
              <a:rPr lang="de-DE" baseline="0" dirty="0" err="1" smtClean="0"/>
              <a:t>even</a:t>
            </a:r>
            <a:r>
              <a:rPr lang="de-DE" baseline="0" dirty="0" smtClean="0"/>
              <a:t> Exchange </a:t>
            </a:r>
            <a:r>
              <a:rPr lang="de-DE" baseline="0" dirty="0" err="1" smtClean="0"/>
              <a:t>older</a:t>
            </a:r>
            <a:r>
              <a:rPr lang="de-DE" baseline="0" dirty="0" smtClean="0"/>
              <a:t> </a:t>
            </a:r>
            <a:r>
              <a:rPr lang="de-DE" baseline="0" dirty="0" err="1" smtClean="0"/>
              <a:t>than</a:t>
            </a:r>
            <a:r>
              <a:rPr lang="de-DE" baseline="0" dirty="0" smtClean="0"/>
              <a:t> 2003?</a:t>
            </a:r>
          </a:p>
          <a:p>
            <a:r>
              <a:rPr lang="de-DE" baseline="0" dirty="0" err="1" smtClean="0"/>
              <a:t>Anybody</a:t>
            </a:r>
            <a:r>
              <a:rPr lang="de-DE" baseline="0" dirty="0" smtClean="0"/>
              <a:t> </a:t>
            </a:r>
            <a:r>
              <a:rPr lang="de-DE" baseline="0" dirty="0" err="1" smtClean="0"/>
              <a:t>who</a:t>
            </a:r>
            <a:r>
              <a:rPr lang="de-DE" baseline="0" dirty="0" smtClean="0"/>
              <a:t> </a:t>
            </a:r>
            <a:r>
              <a:rPr lang="de-DE" baseline="0" dirty="0" err="1" smtClean="0"/>
              <a:t>already</a:t>
            </a:r>
            <a:r>
              <a:rPr lang="de-DE" baseline="0" dirty="0" smtClean="0"/>
              <a:t> </a:t>
            </a:r>
            <a:r>
              <a:rPr lang="de-DE" baseline="0" dirty="0" err="1" smtClean="0"/>
              <a:t>deployed</a:t>
            </a:r>
            <a:r>
              <a:rPr lang="de-DE" baseline="0" dirty="0" smtClean="0"/>
              <a:t> an hybrid </a:t>
            </a:r>
            <a:r>
              <a:rPr lang="de-DE" baseline="0" dirty="0" err="1" smtClean="0"/>
              <a:t>configuration</a:t>
            </a:r>
            <a:r>
              <a:rPr lang="de-DE" baseline="0" dirty="0" smtClean="0"/>
              <a:t> </a:t>
            </a:r>
            <a:r>
              <a:rPr lang="de-DE" baseline="0" dirty="0" err="1" smtClean="0"/>
              <a:t>or</a:t>
            </a:r>
            <a:r>
              <a:rPr lang="de-DE" baseline="0" dirty="0" smtClean="0"/>
              <a:t> </a:t>
            </a:r>
            <a:r>
              <a:rPr lang="de-DE" baseline="0" dirty="0" err="1" smtClean="0"/>
              <a:t>migrated</a:t>
            </a:r>
            <a:r>
              <a:rPr lang="de-DE" baseline="0" dirty="0" smtClean="0"/>
              <a:t> </a:t>
            </a:r>
            <a:r>
              <a:rPr lang="de-DE" baseline="0" dirty="0" err="1" smtClean="0"/>
              <a:t>to</a:t>
            </a:r>
            <a:r>
              <a:rPr lang="de-DE" baseline="0" dirty="0" smtClean="0"/>
              <a:t> Office 365?</a:t>
            </a:r>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45</a:t>
            </a:fld>
            <a:endParaRPr lang="de-DE"/>
          </a:p>
        </p:txBody>
      </p:sp>
    </p:spTree>
    <p:extLst>
      <p:ext uri="{BB962C8B-B14F-4D97-AF65-F5344CB8AC3E}">
        <p14:creationId xmlns:p14="http://schemas.microsoft.com/office/powerpoint/2010/main" val="21311494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Benefits:</a:t>
            </a:r>
          </a:p>
          <a:p>
            <a:r>
              <a:rPr lang="en-US" dirty="0" smtClean="0"/>
              <a:t>SMB</a:t>
            </a:r>
            <a:r>
              <a:rPr lang="en-US" baseline="0" dirty="0" smtClean="0"/>
              <a:t>s benefit from enterprise infrastructure at SMB prices</a:t>
            </a:r>
          </a:p>
          <a:p>
            <a:r>
              <a:rPr lang="en-US" baseline="0" dirty="0" smtClean="0"/>
              <a:t>It staff has control over user management and service configurations</a:t>
            </a:r>
          </a:p>
          <a:p>
            <a:r>
              <a:rPr lang="en-US" baseline="0" dirty="0" smtClean="0"/>
              <a:t>Easy to use from </a:t>
            </a:r>
            <a:r>
              <a:rPr lang="en-US" dirty="0" smtClean="0"/>
              <a:t>any laptop, PC or Smartphone, depending on </a:t>
            </a:r>
            <a:r>
              <a:rPr lang="en-US" dirty="0" err="1" smtClean="0"/>
              <a:t>WiFi</a:t>
            </a:r>
            <a:r>
              <a:rPr lang="en-US" dirty="0" smtClean="0"/>
              <a:t> capability or phone network availability</a:t>
            </a:r>
            <a:endParaRPr lang="en-US" baseline="0" dirty="0" smtClean="0"/>
          </a:p>
          <a:p>
            <a:endParaRPr lang="en-US" dirty="0" smtClean="0"/>
          </a:p>
          <a:p>
            <a:endParaRPr lang="en-US" dirty="0" smtClean="0"/>
          </a:p>
          <a:p>
            <a:r>
              <a:rPr lang="en-US" dirty="0" smtClean="0"/>
              <a:t>Risks:</a:t>
            </a:r>
          </a:p>
          <a:p>
            <a:r>
              <a:rPr lang="en-US" dirty="0" smtClean="0"/>
              <a:t>Are you contractually bound to another competitive service or product, such as collaborative communications from Cisco or a conference call bridge provider? Your current contracts with Unified Communication</a:t>
            </a:r>
            <a:r>
              <a:rPr lang="en-US" baseline="0" dirty="0" smtClean="0"/>
              <a:t> solutions might avoid the deployment of Lync solutions.</a:t>
            </a:r>
            <a:endParaRPr lang="en-US" dirty="0" smtClean="0"/>
          </a:p>
          <a:p>
            <a:r>
              <a:rPr lang="en-US" dirty="0" smtClean="0"/>
              <a:t>Office 365 covers many of the major regulations (such as </a:t>
            </a:r>
            <a:r>
              <a:rPr lang="en-US" b="1" dirty="0" smtClean="0"/>
              <a:t>HIPAA</a:t>
            </a:r>
            <a:r>
              <a:rPr lang="en-US" dirty="0" smtClean="0"/>
              <a:t> , </a:t>
            </a:r>
            <a:r>
              <a:rPr lang="en-US" b="1" dirty="0" smtClean="0"/>
              <a:t>ISO 27001</a:t>
            </a:r>
            <a:r>
              <a:rPr lang="en-US" dirty="0" smtClean="0"/>
              <a:t> and </a:t>
            </a:r>
            <a:r>
              <a:rPr lang="en-US" b="1" dirty="0" smtClean="0"/>
              <a:t>FIRPA</a:t>
            </a:r>
            <a:r>
              <a:rPr lang="en-US" dirty="0" smtClean="0"/>
              <a:t>). Also, agencies with private or public data, such as governments outside the USA, need to understand the data may be routed or stored through the United States and may be applicable under the US Patriot Act. You should discuss this one with an expert (and your law team) to understand your risk before jumping in.</a:t>
            </a:r>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48</a:t>
            </a:fld>
            <a:endParaRPr lang="de-DE"/>
          </a:p>
        </p:txBody>
      </p:sp>
    </p:spTree>
    <p:extLst>
      <p:ext uri="{BB962C8B-B14F-4D97-AF65-F5344CB8AC3E}">
        <p14:creationId xmlns:p14="http://schemas.microsoft.com/office/powerpoint/2010/main" val="26896079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Here is a summary of the migration tools and options we have with Exchange Online. Customers have choices to move to the cloud quickly with native migration options, to take a more measured approach to the cloud according to their business requirements or maintaining mailboxes on-premises and online for a longer period of time.</a:t>
            </a:r>
          </a:p>
          <a:p>
            <a:endParaRPr lang="en-US" dirty="0" smtClean="0"/>
          </a:p>
          <a:p>
            <a:r>
              <a:rPr lang="en-US" dirty="0" smtClean="0"/>
              <a:t>Note: Exchange 2013 hybrid does not work with Exchange 2003. However, Exchange 2003 customers will be able to deploy Exchange 2010 hybrid with Exchange Online 15 in order to have a smoother experience to migrate to the cloud if other options are not ideal for their business requirements.</a:t>
            </a:r>
            <a:br>
              <a:rPr lang="en-US" dirty="0" smtClean="0"/>
            </a:br>
            <a:r>
              <a:rPr lang="en-US" dirty="0" smtClean="0"/>
              <a:t>(more details in the hybrid deployment section later in the module) </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49</a:t>
            </a:fld>
            <a:endParaRPr lang="de-DE"/>
          </a:p>
        </p:txBody>
      </p:sp>
    </p:spTree>
    <p:extLst>
      <p:ext uri="{BB962C8B-B14F-4D97-AF65-F5344CB8AC3E}">
        <p14:creationId xmlns:p14="http://schemas.microsoft.com/office/powerpoint/2010/main" val="17056398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These are “non-migration” options for onboarding to Exchange Online.</a:t>
            </a:r>
          </a:p>
          <a:p>
            <a:endParaRPr lang="en-US" dirty="0" smtClean="0"/>
          </a:p>
          <a:p>
            <a:r>
              <a:rPr lang="en-US" dirty="0" smtClean="0"/>
              <a:t>This options are not discussed further in this module other than for awareness here.</a:t>
            </a:r>
          </a:p>
          <a:p>
            <a:endParaRPr lang="en-US" dirty="0" smtClean="0"/>
          </a:p>
          <a:p>
            <a:r>
              <a:rPr lang="en-US" dirty="0" smtClean="0"/>
              <a:t>Additional information about Connected Accounts</a:t>
            </a:r>
            <a:br>
              <a:rPr lang="en-US" dirty="0" smtClean="0"/>
            </a:br>
            <a:r>
              <a:rPr lang="en-US" dirty="0" smtClean="0"/>
              <a:t>http://help.outlook.com/en-us/140/dd181953.aspx</a:t>
            </a:r>
          </a:p>
          <a:p>
            <a:endParaRPr lang="en-US" dirty="0" smtClean="0"/>
          </a:p>
          <a:p>
            <a:r>
              <a:rPr lang="en-US" dirty="0" smtClean="0"/>
              <a:t>Additional information about the PST Capture Tool</a:t>
            </a:r>
            <a:br>
              <a:rPr lang="en-US" dirty="0" smtClean="0"/>
            </a:br>
            <a:r>
              <a:rPr lang="en-US" dirty="0" smtClean="0"/>
              <a:t>http://technet.microsoft.com/en-us/library/hh781036.aspx</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50</a:t>
            </a:fld>
            <a:endParaRPr lang="de-DE"/>
          </a:p>
        </p:txBody>
      </p:sp>
    </p:spTree>
    <p:extLst>
      <p:ext uri="{BB962C8B-B14F-4D97-AF65-F5344CB8AC3E}">
        <p14:creationId xmlns:p14="http://schemas.microsoft.com/office/powerpoint/2010/main" val="38789933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Source server, organization size, and coexistence requirements are factors in choosing a migration option.</a:t>
            </a:r>
          </a:p>
          <a:p>
            <a:endParaRPr lang="en-US" dirty="0" smtClean="0"/>
          </a:p>
          <a:p>
            <a:r>
              <a:rPr lang="en-US" dirty="0" smtClean="0"/>
              <a:t>The provisioning method is often dictated by the option chosen (e.g. Cutover does not support </a:t>
            </a:r>
            <a:r>
              <a:rPr lang="en-US" dirty="0" err="1" smtClean="0"/>
              <a:t>DirSync</a:t>
            </a:r>
            <a:r>
              <a:rPr lang="en-US" dirty="0" smtClean="0"/>
              <a:t> while Staged and Hybrid require </a:t>
            </a:r>
            <a:r>
              <a:rPr lang="en-US" dirty="0" err="1" smtClean="0"/>
              <a:t>DirSync</a:t>
            </a:r>
            <a:r>
              <a:rPr lang="en-US" dirty="0" smtClean="0"/>
              <a:t>).</a:t>
            </a:r>
          </a:p>
          <a:p>
            <a:endParaRPr lang="en-US" dirty="0" smtClean="0"/>
          </a:p>
          <a:p>
            <a:r>
              <a:rPr lang="en-US" dirty="0" smtClean="0"/>
              <a:t>Identity management is part of a deployment plan but does not affect the choice of a migration solution.</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51</a:t>
            </a:fld>
            <a:endParaRPr lang="de-DE"/>
          </a:p>
        </p:txBody>
      </p:sp>
    </p:spTree>
    <p:extLst>
      <p:ext uri="{BB962C8B-B14F-4D97-AF65-F5344CB8AC3E}">
        <p14:creationId xmlns:p14="http://schemas.microsoft.com/office/powerpoint/2010/main" val="10621467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DirSync’s</a:t>
            </a:r>
            <a:r>
              <a:rPr lang="de-DE" dirty="0" smtClean="0"/>
              <a:t> </a:t>
            </a:r>
            <a:r>
              <a:rPr lang="de-DE" dirty="0" err="1" smtClean="0"/>
              <a:t>role</a:t>
            </a:r>
            <a:r>
              <a:rPr lang="de-DE" dirty="0" smtClean="0"/>
              <a:t> in </a:t>
            </a:r>
            <a:r>
              <a:rPr lang="de-DE" dirty="0" err="1" smtClean="0"/>
              <a:t>migrations</a:t>
            </a:r>
            <a:endParaRPr lang="de-DE" dirty="0" smtClean="0"/>
          </a:p>
          <a:p>
            <a:endParaRPr lang="de-DE" dirty="0" smtClean="0"/>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52</a:t>
            </a:fld>
            <a:endParaRPr lang="de-DE"/>
          </a:p>
        </p:txBody>
      </p:sp>
    </p:spTree>
    <p:extLst>
      <p:ext uri="{BB962C8B-B14F-4D97-AF65-F5344CB8AC3E}">
        <p14:creationId xmlns:p14="http://schemas.microsoft.com/office/powerpoint/2010/main" val="26525275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This</a:t>
            </a:r>
            <a:r>
              <a:rPr lang="en-US" baseline="0" dirty="0" smtClean="0"/>
              <a:t> slide explains the role of </a:t>
            </a:r>
            <a:r>
              <a:rPr lang="en-US" baseline="0" dirty="0" err="1" smtClean="0"/>
              <a:t>DirSync</a:t>
            </a:r>
            <a:r>
              <a:rPr lang="en-US" baseline="0" dirty="0" smtClean="0"/>
              <a:t> in a simple coexistence deployment.</a:t>
            </a:r>
            <a:endParaRPr lang="en-US" dirty="0" smtClean="0"/>
          </a:p>
        </p:txBody>
      </p:sp>
      <p:sp>
        <p:nvSpPr>
          <p:cNvPr id="4" name="Foliennummernplatzhalter 3"/>
          <p:cNvSpPr>
            <a:spLocks noGrp="1"/>
          </p:cNvSpPr>
          <p:nvPr>
            <p:ph type="sldNum" sz="quarter" idx="10"/>
          </p:nvPr>
        </p:nvSpPr>
        <p:spPr/>
        <p:txBody>
          <a:bodyPr/>
          <a:lstStyle/>
          <a:p>
            <a:fld id="{F364B763-9996-4161-BB5F-9429EF58CD5C}" type="slidenum">
              <a:rPr lang="de-DE" smtClean="0"/>
              <a:pPr/>
              <a:t>53</a:t>
            </a:fld>
            <a:endParaRPr lang="de-DE"/>
          </a:p>
        </p:txBody>
      </p:sp>
    </p:spTree>
    <p:extLst>
      <p:ext uri="{BB962C8B-B14F-4D97-AF65-F5344CB8AC3E}">
        <p14:creationId xmlns:p14="http://schemas.microsoft.com/office/powerpoint/2010/main" val="15392039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Who </a:t>
            </a:r>
            <a:r>
              <a:rPr lang="de-DE" dirty="0" err="1" smtClean="0"/>
              <a:t>runs</a:t>
            </a:r>
            <a:r>
              <a:rPr lang="de-DE" dirty="0" smtClean="0"/>
              <a:t> Exchange</a:t>
            </a:r>
            <a:r>
              <a:rPr lang="de-DE" baseline="0" dirty="0" smtClean="0"/>
              <a:t> 2013 </a:t>
            </a:r>
            <a:r>
              <a:rPr lang="de-DE" baseline="0" dirty="0" err="1" smtClean="0"/>
              <a:t>already</a:t>
            </a:r>
            <a:r>
              <a:rPr lang="de-DE" baseline="0" dirty="0" smtClean="0"/>
              <a:t>?</a:t>
            </a:r>
          </a:p>
          <a:p>
            <a:r>
              <a:rPr lang="de-DE" baseline="0" dirty="0" smtClean="0"/>
              <a:t>Who </a:t>
            </a:r>
            <a:r>
              <a:rPr lang="de-DE" baseline="0" dirty="0" err="1" smtClean="0"/>
              <a:t>maintains</a:t>
            </a:r>
            <a:r>
              <a:rPr lang="de-DE" baseline="0" dirty="0" smtClean="0"/>
              <a:t> an Exchange 2010 </a:t>
            </a:r>
            <a:r>
              <a:rPr lang="de-DE" baseline="0" dirty="0" err="1" smtClean="0"/>
              <a:t>environment</a:t>
            </a:r>
            <a:r>
              <a:rPr lang="de-DE" baseline="0" dirty="0" smtClean="0"/>
              <a:t>?</a:t>
            </a:r>
          </a:p>
          <a:p>
            <a:r>
              <a:rPr lang="de-DE" baseline="0" dirty="0" smtClean="0"/>
              <a:t>Mixed </a:t>
            </a:r>
            <a:r>
              <a:rPr lang="de-DE" baseline="0" dirty="0" err="1" smtClean="0"/>
              <a:t>with</a:t>
            </a:r>
            <a:r>
              <a:rPr lang="de-DE" baseline="0" dirty="0" smtClean="0"/>
              <a:t> Exchange 2007?</a:t>
            </a:r>
          </a:p>
          <a:p>
            <a:r>
              <a:rPr lang="de-DE" baseline="0" dirty="0" smtClean="0"/>
              <a:t>Mixed </a:t>
            </a:r>
            <a:r>
              <a:rPr lang="de-DE" baseline="0" dirty="0" err="1" smtClean="0"/>
              <a:t>with</a:t>
            </a:r>
            <a:r>
              <a:rPr lang="de-DE" baseline="0" dirty="0" smtClean="0"/>
              <a:t> Exchange 2003?</a:t>
            </a:r>
          </a:p>
          <a:p>
            <a:r>
              <a:rPr lang="de-DE" baseline="0" dirty="0" smtClean="0"/>
              <a:t>Who </a:t>
            </a:r>
            <a:r>
              <a:rPr lang="de-DE" baseline="0" dirty="0" err="1" smtClean="0"/>
              <a:t>maintains</a:t>
            </a:r>
            <a:r>
              <a:rPr lang="de-DE" baseline="0" dirty="0" smtClean="0"/>
              <a:t> </a:t>
            </a:r>
            <a:r>
              <a:rPr lang="de-DE" baseline="0" dirty="0" err="1" smtClean="0"/>
              <a:t>even</a:t>
            </a:r>
            <a:r>
              <a:rPr lang="de-DE" baseline="0" dirty="0" smtClean="0"/>
              <a:t> Exchange </a:t>
            </a:r>
            <a:r>
              <a:rPr lang="de-DE" baseline="0" dirty="0" err="1" smtClean="0"/>
              <a:t>older</a:t>
            </a:r>
            <a:r>
              <a:rPr lang="de-DE" baseline="0" dirty="0" smtClean="0"/>
              <a:t> </a:t>
            </a:r>
            <a:r>
              <a:rPr lang="de-DE" baseline="0" dirty="0" err="1" smtClean="0"/>
              <a:t>than</a:t>
            </a:r>
            <a:r>
              <a:rPr lang="de-DE" baseline="0" dirty="0" smtClean="0"/>
              <a:t> 2003?</a:t>
            </a:r>
          </a:p>
          <a:p>
            <a:r>
              <a:rPr lang="de-DE" baseline="0" dirty="0" err="1" smtClean="0"/>
              <a:t>Anybody</a:t>
            </a:r>
            <a:r>
              <a:rPr lang="de-DE" baseline="0" dirty="0" smtClean="0"/>
              <a:t> </a:t>
            </a:r>
            <a:r>
              <a:rPr lang="de-DE" baseline="0" dirty="0" err="1" smtClean="0"/>
              <a:t>who</a:t>
            </a:r>
            <a:r>
              <a:rPr lang="de-DE" baseline="0" dirty="0" smtClean="0"/>
              <a:t> </a:t>
            </a:r>
            <a:r>
              <a:rPr lang="de-DE" baseline="0" dirty="0" err="1" smtClean="0"/>
              <a:t>already</a:t>
            </a:r>
            <a:r>
              <a:rPr lang="de-DE" baseline="0" dirty="0" smtClean="0"/>
              <a:t> </a:t>
            </a:r>
            <a:r>
              <a:rPr lang="de-DE" baseline="0" dirty="0" err="1" smtClean="0"/>
              <a:t>deployed</a:t>
            </a:r>
            <a:r>
              <a:rPr lang="de-DE" baseline="0" dirty="0" smtClean="0"/>
              <a:t> an hybrid </a:t>
            </a:r>
            <a:r>
              <a:rPr lang="de-DE" baseline="0" dirty="0" err="1" smtClean="0"/>
              <a:t>configuration</a:t>
            </a:r>
            <a:r>
              <a:rPr lang="de-DE" baseline="0" dirty="0" smtClean="0"/>
              <a:t> </a:t>
            </a:r>
            <a:r>
              <a:rPr lang="de-DE" baseline="0" dirty="0" err="1" smtClean="0"/>
              <a:t>or</a:t>
            </a:r>
            <a:r>
              <a:rPr lang="de-DE" baseline="0" dirty="0" smtClean="0"/>
              <a:t> </a:t>
            </a:r>
            <a:r>
              <a:rPr lang="de-DE" baseline="0" dirty="0" err="1" smtClean="0"/>
              <a:t>migrated</a:t>
            </a:r>
            <a:r>
              <a:rPr lang="de-DE" baseline="0" dirty="0" smtClean="0"/>
              <a:t> </a:t>
            </a:r>
            <a:r>
              <a:rPr lang="de-DE" baseline="0" dirty="0" err="1" smtClean="0"/>
              <a:t>to</a:t>
            </a:r>
            <a:r>
              <a:rPr lang="de-DE" baseline="0" dirty="0" smtClean="0"/>
              <a:t> Office 365?</a:t>
            </a:r>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56</a:t>
            </a:fld>
            <a:endParaRPr lang="de-DE"/>
          </a:p>
        </p:txBody>
      </p:sp>
    </p:spTree>
    <p:extLst>
      <p:ext uri="{BB962C8B-B14F-4D97-AF65-F5344CB8AC3E}">
        <p14:creationId xmlns:p14="http://schemas.microsoft.com/office/powerpoint/2010/main" val="89115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5</a:t>
            </a:fld>
            <a:endParaRPr lang="de-DE"/>
          </a:p>
        </p:txBody>
      </p:sp>
    </p:spTree>
    <p:extLst>
      <p:ext uri="{BB962C8B-B14F-4D97-AF65-F5344CB8AC3E}">
        <p14:creationId xmlns:p14="http://schemas.microsoft.com/office/powerpoint/2010/main" val="36031936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FR" dirty="0" smtClean="0">
                <a:hlinkClick r:id="rId3"/>
              </a:rPr>
              <a:t>http://help.outlook.com/en-us/140/ms.exch.ecp.emailmigrationwizardimaplearnmore.aspx</a:t>
            </a:r>
            <a:endParaRPr lang="en-US" dirty="0" smtClean="0"/>
          </a:p>
        </p:txBody>
      </p:sp>
      <p:sp>
        <p:nvSpPr>
          <p:cNvPr id="4" name="Foliennummernplatzhalter 3"/>
          <p:cNvSpPr>
            <a:spLocks noGrp="1"/>
          </p:cNvSpPr>
          <p:nvPr>
            <p:ph type="sldNum" sz="quarter" idx="10"/>
          </p:nvPr>
        </p:nvSpPr>
        <p:spPr/>
        <p:txBody>
          <a:bodyPr/>
          <a:lstStyle/>
          <a:p>
            <a:fld id="{F364B763-9996-4161-BB5F-9429EF58CD5C}" type="slidenum">
              <a:rPr lang="de-DE" smtClean="0"/>
              <a:pPr/>
              <a:t>57</a:t>
            </a:fld>
            <a:endParaRPr lang="de-DE"/>
          </a:p>
        </p:txBody>
      </p:sp>
    </p:spTree>
    <p:extLst>
      <p:ext uri="{BB962C8B-B14F-4D97-AF65-F5344CB8AC3E}">
        <p14:creationId xmlns:p14="http://schemas.microsoft.com/office/powerpoint/2010/main" val="1861886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58</a:t>
            </a:fld>
            <a:endParaRPr lang="de-DE"/>
          </a:p>
        </p:txBody>
      </p:sp>
    </p:spTree>
    <p:extLst>
      <p:ext uri="{BB962C8B-B14F-4D97-AF65-F5344CB8AC3E}">
        <p14:creationId xmlns:p14="http://schemas.microsoft.com/office/powerpoint/2010/main" val="34628207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364B763-9996-4161-BB5F-9429EF58CD5C}" type="slidenum">
              <a:rPr lang="de-DE" smtClean="0"/>
              <a:pPr/>
              <a:t>60</a:t>
            </a:fld>
            <a:endParaRPr lang="de-DE"/>
          </a:p>
        </p:txBody>
      </p:sp>
    </p:spTree>
    <p:extLst>
      <p:ext uri="{BB962C8B-B14F-4D97-AF65-F5344CB8AC3E}">
        <p14:creationId xmlns:p14="http://schemas.microsoft.com/office/powerpoint/2010/main" val="13980691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Detects the configuration of directory sync in the Office 365 tenant:</a:t>
            </a:r>
          </a:p>
          <a:p>
            <a:r>
              <a:rPr lang="en-US" dirty="0" smtClean="0"/>
              <a:t>- If </a:t>
            </a:r>
            <a:r>
              <a:rPr lang="en-US" dirty="0" err="1" smtClean="0"/>
              <a:t>DirSync</a:t>
            </a:r>
            <a:r>
              <a:rPr lang="en-US" dirty="0" smtClean="0"/>
              <a:t> is disabled, cutover migration is the option</a:t>
            </a:r>
          </a:p>
          <a:p>
            <a:r>
              <a:rPr lang="en-US" dirty="0" smtClean="0"/>
              <a:t>- If </a:t>
            </a:r>
            <a:r>
              <a:rPr lang="en-US" dirty="0" err="1" smtClean="0"/>
              <a:t>DirSync</a:t>
            </a:r>
            <a:r>
              <a:rPr lang="en-US" dirty="0" smtClean="0"/>
              <a:t> is enabled, staged migration is the option</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62</a:t>
            </a:fld>
            <a:endParaRPr lang="de-DE"/>
          </a:p>
        </p:txBody>
      </p:sp>
    </p:spTree>
    <p:extLst>
      <p:ext uri="{BB962C8B-B14F-4D97-AF65-F5344CB8AC3E}">
        <p14:creationId xmlns:p14="http://schemas.microsoft.com/office/powerpoint/2010/main" val="41377754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CEM performs its own provisioning of mailboxes, DLs and contacts.</a:t>
            </a:r>
          </a:p>
          <a:p>
            <a:endParaRPr lang="en-US" dirty="0" smtClean="0"/>
          </a:p>
          <a:p>
            <a:r>
              <a:rPr lang="en-US" dirty="0" smtClean="0"/>
              <a:t>NSPI or the Name Service Provider Interface (http://msdn.microsoft.com/en-us/library/hh354767(v=EXCHG.80).aspx) protocol provides a way for messaging clients to access and manipulate address data that is stored by a server. This protocol enables the client to use a single RPC interface and several interface methods to manipulate Address Book object data stored on the server. </a:t>
            </a:r>
          </a:p>
          <a:p>
            <a:endParaRPr lang="en-US" dirty="0" smtClean="0"/>
          </a:p>
          <a:p>
            <a:r>
              <a:rPr lang="en-US" dirty="0" smtClean="0"/>
              <a:t>Only reads some attributes from directory.</a:t>
            </a:r>
          </a:p>
          <a:p>
            <a:endParaRPr lang="en-US" dirty="0" smtClean="0"/>
          </a:p>
          <a:p>
            <a:r>
              <a:rPr lang="en-US" dirty="0" smtClean="0"/>
              <a:t>Brings over legacy DNs and other SMTP proxy addresses to maintain </a:t>
            </a:r>
            <a:r>
              <a:rPr lang="en-US" dirty="0" err="1" smtClean="0"/>
              <a:t>replyability</a:t>
            </a:r>
            <a:r>
              <a:rPr lang="en-US" dirty="0" smtClean="0"/>
              <a:t>.</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64</a:t>
            </a:fld>
            <a:endParaRPr lang="de-DE"/>
          </a:p>
        </p:txBody>
      </p:sp>
    </p:spTree>
    <p:extLst>
      <p:ext uri="{BB962C8B-B14F-4D97-AF65-F5344CB8AC3E}">
        <p14:creationId xmlns:p14="http://schemas.microsoft.com/office/powerpoint/2010/main" val="30149078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Detects the configuration of directory sync in the Office 365 tenant:</a:t>
            </a:r>
          </a:p>
          <a:p>
            <a:r>
              <a:rPr lang="en-US" dirty="0" smtClean="0"/>
              <a:t>- If </a:t>
            </a:r>
            <a:r>
              <a:rPr lang="en-US" dirty="0" err="1" smtClean="0"/>
              <a:t>DirSync</a:t>
            </a:r>
            <a:r>
              <a:rPr lang="en-US" dirty="0" smtClean="0"/>
              <a:t> is disabled, cutover migration is the option</a:t>
            </a:r>
          </a:p>
          <a:p>
            <a:r>
              <a:rPr lang="en-US" dirty="0" smtClean="0"/>
              <a:t>- If </a:t>
            </a:r>
            <a:r>
              <a:rPr lang="en-US" dirty="0" err="1" smtClean="0"/>
              <a:t>DirSync</a:t>
            </a:r>
            <a:r>
              <a:rPr lang="en-US" dirty="0" smtClean="0"/>
              <a:t> is enabled, staged migration is the option</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70</a:t>
            </a:fld>
            <a:endParaRPr lang="de-DE"/>
          </a:p>
        </p:txBody>
      </p:sp>
    </p:spTree>
    <p:extLst>
      <p:ext uri="{BB962C8B-B14F-4D97-AF65-F5344CB8AC3E}">
        <p14:creationId xmlns:p14="http://schemas.microsoft.com/office/powerpoint/2010/main" val="21592818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A feature of SEM is the setting the </a:t>
            </a:r>
            <a:r>
              <a:rPr lang="en-US" dirty="0" err="1" smtClean="0"/>
              <a:t>targetAddress</a:t>
            </a:r>
            <a:r>
              <a:rPr lang="en-US" dirty="0" smtClean="0"/>
              <a:t> on the source mailbox to ensure coexistence mail flow.  This is done via the NPSI protocol.  There was a security enhancement in Exchange 2010 and 2013 that makes NPSI read-only.  Thus, Exchange 2010/2013 are not supported by SEM.</a:t>
            </a:r>
          </a:p>
          <a:p>
            <a:endParaRPr lang="en-US" dirty="0" smtClean="0"/>
          </a:p>
          <a:p>
            <a:r>
              <a:rPr lang="en-US" dirty="0" smtClean="0"/>
              <a:t>NSPI or the Name Service Provider Interface (http://msdn.microsoft.com/en-us/library/hh354767(v=EXCHG.80).aspx) protocol provides a way for messaging clients to access and manipulate address data that is stored by a server. This protocol enables the client to use a single RPC interface and several interface methods to manipulate Address Book object data stored on the server. </a:t>
            </a:r>
          </a:p>
          <a:p>
            <a:endParaRPr lang="en-US" dirty="0" smtClean="0"/>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71</a:t>
            </a:fld>
            <a:endParaRPr lang="de-DE"/>
          </a:p>
        </p:txBody>
      </p:sp>
    </p:spTree>
    <p:extLst>
      <p:ext uri="{BB962C8B-B14F-4D97-AF65-F5344CB8AC3E}">
        <p14:creationId xmlns:p14="http://schemas.microsoft.com/office/powerpoint/2010/main" val="34177256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Directory Sync is used to provision objects in Office 365</a:t>
            </a:r>
          </a:p>
          <a:p>
            <a:endParaRPr lang="en-US" dirty="0" smtClean="0"/>
          </a:p>
          <a:p>
            <a:r>
              <a:rPr lang="en-US" dirty="0" smtClean="0"/>
              <a:t>Outlook Anywhere connection (RPC over HTTP) is used to migrate data</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72</a:t>
            </a:fld>
            <a:endParaRPr lang="de-DE"/>
          </a:p>
        </p:txBody>
      </p:sp>
    </p:spTree>
    <p:extLst>
      <p:ext uri="{BB962C8B-B14F-4D97-AF65-F5344CB8AC3E}">
        <p14:creationId xmlns:p14="http://schemas.microsoft.com/office/powerpoint/2010/main" val="17832400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Mail routing before deploying Office 365</a:t>
            </a:r>
          </a:p>
          <a:p>
            <a:endParaRPr lang="en-US" dirty="0" smtClean="0"/>
          </a:p>
          <a:p>
            <a:r>
              <a:rPr lang="en-US" dirty="0" smtClean="0"/>
              <a:t>Could apply to Notes, GroupWise, Exchange, etc.</a:t>
            </a:r>
          </a:p>
          <a:p>
            <a:endParaRPr lang="en-US" dirty="0" smtClean="0"/>
          </a:p>
          <a:p>
            <a:r>
              <a:rPr lang="en-US" dirty="0" smtClean="0"/>
              <a:t>Animation Walkthrough</a:t>
            </a:r>
          </a:p>
          <a:p>
            <a:pPr lvl="1"/>
            <a:r>
              <a:rPr lang="en-US" dirty="0" smtClean="0"/>
              <a:t>Internet user sends a message to “John Doe”</a:t>
            </a:r>
          </a:p>
          <a:p>
            <a:pPr lvl="1"/>
            <a:r>
              <a:rPr lang="en-US" dirty="0" smtClean="0"/>
              <a:t>Follows MX record for contoso.com</a:t>
            </a:r>
          </a:p>
          <a:p>
            <a:pPr lvl="1"/>
            <a:r>
              <a:rPr lang="en-US" dirty="0" smtClean="0"/>
              <a:t>Exchange performs a query for a matching SMTP address</a:t>
            </a:r>
          </a:p>
          <a:p>
            <a:pPr lvl="1"/>
            <a:r>
              <a:rPr lang="en-US" dirty="0" smtClean="0"/>
              <a:t>Finds the object with the matching SMTP address</a:t>
            </a:r>
          </a:p>
          <a:p>
            <a:pPr lvl="1"/>
            <a:r>
              <a:rPr lang="en-US" dirty="0" smtClean="0"/>
              <a:t>Message is delivered to the mailbox</a:t>
            </a:r>
          </a:p>
          <a:p>
            <a:pPr lvl="1"/>
            <a:endParaRPr lang="en-US" dirty="0" smtClean="0"/>
          </a:p>
          <a:p>
            <a:pPr lvl="1"/>
            <a:r>
              <a:rPr lang="en-US" dirty="0" smtClean="0"/>
              <a:t>Everyone is, most likely, very familiar with this scenario</a:t>
            </a:r>
          </a:p>
          <a:p>
            <a:endParaRPr lang="en-US" dirty="0" smtClean="0"/>
          </a:p>
          <a:p>
            <a:endParaRPr lang="en-US" dirty="0" smtClean="0"/>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73</a:t>
            </a:fld>
            <a:endParaRPr lang="de-DE"/>
          </a:p>
        </p:txBody>
      </p:sp>
    </p:spTree>
    <p:extLst>
      <p:ext uri="{BB962C8B-B14F-4D97-AF65-F5344CB8AC3E}">
        <p14:creationId xmlns:p14="http://schemas.microsoft.com/office/powerpoint/2010/main" val="26416780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Message routing via on-premises to an Office 365 mailbox</a:t>
            </a:r>
          </a:p>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endParaRPr kumimoji="0" lang="en-US" sz="900" b="0" i="0" u="none" strike="noStrike" kern="1200" cap="none" spc="0" normalizeH="0" baseline="0" noProof="0" dirty="0" smtClean="0">
              <a:ln>
                <a:noFill/>
              </a:ln>
              <a:solidFill>
                <a:prstClr val="black"/>
              </a:solidFill>
              <a:effectLst/>
              <a:uLnTx/>
              <a:uFillTx/>
              <a:latin typeface="Segoe UI Light" pitchFamily="34" charset="0"/>
            </a:endParaRP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Emphasize the importance of understanding mail routing while in coexistence</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Principles of mail routing applies to simple and hybrid deployment scenarios</a:t>
            </a:r>
          </a:p>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endParaRPr kumimoji="0" lang="en-US" sz="900" b="0" i="0" u="none" strike="noStrike" kern="1200" cap="none" spc="0" normalizeH="0" baseline="0" noProof="0" dirty="0" smtClean="0">
              <a:ln>
                <a:noFill/>
              </a:ln>
              <a:solidFill>
                <a:prstClr val="black"/>
              </a:solidFill>
              <a:effectLst/>
              <a:uLnTx/>
              <a:uFillTx/>
              <a:latin typeface="Segoe UI Light" pitchFamily="34" charset="0"/>
            </a:endParaRPr>
          </a:p>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r>
              <a:rPr kumimoji="0" lang="en-US" sz="900" b="1" i="0" u="none" strike="noStrike" kern="1200" cap="none" spc="0" normalizeH="0" baseline="0" noProof="0" dirty="0" smtClean="0">
                <a:ln>
                  <a:noFill/>
                </a:ln>
                <a:solidFill>
                  <a:prstClr val="black"/>
                </a:solidFill>
                <a:effectLst/>
                <a:uLnTx/>
                <a:uFillTx/>
                <a:latin typeface="Segoe UI Light" pitchFamily="34" charset="0"/>
              </a:rPr>
              <a:t>Animation Walkthrough - Part 1: From Internet</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Starts out with the same on-premises mail platform, design, and message flow as the pre-coexistence slide</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Customer now has an Office 365 subscription which provides a coexistence domain (contoso.mail.onmicrosoft.com) when </a:t>
            </a:r>
            <a:r>
              <a:rPr kumimoji="0" lang="en-US" sz="900" b="0" i="0" u="none" strike="noStrike" kern="1200" cap="none" spc="0" normalizeH="0" baseline="0" noProof="0" dirty="0" err="1" smtClean="0">
                <a:ln>
                  <a:noFill/>
                </a:ln>
                <a:solidFill>
                  <a:prstClr val="black"/>
                </a:solidFill>
                <a:effectLst/>
                <a:uLnTx/>
                <a:uFillTx/>
                <a:latin typeface="Segoe UI Light" pitchFamily="34" charset="0"/>
              </a:rPr>
              <a:t>DirSync</a:t>
            </a:r>
            <a:r>
              <a:rPr kumimoji="0" lang="en-US" sz="900" b="0" i="0" u="none" strike="noStrike" kern="1200" cap="none" spc="0" normalizeH="0" baseline="0" noProof="0" dirty="0" smtClean="0">
                <a:ln>
                  <a:noFill/>
                </a:ln>
                <a:solidFill>
                  <a:prstClr val="black"/>
                </a:solidFill>
                <a:effectLst/>
                <a:uLnTx/>
                <a:uFillTx/>
                <a:latin typeface="Segoe UI Light" pitchFamily="34" charset="0"/>
              </a:rPr>
              <a:t> is enabled on the tenant</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Customer has already implemented </a:t>
            </a:r>
            <a:r>
              <a:rPr kumimoji="0" lang="en-US" sz="900" b="0" i="0" u="none" strike="noStrike" kern="1200" cap="none" spc="0" normalizeH="0" baseline="0" noProof="0" dirty="0" err="1" smtClean="0">
                <a:ln>
                  <a:noFill/>
                </a:ln>
                <a:solidFill>
                  <a:prstClr val="black"/>
                </a:solidFill>
                <a:effectLst/>
                <a:uLnTx/>
                <a:uFillTx/>
                <a:latin typeface="Segoe UI Light" pitchFamily="34" charset="0"/>
              </a:rPr>
              <a:t>DirSync</a:t>
            </a:r>
            <a:r>
              <a:rPr kumimoji="0" lang="en-US" sz="900" b="0" i="0" u="none" strike="noStrike" kern="1200" cap="none" spc="0" normalizeH="0" baseline="0" noProof="0" dirty="0" smtClean="0">
                <a:ln>
                  <a:noFill/>
                </a:ln>
                <a:solidFill>
                  <a:prstClr val="black"/>
                </a:solidFill>
                <a:effectLst/>
                <a:uLnTx/>
                <a:uFillTx/>
                <a:latin typeface="Segoe UI Light" pitchFamily="34" charset="0"/>
              </a:rPr>
              <a:t> and has synchronized “John Doe” to Office 365</a:t>
            </a:r>
          </a:p>
          <a:p>
            <a:pPr marL="628650" marR="0" lvl="1"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1" i="0" u="sng" strike="noStrike" kern="1200" cap="none" spc="0" normalizeH="0" baseline="0" noProof="0" dirty="0" smtClean="0">
                <a:ln>
                  <a:noFill/>
                </a:ln>
                <a:solidFill>
                  <a:prstClr val="black"/>
                </a:solidFill>
                <a:effectLst/>
                <a:uLnTx/>
                <a:uFillTx/>
                <a:latin typeface="Segoe UI Light" pitchFamily="34" charset="0"/>
              </a:rPr>
              <a:t>Important Note</a:t>
            </a:r>
            <a:r>
              <a:rPr kumimoji="0" lang="en-US" sz="900" b="0" i="0" u="none" strike="noStrike" kern="1200" cap="none" spc="0" normalizeH="0" baseline="0" noProof="0" dirty="0" smtClean="0">
                <a:ln>
                  <a:noFill/>
                </a:ln>
                <a:solidFill>
                  <a:prstClr val="black"/>
                </a:solidFill>
                <a:effectLst/>
                <a:uLnTx/>
                <a:uFillTx/>
                <a:latin typeface="Segoe UI Light" pitchFamily="34" charset="0"/>
              </a:rPr>
              <a:t>: “John Doe” has also been migrated to Office 365 and is using the Office 365 mailbox which means that mail forwarding is setup in the on-premises environment to forward messages to Office 365 via a mail-enabled user object and corresponding target address that uses the coexistence domain</a:t>
            </a:r>
            <a:endParaRPr kumimoji="0" lang="en-US" sz="900" b="1" i="0" u="none" strike="noStrike" kern="1200" cap="none" spc="0" normalizeH="0" baseline="0" noProof="0" dirty="0" smtClean="0">
              <a:ln>
                <a:noFill/>
              </a:ln>
              <a:solidFill>
                <a:prstClr val="black"/>
              </a:solidFill>
              <a:effectLst/>
              <a:uLnTx/>
              <a:uFillTx/>
              <a:latin typeface="Segoe UI Light" pitchFamily="34" charset="0"/>
            </a:endParaRP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Internet user sends a message to “John Doe”</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Follows MX record for contoso.com</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Exchange performs a query for a matching SMTP address</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Finds the object with the matching SMTP address and sees that there is also a target address</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Message is then forwarded the target address</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Follows MX record for contoso.mail.onmicrosoft.com to Exchange Online server</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Exchange performs a query for a matching SMTP address</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Finds the object with the matching SMTP address</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Message is delivered to the mailbox</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kumimoji="0" lang="en-US" sz="900" b="0" i="0" u="none" strike="noStrike" kern="1200" cap="none" spc="0" normalizeH="0" baseline="0" noProof="0" dirty="0" smtClean="0">
              <a:ln>
                <a:noFill/>
              </a:ln>
              <a:solidFill>
                <a:prstClr val="black"/>
              </a:solidFill>
              <a:effectLst/>
              <a:uLnTx/>
              <a:uFillTx/>
              <a:latin typeface="Segoe UI Light" pitchFamily="34" charset="0"/>
            </a:endParaRPr>
          </a:p>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r>
              <a:rPr kumimoji="0" lang="en-US" sz="900" b="1" i="0" u="none" strike="noStrike" kern="1200" cap="none" spc="0" normalizeH="0" baseline="0" noProof="0" dirty="0" smtClean="0">
                <a:ln>
                  <a:noFill/>
                </a:ln>
                <a:solidFill>
                  <a:prstClr val="black"/>
                </a:solidFill>
                <a:effectLst/>
                <a:uLnTx/>
                <a:uFillTx/>
                <a:latin typeface="Segoe UI Light" pitchFamily="34" charset="0"/>
              </a:rPr>
              <a:t>Animation Walkthrough - Part 2: From Coworker</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“Jane Doe” (who has not been migrated and still exists on-premises) sends a message to “John Doe”</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Exchange performs a query for a matching SMTP address</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Finds the object with the matching SMTP address and sees that there is also a target address</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Message is then forwarded to the target address</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Follows MX record for contoso.mail.onmicrosoft.com to Exchange Online server</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Exchange performs a query for a matching SMTP address</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Finds the object with the matching SMTP address</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Message is delivered to the mailbox</a:t>
            </a:r>
          </a:p>
          <a:p>
            <a:pPr marL="0" marR="0" lvl="0" indent="0" algn="l" defTabSz="914363" rtl="0" eaLnBrk="1" fontAlgn="auto" latinLnBrk="0" hangingPunct="1">
              <a:lnSpc>
                <a:spcPct val="90000"/>
              </a:lnSpc>
              <a:spcBef>
                <a:spcPts val="0"/>
              </a:spcBef>
              <a:spcAft>
                <a:spcPts val="333"/>
              </a:spcAft>
              <a:buClrTx/>
              <a:buSzTx/>
              <a:buFontTx/>
              <a:buNone/>
              <a:tabLst/>
              <a:defRPr/>
            </a:pPr>
            <a:endParaRPr kumimoji="0" lang="en-US" sz="900" b="0" i="0" u="none" strike="noStrike" kern="1200" cap="none" spc="0" normalizeH="0" baseline="0" noProof="0" dirty="0" smtClean="0">
              <a:ln>
                <a:noFill/>
              </a:ln>
              <a:solidFill>
                <a:prstClr val="black"/>
              </a:solidFill>
              <a:effectLst/>
              <a:uLnTx/>
              <a:uFillTx/>
              <a:latin typeface="Segoe UI Light" pitchFamily="34" charset="0"/>
            </a:endParaRPr>
          </a:p>
          <a:p>
            <a:pPr marL="0" marR="0" lvl="0" indent="0" algn="l" defTabSz="914363" rtl="0" eaLnBrk="1" fontAlgn="auto" latinLnBrk="0" hangingPunct="1">
              <a:lnSpc>
                <a:spcPct val="90000"/>
              </a:lnSpc>
              <a:spcBef>
                <a:spcPts val="0"/>
              </a:spcBef>
              <a:spcAft>
                <a:spcPts val="333"/>
              </a:spcAft>
              <a:buClrTx/>
              <a:buSzTx/>
              <a:buFontTx/>
              <a:buNone/>
              <a:tabLst/>
              <a:defRPr/>
            </a:pPr>
            <a:endParaRPr kumimoji="0" lang="en-US" sz="900" b="0" i="0" u="none" strike="noStrike" kern="1200" cap="none" spc="0" normalizeH="0" baseline="0" noProof="0" dirty="0" smtClean="0">
              <a:ln>
                <a:noFill/>
              </a:ln>
              <a:solidFill>
                <a:prstClr val="black"/>
              </a:solidFill>
              <a:effectLst/>
              <a:uLnTx/>
              <a:uFillTx/>
              <a:latin typeface="Segoe UI Light" pitchFamily="34" charset="0"/>
            </a:endParaRP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74</a:t>
            </a:fld>
            <a:endParaRPr lang="de-DE"/>
          </a:p>
        </p:txBody>
      </p:sp>
    </p:spTree>
    <p:extLst>
      <p:ext uri="{BB962C8B-B14F-4D97-AF65-F5344CB8AC3E}">
        <p14:creationId xmlns:p14="http://schemas.microsoft.com/office/powerpoint/2010/main" val="2805609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Why Change?: Doing Exchange load balancing “right” is hard and often require expensive solutions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Some of the issues with the 5 core server roles is that they are tightly coupled.  In E2007 when we developed the server roles, our goal was to have them be autonomous units – admin management, etc.  It turns out it never quite materialized – either in engineering or customer deployment.  What we have learned is in practice these roles get tightly coupled.  They are coupled functionality – scattered across Mailbox, CAS, and Transport.  Can’t get new functionality by upgrading a single role – have to upgrade them all.  The other way they are coupled has to do with geo-affinity.  The middle tier roles  (HT, CAS) talk to MBX via RPC in a chatty manner that only works well if they are located within a well connected network.  Coming back to versioning – each release is version constrained – E2007 servers don’t talk to E2010 servers.  From a user partitioning perspective, the same set of users that are being served by a given MBX are also served by a given set of CAS and HT.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Calibri"/>
              </a:rPr>
              <a:t>So in summary, even though we have 5 server roles, we would deploy them a single monolithic entity.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Calibri"/>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ndParaRPr>
          </a:p>
        </p:txBody>
      </p:sp>
      <p:sp>
        <p:nvSpPr>
          <p:cNvPr id="4" name="Foliennummernplatzhalter 3"/>
          <p:cNvSpPr>
            <a:spLocks noGrp="1"/>
          </p:cNvSpPr>
          <p:nvPr>
            <p:ph type="sldNum" sz="quarter" idx="10"/>
          </p:nvPr>
        </p:nvSpPr>
        <p:spPr/>
        <p:txBody>
          <a:bodyPr/>
          <a:lstStyle/>
          <a:p>
            <a:fld id="{F364B763-9996-4161-BB5F-9429EF58CD5C}" type="slidenum">
              <a:rPr lang="de-DE" smtClean="0"/>
              <a:pPr/>
              <a:t>6</a:t>
            </a:fld>
            <a:endParaRPr lang="de-DE"/>
          </a:p>
        </p:txBody>
      </p:sp>
    </p:spTree>
    <p:extLst>
      <p:ext uri="{BB962C8B-B14F-4D97-AF65-F5344CB8AC3E}">
        <p14:creationId xmlns:p14="http://schemas.microsoft.com/office/powerpoint/2010/main" val="8209432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Message routing from Office 365 to on-premises</a:t>
            </a:r>
          </a:p>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endParaRPr kumimoji="0" lang="en-US" sz="900" b="0" i="0" u="none" strike="noStrike" kern="1200" cap="none" spc="0" normalizeH="0" baseline="0" noProof="0" dirty="0" smtClean="0">
              <a:ln>
                <a:noFill/>
              </a:ln>
              <a:solidFill>
                <a:prstClr val="black"/>
              </a:solidFill>
              <a:effectLst/>
              <a:uLnTx/>
              <a:uFillTx/>
              <a:latin typeface="Segoe UI Light" pitchFamily="34" charset="0"/>
            </a:endParaRP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Emphasize the importance of understanding mail routing while in coexistence</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Principles of mail routing applies to simple and hybrid deployment scenarios</a:t>
            </a: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kumimoji="0" lang="en-US" sz="900" b="0" i="0" u="none" strike="noStrike" kern="1200" cap="none" spc="0" normalizeH="0" baseline="0" noProof="0" dirty="0" smtClean="0">
              <a:ln>
                <a:noFill/>
              </a:ln>
              <a:solidFill>
                <a:prstClr val="black"/>
              </a:solidFill>
              <a:effectLst/>
              <a:uLnTx/>
              <a:uFillTx/>
              <a:latin typeface="Segoe UI Light" pitchFamily="34" charset="0"/>
            </a:endParaRPr>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kumimoji="0" lang="en-US" sz="900" b="0" i="0" u="none" strike="noStrike" kern="1200" cap="none" spc="0" normalizeH="0" baseline="0" noProof="0" dirty="0" smtClean="0">
              <a:ln>
                <a:noFill/>
              </a:ln>
              <a:solidFill>
                <a:prstClr val="black"/>
              </a:solidFill>
              <a:effectLst/>
              <a:uLnTx/>
              <a:uFillTx/>
              <a:latin typeface="Segoe UI Light" pitchFamily="34" charset="0"/>
            </a:endParaRPr>
          </a:p>
          <a:p>
            <a:pPr marL="0" marR="0" lvl="0" indent="0" algn="l" defTabSz="914363" rtl="0" eaLnBrk="1" fontAlgn="auto" latinLnBrk="0" hangingPunct="1">
              <a:lnSpc>
                <a:spcPct val="90000"/>
              </a:lnSpc>
              <a:spcBef>
                <a:spcPts val="0"/>
              </a:spcBef>
              <a:spcAft>
                <a:spcPts val="333"/>
              </a:spcAft>
              <a:buClrTx/>
              <a:buSzTx/>
              <a:buFont typeface="Arial" pitchFamily="34" charset="0"/>
              <a:buNone/>
              <a:tabLst/>
              <a:defRPr/>
            </a:pPr>
            <a:r>
              <a:rPr kumimoji="0" lang="en-US" sz="900" b="1" i="0" u="none" strike="noStrike" kern="1200" cap="none" spc="0" normalizeH="0" baseline="0" noProof="0" dirty="0" smtClean="0">
                <a:ln>
                  <a:noFill/>
                </a:ln>
                <a:solidFill>
                  <a:prstClr val="black"/>
                </a:solidFill>
                <a:effectLst/>
                <a:uLnTx/>
                <a:uFillTx/>
                <a:latin typeface="Segoe UI Light" pitchFamily="34" charset="0"/>
              </a:rPr>
              <a:t>Animation Walkthrough</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Same on-premises mail platform, design, and message flow and Office 365 subscription</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Customer has already implemented </a:t>
            </a:r>
            <a:r>
              <a:rPr kumimoji="0" lang="en-US" sz="900" b="0" i="0" u="none" strike="noStrike" kern="1200" cap="none" spc="0" normalizeH="0" baseline="0" noProof="0" dirty="0" err="1" smtClean="0">
                <a:ln>
                  <a:noFill/>
                </a:ln>
                <a:solidFill>
                  <a:prstClr val="black"/>
                </a:solidFill>
                <a:effectLst/>
                <a:uLnTx/>
                <a:uFillTx/>
                <a:latin typeface="Segoe UI Light" pitchFamily="34" charset="0"/>
              </a:rPr>
              <a:t>DirSync</a:t>
            </a:r>
            <a:r>
              <a:rPr kumimoji="0" lang="en-US" sz="900" b="0" i="0" u="none" strike="noStrike" kern="1200" cap="none" spc="0" normalizeH="0" baseline="0" noProof="0" dirty="0" smtClean="0">
                <a:ln>
                  <a:noFill/>
                </a:ln>
                <a:solidFill>
                  <a:prstClr val="black"/>
                </a:solidFill>
                <a:effectLst/>
                <a:uLnTx/>
                <a:uFillTx/>
                <a:latin typeface="Segoe UI Light" pitchFamily="34" charset="0"/>
              </a:rPr>
              <a:t> and has synchronized “Jane Doe” to Office 365</a:t>
            </a:r>
          </a:p>
          <a:p>
            <a:pPr marL="628650" marR="0" lvl="1"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1" i="0" u="sng" strike="noStrike" kern="1200" cap="none" spc="0" normalizeH="0" baseline="0" noProof="0" dirty="0" smtClean="0">
                <a:ln>
                  <a:noFill/>
                </a:ln>
                <a:solidFill>
                  <a:prstClr val="black"/>
                </a:solidFill>
                <a:effectLst/>
                <a:uLnTx/>
                <a:uFillTx/>
                <a:latin typeface="Segoe UI Light" pitchFamily="34" charset="0"/>
              </a:rPr>
              <a:t>Important Note</a:t>
            </a:r>
            <a:r>
              <a:rPr kumimoji="0" lang="en-US" sz="900" b="0" i="0" u="none" strike="noStrike" kern="1200" cap="none" spc="0" normalizeH="0" baseline="0" noProof="0" dirty="0" smtClean="0">
                <a:ln>
                  <a:noFill/>
                </a:ln>
                <a:solidFill>
                  <a:prstClr val="black"/>
                </a:solidFill>
                <a:effectLst/>
                <a:uLnTx/>
                <a:uFillTx/>
                <a:latin typeface="Segoe UI Light" pitchFamily="34" charset="0"/>
              </a:rPr>
              <a:t>: “Jane Doe” has not been migrated to Office 365 – only synchronized.  Message forwarding is automatically setup in the Office 365 environment to forward messages to on-premises via a mail-enabled user object whose target address matches the primary SMTP address.</a:t>
            </a:r>
            <a:endParaRPr kumimoji="0" lang="en-US" sz="900" b="1" i="0" u="none" strike="noStrike" kern="1200" cap="none" spc="0" normalizeH="0" baseline="0" noProof="0" dirty="0" smtClean="0">
              <a:ln>
                <a:noFill/>
              </a:ln>
              <a:solidFill>
                <a:prstClr val="black"/>
              </a:solidFill>
              <a:effectLst/>
              <a:uLnTx/>
              <a:uFillTx/>
              <a:latin typeface="Segoe UI Light" pitchFamily="34" charset="0"/>
            </a:endParaRP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A coworker that already exists in Office 365 (could be “John Doe” again) sends a message to “Jane Doe”</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Exchange performs a query for a matching SMTP address</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Finds the object with the matching SMTP address and sees that there is also a target address</a:t>
            </a:r>
          </a:p>
          <a:p>
            <a:pPr marL="384431" marR="0" lvl="1"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err="1" smtClean="0">
                <a:ln>
                  <a:noFill/>
                </a:ln>
                <a:solidFill>
                  <a:prstClr val="black"/>
                </a:solidFill>
                <a:effectLst/>
                <a:uLnTx/>
                <a:uFillTx/>
                <a:latin typeface="Segoe UI Light" pitchFamily="34" charset="0"/>
              </a:rPr>
              <a:t>targetAddress</a:t>
            </a:r>
            <a:r>
              <a:rPr kumimoji="0" lang="en-US" sz="900" b="0" i="0" u="none" strike="noStrike" kern="1200" cap="none" spc="0" normalizeH="0" baseline="0" noProof="0" dirty="0" smtClean="0">
                <a:ln>
                  <a:noFill/>
                </a:ln>
                <a:solidFill>
                  <a:prstClr val="black"/>
                </a:solidFill>
                <a:effectLst/>
                <a:uLnTx/>
                <a:uFillTx/>
                <a:latin typeface="Segoe UI Light" pitchFamily="34" charset="0"/>
              </a:rPr>
              <a:t> is the same as primary SMTP address, but Exchange will route the message out of the Exchange Online organization because of the fact that the </a:t>
            </a:r>
            <a:r>
              <a:rPr kumimoji="0" lang="en-US" sz="900" b="0" i="0" u="none" strike="noStrike" kern="1200" cap="none" spc="0" normalizeH="0" baseline="0" noProof="0" dirty="0" err="1" smtClean="0">
                <a:ln>
                  <a:noFill/>
                </a:ln>
                <a:solidFill>
                  <a:prstClr val="black"/>
                </a:solidFill>
                <a:effectLst/>
                <a:uLnTx/>
                <a:uFillTx/>
                <a:latin typeface="Segoe UI Light" pitchFamily="34" charset="0"/>
              </a:rPr>
              <a:t>targetAddress</a:t>
            </a:r>
            <a:r>
              <a:rPr kumimoji="0" lang="en-US" sz="900" b="0" i="0" u="none" strike="noStrike" kern="1200" cap="none" spc="0" normalizeH="0" baseline="0" noProof="0" dirty="0" smtClean="0">
                <a:ln>
                  <a:noFill/>
                </a:ln>
                <a:solidFill>
                  <a:prstClr val="black"/>
                </a:solidFill>
                <a:effectLst/>
                <a:uLnTx/>
                <a:uFillTx/>
                <a:latin typeface="Segoe UI Light" pitchFamily="34" charset="0"/>
              </a:rPr>
              <a:t> has a value (default Exchange behavior)</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Message is then forwarded the target address</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Follows MX record for contoso.com to on-premises server</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Exchange performs a query for a matching SMTP address</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Finds the object with the matching SMTP address</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Message is delivered to the mailbox</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75</a:t>
            </a:fld>
            <a:endParaRPr lang="de-DE"/>
          </a:p>
        </p:txBody>
      </p:sp>
    </p:spTree>
    <p:extLst>
      <p:ext uri="{BB962C8B-B14F-4D97-AF65-F5344CB8AC3E}">
        <p14:creationId xmlns:p14="http://schemas.microsoft.com/office/powerpoint/2010/main" val="18195944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Passwords are specified in batch CSV file</a:t>
            </a:r>
          </a:p>
          <a:p>
            <a:endParaRPr lang="en-US" dirty="0" smtClean="0"/>
          </a:p>
          <a:p>
            <a:r>
              <a:rPr lang="en-US" dirty="0" smtClean="0"/>
              <a:t>Force password change flag is also in batch CSV file</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76</a:t>
            </a:fld>
            <a:endParaRPr lang="de-DE"/>
          </a:p>
        </p:txBody>
      </p:sp>
    </p:spTree>
    <p:extLst>
      <p:ext uri="{BB962C8B-B14F-4D97-AF65-F5344CB8AC3E}">
        <p14:creationId xmlns:p14="http://schemas.microsoft.com/office/powerpoint/2010/main" val="40192157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Before starting migration batch, migration tool validates that each user named in the CSV file exist in tenant as a mail-enabled user (MEU).  If not found, error message is displayed so that migration administrator can correct problem before submitting the batch for migration.</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endParaRPr kumimoji="0" lang="en-US" sz="900" b="1" i="0" u="none" strike="noStrike" kern="1200" cap="none" spc="0" normalizeH="0" baseline="0" noProof="0" dirty="0" smtClean="0">
              <a:ln>
                <a:noFill/>
              </a:ln>
              <a:solidFill>
                <a:prstClr val="black"/>
              </a:solidFill>
              <a:effectLst/>
              <a:uLnTx/>
              <a:uFillTx/>
              <a:latin typeface="Segoe UI Light" pitchFamily="34" charset="0"/>
            </a:endParaRP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1" i="0" u="none" strike="noStrike" kern="1200" cap="none" spc="0" normalizeH="0" baseline="0" noProof="0" dirty="0" smtClean="0">
                <a:ln>
                  <a:noFill/>
                </a:ln>
                <a:solidFill>
                  <a:prstClr val="black"/>
                </a:solidFill>
                <a:effectLst/>
                <a:uLnTx/>
                <a:uFillTx/>
                <a:latin typeface="Segoe UI Light" pitchFamily="34" charset="0"/>
              </a:rPr>
              <a:t>Password</a:t>
            </a:r>
            <a:r>
              <a:rPr kumimoji="0" lang="en-US" sz="900" b="0" i="0" u="none" strike="noStrike" kern="1200" cap="none" spc="0" normalizeH="0" baseline="0" noProof="0" dirty="0" smtClean="0">
                <a:ln>
                  <a:noFill/>
                </a:ln>
                <a:solidFill>
                  <a:prstClr val="black"/>
                </a:solidFill>
                <a:effectLst/>
                <a:uLnTx/>
                <a:uFillTx/>
                <a:latin typeface="Segoe UI Light" pitchFamily="34" charset="0"/>
              </a:rPr>
              <a:t> is the password that will be set on the new cloud-based mailbox.  Any password restrictions that are applied to your cloud-based organization apply to the passwords included in the CSV file.  This attribute is optional.  If using SSO, leave this blank.</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endParaRPr kumimoji="0" lang="en-US" sz="900" b="0" i="0" u="none" strike="noStrike" kern="1200" cap="none" spc="0" normalizeH="0" baseline="0" noProof="0" dirty="0" smtClean="0">
              <a:ln>
                <a:noFill/>
              </a:ln>
              <a:solidFill>
                <a:prstClr val="black"/>
              </a:solidFill>
              <a:effectLst/>
              <a:uLnTx/>
              <a:uFillTx/>
              <a:latin typeface="Segoe UI Light" pitchFamily="34" charset="0"/>
            </a:endParaRP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If using SSO, the value of the </a:t>
            </a:r>
            <a:r>
              <a:rPr kumimoji="0" lang="en-US" sz="900" b="1" i="0" u="none" strike="noStrike" kern="1200" cap="none" spc="0" normalizeH="0" baseline="0" noProof="0" dirty="0" err="1" smtClean="0">
                <a:ln>
                  <a:noFill/>
                </a:ln>
                <a:solidFill>
                  <a:prstClr val="black"/>
                </a:solidFill>
                <a:effectLst/>
                <a:uLnTx/>
                <a:uFillTx/>
                <a:latin typeface="Segoe UI Light" pitchFamily="34" charset="0"/>
              </a:rPr>
              <a:t>ForceChangePassword</a:t>
            </a:r>
            <a:r>
              <a:rPr kumimoji="0" lang="en-US" sz="900" b="0" i="0" u="none" strike="noStrike" kern="1200" cap="none" spc="0" normalizeH="0" baseline="0" noProof="0" dirty="0" smtClean="0">
                <a:ln>
                  <a:noFill/>
                </a:ln>
                <a:solidFill>
                  <a:prstClr val="black"/>
                </a:solidFill>
                <a:effectLst/>
                <a:uLnTx/>
                <a:uFillTx/>
                <a:latin typeface="Segoe UI Light" pitchFamily="34" charset="0"/>
              </a:rPr>
              <a:t> must be set to </a:t>
            </a:r>
            <a:r>
              <a:rPr kumimoji="0" lang="en-US" sz="900" b="1" i="0" u="none" strike="noStrike" kern="1200" cap="none" spc="0" normalizeH="0" baseline="0" noProof="0" dirty="0" smtClean="0">
                <a:ln>
                  <a:noFill/>
                </a:ln>
                <a:solidFill>
                  <a:prstClr val="black"/>
                </a:solidFill>
                <a:effectLst/>
                <a:uLnTx/>
                <a:uFillTx/>
                <a:latin typeface="Segoe UI Light" pitchFamily="34" charset="0"/>
              </a:rPr>
              <a:t>False</a:t>
            </a:r>
            <a:r>
              <a:rPr kumimoji="0" lang="en-US" sz="900" b="0" i="0" u="none" strike="noStrike" kern="1200" cap="none" spc="0" normalizeH="0" baseline="0" noProof="0" dirty="0" smtClean="0">
                <a:ln>
                  <a:noFill/>
                </a:ln>
                <a:solidFill>
                  <a:prstClr val="black"/>
                </a:solidFill>
                <a:effectLst/>
                <a:uLnTx/>
                <a:uFillTx/>
                <a:latin typeface="Segoe UI Light" pitchFamily="34" charset="0"/>
              </a:rPr>
              <a:t>.</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77</a:t>
            </a:fld>
            <a:endParaRPr lang="de-DE"/>
          </a:p>
        </p:txBody>
      </p:sp>
    </p:spTree>
    <p:extLst>
      <p:ext uri="{BB962C8B-B14F-4D97-AF65-F5344CB8AC3E}">
        <p14:creationId xmlns:p14="http://schemas.microsoft.com/office/powerpoint/2010/main" val="26483841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Same data as CEM (same migration engine)</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78</a:t>
            </a:fld>
            <a:endParaRPr lang="de-DE"/>
          </a:p>
        </p:txBody>
      </p:sp>
    </p:spTree>
    <p:extLst>
      <p:ext uri="{BB962C8B-B14F-4D97-AF65-F5344CB8AC3E}">
        <p14:creationId xmlns:p14="http://schemas.microsoft.com/office/powerpoint/2010/main" val="37075681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UM must be disabled on source mailboxes and then enabled on the cloud mailbox after migration.</a:t>
            </a:r>
          </a:p>
          <a:p>
            <a:endParaRPr lang="en-US" dirty="0" smtClean="0"/>
          </a:p>
          <a:p>
            <a:r>
              <a:rPr lang="en-US" dirty="0" smtClean="0"/>
              <a:t>The mailbox “hide from GAL” flag must be cleared so that the migration tool can see the mailbox.</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79</a:t>
            </a:fld>
            <a:endParaRPr lang="de-DE"/>
          </a:p>
        </p:txBody>
      </p:sp>
    </p:spTree>
    <p:extLst>
      <p:ext uri="{BB962C8B-B14F-4D97-AF65-F5344CB8AC3E}">
        <p14:creationId xmlns:p14="http://schemas.microsoft.com/office/powerpoint/2010/main" val="667377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Repeat 4 middle steps until all users are migrated, then change MX record.</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endParaRPr kumimoji="0" lang="en-US" sz="900" b="0" i="0" u="none" strike="noStrike" kern="1200" cap="none" spc="0" normalizeH="0" baseline="0" noProof="0" dirty="0" smtClean="0">
              <a:ln>
                <a:noFill/>
              </a:ln>
              <a:solidFill>
                <a:prstClr val="black"/>
              </a:solidFill>
              <a:effectLst/>
              <a:uLnTx/>
              <a:uFillTx/>
              <a:latin typeface="Segoe UI Light" pitchFamily="34" charset="0"/>
            </a:endParaRP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More details about converting MBX to MEU and scripts:</a:t>
            </a:r>
            <a:br>
              <a:rPr kumimoji="0" lang="en-US" sz="900" b="0" i="0" u="none" strike="noStrike" kern="1200" cap="none" spc="0" normalizeH="0" baseline="0" noProof="0" dirty="0" smtClean="0">
                <a:ln>
                  <a:noFill/>
                </a:ln>
                <a:solidFill>
                  <a:prstClr val="black"/>
                </a:solidFill>
                <a:effectLst/>
                <a:uLnTx/>
                <a:uFillTx/>
                <a:latin typeface="Segoe UI Light" pitchFamily="34" charset="0"/>
              </a:rPr>
            </a:br>
            <a:r>
              <a:rPr kumimoji="0" lang="en-US" sz="900" b="0" i="0" u="none" strike="noStrike" kern="1200" cap="none" spc="0" normalizeH="0" baseline="0" noProof="0" dirty="0" smtClean="0">
                <a:ln>
                  <a:noFill/>
                </a:ln>
                <a:solidFill>
                  <a:prstClr val="black"/>
                </a:solidFill>
                <a:effectLst/>
                <a:uLnTx/>
                <a:uFillTx/>
                <a:latin typeface="Segoe UI Light" pitchFamily="34" charset="0"/>
              </a:rPr>
              <a:t>Exchange 2003: http://community.office365.com/en-us/wikis/exchange/834.aspx</a:t>
            </a:r>
            <a:br>
              <a:rPr kumimoji="0" lang="en-US" sz="900" b="0" i="0" u="none" strike="noStrike" kern="1200" cap="none" spc="0" normalizeH="0" baseline="0" noProof="0" dirty="0" smtClean="0">
                <a:ln>
                  <a:noFill/>
                </a:ln>
                <a:solidFill>
                  <a:prstClr val="black"/>
                </a:solidFill>
                <a:effectLst/>
                <a:uLnTx/>
                <a:uFillTx/>
                <a:latin typeface="Segoe UI Light" pitchFamily="34" charset="0"/>
              </a:rPr>
            </a:br>
            <a:r>
              <a:rPr kumimoji="0" lang="en-US" sz="900" b="0" i="0" u="none" strike="noStrike" kern="1200" cap="none" spc="0" normalizeH="0" baseline="0" noProof="0" dirty="0" smtClean="0">
                <a:ln>
                  <a:noFill/>
                </a:ln>
                <a:solidFill>
                  <a:prstClr val="black"/>
                </a:solidFill>
                <a:effectLst/>
                <a:uLnTx/>
                <a:uFillTx/>
                <a:latin typeface="Segoe UI Light" pitchFamily="34" charset="0"/>
              </a:rPr>
              <a:t>Exchange 2007: http://community.office365.com/en-us/wikis/exchange/845.aspx</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81</a:t>
            </a:fld>
            <a:endParaRPr lang="de-DE"/>
          </a:p>
        </p:txBody>
      </p:sp>
    </p:spTree>
    <p:extLst>
      <p:ext uri="{BB962C8B-B14F-4D97-AF65-F5344CB8AC3E}">
        <p14:creationId xmlns:p14="http://schemas.microsoft.com/office/powerpoint/2010/main" val="18779844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Who </a:t>
            </a:r>
            <a:r>
              <a:rPr lang="de-DE" dirty="0" err="1" smtClean="0"/>
              <a:t>runs</a:t>
            </a:r>
            <a:r>
              <a:rPr lang="de-DE" dirty="0" smtClean="0"/>
              <a:t> Exchange</a:t>
            </a:r>
            <a:r>
              <a:rPr lang="de-DE" baseline="0" dirty="0" smtClean="0"/>
              <a:t> 2013 </a:t>
            </a:r>
            <a:r>
              <a:rPr lang="de-DE" baseline="0" dirty="0" err="1" smtClean="0"/>
              <a:t>already</a:t>
            </a:r>
            <a:r>
              <a:rPr lang="de-DE" baseline="0" dirty="0" smtClean="0"/>
              <a:t>?</a:t>
            </a:r>
          </a:p>
          <a:p>
            <a:r>
              <a:rPr lang="de-DE" baseline="0" dirty="0" smtClean="0"/>
              <a:t>Who </a:t>
            </a:r>
            <a:r>
              <a:rPr lang="de-DE" baseline="0" dirty="0" err="1" smtClean="0"/>
              <a:t>maintains</a:t>
            </a:r>
            <a:r>
              <a:rPr lang="de-DE" baseline="0" dirty="0" smtClean="0"/>
              <a:t> an Exchange 2010 </a:t>
            </a:r>
            <a:r>
              <a:rPr lang="de-DE" baseline="0" dirty="0" err="1" smtClean="0"/>
              <a:t>environment</a:t>
            </a:r>
            <a:r>
              <a:rPr lang="de-DE" baseline="0" dirty="0" smtClean="0"/>
              <a:t>?</a:t>
            </a:r>
          </a:p>
          <a:p>
            <a:r>
              <a:rPr lang="de-DE" baseline="0" dirty="0" smtClean="0"/>
              <a:t>Mixed </a:t>
            </a:r>
            <a:r>
              <a:rPr lang="de-DE" baseline="0" dirty="0" err="1" smtClean="0"/>
              <a:t>with</a:t>
            </a:r>
            <a:r>
              <a:rPr lang="de-DE" baseline="0" dirty="0" smtClean="0"/>
              <a:t> Exchange 2007?</a:t>
            </a:r>
          </a:p>
          <a:p>
            <a:r>
              <a:rPr lang="de-DE" baseline="0" dirty="0" smtClean="0"/>
              <a:t>Mixed </a:t>
            </a:r>
            <a:r>
              <a:rPr lang="de-DE" baseline="0" dirty="0" err="1" smtClean="0"/>
              <a:t>with</a:t>
            </a:r>
            <a:r>
              <a:rPr lang="de-DE" baseline="0" dirty="0" smtClean="0"/>
              <a:t> Exchange 2003?</a:t>
            </a:r>
          </a:p>
          <a:p>
            <a:r>
              <a:rPr lang="de-DE" baseline="0" dirty="0" smtClean="0"/>
              <a:t>Who </a:t>
            </a:r>
            <a:r>
              <a:rPr lang="de-DE" baseline="0" dirty="0" err="1" smtClean="0"/>
              <a:t>maintains</a:t>
            </a:r>
            <a:r>
              <a:rPr lang="de-DE" baseline="0" dirty="0" smtClean="0"/>
              <a:t> </a:t>
            </a:r>
            <a:r>
              <a:rPr lang="de-DE" baseline="0" dirty="0" err="1" smtClean="0"/>
              <a:t>even</a:t>
            </a:r>
            <a:r>
              <a:rPr lang="de-DE" baseline="0" dirty="0" smtClean="0"/>
              <a:t> Exchange </a:t>
            </a:r>
            <a:r>
              <a:rPr lang="de-DE" baseline="0" dirty="0" err="1" smtClean="0"/>
              <a:t>older</a:t>
            </a:r>
            <a:r>
              <a:rPr lang="de-DE" baseline="0" dirty="0" smtClean="0"/>
              <a:t> </a:t>
            </a:r>
            <a:r>
              <a:rPr lang="de-DE" baseline="0" dirty="0" err="1" smtClean="0"/>
              <a:t>than</a:t>
            </a:r>
            <a:r>
              <a:rPr lang="de-DE" baseline="0" dirty="0" smtClean="0"/>
              <a:t> 2003?</a:t>
            </a:r>
          </a:p>
          <a:p>
            <a:r>
              <a:rPr lang="de-DE" baseline="0" dirty="0" err="1" smtClean="0"/>
              <a:t>Anybody</a:t>
            </a:r>
            <a:r>
              <a:rPr lang="de-DE" baseline="0" dirty="0" smtClean="0"/>
              <a:t> </a:t>
            </a:r>
            <a:r>
              <a:rPr lang="de-DE" baseline="0" dirty="0" err="1" smtClean="0"/>
              <a:t>who</a:t>
            </a:r>
            <a:r>
              <a:rPr lang="de-DE" baseline="0" dirty="0" smtClean="0"/>
              <a:t> </a:t>
            </a:r>
            <a:r>
              <a:rPr lang="de-DE" baseline="0" dirty="0" err="1" smtClean="0"/>
              <a:t>already</a:t>
            </a:r>
            <a:r>
              <a:rPr lang="de-DE" baseline="0" dirty="0" smtClean="0"/>
              <a:t> </a:t>
            </a:r>
            <a:r>
              <a:rPr lang="de-DE" baseline="0" dirty="0" err="1" smtClean="0"/>
              <a:t>deployed</a:t>
            </a:r>
            <a:r>
              <a:rPr lang="de-DE" baseline="0" dirty="0" smtClean="0"/>
              <a:t> an hybrid </a:t>
            </a:r>
            <a:r>
              <a:rPr lang="de-DE" baseline="0" dirty="0" err="1" smtClean="0"/>
              <a:t>configuration</a:t>
            </a:r>
            <a:r>
              <a:rPr lang="de-DE" baseline="0" dirty="0" smtClean="0"/>
              <a:t> </a:t>
            </a:r>
            <a:r>
              <a:rPr lang="de-DE" baseline="0" dirty="0" err="1" smtClean="0"/>
              <a:t>or</a:t>
            </a:r>
            <a:r>
              <a:rPr lang="de-DE" baseline="0" dirty="0" smtClean="0"/>
              <a:t> </a:t>
            </a:r>
            <a:r>
              <a:rPr lang="de-DE" baseline="0" dirty="0" err="1" smtClean="0"/>
              <a:t>migrated</a:t>
            </a:r>
            <a:r>
              <a:rPr lang="de-DE" baseline="0" dirty="0" smtClean="0"/>
              <a:t> </a:t>
            </a:r>
            <a:r>
              <a:rPr lang="de-DE" baseline="0" dirty="0" err="1" smtClean="0"/>
              <a:t>to</a:t>
            </a:r>
            <a:r>
              <a:rPr lang="de-DE" baseline="0" dirty="0" smtClean="0"/>
              <a:t> Office 365?</a:t>
            </a:r>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82</a:t>
            </a:fld>
            <a:endParaRPr lang="de-DE"/>
          </a:p>
        </p:txBody>
      </p:sp>
    </p:spTree>
    <p:extLst>
      <p:ext uri="{BB962C8B-B14F-4D97-AF65-F5344CB8AC3E}">
        <p14:creationId xmlns:p14="http://schemas.microsoft.com/office/powerpoint/2010/main" val="13728101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This is what you get when you have Hybrid coexistence. </a:t>
            </a:r>
          </a:p>
          <a:p>
            <a:endParaRPr lang="en-US" dirty="0" smtClean="0"/>
          </a:p>
          <a:p>
            <a:r>
              <a:rPr lang="en-US" dirty="0" smtClean="0"/>
              <a:t>Some features are optional and require more configuration than others.</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84</a:t>
            </a:fld>
            <a:endParaRPr lang="de-DE"/>
          </a:p>
        </p:txBody>
      </p:sp>
    </p:spTree>
    <p:extLst>
      <p:ext uri="{BB962C8B-B14F-4D97-AF65-F5344CB8AC3E}">
        <p14:creationId xmlns:p14="http://schemas.microsoft.com/office/powerpoint/2010/main" val="35865407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Nobody </a:t>
            </a:r>
            <a:r>
              <a:rPr lang="de-DE" dirty="0" err="1" smtClean="0"/>
              <a:t>wants</a:t>
            </a:r>
            <a:r>
              <a:rPr lang="de-DE" baseline="0" dirty="0" smtClean="0"/>
              <a:t> </a:t>
            </a:r>
            <a:r>
              <a:rPr lang="de-DE" baseline="0" dirty="0" err="1" smtClean="0"/>
              <a:t>shaded</a:t>
            </a:r>
            <a:r>
              <a:rPr lang="de-DE" baseline="0" dirty="0" smtClean="0"/>
              <a:t> </a:t>
            </a:r>
            <a:r>
              <a:rPr lang="de-DE" baseline="0" dirty="0" err="1" smtClean="0"/>
              <a:t>rows</a:t>
            </a:r>
            <a:r>
              <a:rPr lang="de-DE" baseline="0" dirty="0" smtClean="0"/>
              <a:t> </a:t>
            </a:r>
            <a:r>
              <a:rPr lang="de-DE" baseline="0" dirty="0" err="1" smtClean="0"/>
              <a:t>when</a:t>
            </a:r>
            <a:r>
              <a:rPr lang="de-DE" baseline="0" dirty="0" smtClean="0"/>
              <a:t> </a:t>
            </a:r>
            <a:r>
              <a:rPr lang="de-DE" baseline="0" dirty="0" err="1" smtClean="0"/>
              <a:t>preparing</a:t>
            </a:r>
            <a:r>
              <a:rPr lang="de-DE" baseline="0" dirty="0" smtClean="0"/>
              <a:t> </a:t>
            </a:r>
            <a:r>
              <a:rPr lang="de-DE" baseline="0" dirty="0" err="1" smtClean="0"/>
              <a:t>meeting</a:t>
            </a:r>
            <a:r>
              <a:rPr lang="de-DE" baseline="0" dirty="0" smtClean="0"/>
              <a:t> </a:t>
            </a:r>
            <a:r>
              <a:rPr lang="de-DE" baseline="0" dirty="0" err="1" smtClean="0"/>
              <a:t>requests</a:t>
            </a:r>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85</a:t>
            </a:fld>
            <a:endParaRPr lang="de-DE"/>
          </a:p>
        </p:txBody>
      </p:sp>
    </p:spTree>
    <p:extLst>
      <p:ext uri="{BB962C8B-B14F-4D97-AF65-F5344CB8AC3E}">
        <p14:creationId xmlns:p14="http://schemas.microsoft.com/office/powerpoint/2010/main" val="32532261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Who </a:t>
            </a:r>
            <a:r>
              <a:rPr lang="de-DE" dirty="0" err="1" smtClean="0"/>
              <a:t>uses</a:t>
            </a:r>
            <a:r>
              <a:rPr lang="de-DE" dirty="0" smtClean="0"/>
              <a:t> </a:t>
            </a:r>
            <a:r>
              <a:rPr lang="de-DE" dirty="0" err="1" smtClean="0"/>
              <a:t>mail</a:t>
            </a:r>
            <a:r>
              <a:rPr lang="de-DE" dirty="0" smtClean="0"/>
              <a:t> </a:t>
            </a:r>
            <a:r>
              <a:rPr lang="de-DE" dirty="0" err="1" smtClean="0"/>
              <a:t>tips</a:t>
            </a:r>
            <a:r>
              <a:rPr lang="de-DE" dirty="0" smtClean="0"/>
              <a:t> </a:t>
            </a:r>
            <a:r>
              <a:rPr lang="de-DE" dirty="0" err="1" smtClean="0"/>
              <a:t>currently</a:t>
            </a:r>
            <a:r>
              <a:rPr lang="de-DE" dirty="0" smtClean="0"/>
              <a:t>?</a:t>
            </a:r>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86</a:t>
            </a:fld>
            <a:endParaRPr lang="de-DE"/>
          </a:p>
        </p:txBody>
      </p:sp>
    </p:spTree>
    <p:extLst>
      <p:ext uri="{BB962C8B-B14F-4D97-AF65-F5344CB8AC3E}">
        <p14:creationId xmlns:p14="http://schemas.microsoft.com/office/powerpoint/2010/main" val="2144006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7</a:t>
            </a:fld>
            <a:endParaRPr lang="de-DE"/>
          </a:p>
        </p:txBody>
      </p:sp>
    </p:spTree>
    <p:extLst>
      <p:ext uri="{BB962C8B-B14F-4D97-AF65-F5344CB8AC3E}">
        <p14:creationId xmlns:p14="http://schemas.microsoft.com/office/powerpoint/2010/main" val="26590914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MFG</a:t>
            </a:r>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90</a:t>
            </a:fld>
            <a:endParaRPr lang="de-DE"/>
          </a:p>
        </p:txBody>
      </p:sp>
    </p:spTree>
    <p:extLst>
      <p:ext uri="{BB962C8B-B14F-4D97-AF65-F5344CB8AC3E}">
        <p14:creationId xmlns:p14="http://schemas.microsoft.com/office/powerpoint/2010/main" val="42808306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Note that Exchange 2013 hybrid no longer supports Exchange 2003</a:t>
            </a:r>
            <a:br>
              <a:rPr lang="en-US" dirty="0" smtClean="0"/>
            </a:br>
            <a:endParaRPr lang="en-US" dirty="0" smtClean="0"/>
          </a:p>
          <a:p>
            <a:r>
              <a:rPr lang="en-US" dirty="0" smtClean="0"/>
              <a:t>Customers who have Exchange 2003 can still use Exchange 2010 hybrid</a:t>
            </a:r>
            <a:br>
              <a:rPr lang="en-US" dirty="0" smtClean="0"/>
            </a:br>
            <a:endParaRPr lang="en-US" dirty="0" smtClean="0"/>
          </a:p>
          <a:p>
            <a:r>
              <a:rPr lang="en-US" dirty="0" smtClean="0"/>
              <a:t>Exchange 2010 hybrid will be able to connect to an O15 tenant once Exchange 2010 SP3 comes out </a:t>
            </a:r>
            <a:br>
              <a:rPr lang="en-US" dirty="0" smtClean="0"/>
            </a:br>
            <a:endParaRPr lang="en-US" dirty="0" smtClean="0"/>
          </a:p>
          <a:p>
            <a:r>
              <a:rPr lang="en-US" dirty="0" smtClean="0"/>
              <a:t>SP3 in 1st half of 2013 per this EHLO blog entry:</a:t>
            </a:r>
            <a:br>
              <a:rPr lang="en-US" dirty="0" smtClean="0"/>
            </a:br>
            <a:r>
              <a:rPr lang="en-US" dirty="0" smtClean="0"/>
              <a:t>http://blogs.technet.com/b/exchange/archive/2012/09/25/announcing-exchange-2010-service-pack-3.aspx</a:t>
            </a:r>
          </a:p>
          <a:p>
            <a:endParaRPr lang="en-US" dirty="0" smtClean="0"/>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91</a:t>
            </a:fld>
            <a:endParaRPr lang="de-DE"/>
          </a:p>
        </p:txBody>
      </p:sp>
    </p:spTree>
    <p:extLst>
      <p:ext uri="{BB962C8B-B14F-4D97-AF65-F5344CB8AC3E}">
        <p14:creationId xmlns:p14="http://schemas.microsoft.com/office/powerpoint/2010/main" val="4171249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Mailbox moves from Exchange 2003 are offline moves.  The mailbox is locked for the duration of the move.  Exchange 2003 is only supported by an Exchange 2010 based hybrid deployment.</a:t>
            </a: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endParaRPr kumimoji="0" lang="en-US" sz="900" b="0" i="0" u="none" strike="noStrike" kern="1200" cap="none" spc="0" normalizeH="0" baseline="0" noProof="0" dirty="0" smtClean="0">
              <a:ln>
                <a:noFill/>
              </a:ln>
              <a:solidFill>
                <a:prstClr val="black"/>
              </a:solidFill>
              <a:effectLst/>
              <a:uLnTx/>
              <a:uFillTx/>
              <a:latin typeface="Segoe UI Light" pitchFamily="34" charset="0"/>
            </a:endParaRPr>
          </a:p>
          <a:p>
            <a:pPr marL="171450" marR="0" lvl="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rPr>
              <a:t>Mailbox moves from Exchange 2007 and 2010 are online moves.  User can continue to use mailbox during the move.  Once the move is completed, the user is prompted to closer and reopen Outlook.</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92</a:t>
            </a:fld>
            <a:endParaRPr lang="de-DE"/>
          </a:p>
        </p:txBody>
      </p:sp>
    </p:spTree>
    <p:extLst>
      <p:ext uri="{BB962C8B-B14F-4D97-AF65-F5344CB8AC3E}">
        <p14:creationId xmlns:p14="http://schemas.microsoft.com/office/powerpoint/2010/main" val="6878281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93</a:t>
            </a:fld>
            <a:endParaRPr lang="de-DE"/>
          </a:p>
        </p:txBody>
      </p:sp>
    </p:spTree>
    <p:extLst>
      <p:ext uri="{BB962C8B-B14F-4D97-AF65-F5344CB8AC3E}">
        <p14:creationId xmlns:p14="http://schemas.microsoft.com/office/powerpoint/2010/main" val="39155711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More information in these EHLO blogs:</a:t>
            </a:r>
            <a:br>
              <a:rPr lang="en-US" dirty="0" smtClean="0"/>
            </a:br>
            <a:r>
              <a:rPr lang="en-US" dirty="0" smtClean="0"/>
              <a:t>http://blogs.technet.com/b/exchange/archive/2012/09/20/the-cloud-on-your-terms-part-i-deploying-hybrid.aspx</a:t>
            </a:r>
            <a:br>
              <a:rPr lang="en-US" dirty="0" smtClean="0"/>
            </a:br>
            <a:r>
              <a:rPr lang="en-US" dirty="0" smtClean="0"/>
              <a:t>http://blogs.technet.com/b/exchange/archive/2012/09/20/the-cloud-on-your-terms-part-ii-managing-hybrid.aspx</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94</a:t>
            </a:fld>
            <a:endParaRPr lang="de-DE"/>
          </a:p>
        </p:txBody>
      </p:sp>
    </p:spTree>
    <p:extLst>
      <p:ext uri="{BB962C8B-B14F-4D97-AF65-F5344CB8AC3E}">
        <p14:creationId xmlns:p14="http://schemas.microsoft.com/office/powerpoint/2010/main" val="151801997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More information in these EHLO blogs:</a:t>
            </a:r>
            <a:br>
              <a:rPr lang="en-US" smtClean="0"/>
            </a:br>
            <a:r>
              <a:rPr lang="en-US" smtClean="0"/>
              <a:t>http://blogs.technet.com/b/exchange/archive/2012/09/20/the-cloud-on-your-terms-part-i-deploying-hybrid.aspx</a:t>
            </a:r>
            <a:br>
              <a:rPr lang="en-US" smtClean="0"/>
            </a:br>
            <a:r>
              <a:rPr lang="en-US" smtClean="0"/>
              <a:t>http://blogs.technet.com/b/exchange/archive/2012/09/20/the-cloud-on-your-terms-part-ii-managing-hybrid.aspx</a:t>
            </a:r>
          </a:p>
          <a:p>
            <a:endParaRPr lang="de-DE"/>
          </a:p>
        </p:txBody>
      </p:sp>
      <p:sp>
        <p:nvSpPr>
          <p:cNvPr id="4" name="Foliennummernplatzhalter 3"/>
          <p:cNvSpPr>
            <a:spLocks noGrp="1"/>
          </p:cNvSpPr>
          <p:nvPr>
            <p:ph type="sldNum" sz="quarter" idx="10"/>
          </p:nvPr>
        </p:nvSpPr>
        <p:spPr/>
        <p:txBody>
          <a:bodyPr/>
          <a:lstStyle/>
          <a:p>
            <a:fld id="{F364B763-9996-4161-BB5F-9429EF58CD5C}" type="slidenum">
              <a:rPr lang="de-DE" smtClean="0"/>
              <a:pPr/>
              <a:t>95</a:t>
            </a:fld>
            <a:endParaRPr lang="de-DE"/>
          </a:p>
        </p:txBody>
      </p:sp>
    </p:spTree>
    <p:extLst>
      <p:ext uri="{BB962C8B-B14F-4D97-AF65-F5344CB8AC3E}">
        <p14:creationId xmlns:p14="http://schemas.microsoft.com/office/powerpoint/2010/main" val="23222439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dirty="0" smtClean="0"/>
              <a:t>from an existing Exchange 2007 or 2010 environment—no</a:t>
            </a:r>
            <a:r>
              <a:rPr lang="en-US" sz="1200" baseline="0" dirty="0" smtClean="0"/>
              <a:t> </a:t>
            </a:r>
            <a:r>
              <a:rPr lang="en-US" sz="1200" dirty="0" smtClean="0"/>
              <a:t>Edge Transport server</a:t>
            </a:r>
          </a:p>
          <a:p>
            <a:endParaRPr lang="en-US" sz="1200" dirty="0" smtClean="0"/>
          </a:p>
          <a:p>
            <a:pPr marL="228600" indent="-228600">
              <a:buAutoNum type="arabicPeriod"/>
            </a:pPr>
            <a:r>
              <a:rPr lang="en-US" dirty="0" smtClean="0">
                <a:effectLst/>
              </a:rPr>
              <a:t>E</a:t>
            </a:r>
            <a:r>
              <a:rPr lang="en-US" baseline="0" dirty="0" smtClean="0">
                <a:effectLst/>
              </a:rPr>
              <a:t>2007 rollup (SP3 RU8+?) and E2010 </a:t>
            </a:r>
            <a:r>
              <a:rPr lang="en-US" strike="noStrike" baseline="0" dirty="0" smtClean="0">
                <a:effectLst/>
              </a:rPr>
              <a:t>(SP3)</a:t>
            </a:r>
          </a:p>
          <a:p>
            <a:pPr marL="228600" indent="-228600">
              <a:buAutoNum type="arabicPeriod"/>
            </a:pPr>
            <a:endParaRPr lang="en-US" baseline="0" dirty="0" smtClean="0">
              <a:effectLst/>
            </a:endParaRPr>
          </a:p>
          <a:p>
            <a:pPr marL="228600" indent="-228600">
              <a:buAutoNum type="arabicPeriod"/>
            </a:pPr>
            <a:r>
              <a:rPr lang="en-US" baseline="0" dirty="0" smtClean="0">
                <a:effectLst/>
              </a:rPr>
              <a:t>Note that E2013 MBX is required (in E2013 transport service runs on MBX server)</a:t>
            </a:r>
          </a:p>
          <a:p>
            <a:pPr marL="228600" indent="-228600">
              <a:buAutoNum type="arabicPeriod"/>
            </a:pPr>
            <a:endParaRPr lang="en-US" baseline="0" dirty="0" smtClean="0">
              <a:effectLst/>
            </a:endParaRPr>
          </a:p>
          <a:p>
            <a:pPr marL="228600" indent="-228600">
              <a:buAutoNum type="arabicPeriod"/>
            </a:pPr>
            <a:r>
              <a:rPr lang="en-US" baseline="0" dirty="0" smtClean="0">
                <a:effectLst/>
              </a:rPr>
              <a:t>Cert on E2013 CAS for Autodiscover and on E2013 MBX server for secure mail flow (sending) to O365</a:t>
            </a:r>
          </a:p>
          <a:p>
            <a:pPr marL="228600" indent="-228600">
              <a:buAutoNum type="arabicPeriod"/>
            </a:pPr>
            <a:endParaRPr lang="en-US" dirty="0" smtClean="0">
              <a:effectLst/>
            </a:endParaRP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97</a:t>
            </a:fld>
            <a:endParaRPr lang="de-DE"/>
          </a:p>
        </p:txBody>
      </p:sp>
    </p:spTree>
    <p:extLst>
      <p:ext uri="{BB962C8B-B14F-4D97-AF65-F5344CB8AC3E}">
        <p14:creationId xmlns:p14="http://schemas.microsoft.com/office/powerpoint/2010/main" val="292118746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dirty="0" smtClean="0"/>
              <a:t>From an existing Exchange 2007 or 2010 environment—with Edge Transport server</a:t>
            </a:r>
          </a:p>
          <a:p>
            <a:endParaRPr lang="en-US" dirty="0" smtClean="0"/>
          </a:p>
          <a:p>
            <a:r>
              <a:rPr lang="en-US" dirty="0" smtClean="0"/>
              <a:t>E2007 rollup (SP3 RU8+?) and E2010 SP1 (SP3)</a:t>
            </a:r>
          </a:p>
          <a:p>
            <a:endParaRPr lang="en-US" dirty="0" smtClean="0"/>
          </a:p>
          <a:p>
            <a:r>
              <a:rPr lang="en-US" dirty="0" smtClean="0"/>
              <a:t>Note that E2013 MBX is required (in E2013 transport service runs on MBX server)</a:t>
            </a:r>
          </a:p>
          <a:p>
            <a:endParaRPr lang="en-US" dirty="0" smtClean="0"/>
          </a:p>
          <a:p>
            <a:r>
              <a:rPr lang="en-US" dirty="0" smtClean="0"/>
              <a:t>Cert on E2013 CAS for Autodiscover and on E2013 MBX server for secure mail flow (sending) to O365</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98</a:t>
            </a:fld>
            <a:endParaRPr lang="de-DE"/>
          </a:p>
        </p:txBody>
      </p:sp>
    </p:spTree>
    <p:extLst>
      <p:ext uri="{BB962C8B-B14F-4D97-AF65-F5344CB8AC3E}">
        <p14:creationId xmlns:p14="http://schemas.microsoft.com/office/powerpoint/2010/main" val="9921251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EAC user interface has significant changes.</a:t>
            </a:r>
          </a:p>
          <a:p>
            <a:endParaRPr lang="en-US" dirty="0" smtClean="0"/>
          </a:p>
          <a:p>
            <a:r>
              <a:rPr lang="en-US" dirty="0" smtClean="0"/>
              <a:t>Requirements and sequence of tasks is very similar to Exchange 2010 SP2.</a:t>
            </a:r>
          </a:p>
          <a:p>
            <a:endParaRPr lang="en-US" dirty="0" smtClean="0"/>
          </a:p>
          <a:p>
            <a:r>
              <a:rPr lang="en-US" dirty="0" smtClean="0"/>
              <a:t>Step 3 is adaptive – question is not asked if tenant has a single verified domain.</a:t>
            </a:r>
          </a:p>
          <a:p>
            <a:endParaRPr lang="en-US" dirty="0" smtClean="0"/>
          </a:p>
          <a:p>
            <a:r>
              <a:rPr lang="en-US" dirty="0" smtClean="0"/>
              <a:t>Step 4 is adaptive – question is not asked if the domain has already been federated.</a:t>
            </a:r>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99</a:t>
            </a:fld>
            <a:endParaRPr lang="de-DE"/>
          </a:p>
        </p:txBody>
      </p:sp>
    </p:spTree>
    <p:extLst>
      <p:ext uri="{BB962C8B-B14F-4D97-AF65-F5344CB8AC3E}">
        <p14:creationId xmlns:p14="http://schemas.microsoft.com/office/powerpoint/2010/main" val="397491222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lang="en-GB" sz="1200" dirty="0" smtClean="0"/>
              <a:t>Test #1 – version</a:t>
            </a:r>
            <a:r>
              <a:rPr lang="en-GB" sz="1200" baseline="0" dirty="0" smtClean="0"/>
              <a:t> 15 or above</a:t>
            </a:r>
          </a:p>
          <a:p>
            <a:pPr marL="171450" marR="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lang="en-GB" sz="1200" baseline="0" dirty="0" smtClean="0"/>
              <a:t>Test #2 – has been fully upgraded</a:t>
            </a:r>
          </a:p>
          <a:p>
            <a:pPr marL="171450" marR="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endParaRPr lang="en-GB" sz="1200" dirty="0" smtClean="0"/>
          </a:p>
          <a:p>
            <a:pPr marL="171450" marR="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lang="en-GB" sz="1200" dirty="0" smtClean="0"/>
              <a:t>The setup check occurs once during the </a:t>
            </a:r>
            <a:r>
              <a:rPr lang="en-GB" sz="1200" dirty="0" err="1" smtClean="0"/>
              <a:t>PrepareAD</a:t>
            </a:r>
            <a:r>
              <a:rPr lang="en-GB" sz="1200" dirty="0" smtClean="0"/>
              <a:t> phase</a:t>
            </a:r>
          </a:p>
          <a:p>
            <a:endParaRPr lang="en-US" dirty="0" smtClean="0"/>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100</a:t>
            </a:fld>
            <a:endParaRPr lang="de-DE"/>
          </a:p>
        </p:txBody>
      </p:sp>
    </p:spTree>
    <p:extLst>
      <p:ext uri="{BB962C8B-B14F-4D97-AF65-F5344CB8AC3E}">
        <p14:creationId xmlns:p14="http://schemas.microsoft.com/office/powerpoint/2010/main" val="4216881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8</a:t>
            </a:fld>
            <a:endParaRPr lang="de-DE"/>
          </a:p>
        </p:txBody>
      </p:sp>
    </p:spTree>
    <p:extLst>
      <p:ext uri="{BB962C8B-B14F-4D97-AF65-F5344CB8AC3E}">
        <p14:creationId xmlns:p14="http://schemas.microsoft.com/office/powerpoint/2010/main" val="42729643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http://technet.microsoft.com/en-us/library/jj945383</a:t>
            </a:r>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102</a:t>
            </a:fld>
            <a:endParaRPr lang="de-DE"/>
          </a:p>
        </p:txBody>
      </p:sp>
    </p:spTree>
    <p:extLst>
      <p:ext uri="{BB962C8B-B14F-4D97-AF65-F5344CB8AC3E}">
        <p14:creationId xmlns:p14="http://schemas.microsoft.com/office/powerpoint/2010/main" val="23772573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Who </a:t>
            </a:r>
            <a:r>
              <a:rPr lang="de-DE" dirty="0" err="1" smtClean="0"/>
              <a:t>runs</a:t>
            </a:r>
            <a:r>
              <a:rPr lang="de-DE" dirty="0" smtClean="0"/>
              <a:t> Exchange</a:t>
            </a:r>
            <a:r>
              <a:rPr lang="de-DE" baseline="0" dirty="0" smtClean="0"/>
              <a:t> 2013 </a:t>
            </a:r>
            <a:r>
              <a:rPr lang="de-DE" baseline="0" dirty="0" err="1" smtClean="0"/>
              <a:t>already</a:t>
            </a:r>
            <a:r>
              <a:rPr lang="de-DE" baseline="0" dirty="0" smtClean="0"/>
              <a:t>?</a:t>
            </a:r>
          </a:p>
          <a:p>
            <a:r>
              <a:rPr lang="de-DE" baseline="0" dirty="0" smtClean="0"/>
              <a:t>Who </a:t>
            </a:r>
            <a:r>
              <a:rPr lang="de-DE" baseline="0" dirty="0" err="1" smtClean="0"/>
              <a:t>maintains</a:t>
            </a:r>
            <a:r>
              <a:rPr lang="de-DE" baseline="0" dirty="0" smtClean="0"/>
              <a:t> an Exchange 2010 </a:t>
            </a:r>
            <a:r>
              <a:rPr lang="de-DE" baseline="0" dirty="0" err="1" smtClean="0"/>
              <a:t>environment</a:t>
            </a:r>
            <a:r>
              <a:rPr lang="de-DE" baseline="0" dirty="0" smtClean="0"/>
              <a:t>?</a:t>
            </a:r>
          </a:p>
          <a:p>
            <a:r>
              <a:rPr lang="de-DE" baseline="0" dirty="0" smtClean="0"/>
              <a:t>Mixed </a:t>
            </a:r>
            <a:r>
              <a:rPr lang="de-DE" baseline="0" dirty="0" err="1" smtClean="0"/>
              <a:t>with</a:t>
            </a:r>
            <a:r>
              <a:rPr lang="de-DE" baseline="0" dirty="0" smtClean="0"/>
              <a:t> Exchange 2007?</a:t>
            </a:r>
          </a:p>
          <a:p>
            <a:r>
              <a:rPr lang="de-DE" baseline="0" dirty="0" smtClean="0"/>
              <a:t>Mixed </a:t>
            </a:r>
            <a:r>
              <a:rPr lang="de-DE" baseline="0" dirty="0" err="1" smtClean="0"/>
              <a:t>with</a:t>
            </a:r>
            <a:r>
              <a:rPr lang="de-DE" baseline="0" dirty="0" smtClean="0"/>
              <a:t> Exchange 2003?</a:t>
            </a:r>
          </a:p>
          <a:p>
            <a:r>
              <a:rPr lang="de-DE" baseline="0" dirty="0" smtClean="0"/>
              <a:t>Who </a:t>
            </a:r>
            <a:r>
              <a:rPr lang="de-DE" baseline="0" dirty="0" err="1" smtClean="0"/>
              <a:t>maintains</a:t>
            </a:r>
            <a:r>
              <a:rPr lang="de-DE" baseline="0" dirty="0" smtClean="0"/>
              <a:t> </a:t>
            </a:r>
            <a:r>
              <a:rPr lang="de-DE" baseline="0" dirty="0" err="1" smtClean="0"/>
              <a:t>even</a:t>
            </a:r>
            <a:r>
              <a:rPr lang="de-DE" baseline="0" dirty="0" smtClean="0"/>
              <a:t> Exchange </a:t>
            </a:r>
            <a:r>
              <a:rPr lang="de-DE" baseline="0" dirty="0" err="1" smtClean="0"/>
              <a:t>older</a:t>
            </a:r>
            <a:r>
              <a:rPr lang="de-DE" baseline="0" dirty="0" smtClean="0"/>
              <a:t> </a:t>
            </a:r>
            <a:r>
              <a:rPr lang="de-DE" baseline="0" dirty="0" err="1" smtClean="0"/>
              <a:t>than</a:t>
            </a:r>
            <a:r>
              <a:rPr lang="de-DE" baseline="0" dirty="0" smtClean="0"/>
              <a:t> 2003?</a:t>
            </a:r>
          </a:p>
          <a:p>
            <a:r>
              <a:rPr lang="de-DE" baseline="0" dirty="0" err="1" smtClean="0"/>
              <a:t>Anybody</a:t>
            </a:r>
            <a:r>
              <a:rPr lang="de-DE" baseline="0" dirty="0" smtClean="0"/>
              <a:t> </a:t>
            </a:r>
            <a:r>
              <a:rPr lang="de-DE" baseline="0" dirty="0" err="1" smtClean="0"/>
              <a:t>who</a:t>
            </a:r>
            <a:r>
              <a:rPr lang="de-DE" baseline="0" dirty="0" smtClean="0"/>
              <a:t> </a:t>
            </a:r>
            <a:r>
              <a:rPr lang="de-DE" baseline="0" dirty="0" err="1" smtClean="0"/>
              <a:t>already</a:t>
            </a:r>
            <a:r>
              <a:rPr lang="de-DE" baseline="0" dirty="0" smtClean="0"/>
              <a:t> </a:t>
            </a:r>
            <a:r>
              <a:rPr lang="de-DE" baseline="0" dirty="0" err="1" smtClean="0"/>
              <a:t>deployed</a:t>
            </a:r>
            <a:r>
              <a:rPr lang="de-DE" baseline="0" dirty="0" smtClean="0"/>
              <a:t> an hybrid </a:t>
            </a:r>
            <a:r>
              <a:rPr lang="de-DE" baseline="0" dirty="0" err="1" smtClean="0"/>
              <a:t>configuration</a:t>
            </a:r>
            <a:r>
              <a:rPr lang="de-DE" baseline="0" dirty="0" smtClean="0"/>
              <a:t> </a:t>
            </a:r>
            <a:r>
              <a:rPr lang="de-DE" baseline="0" dirty="0" err="1" smtClean="0"/>
              <a:t>or</a:t>
            </a:r>
            <a:r>
              <a:rPr lang="de-DE" baseline="0" dirty="0" smtClean="0"/>
              <a:t> </a:t>
            </a:r>
            <a:r>
              <a:rPr lang="de-DE" baseline="0" dirty="0" err="1" smtClean="0"/>
              <a:t>migrated</a:t>
            </a:r>
            <a:r>
              <a:rPr lang="de-DE" baseline="0" dirty="0" smtClean="0"/>
              <a:t> </a:t>
            </a:r>
            <a:r>
              <a:rPr lang="de-DE" baseline="0" dirty="0" err="1" smtClean="0"/>
              <a:t>to</a:t>
            </a:r>
            <a:r>
              <a:rPr lang="de-DE" baseline="0" dirty="0" smtClean="0"/>
              <a:t> Office 365?</a:t>
            </a:r>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103</a:t>
            </a:fld>
            <a:endParaRPr lang="de-DE"/>
          </a:p>
        </p:txBody>
      </p:sp>
    </p:spTree>
    <p:extLst>
      <p:ext uri="{BB962C8B-B14F-4D97-AF65-F5344CB8AC3E}">
        <p14:creationId xmlns:p14="http://schemas.microsoft.com/office/powerpoint/2010/main" val="82504845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104</a:t>
            </a:fld>
            <a:endParaRPr lang="de-DE"/>
          </a:p>
        </p:txBody>
      </p:sp>
    </p:spTree>
    <p:extLst>
      <p:ext uri="{BB962C8B-B14F-4D97-AF65-F5344CB8AC3E}">
        <p14:creationId xmlns:p14="http://schemas.microsoft.com/office/powerpoint/2010/main" val="17523692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Wingdings" pitchFamily="2" charset="2"/>
              <a:buChar char="§"/>
            </a:pPr>
            <a:r>
              <a:rPr lang="en-US" dirty="0" smtClean="0"/>
              <a:t>These are the PowerShell </a:t>
            </a:r>
            <a:r>
              <a:rPr lang="en-US" dirty="0" err="1" smtClean="0"/>
              <a:t>cmdlets</a:t>
            </a:r>
            <a:r>
              <a:rPr lang="en-US" dirty="0" smtClean="0"/>
              <a:t> used with migrations.</a:t>
            </a:r>
          </a:p>
          <a:p>
            <a:pPr marL="171450" indent="-171450">
              <a:buFont typeface="Wingdings" pitchFamily="2" charset="2"/>
              <a:buChar char="§"/>
            </a:pPr>
            <a:endParaRPr lang="en-US" dirty="0" smtClean="0"/>
          </a:p>
          <a:p>
            <a:pPr marL="171450" indent="-171450">
              <a:buFont typeface="Wingdings" pitchFamily="2" charset="2"/>
              <a:buChar char="§"/>
            </a:pPr>
            <a:r>
              <a:rPr lang="en-US" dirty="0" smtClean="0"/>
              <a:t>“</a:t>
            </a:r>
            <a:r>
              <a:rPr lang="en-US" dirty="0" err="1" smtClean="0"/>
              <a:t>MigrationBatch</a:t>
            </a:r>
            <a:r>
              <a:rPr lang="en-US" dirty="0" smtClean="0"/>
              <a:t>” </a:t>
            </a:r>
            <a:r>
              <a:rPr lang="en-US" baseline="0" dirty="0" err="1" smtClean="0"/>
              <a:t>c</a:t>
            </a:r>
            <a:r>
              <a:rPr lang="en-US" dirty="0" err="1" smtClean="0"/>
              <a:t>mdlets</a:t>
            </a:r>
            <a:r>
              <a:rPr lang="en-US" baseline="0" dirty="0" smtClean="0"/>
              <a:t> can now also be used with hybrid mailbox moves.</a:t>
            </a:r>
          </a:p>
          <a:p>
            <a:pPr marL="171450" indent="-171450">
              <a:buFont typeface="Wingdings" pitchFamily="2" charset="2"/>
              <a:buChar char="§"/>
            </a:pPr>
            <a:endParaRPr lang="en-US" baseline="0" dirty="0" smtClean="0"/>
          </a:p>
          <a:p>
            <a:pPr marL="171450" marR="0" indent="-171450" algn="l" defTabSz="914363" rtl="0" eaLnBrk="1" fontAlgn="auto" latinLnBrk="0" hangingPunct="1">
              <a:lnSpc>
                <a:spcPct val="90000"/>
              </a:lnSpc>
              <a:spcBef>
                <a:spcPts val="0"/>
              </a:spcBef>
              <a:spcAft>
                <a:spcPts val="333"/>
              </a:spcAft>
              <a:buClrTx/>
              <a:buSzTx/>
              <a:buFont typeface="Wingdings" pitchFamily="2" charset="2"/>
              <a:buChar char="§"/>
              <a:tabLst/>
              <a:defRPr/>
            </a:pPr>
            <a:r>
              <a:rPr lang="en-US" dirty="0" smtClean="0"/>
              <a:t>“</a:t>
            </a:r>
            <a:r>
              <a:rPr lang="en-US" dirty="0" err="1" smtClean="0"/>
              <a:t>MoveRequest</a:t>
            </a:r>
            <a:r>
              <a:rPr lang="en-US" dirty="0" smtClean="0"/>
              <a:t>” </a:t>
            </a:r>
            <a:r>
              <a:rPr lang="en-US" dirty="0" err="1" smtClean="0"/>
              <a:t>cmdlets</a:t>
            </a:r>
            <a:r>
              <a:rPr lang="en-US" dirty="0" smtClean="0"/>
              <a:t> continue to work with </a:t>
            </a:r>
            <a:r>
              <a:rPr lang="en-US" baseline="0" dirty="0" smtClean="0"/>
              <a:t>hybrid mailbox moves.</a:t>
            </a:r>
            <a:endParaRPr lang="en-US" dirty="0" smtClean="0"/>
          </a:p>
          <a:p>
            <a:pPr marL="171450" indent="-171450">
              <a:buFont typeface="Wingdings" pitchFamily="2" charset="2"/>
              <a:buChar char="§"/>
            </a:pPr>
            <a:endParaRPr lang="en-US" dirty="0" smtClean="0"/>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105</a:t>
            </a:fld>
            <a:endParaRPr lang="de-DE"/>
          </a:p>
        </p:txBody>
      </p:sp>
    </p:spTree>
    <p:extLst>
      <p:ext uri="{BB962C8B-B14F-4D97-AF65-F5344CB8AC3E}">
        <p14:creationId xmlns:p14="http://schemas.microsoft.com/office/powerpoint/2010/main" val="17610606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Scenario #1 – Simple </a:t>
            </a:r>
            <a:r>
              <a:rPr lang="de-DE" dirty="0" err="1" smtClean="0"/>
              <a:t>migration</a:t>
            </a:r>
            <a:r>
              <a:rPr lang="de-DE" dirty="0" smtClean="0"/>
              <a:t> via EAC</a:t>
            </a:r>
          </a:p>
          <a:p>
            <a:endParaRPr lang="de-DE" dirty="0" smtClean="0"/>
          </a:p>
          <a:p>
            <a:r>
              <a:rPr lang="de-DE" dirty="0" smtClean="0"/>
              <a:t>Scenario #2 – Hybrid </a:t>
            </a:r>
            <a:r>
              <a:rPr lang="de-DE" dirty="0" err="1" smtClean="0"/>
              <a:t>move</a:t>
            </a:r>
            <a:r>
              <a:rPr lang="de-DE" dirty="0" smtClean="0"/>
              <a:t> via EAC</a:t>
            </a:r>
          </a:p>
          <a:p>
            <a:endParaRPr lang="de-DE" dirty="0" smtClean="0"/>
          </a:p>
          <a:p>
            <a:r>
              <a:rPr lang="de-DE" dirty="0" smtClean="0"/>
              <a:t>Scenario #3 – Simple </a:t>
            </a:r>
            <a:r>
              <a:rPr lang="de-DE" dirty="0" err="1" smtClean="0"/>
              <a:t>migration</a:t>
            </a:r>
            <a:r>
              <a:rPr lang="de-DE" dirty="0" smtClean="0"/>
              <a:t> via </a:t>
            </a:r>
            <a:r>
              <a:rPr lang="de-DE" dirty="0" err="1" smtClean="0"/>
              <a:t>PowerShell</a:t>
            </a:r>
            <a:endParaRPr lang="de-DE" dirty="0" smtClean="0"/>
          </a:p>
          <a:p>
            <a:endParaRPr lang="de-DE" dirty="0" smtClean="0"/>
          </a:p>
          <a:p>
            <a:r>
              <a:rPr lang="de-DE" dirty="0" smtClean="0"/>
              <a:t>Scenario #4 – Hybrid </a:t>
            </a:r>
            <a:r>
              <a:rPr lang="de-DE" dirty="0" err="1" smtClean="0"/>
              <a:t>move</a:t>
            </a:r>
            <a:r>
              <a:rPr lang="de-DE" dirty="0" smtClean="0"/>
              <a:t> via </a:t>
            </a:r>
            <a:r>
              <a:rPr lang="de-DE" dirty="0" err="1" smtClean="0"/>
              <a:t>PowerShell</a:t>
            </a:r>
            <a:endParaRPr lang="de-DE" dirty="0" smtClean="0"/>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106</a:t>
            </a:fld>
            <a:endParaRPr lang="de-DE"/>
          </a:p>
        </p:txBody>
      </p:sp>
    </p:spTree>
    <p:extLst>
      <p:ext uri="{BB962C8B-B14F-4D97-AF65-F5344CB8AC3E}">
        <p14:creationId xmlns:p14="http://schemas.microsoft.com/office/powerpoint/2010/main" val="376541611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108</a:t>
            </a:fld>
            <a:endParaRPr lang="de-DE"/>
          </a:p>
        </p:txBody>
      </p:sp>
    </p:spTree>
    <p:extLst>
      <p:ext uri="{BB962C8B-B14F-4D97-AF65-F5344CB8AC3E}">
        <p14:creationId xmlns:p14="http://schemas.microsoft.com/office/powerpoint/2010/main" val="26694108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109</a:t>
            </a:fld>
            <a:endParaRPr lang="de-DE"/>
          </a:p>
        </p:txBody>
      </p:sp>
    </p:spTree>
    <p:extLst>
      <p:ext uri="{BB962C8B-B14F-4D97-AF65-F5344CB8AC3E}">
        <p14:creationId xmlns:p14="http://schemas.microsoft.com/office/powerpoint/2010/main" val="582981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smtClean="0">
                <a:solidFill>
                  <a:schemeClr val="tx1"/>
                </a:solidFill>
                <a:effectLst/>
                <a:latin typeface="Segoe UI" pitchFamily="34" charset="0"/>
                <a:ea typeface="+mn-ea"/>
                <a:cs typeface="+mn-cs"/>
              </a:rPr>
              <a:t>When a Hub receives a message over SMTP from a MTA/Client, before it’s response to the DATA/BDAT command it redundantly persist the message by doing the following:-</a:t>
            </a:r>
          </a:p>
          <a:p>
            <a:pPr lvl="0"/>
            <a:r>
              <a:rPr lang="en-US" sz="1200" kern="1200" dirty="0" smtClean="0">
                <a:solidFill>
                  <a:schemeClr val="tx1"/>
                </a:solidFill>
                <a:effectLst/>
                <a:latin typeface="Segoe UI" pitchFamily="34" charset="0"/>
                <a:ea typeface="+mn-ea"/>
                <a:cs typeface="+mn-cs"/>
              </a:rPr>
              <a:t>Maintain a copy of the message in its Queue database with all recipients marked as Active</a:t>
            </a:r>
          </a:p>
          <a:p>
            <a:pPr marL="228600" lvl="0" indent="-228600">
              <a:buFont typeface="+mj-lt"/>
              <a:buAutoNum type="arabicPeriod"/>
            </a:pPr>
            <a:r>
              <a:rPr lang="en-US" sz="1200" kern="1200" dirty="0" smtClean="0">
                <a:solidFill>
                  <a:schemeClr val="tx1"/>
                </a:solidFill>
                <a:effectLst/>
                <a:latin typeface="Segoe UI" pitchFamily="34" charset="0"/>
                <a:ea typeface="+mn-ea"/>
                <a:cs typeface="+mn-cs"/>
              </a:rPr>
              <a:t>Establish a shadow SMTP session with another Hub server in the same DAG; if a DAG spans multiple sites, a Hub in a different site is preferred (for site resiliency).</a:t>
            </a:r>
          </a:p>
          <a:p>
            <a:pPr marL="228600" lvl="0" indent="-228600">
              <a:buFont typeface="+mj-lt"/>
              <a:buAutoNum type="arabicPeriod"/>
            </a:pPr>
            <a:r>
              <a:rPr lang="en-US" sz="1200" kern="1200" dirty="0" smtClean="0">
                <a:solidFill>
                  <a:schemeClr val="tx1"/>
                </a:solidFill>
                <a:effectLst/>
                <a:latin typeface="Segoe UI" pitchFamily="34" charset="0"/>
                <a:ea typeface="+mn-ea"/>
                <a:cs typeface="+mn-cs"/>
              </a:rPr>
              <a:t>Transmit the message envelope and data to the shadow server</a:t>
            </a:r>
          </a:p>
          <a:p>
            <a:pPr marL="228600" lvl="0" indent="-228600">
              <a:buFont typeface="+mj-lt"/>
              <a:buAutoNum type="arabicPeriod"/>
            </a:pPr>
            <a:r>
              <a:rPr lang="en-US" sz="1200" kern="1200" dirty="0" smtClean="0">
                <a:solidFill>
                  <a:schemeClr val="tx1"/>
                </a:solidFill>
                <a:effectLst/>
                <a:latin typeface="Segoe UI" pitchFamily="34" charset="0"/>
                <a:ea typeface="+mn-ea"/>
                <a:cs typeface="+mn-cs"/>
              </a:rPr>
              <a:t>Wait for DATA/BDAT response from the shadow Hub server, indicating that the shadow copy of the message has been persisted in its Queue database (with all recipients marked as Shadow)</a:t>
            </a:r>
          </a:p>
          <a:p>
            <a:pPr marL="228600" lvl="0" indent="-228600">
              <a:buFont typeface="+mj-lt"/>
              <a:buAutoNum type="arabicPeriod"/>
            </a:pPr>
            <a:r>
              <a:rPr lang="en-US" sz="1200" kern="1200" dirty="0" smtClean="0">
                <a:solidFill>
                  <a:schemeClr val="tx1"/>
                </a:solidFill>
                <a:effectLst/>
                <a:latin typeface="Segoe UI" pitchFamily="34" charset="0"/>
                <a:ea typeface="+mn-ea"/>
                <a:cs typeface="+mn-cs"/>
              </a:rPr>
              <a:t>Send the response to DATA/BDAT command back to the sending MTA/Client</a:t>
            </a:r>
          </a:p>
          <a:p>
            <a:endParaRPr lang="en-US" sz="1200" kern="1200" dirty="0" smtClean="0">
              <a:solidFill>
                <a:schemeClr val="tx1"/>
              </a:solidFill>
              <a:effectLst/>
              <a:latin typeface="Segoe UI" pitchFamily="34" charset="0"/>
              <a:ea typeface="+mn-ea"/>
              <a:cs typeface="+mn-cs"/>
            </a:endParaRPr>
          </a:p>
          <a:p>
            <a:r>
              <a:rPr lang="en-US" sz="1200" kern="1200" dirty="0" smtClean="0">
                <a:solidFill>
                  <a:schemeClr val="tx1"/>
                </a:solidFill>
                <a:effectLst/>
                <a:latin typeface="Segoe UI" pitchFamily="34" charset="0"/>
                <a:ea typeface="+mn-ea"/>
                <a:cs typeface="+mn-cs"/>
              </a:rPr>
              <a:t>It’s important to note that we’re initiating shadowing of the message even before the receiving hub gets to use the XSHADOW command with the shadow server.</a:t>
            </a:r>
          </a:p>
          <a:p>
            <a:endParaRPr lang="en-US" dirty="0" smtClean="0"/>
          </a:p>
          <a:p>
            <a:endParaRPr lang="de-DE" dirty="0"/>
          </a:p>
        </p:txBody>
      </p:sp>
      <p:sp>
        <p:nvSpPr>
          <p:cNvPr id="4" name="Foliennummernplatzhalter 3"/>
          <p:cNvSpPr>
            <a:spLocks noGrp="1"/>
          </p:cNvSpPr>
          <p:nvPr>
            <p:ph type="sldNum" sz="quarter" idx="10"/>
          </p:nvPr>
        </p:nvSpPr>
        <p:spPr/>
        <p:txBody>
          <a:bodyPr/>
          <a:lstStyle/>
          <a:p>
            <a:fld id="{F364B763-9996-4161-BB5F-9429EF58CD5C}" type="slidenum">
              <a:rPr lang="de-DE" smtClean="0"/>
              <a:pPr/>
              <a:t>111</a:t>
            </a:fld>
            <a:endParaRPr lang="de-DE"/>
          </a:p>
        </p:txBody>
      </p:sp>
    </p:spTree>
    <p:extLst>
      <p:ext uri="{BB962C8B-B14F-4D97-AF65-F5344CB8AC3E}">
        <p14:creationId xmlns:p14="http://schemas.microsoft.com/office/powerpoint/2010/main" val="825730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2400" dirty="0" err="1" smtClean="0">
                <a:latin typeface="+mj-lt"/>
              </a:rPr>
              <a:t>Decrease</a:t>
            </a:r>
            <a:r>
              <a:rPr lang="de-DE" sz="2400" baseline="0" dirty="0" smtClean="0">
                <a:latin typeface="+mj-lt"/>
              </a:rPr>
              <a:t> TCO </a:t>
            </a:r>
            <a:r>
              <a:rPr lang="de-DE" sz="2400" baseline="0" dirty="0" err="1" smtClean="0">
                <a:latin typeface="+mj-lt"/>
              </a:rPr>
              <a:t>for</a:t>
            </a:r>
            <a:r>
              <a:rPr lang="de-DE" sz="2400" baseline="0" dirty="0" smtClean="0">
                <a:latin typeface="+mj-lt"/>
              </a:rPr>
              <a:t> on-</a:t>
            </a:r>
            <a:r>
              <a:rPr lang="de-DE" sz="2400" baseline="0" dirty="0" err="1" smtClean="0">
                <a:latin typeface="+mj-lt"/>
              </a:rPr>
              <a:t>premise</a:t>
            </a:r>
            <a:r>
              <a:rPr lang="de-DE" sz="2400" baseline="0" dirty="0" smtClean="0">
                <a:latin typeface="+mj-lt"/>
              </a:rPr>
              <a:t> </a:t>
            </a:r>
            <a:r>
              <a:rPr lang="de-DE" sz="2400" baseline="0" dirty="0" err="1" smtClean="0">
                <a:latin typeface="+mj-lt"/>
              </a:rPr>
              <a:t>customers</a:t>
            </a:r>
            <a:r>
              <a:rPr lang="de-DE" sz="2400" baseline="0" dirty="0" smtClean="0">
                <a:latin typeface="+mj-lt"/>
              </a:rPr>
              <a:t> </a:t>
            </a:r>
            <a:r>
              <a:rPr lang="de-DE" sz="2400" baseline="0" dirty="0" err="1" smtClean="0">
                <a:latin typeface="+mj-lt"/>
              </a:rPr>
              <a:t>by</a:t>
            </a:r>
            <a:r>
              <a:rPr lang="de-DE" sz="2400" baseline="0" dirty="0" smtClean="0">
                <a:latin typeface="+mj-lt"/>
              </a:rPr>
              <a:t> </a:t>
            </a:r>
            <a:r>
              <a:rPr lang="de-DE" sz="2400" baseline="0" dirty="0" err="1" smtClean="0">
                <a:latin typeface="+mj-lt"/>
              </a:rPr>
              <a:t>supporting</a:t>
            </a:r>
            <a:r>
              <a:rPr lang="de-DE" sz="2400" baseline="0" dirty="0" smtClean="0">
                <a:latin typeface="+mj-lt"/>
              </a:rPr>
              <a:t> all </a:t>
            </a:r>
            <a:r>
              <a:rPr lang="de-DE" sz="2400" baseline="0" dirty="0" err="1" smtClean="0">
                <a:latin typeface="+mj-lt"/>
              </a:rPr>
              <a:t>load</a:t>
            </a:r>
            <a:r>
              <a:rPr lang="de-DE" sz="2400" baseline="0" dirty="0" smtClean="0">
                <a:latin typeface="+mj-lt"/>
              </a:rPr>
              <a:t> </a:t>
            </a:r>
            <a:r>
              <a:rPr lang="de-DE" sz="2400" baseline="0" dirty="0" err="1" smtClean="0">
                <a:latin typeface="+mj-lt"/>
              </a:rPr>
              <a:t>balancers</a:t>
            </a:r>
            <a:r>
              <a:rPr lang="de-DE" sz="2400" baseline="0" dirty="0" smtClean="0">
                <a:latin typeface="+mj-lt"/>
              </a:rPr>
              <a:t>, </a:t>
            </a:r>
            <a:r>
              <a:rPr lang="de-DE" sz="2400" baseline="0" dirty="0" err="1" smtClean="0">
                <a:latin typeface="+mj-lt"/>
              </a:rPr>
              <a:t>even</a:t>
            </a:r>
            <a:r>
              <a:rPr lang="de-DE" sz="2400" baseline="0" dirty="0" smtClean="0">
                <a:latin typeface="+mj-lt"/>
              </a:rPr>
              <a:t> WNLB &amp; DNS RR) =&gt; redundant </a:t>
            </a:r>
            <a:r>
              <a:rPr lang="de-DE" sz="2400" baseline="0" dirty="0" err="1" smtClean="0">
                <a:latin typeface="+mj-lt"/>
              </a:rPr>
              <a:t>client</a:t>
            </a:r>
            <a:r>
              <a:rPr lang="de-DE" sz="2400" baseline="0" dirty="0" smtClean="0">
                <a:latin typeface="+mj-lt"/>
              </a:rPr>
              <a:t> </a:t>
            </a:r>
            <a:r>
              <a:rPr lang="de-DE" sz="2400" baseline="0" dirty="0" err="1" smtClean="0">
                <a:latin typeface="+mj-lt"/>
              </a:rPr>
              <a:t>access</a:t>
            </a:r>
            <a:r>
              <a:rPr lang="de-DE" sz="2400" baseline="0" dirty="0" smtClean="0">
                <a:latin typeface="+mj-lt"/>
              </a:rPr>
              <a:t> at a </a:t>
            </a:r>
            <a:r>
              <a:rPr lang="de-DE" sz="2400" baseline="0" dirty="0" err="1" smtClean="0">
                <a:latin typeface="+mj-lt"/>
              </a:rPr>
              <a:t>much</a:t>
            </a:r>
            <a:r>
              <a:rPr lang="de-DE" sz="2400" baseline="0" dirty="0" smtClean="0">
                <a:latin typeface="+mj-lt"/>
              </a:rPr>
              <a:t> </a:t>
            </a:r>
            <a:r>
              <a:rPr lang="de-DE" sz="2400" baseline="0" dirty="0" err="1" smtClean="0">
                <a:latin typeface="+mj-lt"/>
              </a:rPr>
              <a:t>lower</a:t>
            </a:r>
            <a:r>
              <a:rPr lang="de-DE" sz="2400" baseline="0" dirty="0" smtClean="0">
                <a:latin typeface="+mj-lt"/>
              </a:rPr>
              <a:t> </a:t>
            </a:r>
            <a:r>
              <a:rPr lang="de-DE" sz="2400" baseline="0" dirty="0" err="1" smtClean="0">
                <a:latin typeface="+mj-lt"/>
              </a:rPr>
              <a:t>cost</a:t>
            </a:r>
            <a:endParaRPr lang="de-DE" sz="2400" baseline="0" dirty="0" smtClean="0">
              <a:latin typeface="+mj-lt"/>
            </a:endParaRPr>
          </a:p>
          <a:p>
            <a:endParaRPr lang="de-DE" sz="2400" dirty="0" smtClean="0">
              <a:latin typeface="+mj-lt"/>
            </a:endParaRPr>
          </a:p>
          <a:p>
            <a:r>
              <a:rPr lang="de-DE" sz="2400" dirty="0" err="1" smtClean="0">
                <a:latin typeface="+mj-lt"/>
              </a:rPr>
              <a:t>Two</a:t>
            </a:r>
            <a:r>
              <a:rPr lang="de-DE" sz="2400" dirty="0" smtClean="0">
                <a:latin typeface="+mj-lt"/>
              </a:rPr>
              <a:t> </a:t>
            </a:r>
            <a:r>
              <a:rPr lang="de-DE" sz="2400" dirty="0" err="1" smtClean="0">
                <a:latin typeface="+mj-lt"/>
              </a:rPr>
              <a:t>buldings</a:t>
            </a:r>
            <a:r>
              <a:rPr lang="de-DE" sz="2400" dirty="0" smtClean="0">
                <a:latin typeface="+mj-lt"/>
              </a:rPr>
              <a:t> </a:t>
            </a:r>
            <a:r>
              <a:rPr lang="de-DE" sz="2400" dirty="0" err="1" smtClean="0">
                <a:latin typeface="+mj-lt"/>
              </a:rPr>
              <a:t>blocks</a:t>
            </a:r>
            <a:r>
              <a:rPr lang="de-DE" sz="2400" dirty="0" smtClean="0">
                <a:latin typeface="+mj-lt"/>
              </a:rPr>
              <a:t> in</a:t>
            </a:r>
            <a:r>
              <a:rPr lang="de-DE" sz="2400" baseline="0" dirty="0" smtClean="0">
                <a:latin typeface="+mj-lt"/>
              </a:rPr>
              <a:t> Exchange 2013: Front-End </a:t>
            </a:r>
            <a:r>
              <a:rPr lang="de-DE" sz="2400" baseline="0" dirty="0" err="1" smtClean="0">
                <a:latin typeface="+mj-lt"/>
              </a:rPr>
              <a:t>and</a:t>
            </a:r>
            <a:r>
              <a:rPr lang="de-DE" sz="2400" baseline="0" dirty="0" smtClean="0">
                <a:latin typeface="+mj-lt"/>
              </a:rPr>
              <a:t> Back-End. (</a:t>
            </a:r>
            <a:r>
              <a:rPr lang="de-DE" sz="2400" baseline="0" dirty="0" err="1" smtClean="0">
                <a:latin typeface="+mj-lt"/>
              </a:rPr>
              <a:t>Someone</a:t>
            </a:r>
            <a:r>
              <a:rPr lang="de-DE" sz="2400" baseline="0" dirty="0" smtClean="0">
                <a:latin typeface="+mj-lt"/>
              </a:rPr>
              <a:t> </a:t>
            </a:r>
            <a:r>
              <a:rPr lang="de-DE" sz="2400" baseline="0" dirty="0" err="1" smtClean="0">
                <a:latin typeface="+mj-lt"/>
              </a:rPr>
              <a:t>remembers</a:t>
            </a:r>
            <a:r>
              <a:rPr lang="de-DE" sz="2400" baseline="0" dirty="0" smtClean="0">
                <a:latin typeface="+mj-lt"/>
              </a:rPr>
              <a:t> </a:t>
            </a:r>
            <a:r>
              <a:rPr lang="de-DE" sz="2400" baseline="0" dirty="0" err="1" smtClean="0">
                <a:latin typeface="+mj-lt"/>
              </a:rPr>
              <a:t>those</a:t>
            </a:r>
            <a:r>
              <a:rPr lang="de-DE" sz="2400" baseline="0" dirty="0" smtClean="0">
                <a:latin typeface="+mj-lt"/>
              </a:rPr>
              <a:t> </a:t>
            </a:r>
            <a:r>
              <a:rPr lang="de-DE" sz="2400" baseline="0" dirty="0" err="1" smtClean="0">
                <a:latin typeface="+mj-lt"/>
              </a:rPr>
              <a:t>terms</a:t>
            </a:r>
            <a:r>
              <a:rPr lang="de-DE" sz="2400" baseline="0" dirty="0" smtClean="0">
                <a:latin typeface="+mj-lt"/>
              </a:rPr>
              <a:t>?)</a:t>
            </a:r>
          </a:p>
          <a:p>
            <a:endParaRPr lang="de-DE" sz="2400" baseline="0" dirty="0" smtClean="0">
              <a:latin typeface="+mj-lt"/>
            </a:endParaRPr>
          </a:p>
          <a:p>
            <a:r>
              <a:rPr lang="de-DE" sz="2400" dirty="0" smtClean="0">
                <a:latin typeface="+mj-lt"/>
              </a:rPr>
              <a:t>The</a:t>
            </a:r>
            <a:r>
              <a:rPr lang="de-DE" sz="2400" baseline="0" dirty="0" smtClean="0">
                <a:latin typeface="+mj-lt"/>
              </a:rPr>
              <a:t> </a:t>
            </a:r>
            <a:r>
              <a:rPr lang="de-DE" sz="2400" baseline="0" dirty="0" err="1" smtClean="0">
                <a:latin typeface="+mj-lt"/>
              </a:rPr>
              <a:t>two</a:t>
            </a:r>
            <a:r>
              <a:rPr lang="de-DE" sz="2400" baseline="0" dirty="0" smtClean="0">
                <a:latin typeface="+mj-lt"/>
              </a:rPr>
              <a:t> </a:t>
            </a:r>
            <a:r>
              <a:rPr lang="de-DE" sz="2400" baseline="0" dirty="0" err="1" smtClean="0">
                <a:latin typeface="+mj-lt"/>
              </a:rPr>
              <a:t>roles</a:t>
            </a:r>
            <a:r>
              <a:rPr lang="de-DE" sz="2400" baseline="0" dirty="0" smtClean="0">
                <a:latin typeface="+mj-lt"/>
              </a:rPr>
              <a:t> </a:t>
            </a:r>
            <a:r>
              <a:rPr lang="de-DE" sz="2400" baseline="0" dirty="0" err="1" smtClean="0">
                <a:latin typeface="+mj-lt"/>
              </a:rPr>
              <a:t>are</a:t>
            </a:r>
            <a:r>
              <a:rPr lang="de-DE" sz="2400" baseline="0" dirty="0" smtClean="0">
                <a:latin typeface="+mj-lt"/>
              </a:rPr>
              <a:t> </a:t>
            </a:r>
            <a:r>
              <a:rPr lang="de-DE" sz="2400" baseline="0" dirty="0" err="1" smtClean="0">
                <a:latin typeface="+mj-lt"/>
              </a:rPr>
              <a:t>loosely</a:t>
            </a:r>
            <a:r>
              <a:rPr lang="de-DE" sz="2400" baseline="0" dirty="0" smtClean="0">
                <a:latin typeface="+mj-lt"/>
              </a:rPr>
              <a:t> </a:t>
            </a:r>
            <a:r>
              <a:rPr lang="de-DE" sz="2400" baseline="0" dirty="0" err="1" smtClean="0">
                <a:latin typeface="+mj-lt"/>
              </a:rPr>
              <a:t>coupled</a:t>
            </a:r>
            <a:r>
              <a:rPr lang="de-DE" sz="2400" baseline="0" dirty="0" smtClean="0">
                <a:latin typeface="+mj-lt"/>
              </a:rPr>
              <a:t>. </a:t>
            </a:r>
            <a:r>
              <a:rPr lang="de-DE" sz="2400" baseline="0" dirty="0" err="1" smtClean="0">
                <a:latin typeface="+mj-lt"/>
              </a:rPr>
              <a:t>Functionality</a:t>
            </a:r>
            <a:r>
              <a:rPr lang="de-DE" sz="2400" baseline="0" dirty="0" smtClean="0">
                <a:latin typeface="+mj-lt"/>
              </a:rPr>
              <a:t> </a:t>
            </a:r>
            <a:r>
              <a:rPr lang="de-DE" sz="2400" baseline="0" dirty="0" err="1" smtClean="0">
                <a:latin typeface="+mj-lt"/>
              </a:rPr>
              <a:t>should</a:t>
            </a:r>
            <a:r>
              <a:rPr lang="de-DE" sz="2400" baseline="0" dirty="0" smtClean="0">
                <a:latin typeface="+mj-lt"/>
              </a:rPr>
              <a:t> not </a:t>
            </a:r>
            <a:r>
              <a:rPr lang="de-DE" sz="2400" baseline="0" dirty="0" err="1" smtClean="0">
                <a:latin typeface="+mj-lt"/>
              </a:rPr>
              <a:t>be</a:t>
            </a:r>
            <a:r>
              <a:rPr lang="de-DE" sz="2400" baseline="0" dirty="0" smtClean="0">
                <a:latin typeface="+mj-lt"/>
              </a:rPr>
              <a:t> </a:t>
            </a:r>
            <a:r>
              <a:rPr lang="de-DE" sz="2400" baseline="0" dirty="0" err="1" smtClean="0">
                <a:latin typeface="+mj-lt"/>
              </a:rPr>
              <a:t>cut</a:t>
            </a:r>
            <a:r>
              <a:rPr lang="de-DE" sz="2400" baseline="0" dirty="0" smtClean="0">
                <a:latin typeface="+mj-lt"/>
              </a:rPr>
              <a:t> </a:t>
            </a:r>
            <a:r>
              <a:rPr lang="de-DE" sz="2400" baseline="0" dirty="0" err="1" smtClean="0">
                <a:latin typeface="+mj-lt"/>
              </a:rPr>
              <a:t>across</a:t>
            </a:r>
            <a:r>
              <a:rPr lang="de-DE" sz="2400" baseline="0" dirty="0" smtClean="0">
                <a:latin typeface="+mj-lt"/>
              </a:rPr>
              <a:t> CAS 2013 </a:t>
            </a:r>
            <a:r>
              <a:rPr lang="de-DE" sz="2400" baseline="0" dirty="0" err="1" smtClean="0">
                <a:latin typeface="+mj-lt"/>
              </a:rPr>
              <a:t>and</a:t>
            </a:r>
            <a:r>
              <a:rPr lang="de-DE" sz="2400" baseline="0" dirty="0" smtClean="0">
                <a:latin typeface="+mj-lt"/>
              </a:rPr>
              <a:t> MBX 2013. </a:t>
            </a:r>
            <a:r>
              <a:rPr lang="de-DE" sz="2400" baseline="0" dirty="0" err="1" smtClean="0">
                <a:latin typeface="+mj-lt"/>
              </a:rPr>
              <a:t>Both</a:t>
            </a:r>
            <a:r>
              <a:rPr lang="de-DE" sz="2400" baseline="0" dirty="0" smtClean="0">
                <a:latin typeface="+mj-lt"/>
              </a:rPr>
              <a:t> </a:t>
            </a:r>
            <a:r>
              <a:rPr lang="de-DE" sz="2400" baseline="0" dirty="0" err="1" smtClean="0">
                <a:latin typeface="+mj-lt"/>
              </a:rPr>
              <a:t>should</a:t>
            </a:r>
            <a:r>
              <a:rPr lang="de-DE" sz="2400" baseline="0" dirty="0" smtClean="0">
                <a:latin typeface="+mj-lt"/>
              </a:rPr>
              <a:t> </a:t>
            </a:r>
            <a:r>
              <a:rPr lang="de-DE" sz="2400" baseline="0" dirty="0" err="1" smtClean="0">
                <a:latin typeface="+mj-lt"/>
              </a:rPr>
              <a:t>be</a:t>
            </a:r>
            <a:r>
              <a:rPr lang="de-DE" sz="2400" baseline="0" dirty="0" smtClean="0">
                <a:latin typeface="+mj-lt"/>
              </a:rPr>
              <a:t> </a:t>
            </a:r>
            <a:r>
              <a:rPr lang="de-DE" sz="2400" baseline="0" dirty="0" err="1" smtClean="0">
                <a:latin typeface="+mj-lt"/>
              </a:rPr>
              <a:t>independenty</a:t>
            </a:r>
            <a:r>
              <a:rPr lang="de-DE" sz="2400" baseline="0" dirty="0" smtClean="0">
                <a:latin typeface="+mj-lt"/>
              </a:rPr>
              <a:t> </a:t>
            </a:r>
            <a:r>
              <a:rPr lang="de-DE" sz="2400" baseline="0" dirty="0" err="1" smtClean="0">
                <a:latin typeface="+mj-lt"/>
              </a:rPr>
              <a:t>upgradable</a:t>
            </a:r>
            <a:r>
              <a:rPr lang="de-DE" sz="2400" baseline="0" dirty="0" smtClean="0">
                <a:latin typeface="+mj-lt"/>
              </a:rPr>
              <a:t> </a:t>
            </a:r>
            <a:r>
              <a:rPr lang="de-DE" sz="2400" baseline="0" dirty="0" err="1" smtClean="0">
                <a:latin typeface="+mj-lt"/>
              </a:rPr>
              <a:t>and</a:t>
            </a:r>
            <a:r>
              <a:rPr lang="de-DE" sz="2400" baseline="0" dirty="0" smtClean="0">
                <a:latin typeface="+mj-lt"/>
              </a:rPr>
              <a:t> </a:t>
            </a:r>
            <a:r>
              <a:rPr lang="de-DE" sz="2400" baseline="0" dirty="0" err="1" smtClean="0">
                <a:latin typeface="+mj-lt"/>
              </a:rPr>
              <a:t>should</a:t>
            </a:r>
            <a:r>
              <a:rPr lang="de-DE" sz="2400" baseline="0" dirty="0" smtClean="0">
                <a:latin typeface="+mj-lt"/>
              </a:rPr>
              <a:t> </a:t>
            </a:r>
            <a:r>
              <a:rPr lang="de-DE" sz="2400" baseline="0" dirty="0" err="1" smtClean="0">
                <a:latin typeface="+mj-lt"/>
              </a:rPr>
              <a:t>allow</a:t>
            </a:r>
            <a:r>
              <a:rPr lang="de-DE" sz="2400" baseline="0" dirty="0" smtClean="0">
                <a:latin typeface="+mj-lt"/>
              </a:rPr>
              <a:t> </a:t>
            </a:r>
            <a:r>
              <a:rPr lang="de-DE" sz="2400" baseline="0" dirty="0" err="1" smtClean="0">
                <a:latin typeface="+mj-lt"/>
              </a:rPr>
              <a:t>cross</a:t>
            </a:r>
            <a:r>
              <a:rPr lang="de-DE" sz="2400" baseline="0" dirty="0" smtClean="0">
                <a:latin typeface="+mj-lt"/>
              </a:rPr>
              <a:t>-version </a:t>
            </a:r>
            <a:r>
              <a:rPr lang="de-DE" sz="2400" baseline="0" dirty="0" err="1" smtClean="0">
                <a:latin typeface="+mj-lt"/>
              </a:rPr>
              <a:t>interaction</a:t>
            </a:r>
            <a:r>
              <a:rPr lang="de-DE" sz="2400" baseline="0" dirty="0" smtClean="0">
                <a:latin typeface="+mj-lt"/>
              </a:rPr>
              <a:t>.</a:t>
            </a:r>
          </a:p>
          <a:p>
            <a:endParaRPr lang="de-DE" sz="2400" baseline="0" dirty="0" smtClean="0">
              <a:latin typeface="+mj-lt"/>
            </a:endParaRPr>
          </a:p>
          <a:p>
            <a:r>
              <a:rPr lang="de-DE" sz="2400" baseline="0" dirty="0" err="1" smtClean="0">
                <a:latin typeface="+mj-lt"/>
              </a:rPr>
              <a:t>There</a:t>
            </a:r>
            <a:r>
              <a:rPr lang="de-DE" sz="2400" baseline="0" dirty="0" smtClean="0">
                <a:latin typeface="+mj-lt"/>
              </a:rPr>
              <a:t> </a:t>
            </a:r>
            <a:r>
              <a:rPr lang="de-DE" sz="2400" baseline="0" dirty="0" err="1" smtClean="0">
                <a:latin typeface="+mj-lt"/>
              </a:rPr>
              <a:t>is</a:t>
            </a:r>
            <a:r>
              <a:rPr lang="de-DE" sz="2400" baseline="0" dirty="0" smtClean="0">
                <a:latin typeface="+mj-lt"/>
              </a:rPr>
              <a:t> </a:t>
            </a:r>
            <a:r>
              <a:rPr lang="de-DE" sz="2400" baseline="0" dirty="0" err="1" smtClean="0">
                <a:latin typeface="+mj-lt"/>
              </a:rPr>
              <a:t>no</a:t>
            </a:r>
            <a:r>
              <a:rPr lang="de-DE" sz="2400" baseline="0" dirty="0" smtClean="0">
                <a:latin typeface="+mj-lt"/>
              </a:rPr>
              <a:t> </a:t>
            </a:r>
            <a:r>
              <a:rPr lang="de-DE" sz="2400" baseline="0" dirty="0" err="1" smtClean="0">
                <a:latin typeface="+mj-lt"/>
              </a:rPr>
              <a:t>expectation</a:t>
            </a:r>
            <a:r>
              <a:rPr lang="de-DE" sz="2400" baseline="0" dirty="0" smtClean="0">
                <a:latin typeface="+mj-lt"/>
              </a:rPr>
              <a:t> </a:t>
            </a:r>
            <a:r>
              <a:rPr lang="de-DE" sz="2400" baseline="0" dirty="0" err="1" smtClean="0">
                <a:latin typeface="+mj-lt"/>
              </a:rPr>
              <a:t>that</a:t>
            </a:r>
            <a:r>
              <a:rPr lang="de-DE" sz="2400" baseline="0" dirty="0" smtClean="0">
                <a:latin typeface="+mj-lt"/>
              </a:rPr>
              <a:t> CAS </a:t>
            </a:r>
            <a:r>
              <a:rPr lang="de-DE" sz="2400" baseline="0" dirty="0" err="1" smtClean="0">
                <a:latin typeface="+mj-lt"/>
              </a:rPr>
              <a:t>reside</a:t>
            </a:r>
            <a:r>
              <a:rPr lang="de-DE" sz="2400" baseline="0" dirty="0" smtClean="0">
                <a:latin typeface="+mj-lt"/>
              </a:rPr>
              <a:t> in </a:t>
            </a:r>
            <a:r>
              <a:rPr lang="de-DE" sz="2400" baseline="0" dirty="0" err="1" smtClean="0">
                <a:latin typeface="+mj-lt"/>
              </a:rPr>
              <a:t>the</a:t>
            </a:r>
            <a:r>
              <a:rPr lang="de-DE" sz="2400" baseline="0" dirty="0" smtClean="0">
                <a:latin typeface="+mj-lt"/>
              </a:rPr>
              <a:t> same </a:t>
            </a:r>
            <a:r>
              <a:rPr lang="de-DE" sz="2400" baseline="0" dirty="0" err="1" smtClean="0">
                <a:latin typeface="+mj-lt"/>
              </a:rPr>
              <a:t>location</a:t>
            </a:r>
            <a:r>
              <a:rPr lang="de-DE" sz="2400" baseline="0" dirty="0" smtClean="0">
                <a:latin typeface="+mj-lt"/>
              </a:rPr>
              <a:t> </a:t>
            </a:r>
            <a:r>
              <a:rPr lang="de-DE" sz="2400" baseline="0" dirty="0" err="1" smtClean="0">
                <a:latin typeface="+mj-lt"/>
              </a:rPr>
              <a:t>as</a:t>
            </a:r>
            <a:r>
              <a:rPr lang="de-DE" sz="2400" baseline="0" dirty="0" smtClean="0">
                <a:latin typeface="+mj-lt"/>
              </a:rPr>
              <a:t> MBX, </a:t>
            </a:r>
            <a:r>
              <a:rPr lang="de-DE" sz="2400" baseline="0" dirty="0" err="1" smtClean="0">
                <a:latin typeface="+mj-lt"/>
              </a:rPr>
              <a:t>especially</a:t>
            </a:r>
            <a:r>
              <a:rPr lang="de-DE" sz="2400" baseline="0" dirty="0" smtClean="0">
                <a:latin typeface="+mj-lt"/>
              </a:rPr>
              <a:t> </a:t>
            </a:r>
            <a:r>
              <a:rPr lang="de-DE" sz="2400" baseline="0" dirty="0" err="1" smtClean="0">
                <a:latin typeface="+mj-lt"/>
              </a:rPr>
              <a:t>for</a:t>
            </a:r>
            <a:r>
              <a:rPr lang="de-DE" sz="2400" baseline="0" dirty="0" smtClean="0">
                <a:latin typeface="+mj-lt"/>
              </a:rPr>
              <a:t> large </a:t>
            </a:r>
            <a:r>
              <a:rPr lang="de-DE" sz="2400" baseline="0" dirty="0" err="1" smtClean="0">
                <a:latin typeface="+mj-lt"/>
              </a:rPr>
              <a:t>enterprises</a:t>
            </a:r>
            <a:r>
              <a:rPr lang="de-DE" sz="2400" baseline="0" dirty="0" smtClean="0">
                <a:latin typeface="+mj-lt"/>
              </a:rPr>
              <a:t>.</a:t>
            </a:r>
          </a:p>
          <a:p>
            <a:endParaRPr lang="de-DE" sz="2400" baseline="0" dirty="0" smtClean="0">
              <a:latin typeface="+mj-lt"/>
            </a:endParaRPr>
          </a:p>
          <a:p>
            <a:endParaRPr lang="de-DE" sz="2400" baseline="0" dirty="0" smtClean="0">
              <a:latin typeface="+mj-lt"/>
            </a:endParaRPr>
          </a:p>
        </p:txBody>
      </p:sp>
      <p:sp>
        <p:nvSpPr>
          <p:cNvPr id="4" name="Foliennummernplatzhalter 3"/>
          <p:cNvSpPr>
            <a:spLocks noGrp="1"/>
          </p:cNvSpPr>
          <p:nvPr>
            <p:ph type="sldNum" sz="quarter" idx="10"/>
          </p:nvPr>
        </p:nvSpPr>
        <p:spPr/>
        <p:txBody>
          <a:bodyPr/>
          <a:lstStyle/>
          <a:p>
            <a:fld id="{F364B763-9996-4161-BB5F-9429EF58CD5C}" type="slidenum">
              <a:rPr lang="de-DE" smtClean="0"/>
              <a:pPr/>
              <a:t>9</a:t>
            </a:fld>
            <a:endParaRPr lang="de-DE"/>
          </a:p>
        </p:txBody>
      </p:sp>
    </p:spTree>
    <p:extLst>
      <p:ext uri="{BB962C8B-B14F-4D97-AF65-F5344CB8AC3E}">
        <p14:creationId xmlns:p14="http://schemas.microsoft.com/office/powerpoint/2010/main" val="1288803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bwMode="gray">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2295" name="Rectangle 109"/>
          <p:cNvSpPr>
            <a:spLocks noChangeArrowheads="1"/>
          </p:cNvSpPr>
          <p:nvPr userDrawn="1"/>
        </p:nvSpPr>
        <p:spPr bwMode="auto">
          <a:xfrm>
            <a:off x="1" y="5546726"/>
            <a:ext cx="11775017" cy="87313"/>
          </a:xfrm>
          <a:prstGeom prst="rect">
            <a:avLst/>
          </a:prstGeom>
          <a:gradFill rotWithShape="1">
            <a:gsLst>
              <a:gs pos="0">
                <a:srgbClr val="80808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de-DE" sz="1800" noProof="1">
              <a:cs typeface="Arial" charset="0"/>
            </a:endParaRPr>
          </a:p>
        </p:txBody>
      </p:sp>
      <p:sp>
        <p:nvSpPr>
          <p:cNvPr id="12292" name="Rectangle 7"/>
          <p:cNvSpPr>
            <a:spLocks noGrp="1" noChangeArrowheads="1"/>
          </p:cNvSpPr>
          <p:nvPr>
            <p:ph type="ctrTitle"/>
          </p:nvPr>
        </p:nvSpPr>
        <p:spPr>
          <a:xfrm>
            <a:off x="1151467" y="3964587"/>
            <a:ext cx="9980084" cy="1054100"/>
          </a:xfrm>
        </p:spPr>
        <p:txBody>
          <a:bodyPr anchor="t"/>
          <a:lstStyle>
            <a:lvl1pPr>
              <a:defRPr sz="3000">
                <a:solidFill>
                  <a:schemeClr val="tx1"/>
                </a:solidFill>
              </a:defRPr>
            </a:lvl1pPr>
          </a:lstStyle>
          <a:p>
            <a:pPr lvl="0"/>
            <a:r>
              <a:rPr lang="de-DE" noProof="0" dirty="0" smtClean="0"/>
              <a:t>Titelmasterformat durch Klicken bearbeiten</a:t>
            </a:r>
          </a:p>
        </p:txBody>
      </p:sp>
      <p:sp>
        <p:nvSpPr>
          <p:cNvPr id="12293" name="Rectangle 12"/>
          <p:cNvSpPr>
            <a:spLocks noGrp="1" noChangeArrowheads="1"/>
          </p:cNvSpPr>
          <p:nvPr>
            <p:ph type="subTitle" idx="1"/>
          </p:nvPr>
        </p:nvSpPr>
        <p:spPr>
          <a:xfrm>
            <a:off x="1151467" y="5079214"/>
            <a:ext cx="10013951" cy="384175"/>
          </a:xfrm>
        </p:spPr>
        <p:txBody>
          <a:bodyPr/>
          <a:lstStyle>
            <a:lvl1pPr marL="0" indent="0">
              <a:buFont typeface="Wingdings" pitchFamily="2" charset="2"/>
              <a:buNone/>
              <a:defRPr sz="2200" b="0"/>
            </a:lvl1pPr>
          </a:lstStyle>
          <a:p>
            <a:pPr lvl="0"/>
            <a:r>
              <a:rPr lang="de-DE" noProof="0" dirty="0" smtClean="0"/>
              <a:t>Formatvorlage des Untertitelmasters durch Klicken bearbeiten</a:t>
            </a:r>
          </a:p>
        </p:txBody>
      </p:sp>
      <p:pic>
        <p:nvPicPr>
          <p:cNvPr id="6" name="Grafik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62611" y="6231024"/>
            <a:ext cx="1822990" cy="425364"/>
          </a:xfrm>
          <a:prstGeom prst="rect">
            <a:avLst/>
          </a:prstGeom>
        </p:spPr>
      </p:pic>
    </p:spTree>
  </p:cSld>
  <p:clrMapOvr>
    <a:masterClrMapping/>
  </p:clrMapOvr>
  <p:transition spd="med">
    <p:fade/>
  </p:transition>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ußzeilenplatzhalter 3"/>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3731B148-F6EE-4120-B2D0-C0AC287ABB83}" type="slidenum">
              <a:rPr lang="de-DE"/>
              <a:pPr/>
              <a:t>‹#›</a:t>
            </a:fld>
            <a:endParaRPr lang="de-DE"/>
          </a:p>
        </p:txBody>
      </p:sp>
    </p:spTree>
    <p:extLst>
      <p:ext uri="{BB962C8B-B14F-4D97-AF65-F5344CB8AC3E}">
        <p14:creationId xmlns:p14="http://schemas.microsoft.com/office/powerpoint/2010/main" val="1044093248"/>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945034" y="1251284"/>
            <a:ext cx="2840567" cy="4754230"/>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19100" y="1251284"/>
            <a:ext cx="8322733" cy="4754230"/>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Fußzeilenplatzhalter 3"/>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D1EC79D4-FE38-4D7C-AAA6-EB98048AB72A}" type="slidenum">
              <a:rPr lang="de-DE"/>
              <a:pPr/>
              <a:t>‹#›</a:t>
            </a:fld>
            <a:endParaRPr lang="de-DE"/>
          </a:p>
        </p:txBody>
      </p:sp>
    </p:spTree>
    <p:extLst>
      <p:ext uri="{BB962C8B-B14F-4D97-AF65-F5344CB8AC3E}">
        <p14:creationId xmlns:p14="http://schemas.microsoft.com/office/powerpoint/2010/main" val="38103885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Fußzeilenplatzhalter 3"/>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D40D814E-026B-4E19-8849-6290BE2FC288}" type="slidenum">
              <a:rPr lang="de-DE"/>
              <a:pPr/>
              <a:t>‹#›</a:t>
            </a:fld>
            <a:endParaRPr lang="de-DE"/>
          </a:p>
        </p:txBody>
      </p:sp>
    </p:spTree>
    <p:extLst>
      <p:ext uri="{BB962C8B-B14F-4D97-AF65-F5344CB8AC3E}">
        <p14:creationId xmlns:p14="http://schemas.microsoft.com/office/powerpoint/2010/main" val="267681373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Fußzeilenplatzhalter 3"/>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C2559934-FF76-4C89-832C-C434EC6F8808}" type="slidenum">
              <a:rPr lang="de-DE"/>
              <a:pPr/>
              <a:t>‹#›</a:t>
            </a:fld>
            <a:endParaRPr lang="de-DE"/>
          </a:p>
        </p:txBody>
      </p:sp>
    </p:spTree>
    <p:extLst>
      <p:ext uri="{BB962C8B-B14F-4D97-AF65-F5344CB8AC3E}">
        <p14:creationId xmlns:p14="http://schemas.microsoft.com/office/powerpoint/2010/main" val="915517768"/>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19100" y="1614489"/>
            <a:ext cx="5581651" cy="4391025"/>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Fußzeilenplatzhalter 4"/>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B92AEDAA-99C7-42F2-911B-8540DD24D10B}" type="slidenum">
              <a:rPr lang="de-DE"/>
              <a:pPr/>
              <a:t>‹#›</a:t>
            </a:fld>
            <a:endParaRPr lang="de-DE"/>
          </a:p>
        </p:txBody>
      </p:sp>
      <p:sp>
        <p:nvSpPr>
          <p:cNvPr id="6" name="Inhaltsplatzhalter 2"/>
          <p:cNvSpPr>
            <a:spLocks noGrp="1"/>
          </p:cNvSpPr>
          <p:nvPr>
            <p:ph sz="half" idx="11"/>
          </p:nvPr>
        </p:nvSpPr>
        <p:spPr>
          <a:xfrm>
            <a:off x="6269656" y="1614488"/>
            <a:ext cx="5581651" cy="4391025"/>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1740809109"/>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19101" y="1187157"/>
            <a:ext cx="5386917"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4" name="Inhaltsplatzhalter 3"/>
          <p:cNvSpPr>
            <a:spLocks noGrp="1"/>
          </p:cNvSpPr>
          <p:nvPr>
            <p:ph sz="half" idx="2"/>
          </p:nvPr>
        </p:nvSpPr>
        <p:spPr>
          <a:xfrm>
            <a:off x="419101" y="1826919"/>
            <a:ext cx="5386917" cy="4379672"/>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Fußzeilenplatzhalter 6"/>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0966C94E-74B0-48FA-A276-27AFF16F6158}" type="slidenum">
              <a:rPr lang="de-DE"/>
              <a:pPr/>
              <a:t>‹#›</a:t>
            </a:fld>
            <a:endParaRPr lang="de-DE"/>
          </a:p>
        </p:txBody>
      </p:sp>
      <p:sp>
        <p:nvSpPr>
          <p:cNvPr id="8" name="Titel 1"/>
          <p:cNvSpPr>
            <a:spLocks noGrp="1"/>
          </p:cNvSpPr>
          <p:nvPr>
            <p:ph type="title"/>
          </p:nvPr>
        </p:nvSpPr>
        <p:spPr>
          <a:xfrm>
            <a:off x="419101" y="224639"/>
            <a:ext cx="7691967" cy="600075"/>
          </a:xfrm>
        </p:spPr>
        <p:txBody>
          <a:bodyPr/>
          <a:lstStyle/>
          <a:p>
            <a:r>
              <a:rPr lang="de-DE" smtClean="0"/>
              <a:t>Titelmasterformat durch Klicken bearbeiten</a:t>
            </a:r>
            <a:endParaRPr lang="de-DE"/>
          </a:p>
        </p:txBody>
      </p:sp>
      <p:sp>
        <p:nvSpPr>
          <p:cNvPr id="11" name="Textplatzhalter 2"/>
          <p:cNvSpPr>
            <a:spLocks noGrp="1"/>
          </p:cNvSpPr>
          <p:nvPr>
            <p:ph type="body" idx="11"/>
          </p:nvPr>
        </p:nvSpPr>
        <p:spPr>
          <a:xfrm>
            <a:off x="6357307" y="1187157"/>
            <a:ext cx="5386917"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12" name="Inhaltsplatzhalter 3"/>
          <p:cNvSpPr>
            <a:spLocks noGrp="1"/>
          </p:cNvSpPr>
          <p:nvPr>
            <p:ph sz="half" idx="12"/>
          </p:nvPr>
        </p:nvSpPr>
        <p:spPr>
          <a:xfrm>
            <a:off x="6357307" y="1826919"/>
            <a:ext cx="5386917" cy="4379672"/>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3745870391"/>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Fußzeilenplatzhalter 2"/>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B1BB45A5-47A1-4AB4-A3BA-C19DE2A4659F}" type="slidenum">
              <a:rPr lang="de-DE"/>
              <a:pPr/>
              <a:t>‹#›</a:t>
            </a:fld>
            <a:endParaRPr lang="de-DE"/>
          </a:p>
        </p:txBody>
      </p:sp>
    </p:spTree>
    <p:extLst>
      <p:ext uri="{BB962C8B-B14F-4D97-AF65-F5344CB8AC3E}">
        <p14:creationId xmlns:p14="http://schemas.microsoft.com/office/powerpoint/2010/main" val="192211767"/>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CA8B5F04-92BE-464D-9F8F-CFFF7C0E3C95}" type="slidenum">
              <a:rPr lang="de-DE"/>
              <a:pPr/>
              <a:t>‹#›</a:t>
            </a:fld>
            <a:endParaRPr lang="de-DE"/>
          </a:p>
        </p:txBody>
      </p:sp>
    </p:spTree>
    <p:extLst>
      <p:ext uri="{BB962C8B-B14F-4D97-AF65-F5344CB8AC3E}">
        <p14:creationId xmlns:p14="http://schemas.microsoft.com/office/powerpoint/2010/main" val="1867454050"/>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1351076"/>
            <a:ext cx="4011084" cy="1162050"/>
          </a:xfrm>
        </p:spPr>
        <p:txBody>
          <a:bodyPr anchor="b"/>
          <a:lstStyle>
            <a:lvl1pPr algn="l">
              <a:defRPr sz="2000" b="1"/>
            </a:lvl1pPr>
          </a:lstStyle>
          <a:p>
            <a:r>
              <a:rPr lang="de-DE" dirty="0" smtClean="0"/>
              <a:t>Titelmasterformat durch Klicken bearbeiten</a:t>
            </a:r>
            <a:endParaRPr lang="de-DE" dirty="0"/>
          </a:p>
        </p:txBody>
      </p:sp>
      <p:sp>
        <p:nvSpPr>
          <p:cNvPr id="3" name="Inhaltsplatzhalter 2"/>
          <p:cNvSpPr>
            <a:spLocks noGrp="1"/>
          </p:cNvSpPr>
          <p:nvPr>
            <p:ph idx="1"/>
          </p:nvPr>
        </p:nvSpPr>
        <p:spPr>
          <a:xfrm>
            <a:off x="4766733" y="1351076"/>
            <a:ext cx="6815667" cy="4775088"/>
          </a:xfrm>
        </p:spPr>
        <p:txBody>
          <a:bodyPr/>
          <a:lstStyle>
            <a:lvl1pPr>
              <a:defRPr sz="2400"/>
            </a:lvl1pPr>
            <a:lvl2pPr>
              <a:defRPr sz="2000"/>
            </a:lvl2pPr>
            <a:lvl3pPr>
              <a:defRPr sz="2000"/>
            </a:lvl3pPr>
            <a:lvl4pPr>
              <a:defRPr sz="1800"/>
            </a:lvl4pPr>
            <a:lvl5pPr>
              <a:defRPr sz="1800"/>
            </a:lvl5pPr>
            <a:lvl6pPr>
              <a:defRPr sz="2000"/>
            </a:lvl6pPr>
            <a:lvl7pPr>
              <a:defRPr sz="2000"/>
            </a:lvl7pPr>
            <a:lvl8pPr>
              <a:defRPr sz="2000"/>
            </a:lvl8pPr>
            <a:lvl9pPr>
              <a:defRPr sz="20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Textplatzhalter 3"/>
          <p:cNvSpPr>
            <a:spLocks noGrp="1"/>
          </p:cNvSpPr>
          <p:nvPr>
            <p:ph type="body" sz="half" idx="2"/>
          </p:nvPr>
        </p:nvSpPr>
        <p:spPr>
          <a:xfrm>
            <a:off x="609601" y="2512194"/>
            <a:ext cx="4011084" cy="361397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Fußzeilenplatzhalter 4"/>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30BF6A0E-235F-40A7-9B44-6B75E9D37FE2}" type="slidenum">
              <a:rPr lang="de-DE"/>
              <a:pPr/>
              <a:t>‹#›</a:t>
            </a:fld>
            <a:endParaRPr lang="de-DE"/>
          </a:p>
        </p:txBody>
      </p:sp>
    </p:spTree>
    <p:extLst>
      <p:ext uri="{BB962C8B-B14F-4D97-AF65-F5344CB8AC3E}">
        <p14:creationId xmlns:p14="http://schemas.microsoft.com/office/powerpoint/2010/main" val="2707115217"/>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5149516"/>
            <a:ext cx="7315200" cy="519764"/>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2389717" y="1337912"/>
            <a:ext cx="7315200" cy="38116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2389717" y="5669280"/>
            <a:ext cx="7315200" cy="5029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Fußzeilenplatzhalter 4"/>
          <p:cNvSpPr>
            <a:spLocks noGrp="1"/>
          </p:cNvSpPr>
          <p:nvPr>
            <p:ph type="ftr" sz="quarter" idx="10"/>
          </p:nvPr>
        </p:nvSpPr>
        <p:spPr/>
        <p:txBody>
          <a:bodyPr/>
          <a:lstStyle>
            <a:lvl1pPr>
              <a:defRPr/>
            </a:lvl1pPr>
          </a:lstStyle>
          <a:p>
            <a:r>
              <a:rPr lang="de-DE"/>
              <a:t>Page </a:t>
            </a:r>
            <a:r>
              <a:rPr lang="de-DE">
                <a:sym typeface="Wingdings" pitchFamily="2" charset="2"/>
              </a:rPr>
              <a:t></a:t>
            </a:r>
            <a:r>
              <a:rPr lang="de-DE"/>
              <a:t> </a:t>
            </a:r>
            <a:fld id="{119DE4DE-28DE-47C2-81F2-8F8A9E63A528}" type="slidenum">
              <a:rPr lang="de-DE"/>
              <a:pPr/>
              <a:t>‹#›</a:t>
            </a:fld>
            <a:endParaRPr lang="de-DE"/>
          </a:p>
        </p:txBody>
      </p:sp>
    </p:spTree>
    <p:extLst>
      <p:ext uri="{BB962C8B-B14F-4D97-AF65-F5344CB8AC3E}">
        <p14:creationId xmlns:p14="http://schemas.microsoft.com/office/powerpoint/2010/main" val="74941152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1267" name="Rectangle 5"/>
          <p:cNvSpPr>
            <a:spLocks noChangeArrowheads="1"/>
          </p:cNvSpPr>
          <p:nvPr/>
        </p:nvSpPr>
        <p:spPr bwMode="gray">
          <a:xfrm>
            <a:off x="2882901" y="6408738"/>
            <a:ext cx="637963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sz="1000"/>
          </a:p>
        </p:txBody>
      </p:sp>
      <p:sp>
        <p:nvSpPr>
          <p:cNvPr id="11268" name="Rectangle 7"/>
          <p:cNvSpPr>
            <a:spLocks noGrp="1" noChangeArrowheads="1"/>
          </p:cNvSpPr>
          <p:nvPr>
            <p:ph type="title"/>
          </p:nvPr>
        </p:nvSpPr>
        <p:spPr bwMode="gray">
          <a:xfrm>
            <a:off x="419101" y="224639"/>
            <a:ext cx="769196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r>
              <a:rPr lang="de-DE" smtClean="0"/>
              <a:t>Klicken Sie, um das Titelformat zu bearbeiten</a:t>
            </a:r>
          </a:p>
        </p:txBody>
      </p:sp>
      <p:sp>
        <p:nvSpPr>
          <p:cNvPr id="11269" name="Rectangle 10"/>
          <p:cNvSpPr>
            <a:spLocks noGrp="1" noChangeArrowheads="1"/>
          </p:cNvSpPr>
          <p:nvPr>
            <p:ph type="ftr" sz="quarter" idx="3"/>
          </p:nvPr>
        </p:nvSpPr>
        <p:spPr bwMode="gray">
          <a:xfrm>
            <a:off x="292101" y="6408738"/>
            <a:ext cx="17907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000"/>
            </a:lvl1pPr>
          </a:lstStyle>
          <a:p>
            <a:r>
              <a:rPr lang="de-DE" dirty="0" smtClean="0"/>
              <a:t>Page </a:t>
            </a:r>
            <a:r>
              <a:rPr lang="de-DE" dirty="0" smtClean="0">
                <a:sym typeface="Wingdings" pitchFamily="2" charset="2"/>
              </a:rPr>
              <a:t></a:t>
            </a:r>
            <a:r>
              <a:rPr lang="de-DE" dirty="0" smtClean="0"/>
              <a:t> </a:t>
            </a:r>
            <a:fld id="{4DDBF9D7-D06B-4E11-9D88-E0B6D17F9E25}" type="slidenum">
              <a:rPr lang="de-DE" smtClean="0"/>
              <a:pPr/>
              <a:t>‹#›</a:t>
            </a:fld>
            <a:endParaRPr lang="de-DE" dirty="0"/>
          </a:p>
        </p:txBody>
      </p:sp>
      <p:sp>
        <p:nvSpPr>
          <p:cNvPr id="11270" name="Rectangle 12"/>
          <p:cNvSpPr>
            <a:spLocks noGrp="1" noChangeArrowheads="1"/>
          </p:cNvSpPr>
          <p:nvPr>
            <p:ph type="body" idx="1"/>
          </p:nvPr>
        </p:nvSpPr>
        <p:spPr bwMode="gray">
          <a:xfrm>
            <a:off x="419101" y="1614489"/>
            <a:ext cx="113665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de-DE" dirty="0" smtClean="0"/>
              <a:t>Klicken Sie, um die Formate des Vorlagentextes zu bearbeiten</a:t>
            </a:r>
          </a:p>
          <a:p>
            <a:pPr lvl="1"/>
            <a:r>
              <a:rPr lang="de-DE" dirty="0" smtClean="0"/>
              <a:t>Zweite Ebene</a:t>
            </a:r>
          </a:p>
          <a:p>
            <a:pPr lvl="2"/>
            <a:r>
              <a:rPr lang="de-DE" dirty="0" smtClean="0"/>
              <a:t>Dritte Ebene</a:t>
            </a:r>
          </a:p>
          <a:p>
            <a:pPr lvl="3"/>
            <a:r>
              <a:rPr lang="de-DE" dirty="0" smtClean="0"/>
              <a:t>Vierte Ebene</a:t>
            </a:r>
          </a:p>
        </p:txBody>
      </p:sp>
      <p:pic>
        <p:nvPicPr>
          <p:cNvPr id="2" name="Grafik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962611" y="6231024"/>
            <a:ext cx="1822990" cy="425364"/>
          </a:xfrm>
          <a:prstGeom prst="rect">
            <a:avLst/>
          </a:prstGeom>
        </p:spPr>
      </p:pic>
      <p:sp>
        <p:nvSpPr>
          <p:cNvPr id="8" name="Rectangle 10"/>
          <p:cNvSpPr txBox="1">
            <a:spLocks noChangeArrowheads="1"/>
          </p:cNvSpPr>
          <p:nvPr userDrawn="1"/>
        </p:nvSpPr>
        <p:spPr bwMode="gray">
          <a:xfrm>
            <a:off x="2182824" y="6408738"/>
            <a:ext cx="5928244"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r>
              <a:rPr lang="en-US" dirty="0" smtClean="0"/>
              <a:t>SoCal Microsoft Technology User Group Meeting 2013-05-06</a:t>
            </a:r>
            <a:endParaRPr lang="de-DE" dirty="0"/>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med">
    <p:fade/>
  </p:transition>
  <p:timing>
    <p:tnLst>
      <p:par>
        <p:cTn id="1" dur="indefinite" restart="never" nodeType="tmRoot"/>
      </p:par>
    </p:tnLst>
  </p:timing>
  <p:hf sldNum="0" hdr="0" dt="0"/>
  <p:txStyles>
    <p:titleStyle>
      <a:lvl1pPr algn="l" rtl="0" eaLnBrk="0" fontAlgn="base" hangingPunct="0">
        <a:lnSpc>
          <a:spcPct val="95000"/>
        </a:lnSpc>
        <a:spcBef>
          <a:spcPct val="0"/>
        </a:spcBef>
        <a:spcAft>
          <a:spcPct val="0"/>
        </a:spcAft>
        <a:defRPr sz="2400" b="1">
          <a:solidFill>
            <a:srgbClr val="FFFFFF"/>
          </a:solidFill>
          <a:latin typeface="Segoe UI" panose="020B0502040204020203" pitchFamily="34" charset="0"/>
          <a:ea typeface="Segoe UI" panose="020B0502040204020203" pitchFamily="34" charset="0"/>
          <a:cs typeface="Segoe UI" panose="020B0502040204020203" pitchFamily="34" charset="0"/>
        </a:defRPr>
      </a:lvl1pPr>
      <a:lvl2pPr algn="l" rtl="0" eaLnBrk="0" fontAlgn="base" hangingPunct="0">
        <a:lnSpc>
          <a:spcPct val="95000"/>
        </a:lnSpc>
        <a:spcBef>
          <a:spcPct val="0"/>
        </a:spcBef>
        <a:spcAft>
          <a:spcPct val="0"/>
        </a:spcAft>
        <a:defRPr sz="2400" b="1">
          <a:solidFill>
            <a:srgbClr val="FFFFFF"/>
          </a:solidFill>
          <a:latin typeface="Arial" charset="0"/>
        </a:defRPr>
      </a:lvl2pPr>
      <a:lvl3pPr algn="l" rtl="0" eaLnBrk="0" fontAlgn="base" hangingPunct="0">
        <a:lnSpc>
          <a:spcPct val="95000"/>
        </a:lnSpc>
        <a:spcBef>
          <a:spcPct val="0"/>
        </a:spcBef>
        <a:spcAft>
          <a:spcPct val="0"/>
        </a:spcAft>
        <a:defRPr sz="2400" b="1">
          <a:solidFill>
            <a:srgbClr val="FFFFFF"/>
          </a:solidFill>
          <a:latin typeface="Arial" charset="0"/>
        </a:defRPr>
      </a:lvl3pPr>
      <a:lvl4pPr algn="l" rtl="0" eaLnBrk="0" fontAlgn="base" hangingPunct="0">
        <a:lnSpc>
          <a:spcPct val="95000"/>
        </a:lnSpc>
        <a:spcBef>
          <a:spcPct val="0"/>
        </a:spcBef>
        <a:spcAft>
          <a:spcPct val="0"/>
        </a:spcAft>
        <a:defRPr sz="2400" b="1">
          <a:solidFill>
            <a:srgbClr val="FFFFFF"/>
          </a:solidFill>
          <a:latin typeface="Arial" charset="0"/>
        </a:defRPr>
      </a:lvl4pPr>
      <a:lvl5pPr algn="l" rtl="0" eaLnBrk="0" fontAlgn="base" hangingPunct="0">
        <a:lnSpc>
          <a:spcPct val="95000"/>
        </a:lnSpc>
        <a:spcBef>
          <a:spcPct val="0"/>
        </a:spcBef>
        <a:spcAft>
          <a:spcPct val="0"/>
        </a:spcAft>
        <a:defRPr sz="2400" b="1">
          <a:solidFill>
            <a:srgbClr val="FFFFFF"/>
          </a:solidFill>
          <a:latin typeface="Arial" charset="0"/>
        </a:defRPr>
      </a:lvl5pPr>
      <a:lvl6pPr marL="457200" algn="l" rtl="0" eaLnBrk="0" fontAlgn="base" hangingPunct="0">
        <a:lnSpc>
          <a:spcPct val="95000"/>
        </a:lnSpc>
        <a:spcBef>
          <a:spcPct val="0"/>
        </a:spcBef>
        <a:spcAft>
          <a:spcPct val="0"/>
        </a:spcAft>
        <a:defRPr sz="2400" b="1">
          <a:solidFill>
            <a:srgbClr val="FFFFFF"/>
          </a:solidFill>
          <a:latin typeface="Arial" charset="0"/>
        </a:defRPr>
      </a:lvl6pPr>
      <a:lvl7pPr marL="914400" algn="l" rtl="0" eaLnBrk="0" fontAlgn="base" hangingPunct="0">
        <a:lnSpc>
          <a:spcPct val="95000"/>
        </a:lnSpc>
        <a:spcBef>
          <a:spcPct val="0"/>
        </a:spcBef>
        <a:spcAft>
          <a:spcPct val="0"/>
        </a:spcAft>
        <a:defRPr sz="2400" b="1">
          <a:solidFill>
            <a:srgbClr val="FFFFFF"/>
          </a:solidFill>
          <a:latin typeface="Arial" charset="0"/>
        </a:defRPr>
      </a:lvl7pPr>
      <a:lvl8pPr marL="1371600" algn="l" rtl="0" eaLnBrk="0" fontAlgn="base" hangingPunct="0">
        <a:lnSpc>
          <a:spcPct val="95000"/>
        </a:lnSpc>
        <a:spcBef>
          <a:spcPct val="0"/>
        </a:spcBef>
        <a:spcAft>
          <a:spcPct val="0"/>
        </a:spcAft>
        <a:defRPr sz="2400" b="1">
          <a:solidFill>
            <a:srgbClr val="FFFFFF"/>
          </a:solidFill>
          <a:latin typeface="Arial" charset="0"/>
        </a:defRPr>
      </a:lvl8pPr>
      <a:lvl9pPr marL="1828800" algn="l" rtl="0" eaLnBrk="0" fontAlgn="base" hangingPunct="0">
        <a:lnSpc>
          <a:spcPct val="95000"/>
        </a:lnSpc>
        <a:spcBef>
          <a:spcPct val="0"/>
        </a:spcBef>
        <a:spcAft>
          <a:spcPct val="0"/>
        </a:spcAft>
        <a:defRPr sz="2400" b="1">
          <a:solidFill>
            <a:srgbClr val="FFFFFF"/>
          </a:solidFill>
          <a:latin typeface="Arial" charset="0"/>
        </a:defRPr>
      </a:lvl9pPr>
    </p:titleStyle>
    <p:bodyStyle>
      <a:lvl1pPr marL="190500" indent="-190500" algn="l" rtl="0" eaLnBrk="0" fontAlgn="base" hangingPunct="0">
        <a:spcBef>
          <a:spcPct val="60000"/>
        </a:spcBef>
        <a:spcAft>
          <a:spcPct val="0"/>
        </a:spcAft>
        <a:buClr>
          <a:schemeClr val="accent1"/>
        </a:buClr>
        <a:buFont typeface="Wingdings" pitchFamily="2" charset="2"/>
        <a:buChar char="§"/>
        <a:defRPr sz="2000" b="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381000" indent="-188913" algn="l" rtl="0" eaLnBrk="0" fontAlgn="base" hangingPunct="0">
        <a:spcBef>
          <a:spcPct val="30000"/>
        </a:spcBef>
        <a:spcAft>
          <a:spcPct val="0"/>
        </a:spcAft>
        <a:buClr>
          <a:schemeClr val="accent1"/>
        </a:buClr>
        <a:buChar char="-"/>
        <a:defRPr>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561975" indent="-179388" algn="l" rtl="0" eaLnBrk="0" fontAlgn="base" hangingPunct="0">
        <a:spcBef>
          <a:spcPct val="30000"/>
        </a:spcBef>
        <a:spcAft>
          <a:spcPct val="0"/>
        </a:spcAft>
        <a:buClr>
          <a:schemeClr val="accent1"/>
        </a:buClr>
        <a:buChar char="-"/>
        <a:defRPr sz="16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768350" indent="-204788" algn="l" rtl="0" eaLnBrk="0" fontAlgn="base" hangingPunct="0">
        <a:spcBef>
          <a:spcPct val="30000"/>
        </a:spcBef>
        <a:spcAft>
          <a:spcPct val="0"/>
        </a:spcAft>
        <a:buClr>
          <a:schemeClr val="accent1"/>
        </a:buClr>
        <a:buChar char="-"/>
        <a:defRPr sz="16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509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5pPr>
      <a:lvl6pPr marL="15081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6pPr>
      <a:lvl7pPr marL="19653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7pPr>
      <a:lvl8pPr marL="24225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8pPr>
      <a:lvl9pPr marL="28797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79.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0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82.xml"/><Relationship Id="rId1" Type="http://schemas.openxmlformats.org/officeDocument/2006/relationships/slideLayout" Target="../slideLayouts/slideLayout2.xml"/><Relationship Id="rId5" Type="http://schemas.openxmlformats.org/officeDocument/2006/relationships/image" Target="../media/image93.jpg"/><Relationship Id="rId4" Type="http://schemas.openxmlformats.org/officeDocument/2006/relationships/image" Target="../media/image92.jpg"/></Relationships>
</file>

<file path=ppt/slides/_rels/slide105.xml.rels><?xml version="1.0" encoding="UTF-8" standalone="yes"?>
<Relationships xmlns="http://schemas.openxmlformats.org/package/2006/relationships"><Relationship Id="rId3" Type="http://schemas.openxmlformats.org/officeDocument/2006/relationships/image" Target="../media/image94.jp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97.png"/><Relationship Id="rId4" Type="http://schemas.openxmlformats.org/officeDocument/2006/relationships/image" Target="../media/image96.png"/></Relationships>
</file>

<file path=ppt/slides/_rels/slide10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8" Type="http://schemas.openxmlformats.org/officeDocument/2006/relationships/hyperlink" Target="http://bit.ly/15kTObq" TargetMode="External"/><Relationship Id="rId13" Type="http://schemas.openxmlformats.org/officeDocument/2006/relationships/hyperlink" Target="http://bit.ly/10k57J4" TargetMode="External"/><Relationship Id="rId3" Type="http://schemas.openxmlformats.org/officeDocument/2006/relationships/hyperlink" Target="http://help.outlook.com/en-us/140/ms.exch.ecp.emailmigrationstatuslearnmore.aspx" TargetMode="External"/><Relationship Id="rId7" Type="http://schemas.openxmlformats.org/officeDocument/2006/relationships/hyperlink" Target="http://bit.ly/128s8l8" TargetMode="External"/><Relationship Id="rId12" Type="http://schemas.openxmlformats.org/officeDocument/2006/relationships/hyperlink" Target="http://bit.ly/10hyAYR" TargetMode="External"/><Relationship Id="rId2" Type="http://schemas.openxmlformats.org/officeDocument/2006/relationships/notesSlide" Target="../notesSlides/notesSlide85.xml"/><Relationship Id="rId1" Type="http://schemas.openxmlformats.org/officeDocument/2006/relationships/slideLayout" Target="../slideLayouts/slideLayout5.xml"/><Relationship Id="rId6" Type="http://schemas.openxmlformats.org/officeDocument/2006/relationships/hyperlink" Target="http://bit.ly/15kTB7V" TargetMode="External"/><Relationship Id="rId11" Type="http://schemas.openxmlformats.org/officeDocument/2006/relationships/hyperlink" Target="http://bit.ly/13n9TJf" TargetMode="External"/><Relationship Id="rId5" Type="http://schemas.openxmlformats.org/officeDocument/2006/relationships/hyperlink" Target="http://bit.ly/12bGzUq" TargetMode="External"/><Relationship Id="rId10" Type="http://schemas.openxmlformats.org/officeDocument/2006/relationships/hyperlink" Target="http://bit.ly/18pRrma" TargetMode="External"/><Relationship Id="rId4" Type="http://schemas.openxmlformats.org/officeDocument/2006/relationships/hyperlink" Target="http://bit.ly/18pQwlP" TargetMode="External"/><Relationship Id="rId9" Type="http://schemas.openxmlformats.org/officeDocument/2006/relationships/hyperlink" Target="http://bit.ly/10CqHqV" TargetMode="External"/></Relationships>
</file>

<file path=ppt/slides/_rels/slide109.xml.rels><?xml version="1.0" encoding="UTF-8" standalone="yes"?>
<Relationships xmlns="http://schemas.openxmlformats.org/package/2006/relationships"><Relationship Id="rId8" Type="http://schemas.openxmlformats.org/officeDocument/2006/relationships/hyperlink" Target="http://bit.ly/128pGLu" TargetMode="External"/><Relationship Id="rId3" Type="http://schemas.openxmlformats.org/officeDocument/2006/relationships/hyperlink" Target="http://help.outlook.com/en-us/140/ms.exch.ecp.emailmigrationstatuslearnmore.aspx" TargetMode="External"/><Relationship Id="rId7" Type="http://schemas.openxmlformats.org/officeDocument/2006/relationships/hyperlink" Target="http://bit.ly/13cYqg0" TargetMode="External"/><Relationship Id="rId12" Type="http://schemas.openxmlformats.org/officeDocument/2006/relationships/hyperlink" Target="http://help.outlook.com/en-us/140/ms.exch.ecp.emailmigrationwizardexchangelearnmore.aspx" TargetMode="External"/><Relationship Id="rId2" Type="http://schemas.openxmlformats.org/officeDocument/2006/relationships/notesSlide" Target="../notesSlides/notesSlide86.xml"/><Relationship Id="rId1" Type="http://schemas.openxmlformats.org/officeDocument/2006/relationships/slideLayout" Target="../slideLayouts/slideLayout5.xml"/><Relationship Id="rId6" Type="http://schemas.openxmlformats.org/officeDocument/2006/relationships/hyperlink" Target="http://bit.ly/18NWXwp" TargetMode="External"/><Relationship Id="rId11" Type="http://schemas.openxmlformats.org/officeDocument/2006/relationships/hyperlink" Target="http://bit.ly/10jNJnJ" TargetMode="External"/><Relationship Id="rId5" Type="http://schemas.openxmlformats.org/officeDocument/2006/relationships/hyperlink" Target="http://bit.ly/Yqctxb" TargetMode="External"/><Relationship Id="rId10" Type="http://schemas.openxmlformats.org/officeDocument/2006/relationships/hyperlink" Target="http://bit.ly/11c6UpX" TargetMode="External"/><Relationship Id="rId4" Type="http://schemas.openxmlformats.org/officeDocument/2006/relationships/hyperlink" Target="http://bit.ly/10jLrEZ" TargetMode="External"/><Relationship Id="rId9" Type="http://schemas.openxmlformats.org/officeDocument/2006/relationships/hyperlink" Target="http://bit.ly/13n4nG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bit.ly/10em9Hu" TargetMode="External"/><Relationship Id="rId3" Type="http://schemas.openxmlformats.org/officeDocument/2006/relationships/hyperlink" Target="http://bit.ly/10hsgR4" TargetMode="External"/><Relationship Id="rId7" Type="http://schemas.openxmlformats.org/officeDocument/2006/relationships/hyperlink" Target="http://bit.ly/10hEYzg" TargetMode="External"/><Relationship Id="rId2" Type="http://schemas.openxmlformats.org/officeDocument/2006/relationships/hyperlink" Target="http://www.exrca.com/" TargetMode="External"/><Relationship Id="rId1" Type="http://schemas.openxmlformats.org/officeDocument/2006/relationships/slideLayout" Target="../slideLayouts/slideLayout5.xml"/><Relationship Id="rId6" Type="http://schemas.openxmlformats.org/officeDocument/2006/relationships/hyperlink" Target="http://bit.ly/10htgok" TargetMode="External"/><Relationship Id="rId5" Type="http://schemas.openxmlformats.org/officeDocument/2006/relationships/hyperlink" Target="http://bit.ly/16NQLrC" TargetMode="External"/><Relationship Id="rId4" Type="http://schemas.openxmlformats.org/officeDocument/2006/relationships/hyperlink" Target="http://bit.ly/Yqbyg5" TargetMode="External"/><Relationship Id="rId9" Type="http://schemas.openxmlformats.org/officeDocument/2006/relationships/hyperlink" Target="http://bit.ly/10jMDs6" TargetMode="External"/></Relationships>
</file>

<file path=ppt/slides/_rels/slide1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6.png"/><Relationship Id="rId7" Type="http://schemas.openxmlformats.org/officeDocument/2006/relationships/image" Target="../media/image99.pn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1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6.png"/><Relationship Id="rId7"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33.png"/><Relationship Id="rId4" Type="http://schemas.openxmlformats.org/officeDocument/2006/relationships/image" Target="../media/image48.png"/><Relationship Id="rId9" Type="http://schemas.openxmlformats.org/officeDocument/2006/relationships/image" Target="../media/image3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6.png"/></Relationships>
</file>

<file path=ppt/slides/_rels/slide7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74.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5.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9.png"/><Relationship Id="rId4" Type="http://schemas.openxmlformats.org/officeDocument/2006/relationships/image" Target="../media/image58.png"/></Relationships>
</file>

<file path=ppt/slides/_rels/slide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7.png"/><Relationship Id="rId4" Type="http://schemas.openxmlformats.org/officeDocument/2006/relationships/image" Target="../media/image59.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6.png"/><Relationship Id="rId7" Type="http://schemas.openxmlformats.org/officeDocument/2006/relationships/image" Target="../media/image31.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33.png"/><Relationship Id="rId4" Type="http://schemas.openxmlformats.org/officeDocument/2006/relationships/image" Target="../media/image48.png"/><Relationship Id="rId9" Type="http://schemas.openxmlformats.org/officeDocument/2006/relationships/image" Target="../media/image52.png"/></Relationships>
</file>

<file path=ppt/slides/_rels/slide8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8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8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4.png"/><Relationship Id="rId5" Type="http://schemas.openxmlformats.org/officeDocument/2006/relationships/image" Target="../media/image7.png"/><Relationship Id="rId10"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image" Target="../media/image12.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38.png"/><Relationship Id="rId4" Type="http://schemas.openxmlformats.org/officeDocument/2006/relationships/image" Target="../media/image53.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53.png"/></Relationships>
</file>

<file path=ppt/slides/_rels/slide97.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98.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99.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6.png"/><Relationship Id="rId3" Type="http://schemas.openxmlformats.org/officeDocument/2006/relationships/image" Target="../media/image76.png"/><Relationship Id="rId7" Type="http://schemas.openxmlformats.org/officeDocument/2006/relationships/image" Target="../media/image80.png"/><Relationship Id="rId12" Type="http://schemas.openxmlformats.org/officeDocument/2006/relationships/image" Target="../media/image85.pn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79.png"/><Relationship Id="rId11" Type="http://schemas.openxmlformats.org/officeDocument/2006/relationships/image" Target="../media/image84.png"/><Relationship Id="rId5" Type="http://schemas.openxmlformats.org/officeDocument/2006/relationships/image" Target="../media/image78.png"/><Relationship Id="rId10" Type="http://schemas.openxmlformats.org/officeDocument/2006/relationships/image" Target="../media/image83.png"/><Relationship Id="rId4" Type="http://schemas.openxmlformats.org/officeDocument/2006/relationships/image" Target="../media/image77.png"/><Relationship Id="rId9" Type="http://schemas.openxmlformats.org/officeDocument/2006/relationships/image" Target="../media/image82.png"/><Relationship Id="rId14" Type="http://schemas.openxmlformats.org/officeDocument/2006/relationships/image" Target="../media/image8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p:txBody>
          <a:bodyPr/>
          <a:lstStyle/>
          <a:p>
            <a:r>
              <a:rPr lang="de-DE" noProof="1" smtClean="0"/>
              <a:t>SoCal Microsoft Technology User </a:t>
            </a:r>
            <a:r>
              <a:rPr lang="en-US" noProof="1" smtClean="0"/>
              <a:t>Group</a:t>
            </a:r>
            <a:endParaRPr lang="de-DE" noProof="1"/>
          </a:p>
        </p:txBody>
      </p:sp>
      <p:sp>
        <p:nvSpPr>
          <p:cNvPr id="81923" name="Rectangle 3"/>
          <p:cNvSpPr>
            <a:spLocks noGrp="1" noChangeArrowheads="1"/>
          </p:cNvSpPr>
          <p:nvPr>
            <p:ph type="subTitle" idx="1"/>
          </p:nvPr>
        </p:nvSpPr>
        <p:spPr/>
        <p:txBody>
          <a:bodyPr/>
          <a:lstStyle/>
          <a:p>
            <a:r>
              <a:rPr lang="de-DE" noProof="1" smtClean="0"/>
              <a:t>User Group Meeting 2013-05-06 – Thomas Stensitzki</a:t>
            </a:r>
            <a:endParaRPr lang="de-DE" noProof="1"/>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Cross Server Access</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10</a:t>
            </a:fld>
            <a:endParaRPr lang="de-DE"/>
          </a:p>
        </p:txBody>
      </p:sp>
      <p:sp>
        <p:nvSpPr>
          <p:cNvPr id="85" name="Straight Connector 1024003"/>
          <p:cNvSpPr>
            <a:spLocks noChangeShapeType="1"/>
          </p:cNvSpPr>
          <p:nvPr/>
        </p:nvSpPr>
        <p:spPr bwMode="auto">
          <a:xfrm>
            <a:off x="6240258" y="2329021"/>
            <a:ext cx="389759" cy="0"/>
          </a:xfrm>
          <a:prstGeom prst="line">
            <a:avLst/>
          </a:prstGeom>
          <a:noFill/>
          <a:ln w="25400" cap="sq" cmpd="sng" algn="ctr">
            <a:solidFill>
              <a:srgbClr val="FF0000"/>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86" name="Straight Connector 1024003"/>
          <p:cNvSpPr>
            <a:spLocks noChangeShapeType="1"/>
          </p:cNvSpPr>
          <p:nvPr/>
        </p:nvSpPr>
        <p:spPr bwMode="auto">
          <a:xfrm>
            <a:off x="6630016" y="2329022"/>
            <a:ext cx="0" cy="3344863"/>
          </a:xfrm>
          <a:prstGeom prst="line">
            <a:avLst/>
          </a:prstGeom>
          <a:noFill/>
          <a:ln w="25400" cap="sq" cmpd="sng" algn="ctr">
            <a:solidFill>
              <a:srgbClr val="FF0000"/>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87" name="Straight Connector 1024003"/>
          <p:cNvSpPr>
            <a:spLocks noChangeShapeType="1"/>
          </p:cNvSpPr>
          <p:nvPr/>
        </p:nvSpPr>
        <p:spPr bwMode="auto">
          <a:xfrm>
            <a:off x="6630016" y="5673884"/>
            <a:ext cx="1166589" cy="0"/>
          </a:xfrm>
          <a:prstGeom prst="line">
            <a:avLst/>
          </a:prstGeom>
          <a:noFill/>
          <a:ln w="25400" cap="sq" cmpd="sng" algn="ctr">
            <a:solidFill>
              <a:srgbClr val="FF0000"/>
            </a:solidFill>
            <a:prstDash val="solid"/>
            <a:miter lim="800000"/>
            <a:headEnd/>
            <a:tailEnd type="triangl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88" name="Straight Connector 1024003"/>
          <p:cNvSpPr>
            <a:spLocks noChangeShapeType="1"/>
          </p:cNvSpPr>
          <p:nvPr/>
        </p:nvSpPr>
        <p:spPr bwMode="auto">
          <a:xfrm>
            <a:off x="6900225" y="3776821"/>
            <a:ext cx="0" cy="1434353"/>
          </a:xfrm>
          <a:prstGeom prst="line">
            <a:avLst/>
          </a:prstGeom>
          <a:noFill/>
          <a:ln w="25400" cap="sq" cmpd="sng" algn="ctr">
            <a:solidFill>
              <a:srgbClr val="C00000"/>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89" name="Straight Connector 1024003"/>
          <p:cNvSpPr>
            <a:spLocks noChangeShapeType="1"/>
          </p:cNvSpPr>
          <p:nvPr/>
        </p:nvSpPr>
        <p:spPr bwMode="auto">
          <a:xfrm>
            <a:off x="6900227" y="5224621"/>
            <a:ext cx="896380" cy="0"/>
          </a:xfrm>
          <a:prstGeom prst="line">
            <a:avLst/>
          </a:prstGeom>
          <a:noFill/>
          <a:ln w="25400" cap="sq" cmpd="sng" algn="ctr">
            <a:solidFill>
              <a:srgbClr val="C40000"/>
            </a:solidFill>
            <a:prstDash val="solid"/>
            <a:miter lim="800000"/>
            <a:headEnd/>
            <a:tailEnd type="triangl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90" name="Straight Connector 1024003"/>
          <p:cNvSpPr>
            <a:spLocks noChangeShapeType="1"/>
          </p:cNvSpPr>
          <p:nvPr/>
        </p:nvSpPr>
        <p:spPr bwMode="auto">
          <a:xfrm>
            <a:off x="6900224" y="2329021"/>
            <a:ext cx="0" cy="1433665"/>
          </a:xfrm>
          <a:prstGeom prst="line">
            <a:avLst/>
          </a:prstGeom>
          <a:noFill/>
          <a:ln w="25400" cap="sq" cmpd="sng" algn="ctr">
            <a:solidFill>
              <a:srgbClr val="C40000"/>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91" name="Straight Connector 1024003"/>
          <p:cNvSpPr>
            <a:spLocks noChangeShapeType="1"/>
          </p:cNvSpPr>
          <p:nvPr/>
        </p:nvSpPr>
        <p:spPr bwMode="auto">
          <a:xfrm>
            <a:off x="6900225" y="2329021"/>
            <a:ext cx="896380" cy="0"/>
          </a:xfrm>
          <a:prstGeom prst="line">
            <a:avLst/>
          </a:prstGeom>
          <a:noFill/>
          <a:ln w="25400" cap="sq" cmpd="sng" algn="ctr">
            <a:solidFill>
              <a:srgbClr val="C40000"/>
            </a:solidFill>
            <a:prstDash val="solid"/>
            <a:miter lim="800000"/>
            <a:headEnd/>
            <a:tailEnd type="triangl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92" name="Straight Connector 1024003"/>
          <p:cNvSpPr>
            <a:spLocks noChangeShapeType="1"/>
          </p:cNvSpPr>
          <p:nvPr/>
        </p:nvSpPr>
        <p:spPr bwMode="auto">
          <a:xfrm>
            <a:off x="6240258" y="3776821"/>
            <a:ext cx="659969" cy="0"/>
          </a:xfrm>
          <a:prstGeom prst="line">
            <a:avLst/>
          </a:prstGeom>
          <a:noFill/>
          <a:ln w="25400" cap="sq" cmpd="sng" algn="ctr">
            <a:solidFill>
              <a:srgbClr val="C40000"/>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505050"/>
                </a:solidFill>
              </a:ln>
              <a:solidFill>
                <a:srgbClr val="353435"/>
              </a:solidFill>
              <a:effectLst/>
              <a:uLnTx/>
              <a:uFillTx/>
              <a:latin typeface="Segoe UI Light"/>
            </a:endParaRPr>
          </a:p>
        </p:txBody>
      </p:sp>
      <p:sp>
        <p:nvSpPr>
          <p:cNvPr id="93" name="TextBox 91"/>
          <p:cNvSpPr txBox="1"/>
          <p:nvPr/>
        </p:nvSpPr>
        <p:spPr>
          <a:xfrm>
            <a:off x="6151741" y="3568777"/>
            <a:ext cx="1752601" cy="369324"/>
          </a:xfrm>
          <a:prstGeom prst="rect">
            <a:avLst/>
          </a:prstGeom>
          <a:noFill/>
        </p:spPr>
        <p:txBody>
          <a:bodyPr wrap="square" lIns="91430" tIns="45716" rIns="91430" bIns="45716" rtlCol="0"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tx1">
                    <a:lumMod val="95000"/>
                  </a:schemeClr>
                </a:solidFill>
                <a:effectLst/>
                <a:uLnTx/>
                <a:uFillTx/>
              </a:rPr>
              <a:t>E2010</a:t>
            </a:r>
          </a:p>
        </p:txBody>
      </p:sp>
      <p:sp>
        <p:nvSpPr>
          <p:cNvPr id="94" name="TextBox 92"/>
          <p:cNvSpPr txBox="1"/>
          <p:nvPr/>
        </p:nvSpPr>
        <p:spPr>
          <a:xfrm>
            <a:off x="6165065" y="3561131"/>
            <a:ext cx="1752601" cy="384713"/>
          </a:xfrm>
          <a:prstGeom prst="rect">
            <a:avLst/>
          </a:prstGeom>
          <a:noFill/>
        </p:spPr>
        <p:txBody>
          <a:bodyPr wrap="square" lIns="91430" tIns="45716" rIns="91430" bIns="45716" rtlCol="0"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0000"/>
                </a:solidFill>
                <a:effectLst/>
                <a:uLnTx/>
                <a:uFillTx/>
              </a:rPr>
              <a:t>Banned</a:t>
            </a:r>
          </a:p>
        </p:txBody>
      </p:sp>
      <p:sp>
        <p:nvSpPr>
          <p:cNvPr id="95" name="Rectangle 93"/>
          <p:cNvSpPr/>
          <p:nvPr/>
        </p:nvSpPr>
        <p:spPr>
          <a:xfrm>
            <a:off x="7924802" y="1600202"/>
            <a:ext cx="3657599" cy="434339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Light"/>
            </a:endParaRPr>
          </a:p>
        </p:txBody>
      </p:sp>
      <p:sp>
        <p:nvSpPr>
          <p:cNvPr id="96" name="Rectangle 94"/>
          <p:cNvSpPr/>
          <p:nvPr/>
        </p:nvSpPr>
        <p:spPr>
          <a:xfrm>
            <a:off x="2514599" y="1600202"/>
            <a:ext cx="3657600" cy="43433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Light"/>
            </a:endParaRPr>
          </a:p>
        </p:txBody>
      </p:sp>
      <p:cxnSp>
        <p:nvCxnSpPr>
          <p:cNvPr id="97" name="Straight Connector 95"/>
          <p:cNvCxnSpPr/>
          <p:nvPr/>
        </p:nvCxnSpPr>
        <p:spPr>
          <a:xfrm>
            <a:off x="677738" y="3048001"/>
            <a:ext cx="10904663" cy="0"/>
          </a:xfrm>
          <a:prstGeom prst="line">
            <a:avLst/>
          </a:prstGeom>
          <a:noFill/>
          <a:ln w="25400" cap="flat" cmpd="sng" algn="ctr">
            <a:solidFill>
              <a:schemeClr val="tx1">
                <a:lumMod val="65000"/>
              </a:schemeClr>
            </a:solidFill>
            <a:prstDash val="dash"/>
          </a:ln>
          <a:effectLst/>
        </p:spPr>
      </p:cxnSp>
      <p:cxnSp>
        <p:nvCxnSpPr>
          <p:cNvPr id="98" name="Straight Connector 96"/>
          <p:cNvCxnSpPr/>
          <p:nvPr/>
        </p:nvCxnSpPr>
        <p:spPr>
          <a:xfrm>
            <a:off x="677738" y="4495801"/>
            <a:ext cx="10904663" cy="0"/>
          </a:xfrm>
          <a:prstGeom prst="line">
            <a:avLst/>
          </a:prstGeom>
          <a:noFill/>
          <a:ln w="25400" cap="flat" cmpd="sng" algn="ctr">
            <a:solidFill>
              <a:schemeClr val="tx1">
                <a:lumMod val="65000"/>
              </a:schemeClr>
            </a:solidFill>
            <a:prstDash val="dash"/>
          </a:ln>
          <a:effectLst/>
        </p:spPr>
      </p:cxnSp>
      <p:sp>
        <p:nvSpPr>
          <p:cNvPr id="99" name="TextBox 97"/>
          <p:cNvSpPr txBox="1"/>
          <p:nvPr/>
        </p:nvSpPr>
        <p:spPr>
          <a:xfrm>
            <a:off x="2514599" y="5965610"/>
            <a:ext cx="1133623" cy="369324"/>
          </a:xfrm>
          <a:prstGeom prst="rect">
            <a:avLst/>
          </a:prstGeom>
          <a:noFill/>
        </p:spPr>
        <p:txBody>
          <a:bodyPr wrap="none" lIns="91430" tIns="45716" rIns="91430" bIns="45716"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72C6"/>
                </a:solidFill>
                <a:effectLst/>
                <a:uLnTx/>
                <a:uFillTx/>
              </a:rPr>
              <a:t>Server A</a:t>
            </a:r>
          </a:p>
        </p:txBody>
      </p:sp>
      <p:sp>
        <p:nvSpPr>
          <p:cNvPr id="100" name="TextBox 98"/>
          <p:cNvSpPr txBox="1"/>
          <p:nvPr/>
        </p:nvSpPr>
        <p:spPr>
          <a:xfrm>
            <a:off x="7924801" y="5965610"/>
            <a:ext cx="1133623" cy="369324"/>
          </a:xfrm>
          <a:prstGeom prst="rect">
            <a:avLst/>
          </a:prstGeom>
          <a:noFill/>
        </p:spPr>
        <p:txBody>
          <a:bodyPr wrap="none" lIns="91430" tIns="45716" rIns="91430" bIns="45716"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B900"/>
                </a:solidFill>
                <a:effectLst/>
                <a:uLnTx/>
                <a:uFillTx/>
              </a:rPr>
              <a:t>Server B</a:t>
            </a:r>
          </a:p>
        </p:txBody>
      </p:sp>
      <p:grpSp>
        <p:nvGrpSpPr>
          <p:cNvPr id="101" name="Group 99"/>
          <p:cNvGrpSpPr/>
          <p:nvPr/>
        </p:nvGrpSpPr>
        <p:grpSpPr>
          <a:xfrm>
            <a:off x="597667" y="1848535"/>
            <a:ext cx="10904108" cy="951132"/>
            <a:chOff x="597667" y="1848535"/>
            <a:chExt cx="10904108" cy="951132"/>
          </a:xfrm>
        </p:grpSpPr>
        <p:sp>
          <p:nvSpPr>
            <p:cNvPr id="102" name="TextBox 100"/>
            <p:cNvSpPr txBox="1"/>
            <p:nvPr/>
          </p:nvSpPr>
          <p:spPr>
            <a:xfrm>
              <a:off x="597667" y="2000939"/>
              <a:ext cx="1916931" cy="646325"/>
            </a:xfrm>
            <a:prstGeom prst="rect">
              <a:avLst/>
            </a:prstGeom>
            <a:noFill/>
          </p:spPr>
          <p:txBody>
            <a:bodyPr wrap="square" lIns="91432" tIns="45717" rIns="91432" bIns="45717"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tx1">
                      <a:lumMod val="85000"/>
                    </a:schemeClr>
                  </a:solidFill>
                  <a:effectLst/>
                  <a:uLnTx/>
                  <a:uFillTx/>
                </a:rPr>
                <a:t>Protocols,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tx1">
                      <a:lumMod val="85000"/>
                    </a:schemeClr>
                  </a:solidFill>
                  <a:effectLst/>
                  <a:uLnTx/>
                  <a:uFillTx/>
                </a:rPr>
                <a:t>Server Agents</a:t>
              </a:r>
            </a:p>
          </p:txBody>
        </p:sp>
        <p:sp>
          <p:nvSpPr>
            <p:cNvPr id="103" name="Rounded Rectangle 101"/>
            <p:cNvSpPr/>
            <p:nvPr/>
          </p:nvSpPr>
          <p:spPr>
            <a:xfrm>
              <a:off x="2587805" y="1848535"/>
              <a:ext cx="1143000" cy="457200"/>
            </a:xfrm>
            <a:prstGeom prst="roundRect">
              <a:avLst/>
            </a:prstGeom>
            <a:solidFill>
              <a:srgbClr val="0072C6">
                <a:lumMod val="60000"/>
                <a:lumOff val="40000"/>
              </a:srgbClr>
            </a:solid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EWS</a:t>
              </a:r>
            </a:p>
          </p:txBody>
        </p:sp>
        <p:sp>
          <p:nvSpPr>
            <p:cNvPr id="104" name="Rounded Rectangle 102"/>
            <p:cNvSpPr/>
            <p:nvPr/>
          </p:nvSpPr>
          <p:spPr>
            <a:xfrm>
              <a:off x="3152764" y="2342467"/>
              <a:ext cx="1143000" cy="457200"/>
            </a:xfrm>
            <a:prstGeom prst="roundRect">
              <a:avLst/>
            </a:prstGeom>
            <a:solidFill>
              <a:srgbClr val="0072C6">
                <a:lumMod val="60000"/>
                <a:lumOff val="40000"/>
              </a:srgbClr>
            </a:solid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RPC CA</a:t>
              </a:r>
            </a:p>
          </p:txBody>
        </p:sp>
        <p:sp>
          <p:nvSpPr>
            <p:cNvPr id="105" name="Rounded Rectangle 103"/>
            <p:cNvSpPr/>
            <p:nvPr/>
          </p:nvSpPr>
          <p:spPr>
            <a:xfrm>
              <a:off x="4949686" y="1848535"/>
              <a:ext cx="1143000" cy="457200"/>
            </a:xfrm>
            <a:prstGeom prst="roundRect">
              <a:avLst/>
            </a:prstGeom>
            <a:solidFill>
              <a:srgbClr val="0072C6">
                <a:lumMod val="60000"/>
                <a:lumOff val="40000"/>
              </a:srgbClr>
            </a:solid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Transport</a:t>
              </a:r>
            </a:p>
          </p:txBody>
        </p:sp>
        <p:sp>
          <p:nvSpPr>
            <p:cNvPr id="106" name="Rounded Rectangle 104"/>
            <p:cNvSpPr/>
            <p:nvPr/>
          </p:nvSpPr>
          <p:spPr>
            <a:xfrm>
              <a:off x="4340245" y="2342467"/>
              <a:ext cx="1143000" cy="457200"/>
            </a:xfrm>
            <a:prstGeom prst="roundRect">
              <a:avLst/>
            </a:prstGeom>
            <a:solidFill>
              <a:srgbClr val="0072C6">
                <a:lumMod val="60000"/>
                <a:lumOff val="40000"/>
              </a:srgbClr>
            </a:solid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Assistants</a:t>
              </a:r>
            </a:p>
          </p:txBody>
        </p:sp>
        <p:sp>
          <p:nvSpPr>
            <p:cNvPr id="107" name="Rounded Rectangle 110"/>
            <p:cNvSpPr/>
            <p:nvPr/>
          </p:nvSpPr>
          <p:spPr>
            <a:xfrm>
              <a:off x="3768745" y="1848535"/>
              <a:ext cx="1143000" cy="454942"/>
            </a:xfrm>
            <a:prstGeom prst="roundRect">
              <a:avLst/>
            </a:prstGeom>
            <a:solidFill>
              <a:srgbClr val="0072C6">
                <a:lumMod val="60000"/>
                <a:lumOff val="40000"/>
              </a:srgbClr>
            </a:solid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31" normalizeH="0" baseline="0" noProof="0" dirty="0" smtClean="0">
                  <a:ln>
                    <a:noFill/>
                  </a:ln>
                  <a:solidFill>
                    <a:prstClr val="white"/>
                  </a:solidFill>
                  <a:effectLst/>
                  <a:uLnTx/>
                  <a:uFillTx/>
                </a:rPr>
                <a:t>MRS </a:t>
              </a:r>
              <a:r>
                <a:rPr kumimoji="0" lang="en-US" sz="1100" b="0" i="0" u="none" strike="noStrike" kern="0" cap="none" spc="-31" normalizeH="0" baseline="0" noProof="0" dirty="0" err="1" smtClean="0">
                  <a:ln>
                    <a:noFill/>
                  </a:ln>
                  <a:solidFill>
                    <a:prstClr val="white"/>
                  </a:solidFill>
                  <a:effectLst/>
                  <a:uLnTx/>
                  <a:uFillTx/>
                </a:rPr>
                <a:t>MRSProxy</a:t>
              </a:r>
              <a:endParaRPr kumimoji="0" lang="en-US" sz="1100" b="0" i="0" u="none" strike="noStrike" kern="0" cap="none" spc="-31" normalizeH="0" baseline="0" noProof="0" dirty="0" smtClean="0">
                <a:ln>
                  <a:noFill/>
                </a:ln>
                <a:solidFill>
                  <a:prstClr val="white"/>
                </a:solidFill>
                <a:effectLst/>
                <a:uLnTx/>
                <a:uFillTx/>
              </a:endParaRPr>
            </a:p>
          </p:txBody>
        </p:sp>
        <p:grpSp>
          <p:nvGrpSpPr>
            <p:cNvPr id="108" name="Group 111"/>
            <p:cNvGrpSpPr/>
            <p:nvPr/>
          </p:nvGrpSpPr>
          <p:grpSpPr>
            <a:xfrm>
              <a:off x="7996894" y="1848535"/>
              <a:ext cx="3504881" cy="951132"/>
              <a:chOff x="2587805" y="1936871"/>
              <a:chExt cx="3504881" cy="951132"/>
            </a:xfrm>
          </p:grpSpPr>
          <p:sp>
            <p:nvSpPr>
              <p:cNvPr id="109" name="Rounded Rectangle 112"/>
              <p:cNvSpPr/>
              <p:nvPr/>
            </p:nvSpPr>
            <p:spPr>
              <a:xfrm>
                <a:off x="2587805" y="1936871"/>
                <a:ext cx="1143000" cy="457200"/>
              </a:xfrm>
              <a:prstGeom prst="roundRect">
                <a:avLst/>
              </a:prstGeom>
              <a:solidFill>
                <a:srgbClr val="0072C6">
                  <a:lumMod val="60000"/>
                  <a:lumOff val="40000"/>
                </a:srgbClr>
              </a:solid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Transport</a:t>
                </a:r>
              </a:p>
            </p:txBody>
          </p:sp>
          <p:sp>
            <p:nvSpPr>
              <p:cNvPr id="110" name="Rounded Rectangle 113"/>
              <p:cNvSpPr/>
              <p:nvPr/>
            </p:nvSpPr>
            <p:spPr>
              <a:xfrm>
                <a:off x="3152764" y="2430803"/>
                <a:ext cx="1143000" cy="457200"/>
              </a:xfrm>
              <a:prstGeom prst="roundRect">
                <a:avLst/>
              </a:prstGeom>
              <a:solidFill>
                <a:srgbClr val="0072C6">
                  <a:lumMod val="60000"/>
                  <a:lumOff val="40000"/>
                </a:srgbClr>
              </a:solid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Assistants</a:t>
                </a:r>
              </a:p>
            </p:txBody>
          </p:sp>
          <p:sp>
            <p:nvSpPr>
              <p:cNvPr id="111" name="Rounded Rectangle 114"/>
              <p:cNvSpPr/>
              <p:nvPr/>
            </p:nvSpPr>
            <p:spPr>
              <a:xfrm>
                <a:off x="4949686" y="1936871"/>
                <a:ext cx="1143000" cy="457200"/>
              </a:xfrm>
              <a:prstGeom prst="roundRect">
                <a:avLst/>
              </a:prstGeom>
              <a:solidFill>
                <a:srgbClr val="0072C6">
                  <a:lumMod val="60000"/>
                  <a:lumOff val="40000"/>
                </a:srgbClr>
              </a:solid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EWS</a:t>
                </a:r>
              </a:p>
            </p:txBody>
          </p:sp>
          <p:sp>
            <p:nvSpPr>
              <p:cNvPr id="112" name="Rounded Rectangle 119"/>
              <p:cNvSpPr/>
              <p:nvPr/>
            </p:nvSpPr>
            <p:spPr>
              <a:xfrm>
                <a:off x="4340245" y="2430803"/>
                <a:ext cx="1143000" cy="457200"/>
              </a:xfrm>
              <a:prstGeom prst="roundRect">
                <a:avLst/>
              </a:prstGeom>
              <a:solidFill>
                <a:srgbClr val="0072C6">
                  <a:lumMod val="60000"/>
                  <a:lumOff val="40000"/>
                </a:srgbClr>
              </a:solid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RPC CA</a:t>
                </a:r>
              </a:p>
            </p:txBody>
          </p:sp>
          <p:sp>
            <p:nvSpPr>
              <p:cNvPr id="113" name="Rounded Rectangle 120"/>
              <p:cNvSpPr/>
              <p:nvPr/>
            </p:nvSpPr>
            <p:spPr>
              <a:xfrm>
                <a:off x="3768745" y="1936871"/>
                <a:ext cx="1143000" cy="454942"/>
              </a:xfrm>
              <a:prstGeom prst="roundRect">
                <a:avLst/>
              </a:prstGeom>
              <a:solidFill>
                <a:srgbClr val="0072C6">
                  <a:lumMod val="60000"/>
                  <a:lumOff val="40000"/>
                </a:srgbClr>
              </a:solid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31" normalizeH="0" baseline="0" noProof="0" dirty="0" smtClean="0">
                    <a:ln>
                      <a:noFill/>
                    </a:ln>
                    <a:solidFill>
                      <a:prstClr val="white"/>
                    </a:solidFill>
                    <a:effectLst/>
                    <a:uLnTx/>
                    <a:uFillTx/>
                  </a:rPr>
                  <a:t>MRS </a:t>
                </a:r>
                <a:r>
                  <a:rPr kumimoji="0" lang="en-US" sz="1100" b="0" i="0" u="none" strike="noStrike" kern="0" cap="none" spc="-31" normalizeH="0" baseline="0" noProof="0" dirty="0" err="1" smtClean="0">
                    <a:ln>
                      <a:noFill/>
                    </a:ln>
                    <a:solidFill>
                      <a:prstClr val="white"/>
                    </a:solidFill>
                    <a:effectLst/>
                    <a:uLnTx/>
                    <a:uFillTx/>
                  </a:rPr>
                  <a:t>MRSProxy</a:t>
                </a:r>
                <a:endParaRPr kumimoji="0" lang="en-US" sz="1100" b="0" i="0" u="none" strike="noStrike" kern="0" cap="none" spc="-31" normalizeH="0" baseline="0" noProof="0" dirty="0" smtClean="0">
                  <a:ln>
                    <a:noFill/>
                  </a:ln>
                  <a:solidFill>
                    <a:prstClr val="white"/>
                  </a:solidFill>
                  <a:effectLst/>
                  <a:uLnTx/>
                  <a:uFillTx/>
                </a:endParaRPr>
              </a:p>
            </p:txBody>
          </p:sp>
        </p:grpSp>
      </p:grpSp>
      <p:grpSp>
        <p:nvGrpSpPr>
          <p:cNvPr id="114" name="Group 121"/>
          <p:cNvGrpSpPr/>
          <p:nvPr/>
        </p:nvGrpSpPr>
        <p:grpSpPr>
          <a:xfrm>
            <a:off x="609600" y="3296239"/>
            <a:ext cx="10267493" cy="951324"/>
            <a:chOff x="609600" y="3296239"/>
            <a:chExt cx="10267493" cy="951324"/>
          </a:xfrm>
        </p:grpSpPr>
        <p:sp>
          <p:nvSpPr>
            <p:cNvPr id="115" name="TextBox 122"/>
            <p:cNvSpPr txBox="1"/>
            <p:nvPr/>
          </p:nvSpPr>
          <p:spPr>
            <a:xfrm>
              <a:off x="609600" y="3587238"/>
              <a:ext cx="1904999" cy="369326"/>
            </a:xfrm>
            <a:prstGeom prst="rect">
              <a:avLst/>
            </a:prstGeom>
            <a:noFill/>
          </p:spPr>
          <p:txBody>
            <a:bodyPr wrap="square" lIns="91432" tIns="45717" rIns="91432" bIns="45717"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tx1">
                      <a:lumMod val="85000"/>
                    </a:schemeClr>
                  </a:solidFill>
                  <a:effectLst/>
                  <a:uLnTx/>
                  <a:uFillTx/>
                </a:rPr>
                <a:t>Business Logic</a:t>
              </a:r>
            </a:p>
          </p:txBody>
        </p:sp>
        <p:grpSp>
          <p:nvGrpSpPr>
            <p:cNvPr id="116" name="Group 123"/>
            <p:cNvGrpSpPr/>
            <p:nvPr/>
          </p:nvGrpSpPr>
          <p:grpSpPr>
            <a:xfrm>
              <a:off x="3137524" y="3296239"/>
              <a:ext cx="2330481" cy="951324"/>
              <a:chOff x="3137524" y="3286988"/>
              <a:chExt cx="2330481" cy="951324"/>
            </a:xfrm>
          </p:grpSpPr>
          <p:sp>
            <p:nvSpPr>
              <p:cNvPr id="122" name="Rounded Rectangle 129"/>
              <p:cNvSpPr/>
              <p:nvPr/>
            </p:nvSpPr>
            <p:spPr>
              <a:xfrm>
                <a:off x="3137524" y="3291315"/>
                <a:ext cx="1143000" cy="457200"/>
              </a:xfrm>
              <a:prstGeom prst="roundRect">
                <a:avLst/>
              </a:prstGeom>
              <a:solidFill>
                <a:srgbClr val="505050"/>
              </a:solid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XSO</a:t>
                </a:r>
              </a:p>
            </p:txBody>
          </p:sp>
          <p:sp>
            <p:nvSpPr>
              <p:cNvPr id="123" name="Rounded Rectangle 130"/>
              <p:cNvSpPr/>
              <p:nvPr/>
            </p:nvSpPr>
            <p:spPr>
              <a:xfrm>
                <a:off x="4325005" y="3286988"/>
                <a:ext cx="1143000" cy="457200"/>
              </a:xfrm>
              <a:prstGeom prst="roundRect">
                <a:avLst/>
              </a:prstGeom>
              <a:solidFill>
                <a:srgbClr val="505050"/>
              </a:solid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Mail Item</a:t>
                </a:r>
              </a:p>
            </p:txBody>
          </p:sp>
          <p:sp>
            <p:nvSpPr>
              <p:cNvPr id="124" name="Rounded Rectangle 131"/>
              <p:cNvSpPr/>
              <p:nvPr/>
            </p:nvSpPr>
            <p:spPr>
              <a:xfrm>
                <a:off x="4325005" y="3781112"/>
                <a:ext cx="1143000" cy="457200"/>
              </a:xfrm>
              <a:prstGeom prst="roundRect">
                <a:avLst/>
              </a:prstGeom>
              <a:solidFill>
                <a:srgbClr val="505050"/>
              </a:solid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Other API</a:t>
                </a:r>
              </a:p>
            </p:txBody>
          </p:sp>
          <p:sp>
            <p:nvSpPr>
              <p:cNvPr id="125" name="Rounded Rectangle 132"/>
              <p:cNvSpPr/>
              <p:nvPr/>
            </p:nvSpPr>
            <p:spPr>
              <a:xfrm>
                <a:off x="3137524" y="3781112"/>
                <a:ext cx="1143000" cy="457200"/>
              </a:xfrm>
              <a:prstGeom prst="roundRect">
                <a:avLst/>
              </a:prstGeom>
              <a:solidFill>
                <a:srgbClr val="505050"/>
              </a:solid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CTS</a:t>
                </a:r>
              </a:p>
            </p:txBody>
          </p:sp>
        </p:grpSp>
        <p:grpSp>
          <p:nvGrpSpPr>
            <p:cNvPr id="117" name="Group 124"/>
            <p:cNvGrpSpPr/>
            <p:nvPr/>
          </p:nvGrpSpPr>
          <p:grpSpPr>
            <a:xfrm>
              <a:off x="8546612" y="3296239"/>
              <a:ext cx="2330481" cy="951324"/>
              <a:chOff x="3137524" y="3286988"/>
              <a:chExt cx="2330481" cy="951324"/>
            </a:xfrm>
          </p:grpSpPr>
          <p:sp>
            <p:nvSpPr>
              <p:cNvPr id="118" name="Rounded Rectangle 125"/>
              <p:cNvSpPr/>
              <p:nvPr/>
            </p:nvSpPr>
            <p:spPr>
              <a:xfrm>
                <a:off x="3137524" y="3291315"/>
                <a:ext cx="1143000" cy="457200"/>
              </a:xfrm>
              <a:prstGeom prst="roundRect">
                <a:avLst/>
              </a:prstGeom>
              <a:solidFill>
                <a:srgbClr val="505050"/>
              </a:solid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XSO</a:t>
                </a:r>
              </a:p>
            </p:txBody>
          </p:sp>
          <p:sp>
            <p:nvSpPr>
              <p:cNvPr id="119" name="Rounded Rectangle 126"/>
              <p:cNvSpPr/>
              <p:nvPr/>
            </p:nvSpPr>
            <p:spPr>
              <a:xfrm>
                <a:off x="4325005" y="3286988"/>
                <a:ext cx="1143000" cy="457200"/>
              </a:xfrm>
              <a:prstGeom prst="roundRect">
                <a:avLst/>
              </a:prstGeom>
              <a:solidFill>
                <a:srgbClr val="505050"/>
              </a:solid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Mail Item</a:t>
                </a:r>
              </a:p>
            </p:txBody>
          </p:sp>
          <p:sp>
            <p:nvSpPr>
              <p:cNvPr id="120" name="Rounded Rectangle 127"/>
              <p:cNvSpPr/>
              <p:nvPr/>
            </p:nvSpPr>
            <p:spPr>
              <a:xfrm>
                <a:off x="4325005" y="3781112"/>
                <a:ext cx="1143000" cy="457200"/>
              </a:xfrm>
              <a:prstGeom prst="roundRect">
                <a:avLst/>
              </a:prstGeom>
              <a:solidFill>
                <a:srgbClr val="505050"/>
              </a:solid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Other API</a:t>
                </a:r>
              </a:p>
            </p:txBody>
          </p:sp>
          <p:sp>
            <p:nvSpPr>
              <p:cNvPr id="121" name="Rounded Rectangle 128"/>
              <p:cNvSpPr/>
              <p:nvPr/>
            </p:nvSpPr>
            <p:spPr>
              <a:xfrm>
                <a:off x="3137524" y="3781112"/>
                <a:ext cx="1143000" cy="457200"/>
              </a:xfrm>
              <a:prstGeom prst="roundRect">
                <a:avLst/>
              </a:prstGeom>
              <a:solidFill>
                <a:srgbClr val="505050"/>
              </a:solid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CTS</a:t>
                </a:r>
              </a:p>
            </p:txBody>
          </p:sp>
        </p:grpSp>
      </p:grpSp>
      <p:grpSp>
        <p:nvGrpSpPr>
          <p:cNvPr id="126" name="Group 133"/>
          <p:cNvGrpSpPr/>
          <p:nvPr/>
        </p:nvGrpSpPr>
        <p:grpSpPr>
          <a:xfrm>
            <a:off x="597669" y="4744040"/>
            <a:ext cx="10279425" cy="955651"/>
            <a:chOff x="597668" y="4744039"/>
            <a:chExt cx="10279425" cy="955651"/>
          </a:xfrm>
        </p:grpSpPr>
        <p:sp>
          <p:nvSpPr>
            <p:cNvPr id="127" name="TextBox 134"/>
            <p:cNvSpPr txBox="1"/>
            <p:nvPr/>
          </p:nvSpPr>
          <p:spPr>
            <a:xfrm>
              <a:off x="597668" y="5035036"/>
              <a:ext cx="1916932" cy="369326"/>
            </a:xfrm>
            <a:prstGeom prst="rect">
              <a:avLst/>
            </a:prstGeom>
            <a:noFill/>
          </p:spPr>
          <p:txBody>
            <a:bodyPr wrap="square" lIns="91432" tIns="45717" rIns="91432" bIns="45717"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tx1">
                      <a:lumMod val="85000"/>
                    </a:schemeClr>
                  </a:solidFill>
                  <a:effectLst/>
                  <a:uLnTx/>
                  <a:uFillTx/>
                </a:rPr>
                <a:t>Storage</a:t>
              </a:r>
            </a:p>
          </p:txBody>
        </p:sp>
        <p:grpSp>
          <p:nvGrpSpPr>
            <p:cNvPr id="128" name="Group 135"/>
            <p:cNvGrpSpPr/>
            <p:nvPr/>
          </p:nvGrpSpPr>
          <p:grpSpPr>
            <a:xfrm>
              <a:off x="3137524" y="4744039"/>
              <a:ext cx="2330481" cy="951324"/>
              <a:chOff x="3137524" y="3286988"/>
              <a:chExt cx="2330481" cy="951324"/>
            </a:xfrm>
            <a:solidFill>
              <a:srgbClr val="ED8000"/>
            </a:solidFill>
          </p:grpSpPr>
          <p:sp>
            <p:nvSpPr>
              <p:cNvPr id="134" name="Rounded Rectangle 141"/>
              <p:cNvSpPr/>
              <p:nvPr/>
            </p:nvSpPr>
            <p:spPr>
              <a:xfrm>
                <a:off x="3137524" y="3291315"/>
                <a:ext cx="1143000" cy="457200"/>
              </a:xfrm>
              <a:prstGeom prst="roundRect">
                <a:avLst/>
              </a:prstGeom>
              <a:grp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Store</a:t>
                </a:r>
              </a:p>
            </p:txBody>
          </p:sp>
          <p:sp>
            <p:nvSpPr>
              <p:cNvPr id="135" name="Rounded Rectangle 159"/>
              <p:cNvSpPr/>
              <p:nvPr/>
            </p:nvSpPr>
            <p:spPr>
              <a:xfrm>
                <a:off x="4325005" y="3286988"/>
                <a:ext cx="1143000" cy="457200"/>
              </a:xfrm>
              <a:prstGeom prst="roundRect">
                <a:avLst/>
              </a:prstGeom>
              <a:grp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Content index</a:t>
                </a:r>
              </a:p>
            </p:txBody>
          </p:sp>
          <p:sp>
            <p:nvSpPr>
              <p:cNvPr id="136" name="Rounded Rectangle 165"/>
              <p:cNvSpPr/>
              <p:nvPr/>
            </p:nvSpPr>
            <p:spPr>
              <a:xfrm>
                <a:off x="4325005" y="3781112"/>
                <a:ext cx="1143000" cy="457200"/>
              </a:xfrm>
              <a:prstGeom prst="roundRect">
                <a:avLst/>
              </a:prstGeom>
              <a:grp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File system</a:t>
                </a:r>
              </a:p>
            </p:txBody>
          </p:sp>
          <p:sp>
            <p:nvSpPr>
              <p:cNvPr id="137" name="Rounded Rectangle 169"/>
              <p:cNvSpPr/>
              <p:nvPr/>
            </p:nvSpPr>
            <p:spPr>
              <a:xfrm>
                <a:off x="3137524" y="3781112"/>
                <a:ext cx="1143000" cy="457200"/>
              </a:xfrm>
              <a:prstGeom prst="roundRect">
                <a:avLst/>
              </a:prstGeom>
              <a:grp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ESE</a:t>
                </a:r>
              </a:p>
            </p:txBody>
          </p:sp>
        </p:grpSp>
        <p:grpSp>
          <p:nvGrpSpPr>
            <p:cNvPr id="129" name="Group 136"/>
            <p:cNvGrpSpPr/>
            <p:nvPr/>
          </p:nvGrpSpPr>
          <p:grpSpPr>
            <a:xfrm>
              <a:off x="8546612" y="4748366"/>
              <a:ext cx="2330481" cy="951324"/>
              <a:chOff x="3137524" y="3286988"/>
              <a:chExt cx="2330481" cy="951324"/>
            </a:xfrm>
            <a:solidFill>
              <a:srgbClr val="ED8000"/>
            </a:solidFill>
          </p:grpSpPr>
          <p:sp>
            <p:nvSpPr>
              <p:cNvPr id="130" name="Rounded Rectangle 137"/>
              <p:cNvSpPr/>
              <p:nvPr/>
            </p:nvSpPr>
            <p:spPr>
              <a:xfrm>
                <a:off x="3137524" y="3291315"/>
                <a:ext cx="1143000" cy="457200"/>
              </a:xfrm>
              <a:prstGeom prst="roundRect">
                <a:avLst/>
              </a:prstGeom>
              <a:grp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Store</a:t>
                </a:r>
              </a:p>
            </p:txBody>
          </p:sp>
          <p:sp>
            <p:nvSpPr>
              <p:cNvPr id="131" name="Rounded Rectangle 138"/>
              <p:cNvSpPr/>
              <p:nvPr/>
            </p:nvSpPr>
            <p:spPr>
              <a:xfrm>
                <a:off x="4325005" y="3286988"/>
                <a:ext cx="1143000" cy="457200"/>
              </a:xfrm>
              <a:prstGeom prst="roundRect">
                <a:avLst/>
              </a:prstGeom>
              <a:grp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Content index</a:t>
                </a:r>
              </a:p>
            </p:txBody>
          </p:sp>
          <p:sp>
            <p:nvSpPr>
              <p:cNvPr id="132" name="Rounded Rectangle 139"/>
              <p:cNvSpPr/>
              <p:nvPr/>
            </p:nvSpPr>
            <p:spPr>
              <a:xfrm>
                <a:off x="4325005" y="3781112"/>
                <a:ext cx="1143000" cy="457200"/>
              </a:xfrm>
              <a:prstGeom prst="roundRect">
                <a:avLst/>
              </a:prstGeom>
              <a:grp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File system</a:t>
                </a:r>
              </a:p>
            </p:txBody>
          </p:sp>
          <p:sp>
            <p:nvSpPr>
              <p:cNvPr id="133" name="Rounded Rectangle 140"/>
              <p:cNvSpPr/>
              <p:nvPr/>
            </p:nvSpPr>
            <p:spPr>
              <a:xfrm>
                <a:off x="3137524" y="3781112"/>
                <a:ext cx="1143000" cy="457200"/>
              </a:xfrm>
              <a:prstGeom prst="roundRect">
                <a:avLst/>
              </a:prstGeom>
              <a:grpFill/>
              <a:ln w="9525" cap="flat" cmpd="sng" algn="ctr">
                <a:noFill/>
                <a:prstDash val="solid"/>
              </a:ln>
              <a:effectLst/>
            </p:spPr>
            <p:txBody>
              <a:bodyPr lIns="91432" tIns="45717" rIns="91432" bIns="45717"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ESE</a:t>
                </a:r>
              </a:p>
            </p:txBody>
          </p:sp>
        </p:grpSp>
      </p:grpSp>
      <p:sp>
        <p:nvSpPr>
          <p:cNvPr id="138" name="Straight Connector 1024003"/>
          <p:cNvSpPr>
            <a:spLocks noChangeShapeType="1"/>
          </p:cNvSpPr>
          <p:nvPr/>
        </p:nvSpPr>
        <p:spPr bwMode="auto">
          <a:xfrm>
            <a:off x="6235338" y="2324101"/>
            <a:ext cx="389759" cy="0"/>
          </a:xfrm>
          <a:prstGeom prst="line">
            <a:avLst/>
          </a:prstGeom>
          <a:noFill/>
          <a:ln w="25400" cap="sq" cmpd="sng" algn="ctr">
            <a:solidFill>
              <a:srgbClr val="0072C6">
                <a:lumMod val="60000"/>
                <a:lumOff val="40000"/>
              </a:srgbClr>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39" name="Straight Connector 1024003"/>
          <p:cNvSpPr>
            <a:spLocks noChangeShapeType="1"/>
          </p:cNvSpPr>
          <p:nvPr/>
        </p:nvSpPr>
        <p:spPr bwMode="auto">
          <a:xfrm>
            <a:off x="6625096" y="2324102"/>
            <a:ext cx="0" cy="3344863"/>
          </a:xfrm>
          <a:prstGeom prst="line">
            <a:avLst/>
          </a:prstGeom>
          <a:noFill/>
          <a:ln w="25400" cap="sq" cmpd="sng" algn="ctr">
            <a:solidFill>
              <a:srgbClr val="0072C6">
                <a:lumMod val="60000"/>
                <a:lumOff val="40000"/>
              </a:srgbClr>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40" name="Straight Connector 1024003"/>
          <p:cNvSpPr>
            <a:spLocks noChangeShapeType="1"/>
          </p:cNvSpPr>
          <p:nvPr/>
        </p:nvSpPr>
        <p:spPr bwMode="auto">
          <a:xfrm>
            <a:off x="6625096" y="5668964"/>
            <a:ext cx="1166589" cy="0"/>
          </a:xfrm>
          <a:prstGeom prst="line">
            <a:avLst/>
          </a:prstGeom>
          <a:noFill/>
          <a:ln w="25400" cap="sq" cmpd="sng" algn="ctr">
            <a:solidFill>
              <a:srgbClr val="0072C6">
                <a:lumMod val="60000"/>
                <a:lumOff val="40000"/>
              </a:srgbClr>
            </a:solidFill>
            <a:prstDash val="solid"/>
            <a:miter lim="800000"/>
            <a:headEnd/>
            <a:tailEnd type="triangl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41" name="Straight Connector 1024003"/>
          <p:cNvSpPr>
            <a:spLocks noChangeShapeType="1"/>
          </p:cNvSpPr>
          <p:nvPr/>
        </p:nvSpPr>
        <p:spPr bwMode="auto">
          <a:xfrm>
            <a:off x="6895305" y="3771901"/>
            <a:ext cx="0" cy="1434353"/>
          </a:xfrm>
          <a:prstGeom prst="line">
            <a:avLst/>
          </a:prstGeom>
          <a:noFill/>
          <a:ln w="25400" cap="sq" cmpd="sng" algn="ctr">
            <a:solidFill>
              <a:schemeClr val="tx1">
                <a:lumMod val="75000"/>
              </a:schemeClr>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42" name="Straight Connector 1024003"/>
          <p:cNvSpPr>
            <a:spLocks noChangeShapeType="1"/>
          </p:cNvSpPr>
          <p:nvPr/>
        </p:nvSpPr>
        <p:spPr bwMode="auto">
          <a:xfrm>
            <a:off x="6895307" y="5219701"/>
            <a:ext cx="896380" cy="0"/>
          </a:xfrm>
          <a:prstGeom prst="line">
            <a:avLst/>
          </a:prstGeom>
          <a:noFill/>
          <a:ln w="25400" cap="sq" cmpd="sng" algn="ctr">
            <a:solidFill>
              <a:schemeClr val="tx1">
                <a:lumMod val="75000"/>
              </a:schemeClr>
            </a:solidFill>
            <a:prstDash val="solid"/>
            <a:miter lim="800000"/>
            <a:headEnd/>
            <a:tailEnd type="triangl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43" name="Straight Connector 1024003"/>
          <p:cNvSpPr>
            <a:spLocks noChangeShapeType="1"/>
          </p:cNvSpPr>
          <p:nvPr/>
        </p:nvSpPr>
        <p:spPr bwMode="auto">
          <a:xfrm>
            <a:off x="6895304" y="2324101"/>
            <a:ext cx="0" cy="1433665"/>
          </a:xfrm>
          <a:prstGeom prst="line">
            <a:avLst/>
          </a:prstGeom>
          <a:noFill/>
          <a:ln w="25400" cap="sq" cmpd="sng" algn="ctr">
            <a:solidFill>
              <a:schemeClr val="tx1">
                <a:lumMod val="75000"/>
              </a:schemeClr>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44" name="Straight Connector 1024003"/>
          <p:cNvSpPr>
            <a:spLocks noChangeShapeType="1"/>
          </p:cNvSpPr>
          <p:nvPr/>
        </p:nvSpPr>
        <p:spPr bwMode="auto">
          <a:xfrm>
            <a:off x="6895305" y="2324101"/>
            <a:ext cx="896380" cy="0"/>
          </a:xfrm>
          <a:prstGeom prst="line">
            <a:avLst/>
          </a:prstGeom>
          <a:noFill/>
          <a:ln w="25400" cap="sq" cmpd="sng" algn="ctr">
            <a:solidFill>
              <a:schemeClr val="tx1">
                <a:lumMod val="75000"/>
              </a:schemeClr>
            </a:solidFill>
            <a:prstDash val="solid"/>
            <a:miter lim="800000"/>
            <a:headEnd/>
            <a:tailEnd type="triangl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45" name="Straight Connector 1024003"/>
          <p:cNvSpPr>
            <a:spLocks noChangeShapeType="1"/>
          </p:cNvSpPr>
          <p:nvPr/>
        </p:nvSpPr>
        <p:spPr bwMode="auto">
          <a:xfrm>
            <a:off x="6235338" y="3771901"/>
            <a:ext cx="659969" cy="0"/>
          </a:xfrm>
          <a:prstGeom prst="line">
            <a:avLst/>
          </a:prstGeom>
          <a:noFill/>
          <a:ln w="25400" cap="sq" cmpd="sng" algn="ctr">
            <a:solidFill>
              <a:schemeClr val="tx1">
                <a:lumMod val="75000"/>
              </a:schemeClr>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505050"/>
                </a:solidFill>
              </a:ln>
              <a:solidFill>
                <a:srgbClr val="353435"/>
              </a:solidFill>
              <a:effectLst/>
              <a:uLnTx/>
              <a:uFillTx/>
              <a:latin typeface="Segoe UI Light"/>
            </a:endParaRPr>
          </a:p>
        </p:txBody>
      </p:sp>
      <p:sp>
        <p:nvSpPr>
          <p:cNvPr id="146" name="Straight Connector 1024003"/>
          <p:cNvSpPr>
            <a:spLocks noChangeShapeType="1"/>
          </p:cNvSpPr>
          <p:nvPr/>
        </p:nvSpPr>
        <p:spPr bwMode="auto">
          <a:xfrm>
            <a:off x="7489933" y="2076007"/>
            <a:ext cx="393192" cy="0"/>
          </a:xfrm>
          <a:prstGeom prst="line">
            <a:avLst/>
          </a:prstGeom>
          <a:noFill/>
          <a:ln w="25400" cap="sq" cmpd="sng" algn="ctr">
            <a:solidFill>
              <a:schemeClr val="tx1">
                <a:lumMod val="75000"/>
              </a:schemeClr>
            </a:solidFill>
            <a:prstDash val="solid"/>
            <a:miter lim="800000"/>
            <a:headEnd type="none" w="med" len="med"/>
            <a:tailEnd type="triangl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47" name="Straight Connector 1024003"/>
          <p:cNvSpPr>
            <a:spLocks noChangeShapeType="1"/>
          </p:cNvSpPr>
          <p:nvPr/>
        </p:nvSpPr>
        <p:spPr bwMode="auto">
          <a:xfrm>
            <a:off x="7329564" y="1686484"/>
            <a:ext cx="1217048" cy="0"/>
          </a:xfrm>
          <a:prstGeom prst="line">
            <a:avLst/>
          </a:prstGeom>
          <a:noFill/>
          <a:ln w="25400" cap="sq" cmpd="sng" algn="ctr">
            <a:solidFill>
              <a:schemeClr val="tx1">
                <a:lumMod val="75000"/>
              </a:schemeClr>
            </a:solidFill>
            <a:prstDash val="solid"/>
            <a:miter lim="800000"/>
            <a:headEnd type="none" w="med" len="med"/>
            <a:tailEnd type="non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48" name="Straight Connector 1024003"/>
          <p:cNvSpPr>
            <a:spLocks noChangeShapeType="1"/>
          </p:cNvSpPr>
          <p:nvPr/>
        </p:nvSpPr>
        <p:spPr bwMode="auto">
          <a:xfrm flipV="1">
            <a:off x="8546612" y="1686484"/>
            <a:ext cx="0" cy="128035"/>
          </a:xfrm>
          <a:prstGeom prst="line">
            <a:avLst/>
          </a:prstGeom>
          <a:noFill/>
          <a:ln w="25400" cap="sq" cmpd="sng" algn="ctr">
            <a:solidFill>
              <a:schemeClr val="tx1">
                <a:lumMod val="75000"/>
              </a:schemeClr>
            </a:solidFill>
            <a:prstDash val="solid"/>
            <a:miter lim="800000"/>
            <a:headEnd type="triangle" w="med" len="med"/>
            <a:tailEnd type="non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49" name="Straight Connector 1024003"/>
          <p:cNvSpPr>
            <a:spLocks noChangeShapeType="1"/>
          </p:cNvSpPr>
          <p:nvPr/>
        </p:nvSpPr>
        <p:spPr bwMode="auto">
          <a:xfrm flipV="1">
            <a:off x="5468005" y="1686484"/>
            <a:ext cx="0" cy="128035"/>
          </a:xfrm>
          <a:prstGeom prst="line">
            <a:avLst/>
          </a:prstGeom>
          <a:noFill/>
          <a:ln w="25400" cap="sq" cmpd="sng" algn="ctr">
            <a:solidFill>
              <a:schemeClr val="tx1">
                <a:lumMod val="75000"/>
              </a:schemeClr>
            </a:solidFill>
            <a:prstDash val="solid"/>
            <a:miter lim="800000"/>
            <a:headEnd type="triangle" w="med" len="med"/>
            <a:tailEnd type="non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50" name="Straight Connector 1024003"/>
          <p:cNvSpPr>
            <a:spLocks noChangeShapeType="1"/>
          </p:cNvSpPr>
          <p:nvPr/>
        </p:nvSpPr>
        <p:spPr bwMode="auto">
          <a:xfrm>
            <a:off x="7848602" y="1417639"/>
            <a:ext cx="1885492" cy="0"/>
          </a:xfrm>
          <a:prstGeom prst="line">
            <a:avLst/>
          </a:prstGeom>
          <a:noFill/>
          <a:ln w="25400" cap="sq" cmpd="sng" algn="ctr">
            <a:solidFill>
              <a:schemeClr val="tx1">
                <a:lumMod val="75000"/>
              </a:schemeClr>
            </a:solidFill>
            <a:prstDash val="solid"/>
            <a:miter lim="800000"/>
            <a:headEnd type="none" w="med" len="med"/>
            <a:tailEnd type="non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51" name="Straight Connector 1024003"/>
          <p:cNvSpPr>
            <a:spLocks noChangeShapeType="1"/>
          </p:cNvSpPr>
          <p:nvPr/>
        </p:nvSpPr>
        <p:spPr bwMode="auto">
          <a:xfrm flipV="1">
            <a:off x="9734093" y="1417639"/>
            <a:ext cx="0" cy="418515"/>
          </a:xfrm>
          <a:prstGeom prst="line">
            <a:avLst/>
          </a:prstGeom>
          <a:noFill/>
          <a:ln w="25400" cap="sq" cmpd="sng" algn="ctr">
            <a:solidFill>
              <a:schemeClr val="tx1">
                <a:lumMod val="75000"/>
              </a:schemeClr>
            </a:solidFill>
            <a:prstDash val="solid"/>
            <a:miter lim="800000"/>
            <a:headEnd type="triangle" w="med" len="med"/>
            <a:tailEnd type="non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52" name="Straight Connector 1024003"/>
          <p:cNvSpPr>
            <a:spLocks noChangeShapeType="1"/>
          </p:cNvSpPr>
          <p:nvPr/>
        </p:nvSpPr>
        <p:spPr bwMode="auto">
          <a:xfrm flipV="1">
            <a:off x="4280524" y="1417639"/>
            <a:ext cx="0" cy="418515"/>
          </a:xfrm>
          <a:prstGeom prst="line">
            <a:avLst/>
          </a:prstGeom>
          <a:noFill/>
          <a:ln w="25400" cap="sq" cmpd="sng" algn="ctr">
            <a:solidFill>
              <a:schemeClr val="tx1">
                <a:lumMod val="75000"/>
              </a:schemeClr>
            </a:solidFill>
            <a:prstDash val="solid"/>
            <a:miter lim="800000"/>
            <a:headEnd type="triangle" w="med" len="med"/>
            <a:tailEnd type="non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53" name="Straight Connector 1024003"/>
          <p:cNvSpPr>
            <a:spLocks noChangeShapeType="1"/>
          </p:cNvSpPr>
          <p:nvPr/>
        </p:nvSpPr>
        <p:spPr bwMode="auto">
          <a:xfrm>
            <a:off x="7536864" y="1194619"/>
            <a:ext cx="3340229" cy="0"/>
          </a:xfrm>
          <a:prstGeom prst="line">
            <a:avLst/>
          </a:prstGeom>
          <a:noFill/>
          <a:ln w="25400" cap="sq" cmpd="sng" algn="ctr">
            <a:solidFill>
              <a:schemeClr val="tx1">
                <a:lumMod val="75000"/>
              </a:schemeClr>
            </a:solidFill>
            <a:prstDash val="solid"/>
            <a:miter lim="800000"/>
            <a:headEnd type="none" w="med" len="med"/>
            <a:tailEnd type="non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54" name="Straight Connector 1024003"/>
          <p:cNvSpPr>
            <a:spLocks noChangeShapeType="1"/>
          </p:cNvSpPr>
          <p:nvPr/>
        </p:nvSpPr>
        <p:spPr bwMode="auto">
          <a:xfrm flipV="1">
            <a:off x="10877095" y="1194620"/>
            <a:ext cx="0" cy="619901"/>
          </a:xfrm>
          <a:prstGeom prst="line">
            <a:avLst/>
          </a:prstGeom>
          <a:noFill/>
          <a:ln w="25400" cap="sq" cmpd="sng" algn="ctr">
            <a:solidFill>
              <a:schemeClr val="tx1">
                <a:lumMod val="75000"/>
              </a:schemeClr>
            </a:solidFill>
            <a:prstDash val="solid"/>
            <a:miter lim="800000"/>
            <a:headEnd type="triangle" w="med" len="med"/>
            <a:tailEnd type="non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55" name="Straight Connector 1024003"/>
          <p:cNvSpPr>
            <a:spLocks noChangeShapeType="1"/>
          </p:cNvSpPr>
          <p:nvPr/>
        </p:nvSpPr>
        <p:spPr bwMode="auto">
          <a:xfrm flipV="1">
            <a:off x="3137524" y="1194620"/>
            <a:ext cx="0" cy="619901"/>
          </a:xfrm>
          <a:prstGeom prst="line">
            <a:avLst/>
          </a:prstGeom>
          <a:noFill/>
          <a:ln w="25400" cap="sq" cmpd="sng" algn="ctr">
            <a:solidFill>
              <a:schemeClr val="tx1">
                <a:lumMod val="75000"/>
              </a:schemeClr>
            </a:solidFill>
            <a:prstDash val="solid"/>
            <a:miter lim="800000"/>
            <a:headEnd type="triangle" w="med" len="med"/>
            <a:tailEnd type="non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56" name="TextBox 214"/>
          <p:cNvSpPr txBox="1"/>
          <p:nvPr/>
        </p:nvSpPr>
        <p:spPr>
          <a:xfrm>
            <a:off x="6726513" y="1555958"/>
            <a:ext cx="612664" cy="276997"/>
          </a:xfrm>
          <a:prstGeom prst="rect">
            <a:avLst/>
          </a:prstGeom>
          <a:noFill/>
        </p:spPr>
        <p:txBody>
          <a:bodyPr wrap="none" lIns="91438" tIns="45719" rIns="91438" bIns="4571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chemeClr val="tx1">
                    <a:lumMod val="85000"/>
                  </a:schemeClr>
                </a:solidFill>
                <a:effectLst/>
                <a:uLnTx/>
                <a:uFillTx/>
              </a:rPr>
              <a:t>SMTP</a:t>
            </a:r>
          </a:p>
        </p:txBody>
      </p:sp>
      <p:sp>
        <p:nvSpPr>
          <p:cNvPr id="157" name="TextBox 215"/>
          <p:cNvSpPr txBox="1"/>
          <p:nvPr/>
        </p:nvSpPr>
        <p:spPr>
          <a:xfrm>
            <a:off x="6086317" y="1279141"/>
            <a:ext cx="1838484" cy="276999"/>
          </a:xfrm>
          <a:prstGeom prst="rect">
            <a:avLst/>
          </a:prstGeom>
          <a:noFill/>
        </p:spPr>
        <p:txBody>
          <a:bodyPr wrap="square" lIns="91438" tIns="45719" rIns="91438" bIns="45719"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chemeClr val="tx1">
                    <a:lumMod val="85000"/>
                  </a:schemeClr>
                </a:solidFill>
                <a:effectLst/>
                <a:uLnTx/>
                <a:uFillTx/>
              </a:rPr>
              <a:t>MRS proxy protocol</a:t>
            </a:r>
          </a:p>
        </p:txBody>
      </p:sp>
      <p:sp>
        <p:nvSpPr>
          <p:cNvPr id="158" name="TextBox 216"/>
          <p:cNvSpPr txBox="1"/>
          <p:nvPr/>
        </p:nvSpPr>
        <p:spPr>
          <a:xfrm>
            <a:off x="6444227" y="1052154"/>
            <a:ext cx="1196157" cy="276997"/>
          </a:xfrm>
          <a:prstGeom prst="rect">
            <a:avLst/>
          </a:prstGeom>
          <a:noFill/>
        </p:spPr>
        <p:txBody>
          <a:bodyPr wrap="none" lIns="91438" tIns="45719" rIns="91438" bIns="4571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chemeClr val="tx1">
                    <a:lumMod val="85000"/>
                  </a:schemeClr>
                </a:solidFill>
                <a:effectLst/>
                <a:uLnTx/>
                <a:uFillTx/>
              </a:rPr>
              <a:t>EWS protocol</a:t>
            </a:r>
          </a:p>
        </p:txBody>
      </p:sp>
      <p:sp>
        <p:nvSpPr>
          <p:cNvPr id="159" name="Straight Connector 1024003"/>
          <p:cNvSpPr>
            <a:spLocks noChangeShapeType="1"/>
          </p:cNvSpPr>
          <p:nvPr/>
        </p:nvSpPr>
        <p:spPr bwMode="auto">
          <a:xfrm>
            <a:off x="3137526" y="1190651"/>
            <a:ext cx="3292692" cy="0"/>
          </a:xfrm>
          <a:prstGeom prst="line">
            <a:avLst/>
          </a:prstGeom>
          <a:noFill/>
          <a:ln w="25400" cap="sq" cmpd="sng" algn="ctr">
            <a:solidFill>
              <a:schemeClr val="tx1">
                <a:lumMod val="75000"/>
              </a:schemeClr>
            </a:solidFill>
            <a:prstDash val="solid"/>
            <a:miter lim="800000"/>
            <a:headEnd type="none" w="med" len="med"/>
            <a:tailEnd type="non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60" name="Straight Connector 1024003"/>
          <p:cNvSpPr>
            <a:spLocks noChangeShapeType="1"/>
          </p:cNvSpPr>
          <p:nvPr/>
        </p:nvSpPr>
        <p:spPr bwMode="auto">
          <a:xfrm>
            <a:off x="4280525" y="1417639"/>
            <a:ext cx="1942409" cy="0"/>
          </a:xfrm>
          <a:prstGeom prst="line">
            <a:avLst/>
          </a:prstGeom>
          <a:noFill/>
          <a:ln w="25400" cap="sq" cmpd="sng" algn="ctr">
            <a:solidFill>
              <a:schemeClr val="tx1">
                <a:lumMod val="75000"/>
              </a:schemeClr>
            </a:solidFill>
            <a:prstDash val="solid"/>
            <a:miter lim="800000"/>
            <a:headEnd type="none" w="med" len="med"/>
            <a:tailEnd type="non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61" name="Straight Connector 1024003"/>
          <p:cNvSpPr>
            <a:spLocks noChangeShapeType="1"/>
          </p:cNvSpPr>
          <p:nvPr/>
        </p:nvSpPr>
        <p:spPr bwMode="auto">
          <a:xfrm>
            <a:off x="5468005" y="1686484"/>
            <a:ext cx="1217048" cy="0"/>
          </a:xfrm>
          <a:prstGeom prst="line">
            <a:avLst/>
          </a:prstGeom>
          <a:noFill/>
          <a:ln w="25400" cap="sq" cmpd="sng" algn="ctr">
            <a:solidFill>
              <a:schemeClr val="tx1">
                <a:lumMod val="75000"/>
              </a:schemeClr>
            </a:solidFill>
            <a:prstDash val="solid"/>
            <a:miter lim="800000"/>
            <a:headEnd type="none" w="med" len="med"/>
            <a:tailEnd type="non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62" name="Straight Connector 1024003"/>
          <p:cNvSpPr>
            <a:spLocks noChangeShapeType="1"/>
          </p:cNvSpPr>
          <p:nvPr/>
        </p:nvSpPr>
        <p:spPr bwMode="auto">
          <a:xfrm flipH="1">
            <a:off x="6235338" y="2076007"/>
            <a:ext cx="389759" cy="0"/>
          </a:xfrm>
          <a:prstGeom prst="line">
            <a:avLst/>
          </a:prstGeom>
          <a:noFill/>
          <a:ln w="25400" cap="sq" cmpd="sng" algn="ctr">
            <a:solidFill>
              <a:schemeClr val="tx1">
                <a:lumMod val="75000"/>
              </a:schemeClr>
            </a:solidFill>
            <a:prstDash val="solid"/>
            <a:miter lim="800000"/>
            <a:headEnd type="none" w="med" len="med"/>
            <a:tailEnd type="triangl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63" name="TextBox 221"/>
          <p:cNvSpPr txBox="1"/>
          <p:nvPr/>
        </p:nvSpPr>
        <p:spPr>
          <a:xfrm>
            <a:off x="6539675" y="1938637"/>
            <a:ext cx="1048681" cy="276997"/>
          </a:xfrm>
          <a:prstGeom prst="rect">
            <a:avLst/>
          </a:prstGeom>
          <a:noFill/>
        </p:spPr>
        <p:txBody>
          <a:bodyPr wrap="none" lIns="91438" tIns="45719" rIns="91438" bIns="4571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chemeClr val="tx1">
                    <a:lumMod val="85000"/>
                  </a:schemeClr>
                </a:solidFill>
                <a:effectLst/>
                <a:uLnTx/>
                <a:uFillTx/>
              </a:rPr>
              <a:t>Custom WS</a:t>
            </a:r>
          </a:p>
        </p:txBody>
      </p:sp>
    </p:spTree>
    <p:extLst>
      <p:ext uri="{BB962C8B-B14F-4D97-AF65-F5344CB8AC3E}">
        <p14:creationId xmlns:p14="http://schemas.microsoft.com/office/powerpoint/2010/main" val="33553617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7"/>
                                        </p:tgtEl>
                                        <p:attrNameLst>
                                          <p:attrName>style.visibility</p:attrName>
                                        </p:attrNameLst>
                                      </p:cBhvr>
                                      <p:to>
                                        <p:strVal val="visible"/>
                                      </p:to>
                                    </p:set>
                                    <p:animEffect transition="in" filter="wipe(left)">
                                      <p:cBhvr>
                                        <p:cTn id="11" dur="500"/>
                                        <p:tgtEl>
                                          <p:spTgt spid="9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fade">
                                      <p:cBhvr>
                                        <p:cTn id="15" dur="500"/>
                                        <p:tgtEl>
                                          <p:spTgt spid="1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wipe(left)">
                                      <p:cBhvr>
                                        <p:cTn id="19" dur="500"/>
                                        <p:tgtEl>
                                          <p:spTgt spid="9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fade">
                                      <p:cBhvr>
                                        <p:cTn id="23" dur="500"/>
                                        <p:tgtEl>
                                          <p:spTgt spid="1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38"/>
                                        </p:tgtEl>
                                        <p:attrNameLst>
                                          <p:attrName>style.visibility</p:attrName>
                                        </p:attrNameLst>
                                      </p:cBhvr>
                                      <p:to>
                                        <p:strVal val="visible"/>
                                      </p:to>
                                    </p:set>
                                    <p:animEffect transition="in" filter="wipe(left)">
                                      <p:cBhvr>
                                        <p:cTn id="32" dur="500"/>
                                        <p:tgtEl>
                                          <p:spTgt spid="138"/>
                                        </p:tgtEl>
                                      </p:cBhvr>
                                    </p:animEffect>
                                  </p:childTnLst>
                                </p:cTn>
                              </p:par>
                            </p:childTnLst>
                          </p:cTn>
                        </p:par>
                        <p:par>
                          <p:cTn id="33" fill="hold">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139"/>
                                        </p:tgtEl>
                                        <p:attrNameLst>
                                          <p:attrName>style.visibility</p:attrName>
                                        </p:attrNameLst>
                                      </p:cBhvr>
                                      <p:to>
                                        <p:strVal val="visible"/>
                                      </p:to>
                                    </p:set>
                                    <p:animEffect transition="in" filter="wipe(up)">
                                      <p:cBhvr>
                                        <p:cTn id="36" dur="500"/>
                                        <p:tgtEl>
                                          <p:spTgt spid="139"/>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140"/>
                                        </p:tgtEl>
                                        <p:attrNameLst>
                                          <p:attrName>style.visibility</p:attrName>
                                        </p:attrNameLst>
                                      </p:cBhvr>
                                      <p:to>
                                        <p:strVal val="visible"/>
                                      </p:to>
                                    </p:set>
                                    <p:animEffect transition="in" filter="wipe(left)">
                                      <p:cBhvr>
                                        <p:cTn id="40" dur="500"/>
                                        <p:tgtEl>
                                          <p:spTgt spid="140"/>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5"/>
                                        </p:tgtEl>
                                        <p:attrNameLst>
                                          <p:attrName>style.visibility</p:attrName>
                                        </p:attrNameLst>
                                      </p:cBhvr>
                                      <p:to>
                                        <p:strVal val="visible"/>
                                      </p:to>
                                    </p:set>
                                    <p:animEffect transition="in" filter="wipe(left)">
                                      <p:cBhvr>
                                        <p:cTn id="44" dur="500"/>
                                        <p:tgtEl>
                                          <p:spTgt spid="145"/>
                                        </p:tgtEl>
                                      </p:cBhvr>
                                    </p:animEffect>
                                  </p:childTnLst>
                                </p:cTn>
                              </p:par>
                            </p:childTnLst>
                          </p:cTn>
                        </p:par>
                        <p:par>
                          <p:cTn id="45" fill="hold">
                            <p:stCondLst>
                              <p:cond delay="2500"/>
                            </p:stCondLst>
                            <p:childTnLst>
                              <p:par>
                                <p:cTn id="46" presetID="22" presetClass="entr" presetSubtype="1" fill="hold" grpId="0" nodeType="afterEffect">
                                  <p:stCondLst>
                                    <p:cond delay="0"/>
                                  </p:stCondLst>
                                  <p:childTnLst>
                                    <p:set>
                                      <p:cBhvr>
                                        <p:cTn id="47" dur="1" fill="hold">
                                          <p:stCondLst>
                                            <p:cond delay="0"/>
                                          </p:stCondLst>
                                        </p:cTn>
                                        <p:tgtEl>
                                          <p:spTgt spid="141"/>
                                        </p:tgtEl>
                                        <p:attrNameLst>
                                          <p:attrName>style.visibility</p:attrName>
                                        </p:attrNameLst>
                                      </p:cBhvr>
                                      <p:to>
                                        <p:strVal val="visible"/>
                                      </p:to>
                                    </p:set>
                                    <p:animEffect transition="in" filter="wipe(up)">
                                      <p:cBhvr>
                                        <p:cTn id="48" dur="500"/>
                                        <p:tgtEl>
                                          <p:spTgt spid="141"/>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43"/>
                                        </p:tgtEl>
                                        <p:attrNameLst>
                                          <p:attrName>style.visibility</p:attrName>
                                        </p:attrNameLst>
                                      </p:cBhvr>
                                      <p:to>
                                        <p:strVal val="visible"/>
                                      </p:to>
                                    </p:set>
                                    <p:animEffect transition="in" filter="wipe(down)">
                                      <p:cBhvr>
                                        <p:cTn id="51" dur="500"/>
                                        <p:tgtEl>
                                          <p:spTgt spid="143"/>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142"/>
                                        </p:tgtEl>
                                        <p:attrNameLst>
                                          <p:attrName>style.visibility</p:attrName>
                                        </p:attrNameLst>
                                      </p:cBhvr>
                                      <p:to>
                                        <p:strVal val="visible"/>
                                      </p:to>
                                    </p:set>
                                    <p:animEffect transition="in" filter="wipe(left)">
                                      <p:cBhvr>
                                        <p:cTn id="55" dur="500"/>
                                        <p:tgtEl>
                                          <p:spTgt spid="142"/>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44"/>
                                        </p:tgtEl>
                                        <p:attrNameLst>
                                          <p:attrName>style.visibility</p:attrName>
                                        </p:attrNameLst>
                                      </p:cBhvr>
                                      <p:to>
                                        <p:strVal val="visible"/>
                                      </p:to>
                                    </p:set>
                                    <p:animEffect transition="in" filter="wipe(left)">
                                      <p:cBhvr>
                                        <p:cTn id="58" dur="500"/>
                                        <p:tgtEl>
                                          <p:spTgt spid="14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93"/>
                                        </p:tgtEl>
                                      </p:cBhvr>
                                    </p:animEffect>
                                    <p:set>
                                      <p:cBhvr>
                                        <p:cTn id="63" dur="1" fill="hold">
                                          <p:stCondLst>
                                            <p:cond delay="499"/>
                                          </p:stCondLst>
                                        </p:cTn>
                                        <p:tgtEl>
                                          <p:spTgt spid="93"/>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38"/>
                                        </p:tgtEl>
                                      </p:cBhvr>
                                    </p:animEffect>
                                    <p:set>
                                      <p:cBhvr>
                                        <p:cTn id="66" dur="1" fill="hold">
                                          <p:stCondLst>
                                            <p:cond delay="499"/>
                                          </p:stCondLst>
                                        </p:cTn>
                                        <p:tgtEl>
                                          <p:spTgt spid="13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39"/>
                                        </p:tgtEl>
                                      </p:cBhvr>
                                    </p:animEffect>
                                    <p:set>
                                      <p:cBhvr>
                                        <p:cTn id="69" dur="1" fill="hold">
                                          <p:stCondLst>
                                            <p:cond delay="499"/>
                                          </p:stCondLst>
                                        </p:cTn>
                                        <p:tgtEl>
                                          <p:spTgt spid="13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40"/>
                                        </p:tgtEl>
                                      </p:cBhvr>
                                    </p:animEffect>
                                    <p:set>
                                      <p:cBhvr>
                                        <p:cTn id="72" dur="1" fill="hold">
                                          <p:stCondLst>
                                            <p:cond delay="499"/>
                                          </p:stCondLst>
                                        </p:cTn>
                                        <p:tgtEl>
                                          <p:spTgt spid="140"/>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45"/>
                                        </p:tgtEl>
                                      </p:cBhvr>
                                    </p:animEffect>
                                    <p:set>
                                      <p:cBhvr>
                                        <p:cTn id="75" dur="1" fill="hold">
                                          <p:stCondLst>
                                            <p:cond delay="499"/>
                                          </p:stCondLst>
                                        </p:cTn>
                                        <p:tgtEl>
                                          <p:spTgt spid="145"/>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41"/>
                                        </p:tgtEl>
                                      </p:cBhvr>
                                    </p:animEffect>
                                    <p:set>
                                      <p:cBhvr>
                                        <p:cTn id="78" dur="1" fill="hold">
                                          <p:stCondLst>
                                            <p:cond delay="499"/>
                                          </p:stCondLst>
                                        </p:cTn>
                                        <p:tgtEl>
                                          <p:spTgt spid="141"/>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43"/>
                                        </p:tgtEl>
                                      </p:cBhvr>
                                    </p:animEffect>
                                    <p:set>
                                      <p:cBhvr>
                                        <p:cTn id="81" dur="1" fill="hold">
                                          <p:stCondLst>
                                            <p:cond delay="499"/>
                                          </p:stCondLst>
                                        </p:cTn>
                                        <p:tgtEl>
                                          <p:spTgt spid="143"/>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42"/>
                                        </p:tgtEl>
                                      </p:cBhvr>
                                    </p:animEffect>
                                    <p:set>
                                      <p:cBhvr>
                                        <p:cTn id="84" dur="1" fill="hold">
                                          <p:stCondLst>
                                            <p:cond delay="499"/>
                                          </p:stCondLst>
                                        </p:cTn>
                                        <p:tgtEl>
                                          <p:spTgt spid="142"/>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44"/>
                                        </p:tgtEl>
                                      </p:cBhvr>
                                    </p:animEffect>
                                    <p:set>
                                      <p:cBhvr>
                                        <p:cTn id="87" dur="1" fill="hold">
                                          <p:stCondLst>
                                            <p:cond delay="499"/>
                                          </p:stCondLst>
                                        </p:cTn>
                                        <p:tgtEl>
                                          <p:spTgt spid="144"/>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158"/>
                                        </p:tgtEl>
                                        <p:attrNameLst>
                                          <p:attrName>style.visibility</p:attrName>
                                        </p:attrNameLst>
                                      </p:cBhvr>
                                      <p:to>
                                        <p:strVal val="visible"/>
                                      </p:to>
                                    </p:set>
                                    <p:animEffect transition="in" filter="fade">
                                      <p:cBhvr>
                                        <p:cTn id="91" dur="500"/>
                                        <p:tgtEl>
                                          <p:spTgt spid="158"/>
                                        </p:tgtEl>
                                      </p:cBhvr>
                                    </p:animEffect>
                                  </p:childTnLst>
                                </p:cTn>
                              </p:par>
                            </p:childTnLst>
                          </p:cTn>
                        </p:par>
                        <p:par>
                          <p:cTn id="92" fill="hold">
                            <p:stCondLst>
                              <p:cond delay="1000"/>
                            </p:stCondLst>
                            <p:childTnLst>
                              <p:par>
                                <p:cTn id="93" presetID="22" presetClass="entr" presetSubtype="8" fill="hold" grpId="0" nodeType="afterEffect">
                                  <p:stCondLst>
                                    <p:cond delay="0"/>
                                  </p:stCondLst>
                                  <p:childTnLst>
                                    <p:set>
                                      <p:cBhvr>
                                        <p:cTn id="94" dur="1" fill="hold">
                                          <p:stCondLst>
                                            <p:cond delay="0"/>
                                          </p:stCondLst>
                                        </p:cTn>
                                        <p:tgtEl>
                                          <p:spTgt spid="153"/>
                                        </p:tgtEl>
                                        <p:attrNameLst>
                                          <p:attrName>style.visibility</p:attrName>
                                        </p:attrNameLst>
                                      </p:cBhvr>
                                      <p:to>
                                        <p:strVal val="visible"/>
                                      </p:to>
                                    </p:set>
                                    <p:animEffect transition="in" filter="wipe(left)">
                                      <p:cBhvr>
                                        <p:cTn id="95" dur="500"/>
                                        <p:tgtEl>
                                          <p:spTgt spid="153"/>
                                        </p:tgtEl>
                                      </p:cBhvr>
                                    </p:animEffect>
                                  </p:childTnLst>
                                </p:cTn>
                              </p:par>
                              <p:par>
                                <p:cTn id="96" presetID="22" presetClass="entr" presetSubtype="2" fill="hold" grpId="0" nodeType="withEffect">
                                  <p:stCondLst>
                                    <p:cond delay="0"/>
                                  </p:stCondLst>
                                  <p:childTnLst>
                                    <p:set>
                                      <p:cBhvr>
                                        <p:cTn id="97" dur="1" fill="hold">
                                          <p:stCondLst>
                                            <p:cond delay="0"/>
                                          </p:stCondLst>
                                        </p:cTn>
                                        <p:tgtEl>
                                          <p:spTgt spid="159"/>
                                        </p:tgtEl>
                                        <p:attrNameLst>
                                          <p:attrName>style.visibility</p:attrName>
                                        </p:attrNameLst>
                                      </p:cBhvr>
                                      <p:to>
                                        <p:strVal val="visible"/>
                                      </p:to>
                                    </p:set>
                                    <p:animEffect transition="in" filter="wipe(right)">
                                      <p:cBhvr>
                                        <p:cTn id="98" dur="500"/>
                                        <p:tgtEl>
                                          <p:spTgt spid="159"/>
                                        </p:tgtEl>
                                      </p:cBhvr>
                                    </p:animEffect>
                                  </p:childTnLst>
                                </p:cTn>
                              </p:par>
                            </p:childTnLst>
                          </p:cTn>
                        </p:par>
                        <p:par>
                          <p:cTn id="99" fill="hold">
                            <p:stCondLst>
                              <p:cond delay="1500"/>
                            </p:stCondLst>
                            <p:childTnLst>
                              <p:par>
                                <p:cTn id="100" presetID="22" presetClass="entr" presetSubtype="1" fill="hold" grpId="0" nodeType="afterEffect">
                                  <p:stCondLst>
                                    <p:cond delay="0"/>
                                  </p:stCondLst>
                                  <p:childTnLst>
                                    <p:set>
                                      <p:cBhvr>
                                        <p:cTn id="101" dur="1" fill="hold">
                                          <p:stCondLst>
                                            <p:cond delay="0"/>
                                          </p:stCondLst>
                                        </p:cTn>
                                        <p:tgtEl>
                                          <p:spTgt spid="154"/>
                                        </p:tgtEl>
                                        <p:attrNameLst>
                                          <p:attrName>style.visibility</p:attrName>
                                        </p:attrNameLst>
                                      </p:cBhvr>
                                      <p:to>
                                        <p:strVal val="visible"/>
                                      </p:to>
                                    </p:set>
                                    <p:animEffect transition="in" filter="wipe(up)">
                                      <p:cBhvr>
                                        <p:cTn id="102" dur="500"/>
                                        <p:tgtEl>
                                          <p:spTgt spid="154"/>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155"/>
                                        </p:tgtEl>
                                        <p:attrNameLst>
                                          <p:attrName>style.visibility</p:attrName>
                                        </p:attrNameLst>
                                      </p:cBhvr>
                                      <p:to>
                                        <p:strVal val="visible"/>
                                      </p:to>
                                    </p:set>
                                    <p:animEffect transition="in" filter="wipe(up)">
                                      <p:cBhvr>
                                        <p:cTn id="105" dur="500"/>
                                        <p:tgtEl>
                                          <p:spTgt spid="155"/>
                                        </p:tgtEl>
                                      </p:cBhvr>
                                    </p:animEffect>
                                  </p:childTnLst>
                                </p:cTn>
                              </p:par>
                            </p:childTnLst>
                          </p:cTn>
                        </p:par>
                        <p:par>
                          <p:cTn id="106" fill="hold">
                            <p:stCondLst>
                              <p:cond delay="2000"/>
                            </p:stCondLst>
                            <p:childTnLst>
                              <p:par>
                                <p:cTn id="107" presetID="10" presetClass="entr" presetSubtype="0" fill="hold" grpId="0" nodeType="afterEffect">
                                  <p:stCondLst>
                                    <p:cond delay="0"/>
                                  </p:stCondLst>
                                  <p:childTnLst>
                                    <p:set>
                                      <p:cBhvr>
                                        <p:cTn id="108" dur="1" fill="hold">
                                          <p:stCondLst>
                                            <p:cond delay="0"/>
                                          </p:stCondLst>
                                        </p:cTn>
                                        <p:tgtEl>
                                          <p:spTgt spid="157"/>
                                        </p:tgtEl>
                                        <p:attrNameLst>
                                          <p:attrName>style.visibility</p:attrName>
                                        </p:attrNameLst>
                                      </p:cBhvr>
                                      <p:to>
                                        <p:strVal val="visible"/>
                                      </p:to>
                                    </p:set>
                                    <p:animEffect transition="in" filter="fade">
                                      <p:cBhvr>
                                        <p:cTn id="109" dur="500"/>
                                        <p:tgtEl>
                                          <p:spTgt spid="157"/>
                                        </p:tgtEl>
                                      </p:cBhvr>
                                    </p:animEffect>
                                  </p:childTnLst>
                                </p:cTn>
                              </p:par>
                            </p:childTnLst>
                          </p:cTn>
                        </p:par>
                        <p:par>
                          <p:cTn id="110" fill="hold">
                            <p:stCondLst>
                              <p:cond delay="2500"/>
                            </p:stCondLst>
                            <p:childTnLst>
                              <p:par>
                                <p:cTn id="111" presetID="22" presetClass="entr" presetSubtype="8" fill="hold" grpId="0" nodeType="afterEffect">
                                  <p:stCondLst>
                                    <p:cond delay="0"/>
                                  </p:stCondLst>
                                  <p:childTnLst>
                                    <p:set>
                                      <p:cBhvr>
                                        <p:cTn id="112" dur="1" fill="hold">
                                          <p:stCondLst>
                                            <p:cond delay="0"/>
                                          </p:stCondLst>
                                        </p:cTn>
                                        <p:tgtEl>
                                          <p:spTgt spid="150"/>
                                        </p:tgtEl>
                                        <p:attrNameLst>
                                          <p:attrName>style.visibility</p:attrName>
                                        </p:attrNameLst>
                                      </p:cBhvr>
                                      <p:to>
                                        <p:strVal val="visible"/>
                                      </p:to>
                                    </p:set>
                                    <p:animEffect transition="in" filter="wipe(left)">
                                      <p:cBhvr>
                                        <p:cTn id="113" dur="500"/>
                                        <p:tgtEl>
                                          <p:spTgt spid="150"/>
                                        </p:tgtEl>
                                      </p:cBhvr>
                                    </p:animEffect>
                                  </p:childTnLst>
                                </p:cTn>
                              </p:par>
                              <p:par>
                                <p:cTn id="114" presetID="22" presetClass="entr" presetSubtype="2" fill="hold" grpId="0" nodeType="withEffect">
                                  <p:stCondLst>
                                    <p:cond delay="0"/>
                                  </p:stCondLst>
                                  <p:childTnLst>
                                    <p:set>
                                      <p:cBhvr>
                                        <p:cTn id="115" dur="1" fill="hold">
                                          <p:stCondLst>
                                            <p:cond delay="0"/>
                                          </p:stCondLst>
                                        </p:cTn>
                                        <p:tgtEl>
                                          <p:spTgt spid="160"/>
                                        </p:tgtEl>
                                        <p:attrNameLst>
                                          <p:attrName>style.visibility</p:attrName>
                                        </p:attrNameLst>
                                      </p:cBhvr>
                                      <p:to>
                                        <p:strVal val="visible"/>
                                      </p:to>
                                    </p:set>
                                    <p:animEffect transition="in" filter="wipe(right)">
                                      <p:cBhvr>
                                        <p:cTn id="116" dur="500"/>
                                        <p:tgtEl>
                                          <p:spTgt spid="160"/>
                                        </p:tgtEl>
                                      </p:cBhvr>
                                    </p:animEffect>
                                  </p:childTnLst>
                                </p:cTn>
                              </p:par>
                            </p:childTnLst>
                          </p:cTn>
                        </p:par>
                        <p:par>
                          <p:cTn id="117" fill="hold">
                            <p:stCondLst>
                              <p:cond delay="3000"/>
                            </p:stCondLst>
                            <p:childTnLst>
                              <p:par>
                                <p:cTn id="118" presetID="22" presetClass="entr" presetSubtype="1" fill="hold" grpId="0" nodeType="afterEffect">
                                  <p:stCondLst>
                                    <p:cond delay="0"/>
                                  </p:stCondLst>
                                  <p:childTnLst>
                                    <p:set>
                                      <p:cBhvr>
                                        <p:cTn id="119" dur="1" fill="hold">
                                          <p:stCondLst>
                                            <p:cond delay="0"/>
                                          </p:stCondLst>
                                        </p:cTn>
                                        <p:tgtEl>
                                          <p:spTgt spid="151"/>
                                        </p:tgtEl>
                                        <p:attrNameLst>
                                          <p:attrName>style.visibility</p:attrName>
                                        </p:attrNameLst>
                                      </p:cBhvr>
                                      <p:to>
                                        <p:strVal val="visible"/>
                                      </p:to>
                                    </p:set>
                                    <p:animEffect transition="in" filter="wipe(up)">
                                      <p:cBhvr>
                                        <p:cTn id="120" dur="500"/>
                                        <p:tgtEl>
                                          <p:spTgt spid="151"/>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152"/>
                                        </p:tgtEl>
                                        <p:attrNameLst>
                                          <p:attrName>style.visibility</p:attrName>
                                        </p:attrNameLst>
                                      </p:cBhvr>
                                      <p:to>
                                        <p:strVal val="visible"/>
                                      </p:to>
                                    </p:set>
                                    <p:animEffect transition="in" filter="wipe(up)">
                                      <p:cBhvr>
                                        <p:cTn id="123" dur="500"/>
                                        <p:tgtEl>
                                          <p:spTgt spid="152"/>
                                        </p:tgtEl>
                                      </p:cBhvr>
                                    </p:animEffect>
                                  </p:childTnLst>
                                </p:cTn>
                              </p:par>
                            </p:childTnLst>
                          </p:cTn>
                        </p:par>
                        <p:par>
                          <p:cTn id="124" fill="hold">
                            <p:stCondLst>
                              <p:cond delay="3500"/>
                            </p:stCondLst>
                            <p:childTnLst>
                              <p:par>
                                <p:cTn id="125" presetID="10" presetClass="entr" presetSubtype="0" fill="hold" grpId="0" nodeType="afterEffect">
                                  <p:stCondLst>
                                    <p:cond delay="0"/>
                                  </p:stCondLst>
                                  <p:childTnLst>
                                    <p:set>
                                      <p:cBhvr>
                                        <p:cTn id="126" dur="1" fill="hold">
                                          <p:stCondLst>
                                            <p:cond delay="0"/>
                                          </p:stCondLst>
                                        </p:cTn>
                                        <p:tgtEl>
                                          <p:spTgt spid="156"/>
                                        </p:tgtEl>
                                        <p:attrNameLst>
                                          <p:attrName>style.visibility</p:attrName>
                                        </p:attrNameLst>
                                      </p:cBhvr>
                                      <p:to>
                                        <p:strVal val="visible"/>
                                      </p:to>
                                    </p:set>
                                    <p:animEffect transition="in" filter="fade">
                                      <p:cBhvr>
                                        <p:cTn id="127" dur="500"/>
                                        <p:tgtEl>
                                          <p:spTgt spid="156"/>
                                        </p:tgtEl>
                                      </p:cBhvr>
                                    </p:animEffect>
                                  </p:childTnLst>
                                </p:cTn>
                              </p:par>
                            </p:childTnLst>
                          </p:cTn>
                        </p:par>
                        <p:par>
                          <p:cTn id="128" fill="hold">
                            <p:stCondLst>
                              <p:cond delay="4000"/>
                            </p:stCondLst>
                            <p:childTnLst>
                              <p:par>
                                <p:cTn id="129" presetID="22" presetClass="entr" presetSubtype="8" fill="hold" grpId="0" nodeType="afterEffect">
                                  <p:stCondLst>
                                    <p:cond delay="0"/>
                                  </p:stCondLst>
                                  <p:childTnLst>
                                    <p:set>
                                      <p:cBhvr>
                                        <p:cTn id="130" dur="1" fill="hold">
                                          <p:stCondLst>
                                            <p:cond delay="0"/>
                                          </p:stCondLst>
                                        </p:cTn>
                                        <p:tgtEl>
                                          <p:spTgt spid="147"/>
                                        </p:tgtEl>
                                        <p:attrNameLst>
                                          <p:attrName>style.visibility</p:attrName>
                                        </p:attrNameLst>
                                      </p:cBhvr>
                                      <p:to>
                                        <p:strVal val="visible"/>
                                      </p:to>
                                    </p:set>
                                    <p:animEffect transition="in" filter="wipe(left)">
                                      <p:cBhvr>
                                        <p:cTn id="131" dur="500"/>
                                        <p:tgtEl>
                                          <p:spTgt spid="147"/>
                                        </p:tgtEl>
                                      </p:cBhvr>
                                    </p:animEffect>
                                  </p:childTnLst>
                                </p:cTn>
                              </p:par>
                              <p:par>
                                <p:cTn id="132" presetID="22" presetClass="entr" presetSubtype="2" fill="hold" grpId="0" nodeType="withEffect">
                                  <p:stCondLst>
                                    <p:cond delay="0"/>
                                  </p:stCondLst>
                                  <p:childTnLst>
                                    <p:set>
                                      <p:cBhvr>
                                        <p:cTn id="133" dur="1" fill="hold">
                                          <p:stCondLst>
                                            <p:cond delay="0"/>
                                          </p:stCondLst>
                                        </p:cTn>
                                        <p:tgtEl>
                                          <p:spTgt spid="161"/>
                                        </p:tgtEl>
                                        <p:attrNameLst>
                                          <p:attrName>style.visibility</p:attrName>
                                        </p:attrNameLst>
                                      </p:cBhvr>
                                      <p:to>
                                        <p:strVal val="visible"/>
                                      </p:to>
                                    </p:set>
                                    <p:animEffect transition="in" filter="wipe(right)">
                                      <p:cBhvr>
                                        <p:cTn id="134" dur="500"/>
                                        <p:tgtEl>
                                          <p:spTgt spid="161"/>
                                        </p:tgtEl>
                                      </p:cBhvr>
                                    </p:animEffect>
                                  </p:childTnLst>
                                </p:cTn>
                              </p:par>
                            </p:childTnLst>
                          </p:cTn>
                        </p:par>
                        <p:par>
                          <p:cTn id="135" fill="hold">
                            <p:stCondLst>
                              <p:cond delay="4500"/>
                            </p:stCondLst>
                            <p:childTnLst>
                              <p:par>
                                <p:cTn id="136" presetID="22" presetClass="entr" presetSubtype="1" fill="hold" grpId="0" nodeType="afterEffect">
                                  <p:stCondLst>
                                    <p:cond delay="0"/>
                                  </p:stCondLst>
                                  <p:childTnLst>
                                    <p:set>
                                      <p:cBhvr>
                                        <p:cTn id="137" dur="1" fill="hold">
                                          <p:stCondLst>
                                            <p:cond delay="0"/>
                                          </p:stCondLst>
                                        </p:cTn>
                                        <p:tgtEl>
                                          <p:spTgt spid="148"/>
                                        </p:tgtEl>
                                        <p:attrNameLst>
                                          <p:attrName>style.visibility</p:attrName>
                                        </p:attrNameLst>
                                      </p:cBhvr>
                                      <p:to>
                                        <p:strVal val="visible"/>
                                      </p:to>
                                    </p:set>
                                    <p:animEffect transition="in" filter="wipe(up)">
                                      <p:cBhvr>
                                        <p:cTn id="138" dur="500"/>
                                        <p:tgtEl>
                                          <p:spTgt spid="148"/>
                                        </p:tgtEl>
                                      </p:cBhvr>
                                    </p:animEffect>
                                  </p:childTnLst>
                                </p:cTn>
                              </p:par>
                              <p:par>
                                <p:cTn id="139" presetID="22" presetClass="entr" presetSubtype="1" fill="hold" grpId="0" nodeType="withEffect">
                                  <p:stCondLst>
                                    <p:cond delay="0"/>
                                  </p:stCondLst>
                                  <p:childTnLst>
                                    <p:set>
                                      <p:cBhvr>
                                        <p:cTn id="140" dur="1" fill="hold">
                                          <p:stCondLst>
                                            <p:cond delay="0"/>
                                          </p:stCondLst>
                                        </p:cTn>
                                        <p:tgtEl>
                                          <p:spTgt spid="149"/>
                                        </p:tgtEl>
                                        <p:attrNameLst>
                                          <p:attrName>style.visibility</p:attrName>
                                        </p:attrNameLst>
                                      </p:cBhvr>
                                      <p:to>
                                        <p:strVal val="visible"/>
                                      </p:to>
                                    </p:set>
                                    <p:animEffect transition="in" filter="wipe(up)">
                                      <p:cBhvr>
                                        <p:cTn id="141" dur="500"/>
                                        <p:tgtEl>
                                          <p:spTgt spid="149"/>
                                        </p:tgtEl>
                                      </p:cBhvr>
                                    </p:animEffect>
                                  </p:childTnLst>
                                </p:cTn>
                              </p:par>
                            </p:childTnLst>
                          </p:cTn>
                        </p:par>
                        <p:par>
                          <p:cTn id="142" fill="hold">
                            <p:stCondLst>
                              <p:cond delay="5000"/>
                            </p:stCondLst>
                            <p:childTnLst>
                              <p:par>
                                <p:cTn id="143" presetID="10" presetClass="entr" presetSubtype="0" fill="hold" grpId="0" nodeType="afterEffect">
                                  <p:stCondLst>
                                    <p:cond delay="0"/>
                                  </p:stCondLst>
                                  <p:childTnLst>
                                    <p:set>
                                      <p:cBhvr>
                                        <p:cTn id="144" dur="1" fill="hold">
                                          <p:stCondLst>
                                            <p:cond delay="0"/>
                                          </p:stCondLst>
                                        </p:cTn>
                                        <p:tgtEl>
                                          <p:spTgt spid="163"/>
                                        </p:tgtEl>
                                        <p:attrNameLst>
                                          <p:attrName>style.visibility</p:attrName>
                                        </p:attrNameLst>
                                      </p:cBhvr>
                                      <p:to>
                                        <p:strVal val="visible"/>
                                      </p:to>
                                    </p:set>
                                    <p:animEffect transition="in" filter="fade">
                                      <p:cBhvr>
                                        <p:cTn id="145" dur="500"/>
                                        <p:tgtEl>
                                          <p:spTgt spid="163"/>
                                        </p:tgtEl>
                                      </p:cBhvr>
                                    </p:animEffect>
                                  </p:childTnLst>
                                </p:cTn>
                              </p:par>
                            </p:childTnLst>
                          </p:cTn>
                        </p:par>
                        <p:par>
                          <p:cTn id="146" fill="hold">
                            <p:stCondLst>
                              <p:cond delay="5500"/>
                            </p:stCondLst>
                            <p:childTnLst>
                              <p:par>
                                <p:cTn id="147" presetID="22" presetClass="entr" presetSubtype="8" fill="hold" grpId="0" nodeType="afterEffect">
                                  <p:stCondLst>
                                    <p:cond delay="0"/>
                                  </p:stCondLst>
                                  <p:childTnLst>
                                    <p:set>
                                      <p:cBhvr>
                                        <p:cTn id="148" dur="1" fill="hold">
                                          <p:stCondLst>
                                            <p:cond delay="0"/>
                                          </p:stCondLst>
                                        </p:cTn>
                                        <p:tgtEl>
                                          <p:spTgt spid="146"/>
                                        </p:tgtEl>
                                        <p:attrNameLst>
                                          <p:attrName>style.visibility</p:attrName>
                                        </p:attrNameLst>
                                      </p:cBhvr>
                                      <p:to>
                                        <p:strVal val="visible"/>
                                      </p:to>
                                    </p:set>
                                    <p:animEffect transition="in" filter="wipe(left)">
                                      <p:cBhvr>
                                        <p:cTn id="149" dur="500"/>
                                        <p:tgtEl>
                                          <p:spTgt spid="146"/>
                                        </p:tgtEl>
                                      </p:cBhvr>
                                    </p:animEffect>
                                  </p:childTnLst>
                                </p:cTn>
                              </p:par>
                              <p:par>
                                <p:cTn id="150" presetID="22" presetClass="entr" presetSubtype="2" fill="hold" grpId="0" nodeType="withEffect">
                                  <p:stCondLst>
                                    <p:cond delay="0"/>
                                  </p:stCondLst>
                                  <p:childTnLst>
                                    <p:set>
                                      <p:cBhvr>
                                        <p:cTn id="151" dur="1" fill="hold">
                                          <p:stCondLst>
                                            <p:cond delay="0"/>
                                          </p:stCondLst>
                                        </p:cTn>
                                        <p:tgtEl>
                                          <p:spTgt spid="162"/>
                                        </p:tgtEl>
                                        <p:attrNameLst>
                                          <p:attrName>style.visibility</p:attrName>
                                        </p:attrNameLst>
                                      </p:cBhvr>
                                      <p:to>
                                        <p:strVal val="visible"/>
                                      </p:to>
                                    </p:set>
                                    <p:animEffect transition="in" filter="wipe(right)">
                                      <p:cBhvr>
                                        <p:cTn id="152" dur="500"/>
                                        <p:tgtEl>
                                          <p:spTgt spid="162"/>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94"/>
                                        </p:tgtEl>
                                        <p:attrNameLst>
                                          <p:attrName>style.visibility</p:attrName>
                                        </p:attrNameLst>
                                      </p:cBhvr>
                                      <p:to>
                                        <p:strVal val="visible"/>
                                      </p:to>
                                    </p:set>
                                    <p:animEffect transition="in" filter="fade">
                                      <p:cBhvr>
                                        <p:cTn id="157" dur="500"/>
                                        <p:tgtEl>
                                          <p:spTgt spid="94"/>
                                        </p:tgtEl>
                                      </p:cBhvr>
                                    </p:animEffect>
                                  </p:childTnLst>
                                </p:cTn>
                              </p:par>
                            </p:childTnLst>
                          </p:cTn>
                        </p:par>
                        <p:par>
                          <p:cTn id="158" fill="hold">
                            <p:stCondLst>
                              <p:cond delay="500"/>
                            </p:stCondLst>
                            <p:childTnLst>
                              <p:par>
                                <p:cTn id="159" presetID="22" presetClass="entr" presetSubtype="8" fill="hold" grpId="0" nodeType="afterEffect">
                                  <p:stCondLst>
                                    <p:cond delay="0"/>
                                  </p:stCondLst>
                                  <p:childTnLst>
                                    <p:set>
                                      <p:cBhvr>
                                        <p:cTn id="160" dur="1" fill="hold">
                                          <p:stCondLst>
                                            <p:cond delay="0"/>
                                          </p:stCondLst>
                                        </p:cTn>
                                        <p:tgtEl>
                                          <p:spTgt spid="85"/>
                                        </p:tgtEl>
                                        <p:attrNameLst>
                                          <p:attrName>style.visibility</p:attrName>
                                        </p:attrNameLst>
                                      </p:cBhvr>
                                      <p:to>
                                        <p:strVal val="visible"/>
                                      </p:to>
                                    </p:set>
                                    <p:animEffect transition="in" filter="wipe(left)">
                                      <p:cBhvr>
                                        <p:cTn id="161" dur="500"/>
                                        <p:tgtEl>
                                          <p:spTgt spid="85"/>
                                        </p:tgtEl>
                                      </p:cBhvr>
                                    </p:animEffect>
                                  </p:childTnLst>
                                </p:cTn>
                              </p:par>
                            </p:childTnLst>
                          </p:cTn>
                        </p:par>
                        <p:par>
                          <p:cTn id="162" fill="hold">
                            <p:stCondLst>
                              <p:cond delay="1000"/>
                            </p:stCondLst>
                            <p:childTnLst>
                              <p:par>
                                <p:cTn id="163" presetID="22" presetClass="entr" presetSubtype="1" fill="hold" grpId="0" nodeType="afterEffect">
                                  <p:stCondLst>
                                    <p:cond delay="0"/>
                                  </p:stCondLst>
                                  <p:childTnLst>
                                    <p:set>
                                      <p:cBhvr>
                                        <p:cTn id="164" dur="1" fill="hold">
                                          <p:stCondLst>
                                            <p:cond delay="0"/>
                                          </p:stCondLst>
                                        </p:cTn>
                                        <p:tgtEl>
                                          <p:spTgt spid="86"/>
                                        </p:tgtEl>
                                        <p:attrNameLst>
                                          <p:attrName>style.visibility</p:attrName>
                                        </p:attrNameLst>
                                      </p:cBhvr>
                                      <p:to>
                                        <p:strVal val="visible"/>
                                      </p:to>
                                    </p:set>
                                    <p:animEffect transition="in" filter="wipe(up)">
                                      <p:cBhvr>
                                        <p:cTn id="165" dur="500"/>
                                        <p:tgtEl>
                                          <p:spTgt spid="86"/>
                                        </p:tgtEl>
                                      </p:cBhvr>
                                    </p:animEffect>
                                  </p:childTnLst>
                                </p:cTn>
                              </p:par>
                            </p:childTnLst>
                          </p:cTn>
                        </p:par>
                        <p:par>
                          <p:cTn id="166" fill="hold">
                            <p:stCondLst>
                              <p:cond delay="1500"/>
                            </p:stCondLst>
                            <p:childTnLst>
                              <p:par>
                                <p:cTn id="167" presetID="22" presetClass="entr" presetSubtype="8" fill="hold" grpId="0" nodeType="afterEffect">
                                  <p:stCondLst>
                                    <p:cond delay="0"/>
                                  </p:stCondLst>
                                  <p:childTnLst>
                                    <p:set>
                                      <p:cBhvr>
                                        <p:cTn id="168" dur="1" fill="hold">
                                          <p:stCondLst>
                                            <p:cond delay="0"/>
                                          </p:stCondLst>
                                        </p:cTn>
                                        <p:tgtEl>
                                          <p:spTgt spid="87"/>
                                        </p:tgtEl>
                                        <p:attrNameLst>
                                          <p:attrName>style.visibility</p:attrName>
                                        </p:attrNameLst>
                                      </p:cBhvr>
                                      <p:to>
                                        <p:strVal val="visible"/>
                                      </p:to>
                                    </p:set>
                                    <p:animEffect transition="in" filter="wipe(left)">
                                      <p:cBhvr>
                                        <p:cTn id="169" dur="500"/>
                                        <p:tgtEl>
                                          <p:spTgt spid="87"/>
                                        </p:tgtEl>
                                      </p:cBhvr>
                                    </p:animEffect>
                                  </p:childTnLst>
                                </p:cTn>
                              </p:par>
                            </p:childTnLst>
                          </p:cTn>
                        </p:par>
                        <p:par>
                          <p:cTn id="170" fill="hold">
                            <p:stCondLst>
                              <p:cond delay="2000"/>
                            </p:stCondLst>
                            <p:childTnLst>
                              <p:par>
                                <p:cTn id="171" presetID="22" presetClass="entr" presetSubtype="8" fill="hold" grpId="0" nodeType="afterEffect">
                                  <p:stCondLst>
                                    <p:cond delay="0"/>
                                  </p:stCondLst>
                                  <p:childTnLst>
                                    <p:set>
                                      <p:cBhvr>
                                        <p:cTn id="172" dur="1" fill="hold">
                                          <p:stCondLst>
                                            <p:cond delay="0"/>
                                          </p:stCondLst>
                                        </p:cTn>
                                        <p:tgtEl>
                                          <p:spTgt spid="92"/>
                                        </p:tgtEl>
                                        <p:attrNameLst>
                                          <p:attrName>style.visibility</p:attrName>
                                        </p:attrNameLst>
                                      </p:cBhvr>
                                      <p:to>
                                        <p:strVal val="visible"/>
                                      </p:to>
                                    </p:set>
                                    <p:animEffect transition="in" filter="wipe(left)">
                                      <p:cBhvr>
                                        <p:cTn id="173" dur="500"/>
                                        <p:tgtEl>
                                          <p:spTgt spid="92"/>
                                        </p:tgtEl>
                                      </p:cBhvr>
                                    </p:animEffect>
                                  </p:childTnLst>
                                </p:cTn>
                              </p:par>
                            </p:childTnLst>
                          </p:cTn>
                        </p:par>
                        <p:par>
                          <p:cTn id="174" fill="hold">
                            <p:stCondLst>
                              <p:cond delay="2500"/>
                            </p:stCondLst>
                            <p:childTnLst>
                              <p:par>
                                <p:cTn id="175" presetID="22" presetClass="entr" presetSubtype="1" fill="hold" grpId="0" nodeType="afterEffect">
                                  <p:stCondLst>
                                    <p:cond delay="0"/>
                                  </p:stCondLst>
                                  <p:childTnLst>
                                    <p:set>
                                      <p:cBhvr>
                                        <p:cTn id="176" dur="1" fill="hold">
                                          <p:stCondLst>
                                            <p:cond delay="0"/>
                                          </p:stCondLst>
                                        </p:cTn>
                                        <p:tgtEl>
                                          <p:spTgt spid="88"/>
                                        </p:tgtEl>
                                        <p:attrNameLst>
                                          <p:attrName>style.visibility</p:attrName>
                                        </p:attrNameLst>
                                      </p:cBhvr>
                                      <p:to>
                                        <p:strVal val="visible"/>
                                      </p:to>
                                    </p:set>
                                    <p:animEffect transition="in" filter="wipe(up)">
                                      <p:cBhvr>
                                        <p:cTn id="177" dur="500"/>
                                        <p:tgtEl>
                                          <p:spTgt spid="88"/>
                                        </p:tgtEl>
                                      </p:cBhvr>
                                    </p:animEffect>
                                  </p:childTnLst>
                                </p:cTn>
                              </p:par>
                              <p:par>
                                <p:cTn id="178" presetID="22" presetClass="entr" presetSubtype="4" fill="hold" grpId="0" nodeType="withEffect">
                                  <p:stCondLst>
                                    <p:cond delay="0"/>
                                  </p:stCondLst>
                                  <p:childTnLst>
                                    <p:set>
                                      <p:cBhvr>
                                        <p:cTn id="179" dur="1" fill="hold">
                                          <p:stCondLst>
                                            <p:cond delay="0"/>
                                          </p:stCondLst>
                                        </p:cTn>
                                        <p:tgtEl>
                                          <p:spTgt spid="90"/>
                                        </p:tgtEl>
                                        <p:attrNameLst>
                                          <p:attrName>style.visibility</p:attrName>
                                        </p:attrNameLst>
                                      </p:cBhvr>
                                      <p:to>
                                        <p:strVal val="visible"/>
                                      </p:to>
                                    </p:set>
                                    <p:animEffect transition="in" filter="wipe(down)">
                                      <p:cBhvr>
                                        <p:cTn id="180" dur="500"/>
                                        <p:tgtEl>
                                          <p:spTgt spid="90"/>
                                        </p:tgtEl>
                                      </p:cBhvr>
                                    </p:animEffect>
                                  </p:childTnLst>
                                </p:cTn>
                              </p:par>
                            </p:childTnLst>
                          </p:cTn>
                        </p:par>
                        <p:par>
                          <p:cTn id="181" fill="hold">
                            <p:stCondLst>
                              <p:cond delay="3000"/>
                            </p:stCondLst>
                            <p:childTnLst>
                              <p:par>
                                <p:cTn id="182" presetID="22" presetClass="entr" presetSubtype="8" fill="hold" grpId="0" nodeType="afterEffect">
                                  <p:stCondLst>
                                    <p:cond delay="0"/>
                                  </p:stCondLst>
                                  <p:childTnLst>
                                    <p:set>
                                      <p:cBhvr>
                                        <p:cTn id="183" dur="1" fill="hold">
                                          <p:stCondLst>
                                            <p:cond delay="0"/>
                                          </p:stCondLst>
                                        </p:cTn>
                                        <p:tgtEl>
                                          <p:spTgt spid="89"/>
                                        </p:tgtEl>
                                        <p:attrNameLst>
                                          <p:attrName>style.visibility</p:attrName>
                                        </p:attrNameLst>
                                      </p:cBhvr>
                                      <p:to>
                                        <p:strVal val="visible"/>
                                      </p:to>
                                    </p:set>
                                    <p:animEffect transition="in" filter="wipe(left)">
                                      <p:cBhvr>
                                        <p:cTn id="184" dur="500"/>
                                        <p:tgtEl>
                                          <p:spTgt spid="89"/>
                                        </p:tgtEl>
                                      </p:cBhvr>
                                    </p:animEffect>
                                  </p:childTnLst>
                                </p:cTn>
                              </p:par>
                              <p:par>
                                <p:cTn id="185" presetID="22" presetClass="entr" presetSubtype="8" fill="hold" grpId="0" nodeType="withEffect">
                                  <p:stCondLst>
                                    <p:cond delay="0"/>
                                  </p:stCondLst>
                                  <p:childTnLst>
                                    <p:set>
                                      <p:cBhvr>
                                        <p:cTn id="186" dur="1" fill="hold">
                                          <p:stCondLst>
                                            <p:cond delay="0"/>
                                          </p:stCondLst>
                                        </p:cTn>
                                        <p:tgtEl>
                                          <p:spTgt spid="91"/>
                                        </p:tgtEl>
                                        <p:attrNameLst>
                                          <p:attrName>style.visibility</p:attrName>
                                        </p:attrNameLst>
                                      </p:cBhvr>
                                      <p:to>
                                        <p:strVal val="visible"/>
                                      </p:to>
                                    </p:set>
                                    <p:animEffect transition="in" filter="wipe(left)">
                                      <p:cBhvr>
                                        <p:cTn id="18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8" grpId="0" animBg="1"/>
      <p:bldP spid="89" grpId="0" animBg="1"/>
      <p:bldP spid="90" grpId="0" animBg="1"/>
      <p:bldP spid="91" grpId="0" animBg="1"/>
      <p:bldP spid="92" grpId="0" animBg="1"/>
      <p:bldP spid="93" grpId="0"/>
      <p:bldP spid="93" grpId="1"/>
      <p:bldP spid="94" grpId="0"/>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p:bldP spid="157" grpId="0"/>
      <p:bldP spid="158" grpId="0"/>
      <p:bldP spid="159" grpId="0" animBg="1"/>
      <p:bldP spid="160" grpId="0" animBg="1"/>
      <p:bldP spid="161" grpId="0" animBg="1"/>
      <p:bldP spid="162" grpId="0" animBg="1"/>
      <p:bldP spid="16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Hybrid </a:t>
            </a:r>
            <a:r>
              <a:rPr lang="de-DE" dirty="0" err="1"/>
              <a:t>coexistence</a:t>
            </a:r>
            <a:r>
              <a:rPr lang="de-DE" dirty="0"/>
              <a:t> </a:t>
            </a:r>
            <a:r>
              <a:rPr lang="de-DE" dirty="0" err="1"/>
              <a:t>feature</a:t>
            </a:r>
            <a:r>
              <a:rPr lang="de-DE" dirty="0"/>
              <a:t> </a:t>
            </a:r>
            <a:r>
              <a:rPr lang="de-DE" dirty="0" err="1"/>
              <a:t>example</a:t>
            </a:r>
            <a:endParaRPr lang="de-DE" dirty="0"/>
          </a:p>
        </p:txBody>
      </p:sp>
      <p:sp>
        <p:nvSpPr>
          <p:cNvPr id="3" name="Inhaltsplatzhalter 2"/>
          <p:cNvSpPr>
            <a:spLocks noGrp="1"/>
          </p:cNvSpPr>
          <p:nvPr>
            <p:ph idx="1"/>
          </p:nvPr>
        </p:nvSpPr>
        <p:spPr>
          <a:xfrm>
            <a:off x="419101" y="1614489"/>
            <a:ext cx="5143499" cy="4391025"/>
          </a:xfrm>
        </p:spPr>
        <p:txBody>
          <a:bodyPr/>
          <a:lstStyle/>
          <a:p>
            <a:r>
              <a:rPr lang="en-US" dirty="0"/>
              <a:t>Exchange 2013 is only supported against the next version of O365 tenant</a:t>
            </a:r>
          </a:p>
          <a:p>
            <a:r>
              <a:rPr lang="en-US" dirty="0"/>
              <a:t>Current O365 tenants must be fully upgraded to be compatible with Exchange 2013 on-premises</a:t>
            </a:r>
          </a:p>
          <a:p>
            <a:r>
              <a:rPr lang="en-US" dirty="0"/>
              <a:t>Exchange 2013 Setup and HCW include a tenant version check</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100</a:t>
            </a:fld>
            <a:endParaRPr lang="de-DE"/>
          </a:p>
        </p:txBody>
      </p:sp>
      <p:pic>
        <p:nvPicPr>
          <p:cNvPr id="11"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232" y="1081453"/>
            <a:ext cx="4953692" cy="4334480"/>
          </a:xfrm>
          <a:prstGeom prst="rect">
            <a:avLst/>
          </a:prstGeom>
        </p:spPr>
      </p:pic>
      <p:pic>
        <p:nvPicPr>
          <p:cNvPr id="12"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1234" y="4568228"/>
            <a:ext cx="5590794" cy="1139190"/>
          </a:xfrm>
          <a:prstGeom prst="rect">
            <a:avLst/>
          </a:prstGeom>
        </p:spPr>
      </p:pic>
      <p:pic>
        <p:nvPicPr>
          <p:cNvPr id="13"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8336" y="1718778"/>
            <a:ext cx="4953692" cy="4334480"/>
          </a:xfrm>
          <a:prstGeom prst="rect">
            <a:avLst/>
          </a:prstGeom>
        </p:spPr>
      </p:pic>
    </p:spTree>
    <p:extLst>
      <p:ext uri="{BB962C8B-B14F-4D97-AF65-F5344CB8AC3E}">
        <p14:creationId xmlns:p14="http://schemas.microsoft.com/office/powerpoint/2010/main" val="8201308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Exchange 2010 hybrid support</a:t>
            </a:r>
          </a:p>
        </p:txBody>
      </p:sp>
      <p:sp>
        <p:nvSpPr>
          <p:cNvPr id="3" name="Inhaltsplatzhalter 2"/>
          <p:cNvSpPr>
            <a:spLocks noGrp="1"/>
          </p:cNvSpPr>
          <p:nvPr>
            <p:ph idx="1"/>
          </p:nvPr>
        </p:nvSpPr>
        <p:spPr/>
        <p:txBody>
          <a:bodyPr/>
          <a:lstStyle/>
          <a:p>
            <a:r>
              <a:rPr lang="en-US" b="1" dirty="0" smtClean="0"/>
              <a:t>Exchange 2010 SP3 </a:t>
            </a:r>
            <a:r>
              <a:rPr lang="en-US" dirty="0" smtClean="0"/>
              <a:t>will be compatible with </a:t>
            </a:r>
            <a:r>
              <a:rPr lang="en-US" b="1" dirty="0" smtClean="0"/>
              <a:t>current and new </a:t>
            </a:r>
            <a:r>
              <a:rPr lang="en-US" dirty="0" smtClean="0"/>
              <a:t>Office 365 tenants</a:t>
            </a:r>
          </a:p>
          <a:p>
            <a:r>
              <a:rPr lang="en-US" b="1" dirty="0" smtClean="0"/>
              <a:t>Exchange </a:t>
            </a:r>
            <a:r>
              <a:rPr lang="en-US" b="1" dirty="0"/>
              <a:t>2010 based hybrid deployments </a:t>
            </a:r>
            <a:r>
              <a:rPr lang="en-US" dirty="0"/>
              <a:t>will continue to support </a:t>
            </a:r>
            <a:r>
              <a:rPr lang="en-US" b="1" dirty="0"/>
              <a:t>Exchange 2003 coexistence</a:t>
            </a:r>
            <a:r>
              <a:rPr lang="en-US" dirty="0"/>
              <a:t> with the </a:t>
            </a:r>
            <a:r>
              <a:rPr lang="en-US" b="1" dirty="0"/>
              <a:t>new </a:t>
            </a:r>
            <a:r>
              <a:rPr lang="en-US" b="1" dirty="0" smtClean="0"/>
              <a:t>Office 365 </a:t>
            </a:r>
            <a:r>
              <a:rPr lang="en-US" b="1" dirty="0"/>
              <a:t>tenants</a:t>
            </a:r>
          </a:p>
          <a:p>
            <a:r>
              <a:rPr lang="en-US" dirty="0"/>
              <a:t>Once the new </a:t>
            </a:r>
            <a:r>
              <a:rPr lang="en-US" dirty="0" smtClean="0"/>
              <a:t>Office 365 </a:t>
            </a:r>
            <a:r>
              <a:rPr lang="en-US" dirty="0"/>
              <a:t>service is launched, </a:t>
            </a:r>
            <a:r>
              <a:rPr lang="en-US" b="1" dirty="0"/>
              <a:t>Exchange 2013 based hybrid is recommended for all new deployments </a:t>
            </a:r>
            <a:br>
              <a:rPr lang="en-US" b="1" dirty="0"/>
            </a:br>
            <a:r>
              <a:rPr lang="en-US" dirty="0"/>
              <a:t>(unless migrating from Exchange 2003)</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101</a:t>
            </a:fld>
            <a:endParaRPr lang="de-DE"/>
          </a:p>
        </p:txBody>
      </p:sp>
    </p:spTree>
    <p:extLst>
      <p:ext uri="{BB962C8B-B14F-4D97-AF65-F5344CB8AC3E}">
        <p14:creationId xmlns:p14="http://schemas.microsoft.com/office/powerpoint/2010/main" val="3893237276"/>
      </p:ext>
    </p:extLst>
  </p:cSld>
  <p:clrMapOvr>
    <a:masterClrMapping/>
  </p:clrMapOvr>
  <p:transition spd="med">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Migration </a:t>
            </a:r>
            <a:r>
              <a:rPr lang="de-DE" dirty="0" err="1" smtClean="0"/>
              <a:t>matrix</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102</a:t>
            </a:fld>
            <a:endParaRPr lang="de-DE"/>
          </a:p>
        </p:txBody>
      </p:sp>
      <p:graphicFrame>
        <p:nvGraphicFramePr>
          <p:cNvPr id="5" name="Tabelle 4"/>
          <p:cNvGraphicFramePr>
            <a:graphicFrameLocks noGrp="1"/>
          </p:cNvGraphicFramePr>
          <p:nvPr>
            <p:extLst>
              <p:ext uri="{D42A27DB-BD31-4B8C-83A1-F6EECF244321}">
                <p14:modId xmlns:p14="http://schemas.microsoft.com/office/powerpoint/2010/main" val="48450171"/>
              </p:ext>
            </p:extLst>
          </p:nvPr>
        </p:nvGraphicFramePr>
        <p:xfrm>
          <a:off x="419100" y="1935480"/>
          <a:ext cx="11366500" cy="3261360"/>
        </p:xfrm>
        <a:graphic>
          <a:graphicData uri="http://schemas.openxmlformats.org/drawingml/2006/table">
            <a:tbl>
              <a:tblPr>
                <a:tableStyleId>{D113A9D2-9D6B-4929-AA2D-F23B5EE8CBE7}</a:tableStyleId>
              </a:tblPr>
              <a:tblGrid>
                <a:gridCol w="2841625"/>
                <a:gridCol w="2841625"/>
                <a:gridCol w="2841625"/>
                <a:gridCol w="2841625"/>
              </a:tblGrid>
              <a:tr h="0">
                <a:tc>
                  <a:txBody>
                    <a:bodyPr/>
                    <a:lstStyle/>
                    <a:p>
                      <a:r>
                        <a:rPr lang="de-DE" sz="1800" b="1" dirty="0"/>
                        <a:t>On-</a:t>
                      </a:r>
                      <a:r>
                        <a:rPr lang="de-DE" sz="1800" b="1" dirty="0" err="1"/>
                        <a:t>premises</a:t>
                      </a:r>
                      <a:r>
                        <a:rPr lang="de-DE" sz="1800" b="1" dirty="0"/>
                        <a:t> </a:t>
                      </a:r>
                      <a:r>
                        <a:rPr lang="de-DE" sz="1800" b="1" dirty="0" err="1"/>
                        <a:t>environment</a:t>
                      </a:r>
                      <a:r>
                        <a:rPr lang="de-DE" sz="1800" b="1" dirty="0"/>
                        <a:t> </a:t>
                      </a:r>
                    </a:p>
                  </a:txBody>
                  <a:tcPr anchor="ctr"/>
                </a:tc>
                <a:tc>
                  <a:txBody>
                    <a:bodyPr/>
                    <a:lstStyle/>
                    <a:p>
                      <a:r>
                        <a:rPr lang="en-US" sz="1800" b="1" dirty="0"/>
                        <a:t>Exchange 2010-based hybrid with tenant version v14 </a:t>
                      </a:r>
                    </a:p>
                  </a:txBody>
                  <a:tcPr anchor="ctr"/>
                </a:tc>
                <a:tc>
                  <a:txBody>
                    <a:bodyPr/>
                    <a:lstStyle/>
                    <a:p>
                      <a:r>
                        <a:rPr lang="en-US" sz="1800" b="1" dirty="0"/>
                        <a:t>Exchange 2010-based hybrid with tenant version v15 </a:t>
                      </a:r>
                    </a:p>
                  </a:txBody>
                  <a:tcPr anchor="ctr"/>
                </a:tc>
                <a:tc>
                  <a:txBody>
                    <a:bodyPr/>
                    <a:lstStyle/>
                    <a:p>
                      <a:r>
                        <a:rPr lang="en-US" sz="1800" b="1" dirty="0"/>
                        <a:t>Exchange 2013-based hybrid with tenant version v15 </a:t>
                      </a:r>
                    </a:p>
                  </a:txBody>
                  <a:tcPr anchor="ctr"/>
                </a:tc>
              </a:tr>
              <a:tr h="0">
                <a:tc>
                  <a:txBody>
                    <a:bodyPr/>
                    <a:lstStyle/>
                    <a:p>
                      <a:r>
                        <a:rPr lang="de-DE" sz="1600" dirty="0"/>
                        <a:t>Exchange 2013 (CU1)</a:t>
                      </a:r>
                    </a:p>
                  </a:txBody>
                  <a:tcPr anchor="ctr"/>
                </a:tc>
                <a:tc>
                  <a:txBody>
                    <a:bodyPr/>
                    <a:lstStyle/>
                    <a:p>
                      <a:r>
                        <a:rPr lang="de-DE" sz="1600" dirty="0">
                          <a:solidFill>
                            <a:srgbClr val="C00000"/>
                          </a:solidFill>
                        </a:rPr>
                        <a:t>Not </a:t>
                      </a:r>
                      <a:r>
                        <a:rPr lang="de-DE" sz="1600" dirty="0" smtClean="0">
                          <a:solidFill>
                            <a:srgbClr val="C00000"/>
                          </a:solidFill>
                        </a:rPr>
                        <a:t>supported</a:t>
                      </a:r>
                      <a:r>
                        <a:rPr lang="de-DE" sz="1600" baseline="30000" dirty="0" smtClean="0"/>
                        <a:t>1</a:t>
                      </a:r>
                      <a:endParaRPr lang="de-DE" sz="1600" dirty="0">
                        <a:solidFill>
                          <a:srgbClr val="FF0000"/>
                        </a:solidFill>
                      </a:endParaRPr>
                    </a:p>
                  </a:txBody>
                  <a:tcPr anchor="ctr"/>
                </a:tc>
                <a:tc>
                  <a:txBody>
                    <a:bodyPr/>
                    <a:lstStyle/>
                    <a:p>
                      <a:r>
                        <a:rPr lang="de-DE" sz="1600" dirty="0">
                          <a:solidFill>
                            <a:schemeClr val="tx1">
                              <a:lumMod val="75000"/>
                            </a:schemeClr>
                          </a:solidFill>
                        </a:rPr>
                        <a:t>Not </a:t>
                      </a:r>
                      <a:r>
                        <a:rPr lang="de-DE" sz="1600" dirty="0" err="1">
                          <a:solidFill>
                            <a:schemeClr val="tx1">
                              <a:lumMod val="75000"/>
                            </a:schemeClr>
                          </a:solidFill>
                        </a:rPr>
                        <a:t>applicable</a:t>
                      </a:r>
                      <a:endParaRPr lang="de-DE" sz="1600" dirty="0">
                        <a:solidFill>
                          <a:schemeClr val="tx1">
                            <a:lumMod val="75000"/>
                          </a:schemeClr>
                        </a:solidFill>
                      </a:endParaRPr>
                    </a:p>
                  </a:txBody>
                  <a:tcPr anchor="ctr"/>
                </a:tc>
                <a:tc>
                  <a:txBody>
                    <a:bodyPr/>
                    <a:lstStyle/>
                    <a:p>
                      <a:r>
                        <a:rPr lang="de-DE" sz="1600" dirty="0" err="1">
                          <a:solidFill>
                            <a:srgbClr val="92D050"/>
                          </a:solidFill>
                        </a:rPr>
                        <a:t>Supported</a:t>
                      </a:r>
                      <a:endParaRPr lang="de-DE" sz="1600" dirty="0">
                        <a:solidFill>
                          <a:srgbClr val="92D050"/>
                        </a:solidFill>
                      </a:endParaRPr>
                    </a:p>
                  </a:txBody>
                  <a:tcPr anchor="ctr"/>
                </a:tc>
              </a:tr>
              <a:tr h="0">
                <a:tc>
                  <a:txBody>
                    <a:bodyPr/>
                    <a:lstStyle/>
                    <a:p>
                      <a:r>
                        <a:rPr lang="de-DE" sz="1600" dirty="0"/>
                        <a:t>Exchange 2010 SP3</a:t>
                      </a:r>
                    </a:p>
                  </a:txBody>
                  <a:tcPr anchor="ctr"/>
                </a:tc>
                <a:tc>
                  <a:txBody>
                    <a:bodyPr/>
                    <a:lstStyle/>
                    <a:p>
                      <a:r>
                        <a:rPr lang="de-DE" sz="1600" dirty="0" err="1">
                          <a:solidFill>
                            <a:srgbClr val="92D050"/>
                          </a:solidFill>
                        </a:rPr>
                        <a:t>Supported</a:t>
                      </a:r>
                      <a:endParaRPr lang="de-DE" sz="1600" dirty="0">
                        <a:solidFill>
                          <a:srgbClr val="92D050"/>
                        </a:solidFill>
                      </a:endParaRPr>
                    </a:p>
                  </a:txBody>
                  <a:tcPr anchor="ctr"/>
                </a:tc>
                <a:tc>
                  <a:txBody>
                    <a:bodyPr/>
                    <a:lstStyle/>
                    <a:p>
                      <a:r>
                        <a:rPr lang="de-DE" sz="1600" dirty="0" err="1">
                          <a:solidFill>
                            <a:srgbClr val="92D050"/>
                          </a:solidFill>
                        </a:rPr>
                        <a:t>Supported</a:t>
                      </a:r>
                      <a:endParaRPr lang="de-DE" sz="1600" dirty="0">
                        <a:solidFill>
                          <a:srgbClr val="92D050"/>
                        </a:solidFill>
                      </a:endParaRPr>
                    </a:p>
                  </a:txBody>
                  <a:tcPr anchor="ctr"/>
                </a:tc>
                <a:tc>
                  <a:txBody>
                    <a:bodyPr/>
                    <a:lstStyle/>
                    <a:p>
                      <a:r>
                        <a:rPr lang="de-DE" sz="1600" dirty="0" smtClean="0">
                          <a:solidFill>
                            <a:srgbClr val="92D050"/>
                          </a:solidFill>
                        </a:rPr>
                        <a:t>Supported</a:t>
                      </a:r>
                      <a:r>
                        <a:rPr lang="de-DE" sz="1600" baseline="30000" dirty="0" smtClean="0"/>
                        <a:t>5</a:t>
                      </a:r>
                      <a:endParaRPr lang="de-DE" sz="1600" dirty="0"/>
                    </a:p>
                  </a:txBody>
                  <a:tcPr anchor="ctr"/>
                </a:tc>
              </a:tr>
              <a:tr h="0">
                <a:tc>
                  <a:txBody>
                    <a:bodyPr/>
                    <a:lstStyle/>
                    <a:p>
                      <a:r>
                        <a:rPr lang="de-DE" sz="1600"/>
                        <a:t>Exchange 2010 SP2</a:t>
                      </a:r>
                    </a:p>
                  </a:txBody>
                  <a:tcPr anchor="ctr"/>
                </a:tc>
                <a:tc>
                  <a:txBody>
                    <a:bodyPr/>
                    <a:lstStyle/>
                    <a:p>
                      <a:r>
                        <a:rPr lang="de-DE" sz="1600" dirty="0" err="1">
                          <a:solidFill>
                            <a:srgbClr val="92D050"/>
                          </a:solidFill>
                        </a:rPr>
                        <a:t>Supported</a:t>
                      </a:r>
                      <a:endParaRPr lang="de-DE" sz="1600" dirty="0">
                        <a:solidFill>
                          <a:srgbClr val="92D050"/>
                        </a:solidFill>
                      </a:endParaRPr>
                    </a:p>
                  </a:txBody>
                  <a:tcPr anchor="ctr"/>
                </a:tc>
                <a:tc>
                  <a:txBody>
                    <a:bodyPr/>
                    <a:lstStyle/>
                    <a:p>
                      <a:r>
                        <a:rPr lang="de-DE" sz="1600" dirty="0">
                          <a:solidFill>
                            <a:srgbClr val="C00000"/>
                          </a:solidFill>
                        </a:rPr>
                        <a:t>Not </a:t>
                      </a:r>
                      <a:r>
                        <a:rPr lang="de-DE" sz="1600" dirty="0" smtClean="0">
                          <a:solidFill>
                            <a:srgbClr val="C00000"/>
                          </a:solidFill>
                        </a:rPr>
                        <a:t>supported</a:t>
                      </a:r>
                      <a:r>
                        <a:rPr lang="de-DE" sz="1600" baseline="30000" dirty="0" smtClean="0"/>
                        <a:t>2</a:t>
                      </a:r>
                      <a:endParaRPr lang="de-DE" sz="1600" dirty="0"/>
                    </a:p>
                  </a:txBody>
                  <a:tcPr anchor="ctr"/>
                </a:tc>
                <a:tc>
                  <a:txBody>
                    <a:bodyPr/>
                    <a:lstStyle/>
                    <a:p>
                      <a:r>
                        <a:rPr lang="de-DE" sz="1600" dirty="0">
                          <a:solidFill>
                            <a:srgbClr val="C00000"/>
                          </a:solidFill>
                        </a:rPr>
                        <a:t>Not </a:t>
                      </a:r>
                      <a:r>
                        <a:rPr lang="de-DE" sz="1600" dirty="0" err="1">
                          <a:solidFill>
                            <a:srgbClr val="C00000"/>
                          </a:solidFill>
                        </a:rPr>
                        <a:t>supported</a:t>
                      </a:r>
                      <a:endParaRPr lang="de-DE" sz="1600" dirty="0">
                        <a:solidFill>
                          <a:srgbClr val="C00000"/>
                        </a:solidFill>
                      </a:endParaRPr>
                    </a:p>
                  </a:txBody>
                  <a:tcPr anchor="ctr"/>
                </a:tc>
              </a:tr>
              <a:tr h="0">
                <a:tc>
                  <a:txBody>
                    <a:bodyPr/>
                    <a:lstStyle/>
                    <a:p>
                      <a:r>
                        <a:rPr lang="de-DE" sz="1600"/>
                        <a:t>Exchange 2010 SP1</a:t>
                      </a:r>
                    </a:p>
                  </a:txBody>
                  <a:tcPr anchor="ctr"/>
                </a:tc>
                <a:tc>
                  <a:txBody>
                    <a:bodyPr/>
                    <a:lstStyle/>
                    <a:p>
                      <a:r>
                        <a:rPr lang="de-DE" sz="1600" dirty="0" err="1">
                          <a:solidFill>
                            <a:srgbClr val="92D050"/>
                          </a:solidFill>
                        </a:rPr>
                        <a:t>Supported</a:t>
                      </a:r>
                      <a:endParaRPr lang="de-DE" sz="1600" dirty="0">
                        <a:solidFill>
                          <a:srgbClr val="92D050"/>
                        </a:solidFill>
                      </a:endParaRPr>
                    </a:p>
                  </a:txBody>
                  <a:tcPr anchor="ctr"/>
                </a:tc>
                <a:tc>
                  <a:txBody>
                    <a:bodyPr/>
                    <a:lstStyle/>
                    <a:p>
                      <a:r>
                        <a:rPr lang="de-DE" sz="1600" dirty="0">
                          <a:solidFill>
                            <a:srgbClr val="C00000"/>
                          </a:solidFill>
                        </a:rPr>
                        <a:t>Not </a:t>
                      </a:r>
                      <a:r>
                        <a:rPr lang="de-DE" sz="1600" dirty="0" smtClean="0">
                          <a:solidFill>
                            <a:srgbClr val="C00000"/>
                          </a:solidFill>
                        </a:rPr>
                        <a:t>supported</a:t>
                      </a:r>
                      <a:r>
                        <a:rPr lang="de-DE" sz="1600" baseline="30000" dirty="0" smtClean="0"/>
                        <a:t>2</a:t>
                      </a:r>
                      <a:endParaRPr lang="de-DE" sz="1600" dirty="0"/>
                    </a:p>
                  </a:txBody>
                  <a:tcPr anchor="ctr"/>
                </a:tc>
                <a:tc>
                  <a:txBody>
                    <a:bodyPr/>
                    <a:lstStyle/>
                    <a:p>
                      <a:r>
                        <a:rPr lang="de-DE" sz="1600" dirty="0">
                          <a:solidFill>
                            <a:srgbClr val="C00000"/>
                          </a:solidFill>
                        </a:rPr>
                        <a:t>Not </a:t>
                      </a:r>
                      <a:r>
                        <a:rPr lang="de-DE" sz="1600" dirty="0" err="1">
                          <a:solidFill>
                            <a:srgbClr val="C00000"/>
                          </a:solidFill>
                        </a:rPr>
                        <a:t>supported</a:t>
                      </a:r>
                      <a:endParaRPr lang="de-DE" sz="1600" dirty="0">
                        <a:solidFill>
                          <a:srgbClr val="C00000"/>
                        </a:solidFill>
                      </a:endParaRPr>
                    </a:p>
                  </a:txBody>
                  <a:tcPr anchor="ctr"/>
                </a:tc>
              </a:tr>
              <a:tr h="0">
                <a:tc>
                  <a:txBody>
                    <a:bodyPr/>
                    <a:lstStyle/>
                    <a:p>
                      <a:r>
                        <a:rPr lang="de-DE" sz="1600"/>
                        <a:t>Exchange 2007 SP3 RU10</a:t>
                      </a:r>
                    </a:p>
                  </a:txBody>
                  <a:tcPr anchor="ctr"/>
                </a:tc>
                <a:tc>
                  <a:txBody>
                    <a:bodyPr/>
                    <a:lstStyle/>
                    <a:p>
                      <a:r>
                        <a:rPr lang="de-DE" sz="1600" dirty="0" smtClean="0">
                          <a:solidFill>
                            <a:srgbClr val="92D050"/>
                          </a:solidFill>
                        </a:rPr>
                        <a:t>Supported</a:t>
                      </a:r>
                      <a:r>
                        <a:rPr lang="de-DE" sz="1600" baseline="30000" dirty="0" smtClean="0"/>
                        <a:t>3</a:t>
                      </a:r>
                      <a:endParaRPr lang="de-DE" sz="1600" baseline="30000" dirty="0"/>
                    </a:p>
                  </a:txBody>
                  <a:tcPr anchor="ctr"/>
                </a:tc>
                <a:tc>
                  <a:txBody>
                    <a:bodyPr/>
                    <a:lstStyle/>
                    <a:p>
                      <a:r>
                        <a:rPr lang="de-DE" sz="1600" dirty="0" smtClean="0">
                          <a:solidFill>
                            <a:srgbClr val="92D050"/>
                          </a:solidFill>
                        </a:rPr>
                        <a:t>Supported</a:t>
                      </a:r>
                      <a:r>
                        <a:rPr lang="de-DE" sz="1600" baseline="30000" dirty="0" smtClean="0"/>
                        <a:t>4</a:t>
                      </a:r>
                      <a:endParaRPr lang="de-DE" sz="1600" dirty="0"/>
                    </a:p>
                  </a:txBody>
                  <a:tcPr anchor="ctr"/>
                </a:tc>
                <a:tc>
                  <a:txBody>
                    <a:bodyPr/>
                    <a:lstStyle/>
                    <a:p>
                      <a:r>
                        <a:rPr lang="de-DE" sz="1600" dirty="0" smtClean="0">
                          <a:solidFill>
                            <a:srgbClr val="92D050"/>
                          </a:solidFill>
                        </a:rPr>
                        <a:t>Supported</a:t>
                      </a:r>
                      <a:r>
                        <a:rPr lang="de-DE" sz="1600" baseline="30000" dirty="0" smtClean="0"/>
                        <a:t>5</a:t>
                      </a:r>
                      <a:endParaRPr lang="de-DE" sz="1600" dirty="0"/>
                    </a:p>
                  </a:txBody>
                  <a:tcPr anchor="ctr"/>
                </a:tc>
              </a:tr>
              <a:tr h="0">
                <a:tc>
                  <a:txBody>
                    <a:bodyPr/>
                    <a:lstStyle/>
                    <a:p>
                      <a:r>
                        <a:rPr lang="de-DE" sz="1600"/>
                        <a:t>Exchange 2007 SP3</a:t>
                      </a:r>
                    </a:p>
                  </a:txBody>
                  <a:tcPr anchor="ctr"/>
                </a:tc>
                <a:tc>
                  <a:txBody>
                    <a:bodyPr/>
                    <a:lstStyle/>
                    <a:p>
                      <a:r>
                        <a:rPr lang="de-DE" sz="1600" dirty="0" smtClean="0">
                          <a:solidFill>
                            <a:srgbClr val="92D050"/>
                          </a:solidFill>
                        </a:rPr>
                        <a:t>Supported</a:t>
                      </a:r>
                      <a:r>
                        <a:rPr lang="de-DE" sz="1600" baseline="30000" dirty="0" smtClean="0"/>
                        <a:t>3</a:t>
                      </a:r>
                      <a:endParaRPr lang="de-DE" sz="1600" dirty="0"/>
                    </a:p>
                  </a:txBody>
                  <a:tcPr anchor="ctr"/>
                </a:tc>
                <a:tc>
                  <a:txBody>
                    <a:bodyPr/>
                    <a:lstStyle/>
                    <a:p>
                      <a:r>
                        <a:rPr lang="de-DE" sz="1600" dirty="0">
                          <a:solidFill>
                            <a:srgbClr val="C00000"/>
                          </a:solidFill>
                        </a:rPr>
                        <a:t>Not </a:t>
                      </a:r>
                      <a:r>
                        <a:rPr lang="de-DE" sz="1600" dirty="0" err="1">
                          <a:solidFill>
                            <a:srgbClr val="C00000"/>
                          </a:solidFill>
                        </a:rPr>
                        <a:t>Supported</a:t>
                      </a:r>
                      <a:endParaRPr lang="de-DE" sz="1600" dirty="0">
                        <a:solidFill>
                          <a:srgbClr val="C00000"/>
                        </a:solidFill>
                      </a:endParaRPr>
                    </a:p>
                  </a:txBody>
                  <a:tcPr anchor="ctr"/>
                </a:tc>
                <a:tc>
                  <a:txBody>
                    <a:bodyPr/>
                    <a:lstStyle/>
                    <a:p>
                      <a:r>
                        <a:rPr lang="de-DE" sz="1600" dirty="0">
                          <a:solidFill>
                            <a:srgbClr val="C00000"/>
                          </a:solidFill>
                        </a:rPr>
                        <a:t>Not </a:t>
                      </a:r>
                      <a:r>
                        <a:rPr lang="de-DE" sz="1600" dirty="0" err="1">
                          <a:solidFill>
                            <a:srgbClr val="C00000"/>
                          </a:solidFill>
                        </a:rPr>
                        <a:t>supported</a:t>
                      </a:r>
                      <a:endParaRPr lang="de-DE" sz="1600" dirty="0">
                        <a:solidFill>
                          <a:srgbClr val="C00000"/>
                        </a:solidFill>
                      </a:endParaRPr>
                    </a:p>
                  </a:txBody>
                  <a:tcPr anchor="ctr"/>
                </a:tc>
              </a:tr>
              <a:tr h="0">
                <a:tc>
                  <a:txBody>
                    <a:bodyPr/>
                    <a:lstStyle/>
                    <a:p>
                      <a:r>
                        <a:rPr lang="de-DE" sz="1600"/>
                        <a:t>Exchange 2003 SP2</a:t>
                      </a:r>
                    </a:p>
                  </a:txBody>
                  <a:tcPr anchor="ctr"/>
                </a:tc>
                <a:tc>
                  <a:txBody>
                    <a:bodyPr/>
                    <a:lstStyle/>
                    <a:p>
                      <a:r>
                        <a:rPr lang="de-DE" sz="1600" dirty="0" smtClean="0">
                          <a:solidFill>
                            <a:srgbClr val="92D050"/>
                          </a:solidFill>
                        </a:rPr>
                        <a:t>Supported</a:t>
                      </a:r>
                      <a:r>
                        <a:rPr lang="de-DE" sz="1600" baseline="30000" dirty="0" smtClean="0"/>
                        <a:t>3</a:t>
                      </a:r>
                      <a:endParaRPr lang="de-DE" sz="1600" dirty="0"/>
                    </a:p>
                  </a:txBody>
                  <a:tcPr anchor="ctr"/>
                </a:tc>
                <a:tc>
                  <a:txBody>
                    <a:bodyPr/>
                    <a:lstStyle/>
                    <a:p>
                      <a:r>
                        <a:rPr lang="de-DE" sz="1600" dirty="0" smtClean="0">
                          <a:solidFill>
                            <a:srgbClr val="92D050"/>
                          </a:solidFill>
                        </a:rPr>
                        <a:t>Supported</a:t>
                      </a:r>
                      <a:r>
                        <a:rPr lang="de-DE" sz="1600" baseline="30000" dirty="0" smtClean="0"/>
                        <a:t>4</a:t>
                      </a:r>
                      <a:endParaRPr lang="de-DE" sz="1600" dirty="0"/>
                    </a:p>
                  </a:txBody>
                  <a:tcPr anchor="ctr"/>
                </a:tc>
                <a:tc>
                  <a:txBody>
                    <a:bodyPr/>
                    <a:lstStyle/>
                    <a:p>
                      <a:r>
                        <a:rPr lang="de-DE" sz="1600" dirty="0">
                          <a:solidFill>
                            <a:srgbClr val="C00000"/>
                          </a:solidFill>
                        </a:rPr>
                        <a:t>Not </a:t>
                      </a:r>
                      <a:r>
                        <a:rPr lang="de-DE" sz="1600" dirty="0" err="1">
                          <a:solidFill>
                            <a:srgbClr val="C00000"/>
                          </a:solidFill>
                        </a:rPr>
                        <a:t>supported</a:t>
                      </a:r>
                      <a:endParaRPr lang="de-DE" sz="1600" dirty="0">
                        <a:solidFill>
                          <a:srgbClr val="C00000"/>
                        </a:solidFill>
                      </a:endParaRPr>
                    </a:p>
                  </a:txBody>
                  <a:tcPr anchor="ct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1295056589"/>
              </p:ext>
            </p:extLst>
          </p:nvPr>
        </p:nvGraphicFramePr>
        <p:xfrm>
          <a:off x="419101" y="5307103"/>
          <a:ext cx="11381014" cy="822960"/>
        </p:xfrm>
        <a:graphic>
          <a:graphicData uri="http://schemas.openxmlformats.org/drawingml/2006/table">
            <a:tbl>
              <a:tblPr firstRow="1" bandRow="1">
                <a:tableStyleId>{2D5ABB26-0587-4C30-8999-92F81FD0307C}</a:tableStyleId>
              </a:tblPr>
              <a:tblGrid>
                <a:gridCol w="5690507"/>
                <a:gridCol w="5690507"/>
              </a:tblGrid>
              <a:tr h="331697">
                <a:tc>
                  <a:txBody>
                    <a:bodyPr/>
                    <a:lstStyle/>
                    <a:p>
                      <a:r>
                        <a:rPr lang="de-DE" sz="1200" baseline="30000" dirty="0" smtClean="0"/>
                        <a:t>1 </a:t>
                      </a:r>
                      <a:r>
                        <a:rPr lang="de-DE" sz="1200" dirty="0" err="1" smtClean="0">
                          <a:latin typeface="Segoe UI" panose="020B0502040204020203" pitchFamily="34" charset="0"/>
                          <a:ea typeface="Segoe UI" panose="020B0502040204020203" pitchFamily="34" charset="0"/>
                          <a:cs typeface="Segoe UI" panose="020B0502040204020203" pitchFamily="34" charset="0"/>
                        </a:rPr>
                        <a:t>Blocked</a:t>
                      </a:r>
                      <a:r>
                        <a:rPr lang="de-DE" sz="1200" dirty="0" smtClean="0">
                          <a:latin typeface="Segoe UI" panose="020B0502040204020203" pitchFamily="34" charset="0"/>
                          <a:ea typeface="Segoe UI" panose="020B0502040204020203" pitchFamily="34" charset="0"/>
                          <a:cs typeface="Segoe UI" panose="020B0502040204020203" pitchFamily="34" charset="0"/>
                        </a:rPr>
                        <a:t> in Exchange 2013 </a:t>
                      </a:r>
                      <a:r>
                        <a:rPr lang="de-DE" sz="1200" dirty="0" err="1" smtClean="0">
                          <a:latin typeface="Segoe UI" panose="020B0502040204020203" pitchFamily="34" charset="0"/>
                          <a:ea typeface="Segoe UI" panose="020B0502040204020203" pitchFamily="34" charset="0"/>
                          <a:cs typeface="Segoe UI" panose="020B0502040204020203" pitchFamily="34" charset="0"/>
                        </a:rPr>
                        <a:t>setup</a:t>
                      </a:r>
                      <a:endParaRPr lang="de-DE" sz="1200" dirty="0" smtClean="0">
                        <a:latin typeface="Segoe UI" panose="020B0502040204020203" pitchFamily="34" charset="0"/>
                        <a:ea typeface="Segoe UI" panose="020B0502040204020203" pitchFamily="34" charset="0"/>
                        <a:cs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200" baseline="30000" dirty="0" smtClean="0"/>
                        <a:t>2 </a:t>
                      </a:r>
                      <a:r>
                        <a:rPr lang="de-DE" sz="1200" dirty="0" err="1" smtClean="0">
                          <a:latin typeface="Segoe UI" panose="020B0502040204020203" pitchFamily="34" charset="0"/>
                          <a:ea typeface="Segoe UI" panose="020B0502040204020203" pitchFamily="34" charset="0"/>
                          <a:cs typeface="Segoe UI" panose="020B0502040204020203" pitchFamily="34" charset="0"/>
                        </a:rPr>
                        <a:t>Tenant</a:t>
                      </a:r>
                      <a:r>
                        <a:rPr lang="de-DE" sz="1200" dirty="0" smtClean="0">
                          <a:latin typeface="Segoe UI" panose="020B0502040204020203" pitchFamily="34" charset="0"/>
                          <a:ea typeface="Segoe UI" panose="020B0502040204020203" pitchFamily="34" charset="0"/>
                          <a:cs typeface="Segoe UI" panose="020B0502040204020203" pitchFamily="34" charset="0"/>
                        </a:rPr>
                        <a:t> upgrade </a:t>
                      </a:r>
                      <a:r>
                        <a:rPr lang="de-DE" sz="1200" dirty="0" err="1" smtClean="0">
                          <a:latin typeface="Segoe UI" panose="020B0502040204020203" pitchFamily="34" charset="0"/>
                          <a:ea typeface="Segoe UI" panose="020B0502040204020203" pitchFamily="34" charset="0"/>
                          <a:cs typeface="Segoe UI" panose="020B0502040204020203" pitchFamily="34" charset="0"/>
                        </a:rPr>
                        <a:t>notification</a:t>
                      </a:r>
                      <a:r>
                        <a:rPr lang="de-DE" sz="1200" dirty="0" smtClean="0">
                          <a:latin typeface="Segoe UI" panose="020B0502040204020203" pitchFamily="34" charset="0"/>
                          <a:ea typeface="Segoe UI" panose="020B0502040204020203" pitchFamily="34" charset="0"/>
                          <a:cs typeface="Segoe UI" panose="020B0502040204020203" pitchFamily="34" charset="0"/>
                        </a:rPr>
                        <a:t> </a:t>
                      </a:r>
                      <a:r>
                        <a:rPr lang="de-DE" sz="1200" dirty="0" err="1" smtClean="0">
                          <a:latin typeface="Segoe UI" panose="020B0502040204020203" pitchFamily="34" charset="0"/>
                          <a:ea typeface="Segoe UI" panose="020B0502040204020203" pitchFamily="34" charset="0"/>
                          <a:cs typeface="Segoe UI" panose="020B0502040204020203" pitchFamily="34" charset="0"/>
                        </a:rPr>
                        <a:t>provided</a:t>
                      </a:r>
                      <a:r>
                        <a:rPr lang="de-DE" sz="1200" dirty="0" smtClean="0">
                          <a:latin typeface="Segoe UI" panose="020B0502040204020203" pitchFamily="34" charset="0"/>
                          <a:ea typeface="Segoe UI" panose="020B0502040204020203" pitchFamily="34" charset="0"/>
                          <a:cs typeface="Segoe UI" panose="020B0502040204020203" pitchFamily="34" charset="0"/>
                        </a:rPr>
                        <a:t> in Exchange</a:t>
                      </a:r>
                      <a:r>
                        <a:rPr lang="de-DE" sz="1200" baseline="0" dirty="0" smtClean="0">
                          <a:latin typeface="Segoe UI" panose="020B0502040204020203" pitchFamily="34" charset="0"/>
                          <a:ea typeface="Segoe UI" panose="020B0502040204020203" pitchFamily="34" charset="0"/>
                          <a:cs typeface="Segoe UI" panose="020B0502040204020203" pitchFamily="34" charset="0"/>
                        </a:rPr>
                        <a:t> Management </a:t>
                      </a:r>
                      <a:r>
                        <a:rPr lang="de-DE" sz="1200" baseline="0" dirty="0" err="1" smtClean="0">
                          <a:latin typeface="Segoe UI" panose="020B0502040204020203" pitchFamily="34" charset="0"/>
                          <a:ea typeface="Segoe UI" panose="020B0502040204020203" pitchFamily="34" charset="0"/>
                          <a:cs typeface="Segoe UI" panose="020B0502040204020203" pitchFamily="34" charset="0"/>
                        </a:rPr>
                        <a:t>Console</a:t>
                      </a:r>
                      <a:endParaRPr lang="de-DE" sz="1200" dirty="0" smtClean="0">
                        <a:latin typeface="Segoe UI" panose="020B0502040204020203" pitchFamily="34" charset="0"/>
                        <a:ea typeface="Segoe UI" panose="020B0502040204020203" pitchFamily="34" charset="0"/>
                        <a:cs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200" baseline="30000" dirty="0" smtClean="0"/>
                        <a:t>3 </a:t>
                      </a:r>
                      <a:r>
                        <a:rPr lang="de-DE" sz="1200" baseline="0" dirty="0" err="1" smtClean="0">
                          <a:latin typeface="Segoe UI" panose="020B0502040204020203" pitchFamily="34" charset="0"/>
                          <a:ea typeface="Segoe UI" panose="020B0502040204020203" pitchFamily="34" charset="0"/>
                          <a:cs typeface="Segoe UI" panose="020B0502040204020203" pitchFamily="34" charset="0"/>
                        </a:rPr>
                        <a:t>Requires</a:t>
                      </a:r>
                      <a:r>
                        <a:rPr lang="de-DE" sz="1200" baseline="0" dirty="0" smtClean="0">
                          <a:latin typeface="Segoe UI" panose="020B0502040204020203" pitchFamily="34" charset="0"/>
                          <a:ea typeface="Segoe UI" panose="020B0502040204020203" pitchFamily="34" charset="0"/>
                          <a:cs typeface="Segoe UI" panose="020B0502040204020203" pitchFamily="34" charset="0"/>
                        </a:rPr>
                        <a:t> at least </a:t>
                      </a:r>
                      <a:r>
                        <a:rPr lang="de-DE" sz="1200" baseline="0" dirty="0" err="1" smtClean="0">
                          <a:latin typeface="Segoe UI" panose="020B0502040204020203" pitchFamily="34" charset="0"/>
                          <a:ea typeface="Segoe UI" panose="020B0502040204020203" pitchFamily="34" charset="0"/>
                          <a:cs typeface="Segoe UI" panose="020B0502040204020203" pitchFamily="34" charset="0"/>
                        </a:rPr>
                        <a:t>one</a:t>
                      </a:r>
                      <a:r>
                        <a:rPr lang="de-DE" sz="1200" baseline="0" dirty="0" smtClean="0">
                          <a:latin typeface="Segoe UI" panose="020B0502040204020203" pitchFamily="34" charset="0"/>
                          <a:ea typeface="Segoe UI" panose="020B0502040204020203" pitchFamily="34" charset="0"/>
                          <a:cs typeface="Segoe UI" panose="020B0502040204020203" pitchFamily="34" charset="0"/>
                        </a:rPr>
                        <a:t> on-</a:t>
                      </a:r>
                      <a:r>
                        <a:rPr lang="de-DE" sz="1200" baseline="0" dirty="0" err="1" smtClean="0">
                          <a:latin typeface="Segoe UI" panose="020B0502040204020203" pitchFamily="34" charset="0"/>
                          <a:ea typeface="Segoe UI" panose="020B0502040204020203" pitchFamily="34" charset="0"/>
                          <a:cs typeface="Segoe UI" panose="020B0502040204020203" pitchFamily="34" charset="0"/>
                        </a:rPr>
                        <a:t>premise</a:t>
                      </a:r>
                      <a:r>
                        <a:rPr lang="de-DE" sz="1200" baseline="0" dirty="0" smtClean="0">
                          <a:latin typeface="Segoe UI" panose="020B0502040204020203" pitchFamily="34" charset="0"/>
                          <a:ea typeface="Segoe UI" panose="020B0502040204020203" pitchFamily="34" charset="0"/>
                          <a:cs typeface="Segoe UI" panose="020B0502040204020203" pitchFamily="34" charset="0"/>
                        </a:rPr>
                        <a:t> Exchange 2010 SP2 </a:t>
                      </a:r>
                      <a:r>
                        <a:rPr lang="de-DE" sz="1200" baseline="0" dirty="0" err="1" smtClean="0">
                          <a:latin typeface="Segoe UI" panose="020B0502040204020203" pitchFamily="34" charset="0"/>
                          <a:ea typeface="Segoe UI" panose="020B0502040204020203" pitchFamily="34" charset="0"/>
                          <a:cs typeface="Segoe UI" panose="020B0502040204020203" pitchFamily="34" charset="0"/>
                        </a:rPr>
                        <a:t>server</a:t>
                      </a:r>
                      <a:endParaRPr lang="de-DE" sz="1200" dirty="0" smtClean="0">
                        <a:latin typeface="Segoe UI" panose="020B0502040204020203" pitchFamily="34" charset="0"/>
                        <a:ea typeface="Segoe UI" panose="020B0502040204020203" pitchFamily="34" charset="0"/>
                        <a:cs typeface="Segoe UI" panose="020B0502040204020203"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aseline="30000" dirty="0" smtClean="0"/>
                        <a:t>4 </a:t>
                      </a:r>
                      <a:r>
                        <a:rPr kumimoji="0" lang="de-DE" sz="1200" b="0" i="0" u="none" strike="noStrike" kern="1200" cap="none" spc="0" normalizeH="0" baseline="0" noProof="0" dirty="0" err="1"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Requires</a:t>
                      </a:r>
                      <a:r>
                        <a:rPr kumimoji="0" lang="de-DE" sz="1200" b="0" i="0" u="none" strike="noStrike" kern="1200" cap="none" spc="0" normalizeH="0" baseline="0" noProof="0" dirty="0"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 at least </a:t>
                      </a:r>
                      <a:r>
                        <a:rPr kumimoji="0" lang="de-DE" sz="1200" b="0" i="0" u="none" strike="noStrike" kern="1200" cap="none" spc="0" normalizeH="0" baseline="0" noProof="0" dirty="0" err="1"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one</a:t>
                      </a:r>
                      <a:r>
                        <a:rPr kumimoji="0" lang="de-DE" sz="1200" b="0" i="0" u="none" strike="noStrike" kern="1200" cap="none" spc="0" normalizeH="0" baseline="0" noProof="0" dirty="0"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 on-</a:t>
                      </a:r>
                      <a:r>
                        <a:rPr kumimoji="0" lang="de-DE" sz="1200" b="0" i="0" u="none" strike="noStrike" kern="1200" cap="none" spc="0" normalizeH="0" baseline="0" noProof="0" dirty="0" err="1"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premise</a:t>
                      </a:r>
                      <a:r>
                        <a:rPr kumimoji="0" lang="de-DE" sz="1200" b="0" i="0" u="none" strike="noStrike" kern="1200" cap="none" spc="0" normalizeH="0" baseline="0" noProof="0" dirty="0"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 Exchange 2010 SP2 </a:t>
                      </a:r>
                      <a:r>
                        <a:rPr kumimoji="0" lang="de-DE" sz="1200" b="0" i="0" u="none" strike="noStrike" kern="1200" cap="none" spc="0" normalizeH="0" baseline="0" noProof="0" dirty="0" err="1"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server</a:t>
                      </a:r>
                      <a:r>
                        <a:rPr kumimoji="0" lang="de-DE" sz="1200" b="0" i="0" u="none" strike="noStrike" kern="1200" cap="none" spc="0" normalizeH="0" baseline="0" noProof="0" dirty="0"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
                      </a:r>
                      <a:br>
                        <a:rPr kumimoji="0" lang="de-DE" sz="1200" b="0" i="0" u="none" strike="noStrike" kern="1200" cap="none" spc="0" normalizeH="0" baseline="0" noProof="0" dirty="0"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br>
                      <a:r>
                        <a:rPr lang="de-DE" sz="1200" baseline="30000" dirty="0" smtClean="0"/>
                        <a:t>5 </a:t>
                      </a:r>
                      <a:r>
                        <a:rPr kumimoji="0" lang="de-DE" sz="1200" b="0" i="0" u="none" strike="noStrike" kern="1200" cap="none" spc="0" normalizeH="0" baseline="0" noProof="0" dirty="0" err="1"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Requires</a:t>
                      </a:r>
                      <a:r>
                        <a:rPr kumimoji="0" lang="de-DE" sz="1200" b="0" i="0" u="none" strike="noStrike" kern="1200" cap="none" spc="0" normalizeH="0" baseline="0" noProof="0" dirty="0"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 at least </a:t>
                      </a:r>
                      <a:r>
                        <a:rPr kumimoji="0" lang="de-DE" sz="1200" b="0" i="0" u="none" strike="noStrike" kern="1200" cap="none" spc="0" normalizeH="0" baseline="0" noProof="0" dirty="0" err="1"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one</a:t>
                      </a:r>
                      <a:r>
                        <a:rPr kumimoji="0" lang="de-DE" sz="1200" b="0" i="0" u="none" strike="noStrike" kern="1200" cap="none" spc="0" normalizeH="0" baseline="0" noProof="0" dirty="0"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 on-</a:t>
                      </a:r>
                      <a:r>
                        <a:rPr kumimoji="0" lang="de-DE" sz="1200" b="0" i="0" u="none" strike="noStrike" kern="1200" cap="none" spc="0" normalizeH="0" baseline="0" noProof="0" dirty="0" err="1"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premise</a:t>
                      </a:r>
                      <a:r>
                        <a:rPr kumimoji="0" lang="de-DE" sz="1200" b="0" i="0" u="none" strike="noStrike" kern="1200" cap="none" spc="0" normalizeH="0" baseline="0" noProof="0" dirty="0"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 Exchange 2013 (CU1) </a:t>
                      </a:r>
                      <a:r>
                        <a:rPr kumimoji="0" lang="de-DE" sz="1200" b="0" i="0" u="none" strike="noStrike" kern="1200" cap="none" spc="0" normalizeH="0" baseline="0" noProof="0" dirty="0" err="1"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rPr>
                        <a:t>server</a:t>
                      </a:r>
                      <a:endParaRPr kumimoji="0" lang="de-DE" sz="1200" b="0" i="0" u="none" strike="noStrike" kern="1200" cap="none" spc="0" normalizeH="0" baseline="0" noProof="0" dirty="0"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smtClean="0">
                        <a:ln>
                          <a:noFill/>
                        </a:ln>
                        <a:solidFill>
                          <a:prstClr val="white"/>
                        </a:solidFill>
                        <a:effectLst/>
                        <a:uLnTx/>
                        <a:uFillTx/>
                        <a:latin typeface="Segoe UI" panose="020B0502040204020203" pitchFamily="34" charset="0"/>
                        <a:ea typeface="Segoe UI" panose="020B0502040204020203" pitchFamily="34" charset="0"/>
                        <a:cs typeface="Segoe UI" panose="020B0502040204020203" pitchFamily="34" charset="0"/>
                      </a:endParaRPr>
                    </a:p>
                    <a:p>
                      <a:endParaRPr lang="de-DE" sz="1200" dirty="0">
                        <a:latin typeface="Segoe UI" panose="020B0502040204020203" pitchFamily="34" charset="0"/>
                        <a:ea typeface="Segoe UI" panose="020B0502040204020203" pitchFamily="34" charset="0"/>
                        <a:cs typeface="Segoe UI" panose="020B0502040204020203" pitchFamily="34" charset="0"/>
                      </a:endParaRPr>
                    </a:p>
                  </a:txBody>
                  <a:tcPr anchor="b">
                    <a:lnL>
                      <a:noFill/>
                    </a:lnL>
                    <a:lnR>
                      <a:noFill/>
                    </a:lnR>
                    <a:lnT>
                      <a:noFill/>
                    </a:lnT>
                    <a:lnB>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215278489"/>
      </p:ext>
    </p:extLst>
  </p:cSld>
  <p:clrMapOvr>
    <a:masterClrMapping/>
  </p:clrMapOvr>
  <p:transition spd="med">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1582675572"/>
              </p:ext>
            </p:extLst>
          </p:nvPr>
        </p:nvGraphicFramePr>
        <p:xfrm>
          <a:off x="419101" y="1614489"/>
          <a:ext cx="11366500" cy="439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103</a:t>
            </a:fld>
            <a:endParaRPr lang="de-DE"/>
          </a:p>
        </p:txBody>
      </p:sp>
    </p:spTree>
    <p:extLst>
      <p:ext uri="{BB962C8B-B14F-4D97-AF65-F5344CB8AC3E}">
        <p14:creationId xmlns:p14="http://schemas.microsoft.com/office/powerpoint/2010/main" val="3584253713"/>
      </p:ext>
    </p:extLst>
  </p:cSld>
  <p:clrMapOvr>
    <a:masterClrMapping/>
  </p:clrMapOvr>
  <p:transition spd="med">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Migration </a:t>
            </a:r>
            <a:r>
              <a:rPr lang="de-DE" dirty="0" err="1" smtClean="0"/>
              <a:t>interfaces</a:t>
            </a:r>
            <a:r>
              <a:rPr lang="de-DE" dirty="0" smtClean="0"/>
              <a:t/>
            </a:r>
            <a:br>
              <a:rPr lang="de-DE" dirty="0" smtClean="0"/>
            </a:br>
            <a:r>
              <a:rPr lang="de-DE" dirty="0" smtClean="0"/>
              <a:t>EAC</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104</a:t>
            </a:fld>
            <a:endParaRPr lang="de-DE"/>
          </a:p>
        </p:txBody>
      </p:sp>
      <p:pic>
        <p:nvPicPr>
          <p:cNvPr id="5"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013" y="1544867"/>
            <a:ext cx="4994910" cy="2755408"/>
          </a:xfrm>
          <a:prstGeom prst="rect">
            <a:avLst/>
          </a:prstGeom>
        </p:spPr>
      </p:pic>
      <p:cxnSp>
        <p:nvCxnSpPr>
          <p:cNvPr id="6" name="Straight Connector 9"/>
          <p:cNvCxnSpPr>
            <a:stCxn id="7" idx="3"/>
          </p:cNvCxnSpPr>
          <p:nvPr/>
        </p:nvCxnSpPr>
        <p:spPr>
          <a:xfrm>
            <a:off x="8064974" y="940495"/>
            <a:ext cx="592044" cy="1106018"/>
          </a:xfrm>
          <a:prstGeom prst="line">
            <a:avLst/>
          </a:prstGeom>
          <a:ln>
            <a:tailEnd type="oval"/>
          </a:ln>
        </p:spPr>
        <p:style>
          <a:lnRef idx="2">
            <a:schemeClr val="accent1"/>
          </a:lnRef>
          <a:fillRef idx="0">
            <a:schemeClr val="accent1"/>
          </a:fillRef>
          <a:effectRef idx="1">
            <a:schemeClr val="accent1"/>
          </a:effectRef>
          <a:fontRef idx="minor">
            <a:schemeClr val="tx1"/>
          </a:fontRef>
        </p:style>
      </p:cxnSp>
      <p:sp>
        <p:nvSpPr>
          <p:cNvPr id="7" name="TextBox 4"/>
          <p:cNvSpPr txBox="1"/>
          <p:nvPr/>
        </p:nvSpPr>
        <p:spPr>
          <a:xfrm>
            <a:off x="6007574" y="672637"/>
            <a:ext cx="2057400" cy="53571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lIns="42854" tIns="21427" rIns="68568" bIns="21427"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marR="0" lvl="1" indent="0" algn="ctr" defTabSz="91415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FFFFFF"/>
                </a:solidFill>
                <a:effectLst/>
                <a:uLnTx/>
                <a:uFillTx/>
                <a:latin typeface="Segoe UI"/>
              </a:rPr>
              <a:t>In EAC, select </a:t>
            </a:r>
          </a:p>
          <a:p>
            <a:pPr marL="0" marR="0" lvl="1" indent="0" algn="ctr" defTabSz="91415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FFFFFF"/>
                </a:solidFill>
                <a:effectLst/>
                <a:uLnTx/>
                <a:uFillTx/>
                <a:latin typeface="Segoe UI"/>
              </a:rPr>
              <a:t>recipients | migration </a:t>
            </a:r>
          </a:p>
        </p:txBody>
      </p:sp>
      <p:cxnSp>
        <p:nvCxnSpPr>
          <p:cNvPr id="8" name="Straight Connector 25"/>
          <p:cNvCxnSpPr>
            <a:stCxn id="9" idx="3"/>
          </p:cNvCxnSpPr>
          <p:nvPr/>
        </p:nvCxnSpPr>
        <p:spPr>
          <a:xfrm flipV="1">
            <a:off x="5309191" y="2656116"/>
            <a:ext cx="1069837" cy="2318249"/>
          </a:xfrm>
          <a:prstGeom prst="line">
            <a:avLst/>
          </a:prstGeom>
          <a:ln>
            <a:tailEnd type="oval"/>
          </a:ln>
        </p:spPr>
        <p:style>
          <a:lnRef idx="2">
            <a:schemeClr val="accent1"/>
          </a:lnRef>
          <a:fillRef idx="0">
            <a:schemeClr val="accent1"/>
          </a:fillRef>
          <a:effectRef idx="1">
            <a:schemeClr val="accent1"/>
          </a:effectRef>
          <a:fontRef idx="minor">
            <a:schemeClr val="tx1"/>
          </a:fontRef>
        </p:style>
      </p:cxnSp>
      <p:sp>
        <p:nvSpPr>
          <p:cNvPr id="9" name="TextBox 4"/>
          <p:cNvSpPr txBox="1"/>
          <p:nvPr/>
        </p:nvSpPr>
        <p:spPr>
          <a:xfrm>
            <a:off x="3541788" y="4706507"/>
            <a:ext cx="1767403" cy="53571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lIns="42854" tIns="21427" rIns="68568" bIns="21427"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marR="0" lvl="1" indent="0" algn="ctr" defTabSz="91415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FFFFFF"/>
                </a:solidFill>
                <a:effectLst/>
                <a:uLnTx/>
                <a:uFillTx/>
                <a:latin typeface="Segoe UI"/>
              </a:rPr>
              <a:t>Start migration wizard</a:t>
            </a:r>
            <a:endParaRPr kumimoji="0" lang="en-US" sz="1600" b="0" i="0" u="none" strike="noStrike" kern="1200" cap="none" spc="0" normalizeH="0" baseline="0" noProof="0" dirty="0">
              <a:ln>
                <a:noFill/>
              </a:ln>
              <a:solidFill>
                <a:srgbClr val="FFFFFF"/>
              </a:solidFill>
              <a:effectLst/>
              <a:uLnTx/>
              <a:uFillTx/>
              <a:latin typeface="Segoe UI"/>
            </a:endParaRPr>
          </a:p>
        </p:txBody>
      </p:sp>
      <p:pic>
        <p:nvPicPr>
          <p:cNvPr id="10"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5297" y="3226524"/>
            <a:ext cx="3219069" cy="3335655"/>
          </a:xfrm>
          <a:prstGeom prst="rect">
            <a:avLst/>
          </a:prstGeom>
          <a:ln>
            <a:solidFill>
              <a:srgbClr val="00188F"/>
            </a:solidFill>
          </a:ln>
        </p:spPr>
      </p:pic>
      <p:cxnSp>
        <p:nvCxnSpPr>
          <p:cNvPr id="11" name="Straight Connector 20"/>
          <p:cNvCxnSpPr>
            <a:stCxn id="12" idx="1"/>
          </p:cNvCxnSpPr>
          <p:nvPr/>
        </p:nvCxnSpPr>
        <p:spPr>
          <a:xfrm flipH="1" flipV="1">
            <a:off x="7707086" y="5314506"/>
            <a:ext cx="949932" cy="363550"/>
          </a:xfrm>
          <a:prstGeom prst="line">
            <a:avLst/>
          </a:prstGeom>
          <a:noFill/>
          <a:ln w="19050" cap="flat" cmpd="sng" algn="ctr">
            <a:solidFill>
              <a:srgbClr val="FF8C00"/>
            </a:solidFill>
            <a:prstDash val="sysDot"/>
            <a:tailEnd type="oval"/>
          </a:ln>
          <a:effectLst/>
        </p:spPr>
      </p:cxnSp>
      <p:sp>
        <p:nvSpPr>
          <p:cNvPr id="12" name="TextBox 4"/>
          <p:cNvSpPr txBox="1"/>
          <p:nvPr/>
        </p:nvSpPr>
        <p:spPr>
          <a:xfrm>
            <a:off x="8657018" y="5287088"/>
            <a:ext cx="1767403" cy="781936"/>
          </a:xfrm>
          <a:prstGeom prst="rect">
            <a:avLst/>
          </a:prstGeom>
          <a:solidFill>
            <a:srgbClr val="FF8C00"/>
          </a:solidFill>
          <a:ln w="19050">
            <a:solidFill>
              <a:srgbClr val="FF8C00"/>
            </a:solidFill>
            <a:prstDash val="solid"/>
            <a:miter lim="800000"/>
          </a:ln>
          <a:effectLst/>
        </p:spPr>
        <p:txBody>
          <a:bodyPr wrap="square" lIns="42854" tIns="21427" rIns="68568" bIns="21427"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marR="0" lvl="1" indent="0" algn="ctr" defTabSz="91415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FFFFFF"/>
                </a:solidFill>
                <a:effectLst/>
                <a:uLnTx/>
                <a:uFillTx/>
                <a:latin typeface="Segoe UI"/>
              </a:rPr>
              <a:t>Choose migration type and follow prompts</a:t>
            </a:r>
            <a:endParaRPr kumimoji="0" lang="en-US" sz="1600" b="0" i="0" u="none" strike="noStrike" kern="1200" cap="none" spc="0" normalizeH="0" baseline="0" noProof="0" dirty="0">
              <a:ln>
                <a:noFill/>
              </a:ln>
              <a:solidFill>
                <a:srgbClr val="FFFFFF"/>
              </a:solidFill>
              <a:effectLst/>
              <a:uLnTx/>
              <a:uFillTx/>
              <a:latin typeface="Segoe UI"/>
            </a:endParaRPr>
          </a:p>
        </p:txBody>
      </p:sp>
      <p:cxnSp>
        <p:nvCxnSpPr>
          <p:cNvPr id="13" name="Straight Connector 29"/>
          <p:cNvCxnSpPr/>
          <p:nvPr/>
        </p:nvCxnSpPr>
        <p:spPr>
          <a:xfrm flipH="1">
            <a:off x="5090843" y="940495"/>
            <a:ext cx="917256" cy="1106018"/>
          </a:xfrm>
          <a:prstGeom prst="line">
            <a:avLst/>
          </a:prstGeom>
          <a:ln>
            <a:tailEnd type="oval"/>
          </a:ln>
        </p:spPr>
        <p:style>
          <a:lnRef idx="2">
            <a:schemeClr val="accent1"/>
          </a:lnRef>
          <a:fillRef idx="0">
            <a:schemeClr val="accent1"/>
          </a:fillRef>
          <a:effectRef idx="1">
            <a:schemeClr val="accent1"/>
          </a:effectRef>
          <a:fontRef idx="minor">
            <a:schemeClr val="tx1"/>
          </a:fontRef>
        </p:style>
      </p:cxnSp>
      <p:pic>
        <p:nvPicPr>
          <p:cNvPr id="14"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5298" y="3226524"/>
            <a:ext cx="3339389" cy="3359506"/>
          </a:xfrm>
          <a:prstGeom prst="rect">
            <a:avLst/>
          </a:prstGeom>
          <a:ln>
            <a:solidFill>
              <a:srgbClr val="00188F"/>
            </a:solidFill>
          </a:ln>
        </p:spPr>
      </p:pic>
      <p:sp>
        <p:nvSpPr>
          <p:cNvPr id="15" name="TextBox 4"/>
          <p:cNvSpPr txBox="1"/>
          <p:nvPr/>
        </p:nvSpPr>
        <p:spPr>
          <a:xfrm>
            <a:off x="8663073" y="5292909"/>
            <a:ext cx="1767403" cy="78193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lIns="42854" tIns="21427" rIns="68568" bIns="21427"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marR="0" lvl="1" indent="0" algn="ctr" defTabSz="91415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FFFFFF"/>
                </a:solidFill>
                <a:effectLst/>
                <a:uLnTx/>
                <a:uFillTx/>
                <a:latin typeface="Segoe UI"/>
              </a:rPr>
              <a:t>Choose hybrid remote move and follow prompts</a:t>
            </a:r>
            <a:endParaRPr kumimoji="0" lang="en-US" sz="1600" b="0" i="0" u="none" strike="noStrike" kern="1200" cap="none" spc="0" normalizeH="0" baseline="0" noProof="0" dirty="0">
              <a:ln>
                <a:noFill/>
              </a:ln>
              <a:solidFill>
                <a:srgbClr val="FFFFFF"/>
              </a:solidFill>
              <a:effectLst/>
              <a:uLnTx/>
              <a:uFillTx/>
              <a:latin typeface="Segoe UI"/>
            </a:endParaRPr>
          </a:p>
        </p:txBody>
      </p:sp>
      <p:cxnSp>
        <p:nvCxnSpPr>
          <p:cNvPr id="16" name="Straight Connector 14"/>
          <p:cNvCxnSpPr/>
          <p:nvPr/>
        </p:nvCxnSpPr>
        <p:spPr>
          <a:xfrm flipH="1" flipV="1">
            <a:off x="7707521" y="5311356"/>
            <a:ext cx="949932" cy="363550"/>
          </a:xfrm>
          <a:prstGeom prst="line">
            <a:avLst/>
          </a:prstGeom>
          <a:ln>
            <a:tailEnd type="ova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9456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par>
                                <p:cTn id="10" presetID="22" presetClass="entr" presetSubtype="1"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par>
                                <p:cTn id="13" presetID="22" presetClass="entr" presetSubtype="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2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22" presetClass="entr" presetSubtype="2"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righ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22" presetClass="entr" presetSubtype="2"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right)">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5"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Migration </a:t>
            </a:r>
            <a:r>
              <a:rPr lang="de-DE" dirty="0" err="1" smtClean="0"/>
              <a:t>interfaces</a:t>
            </a:r>
            <a:r>
              <a:rPr lang="de-DE" dirty="0" smtClean="0"/>
              <a:t/>
            </a:r>
            <a:br>
              <a:rPr lang="de-DE" dirty="0" smtClean="0"/>
            </a:br>
            <a:r>
              <a:rPr lang="de-DE" dirty="0" err="1" smtClean="0"/>
              <a:t>PowerShell</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105</a:t>
            </a:fld>
            <a:endParaRPr lang="de-DE"/>
          </a:p>
        </p:txBody>
      </p:sp>
      <p:pic>
        <p:nvPicPr>
          <p:cNvPr id="17"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4805" y="288389"/>
            <a:ext cx="4976622" cy="5192649"/>
          </a:xfrm>
          <a:prstGeom prst="rect">
            <a:avLst/>
          </a:prstGeom>
        </p:spPr>
      </p:pic>
      <p:sp>
        <p:nvSpPr>
          <p:cNvPr id="18" name="Text Placeholder 5"/>
          <p:cNvSpPr txBox="1">
            <a:spLocks/>
          </p:cNvSpPr>
          <p:nvPr/>
        </p:nvSpPr>
        <p:spPr>
          <a:xfrm>
            <a:off x="3877687" y="617298"/>
            <a:ext cx="4754880" cy="4754880"/>
          </a:xfrm>
          <a:prstGeom prst="rect">
            <a:avLst/>
          </a:prstGeom>
          <a:solidFill>
            <a:srgbClr val="000000"/>
          </a:solidFill>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363" rtl="0" eaLnBrk="1" fontAlgn="auto" latinLnBrk="0" hangingPunct="1">
              <a:lnSpc>
                <a:spcPct val="100000"/>
              </a:lnSpc>
              <a:spcBef>
                <a:spcPts val="0"/>
              </a:spcBef>
              <a:spcAft>
                <a:spcPts val="1200"/>
              </a:spcAft>
              <a:buClrTx/>
              <a:buSzPct val="90000"/>
              <a:buFont typeface="Wingdings" pitchFamily="2" charset="2"/>
              <a:buNone/>
              <a:tabLst/>
              <a:defRPr/>
            </a:pPr>
            <a:r>
              <a:rPr kumimoji="0" lang="en-US" sz="2400" b="1" i="0" u="none" strike="noStrike" kern="1200" cap="none" spc="0" normalizeH="0" baseline="0" noProof="0" dirty="0" smtClean="0">
                <a:ln>
                  <a:noFill/>
                </a:ln>
                <a:solidFill>
                  <a:srgbClr val="FFFFFF"/>
                </a:solidFill>
                <a:effectLst/>
                <a:uLnTx/>
                <a:uFillTx/>
                <a:latin typeface="Segoe UI"/>
              </a:rPr>
              <a:t>Set of Migration </a:t>
            </a:r>
            <a:r>
              <a:rPr kumimoji="0" lang="en-US" sz="2400" b="1" i="0" u="none" strike="noStrike" kern="1200" cap="none" spc="0" normalizeH="0" baseline="0" noProof="0" dirty="0" err="1" smtClean="0">
                <a:ln>
                  <a:noFill/>
                </a:ln>
                <a:solidFill>
                  <a:srgbClr val="FFFFFF"/>
                </a:solidFill>
                <a:effectLst/>
                <a:uLnTx/>
                <a:uFillTx/>
                <a:latin typeface="Segoe UI"/>
              </a:rPr>
              <a:t>Cmdlets</a:t>
            </a:r>
            <a:endParaRPr kumimoji="0" lang="en-US" sz="2400" b="0" i="0" u="none" strike="noStrike" kern="1200" cap="none" spc="0" normalizeH="0" baseline="0" noProof="0" dirty="0" smtClean="0">
              <a:ln>
                <a:noFill/>
              </a:ln>
              <a:solidFill>
                <a:srgbClr val="FFFFFF"/>
              </a:solidFill>
              <a:effectLst/>
              <a:uLnTx/>
              <a:uFillTx/>
              <a:latin typeface="Segoe UI"/>
            </a:endParaRPr>
          </a:p>
          <a:p>
            <a:pPr marL="0" marR="0" lvl="0" indent="0" algn="l" defTabSz="914363" rtl="0" eaLnBrk="1" fontAlgn="auto" latinLnBrk="0" hangingPunct="1">
              <a:lnSpc>
                <a:spcPct val="100000"/>
              </a:lnSpc>
              <a:spcBef>
                <a:spcPts val="0"/>
              </a:spcBef>
              <a:spcAft>
                <a:spcPts val="600"/>
              </a:spcAft>
              <a:buClr>
                <a:srgbClr val="EB3C00"/>
              </a:buClr>
              <a:buSzPct val="80000"/>
              <a:buFont typeface="Arial" pitchFamily="34" charset="0"/>
              <a:buNone/>
              <a:tabLst/>
              <a:defRPr/>
            </a:pPr>
            <a:r>
              <a:rPr kumimoji="0" lang="en-US" sz="2400" b="0" i="0" u="none" strike="noStrike" kern="1200" cap="none" spc="-70" normalizeH="0" baseline="0" noProof="0" dirty="0">
                <a:ln>
                  <a:noFill/>
                </a:ln>
                <a:solidFill>
                  <a:srgbClr val="FFFFFF"/>
                </a:solidFill>
                <a:effectLst/>
                <a:uLnTx/>
                <a:uFillTx/>
                <a:latin typeface="Segoe UI Light"/>
              </a:rPr>
              <a:t>&gt; </a:t>
            </a:r>
            <a:r>
              <a:rPr kumimoji="0" lang="en-US" sz="2400" b="0" i="0" u="none" strike="noStrike" kern="1200" cap="none" spc="-70" normalizeH="0" baseline="0" noProof="0" dirty="0" smtClean="0">
                <a:ln>
                  <a:noFill/>
                </a:ln>
                <a:solidFill>
                  <a:srgbClr val="FFFFFF"/>
                </a:solidFill>
                <a:effectLst/>
                <a:uLnTx/>
                <a:uFillTx/>
                <a:latin typeface="Segoe UI Light"/>
              </a:rPr>
              <a:t>New-</a:t>
            </a:r>
            <a:r>
              <a:rPr kumimoji="0" lang="en-US" sz="2400" b="0" i="0" u="none" strike="noStrike" kern="1200" cap="none" spc="-70" normalizeH="0" baseline="0" noProof="0" dirty="0" err="1" smtClean="0">
                <a:ln>
                  <a:noFill/>
                </a:ln>
                <a:solidFill>
                  <a:srgbClr val="FFFFFF"/>
                </a:solidFill>
                <a:effectLst/>
                <a:uLnTx/>
                <a:uFillTx/>
                <a:latin typeface="Segoe UI Light"/>
              </a:rPr>
              <a:t>MigrationBatch</a:t>
            </a:r>
            <a:r>
              <a:rPr kumimoji="0" lang="en-US" sz="2400" b="0" i="0" u="none" strike="noStrike" kern="1200" cap="none" spc="-70" normalizeH="0" baseline="0" noProof="0" dirty="0" smtClean="0">
                <a:ln>
                  <a:noFill/>
                </a:ln>
                <a:solidFill>
                  <a:srgbClr val="FFFFFF"/>
                </a:solidFill>
                <a:effectLst/>
                <a:uLnTx/>
                <a:uFillTx/>
                <a:latin typeface="Segoe UI Light"/>
              </a:rPr>
              <a:t> </a:t>
            </a:r>
          </a:p>
          <a:p>
            <a:pPr marL="0" marR="0" lvl="0" indent="0" algn="l" defTabSz="914363" rtl="0" eaLnBrk="1" fontAlgn="auto" latinLnBrk="0" hangingPunct="1">
              <a:lnSpc>
                <a:spcPct val="100000"/>
              </a:lnSpc>
              <a:spcBef>
                <a:spcPts val="0"/>
              </a:spcBef>
              <a:spcAft>
                <a:spcPts val="600"/>
              </a:spcAft>
              <a:buClr>
                <a:srgbClr val="EB3C00"/>
              </a:buClr>
              <a:buSzPct val="80000"/>
              <a:buFont typeface="Arial" pitchFamily="34" charset="0"/>
              <a:buNone/>
              <a:tabLst/>
              <a:defRPr/>
            </a:pPr>
            <a:r>
              <a:rPr kumimoji="0" lang="en-US" sz="2400" b="0" i="0" u="none" strike="noStrike" kern="1200" cap="none" spc="-70" normalizeH="0" baseline="0" noProof="0" dirty="0">
                <a:ln>
                  <a:noFill/>
                </a:ln>
                <a:solidFill>
                  <a:srgbClr val="FFFFFF"/>
                </a:solidFill>
                <a:effectLst/>
                <a:uLnTx/>
                <a:uFillTx/>
                <a:latin typeface="Segoe UI Light"/>
              </a:rPr>
              <a:t>&gt; </a:t>
            </a:r>
            <a:r>
              <a:rPr kumimoji="0" lang="en-US" sz="2400" b="0" i="0" u="none" strike="noStrike" kern="1200" cap="none" spc="-70" normalizeH="0" baseline="0" noProof="0" dirty="0" smtClean="0">
                <a:ln>
                  <a:noFill/>
                </a:ln>
                <a:solidFill>
                  <a:srgbClr val="FFFFFF"/>
                </a:solidFill>
                <a:effectLst/>
                <a:uLnTx/>
                <a:uFillTx/>
                <a:latin typeface="Segoe UI Light"/>
              </a:rPr>
              <a:t>Start-</a:t>
            </a:r>
            <a:r>
              <a:rPr kumimoji="0" lang="en-US" sz="2400" b="0" i="0" u="none" strike="noStrike" kern="1200" cap="none" spc="-70" normalizeH="0" baseline="0" noProof="0" dirty="0" err="1" smtClean="0">
                <a:ln>
                  <a:noFill/>
                </a:ln>
                <a:solidFill>
                  <a:srgbClr val="FFFFFF"/>
                </a:solidFill>
                <a:effectLst/>
                <a:uLnTx/>
                <a:uFillTx/>
                <a:latin typeface="Segoe UI Light"/>
              </a:rPr>
              <a:t>MigrationBatch</a:t>
            </a:r>
            <a:endParaRPr kumimoji="0" lang="en-US" sz="2400" b="0" i="0" u="none" strike="noStrike" kern="1200" cap="none" spc="-70" normalizeH="0" baseline="0" noProof="0" dirty="0" smtClean="0">
              <a:ln>
                <a:noFill/>
              </a:ln>
              <a:solidFill>
                <a:srgbClr val="FFFFFF"/>
              </a:solidFill>
              <a:effectLst/>
              <a:uLnTx/>
              <a:uFillTx/>
              <a:latin typeface="Segoe UI Light"/>
            </a:endParaRPr>
          </a:p>
          <a:p>
            <a:pPr marL="0" marR="0" lvl="0" indent="0" algn="l" defTabSz="914363" rtl="0" eaLnBrk="1" fontAlgn="auto" latinLnBrk="0" hangingPunct="1">
              <a:lnSpc>
                <a:spcPct val="100000"/>
              </a:lnSpc>
              <a:spcBef>
                <a:spcPts val="0"/>
              </a:spcBef>
              <a:spcAft>
                <a:spcPts val="600"/>
              </a:spcAft>
              <a:buClr>
                <a:srgbClr val="EB3C00"/>
              </a:buClr>
              <a:buSzPct val="80000"/>
              <a:buFont typeface="Arial" pitchFamily="34" charset="0"/>
              <a:buNone/>
              <a:tabLst/>
              <a:defRPr/>
            </a:pPr>
            <a:r>
              <a:rPr kumimoji="0" lang="en-US" sz="2400" b="0" i="0" u="none" strike="noStrike" kern="1200" cap="none" spc="-70" normalizeH="0" baseline="0" noProof="0" dirty="0">
                <a:ln>
                  <a:noFill/>
                </a:ln>
                <a:solidFill>
                  <a:srgbClr val="FFFFFF"/>
                </a:solidFill>
                <a:effectLst/>
                <a:uLnTx/>
                <a:uFillTx/>
                <a:latin typeface="Segoe UI Light"/>
              </a:rPr>
              <a:t>&gt; </a:t>
            </a:r>
            <a:r>
              <a:rPr kumimoji="0" lang="en-US" sz="2400" b="0" i="0" u="none" strike="noStrike" kern="1200" cap="none" spc="-70" normalizeH="0" baseline="0" noProof="0" dirty="0" smtClean="0">
                <a:ln>
                  <a:noFill/>
                </a:ln>
                <a:solidFill>
                  <a:srgbClr val="FFFFFF"/>
                </a:solidFill>
                <a:effectLst/>
                <a:uLnTx/>
                <a:uFillTx/>
                <a:latin typeface="Segoe UI Light"/>
              </a:rPr>
              <a:t>Get-</a:t>
            </a:r>
            <a:r>
              <a:rPr kumimoji="0" lang="en-US" sz="2400" b="0" i="0" u="none" strike="noStrike" kern="1200" cap="none" spc="-70" normalizeH="0" baseline="0" noProof="0" dirty="0" err="1" smtClean="0">
                <a:ln>
                  <a:noFill/>
                </a:ln>
                <a:solidFill>
                  <a:srgbClr val="FFFFFF"/>
                </a:solidFill>
                <a:effectLst/>
                <a:uLnTx/>
                <a:uFillTx/>
                <a:latin typeface="Segoe UI Light"/>
              </a:rPr>
              <a:t>MigrationBatch</a:t>
            </a:r>
            <a:endParaRPr kumimoji="0" lang="en-US" sz="2400" b="0" i="0" u="none" strike="noStrike" kern="1200" cap="none" spc="-70" normalizeH="0" baseline="0" noProof="0" dirty="0" smtClean="0">
              <a:ln>
                <a:noFill/>
              </a:ln>
              <a:solidFill>
                <a:srgbClr val="FFFFFF"/>
              </a:solidFill>
              <a:effectLst/>
              <a:uLnTx/>
              <a:uFillTx/>
              <a:latin typeface="Segoe UI Light"/>
            </a:endParaRPr>
          </a:p>
          <a:p>
            <a:pPr marL="0" marR="0" lvl="0" indent="0" algn="l" defTabSz="914363" rtl="0" eaLnBrk="1" fontAlgn="auto" latinLnBrk="0" hangingPunct="1">
              <a:lnSpc>
                <a:spcPct val="100000"/>
              </a:lnSpc>
              <a:spcBef>
                <a:spcPts val="0"/>
              </a:spcBef>
              <a:spcAft>
                <a:spcPts val="600"/>
              </a:spcAft>
              <a:buClr>
                <a:srgbClr val="EB3C00"/>
              </a:buClr>
              <a:buSzPct val="80000"/>
              <a:buFont typeface="Arial" pitchFamily="34" charset="0"/>
              <a:buNone/>
              <a:tabLst/>
              <a:defRPr/>
            </a:pPr>
            <a:r>
              <a:rPr kumimoji="0" lang="en-US" sz="2400" b="0" i="0" u="none" strike="noStrike" kern="1200" cap="none" spc="-70" normalizeH="0" baseline="0" noProof="0" dirty="0">
                <a:ln>
                  <a:noFill/>
                </a:ln>
                <a:solidFill>
                  <a:srgbClr val="FFFFFF"/>
                </a:solidFill>
                <a:effectLst/>
                <a:uLnTx/>
                <a:uFillTx/>
                <a:latin typeface="Segoe UI Light"/>
              </a:rPr>
              <a:t>&gt; </a:t>
            </a:r>
            <a:r>
              <a:rPr kumimoji="0" lang="en-US" sz="2400" b="0" i="0" u="none" strike="noStrike" kern="1200" cap="none" spc="-70" normalizeH="0" baseline="0" noProof="0" dirty="0" smtClean="0">
                <a:ln>
                  <a:noFill/>
                </a:ln>
                <a:solidFill>
                  <a:srgbClr val="FFFFFF"/>
                </a:solidFill>
                <a:effectLst/>
                <a:uLnTx/>
                <a:uFillTx/>
                <a:latin typeface="Segoe UI Light"/>
              </a:rPr>
              <a:t>Get-</a:t>
            </a:r>
            <a:r>
              <a:rPr kumimoji="0" lang="en-US" sz="2400" b="0" i="0" u="none" strike="noStrike" kern="1200" cap="none" spc="-70" normalizeH="0" baseline="0" noProof="0" dirty="0" err="1" smtClean="0">
                <a:ln>
                  <a:noFill/>
                </a:ln>
                <a:solidFill>
                  <a:srgbClr val="FFFFFF"/>
                </a:solidFill>
                <a:effectLst/>
                <a:uLnTx/>
                <a:uFillTx/>
                <a:latin typeface="Segoe UI Light"/>
              </a:rPr>
              <a:t>MigrationStatus</a:t>
            </a:r>
            <a:endParaRPr kumimoji="0" lang="en-US" sz="2400" b="0" i="0" u="none" strike="noStrike" kern="1200" cap="none" spc="-70" normalizeH="0" baseline="0" noProof="0" dirty="0" smtClean="0">
              <a:ln>
                <a:noFill/>
              </a:ln>
              <a:solidFill>
                <a:srgbClr val="FFFFFF"/>
              </a:solidFill>
              <a:effectLst/>
              <a:uLnTx/>
              <a:uFillTx/>
              <a:latin typeface="Segoe UI Light"/>
            </a:endParaRPr>
          </a:p>
          <a:p>
            <a:pPr marL="0" marR="0" lvl="0" indent="0" algn="l" defTabSz="914363" rtl="0" eaLnBrk="1" fontAlgn="auto" latinLnBrk="0" hangingPunct="1">
              <a:lnSpc>
                <a:spcPct val="100000"/>
              </a:lnSpc>
              <a:spcBef>
                <a:spcPts val="0"/>
              </a:spcBef>
              <a:spcAft>
                <a:spcPts val="600"/>
              </a:spcAft>
              <a:buClr>
                <a:srgbClr val="EB3C00"/>
              </a:buClr>
              <a:buSzPct val="80000"/>
              <a:buFont typeface="Arial" pitchFamily="34" charset="0"/>
              <a:buNone/>
              <a:tabLst/>
              <a:defRPr/>
            </a:pPr>
            <a:r>
              <a:rPr kumimoji="0" lang="en-US" sz="2400" b="0" i="0" u="none" strike="noStrike" kern="1200" cap="none" spc="-70" normalizeH="0" baseline="0" noProof="0" dirty="0">
                <a:ln>
                  <a:noFill/>
                </a:ln>
                <a:solidFill>
                  <a:srgbClr val="FFFFFF"/>
                </a:solidFill>
                <a:effectLst/>
                <a:uLnTx/>
                <a:uFillTx/>
                <a:latin typeface="Segoe UI Light"/>
              </a:rPr>
              <a:t>&gt; </a:t>
            </a:r>
            <a:r>
              <a:rPr kumimoji="0" lang="en-US" sz="2400" b="0" i="0" u="none" strike="noStrike" kern="1200" cap="none" spc="-70" normalizeH="0" baseline="0" noProof="0" dirty="0" smtClean="0">
                <a:ln>
                  <a:noFill/>
                </a:ln>
                <a:solidFill>
                  <a:srgbClr val="FFFFFF"/>
                </a:solidFill>
                <a:effectLst/>
                <a:uLnTx/>
                <a:uFillTx/>
                <a:latin typeface="Segoe UI Light"/>
              </a:rPr>
              <a:t>Complete-Migration</a:t>
            </a:r>
          </a:p>
          <a:p>
            <a:pPr marL="0" marR="0" lvl="0" indent="0" algn="l" defTabSz="914363" rtl="0" eaLnBrk="1" fontAlgn="auto" latinLnBrk="0" hangingPunct="1">
              <a:lnSpc>
                <a:spcPct val="100000"/>
              </a:lnSpc>
              <a:spcBef>
                <a:spcPts val="0"/>
              </a:spcBef>
              <a:spcAft>
                <a:spcPts val="0"/>
              </a:spcAft>
              <a:buClr>
                <a:srgbClr val="EB3C00"/>
              </a:buClr>
              <a:buSzPct val="80000"/>
              <a:buFont typeface="Arial" pitchFamily="34" charset="0"/>
              <a:buNone/>
              <a:tabLst/>
              <a:defRPr/>
            </a:pPr>
            <a:r>
              <a:rPr kumimoji="0" lang="en-US" sz="2400" b="0" i="0" u="none" strike="noStrike" kern="1200" cap="none" spc="-70" normalizeH="0" baseline="0" noProof="0" dirty="0">
                <a:ln>
                  <a:noFill/>
                </a:ln>
                <a:solidFill>
                  <a:srgbClr val="FFFFFF"/>
                </a:solidFill>
                <a:effectLst/>
                <a:uLnTx/>
                <a:uFillTx/>
                <a:latin typeface="Segoe UI Light"/>
              </a:rPr>
              <a:t>&gt; </a:t>
            </a:r>
            <a:r>
              <a:rPr kumimoji="0" lang="en-US" sz="2400" b="0" i="0" u="none" strike="noStrike" kern="1200" cap="none" spc="-70" normalizeH="0" baseline="0" noProof="0" dirty="0" smtClean="0">
                <a:ln>
                  <a:noFill/>
                </a:ln>
                <a:solidFill>
                  <a:srgbClr val="FFFFFF"/>
                </a:solidFill>
                <a:effectLst/>
                <a:uLnTx/>
                <a:uFillTx/>
                <a:latin typeface="Segoe UI Light"/>
              </a:rPr>
              <a:t>Test-</a:t>
            </a:r>
            <a:r>
              <a:rPr kumimoji="0" lang="en-US" sz="2400" b="0" i="0" u="none" strike="noStrike" kern="1200" cap="none" spc="-70" normalizeH="0" baseline="0" noProof="0" dirty="0" err="1" smtClean="0">
                <a:ln>
                  <a:noFill/>
                </a:ln>
                <a:solidFill>
                  <a:srgbClr val="FFFFFF"/>
                </a:solidFill>
                <a:effectLst/>
                <a:uLnTx/>
                <a:uFillTx/>
                <a:latin typeface="Segoe UI Light"/>
              </a:rPr>
              <a:t>MigrationServerAvailability</a:t>
            </a:r>
            <a:endParaRPr kumimoji="0" lang="en-US" sz="2400" b="0" i="0" u="none" strike="noStrike" kern="1200" cap="none" spc="-70" normalizeH="0" baseline="0" noProof="0" dirty="0" smtClean="0">
              <a:ln>
                <a:noFill/>
              </a:ln>
              <a:solidFill>
                <a:srgbClr val="FFFFFF"/>
              </a:solidFill>
              <a:effectLst/>
              <a:uLnTx/>
              <a:uFillTx/>
              <a:latin typeface="Segoe UI Light"/>
            </a:endParaRPr>
          </a:p>
          <a:p>
            <a:pPr marL="0" marR="0" lvl="0" indent="0" algn="l" defTabSz="914363" rtl="0" eaLnBrk="1" fontAlgn="auto" latinLnBrk="0" hangingPunct="1">
              <a:lnSpc>
                <a:spcPct val="100000"/>
              </a:lnSpc>
              <a:spcBef>
                <a:spcPts val="0"/>
              </a:spcBef>
              <a:spcAft>
                <a:spcPts val="0"/>
              </a:spcAft>
              <a:buClr>
                <a:srgbClr val="EB3C00"/>
              </a:buClr>
              <a:buSzPct val="80000"/>
              <a:buFont typeface="Arial" pitchFamily="34" charset="0"/>
              <a:buNone/>
              <a:tabLst/>
              <a:defRPr/>
            </a:pPr>
            <a:endParaRPr kumimoji="0" lang="en-US" sz="2400" b="0" i="0" u="none" strike="noStrike" kern="1200" cap="none" spc="-70" normalizeH="0" baseline="0" noProof="0" dirty="0" smtClean="0">
              <a:ln>
                <a:noFill/>
              </a:ln>
              <a:solidFill>
                <a:srgbClr val="FFFFFF"/>
              </a:solidFill>
              <a:effectLst/>
              <a:uLnTx/>
              <a:uFillTx/>
              <a:latin typeface="Segoe UI Light"/>
            </a:endParaRPr>
          </a:p>
          <a:p>
            <a:pPr marL="0" marR="0" lvl="0" indent="0" algn="l" defTabSz="914363" rtl="0" eaLnBrk="1" fontAlgn="auto" latinLnBrk="0" hangingPunct="1">
              <a:lnSpc>
                <a:spcPct val="100000"/>
              </a:lnSpc>
              <a:spcBef>
                <a:spcPts val="0"/>
              </a:spcBef>
              <a:spcAft>
                <a:spcPts val="1200"/>
              </a:spcAft>
              <a:buClr>
                <a:srgbClr val="EB3C00"/>
              </a:buClr>
              <a:buSzPct val="80000"/>
              <a:buFont typeface="Arial" pitchFamily="34" charset="0"/>
              <a:buNone/>
              <a:tabLst/>
              <a:defRPr/>
            </a:pPr>
            <a:r>
              <a:rPr kumimoji="0" lang="en-US" sz="2400" b="1" i="0" u="none" strike="noStrike" kern="1200" cap="none" spc="-70" normalizeH="0" baseline="0" noProof="0" dirty="0" smtClean="0">
                <a:ln>
                  <a:noFill/>
                </a:ln>
                <a:solidFill>
                  <a:srgbClr val="FFFFFF"/>
                </a:solidFill>
                <a:effectLst/>
                <a:uLnTx/>
                <a:uFillTx/>
                <a:latin typeface="Segoe UI"/>
              </a:rPr>
              <a:t>New!</a:t>
            </a:r>
          </a:p>
          <a:p>
            <a:pPr marL="0" marR="0" lvl="0" indent="0" algn="l" defTabSz="914363" rtl="0" eaLnBrk="1" fontAlgn="auto" latinLnBrk="0" hangingPunct="1">
              <a:lnSpc>
                <a:spcPct val="100000"/>
              </a:lnSpc>
              <a:spcBef>
                <a:spcPts val="0"/>
              </a:spcBef>
              <a:spcAft>
                <a:spcPts val="0"/>
              </a:spcAft>
              <a:buClr>
                <a:srgbClr val="EB3C00"/>
              </a:buClr>
              <a:buSzPct val="80000"/>
              <a:buFont typeface="Arial" pitchFamily="34" charset="0"/>
              <a:buNone/>
              <a:tabLst/>
              <a:defRPr/>
            </a:pPr>
            <a:r>
              <a:rPr kumimoji="0" lang="en-US" sz="2400" b="0" i="0" u="none" strike="noStrike" kern="1200" cap="none" spc="-70" normalizeH="0" baseline="0" noProof="0" dirty="0">
                <a:ln>
                  <a:noFill/>
                </a:ln>
                <a:solidFill>
                  <a:srgbClr val="FFFFFF"/>
                </a:solidFill>
                <a:effectLst/>
                <a:uLnTx/>
                <a:uFillTx/>
                <a:latin typeface="Segoe UI Light"/>
              </a:rPr>
              <a:t>&gt; </a:t>
            </a:r>
            <a:r>
              <a:rPr kumimoji="0" lang="en-US" sz="2400" b="0" i="0" u="none" strike="noStrike" kern="1200" cap="none" spc="-70" normalizeH="0" baseline="0" noProof="0" dirty="0" smtClean="0">
                <a:ln>
                  <a:noFill/>
                </a:ln>
                <a:solidFill>
                  <a:srgbClr val="FFFFFF"/>
                </a:solidFill>
                <a:effectLst/>
                <a:uLnTx/>
                <a:uFillTx/>
                <a:latin typeface="Segoe UI Light"/>
              </a:rPr>
              <a:t>Get-</a:t>
            </a:r>
            <a:r>
              <a:rPr kumimoji="0" lang="en-US" sz="2400" b="0" i="0" u="none" strike="noStrike" kern="1200" cap="none" spc="-70" normalizeH="0" baseline="0" noProof="0" dirty="0" err="1" smtClean="0">
                <a:ln>
                  <a:noFill/>
                </a:ln>
                <a:solidFill>
                  <a:srgbClr val="FFFFFF"/>
                </a:solidFill>
                <a:effectLst/>
                <a:uLnTx/>
                <a:uFillTx/>
                <a:latin typeface="Segoe UI Light"/>
              </a:rPr>
              <a:t>MigrationBatch</a:t>
            </a:r>
            <a:r>
              <a:rPr kumimoji="0" lang="en-US" sz="2400" b="0" i="0" u="none" strike="noStrike" kern="1200" cap="none" spc="-70" normalizeH="0" baseline="0" noProof="0" dirty="0" smtClean="0">
                <a:ln>
                  <a:noFill/>
                </a:ln>
                <a:solidFill>
                  <a:srgbClr val="FFFFFF"/>
                </a:solidFill>
                <a:effectLst/>
                <a:uLnTx/>
                <a:uFillTx/>
                <a:latin typeface="Segoe UI Light"/>
              </a:rPr>
              <a:t> -Diagnostic</a:t>
            </a:r>
            <a:endParaRPr kumimoji="0" lang="en-US" sz="2400" b="0" i="0" u="none" strike="noStrike" kern="1200" cap="none" spc="-70" normalizeH="0" baseline="0" noProof="0" dirty="0">
              <a:ln>
                <a:noFill/>
              </a:ln>
              <a:solidFill>
                <a:srgbClr val="FFFFFF"/>
              </a:solidFill>
              <a:effectLst/>
              <a:uLnTx/>
              <a:uFillTx/>
              <a:latin typeface="Segoe UI Light"/>
            </a:endParaRPr>
          </a:p>
          <a:p>
            <a:pPr marL="339725" marR="0" lvl="0" indent="-339725" algn="l" defTabSz="914363" rtl="0" eaLnBrk="1" fontAlgn="auto" latinLnBrk="0" hangingPunct="1">
              <a:lnSpc>
                <a:spcPct val="100000"/>
              </a:lnSpc>
              <a:spcBef>
                <a:spcPts val="0"/>
              </a:spcBef>
              <a:spcAft>
                <a:spcPts val="0"/>
              </a:spcAft>
              <a:buClr>
                <a:srgbClr val="EB3C00"/>
              </a:buClr>
              <a:buSzPct val="80000"/>
              <a:buFont typeface="Wingdings" pitchFamily="2" charset="2"/>
              <a:buChar char="§"/>
              <a:tabLst/>
              <a:defRPr/>
            </a:pPr>
            <a:endParaRPr kumimoji="0" lang="en-US" sz="2400" b="0" i="0" u="none" strike="noStrike" kern="1200" cap="none" spc="-70" normalizeH="0" baseline="0" noProof="0" dirty="0">
              <a:ln>
                <a:noFill/>
              </a:ln>
              <a:solidFill>
                <a:srgbClr val="FFFFFF"/>
              </a:solidFill>
              <a:effectLst/>
              <a:uLnTx/>
              <a:uFillTx/>
              <a:latin typeface="Segoe UI Light"/>
            </a:endParaRPr>
          </a:p>
        </p:txBody>
      </p:sp>
      <p:sp>
        <p:nvSpPr>
          <p:cNvPr id="19" name="TextBox 4"/>
          <p:cNvSpPr txBox="1"/>
          <p:nvPr/>
        </p:nvSpPr>
        <p:spPr>
          <a:xfrm>
            <a:off x="1639387" y="4285251"/>
            <a:ext cx="1767403" cy="102815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lIns="42854" tIns="21427" rIns="68568" bIns="21427"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marR="0" lvl="1" indent="0" algn="ctr" defTabSz="91415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FFFFFF"/>
                </a:solidFill>
                <a:effectLst/>
                <a:uLnTx/>
                <a:uFillTx/>
                <a:latin typeface="Segoe UI"/>
              </a:rPr>
              <a:t>Migration Batch </a:t>
            </a:r>
            <a:r>
              <a:rPr kumimoji="0" lang="en-US" sz="1600" b="0" i="0" u="none" strike="noStrike" kern="1200" cap="none" spc="0" normalizeH="0" baseline="0" noProof="0" dirty="0" err="1" smtClean="0">
                <a:ln>
                  <a:noFill/>
                </a:ln>
                <a:solidFill>
                  <a:srgbClr val="FFFFFF"/>
                </a:solidFill>
                <a:effectLst/>
                <a:uLnTx/>
                <a:uFillTx/>
                <a:latin typeface="Segoe UI"/>
              </a:rPr>
              <a:t>cmdlets</a:t>
            </a:r>
            <a:r>
              <a:rPr kumimoji="0" lang="en-US" sz="1600" b="0" i="0" u="none" strike="noStrike" kern="1200" cap="none" spc="0" normalizeH="0" baseline="0" noProof="0" dirty="0" smtClean="0">
                <a:ln>
                  <a:noFill/>
                </a:ln>
                <a:solidFill>
                  <a:srgbClr val="FFFFFF"/>
                </a:solidFill>
                <a:effectLst/>
                <a:uLnTx/>
                <a:uFillTx/>
                <a:latin typeface="Segoe UI"/>
              </a:rPr>
              <a:t> can also start a hybrid move</a:t>
            </a:r>
            <a:endParaRPr kumimoji="0" lang="en-US" sz="1600" b="0" i="0" u="none" strike="noStrike" kern="1200" cap="none" spc="0" normalizeH="0" baseline="0" noProof="0" dirty="0">
              <a:ln>
                <a:noFill/>
              </a:ln>
              <a:solidFill>
                <a:srgbClr val="FFFFFF"/>
              </a:solidFill>
              <a:effectLst/>
              <a:uLnTx/>
              <a:uFillTx/>
              <a:latin typeface="Segoe UI"/>
            </a:endParaRPr>
          </a:p>
        </p:txBody>
      </p:sp>
      <p:cxnSp>
        <p:nvCxnSpPr>
          <p:cNvPr id="20" name="Straight Connector 9"/>
          <p:cNvCxnSpPr>
            <a:stCxn id="19" idx="3"/>
          </p:cNvCxnSpPr>
          <p:nvPr/>
        </p:nvCxnSpPr>
        <p:spPr>
          <a:xfrm flipV="1">
            <a:off x="3406790" y="3875314"/>
            <a:ext cx="780897" cy="924016"/>
          </a:xfrm>
          <a:prstGeom prst="line">
            <a:avLst/>
          </a:prstGeom>
          <a:ln>
            <a:tailEnd type="oval"/>
          </a:ln>
        </p:spPr>
        <p:style>
          <a:lnRef idx="2">
            <a:schemeClr val="accent1"/>
          </a:lnRef>
          <a:fillRef idx="0">
            <a:schemeClr val="accent1"/>
          </a:fillRef>
          <a:effectRef idx="1">
            <a:schemeClr val="accent1"/>
          </a:effectRef>
          <a:fontRef idx="minor">
            <a:schemeClr val="tx1"/>
          </a:fontRef>
        </p:style>
      </p:cxnSp>
      <p:sp>
        <p:nvSpPr>
          <p:cNvPr id="21" name="TextBox 4"/>
          <p:cNvSpPr txBox="1"/>
          <p:nvPr/>
        </p:nvSpPr>
        <p:spPr>
          <a:xfrm>
            <a:off x="2354187" y="5619244"/>
            <a:ext cx="1767403" cy="78193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lIns="42854" tIns="21427" rIns="68568" bIns="21427"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marR="0" lvl="1" indent="0" algn="ctr" defTabSz="91415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rgbClr val="FFFFFF"/>
                </a:solidFill>
                <a:effectLst/>
                <a:uLnTx/>
                <a:uFillTx/>
                <a:latin typeface="Segoe UI"/>
              </a:rPr>
              <a:t>Hybrid move </a:t>
            </a:r>
            <a:r>
              <a:rPr kumimoji="0" lang="en-US" sz="1600" b="0" i="0" u="none" strike="noStrike" kern="1200" cap="none" spc="0" normalizeH="0" baseline="0" noProof="0" dirty="0" err="1" smtClean="0">
                <a:ln>
                  <a:noFill/>
                </a:ln>
                <a:solidFill>
                  <a:srgbClr val="FFFFFF"/>
                </a:solidFill>
                <a:effectLst/>
                <a:uLnTx/>
                <a:uFillTx/>
                <a:latin typeface="Segoe UI"/>
              </a:rPr>
              <a:t>cmdlets</a:t>
            </a:r>
            <a:r>
              <a:rPr kumimoji="0" lang="en-US" sz="1600" b="0" i="0" u="none" strike="noStrike" kern="1200" cap="none" spc="0" normalizeH="0" baseline="0" noProof="0" dirty="0" smtClean="0">
                <a:ln>
                  <a:noFill/>
                </a:ln>
                <a:solidFill>
                  <a:srgbClr val="FFFFFF"/>
                </a:solidFill>
                <a:effectLst/>
                <a:uLnTx/>
                <a:uFillTx/>
                <a:latin typeface="Segoe UI"/>
              </a:rPr>
              <a:t> continue to be available</a:t>
            </a:r>
            <a:endParaRPr kumimoji="0" lang="en-US" sz="1600" b="0" i="0" u="none" strike="noStrike" kern="1200" cap="none" spc="0" normalizeH="0" baseline="0" noProof="0" dirty="0">
              <a:ln>
                <a:noFill/>
              </a:ln>
              <a:solidFill>
                <a:srgbClr val="FFFFFF"/>
              </a:solidFill>
              <a:effectLst/>
              <a:uLnTx/>
              <a:uFillTx/>
              <a:latin typeface="Segoe UI"/>
            </a:endParaRPr>
          </a:p>
        </p:txBody>
      </p:sp>
      <p:sp>
        <p:nvSpPr>
          <p:cNvPr id="22" name="TextBox 4"/>
          <p:cNvSpPr txBox="1"/>
          <p:nvPr/>
        </p:nvSpPr>
        <p:spPr>
          <a:xfrm>
            <a:off x="7075712" y="2862022"/>
            <a:ext cx="1767403" cy="781936"/>
          </a:xfrm>
          <a:prstGeom prst="rect">
            <a:avLst/>
          </a:prstGeom>
          <a:solidFill>
            <a:srgbClr val="FF8C00"/>
          </a:solidFill>
          <a:ln w="19050">
            <a:solidFill>
              <a:srgbClr val="FF8C00"/>
            </a:solidFill>
            <a:prstDash val="solid"/>
            <a:miter lim="800000"/>
          </a:ln>
          <a:effectLst/>
        </p:spPr>
        <p:txBody>
          <a:bodyPr wrap="square" lIns="42854" tIns="21427" rIns="68568" bIns="21427"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marR="0" lvl="1" indent="0" algn="ctr" defTabSz="91415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smtClean="0">
                <a:ln>
                  <a:noFill/>
                </a:ln>
                <a:solidFill>
                  <a:srgbClr val="FFFFFF"/>
                </a:solidFill>
                <a:effectLst/>
                <a:uLnTx/>
                <a:uFillTx/>
                <a:latin typeface="Segoe UI Light"/>
              </a:rPr>
              <a:t>Diaginostic</a:t>
            </a:r>
            <a:r>
              <a:rPr kumimoji="0" lang="en-US" sz="1600" b="0" i="0" u="none" strike="noStrike" kern="1200" cap="none" spc="0" normalizeH="0" baseline="0" noProof="0" dirty="0" smtClean="0">
                <a:ln>
                  <a:noFill/>
                </a:ln>
                <a:solidFill>
                  <a:srgbClr val="FFFFFF"/>
                </a:solidFill>
                <a:effectLst/>
                <a:uLnTx/>
                <a:uFillTx/>
                <a:latin typeface="Segoe UI Light"/>
              </a:rPr>
              <a:t> switch improves troubleshooting</a:t>
            </a:r>
            <a:endParaRPr kumimoji="0" lang="en-US" sz="1600" b="0" i="0" u="none" strike="noStrike" kern="1200" cap="none" spc="0" normalizeH="0" baseline="0" noProof="0" dirty="0">
              <a:ln>
                <a:noFill/>
              </a:ln>
              <a:solidFill>
                <a:srgbClr val="FFFFFF"/>
              </a:solidFill>
              <a:effectLst/>
              <a:uLnTx/>
              <a:uFillTx/>
              <a:latin typeface="Segoe UI Light"/>
            </a:endParaRPr>
          </a:p>
        </p:txBody>
      </p:sp>
      <p:cxnSp>
        <p:nvCxnSpPr>
          <p:cNvPr id="23" name="Straight Connector 25"/>
          <p:cNvCxnSpPr>
            <a:stCxn id="22" idx="2"/>
          </p:cNvCxnSpPr>
          <p:nvPr/>
        </p:nvCxnSpPr>
        <p:spPr>
          <a:xfrm flipH="1">
            <a:off x="6974864" y="3643958"/>
            <a:ext cx="984550" cy="1210150"/>
          </a:xfrm>
          <a:prstGeom prst="line">
            <a:avLst/>
          </a:prstGeom>
          <a:noFill/>
          <a:ln w="19050" cap="flat" cmpd="sng" algn="ctr">
            <a:solidFill>
              <a:srgbClr val="FF8C00"/>
            </a:solidFill>
            <a:prstDash val="sysDot"/>
            <a:tailEnd type="oval"/>
          </a:ln>
          <a:effectLst/>
        </p:spPr>
      </p:cxnSp>
      <p:grpSp>
        <p:nvGrpSpPr>
          <p:cNvPr id="24" name="Group 28"/>
          <p:cNvGrpSpPr/>
          <p:nvPr/>
        </p:nvGrpSpPr>
        <p:grpSpPr>
          <a:xfrm>
            <a:off x="4443665" y="817563"/>
            <a:ext cx="4976622" cy="5192649"/>
            <a:chOff x="6642580" y="986242"/>
            <a:chExt cx="4976622" cy="5192649"/>
          </a:xfrm>
        </p:grpSpPr>
        <p:pic>
          <p:nvPicPr>
            <p:cNvPr id="25"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580" y="986242"/>
              <a:ext cx="4976622" cy="5192649"/>
            </a:xfrm>
            <a:prstGeom prst="rect">
              <a:avLst/>
            </a:prstGeom>
          </p:spPr>
        </p:pic>
        <p:sp>
          <p:nvSpPr>
            <p:cNvPr id="26" name="Text Placeholder 5"/>
            <p:cNvSpPr txBox="1">
              <a:spLocks/>
            </p:cNvSpPr>
            <p:nvPr/>
          </p:nvSpPr>
          <p:spPr>
            <a:xfrm>
              <a:off x="6754068" y="1313980"/>
              <a:ext cx="4754880" cy="4754880"/>
            </a:xfrm>
            <a:prstGeom prst="rect">
              <a:avLst/>
            </a:prstGeom>
            <a:solidFill>
              <a:srgbClr val="000000"/>
            </a:solidFill>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14363" rtl="0" eaLnBrk="1" fontAlgn="auto" latinLnBrk="0" hangingPunct="1">
                <a:lnSpc>
                  <a:spcPct val="100000"/>
                </a:lnSpc>
                <a:spcBef>
                  <a:spcPts val="0"/>
                </a:spcBef>
                <a:spcAft>
                  <a:spcPts val="1200"/>
                </a:spcAft>
                <a:buClrTx/>
                <a:buSzPct val="90000"/>
                <a:buFont typeface="Wingdings" pitchFamily="2" charset="2"/>
                <a:buNone/>
                <a:tabLst/>
                <a:defRPr/>
              </a:pPr>
              <a:r>
                <a:rPr kumimoji="0" lang="en-US" sz="2400" b="1" i="0" u="none" strike="noStrike" kern="1200" cap="none" spc="0" normalizeH="0" baseline="0" noProof="0" dirty="0" smtClean="0">
                  <a:ln>
                    <a:noFill/>
                  </a:ln>
                  <a:solidFill>
                    <a:srgbClr val="FFFFFF"/>
                  </a:solidFill>
                  <a:effectLst/>
                  <a:uLnTx/>
                  <a:uFillTx/>
                  <a:latin typeface="Segoe UI"/>
                </a:rPr>
                <a:t>Set of Hybrid Move </a:t>
              </a:r>
              <a:r>
                <a:rPr kumimoji="0" lang="en-US" sz="2400" b="1" i="0" u="none" strike="noStrike" kern="1200" cap="none" spc="0" normalizeH="0" baseline="0" noProof="0" dirty="0" err="1" smtClean="0">
                  <a:ln>
                    <a:noFill/>
                  </a:ln>
                  <a:solidFill>
                    <a:srgbClr val="FFFFFF"/>
                  </a:solidFill>
                  <a:effectLst/>
                  <a:uLnTx/>
                  <a:uFillTx/>
                  <a:latin typeface="Segoe UI"/>
                </a:rPr>
                <a:t>Cmdlets</a:t>
              </a:r>
              <a:endParaRPr kumimoji="0" lang="en-US" sz="2400" b="0" i="0" u="none" strike="noStrike" kern="1200" cap="none" spc="0" normalizeH="0" baseline="0" noProof="0" dirty="0" smtClean="0">
                <a:ln>
                  <a:noFill/>
                </a:ln>
                <a:solidFill>
                  <a:srgbClr val="FFFFFF"/>
                </a:solidFill>
                <a:effectLst/>
                <a:uLnTx/>
                <a:uFillTx/>
                <a:latin typeface="Segoe UI"/>
              </a:endParaRPr>
            </a:p>
            <a:p>
              <a:pPr marL="0" marR="0" lvl="0" indent="0" algn="l" defTabSz="914363" rtl="0" eaLnBrk="1" fontAlgn="auto" latinLnBrk="0" hangingPunct="1">
                <a:lnSpc>
                  <a:spcPct val="100000"/>
                </a:lnSpc>
                <a:spcBef>
                  <a:spcPts val="0"/>
                </a:spcBef>
                <a:spcAft>
                  <a:spcPts val="600"/>
                </a:spcAft>
                <a:buClr>
                  <a:srgbClr val="EB3C00"/>
                </a:buClr>
                <a:buSzPct val="80000"/>
                <a:buFont typeface="Arial" pitchFamily="34" charset="0"/>
                <a:buNone/>
                <a:tabLst/>
                <a:defRPr/>
              </a:pPr>
              <a:r>
                <a:rPr kumimoji="0" lang="en-US" sz="2400" b="0" i="0" u="none" strike="noStrike" kern="1200" cap="none" spc="-70" normalizeH="0" baseline="0" noProof="0" dirty="0" smtClean="0">
                  <a:ln>
                    <a:noFill/>
                  </a:ln>
                  <a:solidFill>
                    <a:srgbClr val="FFFFFF"/>
                  </a:solidFill>
                  <a:effectLst/>
                  <a:uLnTx/>
                  <a:uFillTx/>
                  <a:latin typeface="Segoe UI Light"/>
                </a:rPr>
                <a:t>&gt; New-</a:t>
              </a:r>
              <a:r>
                <a:rPr kumimoji="0" lang="en-US" sz="2400" b="0" i="0" u="none" strike="noStrike" kern="1200" cap="none" spc="-70" normalizeH="0" baseline="0" noProof="0" dirty="0" err="1" smtClean="0">
                  <a:ln>
                    <a:noFill/>
                  </a:ln>
                  <a:solidFill>
                    <a:srgbClr val="FFFFFF"/>
                  </a:solidFill>
                  <a:effectLst/>
                  <a:uLnTx/>
                  <a:uFillTx/>
                  <a:latin typeface="Segoe UI Light"/>
                </a:rPr>
                <a:t>MoveRequest</a:t>
              </a:r>
              <a:endParaRPr kumimoji="0" lang="en-US" sz="2400" b="0" i="0" u="none" strike="noStrike" kern="1200" cap="none" spc="-70" normalizeH="0" baseline="0" noProof="0" dirty="0" smtClean="0">
                <a:ln>
                  <a:noFill/>
                </a:ln>
                <a:solidFill>
                  <a:srgbClr val="FFFFFF"/>
                </a:solidFill>
                <a:effectLst/>
                <a:uLnTx/>
                <a:uFillTx/>
                <a:latin typeface="Segoe UI Light"/>
              </a:endParaRPr>
            </a:p>
            <a:p>
              <a:pPr marL="0" marR="0" lvl="0" indent="0" algn="l" defTabSz="914363" rtl="0" eaLnBrk="1" fontAlgn="auto" latinLnBrk="0" hangingPunct="1">
                <a:lnSpc>
                  <a:spcPct val="100000"/>
                </a:lnSpc>
                <a:spcBef>
                  <a:spcPts val="0"/>
                </a:spcBef>
                <a:spcAft>
                  <a:spcPts val="600"/>
                </a:spcAft>
                <a:buClr>
                  <a:srgbClr val="EB3C00"/>
                </a:buClr>
                <a:buSzPct val="80000"/>
                <a:buFont typeface="Arial" pitchFamily="34" charset="0"/>
                <a:buNone/>
                <a:tabLst/>
                <a:defRPr/>
              </a:pPr>
              <a:r>
                <a:rPr kumimoji="0" lang="en-US" sz="2400" b="0" i="0" u="none" strike="noStrike" kern="1200" cap="none" spc="-70" normalizeH="0" baseline="0" noProof="0" dirty="0">
                  <a:ln>
                    <a:noFill/>
                  </a:ln>
                  <a:solidFill>
                    <a:srgbClr val="FFFFFF"/>
                  </a:solidFill>
                  <a:effectLst/>
                  <a:uLnTx/>
                  <a:uFillTx/>
                  <a:latin typeface="Segoe UI Light"/>
                </a:rPr>
                <a:t>&gt; Get-</a:t>
              </a:r>
              <a:r>
                <a:rPr kumimoji="0" lang="en-US" sz="2400" b="0" i="0" u="none" strike="noStrike" kern="1200" cap="none" spc="-70" normalizeH="0" baseline="0" noProof="0" dirty="0" err="1">
                  <a:ln>
                    <a:noFill/>
                  </a:ln>
                  <a:solidFill>
                    <a:srgbClr val="FFFFFF"/>
                  </a:solidFill>
                  <a:effectLst/>
                  <a:uLnTx/>
                  <a:uFillTx/>
                  <a:latin typeface="Segoe UI Light"/>
                </a:rPr>
                <a:t>MoveRequest</a:t>
              </a:r>
              <a:endParaRPr kumimoji="0" lang="en-US" sz="2400" b="0" i="0" u="none" strike="noStrike" kern="1200" cap="none" spc="-70" normalizeH="0" baseline="0" noProof="0" dirty="0" smtClean="0">
                <a:ln>
                  <a:noFill/>
                </a:ln>
                <a:solidFill>
                  <a:srgbClr val="FFFFFF"/>
                </a:solidFill>
                <a:effectLst/>
                <a:uLnTx/>
                <a:uFillTx/>
                <a:latin typeface="Segoe UI Light"/>
              </a:endParaRPr>
            </a:p>
            <a:p>
              <a:pPr marL="0" marR="0" lvl="0" indent="0" algn="l" defTabSz="914363" rtl="0" eaLnBrk="1" fontAlgn="auto" latinLnBrk="0" hangingPunct="1">
                <a:lnSpc>
                  <a:spcPct val="100000"/>
                </a:lnSpc>
                <a:spcBef>
                  <a:spcPts val="0"/>
                </a:spcBef>
                <a:spcAft>
                  <a:spcPts val="600"/>
                </a:spcAft>
                <a:buClr>
                  <a:srgbClr val="EB3C00"/>
                </a:buClr>
                <a:buSzPct val="80000"/>
                <a:buFont typeface="Arial" pitchFamily="34" charset="0"/>
                <a:buNone/>
                <a:tabLst/>
                <a:defRPr/>
              </a:pPr>
              <a:r>
                <a:rPr kumimoji="0" lang="en-US" sz="2400" b="0" i="0" u="none" strike="noStrike" kern="1200" cap="none" spc="-70" normalizeH="0" baseline="0" noProof="0" dirty="0">
                  <a:ln>
                    <a:noFill/>
                  </a:ln>
                  <a:solidFill>
                    <a:srgbClr val="FFFFFF"/>
                  </a:solidFill>
                  <a:effectLst/>
                  <a:uLnTx/>
                  <a:uFillTx/>
                  <a:latin typeface="Segoe UI Light"/>
                </a:rPr>
                <a:t>&gt; Get-</a:t>
              </a:r>
              <a:r>
                <a:rPr kumimoji="0" lang="en-US" sz="2400" b="0" i="0" u="none" strike="noStrike" kern="1200" cap="none" spc="-70" normalizeH="0" baseline="0" noProof="0" dirty="0" err="1">
                  <a:ln>
                    <a:noFill/>
                  </a:ln>
                  <a:solidFill>
                    <a:srgbClr val="FFFFFF"/>
                  </a:solidFill>
                  <a:effectLst/>
                  <a:uLnTx/>
                  <a:uFillTx/>
                  <a:latin typeface="Segoe UI Light"/>
                </a:rPr>
                <a:t>MoveRequestStatistics</a:t>
              </a:r>
              <a:endParaRPr kumimoji="0" lang="en-US" sz="2400" b="0" i="0" u="none" strike="noStrike" kern="1200" cap="none" spc="-70" normalizeH="0" baseline="0" noProof="0" dirty="0" smtClean="0">
                <a:ln>
                  <a:noFill/>
                </a:ln>
                <a:solidFill>
                  <a:srgbClr val="FFFFFF"/>
                </a:solidFill>
                <a:effectLst/>
                <a:uLnTx/>
                <a:uFillTx/>
                <a:latin typeface="Segoe UI Light"/>
              </a:endParaRPr>
            </a:p>
            <a:p>
              <a:pPr marL="0" marR="0" lvl="0" indent="0" algn="l" defTabSz="914363" rtl="0" eaLnBrk="1" fontAlgn="auto" latinLnBrk="0" hangingPunct="1">
                <a:lnSpc>
                  <a:spcPct val="100000"/>
                </a:lnSpc>
                <a:spcBef>
                  <a:spcPts val="0"/>
                </a:spcBef>
                <a:spcAft>
                  <a:spcPts val="600"/>
                </a:spcAft>
                <a:buClr>
                  <a:srgbClr val="EB3C00"/>
                </a:buClr>
                <a:buSzPct val="80000"/>
                <a:buFont typeface="Arial" pitchFamily="34" charset="0"/>
                <a:buNone/>
                <a:tabLst/>
                <a:defRPr/>
              </a:pPr>
              <a:r>
                <a:rPr kumimoji="0" lang="en-US" sz="2400" b="0" i="0" u="none" strike="noStrike" kern="1200" cap="none" spc="-70" normalizeH="0" baseline="0" noProof="0" dirty="0">
                  <a:ln>
                    <a:noFill/>
                  </a:ln>
                  <a:solidFill>
                    <a:srgbClr val="FFFFFF"/>
                  </a:solidFill>
                  <a:effectLst/>
                  <a:uLnTx/>
                  <a:uFillTx/>
                  <a:latin typeface="Segoe UI Light"/>
                </a:rPr>
                <a:t>&gt; Suspend-</a:t>
              </a:r>
              <a:r>
                <a:rPr kumimoji="0" lang="en-US" sz="2400" b="0" i="0" u="none" strike="noStrike" kern="1200" cap="none" spc="-70" normalizeH="0" baseline="0" noProof="0" dirty="0" err="1">
                  <a:ln>
                    <a:noFill/>
                  </a:ln>
                  <a:solidFill>
                    <a:srgbClr val="FFFFFF"/>
                  </a:solidFill>
                  <a:effectLst/>
                  <a:uLnTx/>
                  <a:uFillTx/>
                  <a:latin typeface="Segoe UI Light"/>
                </a:rPr>
                <a:t>MoveRequest</a:t>
              </a:r>
              <a:endParaRPr kumimoji="0" lang="en-US" sz="2400" b="0" i="0" u="none" strike="noStrike" kern="1200" cap="none" spc="-70" normalizeH="0" baseline="0" noProof="0" dirty="0">
                <a:ln>
                  <a:noFill/>
                </a:ln>
                <a:solidFill>
                  <a:srgbClr val="FFFFFF"/>
                </a:solidFill>
                <a:effectLst/>
                <a:uLnTx/>
                <a:uFillTx/>
                <a:latin typeface="Segoe UI Light"/>
              </a:endParaRPr>
            </a:p>
            <a:p>
              <a:pPr marL="0" marR="0" lvl="0" indent="0" algn="l" defTabSz="914363" rtl="0" eaLnBrk="1" fontAlgn="auto" latinLnBrk="0" hangingPunct="1">
                <a:lnSpc>
                  <a:spcPct val="100000"/>
                </a:lnSpc>
                <a:spcBef>
                  <a:spcPts val="0"/>
                </a:spcBef>
                <a:spcAft>
                  <a:spcPts val="600"/>
                </a:spcAft>
                <a:buClr>
                  <a:srgbClr val="EB3C00"/>
                </a:buClr>
                <a:buSzPct val="80000"/>
                <a:buFont typeface="Arial" pitchFamily="34" charset="0"/>
                <a:buNone/>
                <a:tabLst/>
                <a:defRPr/>
              </a:pPr>
              <a:r>
                <a:rPr kumimoji="0" lang="en-US" sz="2400" b="0" i="0" u="none" strike="noStrike" kern="1200" cap="none" spc="-70" normalizeH="0" baseline="0" noProof="0" dirty="0">
                  <a:ln>
                    <a:noFill/>
                  </a:ln>
                  <a:solidFill>
                    <a:srgbClr val="FFFFFF"/>
                  </a:solidFill>
                  <a:effectLst/>
                  <a:uLnTx/>
                  <a:uFillTx/>
                  <a:latin typeface="Segoe UI Light"/>
                </a:rPr>
                <a:t>&gt; Resume-</a:t>
              </a:r>
              <a:r>
                <a:rPr kumimoji="0" lang="en-US" sz="2400" b="0" i="0" u="none" strike="noStrike" kern="1200" cap="none" spc="-70" normalizeH="0" baseline="0" noProof="0" dirty="0" err="1">
                  <a:ln>
                    <a:noFill/>
                  </a:ln>
                  <a:solidFill>
                    <a:srgbClr val="FFFFFF"/>
                  </a:solidFill>
                  <a:effectLst/>
                  <a:uLnTx/>
                  <a:uFillTx/>
                  <a:latin typeface="Segoe UI Light"/>
                </a:rPr>
                <a:t>MoveRequest</a:t>
              </a:r>
              <a:endParaRPr kumimoji="0" lang="en-US" sz="2400" b="0" i="0" u="none" strike="noStrike" kern="1200" cap="none" spc="-70" normalizeH="0" baseline="0" noProof="0" dirty="0" smtClean="0">
                <a:ln>
                  <a:noFill/>
                </a:ln>
                <a:solidFill>
                  <a:srgbClr val="FFFFFF"/>
                </a:solidFill>
                <a:effectLst/>
                <a:uLnTx/>
                <a:uFillTx/>
                <a:latin typeface="Segoe UI Light"/>
              </a:endParaRPr>
            </a:p>
            <a:p>
              <a:pPr marL="0" marR="0" lvl="0" indent="0" algn="l" defTabSz="914363" rtl="0" eaLnBrk="1" fontAlgn="auto" latinLnBrk="0" hangingPunct="1">
                <a:lnSpc>
                  <a:spcPct val="100000"/>
                </a:lnSpc>
                <a:spcBef>
                  <a:spcPts val="0"/>
                </a:spcBef>
                <a:spcAft>
                  <a:spcPts val="600"/>
                </a:spcAft>
                <a:buClr>
                  <a:srgbClr val="EB3C00"/>
                </a:buClr>
                <a:buSzPct val="80000"/>
                <a:buFont typeface="Arial" pitchFamily="34" charset="0"/>
                <a:buNone/>
                <a:tabLst/>
                <a:defRPr/>
              </a:pPr>
              <a:r>
                <a:rPr kumimoji="0" lang="en-US" sz="2400" b="0" i="0" u="none" strike="noStrike" kern="1200" cap="none" spc="-70" normalizeH="0" baseline="0" noProof="0" dirty="0">
                  <a:ln>
                    <a:noFill/>
                  </a:ln>
                  <a:solidFill>
                    <a:srgbClr val="FFFFFF"/>
                  </a:solidFill>
                  <a:effectLst/>
                  <a:uLnTx/>
                  <a:uFillTx/>
                  <a:latin typeface="Segoe UI Light"/>
                </a:rPr>
                <a:t>&gt; Remove-</a:t>
              </a:r>
              <a:r>
                <a:rPr kumimoji="0" lang="en-US" sz="2400" b="0" i="0" u="none" strike="noStrike" kern="1200" cap="none" spc="-70" normalizeH="0" baseline="0" noProof="0" dirty="0" err="1">
                  <a:ln>
                    <a:noFill/>
                  </a:ln>
                  <a:solidFill>
                    <a:srgbClr val="FFFFFF"/>
                  </a:solidFill>
                  <a:effectLst/>
                  <a:uLnTx/>
                  <a:uFillTx/>
                  <a:latin typeface="Segoe UI Light"/>
                </a:rPr>
                <a:t>MoveRequest</a:t>
              </a:r>
              <a:endParaRPr kumimoji="0" lang="en-US" sz="2400" b="0" i="0" u="none" strike="noStrike" kern="1200" cap="none" spc="-70" normalizeH="0" baseline="0" noProof="0" dirty="0">
                <a:ln>
                  <a:noFill/>
                </a:ln>
                <a:solidFill>
                  <a:srgbClr val="FFFFFF"/>
                </a:solidFill>
                <a:effectLst/>
                <a:uLnTx/>
                <a:uFillTx/>
                <a:latin typeface="Segoe UI Light"/>
              </a:endParaRPr>
            </a:p>
          </p:txBody>
        </p:sp>
      </p:grpSp>
      <p:cxnSp>
        <p:nvCxnSpPr>
          <p:cNvPr id="27" name="Straight Connector 16"/>
          <p:cNvCxnSpPr>
            <a:stCxn id="21" idx="3"/>
          </p:cNvCxnSpPr>
          <p:nvPr/>
        </p:nvCxnSpPr>
        <p:spPr>
          <a:xfrm flipV="1">
            <a:off x="4121590" y="4490407"/>
            <a:ext cx="1103548" cy="1519805"/>
          </a:xfrm>
          <a:prstGeom prst="line">
            <a:avLst/>
          </a:prstGeom>
          <a:ln>
            <a:tailEnd type="ova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82764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9" end="9"/>
                                            </p:txEl>
                                          </p:spTgt>
                                        </p:tgtEl>
                                        <p:attrNameLst>
                                          <p:attrName>style.visibility</p:attrName>
                                        </p:attrNameLst>
                                      </p:cBhvr>
                                      <p:to>
                                        <p:strVal val="visible"/>
                                      </p:to>
                                    </p:se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22" presetClass="entr" presetSubtype="2"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righ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22" presetClass="entr" presetSubtype="8"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Migration </a:t>
            </a:r>
            <a:r>
              <a:rPr lang="de-DE" dirty="0" err="1"/>
              <a:t>architecture</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106</a:t>
            </a:fld>
            <a:endParaRPr lang="de-DE"/>
          </a:p>
        </p:txBody>
      </p:sp>
      <p:sp>
        <p:nvSpPr>
          <p:cNvPr id="5" name="Rounded Rectangle 52"/>
          <p:cNvSpPr/>
          <p:nvPr/>
        </p:nvSpPr>
        <p:spPr>
          <a:xfrm>
            <a:off x="4197798" y="1159314"/>
            <a:ext cx="3657600" cy="5139218"/>
          </a:xfrm>
          <a:prstGeom prst="roundRect">
            <a:avLst>
              <a:gd name="adj" fmla="val 7498"/>
            </a:avLst>
          </a:prstGeom>
          <a:solidFill>
            <a:srgbClr val="EB3C00"/>
          </a:solidFill>
          <a:ln w="25400" cap="flat" cmpd="sng" algn="ctr">
            <a:noFill/>
            <a:prstDash val="solid"/>
          </a:ln>
          <a:effectLst/>
        </p:spPr>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ysClr val="window" lastClr="FFFFFF"/>
                </a:solidFill>
                <a:effectLst/>
                <a:uLnTx/>
                <a:uFillTx/>
                <a:latin typeface="Segoe UI"/>
              </a:rPr>
              <a:t>Office 365</a:t>
            </a:r>
          </a:p>
        </p:txBody>
      </p:sp>
      <p:sp>
        <p:nvSpPr>
          <p:cNvPr id="6" name="Rounded Rectangle 51"/>
          <p:cNvSpPr/>
          <p:nvPr/>
        </p:nvSpPr>
        <p:spPr>
          <a:xfrm>
            <a:off x="380217" y="4376365"/>
            <a:ext cx="3657600" cy="1935535"/>
          </a:xfrm>
          <a:prstGeom prst="roundRect">
            <a:avLst>
              <a:gd name="adj" fmla="val 7498"/>
            </a:avLst>
          </a:prstGeom>
          <a:solidFill>
            <a:srgbClr val="0072C6"/>
          </a:solidFill>
          <a:ln w="25400" cap="flat" cmpd="sng" algn="ctr">
            <a:noFill/>
            <a:prstDash val="solid"/>
          </a:ln>
          <a:effectLst/>
        </p:spPr>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2000" dirty="0">
                <a:solidFill>
                  <a:sysClr val="window" lastClr="FFFFFF"/>
                </a:solidFill>
                <a:latin typeface="Segoe UI"/>
              </a:rPr>
              <a:t>On-premises Exchange </a:t>
            </a:r>
            <a:r>
              <a:rPr lang="en-US" sz="2000" dirty="0" smtClean="0">
                <a:solidFill>
                  <a:sysClr val="window" lastClr="FFFFFF"/>
                </a:solidFill>
                <a:latin typeface="Segoe UI"/>
              </a:rPr>
              <a:t>org</a:t>
            </a:r>
            <a:endParaRPr lang="en-US" sz="2000" dirty="0">
              <a:solidFill>
                <a:sysClr val="window" lastClr="FFFFFF"/>
              </a:solidFill>
              <a:latin typeface="Segoe UI"/>
            </a:endParaRPr>
          </a:p>
        </p:txBody>
      </p:sp>
      <p:sp>
        <p:nvSpPr>
          <p:cNvPr id="7" name="Rectangle 8"/>
          <p:cNvSpPr/>
          <p:nvPr/>
        </p:nvSpPr>
        <p:spPr>
          <a:xfrm>
            <a:off x="5326380" y="1668644"/>
            <a:ext cx="1371600" cy="914400"/>
          </a:xfrm>
          <a:prstGeom prst="rect">
            <a:avLst/>
          </a:prstGeom>
          <a:solidFill>
            <a:srgbClr val="FFB900"/>
          </a:solidFill>
          <a:ln w="9525" cap="flat" cmpd="sng" algn="ctr">
            <a:solidFill>
              <a:srgbClr val="000000">
                <a:lumMod val="65000"/>
                <a:lumOff val="35000"/>
              </a:srgbClr>
            </a:solidFill>
            <a:prstDash val="solid"/>
          </a:ln>
          <a:effectLst/>
        </p:spPr>
        <p:txBody>
          <a:bodyPr rtlCol="0" anchor="ct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rPr>
              <a:t>Migration Service</a:t>
            </a:r>
          </a:p>
        </p:txBody>
      </p:sp>
      <p:sp>
        <p:nvSpPr>
          <p:cNvPr id="8" name="Rectangle 9"/>
          <p:cNvSpPr/>
          <p:nvPr/>
        </p:nvSpPr>
        <p:spPr>
          <a:xfrm>
            <a:off x="5850625" y="3055875"/>
            <a:ext cx="1371600" cy="914400"/>
          </a:xfrm>
          <a:prstGeom prst="rect">
            <a:avLst/>
          </a:prstGeom>
          <a:solidFill>
            <a:srgbClr val="FFB900"/>
          </a:solidFill>
          <a:ln w="9525" cap="flat" cmpd="sng" algn="ctr">
            <a:solidFill>
              <a:srgbClr val="000000">
                <a:lumMod val="65000"/>
                <a:lumOff val="35000"/>
              </a:srgbClr>
            </a:solidFill>
            <a:prstDash val="solid"/>
          </a:ln>
          <a:effectLst/>
        </p:spPr>
        <p:txBody>
          <a:bodyPr rtlCol="0" anchor="ct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rPr>
              <a:t>MRS</a:t>
            </a:r>
          </a:p>
        </p:txBody>
      </p:sp>
      <p:sp>
        <p:nvSpPr>
          <p:cNvPr id="9" name="Curved Left Arrow 13"/>
          <p:cNvSpPr/>
          <p:nvPr/>
        </p:nvSpPr>
        <p:spPr>
          <a:xfrm rot="16200000">
            <a:off x="3918908" y="3672121"/>
            <a:ext cx="551858" cy="2775253"/>
          </a:xfrm>
          <a:prstGeom prst="curvedLeftArrow">
            <a:avLst/>
          </a:prstGeom>
          <a:solidFill>
            <a:srgbClr val="00188F">
              <a:lumMod val="20000"/>
              <a:lumOff val="80000"/>
            </a:srgbClr>
          </a:solidFill>
          <a:ln w="1079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000000"/>
              </a:solidFill>
              <a:effectLst/>
              <a:uLnTx/>
              <a:uFillTx/>
              <a:latin typeface="Segoe UI"/>
            </a:endParaRPr>
          </a:p>
        </p:txBody>
      </p:sp>
      <p:cxnSp>
        <p:nvCxnSpPr>
          <p:cNvPr id="10" name="Straight Arrow Connector 14"/>
          <p:cNvCxnSpPr/>
          <p:nvPr/>
        </p:nvCxnSpPr>
        <p:spPr>
          <a:xfrm flipH="1">
            <a:off x="3726181" y="4191958"/>
            <a:ext cx="2583179" cy="1984454"/>
          </a:xfrm>
          <a:prstGeom prst="straightConnector1">
            <a:avLst/>
          </a:prstGeom>
          <a:noFill/>
          <a:ln w="19050" cap="flat" cmpd="sng" algn="ctr">
            <a:solidFill>
              <a:schemeClr val="bg1">
                <a:lumMod val="20000"/>
                <a:lumOff val="80000"/>
              </a:schemeClr>
            </a:solidFill>
            <a:prstDash val="solid"/>
            <a:tailEnd type="triangle"/>
          </a:ln>
          <a:effectLst/>
        </p:spPr>
      </p:cxnSp>
      <p:cxnSp>
        <p:nvCxnSpPr>
          <p:cNvPr id="11" name="Straight Arrow Connector 18"/>
          <p:cNvCxnSpPr/>
          <p:nvPr/>
        </p:nvCxnSpPr>
        <p:spPr>
          <a:xfrm>
            <a:off x="5577840" y="2583044"/>
            <a:ext cx="0" cy="2103120"/>
          </a:xfrm>
          <a:prstGeom prst="straightConnector1">
            <a:avLst/>
          </a:prstGeom>
          <a:noFill/>
          <a:ln w="19050" cap="flat" cmpd="sng" algn="ctr">
            <a:solidFill>
              <a:schemeClr val="bg1">
                <a:lumMod val="20000"/>
                <a:lumOff val="80000"/>
              </a:schemeClr>
            </a:solidFill>
            <a:prstDash val="solid"/>
            <a:tailEnd type="triangle"/>
          </a:ln>
          <a:effectLst/>
        </p:spPr>
      </p:cxnSp>
      <p:pic>
        <p:nvPicPr>
          <p:cNvPr id="12"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502" y="1759424"/>
            <a:ext cx="1575582" cy="731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9956" y="3113971"/>
            <a:ext cx="1554480" cy="810282"/>
          </a:xfrm>
          <a:prstGeom prst="rect">
            <a:avLst/>
          </a:prstGeom>
        </p:spPr>
      </p:pic>
      <p:cxnSp>
        <p:nvCxnSpPr>
          <p:cNvPr id="14" name="Straight Arrow Connector 22"/>
          <p:cNvCxnSpPr>
            <a:stCxn id="12" idx="3"/>
            <a:endCxn id="7" idx="1"/>
          </p:cNvCxnSpPr>
          <p:nvPr/>
        </p:nvCxnSpPr>
        <p:spPr>
          <a:xfrm>
            <a:off x="2437084" y="2125184"/>
            <a:ext cx="2889296" cy="660"/>
          </a:xfrm>
          <a:prstGeom prst="straightConnector1">
            <a:avLst/>
          </a:prstGeom>
          <a:noFill/>
          <a:ln w="19050" cap="flat" cmpd="sng" algn="ctr">
            <a:solidFill>
              <a:schemeClr val="bg1">
                <a:lumMod val="20000"/>
                <a:lumOff val="80000"/>
              </a:schemeClr>
            </a:solidFill>
            <a:prstDash val="solid"/>
            <a:tailEnd type="triangle"/>
          </a:ln>
          <a:effectLst/>
        </p:spPr>
      </p:cxnSp>
      <p:cxnSp>
        <p:nvCxnSpPr>
          <p:cNvPr id="15" name="Straight Arrow Connector 23"/>
          <p:cNvCxnSpPr>
            <a:stCxn id="13" idx="3"/>
            <a:endCxn id="8" idx="1"/>
          </p:cNvCxnSpPr>
          <p:nvPr/>
        </p:nvCxnSpPr>
        <p:spPr>
          <a:xfrm flipV="1">
            <a:off x="2444436" y="3513075"/>
            <a:ext cx="3406189" cy="6037"/>
          </a:xfrm>
          <a:prstGeom prst="straightConnector1">
            <a:avLst/>
          </a:prstGeom>
          <a:noFill/>
          <a:ln w="17145" cap="flat" cmpd="sng" algn="ctr">
            <a:solidFill>
              <a:schemeClr val="bg1">
                <a:lumMod val="20000"/>
                <a:lumOff val="80000"/>
              </a:schemeClr>
            </a:solidFill>
            <a:prstDash val="solid"/>
            <a:tailEnd type="triangle"/>
          </a:ln>
          <a:effectLst/>
        </p:spPr>
      </p:cxnSp>
      <p:sp>
        <p:nvSpPr>
          <p:cNvPr id="16" name="TextBox 66"/>
          <p:cNvSpPr txBox="1"/>
          <p:nvPr/>
        </p:nvSpPr>
        <p:spPr>
          <a:xfrm>
            <a:off x="521208" y="2822645"/>
            <a:ext cx="2286000" cy="338554"/>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1600" dirty="0">
                <a:solidFill>
                  <a:schemeClr val="bg1">
                    <a:lumMod val="20000"/>
                    <a:lumOff val="80000"/>
                  </a:schemeClr>
                </a:solidFill>
                <a:latin typeface="Segoe UI"/>
              </a:rPr>
              <a:t>PowerShell</a:t>
            </a:r>
          </a:p>
        </p:txBody>
      </p:sp>
      <p:cxnSp>
        <p:nvCxnSpPr>
          <p:cNvPr id="17" name="Straight Arrow Connector 30"/>
          <p:cNvCxnSpPr>
            <a:stCxn id="13" idx="3"/>
            <a:endCxn id="7" idx="1"/>
          </p:cNvCxnSpPr>
          <p:nvPr/>
        </p:nvCxnSpPr>
        <p:spPr>
          <a:xfrm flipV="1">
            <a:off x="2444436" y="2125844"/>
            <a:ext cx="2881944" cy="1393268"/>
          </a:xfrm>
          <a:prstGeom prst="straightConnector1">
            <a:avLst/>
          </a:prstGeom>
          <a:noFill/>
          <a:ln w="19050" cap="flat" cmpd="sng" algn="ctr">
            <a:solidFill>
              <a:schemeClr val="bg1">
                <a:lumMod val="20000"/>
                <a:lumOff val="80000"/>
              </a:schemeClr>
            </a:solidFill>
            <a:prstDash val="solid"/>
            <a:tailEnd type="triangle"/>
          </a:ln>
          <a:effectLst/>
        </p:spPr>
      </p:cxnSp>
      <p:sp>
        <p:nvSpPr>
          <p:cNvPr id="18" name="TextBox 3"/>
          <p:cNvSpPr txBox="1"/>
          <p:nvPr/>
        </p:nvSpPr>
        <p:spPr>
          <a:xfrm>
            <a:off x="2456710" y="1793593"/>
            <a:ext cx="1738128" cy="338554"/>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1600" dirty="0" err="1">
                <a:solidFill>
                  <a:schemeClr val="bg1">
                    <a:lumMod val="20000"/>
                    <a:lumOff val="80000"/>
                  </a:schemeClr>
                </a:solidFill>
                <a:latin typeface="Segoe UI"/>
              </a:rPr>
              <a:t>MigrationBatch</a:t>
            </a:r>
            <a:endParaRPr lang="en-US" sz="1600" dirty="0">
              <a:solidFill>
                <a:schemeClr val="bg1">
                  <a:lumMod val="20000"/>
                  <a:lumOff val="80000"/>
                </a:schemeClr>
              </a:solidFill>
              <a:latin typeface="Segoe UI"/>
            </a:endParaRPr>
          </a:p>
        </p:txBody>
      </p:sp>
      <p:sp>
        <p:nvSpPr>
          <p:cNvPr id="19" name="TextBox 32"/>
          <p:cNvSpPr txBox="1"/>
          <p:nvPr/>
        </p:nvSpPr>
        <p:spPr>
          <a:xfrm rot="20041799">
            <a:off x="2504527" y="2763929"/>
            <a:ext cx="1564865" cy="338554"/>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1600" dirty="0" err="1">
                <a:solidFill>
                  <a:schemeClr val="bg1">
                    <a:lumMod val="20000"/>
                    <a:lumOff val="80000"/>
                  </a:schemeClr>
                </a:solidFill>
                <a:latin typeface="Segoe UI"/>
              </a:rPr>
              <a:t>MigrationBatch</a:t>
            </a:r>
            <a:endParaRPr lang="en-US" sz="1200" dirty="0">
              <a:solidFill>
                <a:schemeClr val="bg1">
                  <a:lumMod val="20000"/>
                  <a:lumOff val="80000"/>
                </a:schemeClr>
              </a:solidFill>
              <a:latin typeface="Segoe UI"/>
            </a:endParaRPr>
          </a:p>
        </p:txBody>
      </p:sp>
      <p:sp>
        <p:nvSpPr>
          <p:cNvPr id="20" name="TextBox 33"/>
          <p:cNvSpPr txBox="1"/>
          <p:nvPr/>
        </p:nvSpPr>
        <p:spPr>
          <a:xfrm>
            <a:off x="2444436" y="3458968"/>
            <a:ext cx="1750401" cy="338554"/>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1600" dirty="0" err="1">
                <a:solidFill>
                  <a:schemeClr val="bg1">
                    <a:lumMod val="20000"/>
                    <a:lumOff val="80000"/>
                  </a:schemeClr>
                </a:solidFill>
                <a:latin typeface="Segoe UI"/>
              </a:rPr>
              <a:t>MoveRequest</a:t>
            </a:r>
            <a:endParaRPr lang="en-US" sz="1600" dirty="0">
              <a:solidFill>
                <a:schemeClr val="bg1">
                  <a:lumMod val="20000"/>
                  <a:lumOff val="80000"/>
                </a:schemeClr>
              </a:solidFill>
              <a:latin typeface="Segoe UI"/>
            </a:endParaRPr>
          </a:p>
        </p:txBody>
      </p:sp>
      <p:pic>
        <p:nvPicPr>
          <p:cNvPr id="21" name="Picture 4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349694" y="5400764"/>
            <a:ext cx="465535" cy="35868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349694" y="5811061"/>
            <a:ext cx="465535" cy="35868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9"/>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871351" y="5400764"/>
            <a:ext cx="465535" cy="35868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864212" y="5807580"/>
            <a:ext cx="465535" cy="35868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434454" y="5029200"/>
            <a:ext cx="448909" cy="11472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6389370" y="5029200"/>
            <a:ext cx="448909" cy="11472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942191" y="5404245"/>
            <a:ext cx="465535" cy="35868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942191" y="5814542"/>
            <a:ext cx="465535" cy="35868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454323" y="5404245"/>
            <a:ext cx="465535" cy="35868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5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456709" y="5811061"/>
            <a:ext cx="465535" cy="35868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66"/>
          <p:cNvSpPr txBox="1"/>
          <p:nvPr/>
        </p:nvSpPr>
        <p:spPr>
          <a:xfrm>
            <a:off x="521208" y="1457241"/>
            <a:ext cx="2286000" cy="338554"/>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1600" dirty="0" smtClean="0">
                <a:solidFill>
                  <a:schemeClr val="bg1">
                    <a:lumMod val="20000"/>
                    <a:lumOff val="80000"/>
                  </a:schemeClr>
                </a:solidFill>
                <a:latin typeface="Segoe UI"/>
              </a:rPr>
              <a:t>EAC</a:t>
            </a:r>
            <a:endParaRPr lang="en-US" sz="1400" dirty="0">
              <a:solidFill>
                <a:schemeClr val="bg1">
                  <a:lumMod val="20000"/>
                  <a:lumOff val="80000"/>
                </a:schemeClr>
              </a:solidFill>
              <a:latin typeface="Segoe UI"/>
            </a:endParaRPr>
          </a:p>
        </p:txBody>
      </p:sp>
      <p:cxnSp>
        <p:nvCxnSpPr>
          <p:cNvPr id="32" name="Straight Arrow Connector 74"/>
          <p:cNvCxnSpPr/>
          <p:nvPr/>
        </p:nvCxnSpPr>
        <p:spPr>
          <a:xfrm>
            <a:off x="6309360" y="4191958"/>
            <a:ext cx="0" cy="457200"/>
          </a:xfrm>
          <a:prstGeom prst="straightConnector1">
            <a:avLst/>
          </a:prstGeom>
          <a:noFill/>
          <a:ln w="19050" cap="flat" cmpd="sng" algn="ctr">
            <a:solidFill>
              <a:schemeClr val="bg1">
                <a:lumMod val="20000"/>
                <a:lumOff val="80000"/>
              </a:schemeClr>
            </a:solidFill>
            <a:prstDash val="solid"/>
            <a:tailEnd type="triangle"/>
          </a:ln>
          <a:effectLst/>
        </p:spPr>
      </p:cxnSp>
      <p:sp>
        <p:nvSpPr>
          <p:cNvPr id="33" name="Rectangle 77"/>
          <p:cNvSpPr/>
          <p:nvPr/>
        </p:nvSpPr>
        <p:spPr>
          <a:xfrm>
            <a:off x="6045950" y="3277558"/>
            <a:ext cx="1371600" cy="914400"/>
          </a:xfrm>
          <a:prstGeom prst="rect">
            <a:avLst/>
          </a:prstGeom>
          <a:solidFill>
            <a:srgbClr val="FFB900"/>
          </a:solidFill>
          <a:ln w="9525" cap="flat" cmpd="sng" algn="ctr">
            <a:solidFill>
              <a:srgbClr val="000000">
                <a:lumMod val="65000"/>
                <a:lumOff val="35000"/>
              </a:srgbClr>
            </a:solidFill>
            <a:prstDash val="solid"/>
          </a:ln>
          <a:effectLst/>
        </p:spPr>
        <p:txBody>
          <a:bodyPr rtlCol="0" anchor="ct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rPr>
              <a:t>MRS</a:t>
            </a:r>
          </a:p>
        </p:txBody>
      </p:sp>
      <p:sp>
        <p:nvSpPr>
          <p:cNvPr id="34" name="TextBox 4"/>
          <p:cNvSpPr txBox="1"/>
          <p:nvPr/>
        </p:nvSpPr>
        <p:spPr>
          <a:xfrm>
            <a:off x="8308209" y="1248736"/>
            <a:ext cx="3277817" cy="176682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lIns="42854" tIns="21427" rIns="68568" bIns="21427"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342797" marR="0" lvl="0" indent="-342797" algn="l" defTabSz="914156" rtl="0" eaLnBrk="1" fontAlgn="auto" latinLnBrk="0" hangingPunct="1">
              <a:lnSpc>
                <a:spcPct val="100000"/>
              </a:lnSpc>
              <a:spcBef>
                <a:spcPts val="0"/>
              </a:spcBef>
              <a:spcAft>
                <a:spcPts val="0"/>
              </a:spcAft>
              <a:buClrTx/>
              <a:buSzTx/>
              <a:buFontTx/>
              <a:buAutoNum type="arabicParenR"/>
              <a:tabLst/>
              <a:defRPr/>
            </a:pPr>
            <a:r>
              <a:rPr kumimoji="0" lang="en-US" sz="1600" b="0" i="0" u="none" strike="noStrike" kern="1200" cap="none" spc="0" normalizeH="0" baseline="0" noProof="0" dirty="0">
                <a:ln>
                  <a:noFill/>
                </a:ln>
                <a:solidFill>
                  <a:srgbClr val="FFFFFF"/>
                </a:solidFill>
                <a:effectLst/>
                <a:uLnTx/>
                <a:uFillTx/>
                <a:latin typeface="Segoe UI"/>
              </a:rPr>
              <a:t>Data injection</a:t>
            </a:r>
          </a:p>
          <a:p>
            <a:pPr marL="342797" marR="0" lvl="0" indent="-342797" algn="l" defTabSz="914156" rtl="0" eaLnBrk="1" fontAlgn="auto" latinLnBrk="0" hangingPunct="1">
              <a:lnSpc>
                <a:spcPct val="100000"/>
              </a:lnSpc>
              <a:spcBef>
                <a:spcPts val="0"/>
              </a:spcBef>
              <a:spcAft>
                <a:spcPts val="0"/>
              </a:spcAft>
              <a:buClrTx/>
              <a:buSzTx/>
              <a:buFontTx/>
              <a:buAutoNum type="arabicParenR"/>
              <a:tabLst/>
              <a:defRPr/>
            </a:pPr>
            <a:r>
              <a:rPr kumimoji="0" lang="en-US" sz="1600" b="0" i="0" u="none" strike="noStrike" kern="1200" cap="none" spc="0" normalizeH="0" baseline="0" noProof="0" dirty="0" smtClean="0">
                <a:ln>
                  <a:noFill/>
                </a:ln>
                <a:solidFill>
                  <a:srgbClr val="FFFFFF"/>
                </a:solidFill>
                <a:effectLst/>
                <a:uLnTx/>
                <a:uFillTx/>
                <a:latin typeface="Segoe UI"/>
              </a:rPr>
              <a:t>Batch </a:t>
            </a:r>
            <a:r>
              <a:rPr kumimoji="0" lang="en-US" sz="1600" b="0" i="0" u="none" strike="noStrike" kern="1200" cap="none" spc="0" normalizeH="0" baseline="0" noProof="0" dirty="0">
                <a:ln>
                  <a:noFill/>
                </a:ln>
                <a:solidFill>
                  <a:srgbClr val="FFFFFF"/>
                </a:solidFill>
                <a:effectLst/>
                <a:uLnTx/>
                <a:uFillTx/>
                <a:latin typeface="Segoe UI"/>
              </a:rPr>
              <a:t>m</a:t>
            </a:r>
            <a:r>
              <a:rPr kumimoji="0" lang="en-US" sz="1600" b="0" i="0" u="none" strike="noStrike" kern="1200" cap="none" spc="0" normalizeH="0" baseline="0" noProof="0" dirty="0" smtClean="0">
                <a:ln>
                  <a:noFill/>
                </a:ln>
                <a:solidFill>
                  <a:srgbClr val="FFFFFF"/>
                </a:solidFill>
                <a:effectLst/>
                <a:uLnTx/>
                <a:uFillTx/>
                <a:latin typeface="Segoe UI"/>
              </a:rPr>
              <a:t>anagement </a:t>
            </a:r>
            <a:endParaRPr kumimoji="0" lang="en-US" sz="1600" b="0" i="0" u="none" strike="noStrike" kern="1200" cap="none" spc="0" normalizeH="0" baseline="0" noProof="0" dirty="0">
              <a:ln>
                <a:noFill/>
              </a:ln>
              <a:solidFill>
                <a:srgbClr val="FFFFFF"/>
              </a:solidFill>
              <a:effectLst/>
              <a:uLnTx/>
              <a:uFillTx/>
              <a:latin typeface="Segoe UI"/>
            </a:endParaRPr>
          </a:p>
          <a:p>
            <a:pPr marL="342797" marR="0" lvl="0" indent="-342797" algn="l" defTabSz="914156" rtl="0" eaLnBrk="1" fontAlgn="auto" latinLnBrk="0" hangingPunct="1">
              <a:lnSpc>
                <a:spcPct val="100000"/>
              </a:lnSpc>
              <a:spcBef>
                <a:spcPts val="0"/>
              </a:spcBef>
              <a:spcAft>
                <a:spcPts val="0"/>
              </a:spcAft>
              <a:buClrTx/>
              <a:buSzTx/>
              <a:buFontTx/>
              <a:buAutoNum type="arabicParenR"/>
              <a:tabLst/>
              <a:defRPr/>
            </a:pPr>
            <a:r>
              <a:rPr kumimoji="0" lang="en-US" sz="1600" b="0" i="0" u="none" strike="noStrike" kern="1200" cap="none" spc="0" normalizeH="0" baseline="0" noProof="0" dirty="0">
                <a:ln>
                  <a:noFill/>
                </a:ln>
                <a:solidFill>
                  <a:srgbClr val="FFFFFF"/>
                </a:solidFill>
                <a:effectLst/>
                <a:uLnTx/>
                <a:uFillTx/>
                <a:latin typeface="Segoe UI"/>
              </a:rPr>
              <a:t>Retry (manual and automatic)</a:t>
            </a:r>
          </a:p>
          <a:p>
            <a:pPr marL="342797" marR="0" lvl="0" indent="-342797" algn="l" defTabSz="914156" rtl="0" eaLnBrk="1" fontAlgn="auto" latinLnBrk="0" hangingPunct="1">
              <a:lnSpc>
                <a:spcPct val="100000"/>
              </a:lnSpc>
              <a:spcBef>
                <a:spcPts val="0"/>
              </a:spcBef>
              <a:spcAft>
                <a:spcPts val="0"/>
              </a:spcAft>
              <a:buClrTx/>
              <a:buSzTx/>
              <a:buFontTx/>
              <a:buAutoNum type="arabicParenR"/>
              <a:tabLst/>
              <a:defRPr/>
            </a:pPr>
            <a:r>
              <a:rPr kumimoji="0" lang="en-US" sz="1600" b="0" i="0" u="none" strike="noStrike" kern="1200" cap="none" spc="0" normalizeH="0" baseline="0" noProof="0" dirty="0">
                <a:ln>
                  <a:noFill/>
                </a:ln>
                <a:solidFill>
                  <a:srgbClr val="FFFFFF"/>
                </a:solidFill>
                <a:effectLst/>
                <a:uLnTx/>
                <a:uFillTx/>
                <a:latin typeface="Segoe UI"/>
              </a:rPr>
              <a:t>Source throttling</a:t>
            </a:r>
          </a:p>
          <a:p>
            <a:pPr marL="342797" marR="0" lvl="0" indent="-342797" algn="l" defTabSz="914156" rtl="0" eaLnBrk="1" fontAlgn="auto" latinLnBrk="0" hangingPunct="1">
              <a:lnSpc>
                <a:spcPct val="100000"/>
              </a:lnSpc>
              <a:spcBef>
                <a:spcPts val="0"/>
              </a:spcBef>
              <a:spcAft>
                <a:spcPts val="0"/>
              </a:spcAft>
              <a:buClrTx/>
              <a:buSzTx/>
              <a:buFontTx/>
              <a:buAutoNum type="arabicParenR"/>
              <a:tabLst/>
              <a:defRPr/>
            </a:pPr>
            <a:r>
              <a:rPr kumimoji="0" lang="en-US" sz="1600" b="0" i="0" u="none" strike="noStrike" kern="1200" cap="none" spc="0" normalizeH="0" baseline="0" noProof="0" dirty="0">
                <a:ln>
                  <a:noFill/>
                </a:ln>
                <a:solidFill>
                  <a:srgbClr val="FFFFFF"/>
                </a:solidFill>
                <a:effectLst/>
                <a:uLnTx/>
                <a:uFillTx/>
                <a:latin typeface="Segoe UI"/>
              </a:rPr>
              <a:t>Protocol agnostic (onboarding)</a:t>
            </a:r>
          </a:p>
          <a:p>
            <a:pPr marL="342797" marR="0" lvl="0" indent="-342797" algn="l" defTabSz="914156" rtl="0" eaLnBrk="1" fontAlgn="auto" latinLnBrk="0" hangingPunct="1">
              <a:lnSpc>
                <a:spcPct val="100000"/>
              </a:lnSpc>
              <a:spcBef>
                <a:spcPts val="0"/>
              </a:spcBef>
              <a:spcAft>
                <a:spcPts val="0"/>
              </a:spcAft>
              <a:buClrTx/>
              <a:buSzTx/>
              <a:buFontTx/>
              <a:buAutoNum type="arabicParenR"/>
              <a:tabLst/>
              <a:defRPr/>
            </a:pPr>
            <a:r>
              <a:rPr kumimoji="0" lang="en-US" sz="1600" b="0" i="0" u="none" strike="noStrike" kern="1200" cap="none" spc="0" normalizeH="0" baseline="0" noProof="0" dirty="0">
                <a:ln>
                  <a:noFill/>
                </a:ln>
                <a:solidFill>
                  <a:srgbClr val="FFFFFF"/>
                </a:solidFill>
                <a:effectLst/>
                <a:uLnTx/>
                <a:uFillTx/>
                <a:latin typeface="Segoe UI"/>
              </a:rPr>
              <a:t>Tenant </a:t>
            </a:r>
            <a:r>
              <a:rPr kumimoji="0" lang="en-US" sz="1600" b="0" i="0" u="none" strike="noStrike" kern="1200" cap="none" spc="0" normalizeH="0" baseline="0" noProof="0" dirty="0" smtClean="0">
                <a:ln>
                  <a:noFill/>
                </a:ln>
                <a:solidFill>
                  <a:srgbClr val="FFFFFF"/>
                </a:solidFill>
                <a:effectLst/>
                <a:uLnTx/>
                <a:uFillTx/>
                <a:latin typeface="Segoe UI"/>
              </a:rPr>
              <a:t>fairness</a:t>
            </a:r>
          </a:p>
          <a:p>
            <a:pPr marL="342797" marR="0" lvl="0" indent="-342797" algn="l" defTabSz="914156" rtl="0" eaLnBrk="1" fontAlgn="auto" latinLnBrk="0" hangingPunct="1">
              <a:lnSpc>
                <a:spcPct val="100000"/>
              </a:lnSpc>
              <a:spcBef>
                <a:spcPts val="0"/>
              </a:spcBef>
              <a:spcAft>
                <a:spcPts val="0"/>
              </a:spcAft>
              <a:buClrTx/>
              <a:buSzTx/>
              <a:buFontTx/>
              <a:buAutoNum type="arabicParenR"/>
              <a:tabLst/>
              <a:defRPr/>
            </a:pPr>
            <a:r>
              <a:rPr kumimoji="0" lang="en-US" sz="1600" b="0" i="0" u="none" strike="noStrike" kern="1200" cap="none" spc="0" normalizeH="0" baseline="0" noProof="0" dirty="0" smtClean="0">
                <a:ln>
                  <a:noFill/>
                </a:ln>
                <a:solidFill>
                  <a:srgbClr val="FFFFFF"/>
                </a:solidFill>
                <a:effectLst/>
                <a:uLnTx/>
                <a:uFillTx/>
                <a:latin typeface="Segoe UI"/>
              </a:rPr>
              <a:t>Reporting</a:t>
            </a:r>
            <a:endParaRPr kumimoji="0" lang="en-US" sz="1600" b="0" i="0" u="none" strike="noStrike" kern="1200" cap="none" spc="0" normalizeH="0" baseline="0" noProof="0" dirty="0">
              <a:ln>
                <a:noFill/>
              </a:ln>
              <a:solidFill>
                <a:srgbClr val="FFFFFF"/>
              </a:solidFill>
              <a:effectLst/>
              <a:uLnTx/>
              <a:uFillTx/>
              <a:latin typeface="Segoe UI"/>
            </a:endParaRPr>
          </a:p>
        </p:txBody>
      </p:sp>
      <p:cxnSp>
        <p:nvCxnSpPr>
          <p:cNvPr id="35" name="Straight Connector 88"/>
          <p:cNvCxnSpPr>
            <a:stCxn id="34" idx="1"/>
          </p:cNvCxnSpPr>
          <p:nvPr/>
        </p:nvCxnSpPr>
        <p:spPr>
          <a:xfrm flipH="1">
            <a:off x="6536425" y="2132147"/>
            <a:ext cx="1771784" cy="0"/>
          </a:xfrm>
          <a:prstGeom prst="line">
            <a:avLst/>
          </a:prstGeom>
          <a:ln>
            <a:tailEnd type="oval"/>
          </a:ln>
        </p:spPr>
        <p:style>
          <a:lnRef idx="2">
            <a:schemeClr val="accent1"/>
          </a:lnRef>
          <a:fillRef idx="0">
            <a:schemeClr val="accent1"/>
          </a:fillRef>
          <a:effectRef idx="1">
            <a:schemeClr val="accent1"/>
          </a:effectRef>
          <a:fontRef idx="minor">
            <a:schemeClr val="tx1"/>
          </a:fontRef>
        </p:style>
      </p:cxnSp>
      <p:sp>
        <p:nvSpPr>
          <p:cNvPr id="36" name="TextBox 4"/>
          <p:cNvSpPr txBox="1"/>
          <p:nvPr/>
        </p:nvSpPr>
        <p:spPr>
          <a:xfrm>
            <a:off x="8308209" y="3468038"/>
            <a:ext cx="3277817" cy="53571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lIns="42854" tIns="21427" rIns="68568" bIns="21427"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342797" marR="0" lvl="0" indent="-342797" algn="l" defTabSz="914156" rtl="0" eaLnBrk="1" fontAlgn="auto" latinLnBrk="0" hangingPunct="1">
              <a:lnSpc>
                <a:spcPct val="100000"/>
              </a:lnSpc>
              <a:spcBef>
                <a:spcPts val="0"/>
              </a:spcBef>
              <a:spcAft>
                <a:spcPts val="0"/>
              </a:spcAft>
              <a:buClrTx/>
              <a:buSzTx/>
              <a:buFontTx/>
              <a:buAutoNum type="arabicParenR"/>
              <a:tabLst/>
              <a:defRPr/>
            </a:pPr>
            <a:r>
              <a:rPr kumimoji="0" lang="en-US" sz="1600" b="0" i="0" u="none" strike="noStrike" kern="1200" cap="none" spc="0" normalizeH="0" baseline="0" noProof="0" dirty="0" smtClean="0">
                <a:ln>
                  <a:noFill/>
                </a:ln>
                <a:solidFill>
                  <a:srgbClr val="FFFFFF"/>
                </a:solidFill>
                <a:effectLst/>
                <a:uLnTx/>
                <a:uFillTx/>
                <a:latin typeface="Segoe UI"/>
              </a:rPr>
              <a:t>Hybrid data </a:t>
            </a:r>
            <a:r>
              <a:rPr kumimoji="0" lang="en-US" sz="1600" b="0" i="0" u="none" strike="noStrike" kern="1200" cap="none" spc="0" normalizeH="0" baseline="0" noProof="0" dirty="0">
                <a:ln>
                  <a:noFill/>
                </a:ln>
                <a:solidFill>
                  <a:srgbClr val="FFFFFF"/>
                </a:solidFill>
                <a:effectLst/>
                <a:uLnTx/>
                <a:uFillTx/>
                <a:latin typeface="Segoe UI"/>
              </a:rPr>
              <a:t>m</a:t>
            </a:r>
            <a:r>
              <a:rPr kumimoji="0" lang="en-US" sz="1600" b="0" i="0" u="none" strike="noStrike" kern="1200" cap="none" spc="0" normalizeH="0" baseline="0" noProof="0" dirty="0" smtClean="0">
                <a:ln>
                  <a:noFill/>
                </a:ln>
                <a:solidFill>
                  <a:srgbClr val="FFFFFF"/>
                </a:solidFill>
                <a:effectLst/>
                <a:uLnTx/>
                <a:uFillTx/>
                <a:latin typeface="Segoe UI"/>
              </a:rPr>
              <a:t>ove</a:t>
            </a:r>
            <a:endParaRPr kumimoji="0" lang="en-US" sz="1600" b="0" i="0" u="none" strike="noStrike" kern="1200" cap="none" spc="0" normalizeH="0" baseline="0" noProof="0" dirty="0">
              <a:ln>
                <a:noFill/>
              </a:ln>
              <a:solidFill>
                <a:srgbClr val="FFFFFF"/>
              </a:solidFill>
              <a:effectLst/>
              <a:uLnTx/>
              <a:uFillTx/>
              <a:latin typeface="Segoe UI"/>
            </a:endParaRPr>
          </a:p>
          <a:p>
            <a:pPr marL="342797" marR="0" lvl="0" indent="-342797" algn="l" defTabSz="914156" rtl="0" eaLnBrk="1" fontAlgn="auto" latinLnBrk="0" hangingPunct="1">
              <a:lnSpc>
                <a:spcPct val="100000"/>
              </a:lnSpc>
              <a:spcBef>
                <a:spcPts val="0"/>
              </a:spcBef>
              <a:spcAft>
                <a:spcPts val="0"/>
              </a:spcAft>
              <a:buClrTx/>
              <a:buSzTx/>
              <a:buFontTx/>
              <a:buAutoNum type="arabicParenR"/>
              <a:tabLst/>
              <a:defRPr/>
            </a:pPr>
            <a:r>
              <a:rPr kumimoji="0" lang="en-US" sz="1600" b="0" i="0" u="none" strike="noStrike" kern="1200" cap="none" spc="0" normalizeH="0" baseline="0" noProof="0" dirty="0">
                <a:ln>
                  <a:noFill/>
                </a:ln>
                <a:solidFill>
                  <a:srgbClr val="FFFFFF"/>
                </a:solidFill>
                <a:effectLst/>
                <a:uLnTx/>
                <a:uFillTx/>
                <a:latin typeface="Segoe UI"/>
              </a:rPr>
              <a:t>Server </a:t>
            </a:r>
            <a:r>
              <a:rPr kumimoji="0" lang="en-US" sz="1600" b="0" i="0" u="none" strike="noStrike" kern="1200" cap="none" spc="0" normalizeH="0" baseline="0" noProof="0" dirty="0" smtClean="0">
                <a:ln>
                  <a:noFill/>
                </a:ln>
                <a:solidFill>
                  <a:srgbClr val="FFFFFF"/>
                </a:solidFill>
                <a:effectLst/>
                <a:uLnTx/>
                <a:uFillTx/>
                <a:latin typeface="Segoe UI"/>
              </a:rPr>
              <a:t>level </a:t>
            </a:r>
            <a:r>
              <a:rPr kumimoji="0" lang="en-US" sz="1600" b="0" i="0" u="none" strike="noStrike" kern="1200" cap="none" spc="0" normalizeH="0" baseline="0" noProof="0" dirty="0">
                <a:ln>
                  <a:noFill/>
                </a:ln>
                <a:solidFill>
                  <a:srgbClr val="FFFFFF"/>
                </a:solidFill>
                <a:effectLst/>
                <a:uLnTx/>
                <a:uFillTx/>
                <a:latin typeface="Segoe UI"/>
              </a:rPr>
              <a:t>t</a:t>
            </a:r>
            <a:r>
              <a:rPr kumimoji="0" lang="en-US" sz="1600" b="0" i="0" u="none" strike="noStrike" kern="1200" cap="none" spc="0" normalizeH="0" baseline="0" noProof="0" dirty="0" smtClean="0">
                <a:ln>
                  <a:noFill/>
                </a:ln>
                <a:solidFill>
                  <a:srgbClr val="FFFFFF"/>
                </a:solidFill>
                <a:effectLst/>
                <a:uLnTx/>
                <a:uFillTx/>
                <a:latin typeface="Segoe UI"/>
              </a:rPr>
              <a:t>hrottling</a:t>
            </a:r>
            <a:endParaRPr kumimoji="0" lang="en-US" sz="1600" b="0" i="0" u="none" strike="noStrike" kern="1200" cap="none" spc="0" normalizeH="0" baseline="0" noProof="0" dirty="0">
              <a:ln>
                <a:noFill/>
              </a:ln>
              <a:solidFill>
                <a:srgbClr val="FFFFFF"/>
              </a:solidFill>
              <a:effectLst/>
              <a:uLnTx/>
              <a:uFillTx/>
              <a:latin typeface="Segoe UI"/>
            </a:endParaRPr>
          </a:p>
        </p:txBody>
      </p:sp>
      <p:cxnSp>
        <p:nvCxnSpPr>
          <p:cNvPr id="37" name="Straight Connector 94"/>
          <p:cNvCxnSpPr>
            <a:stCxn id="36" idx="1"/>
          </p:cNvCxnSpPr>
          <p:nvPr/>
        </p:nvCxnSpPr>
        <p:spPr>
          <a:xfrm flipH="1">
            <a:off x="7150100" y="3735896"/>
            <a:ext cx="1158109" cy="0"/>
          </a:xfrm>
          <a:prstGeom prst="line">
            <a:avLst/>
          </a:prstGeom>
          <a:ln>
            <a:tailEnd type="oval"/>
          </a:ln>
        </p:spPr>
        <p:style>
          <a:lnRef idx="2">
            <a:schemeClr val="accent1"/>
          </a:lnRef>
          <a:fillRef idx="0">
            <a:schemeClr val="accent1"/>
          </a:fillRef>
          <a:effectRef idx="1">
            <a:schemeClr val="accent1"/>
          </a:effectRef>
          <a:fontRef idx="minor">
            <a:schemeClr val="tx1"/>
          </a:fontRef>
        </p:style>
      </p:cxnSp>
      <p:cxnSp>
        <p:nvCxnSpPr>
          <p:cNvPr id="38" name="Straight Arrow Connector 45"/>
          <p:cNvCxnSpPr/>
          <p:nvPr/>
        </p:nvCxnSpPr>
        <p:spPr>
          <a:xfrm flipH="1">
            <a:off x="2987040" y="2583044"/>
            <a:ext cx="2590800" cy="1914139"/>
          </a:xfrm>
          <a:prstGeom prst="straightConnector1">
            <a:avLst/>
          </a:prstGeom>
          <a:noFill/>
          <a:ln w="19050" cap="flat" cmpd="sng" algn="ctr">
            <a:solidFill>
              <a:schemeClr val="bg1">
                <a:lumMod val="20000"/>
                <a:lumOff val="80000"/>
              </a:schemeClr>
            </a:solidFill>
            <a:prstDash val="solid"/>
            <a:tailEnd type="triangle"/>
          </a:ln>
          <a:effectLst/>
        </p:spPr>
      </p:cxnSp>
      <p:cxnSp>
        <p:nvCxnSpPr>
          <p:cNvPr id="39" name="Straight Arrow Connector 60"/>
          <p:cNvCxnSpPr/>
          <p:nvPr/>
        </p:nvCxnSpPr>
        <p:spPr>
          <a:xfrm>
            <a:off x="6309360" y="2583044"/>
            <a:ext cx="0" cy="472831"/>
          </a:xfrm>
          <a:prstGeom prst="straightConnector1">
            <a:avLst/>
          </a:prstGeom>
          <a:noFill/>
          <a:ln w="19050" cap="flat" cmpd="sng" algn="ctr">
            <a:solidFill>
              <a:schemeClr val="bg1">
                <a:lumMod val="20000"/>
                <a:lumOff val="80000"/>
              </a:schemeClr>
            </a:solidFill>
            <a:prstDash val="solid"/>
            <a:tailEnd type="triangle"/>
          </a:ln>
          <a:effectLst/>
        </p:spPr>
      </p:cxnSp>
    </p:spTree>
    <p:extLst>
      <p:ext uri="{BB962C8B-B14F-4D97-AF65-F5344CB8AC3E}">
        <p14:creationId xmlns:p14="http://schemas.microsoft.com/office/powerpoint/2010/main" val="41704576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animEffect transition="in" filter="fade">
                                      <p:cBhvr>
                                        <p:cTn id="9" dur="500"/>
                                        <p:tgtEl>
                                          <p:spTgt spid="34"/>
                                        </p:tgtEl>
                                      </p:cBhvr>
                                    </p:animEffect>
                                  </p:childTnLst>
                                </p:cTn>
                              </p:par>
                              <p:par>
                                <p:cTn id="10" presetID="22" presetClass="entr" presetSubtype="2" fill="hold"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right)">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0"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22" presetClass="entr" presetSubtype="2"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right)">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9"/>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nodeType="afterEffect">
                                  <p:stCondLst>
                                    <p:cond delay="0"/>
                                  </p:stCondLst>
                                  <p:childTnLst>
                                    <p:set>
                                      <p:cBhvr>
                                        <p:cTn id="63" dur="1" fill="hold">
                                          <p:stCondLst>
                                            <p:cond delay="0"/>
                                          </p:stCondLst>
                                        </p:cTn>
                                        <p:tgtEl>
                                          <p:spTgt spid="32"/>
                                        </p:tgtEl>
                                        <p:attrNameLst>
                                          <p:attrName>style.visibility</p:attrName>
                                        </p:attrNameLst>
                                      </p:cBhvr>
                                      <p:to>
                                        <p:strVal val="hidden"/>
                                      </p:to>
                                    </p:set>
                                  </p:childTnLst>
                                </p:cTn>
                              </p:par>
                              <p:par>
                                <p:cTn id="64" presetID="1" presetClass="entr" presetSubtype="0"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7"/>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8"/>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1"/>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19"/>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17"/>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38"/>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11"/>
                                        </p:tgtEl>
                                        <p:attrNameLst>
                                          <p:attrName>style.visibility</p:attrName>
                                        </p:attrNameLst>
                                      </p:cBhvr>
                                      <p:to>
                                        <p:strVal val="hidden"/>
                                      </p:to>
                                    </p:set>
                                  </p:childTnLst>
                                </p:cTn>
                              </p:par>
                              <p:par>
                                <p:cTn id="86" presetID="1" presetClass="entr" presetSubtype="0" fill="hold" nodeType="withEffect">
                                  <p:stCondLst>
                                    <p:cond delay="0"/>
                                  </p:stCondLst>
                                  <p:childTnLst>
                                    <p:set>
                                      <p:cBhvr>
                                        <p:cTn id="87" dur="1" fill="hold">
                                          <p:stCondLst>
                                            <p:cond delay="0"/>
                                          </p:stCondLst>
                                        </p:cTn>
                                        <p:tgtEl>
                                          <p:spTgt spid="15"/>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10"/>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3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6" grpId="0"/>
      <p:bldP spid="18" grpId="0"/>
      <p:bldP spid="18" grpId="1"/>
      <p:bldP spid="19" grpId="0"/>
      <p:bldP spid="19" grpId="1"/>
      <p:bldP spid="20" grpId="0"/>
      <p:bldP spid="31" grpId="0"/>
      <p:bldP spid="33" grpId="0" animBg="1"/>
      <p:bldP spid="34" grpId="0" animBg="1"/>
      <p:bldP spid="3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Questions</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107</a:t>
            </a:fld>
            <a:endParaRPr lang="de-DE"/>
          </a:p>
        </p:txBody>
      </p:sp>
      <p:pic>
        <p:nvPicPr>
          <p:cNvPr id="5" name="Grafik 4"/>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999116" y="1916506"/>
            <a:ext cx="4111952" cy="36308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39121718"/>
      </p:ext>
    </p:extLst>
  </p:cSld>
  <p:clrMapOvr>
    <a:masterClrMapping/>
  </p:clrMapOvr>
  <p:transition spd="med">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p:txBody>
          <a:bodyPr/>
          <a:lstStyle/>
          <a:p>
            <a:r>
              <a:rPr lang="de-DE" dirty="0" smtClean="0"/>
              <a:t>Exchange Server 2013</a:t>
            </a:r>
            <a:endParaRPr lang="de-DE" dirty="0"/>
          </a:p>
        </p:txBody>
      </p:sp>
      <p:sp>
        <p:nvSpPr>
          <p:cNvPr id="3" name="Inhaltsplatzhalter 2"/>
          <p:cNvSpPr>
            <a:spLocks noGrp="1"/>
          </p:cNvSpPr>
          <p:nvPr>
            <p:ph sz="half" idx="2"/>
          </p:nvPr>
        </p:nvSpPr>
        <p:spPr/>
        <p:txBody>
          <a:bodyPr/>
          <a:lstStyle/>
          <a:p>
            <a:pPr>
              <a:spcBef>
                <a:spcPts val="0"/>
              </a:spcBef>
              <a:spcAft>
                <a:spcPts val="1200"/>
              </a:spcAft>
            </a:pPr>
            <a:r>
              <a:rPr lang="en-US" dirty="0"/>
              <a:t>Exchange Server 2013 for IT Pros</a:t>
            </a:r>
            <a:r>
              <a:rPr lang="en-GB" dirty="0">
                <a:hlinkClick r:id="rId3"/>
              </a:rPr>
              <a:t/>
            </a:r>
            <a:br>
              <a:rPr lang="en-GB" dirty="0">
                <a:hlinkClick r:id="rId3"/>
              </a:rPr>
            </a:br>
            <a:r>
              <a:rPr lang="en-GB" dirty="0">
                <a:hlinkClick r:id="rId4"/>
              </a:rPr>
              <a:t>http://</a:t>
            </a:r>
            <a:r>
              <a:rPr lang="en-GB" dirty="0" smtClean="0">
                <a:hlinkClick r:id="rId4"/>
              </a:rPr>
              <a:t>bit.ly/18pQwlP</a:t>
            </a:r>
            <a:endParaRPr lang="de-DE" dirty="0"/>
          </a:p>
          <a:p>
            <a:pPr>
              <a:spcBef>
                <a:spcPts val="0"/>
              </a:spcBef>
              <a:spcAft>
                <a:spcPts val="1200"/>
              </a:spcAft>
            </a:pPr>
            <a:r>
              <a:rPr lang="en-US" dirty="0"/>
              <a:t>What's New in Exchange 2013</a:t>
            </a:r>
            <a:br>
              <a:rPr lang="en-US" dirty="0"/>
            </a:br>
            <a:r>
              <a:rPr lang="en-US" dirty="0">
                <a:hlinkClick r:id="rId5"/>
              </a:rPr>
              <a:t>http://</a:t>
            </a:r>
            <a:r>
              <a:rPr lang="en-US" dirty="0" smtClean="0">
                <a:hlinkClick r:id="rId5"/>
              </a:rPr>
              <a:t>bit.ly/12bGzUq</a:t>
            </a:r>
            <a:endParaRPr lang="en-US" dirty="0" smtClean="0"/>
          </a:p>
          <a:p>
            <a:pPr>
              <a:spcBef>
                <a:spcPts val="0"/>
              </a:spcBef>
              <a:spcAft>
                <a:spcPts val="1200"/>
              </a:spcAft>
            </a:pPr>
            <a:r>
              <a:rPr lang="en-GB" dirty="0"/>
              <a:t>Exchange 2013 Prerequisites</a:t>
            </a:r>
            <a:br>
              <a:rPr lang="en-GB" dirty="0"/>
            </a:br>
            <a:r>
              <a:rPr lang="en-GB" dirty="0">
                <a:hlinkClick r:id="rId6"/>
              </a:rPr>
              <a:t>http://bit.ly/15kTB7V</a:t>
            </a:r>
            <a:endParaRPr lang="en-GB" dirty="0"/>
          </a:p>
          <a:p>
            <a:pPr>
              <a:spcBef>
                <a:spcPts val="0"/>
              </a:spcBef>
              <a:spcAft>
                <a:spcPts val="1200"/>
              </a:spcAft>
            </a:pPr>
            <a:r>
              <a:rPr lang="en-GB" dirty="0"/>
              <a:t>Exchange 2013 System Requirements</a:t>
            </a:r>
            <a:br>
              <a:rPr lang="en-GB" dirty="0"/>
            </a:br>
            <a:r>
              <a:rPr lang="en-GB" dirty="0" smtClean="0">
                <a:hlinkClick r:id="rId7"/>
              </a:rPr>
              <a:t>http://bit.ly/128s8l8</a:t>
            </a:r>
            <a:endParaRPr lang="en-GB" dirty="0" smtClean="0"/>
          </a:p>
          <a:p>
            <a:pPr>
              <a:spcBef>
                <a:spcPts val="0"/>
              </a:spcBef>
              <a:spcAft>
                <a:spcPts val="1200"/>
              </a:spcAft>
            </a:pPr>
            <a:r>
              <a:rPr lang="en-US" dirty="0"/>
              <a:t>What's New in Exchange 2013 Hybrid Deployments</a:t>
            </a:r>
            <a:br>
              <a:rPr lang="en-US" dirty="0"/>
            </a:br>
            <a:r>
              <a:rPr lang="en-US" dirty="0">
                <a:hlinkClick r:id="rId8"/>
              </a:rPr>
              <a:t>http://bit.ly/15kTObq</a:t>
            </a:r>
            <a:endParaRPr lang="en-GB"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108</a:t>
            </a:fld>
            <a:endParaRPr lang="de-DE"/>
          </a:p>
        </p:txBody>
      </p:sp>
      <p:sp>
        <p:nvSpPr>
          <p:cNvPr id="5" name="Titel 4"/>
          <p:cNvSpPr>
            <a:spLocks noGrp="1"/>
          </p:cNvSpPr>
          <p:nvPr>
            <p:ph type="title"/>
          </p:nvPr>
        </p:nvSpPr>
        <p:spPr/>
        <p:txBody>
          <a:bodyPr/>
          <a:lstStyle/>
          <a:p>
            <a:r>
              <a:rPr lang="de-DE" dirty="0" smtClean="0"/>
              <a:t>Additional Resources – Exchange </a:t>
            </a:r>
            <a:r>
              <a:rPr lang="de-DE" dirty="0" err="1" smtClean="0"/>
              <a:t>Architecture</a:t>
            </a:r>
            <a:endParaRPr lang="de-DE" dirty="0"/>
          </a:p>
        </p:txBody>
      </p:sp>
      <p:sp>
        <p:nvSpPr>
          <p:cNvPr id="6" name="Textplatzhalter 5"/>
          <p:cNvSpPr>
            <a:spLocks noGrp="1"/>
          </p:cNvSpPr>
          <p:nvPr>
            <p:ph type="body" idx="11"/>
          </p:nvPr>
        </p:nvSpPr>
        <p:spPr/>
        <p:txBody>
          <a:bodyPr/>
          <a:lstStyle/>
          <a:p>
            <a:endParaRPr lang="de-DE" dirty="0"/>
          </a:p>
        </p:txBody>
      </p:sp>
      <p:sp>
        <p:nvSpPr>
          <p:cNvPr id="7" name="Inhaltsplatzhalter 6"/>
          <p:cNvSpPr>
            <a:spLocks noGrp="1"/>
          </p:cNvSpPr>
          <p:nvPr>
            <p:ph sz="half" idx="12"/>
          </p:nvPr>
        </p:nvSpPr>
        <p:spPr/>
        <p:txBody>
          <a:bodyPr/>
          <a:lstStyle/>
          <a:p>
            <a:pPr>
              <a:spcBef>
                <a:spcPts val="0"/>
              </a:spcBef>
              <a:spcAft>
                <a:spcPts val="1200"/>
              </a:spcAft>
            </a:pPr>
            <a:r>
              <a:rPr lang="en-GB" dirty="0"/>
              <a:t>Microsoft Exchange Server Deployment </a:t>
            </a:r>
            <a:r>
              <a:rPr lang="en-GB" dirty="0" smtClean="0"/>
              <a:t>Assistant</a:t>
            </a:r>
            <a:br>
              <a:rPr lang="en-GB" dirty="0" smtClean="0"/>
            </a:br>
            <a:r>
              <a:rPr lang="en-GB" dirty="0" smtClean="0">
                <a:hlinkClick r:id="rId9"/>
              </a:rPr>
              <a:t>http://bit.ly/10CqHqV</a:t>
            </a:r>
            <a:endParaRPr lang="en-GB" dirty="0"/>
          </a:p>
          <a:p>
            <a:pPr>
              <a:spcBef>
                <a:spcPts val="0"/>
              </a:spcBef>
              <a:spcAft>
                <a:spcPts val="1200"/>
              </a:spcAft>
            </a:pPr>
            <a:r>
              <a:rPr lang="en-US" dirty="0"/>
              <a:t>Prepare Active Directory and </a:t>
            </a:r>
            <a:r>
              <a:rPr lang="en-US" dirty="0" smtClean="0"/>
              <a:t>Domains</a:t>
            </a:r>
            <a:br>
              <a:rPr lang="en-US" dirty="0" smtClean="0"/>
            </a:br>
            <a:r>
              <a:rPr lang="en-US" dirty="0" smtClean="0">
                <a:hlinkClick r:id="rId10"/>
              </a:rPr>
              <a:t>http://bit.ly/18pRrma</a:t>
            </a:r>
            <a:endParaRPr lang="en-US" dirty="0" smtClean="0"/>
          </a:p>
          <a:p>
            <a:pPr>
              <a:spcBef>
                <a:spcPts val="0"/>
              </a:spcBef>
              <a:spcAft>
                <a:spcPts val="1200"/>
              </a:spcAft>
            </a:pPr>
            <a:r>
              <a:rPr lang="en-GB" dirty="0"/>
              <a:t>Database Availability </a:t>
            </a:r>
            <a:r>
              <a:rPr lang="en-GB" dirty="0" smtClean="0"/>
              <a:t>Groups</a:t>
            </a:r>
            <a:br>
              <a:rPr lang="en-GB" dirty="0" smtClean="0"/>
            </a:br>
            <a:r>
              <a:rPr lang="en-GB" dirty="0" smtClean="0">
                <a:hlinkClick r:id="rId11"/>
              </a:rPr>
              <a:t>http://bit.ly/13n9TJf</a:t>
            </a:r>
            <a:endParaRPr lang="en-GB" dirty="0"/>
          </a:p>
          <a:p>
            <a:pPr>
              <a:spcBef>
                <a:spcPts val="0"/>
              </a:spcBef>
              <a:spcAft>
                <a:spcPts val="1200"/>
              </a:spcAft>
            </a:pPr>
            <a:r>
              <a:rPr lang="en-GB" dirty="0" smtClean="0"/>
              <a:t>Federated sharing</a:t>
            </a:r>
            <a:br>
              <a:rPr lang="en-GB" dirty="0" smtClean="0"/>
            </a:br>
            <a:r>
              <a:rPr lang="en-GB" dirty="0">
                <a:hlinkClick r:id="rId12"/>
              </a:rPr>
              <a:t>http://</a:t>
            </a:r>
            <a:r>
              <a:rPr lang="en-GB" dirty="0" smtClean="0">
                <a:hlinkClick r:id="rId12"/>
              </a:rPr>
              <a:t>bit.ly/10hyAYR</a:t>
            </a:r>
            <a:endParaRPr lang="en-GB" dirty="0" smtClean="0"/>
          </a:p>
          <a:p>
            <a:pPr>
              <a:spcBef>
                <a:spcPts val="0"/>
              </a:spcBef>
              <a:spcAft>
                <a:spcPts val="1200"/>
              </a:spcAft>
            </a:pPr>
            <a:r>
              <a:rPr lang="en-GB" dirty="0" smtClean="0"/>
              <a:t>Blackberry Enterprise Server and Exchange 2013</a:t>
            </a:r>
            <a:br>
              <a:rPr lang="en-GB" dirty="0" smtClean="0"/>
            </a:br>
            <a:r>
              <a:rPr lang="en-GB" dirty="0" smtClean="0">
                <a:hlinkClick r:id="rId13"/>
              </a:rPr>
              <a:t>http://bit.ly/10k57J4</a:t>
            </a:r>
            <a:endParaRPr lang="en-GB" dirty="0" smtClean="0"/>
          </a:p>
          <a:p>
            <a:endParaRPr lang="de-DE" dirty="0"/>
          </a:p>
        </p:txBody>
      </p:sp>
    </p:spTree>
    <p:extLst>
      <p:ext uri="{BB962C8B-B14F-4D97-AF65-F5344CB8AC3E}">
        <p14:creationId xmlns:p14="http://schemas.microsoft.com/office/powerpoint/2010/main" val="2729172986"/>
      </p:ext>
    </p:extLst>
  </p:cSld>
  <p:clrMapOvr>
    <a:masterClrMapping/>
  </p:clrMapOvr>
  <p:transition spd="med">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p:txBody>
          <a:bodyPr/>
          <a:lstStyle/>
          <a:p>
            <a:r>
              <a:rPr lang="de-DE" dirty="0" err="1" smtClean="0"/>
              <a:t>Migrations</a:t>
            </a:r>
            <a:endParaRPr lang="de-DE" dirty="0"/>
          </a:p>
        </p:txBody>
      </p:sp>
      <p:sp>
        <p:nvSpPr>
          <p:cNvPr id="3" name="Inhaltsplatzhalter 2"/>
          <p:cNvSpPr>
            <a:spLocks noGrp="1"/>
          </p:cNvSpPr>
          <p:nvPr>
            <p:ph sz="half" idx="2"/>
          </p:nvPr>
        </p:nvSpPr>
        <p:spPr/>
        <p:txBody>
          <a:bodyPr/>
          <a:lstStyle/>
          <a:p>
            <a:pPr>
              <a:spcBef>
                <a:spcPts val="0"/>
              </a:spcBef>
              <a:spcAft>
                <a:spcPts val="1200"/>
              </a:spcAft>
            </a:pPr>
            <a:r>
              <a:rPr lang="en-GB" dirty="0" smtClean="0"/>
              <a:t>Compare Migration Types</a:t>
            </a:r>
            <a:r>
              <a:rPr lang="en-GB" dirty="0">
                <a:hlinkClick r:id="rId3"/>
              </a:rPr>
              <a:t/>
            </a:r>
            <a:br>
              <a:rPr lang="en-GB" dirty="0">
                <a:hlinkClick r:id="rId3"/>
              </a:rPr>
            </a:br>
            <a:r>
              <a:rPr lang="en-GB" dirty="0">
                <a:hlinkClick r:id="rId4"/>
              </a:rPr>
              <a:t>http://bit.ly/10jLrEZ</a:t>
            </a:r>
            <a:endParaRPr lang="en-GB" dirty="0">
              <a:hlinkClick r:id="rId3"/>
            </a:endParaRPr>
          </a:p>
          <a:p>
            <a:pPr>
              <a:spcBef>
                <a:spcPts val="0"/>
              </a:spcBef>
              <a:spcAft>
                <a:spcPts val="1200"/>
              </a:spcAft>
            </a:pPr>
            <a:r>
              <a:rPr lang="en-GB" dirty="0" smtClean="0"/>
              <a:t>Cutover </a:t>
            </a:r>
            <a:r>
              <a:rPr lang="en-GB" dirty="0"/>
              <a:t>Exchange Migrations</a:t>
            </a:r>
            <a:br>
              <a:rPr lang="en-GB" dirty="0"/>
            </a:br>
            <a:r>
              <a:rPr lang="en-GB" dirty="0">
                <a:hlinkClick r:id="rId5"/>
              </a:rPr>
              <a:t>http://</a:t>
            </a:r>
            <a:r>
              <a:rPr lang="en-GB" dirty="0" smtClean="0">
                <a:hlinkClick r:id="rId5"/>
              </a:rPr>
              <a:t>bit.ly/Yqctxb</a:t>
            </a:r>
            <a:endParaRPr lang="en-GB" dirty="0"/>
          </a:p>
          <a:p>
            <a:pPr>
              <a:spcBef>
                <a:spcPts val="0"/>
              </a:spcBef>
              <a:spcAft>
                <a:spcPts val="1200"/>
              </a:spcAft>
            </a:pPr>
            <a:r>
              <a:rPr lang="en-GB" dirty="0"/>
              <a:t>Staged Exchange Migrations</a:t>
            </a:r>
            <a:br>
              <a:rPr lang="en-GB" dirty="0"/>
            </a:br>
            <a:r>
              <a:rPr lang="en-GB" dirty="0">
                <a:hlinkClick r:id="rId6"/>
              </a:rPr>
              <a:t>http://</a:t>
            </a:r>
            <a:r>
              <a:rPr lang="en-GB" dirty="0" smtClean="0">
                <a:hlinkClick r:id="rId6"/>
              </a:rPr>
              <a:t>bit.ly/18NWXwp</a:t>
            </a:r>
            <a:endParaRPr lang="en-GB" dirty="0" smtClean="0"/>
          </a:p>
          <a:p>
            <a:pPr>
              <a:spcBef>
                <a:spcPts val="0"/>
              </a:spcBef>
              <a:spcAft>
                <a:spcPts val="1200"/>
              </a:spcAft>
            </a:pPr>
            <a:r>
              <a:rPr lang="en-GB" dirty="0" smtClean="0"/>
              <a:t>IMAP </a:t>
            </a:r>
            <a:r>
              <a:rPr lang="en-GB" dirty="0"/>
              <a:t>Migrations</a:t>
            </a:r>
            <a:br>
              <a:rPr lang="en-GB" dirty="0"/>
            </a:br>
            <a:r>
              <a:rPr lang="en-GB" dirty="0">
                <a:hlinkClick r:id="rId7"/>
              </a:rPr>
              <a:t>http://bit.ly/13cYqg0</a:t>
            </a:r>
            <a:endParaRPr lang="en-GB" dirty="0"/>
          </a:p>
          <a:p>
            <a:pPr marL="0" indent="0">
              <a:buNone/>
            </a:pP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109</a:t>
            </a:fld>
            <a:endParaRPr lang="de-DE"/>
          </a:p>
        </p:txBody>
      </p:sp>
      <p:sp>
        <p:nvSpPr>
          <p:cNvPr id="5" name="Titel 4"/>
          <p:cNvSpPr>
            <a:spLocks noGrp="1"/>
          </p:cNvSpPr>
          <p:nvPr>
            <p:ph type="title"/>
          </p:nvPr>
        </p:nvSpPr>
        <p:spPr/>
        <p:txBody>
          <a:bodyPr/>
          <a:lstStyle/>
          <a:p>
            <a:r>
              <a:rPr lang="de-DE" dirty="0" smtClean="0"/>
              <a:t>Additional Resources – Hybrid </a:t>
            </a:r>
            <a:r>
              <a:rPr lang="de-DE" dirty="0" err="1" smtClean="0"/>
              <a:t>Deployments</a:t>
            </a:r>
            <a:endParaRPr lang="de-DE" dirty="0"/>
          </a:p>
        </p:txBody>
      </p:sp>
      <p:sp>
        <p:nvSpPr>
          <p:cNvPr id="6" name="Textplatzhalter 5"/>
          <p:cNvSpPr>
            <a:spLocks noGrp="1"/>
          </p:cNvSpPr>
          <p:nvPr>
            <p:ph type="body" idx="11"/>
          </p:nvPr>
        </p:nvSpPr>
        <p:spPr/>
        <p:txBody>
          <a:bodyPr/>
          <a:lstStyle/>
          <a:p>
            <a:r>
              <a:rPr lang="de-DE" dirty="0" smtClean="0"/>
              <a:t>Hybrid </a:t>
            </a:r>
            <a:r>
              <a:rPr lang="de-DE" dirty="0" err="1" smtClean="0"/>
              <a:t>deployments</a:t>
            </a:r>
            <a:endParaRPr lang="de-DE" dirty="0"/>
          </a:p>
        </p:txBody>
      </p:sp>
      <p:sp>
        <p:nvSpPr>
          <p:cNvPr id="7" name="Inhaltsplatzhalter 6"/>
          <p:cNvSpPr>
            <a:spLocks noGrp="1"/>
          </p:cNvSpPr>
          <p:nvPr>
            <p:ph sz="half" idx="12"/>
          </p:nvPr>
        </p:nvSpPr>
        <p:spPr/>
        <p:txBody>
          <a:bodyPr/>
          <a:lstStyle/>
          <a:p>
            <a:pPr marL="0" indent="0">
              <a:spcBef>
                <a:spcPts val="0"/>
              </a:spcBef>
              <a:spcAft>
                <a:spcPts val="1200"/>
              </a:spcAft>
              <a:buNone/>
            </a:pPr>
            <a:r>
              <a:rPr lang="en-GB" dirty="0"/>
              <a:t>Exchange team blog</a:t>
            </a:r>
          </a:p>
          <a:p>
            <a:pPr>
              <a:spcBef>
                <a:spcPts val="0"/>
              </a:spcBef>
              <a:spcAft>
                <a:spcPts val="1200"/>
              </a:spcAft>
            </a:pPr>
            <a:r>
              <a:rPr lang="en-GB" dirty="0"/>
              <a:t>Introduction to </a:t>
            </a:r>
            <a:r>
              <a:rPr lang="en-GB" dirty="0" smtClean="0"/>
              <a:t>Hybrid</a:t>
            </a:r>
            <a:r>
              <a:rPr lang="en-GB" dirty="0"/>
              <a:t/>
            </a:r>
            <a:br>
              <a:rPr lang="en-GB" dirty="0"/>
            </a:br>
            <a:r>
              <a:rPr lang="en-GB" dirty="0">
                <a:hlinkClick r:id="rId8"/>
              </a:rPr>
              <a:t>http://bit.ly/128pGLu</a:t>
            </a:r>
            <a:endParaRPr lang="en-GB" dirty="0"/>
          </a:p>
          <a:p>
            <a:pPr>
              <a:spcBef>
                <a:spcPts val="0"/>
              </a:spcBef>
              <a:spcAft>
                <a:spcPts val="1200"/>
              </a:spcAft>
            </a:pPr>
            <a:r>
              <a:rPr lang="en-GB" dirty="0"/>
              <a:t>Deploying Hybrid (Exchange 2013)</a:t>
            </a:r>
            <a:br>
              <a:rPr lang="en-GB" dirty="0"/>
            </a:br>
            <a:r>
              <a:rPr lang="en-GB" dirty="0">
                <a:hlinkClick r:id="rId9"/>
              </a:rPr>
              <a:t>http://bit.ly/13n4nGm</a:t>
            </a:r>
            <a:endParaRPr lang="en-GB" dirty="0"/>
          </a:p>
          <a:p>
            <a:pPr>
              <a:spcBef>
                <a:spcPts val="0"/>
              </a:spcBef>
              <a:spcAft>
                <a:spcPts val="1200"/>
              </a:spcAft>
            </a:pPr>
            <a:r>
              <a:rPr lang="en-GB" dirty="0"/>
              <a:t>Managing Hybrid (Exchange 2013</a:t>
            </a:r>
            <a:r>
              <a:rPr lang="en-GB" dirty="0" smtClean="0"/>
              <a:t>)</a:t>
            </a:r>
            <a:r>
              <a:rPr lang="en-GB" dirty="0"/>
              <a:t/>
            </a:r>
            <a:br>
              <a:rPr lang="en-GB" dirty="0"/>
            </a:br>
            <a:r>
              <a:rPr lang="en-GB" dirty="0">
                <a:hlinkClick r:id="rId10"/>
              </a:rPr>
              <a:t>http://bit.ly/11c6UpX</a:t>
            </a:r>
            <a:endParaRPr lang="en-GB" dirty="0"/>
          </a:p>
          <a:p>
            <a:pPr>
              <a:spcBef>
                <a:spcPts val="0"/>
              </a:spcBef>
              <a:spcAft>
                <a:spcPts val="1200"/>
              </a:spcAft>
            </a:pPr>
            <a:r>
              <a:rPr lang="en-GB" dirty="0"/>
              <a:t>Decommissioning </a:t>
            </a:r>
            <a:r>
              <a:rPr lang="en-GB" dirty="0" smtClean="0"/>
              <a:t>On-premise servers</a:t>
            </a:r>
            <a:r>
              <a:rPr lang="en-GB" dirty="0"/>
              <a:t/>
            </a:r>
            <a:br>
              <a:rPr lang="en-GB" dirty="0"/>
            </a:br>
            <a:r>
              <a:rPr lang="en-GB" dirty="0">
                <a:hlinkClick r:id="rId11"/>
              </a:rPr>
              <a:t>http://bit.ly/10jNJnJ</a:t>
            </a:r>
            <a:endParaRPr lang="en-GB" dirty="0">
              <a:hlinkClick r:id="rId12"/>
            </a:endParaRPr>
          </a:p>
          <a:p>
            <a:endParaRPr lang="de-DE" dirty="0"/>
          </a:p>
        </p:txBody>
      </p:sp>
    </p:spTree>
    <p:extLst>
      <p:ext uri="{BB962C8B-B14F-4D97-AF65-F5344CB8AC3E}">
        <p14:creationId xmlns:p14="http://schemas.microsoft.com/office/powerpoint/2010/main" val="417270219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Changing</a:t>
            </a:r>
            <a:r>
              <a:rPr lang="de-DE" dirty="0" smtClean="0"/>
              <a:t> </a:t>
            </a:r>
            <a:r>
              <a:rPr lang="de-DE" dirty="0" err="1"/>
              <a:t>F</a:t>
            </a:r>
            <a:r>
              <a:rPr lang="de-DE" dirty="0" err="1" smtClean="0"/>
              <a:t>unctional</a:t>
            </a:r>
            <a:r>
              <a:rPr lang="de-DE" dirty="0" smtClean="0"/>
              <a:t> </a:t>
            </a:r>
            <a:r>
              <a:rPr lang="de-DE" dirty="0" err="1" smtClean="0"/>
              <a:t>Layers</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11</a:t>
            </a:fld>
            <a:endParaRPr lang="de-DE"/>
          </a:p>
        </p:txBody>
      </p:sp>
      <p:grpSp>
        <p:nvGrpSpPr>
          <p:cNvPr id="41" name="Group 39"/>
          <p:cNvGrpSpPr/>
          <p:nvPr/>
        </p:nvGrpSpPr>
        <p:grpSpPr>
          <a:xfrm>
            <a:off x="6318455" y="1231502"/>
            <a:ext cx="5263944" cy="4712100"/>
            <a:chOff x="6318455" y="1231501"/>
            <a:chExt cx="5263944" cy="4712100"/>
          </a:xfrm>
        </p:grpSpPr>
        <p:sp>
          <p:nvSpPr>
            <p:cNvPr id="42" name="Rectangle 44"/>
            <p:cNvSpPr/>
            <p:nvPr/>
          </p:nvSpPr>
          <p:spPr>
            <a:xfrm>
              <a:off x="6318455" y="1600201"/>
              <a:ext cx="1460090" cy="4343400"/>
            </a:xfrm>
            <a:prstGeom prst="rect">
              <a:avLst/>
            </a:prstGeom>
            <a:pattFill prst="pct50">
              <a:fgClr>
                <a:srgbClr val="0072C6">
                  <a:lumMod val="20000"/>
                  <a:lumOff val="80000"/>
                </a:srgbClr>
              </a:fgClr>
              <a:bgClr>
                <a:sysClr val="window" lastClr="FFFFFF"/>
              </a:bgClr>
            </a:patt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endParaRPr>
            </a:p>
          </p:txBody>
        </p:sp>
        <p:grpSp>
          <p:nvGrpSpPr>
            <p:cNvPr id="43" name="Group 45"/>
            <p:cNvGrpSpPr/>
            <p:nvPr/>
          </p:nvGrpSpPr>
          <p:grpSpPr>
            <a:xfrm>
              <a:off x="7924799" y="1231501"/>
              <a:ext cx="3657600" cy="4712099"/>
              <a:chOff x="7924799" y="1231501"/>
              <a:chExt cx="3657600" cy="4712099"/>
            </a:xfrm>
          </p:grpSpPr>
          <p:sp>
            <p:nvSpPr>
              <p:cNvPr id="44" name="Rectangle 52"/>
              <p:cNvSpPr/>
              <p:nvPr/>
            </p:nvSpPr>
            <p:spPr>
              <a:xfrm>
                <a:off x="7924800" y="1600201"/>
                <a:ext cx="3657599" cy="434339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endParaRPr>
              </a:p>
            </p:txBody>
          </p:sp>
          <p:sp>
            <p:nvSpPr>
              <p:cNvPr id="45" name="TextBox 53"/>
              <p:cNvSpPr txBox="1"/>
              <p:nvPr/>
            </p:nvSpPr>
            <p:spPr>
              <a:xfrm>
                <a:off x="7924799" y="1231501"/>
                <a:ext cx="3657599" cy="369326"/>
              </a:xfrm>
              <a:prstGeom prst="rect">
                <a:avLst/>
              </a:prstGeom>
              <a:noFill/>
            </p:spPr>
            <p:txBody>
              <a:bodyPr wrap="square" lIns="91432" tIns="45717" rIns="91432" bIns="45717"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B900"/>
                    </a:solidFill>
                    <a:effectLst/>
                    <a:uLnTx/>
                    <a:uFillTx/>
                  </a:rPr>
                  <a:t>Exchange</a:t>
                </a:r>
                <a:r>
                  <a:rPr kumimoji="0" lang="en-US" sz="1800" b="1" i="0" u="none" strike="noStrike" kern="0" cap="none" spc="0" normalizeH="0" noProof="0" dirty="0" smtClean="0">
                    <a:ln>
                      <a:noFill/>
                    </a:ln>
                    <a:solidFill>
                      <a:srgbClr val="FFB900"/>
                    </a:solidFill>
                    <a:effectLst/>
                    <a:uLnTx/>
                    <a:uFillTx/>
                  </a:rPr>
                  <a:t> </a:t>
                </a:r>
                <a:r>
                  <a:rPr kumimoji="0" lang="en-US" sz="1800" b="1" i="0" u="none" strike="noStrike" kern="0" cap="none" spc="0" normalizeH="0" baseline="0" noProof="0" dirty="0" smtClean="0">
                    <a:ln>
                      <a:noFill/>
                    </a:ln>
                    <a:solidFill>
                      <a:srgbClr val="FFB900"/>
                    </a:solidFill>
                    <a:effectLst/>
                    <a:uLnTx/>
                    <a:uFillTx/>
                  </a:rPr>
                  <a:t>2013 Architecture</a:t>
                </a:r>
              </a:p>
            </p:txBody>
          </p:sp>
        </p:grpSp>
      </p:grpSp>
      <p:sp>
        <p:nvSpPr>
          <p:cNvPr id="46" name="Rectangle 68"/>
          <p:cNvSpPr/>
          <p:nvPr/>
        </p:nvSpPr>
        <p:spPr>
          <a:xfrm>
            <a:off x="2514599" y="1600202"/>
            <a:ext cx="3657600" cy="43433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endParaRPr>
          </a:p>
        </p:txBody>
      </p:sp>
      <p:sp>
        <p:nvSpPr>
          <p:cNvPr id="47" name="TextBox 69"/>
          <p:cNvSpPr txBox="1"/>
          <p:nvPr/>
        </p:nvSpPr>
        <p:spPr>
          <a:xfrm>
            <a:off x="597667" y="2139438"/>
            <a:ext cx="1916931" cy="369324"/>
          </a:xfrm>
          <a:prstGeom prst="rect">
            <a:avLst/>
          </a:prstGeom>
          <a:noFill/>
        </p:spPr>
        <p:txBody>
          <a:bodyPr wrap="square" lIns="91430" tIns="45716" rIns="91430" bIns="45716"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tx1">
                    <a:lumMod val="85000"/>
                  </a:schemeClr>
                </a:solidFill>
                <a:effectLst/>
                <a:uLnTx/>
                <a:uFillTx/>
              </a:rPr>
              <a:t>Hardware LB</a:t>
            </a:r>
          </a:p>
        </p:txBody>
      </p:sp>
      <p:sp>
        <p:nvSpPr>
          <p:cNvPr id="48" name="TextBox 73"/>
          <p:cNvSpPr txBox="1"/>
          <p:nvPr/>
        </p:nvSpPr>
        <p:spPr>
          <a:xfrm>
            <a:off x="609600" y="3587238"/>
            <a:ext cx="1904999" cy="369324"/>
          </a:xfrm>
          <a:prstGeom prst="rect">
            <a:avLst/>
          </a:prstGeom>
          <a:noFill/>
        </p:spPr>
        <p:txBody>
          <a:bodyPr wrap="square" lIns="91430" tIns="45716" rIns="91430" bIns="45716"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tx1">
                    <a:lumMod val="85000"/>
                  </a:schemeClr>
                </a:solidFill>
                <a:effectLst/>
                <a:uLnTx/>
                <a:uFillTx/>
              </a:rPr>
              <a:t>CAS, HT, UM</a:t>
            </a:r>
          </a:p>
        </p:txBody>
      </p:sp>
      <p:sp>
        <p:nvSpPr>
          <p:cNvPr id="49" name="TextBox 74"/>
          <p:cNvSpPr txBox="1"/>
          <p:nvPr/>
        </p:nvSpPr>
        <p:spPr>
          <a:xfrm>
            <a:off x="597669" y="5035038"/>
            <a:ext cx="1916932" cy="369324"/>
          </a:xfrm>
          <a:prstGeom prst="rect">
            <a:avLst/>
          </a:prstGeom>
          <a:noFill/>
        </p:spPr>
        <p:txBody>
          <a:bodyPr wrap="square" lIns="91430" tIns="45716" rIns="91430" bIns="45716"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tx1">
                    <a:lumMod val="85000"/>
                  </a:schemeClr>
                </a:solidFill>
                <a:effectLst/>
                <a:uLnTx/>
                <a:uFillTx/>
              </a:rPr>
              <a:t>MBX</a:t>
            </a:r>
          </a:p>
        </p:txBody>
      </p:sp>
      <p:sp>
        <p:nvSpPr>
          <p:cNvPr id="50" name="Rounded Rectangle 75"/>
          <p:cNvSpPr/>
          <p:nvPr/>
        </p:nvSpPr>
        <p:spPr>
          <a:xfrm>
            <a:off x="2757949" y="2078333"/>
            <a:ext cx="3082415" cy="491539"/>
          </a:xfrm>
          <a:prstGeom prst="roundRect">
            <a:avLst/>
          </a:prstGeom>
          <a:solidFill>
            <a:schemeClr val="bg1">
              <a:lumMod val="40000"/>
              <a:lumOff val="60000"/>
            </a:schemeClr>
          </a:solidFill>
          <a:ln w="25400"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L7 Load Balancer</a:t>
            </a:r>
          </a:p>
        </p:txBody>
      </p:sp>
      <p:sp>
        <p:nvSpPr>
          <p:cNvPr id="51" name="TextBox 76"/>
          <p:cNvSpPr txBox="1"/>
          <p:nvPr/>
        </p:nvSpPr>
        <p:spPr>
          <a:xfrm>
            <a:off x="2514601" y="1231502"/>
            <a:ext cx="3657598" cy="369324"/>
          </a:xfrm>
          <a:prstGeom prst="rect">
            <a:avLst/>
          </a:prstGeom>
          <a:noFill/>
        </p:spPr>
        <p:txBody>
          <a:bodyPr wrap="square" lIns="91430" tIns="45716" rIns="91430" bIns="45716"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72C6"/>
                </a:solidFill>
                <a:effectLst/>
                <a:uLnTx/>
                <a:uFillTx/>
              </a:rPr>
              <a:t>Exchange 2010 Architecture</a:t>
            </a:r>
          </a:p>
        </p:txBody>
      </p:sp>
      <p:grpSp>
        <p:nvGrpSpPr>
          <p:cNvPr id="52" name="Group 77"/>
          <p:cNvGrpSpPr/>
          <p:nvPr/>
        </p:nvGrpSpPr>
        <p:grpSpPr>
          <a:xfrm>
            <a:off x="2758835" y="3270751"/>
            <a:ext cx="3081528" cy="1002300"/>
            <a:chOff x="2758834" y="3281093"/>
            <a:chExt cx="3081528" cy="1002300"/>
          </a:xfrm>
        </p:grpSpPr>
        <p:sp>
          <p:nvSpPr>
            <p:cNvPr id="53" name="Rounded Rectangle 83"/>
            <p:cNvSpPr/>
            <p:nvPr/>
          </p:nvSpPr>
          <p:spPr>
            <a:xfrm>
              <a:off x="2758834" y="3281093"/>
              <a:ext cx="3081528" cy="493776"/>
            </a:xfrm>
            <a:prstGeom prst="roundRect">
              <a:avLst/>
            </a:prstGeom>
            <a:solidFill>
              <a:srgbClr val="353435">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err="1" smtClean="0">
                  <a:ln>
                    <a:noFill/>
                  </a:ln>
                  <a:solidFill>
                    <a:prstClr val="white"/>
                  </a:solidFill>
                  <a:effectLst/>
                  <a:uLnTx/>
                  <a:uFillTx/>
                </a:rPr>
                <a:t>AuthN</a:t>
              </a:r>
              <a:r>
                <a:rPr kumimoji="0" lang="en-US" sz="1500" b="1" i="0" u="none" strike="noStrike" kern="0" cap="none" spc="0" normalizeH="0" baseline="0" noProof="0" dirty="0" smtClean="0">
                  <a:ln>
                    <a:noFill/>
                  </a:ln>
                  <a:solidFill>
                    <a:prstClr val="white"/>
                  </a:solidFill>
                  <a:effectLst/>
                  <a:uLnTx/>
                  <a:uFillTx/>
                </a:rPr>
                <a:t>, Proxy, Re-direct</a:t>
              </a:r>
            </a:p>
          </p:txBody>
        </p:sp>
        <p:sp>
          <p:nvSpPr>
            <p:cNvPr id="54" name="Rectangle 84"/>
            <p:cNvSpPr/>
            <p:nvPr/>
          </p:nvSpPr>
          <p:spPr>
            <a:xfrm>
              <a:off x="2758834" y="3789617"/>
              <a:ext cx="3081528" cy="493776"/>
            </a:xfrm>
            <a:prstGeom prst="rect">
              <a:avLst/>
            </a:prstGeom>
            <a:solidFill>
              <a:srgbClr val="505050">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Protocols, API, Biz-logic</a:t>
              </a:r>
            </a:p>
          </p:txBody>
        </p:sp>
      </p:grpSp>
      <p:sp>
        <p:nvSpPr>
          <p:cNvPr id="55" name="Can 85"/>
          <p:cNvSpPr/>
          <p:nvPr/>
        </p:nvSpPr>
        <p:spPr>
          <a:xfrm>
            <a:off x="2939795" y="4696134"/>
            <a:ext cx="2807208" cy="1047135"/>
          </a:xfrm>
          <a:prstGeom prst="can">
            <a:avLst/>
          </a:prstGeom>
          <a:solidFill>
            <a:srgbClr val="ED8000"/>
          </a:solidFill>
          <a:ln w="28575" cap="flat" cmpd="sng" algn="ctr">
            <a:solidFill>
              <a:srgbClr val="0072C6"/>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Assistants, Store, CI</a:t>
            </a:r>
          </a:p>
        </p:txBody>
      </p:sp>
      <p:grpSp>
        <p:nvGrpSpPr>
          <p:cNvPr id="56" name="Group 86"/>
          <p:cNvGrpSpPr/>
          <p:nvPr/>
        </p:nvGrpSpPr>
        <p:grpSpPr>
          <a:xfrm>
            <a:off x="8352282" y="1865670"/>
            <a:ext cx="3574127" cy="1447799"/>
            <a:chOff x="8212835" y="1600204"/>
            <a:chExt cx="3713844" cy="1447799"/>
          </a:xfrm>
        </p:grpSpPr>
        <p:grpSp>
          <p:nvGrpSpPr>
            <p:cNvPr id="57" name="Group 87"/>
            <p:cNvGrpSpPr/>
            <p:nvPr/>
          </p:nvGrpSpPr>
          <p:grpSpPr>
            <a:xfrm>
              <a:off x="8212835" y="1812609"/>
              <a:ext cx="2912196" cy="1022984"/>
              <a:chOff x="8212835" y="1871601"/>
              <a:chExt cx="2912196" cy="1022984"/>
            </a:xfrm>
          </p:grpSpPr>
          <p:sp>
            <p:nvSpPr>
              <p:cNvPr id="59" name="Rounded Rectangle 89"/>
              <p:cNvSpPr/>
              <p:nvPr/>
            </p:nvSpPr>
            <p:spPr>
              <a:xfrm>
                <a:off x="8212836" y="1871601"/>
                <a:ext cx="2912195" cy="493776"/>
              </a:xfrm>
              <a:prstGeom prst="roundRect">
                <a:avLst/>
              </a:prstGeom>
              <a:solidFill>
                <a:schemeClr val="bg1">
                  <a:lumMod val="40000"/>
                  <a:lumOff val="6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L4 Load Balancer</a:t>
                </a:r>
              </a:p>
            </p:txBody>
          </p:sp>
          <p:sp>
            <p:nvSpPr>
              <p:cNvPr id="60" name="Rounded Rectangle 90"/>
              <p:cNvSpPr/>
              <p:nvPr/>
            </p:nvSpPr>
            <p:spPr>
              <a:xfrm>
                <a:off x="8212835" y="2400809"/>
                <a:ext cx="2912196" cy="493776"/>
              </a:xfrm>
              <a:prstGeom prst="roundRect">
                <a:avLst/>
              </a:prstGeom>
              <a:solidFill>
                <a:srgbClr val="353435">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err="1" smtClean="0">
                    <a:ln>
                      <a:noFill/>
                    </a:ln>
                    <a:solidFill>
                      <a:prstClr val="white"/>
                    </a:solidFill>
                    <a:effectLst/>
                    <a:uLnTx/>
                    <a:uFillTx/>
                  </a:rPr>
                  <a:t>AuthN</a:t>
                </a:r>
                <a:r>
                  <a:rPr kumimoji="0" lang="en-US" sz="1500" b="1" i="0" u="none" strike="noStrike" kern="0" cap="none" spc="0" normalizeH="0" baseline="0" noProof="0" dirty="0" smtClean="0">
                    <a:ln>
                      <a:noFill/>
                    </a:ln>
                    <a:solidFill>
                      <a:prstClr val="white"/>
                    </a:solidFill>
                    <a:effectLst/>
                    <a:uLnTx/>
                    <a:uFillTx/>
                  </a:rPr>
                  <a:t>, Proxy, Re-direct</a:t>
                </a:r>
              </a:p>
            </p:txBody>
          </p:sp>
        </p:grpSp>
        <p:sp>
          <p:nvSpPr>
            <p:cNvPr id="58" name="TextBox 88"/>
            <p:cNvSpPr txBox="1"/>
            <p:nvPr/>
          </p:nvSpPr>
          <p:spPr>
            <a:xfrm rot="5400000">
              <a:off x="11010898" y="2132222"/>
              <a:ext cx="1447799" cy="383763"/>
            </a:xfrm>
            <a:prstGeom prst="rect">
              <a:avLst/>
            </a:prstGeom>
            <a:noFill/>
          </p:spPr>
          <p:txBody>
            <a:bodyPr wrap="square" lIns="91432" tIns="45717" rIns="91432" bIns="45717"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tx1">
                      <a:lumMod val="85000"/>
                    </a:schemeClr>
                  </a:solidFill>
                  <a:effectLst/>
                  <a:uLnTx/>
                  <a:uFillTx/>
                </a:rPr>
                <a:t>CAS 2013</a:t>
              </a:r>
            </a:p>
          </p:txBody>
        </p:sp>
      </p:grpSp>
      <p:grpSp>
        <p:nvGrpSpPr>
          <p:cNvPr id="61" name="Group 91"/>
          <p:cNvGrpSpPr/>
          <p:nvPr/>
        </p:nvGrpSpPr>
        <p:grpSpPr>
          <a:xfrm>
            <a:off x="7924800" y="4495804"/>
            <a:ext cx="3994664" cy="1447800"/>
            <a:chOff x="7924800" y="4495801"/>
            <a:chExt cx="3994664" cy="1447800"/>
          </a:xfrm>
        </p:grpSpPr>
        <p:sp>
          <p:nvSpPr>
            <p:cNvPr id="62" name="Rectangle 92"/>
            <p:cNvSpPr/>
            <p:nvPr/>
          </p:nvSpPr>
          <p:spPr>
            <a:xfrm>
              <a:off x="7924800" y="4495801"/>
              <a:ext cx="3657599" cy="1447799"/>
            </a:xfrm>
            <a:prstGeom prst="rect">
              <a:avLst/>
            </a:prstGeom>
            <a:solidFill>
              <a:srgbClr val="0072C6">
                <a:lumMod val="40000"/>
                <a:lumOff val="60000"/>
              </a:srgbClr>
            </a:solidFill>
            <a:ln w="25400" cap="flat" cmpd="sng" algn="ctr">
              <a:solidFill>
                <a:sysClr val="window" lastClr="FFFFFF"/>
              </a:solidFill>
              <a:prstDash val="sysDo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endParaRPr>
            </a:p>
          </p:txBody>
        </p:sp>
        <p:grpSp>
          <p:nvGrpSpPr>
            <p:cNvPr id="63" name="Group 93"/>
            <p:cNvGrpSpPr/>
            <p:nvPr/>
          </p:nvGrpSpPr>
          <p:grpSpPr>
            <a:xfrm>
              <a:off x="8352281" y="4569617"/>
              <a:ext cx="2802636" cy="1300167"/>
              <a:chOff x="8491727" y="4571693"/>
              <a:chExt cx="2802636" cy="1300167"/>
            </a:xfrm>
          </p:grpSpPr>
          <p:sp>
            <p:nvSpPr>
              <p:cNvPr id="65" name="Can 95"/>
              <p:cNvSpPr/>
              <p:nvPr/>
            </p:nvSpPr>
            <p:spPr>
              <a:xfrm>
                <a:off x="8491727" y="5109713"/>
                <a:ext cx="2802636" cy="762147"/>
              </a:xfrm>
              <a:prstGeom prst="can">
                <a:avLst/>
              </a:prstGeom>
              <a:solidFill>
                <a:srgbClr val="ED8000"/>
              </a:solidFill>
              <a:ln w="28575" cap="flat" cmpd="sng" algn="ctr">
                <a:solidFill>
                  <a:srgbClr val="0072C6">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Store, CI</a:t>
                </a:r>
              </a:p>
            </p:txBody>
          </p:sp>
          <p:sp>
            <p:nvSpPr>
              <p:cNvPr id="66" name="Rectangle 96"/>
              <p:cNvSpPr/>
              <p:nvPr/>
            </p:nvSpPr>
            <p:spPr>
              <a:xfrm>
                <a:off x="8491727" y="4571693"/>
                <a:ext cx="2802636" cy="493776"/>
              </a:xfrm>
              <a:prstGeom prst="rect">
                <a:avLst/>
              </a:prstGeom>
              <a:solidFill>
                <a:srgbClr val="505050">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Protocols, API, Biz-logic</a:t>
                </a:r>
              </a:p>
            </p:txBody>
          </p:sp>
        </p:grpSp>
        <p:sp>
          <p:nvSpPr>
            <p:cNvPr id="64" name="TextBox 94"/>
            <p:cNvSpPr txBox="1"/>
            <p:nvPr/>
          </p:nvSpPr>
          <p:spPr>
            <a:xfrm rot="5400000">
              <a:off x="11010901" y="5035038"/>
              <a:ext cx="1447800" cy="369326"/>
            </a:xfrm>
            <a:prstGeom prst="rect">
              <a:avLst/>
            </a:prstGeom>
            <a:noFill/>
          </p:spPr>
          <p:txBody>
            <a:bodyPr wrap="square" lIns="91432" tIns="45717" rIns="91432" bIns="45717"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tx1">
                      <a:lumMod val="85000"/>
                    </a:schemeClr>
                  </a:solidFill>
                  <a:effectLst/>
                  <a:uLnTx/>
                  <a:uFillTx/>
                </a:rPr>
                <a:t>MBX 2013</a:t>
              </a:r>
            </a:p>
          </p:txBody>
        </p:sp>
      </p:grpSp>
      <p:sp>
        <p:nvSpPr>
          <p:cNvPr id="67" name="Straight Connector 1024003"/>
          <p:cNvSpPr>
            <a:spLocks noChangeShapeType="1"/>
          </p:cNvSpPr>
          <p:nvPr/>
        </p:nvSpPr>
        <p:spPr bwMode="auto">
          <a:xfrm>
            <a:off x="5975602" y="2324102"/>
            <a:ext cx="2237233" cy="860"/>
          </a:xfrm>
          <a:prstGeom prst="line">
            <a:avLst/>
          </a:prstGeom>
          <a:noFill/>
          <a:ln w="25400" cap="sq" cmpd="sng" algn="ctr">
            <a:solidFill>
              <a:srgbClr val="969696"/>
            </a:solidFill>
            <a:prstDash val="solid"/>
            <a:miter lim="800000"/>
            <a:headEnd type="none" w="med" len="med"/>
            <a:tailEnd type="triangl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353435"/>
                </a:solidFill>
              </a:ln>
              <a:solidFill>
                <a:srgbClr val="353435"/>
              </a:solidFill>
              <a:effectLst/>
              <a:uLnTx/>
              <a:uFillTx/>
            </a:endParaRPr>
          </a:p>
        </p:txBody>
      </p:sp>
      <p:sp>
        <p:nvSpPr>
          <p:cNvPr id="68" name="Straight Connector 1024003"/>
          <p:cNvSpPr>
            <a:spLocks noChangeShapeType="1"/>
          </p:cNvSpPr>
          <p:nvPr/>
        </p:nvSpPr>
        <p:spPr bwMode="auto">
          <a:xfrm>
            <a:off x="6927700" y="2871075"/>
            <a:ext cx="0" cy="646564"/>
          </a:xfrm>
          <a:prstGeom prst="line">
            <a:avLst/>
          </a:prstGeom>
          <a:noFill/>
          <a:ln w="25400" cap="sq" cmpd="sng" algn="ctr">
            <a:solidFill>
              <a:srgbClr val="353435">
                <a:lumMod val="75000"/>
              </a:srgbClr>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endParaRPr>
          </a:p>
        </p:txBody>
      </p:sp>
      <p:sp>
        <p:nvSpPr>
          <p:cNvPr id="69" name="Straight Connector 1024003"/>
          <p:cNvSpPr>
            <a:spLocks noChangeShapeType="1"/>
          </p:cNvSpPr>
          <p:nvPr/>
        </p:nvSpPr>
        <p:spPr bwMode="auto">
          <a:xfrm flipV="1">
            <a:off x="6927699" y="2854171"/>
            <a:ext cx="1291687" cy="16904"/>
          </a:xfrm>
          <a:prstGeom prst="line">
            <a:avLst/>
          </a:prstGeom>
          <a:noFill/>
          <a:ln w="25400" cap="sq" cmpd="sng" algn="ctr">
            <a:solidFill>
              <a:srgbClr val="353435">
                <a:lumMod val="75000"/>
              </a:srgbClr>
            </a:solidFill>
            <a:prstDash val="solid"/>
            <a:miter lim="800000"/>
            <a:headEnd/>
            <a:tailEnd type="triangl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endParaRPr>
          </a:p>
        </p:txBody>
      </p:sp>
      <p:sp>
        <p:nvSpPr>
          <p:cNvPr id="70" name="Straight Connector 1024003"/>
          <p:cNvSpPr>
            <a:spLocks noChangeShapeType="1"/>
          </p:cNvSpPr>
          <p:nvPr/>
        </p:nvSpPr>
        <p:spPr bwMode="auto">
          <a:xfrm>
            <a:off x="5975605" y="3543319"/>
            <a:ext cx="952097" cy="0"/>
          </a:xfrm>
          <a:prstGeom prst="line">
            <a:avLst/>
          </a:prstGeom>
          <a:noFill/>
          <a:ln w="25400" cap="sq" cmpd="sng" algn="ctr">
            <a:solidFill>
              <a:srgbClr val="353435">
                <a:lumMod val="75000"/>
              </a:srgbClr>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endParaRPr>
          </a:p>
        </p:txBody>
      </p:sp>
      <p:sp>
        <p:nvSpPr>
          <p:cNvPr id="71" name="Straight Connector 1024003"/>
          <p:cNvSpPr>
            <a:spLocks noChangeShapeType="1"/>
          </p:cNvSpPr>
          <p:nvPr/>
        </p:nvSpPr>
        <p:spPr bwMode="auto">
          <a:xfrm>
            <a:off x="5840363" y="4953000"/>
            <a:ext cx="2379023" cy="0"/>
          </a:xfrm>
          <a:prstGeom prst="line">
            <a:avLst/>
          </a:prstGeom>
          <a:noFill/>
          <a:ln w="25400" cap="sq" cmpd="sng" algn="ctr">
            <a:solidFill>
              <a:srgbClr val="ED8000"/>
            </a:solidFill>
            <a:prstDash val="solid"/>
            <a:miter lim="800000"/>
            <a:headEnd type="none" w="med" len="med"/>
            <a:tailEnd type="triangl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353435"/>
                </a:solidFill>
              </a:ln>
              <a:solidFill>
                <a:srgbClr val="353435"/>
              </a:solidFill>
              <a:effectLst/>
              <a:uLnTx/>
              <a:uFillTx/>
            </a:endParaRPr>
          </a:p>
        </p:txBody>
      </p:sp>
      <p:sp>
        <p:nvSpPr>
          <p:cNvPr id="72" name="Straight Connector 1024003"/>
          <p:cNvSpPr>
            <a:spLocks noChangeShapeType="1"/>
          </p:cNvSpPr>
          <p:nvPr/>
        </p:nvSpPr>
        <p:spPr bwMode="auto">
          <a:xfrm>
            <a:off x="5840363" y="5461523"/>
            <a:ext cx="2379023" cy="0"/>
          </a:xfrm>
          <a:prstGeom prst="line">
            <a:avLst/>
          </a:prstGeom>
          <a:noFill/>
          <a:ln w="25400" cap="sq" cmpd="sng" algn="ctr">
            <a:solidFill>
              <a:srgbClr val="ED8000"/>
            </a:solidFill>
            <a:prstDash val="solid"/>
            <a:miter lim="800000"/>
            <a:headEnd type="none" w="med" len="med"/>
            <a:tailEnd type="triangl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353435"/>
                </a:solidFill>
              </a:ln>
              <a:solidFill>
                <a:srgbClr val="353435"/>
              </a:solidFill>
              <a:effectLst/>
              <a:uLnTx/>
              <a:uFillTx/>
            </a:endParaRPr>
          </a:p>
        </p:txBody>
      </p:sp>
      <p:sp>
        <p:nvSpPr>
          <p:cNvPr id="73" name="Straight Connector 1024003"/>
          <p:cNvSpPr>
            <a:spLocks noChangeShapeType="1"/>
          </p:cNvSpPr>
          <p:nvPr/>
        </p:nvSpPr>
        <p:spPr bwMode="auto">
          <a:xfrm>
            <a:off x="6927700" y="4029850"/>
            <a:ext cx="0" cy="664273"/>
          </a:xfrm>
          <a:prstGeom prst="line">
            <a:avLst/>
          </a:prstGeom>
          <a:noFill/>
          <a:ln w="25400" cap="sq" cmpd="sng" algn="ctr">
            <a:solidFill>
              <a:srgbClr val="505050">
                <a:lumMod val="75000"/>
              </a:srgbClr>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endParaRPr>
          </a:p>
        </p:txBody>
      </p:sp>
      <p:sp>
        <p:nvSpPr>
          <p:cNvPr id="74" name="Straight Connector 1024003"/>
          <p:cNvSpPr>
            <a:spLocks noChangeShapeType="1"/>
          </p:cNvSpPr>
          <p:nvPr/>
        </p:nvSpPr>
        <p:spPr bwMode="auto">
          <a:xfrm>
            <a:off x="6934249" y="4694123"/>
            <a:ext cx="1285137" cy="0"/>
          </a:xfrm>
          <a:prstGeom prst="line">
            <a:avLst/>
          </a:prstGeom>
          <a:noFill/>
          <a:ln w="25400" cap="sq" cmpd="sng" algn="ctr">
            <a:solidFill>
              <a:srgbClr val="505050">
                <a:lumMod val="75000"/>
              </a:srgbClr>
            </a:solidFill>
            <a:prstDash val="solid"/>
            <a:miter lim="800000"/>
            <a:headEnd/>
            <a:tailEnd type="triangl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endParaRPr>
          </a:p>
        </p:txBody>
      </p:sp>
      <p:sp>
        <p:nvSpPr>
          <p:cNvPr id="75" name="Straight Connector 1024003"/>
          <p:cNvSpPr>
            <a:spLocks noChangeShapeType="1"/>
          </p:cNvSpPr>
          <p:nvPr/>
        </p:nvSpPr>
        <p:spPr bwMode="auto">
          <a:xfrm>
            <a:off x="5981673" y="4029851"/>
            <a:ext cx="946024" cy="0"/>
          </a:xfrm>
          <a:prstGeom prst="line">
            <a:avLst/>
          </a:prstGeom>
          <a:noFill/>
          <a:ln w="25400" cap="sq" cmpd="sng" algn="ctr">
            <a:solidFill>
              <a:srgbClr val="505050">
                <a:lumMod val="75000"/>
              </a:srgbClr>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505050"/>
                </a:solidFill>
              </a:ln>
              <a:solidFill>
                <a:srgbClr val="353435"/>
              </a:solidFill>
              <a:effectLst/>
              <a:uLnTx/>
              <a:uFillTx/>
            </a:endParaRPr>
          </a:p>
        </p:txBody>
      </p:sp>
    </p:spTree>
    <p:extLst>
      <p:ext uri="{BB962C8B-B14F-4D97-AF65-F5344CB8AC3E}">
        <p14:creationId xmlns:p14="http://schemas.microsoft.com/office/powerpoint/2010/main" val="12803914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wipe(left)">
                                      <p:cBhvr>
                                        <p:cTn id="16" dur="500"/>
                                        <p:tgtEl>
                                          <p:spTgt spid="6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wipe(left)">
                                      <p:cBhvr>
                                        <p:cTn id="19" dur="500"/>
                                        <p:tgtEl>
                                          <p:spTgt spid="70"/>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wipe(down)">
                                      <p:cBhvr>
                                        <p:cTn id="23" dur="500"/>
                                        <p:tgtEl>
                                          <p:spTgt spid="68"/>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wipe(left)">
                                      <p:cBhvr>
                                        <p:cTn id="27" dur="5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wipe(left)">
                                      <p:cBhvr>
                                        <p:cTn id="36" dur="500"/>
                                        <p:tgtEl>
                                          <p:spTgt spid="75"/>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wipe(up)">
                                      <p:cBhvr>
                                        <p:cTn id="40" dur="500"/>
                                        <p:tgtEl>
                                          <p:spTgt spid="73"/>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wipe(left)">
                                      <p:cBhvr>
                                        <p:cTn id="44" dur="500"/>
                                        <p:tgtEl>
                                          <p:spTgt spid="7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wipe(left)">
                                      <p:cBhvr>
                                        <p:cTn id="47" dur="500"/>
                                        <p:tgtEl>
                                          <p:spTgt spid="7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wipe(left)">
                                      <p:cBhvr>
                                        <p:cTn id="5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71" grpId="0" animBg="1"/>
      <p:bldP spid="72" grpId="0" animBg="1"/>
      <p:bldP spid="73" grpId="0" animBg="1"/>
      <p:bldP spid="74" grpId="0" animBg="1"/>
      <p:bldP spid="75"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p:txBody>
          <a:bodyPr/>
          <a:lstStyle/>
          <a:p>
            <a:r>
              <a:rPr lang="de-DE" dirty="0" smtClean="0"/>
              <a:t>Tools</a:t>
            </a:r>
            <a:endParaRPr lang="de-DE" dirty="0"/>
          </a:p>
        </p:txBody>
      </p:sp>
      <p:sp>
        <p:nvSpPr>
          <p:cNvPr id="3" name="Inhaltsplatzhalter 2"/>
          <p:cNvSpPr>
            <a:spLocks noGrp="1"/>
          </p:cNvSpPr>
          <p:nvPr>
            <p:ph sz="half" idx="2"/>
          </p:nvPr>
        </p:nvSpPr>
        <p:spPr/>
        <p:txBody>
          <a:bodyPr/>
          <a:lstStyle/>
          <a:p>
            <a:r>
              <a:rPr lang="en-US" dirty="0"/>
              <a:t>Exchange remote connectivity </a:t>
            </a:r>
            <a:r>
              <a:rPr lang="en-US" dirty="0" smtClean="0"/>
              <a:t>analyzer</a:t>
            </a:r>
            <a:br>
              <a:rPr lang="en-US" dirty="0" smtClean="0"/>
            </a:br>
            <a:r>
              <a:rPr lang="en-US" dirty="0">
                <a:hlinkClick r:id="rId2"/>
              </a:rPr>
              <a:t>http://www.exrca.com</a:t>
            </a:r>
            <a:endParaRPr lang="en-US" sz="1800" dirty="0"/>
          </a:p>
          <a:p>
            <a:r>
              <a:rPr lang="en-US" dirty="0"/>
              <a:t>Exchange client network bandwidth </a:t>
            </a:r>
            <a:r>
              <a:rPr lang="en-US" dirty="0" smtClean="0"/>
              <a:t>calculator</a:t>
            </a:r>
            <a:br>
              <a:rPr lang="en-US" dirty="0" smtClean="0"/>
            </a:br>
            <a:r>
              <a:rPr lang="en-US" dirty="0">
                <a:hlinkClick r:id="rId3"/>
              </a:rPr>
              <a:t>http://</a:t>
            </a:r>
            <a:r>
              <a:rPr lang="en-US" dirty="0" smtClean="0">
                <a:hlinkClick r:id="rId3"/>
              </a:rPr>
              <a:t>bit.ly/10hsgR4</a:t>
            </a:r>
            <a:endParaRPr lang="en-US" sz="1800" dirty="0"/>
          </a:p>
          <a:p>
            <a:r>
              <a:rPr lang="en-US" dirty="0"/>
              <a:t>PST </a:t>
            </a:r>
            <a:r>
              <a:rPr lang="en-US" dirty="0" smtClean="0"/>
              <a:t>Capture Tool 2.0</a:t>
            </a:r>
            <a:br>
              <a:rPr lang="en-US" dirty="0" smtClean="0"/>
            </a:br>
            <a:r>
              <a:rPr lang="en-US" dirty="0">
                <a:hlinkClick r:id="rId4"/>
              </a:rPr>
              <a:t>http://bit.ly/Yqbyg5</a:t>
            </a:r>
            <a:endParaRPr lang="en-US" sz="1800" dirty="0"/>
          </a:p>
          <a:p>
            <a:r>
              <a:rPr lang="en-US" dirty="0"/>
              <a:t>PowerShell </a:t>
            </a:r>
            <a:r>
              <a:rPr lang="en-US" dirty="0" smtClean="0"/>
              <a:t>Deployment Scripts - Office 365</a:t>
            </a:r>
            <a:br>
              <a:rPr lang="en-US" dirty="0" smtClean="0"/>
            </a:br>
            <a:r>
              <a:rPr lang="en-US" dirty="0">
                <a:hlinkClick r:id="rId5"/>
              </a:rPr>
              <a:t>http://bit.ly/16NQLrC</a:t>
            </a:r>
            <a:r>
              <a:rPr lang="en-US" dirty="0" smtClean="0"/>
              <a:t/>
            </a:r>
            <a:br>
              <a:rPr lang="en-US" dirty="0" smtClean="0"/>
            </a:br>
            <a:r>
              <a:rPr lang="en-US" dirty="0" smtClean="0">
                <a:hlinkClick r:id="rId6"/>
              </a:rPr>
              <a:t>http</a:t>
            </a:r>
            <a:r>
              <a:rPr lang="en-US" dirty="0">
                <a:hlinkClick r:id="rId6"/>
              </a:rPr>
              <a:t>://</a:t>
            </a:r>
            <a:r>
              <a:rPr lang="en-US" dirty="0" smtClean="0">
                <a:hlinkClick r:id="rId6"/>
              </a:rPr>
              <a:t>bit.ly/10htgok</a:t>
            </a:r>
            <a:endParaRPr lang="en-US" dirty="0" smtClean="0"/>
          </a:p>
          <a:p>
            <a:r>
              <a:rPr lang="de-DE" dirty="0" err="1"/>
              <a:t>Glen's</a:t>
            </a:r>
            <a:r>
              <a:rPr lang="de-DE" dirty="0"/>
              <a:t> Exchange </a:t>
            </a:r>
            <a:r>
              <a:rPr lang="de-DE" dirty="0" err="1"/>
              <a:t>Dev</a:t>
            </a:r>
            <a:r>
              <a:rPr lang="de-DE" dirty="0"/>
              <a:t> </a:t>
            </a:r>
            <a:r>
              <a:rPr lang="de-DE" dirty="0" smtClean="0"/>
              <a:t>Blog – </a:t>
            </a:r>
            <a:r>
              <a:rPr lang="de-DE" dirty="0" err="1" smtClean="0"/>
              <a:t>Powershell</a:t>
            </a:r>
            <a:r>
              <a:rPr lang="de-DE" dirty="0" smtClean="0"/>
              <a:t> </a:t>
            </a:r>
            <a:r>
              <a:rPr lang="de-DE" dirty="0" err="1" smtClean="0"/>
              <a:t>and</a:t>
            </a:r>
            <a:r>
              <a:rPr lang="de-DE" dirty="0" smtClean="0"/>
              <a:t> EWS</a:t>
            </a:r>
            <a:br>
              <a:rPr lang="de-DE" dirty="0" smtClean="0"/>
            </a:br>
            <a:r>
              <a:rPr lang="de-DE" dirty="0" smtClean="0">
                <a:hlinkClick r:id="rId7"/>
              </a:rPr>
              <a:t>http://bit.ly/10hEYzg</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110</a:t>
            </a:fld>
            <a:endParaRPr lang="de-DE"/>
          </a:p>
        </p:txBody>
      </p:sp>
      <p:sp>
        <p:nvSpPr>
          <p:cNvPr id="5" name="Titel 4"/>
          <p:cNvSpPr>
            <a:spLocks noGrp="1"/>
          </p:cNvSpPr>
          <p:nvPr>
            <p:ph type="title"/>
          </p:nvPr>
        </p:nvSpPr>
        <p:spPr/>
        <p:txBody>
          <a:bodyPr/>
          <a:lstStyle/>
          <a:p>
            <a:r>
              <a:rPr lang="de-DE" dirty="0"/>
              <a:t>Additional Resources – Hybrid </a:t>
            </a:r>
            <a:r>
              <a:rPr lang="de-DE" dirty="0" err="1"/>
              <a:t>Deployments</a:t>
            </a:r>
            <a:endParaRPr lang="de-DE" dirty="0"/>
          </a:p>
        </p:txBody>
      </p:sp>
      <p:sp>
        <p:nvSpPr>
          <p:cNvPr id="6" name="Textplatzhalter 5"/>
          <p:cNvSpPr>
            <a:spLocks noGrp="1"/>
          </p:cNvSpPr>
          <p:nvPr>
            <p:ph type="body" idx="11"/>
          </p:nvPr>
        </p:nvSpPr>
        <p:spPr/>
        <p:txBody>
          <a:bodyPr/>
          <a:lstStyle/>
          <a:p>
            <a:endParaRPr lang="de-DE" dirty="0"/>
          </a:p>
        </p:txBody>
      </p:sp>
      <p:sp>
        <p:nvSpPr>
          <p:cNvPr id="7" name="Inhaltsplatzhalter 6"/>
          <p:cNvSpPr>
            <a:spLocks noGrp="1"/>
          </p:cNvSpPr>
          <p:nvPr>
            <p:ph sz="half" idx="12"/>
          </p:nvPr>
        </p:nvSpPr>
        <p:spPr/>
        <p:txBody>
          <a:bodyPr/>
          <a:lstStyle/>
          <a:p>
            <a:r>
              <a:rPr lang="en-US" dirty="0" smtClean="0"/>
              <a:t>Manage </a:t>
            </a:r>
            <a:r>
              <a:rPr lang="en-US" dirty="0"/>
              <a:t>Your Organization - Office 365 for </a:t>
            </a:r>
            <a:r>
              <a:rPr lang="en-US" dirty="0" smtClean="0"/>
              <a:t>Enterprises</a:t>
            </a:r>
            <a:r>
              <a:rPr lang="en-US" dirty="0"/>
              <a:t/>
            </a:r>
            <a:br>
              <a:rPr lang="en-US" dirty="0"/>
            </a:br>
            <a:r>
              <a:rPr lang="en-US" dirty="0">
                <a:hlinkClick r:id="rId8"/>
              </a:rPr>
              <a:t>http://bit.ly/10em9Hu</a:t>
            </a:r>
            <a:endParaRPr lang="en-US" dirty="0" smtClean="0"/>
          </a:p>
          <a:p>
            <a:r>
              <a:rPr lang="en-US" dirty="0" smtClean="0"/>
              <a:t>Manage </a:t>
            </a:r>
            <a:r>
              <a:rPr lang="en-US" dirty="0"/>
              <a:t>Your Organization - Office 365 for Professionals and Small </a:t>
            </a:r>
            <a:r>
              <a:rPr lang="en-US" dirty="0" smtClean="0"/>
              <a:t>Businesses</a:t>
            </a:r>
            <a:r>
              <a:rPr lang="en-US" dirty="0"/>
              <a:t/>
            </a:r>
            <a:br>
              <a:rPr lang="en-US" dirty="0"/>
            </a:br>
            <a:r>
              <a:rPr lang="en-US" dirty="0">
                <a:hlinkClick r:id="rId9"/>
              </a:rPr>
              <a:t>http://bit.ly/10jMDs6</a:t>
            </a:r>
            <a:endParaRPr lang="de-DE" dirty="0"/>
          </a:p>
        </p:txBody>
      </p:sp>
    </p:spTree>
    <p:extLst>
      <p:ext uri="{BB962C8B-B14F-4D97-AF65-F5344CB8AC3E}">
        <p14:creationId xmlns:p14="http://schemas.microsoft.com/office/powerpoint/2010/main" val="3889219069"/>
      </p:ext>
    </p:extLst>
  </p:cSld>
  <p:clrMapOvr>
    <a:masterClrMapping/>
  </p:clrMapOvr>
  <p:transition spd="med">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111</a:t>
            </a:fld>
            <a:endParaRPr lang="de-DE"/>
          </a:p>
        </p:txBody>
      </p:sp>
      <p:sp>
        <p:nvSpPr>
          <p:cNvPr id="6" name="Title: Transport HA"/>
          <p:cNvSpPr txBox="1">
            <a:spLocks/>
          </p:cNvSpPr>
          <p:nvPr/>
        </p:nvSpPr>
        <p:spPr>
          <a:xfrm>
            <a:off x="193498" y="373851"/>
            <a:ext cx="11151917" cy="747897"/>
          </a:xfrm>
          <a:prstGeom prst="rect">
            <a:avLst/>
          </a:prstGeom>
        </p:spPr>
        <p:txBody>
          <a:bodyPr vert="horz" wrap="square" lIns="0" tIns="0" rIns="0" bIns="0" rtlCol="0" anchor="t">
            <a:noAutofit/>
          </a:bodyPr>
          <a:lstStyle>
            <a:lvl1pPr algn="l" defTabSz="914338" rtl="0" eaLnBrk="1" latinLnBrk="0" hangingPunct="1">
              <a:lnSpc>
                <a:spcPct val="90000"/>
              </a:lnSpc>
              <a:spcBef>
                <a:spcPct val="0"/>
              </a:spcBef>
              <a:buNone/>
              <a:defRPr lang="en-US" sz="5467" b="0" kern="1200" cap="none" spc="-100" baseline="0">
                <a:ln w="3175">
                  <a:noFill/>
                </a:ln>
                <a:gradFill>
                  <a:gsLst>
                    <a:gs pos="1250">
                      <a:schemeClr val="tx2"/>
                    </a:gs>
                    <a:gs pos="100000">
                      <a:schemeClr val="tx2"/>
                    </a:gs>
                  </a:gsLst>
                  <a:lin ang="5400000" scaled="0"/>
                </a:gradFill>
                <a:effectLst/>
                <a:latin typeface="+mj-lt"/>
                <a:ea typeface="+mn-ea"/>
                <a:cs typeface="Arial" charset="0"/>
              </a:defRPr>
            </a:lvl1pPr>
          </a:lstStyle>
          <a:p>
            <a:pPr marL="0" marR="0" lvl="0" indent="0" algn="ctr" defTabSz="914338" rtl="0" eaLnBrk="1" fontAlgn="auto" latinLnBrk="0" hangingPunct="1">
              <a:lnSpc>
                <a:spcPct val="90000"/>
              </a:lnSpc>
              <a:spcBef>
                <a:spcPct val="0"/>
              </a:spcBef>
              <a:spcAft>
                <a:spcPts val="0"/>
              </a:spcAft>
              <a:buClrTx/>
              <a:buSzTx/>
              <a:buFontTx/>
              <a:buNone/>
              <a:tabLst/>
              <a:defRPr/>
            </a:pPr>
            <a:r>
              <a:rPr kumimoji="0" lang="de-DE" sz="5467" b="0" i="0" u="none" strike="noStrike" kern="1200" cap="none" spc="-100" normalizeH="0" baseline="0" noProof="0" dirty="0" smtClean="0">
                <a:ln w="3175">
                  <a:noFill/>
                </a:ln>
                <a:solidFill>
                  <a:schemeClr val="tx1">
                    <a:lumMod val="85000"/>
                  </a:schemeClr>
                </a:solidFill>
                <a:effectLst/>
                <a:uLnTx/>
                <a:uFillTx/>
                <a:latin typeface="Segoe UI Light"/>
                <a:cs typeface="Arial" charset="0"/>
              </a:rPr>
              <a:t>Transport HA</a:t>
            </a:r>
            <a:endParaRPr kumimoji="0" lang="de-DE" sz="5467" b="0" i="0" u="none" strike="noStrike" kern="1200" cap="none" spc="-100" normalizeH="0" baseline="0" noProof="0" dirty="0">
              <a:ln w="3175">
                <a:noFill/>
              </a:ln>
              <a:solidFill>
                <a:schemeClr val="tx1">
                  <a:lumMod val="85000"/>
                </a:schemeClr>
              </a:solidFill>
              <a:effectLst/>
              <a:uLnTx/>
              <a:uFillTx/>
              <a:latin typeface="Segoe UI Light"/>
              <a:cs typeface="Arial" charset="0"/>
            </a:endParaRPr>
          </a:p>
        </p:txBody>
      </p:sp>
      <p:sp>
        <p:nvSpPr>
          <p:cNvPr id="7" name="TextBox 421"/>
          <p:cNvSpPr txBox="1"/>
          <p:nvPr/>
        </p:nvSpPr>
        <p:spPr>
          <a:xfrm>
            <a:off x="7813706" y="36130"/>
            <a:ext cx="4360878" cy="1661993"/>
          </a:xfrm>
          <a:prstGeom prst="rect">
            <a:avLst/>
          </a:prstGeom>
          <a:solidFill>
            <a:schemeClr val="accent1">
              <a:lumMod val="20000"/>
              <a:lumOff val="80000"/>
            </a:schemeClr>
          </a:solidFill>
        </p:spPr>
        <p:txBody>
          <a:bodyPr wrap="square" lIns="0" tIns="0" rIns="0" bIns="0" rtlCol="0">
            <a:spAutoFit/>
          </a:bodyPr>
          <a:lstStyle/>
          <a:p>
            <a:pPr marL="173034" indent="-173034" defTabSz="914300" fontAlgn="auto">
              <a:lnSpc>
                <a:spcPct val="90000"/>
              </a:lnSpc>
              <a:spcBef>
                <a:spcPts val="0"/>
              </a:spcBef>
              <a:spcAft>
                <a:spcPts val="0"/>
              </a:spcAft>
              <a:buFont typeface="+mj-lt"/>
              <a:buAutoNum type="arabicPeriod"/>
              <a:defRPr/>
            </a:pPr>
            <a:r>
              <a:rPr lang="en-US" sz="1500" kern="0" dirty="0">
                <a:solidFill>
                  <a:srgbClr val="353435"/>
                </a:solidFill>
                <a:latin typeface="Segoe UI Light"/>
              </a:rPr>
              <a:t>Maintain a copy of the message in the queue database but don’t acknowledge the DATA verb</a:t>
            </a:r>
          </a:p>
          <a:p>
            <a:pPr marL="173034" indent="-173034" defTabSz="914300" fontAlgn="auto">
              <a:lnSpc>
                <a:spcPct val="90000"/>
              </a:lnSpc>
              <a:spcBef>
                <a:spcPts val="0"/>
              </a:spcBef>
              <a:spcAft>
                <a:spcPts val="0"/>
              </a:spcAft>
              <a:buFont typeface="+mj-lt"/>
              <a:buAutoNum type="arabicPeriod"/>
              <a:defRPr/>
            </a:pPr>
            <a:r>
              <a:rPr lang="en-US" sz="1500" kern="0" dirty="0">
                <a:solidFill>
                  <a:srgbClr val="353435"/>
                </a:solidFill>
                <a:latin typeface="Segoe UI Light"/>
              </a:rPr>
              <a:t>Generate a shadow copy on another MBX2013 server in the DAG (remote site preferred)</a:t>
            </a:r>
          </a:p>
          <a:p>
            <a:pPr marL="173034" indent="-173034" defTabSz="914300" fontAlgn="auto">
              <a:lnSpc>
                <a:spcPct val="90000"/>
              </a:lnSpc>
              <a:spcBef>
                <a:spcPts val="0"/>
              </a:spcBef>
              <a:spcAft>
                <a:spcPts val="0"/>
              </a:spcAft>
              <a:buFont typeface="+mj-lt"/>
              <a:buAutoNum type="arabicPeriod"/>
              <a:defRPr/>
            </a:pPr>
            <a:r>
              <a:rPr lang="en-US" sz="1500" kern="0" dirty="0">
                <a:solidFill>
                  <a:srgbClr val="353435"/>
                </a:solidFill>
                <a:latin typeface="Segoe UI Light"/>
              </a:rPr>
              <a:t>Wait for acknowledgement from the shadow server</a:t>
            </a:r>
          </a:p>
          <a:p>
            <a:pPr marL="173034" indent="-173034" defTabSz="914300" fontAlgn="auto">
              <a:lnSpc>
                <a:spcPct val="90000"/>
              </a:lnSpc>
              <a:spcBef>
                <a:spcPts val="0"/>
              </a:spcBef>
              <a:spcAft>
                <a:spcPts val="0"/>
              </a:spcAft>
              <a:buFont typeface="+mj-lt"/>
              <a:buAutoNum type="arabicPeriod"/>
              <a:defRPr/>
            </a:pPr>
            <a:r>
              <a:rPr lang="en-US" sz="1500" kern="0" dirty="0">
                <a:solidFill>
                  <a:srgbClr val="353435"/>
                </a:solidFill>
                <a:latin typeface="Segoe UI Light"/>
              </a:rPr>
              <a:t>Send acknowledgement to SMTP client</a:t>
            </a:r>
          </a:p>
          <a:p>
            <a:pPr marL="173034" indent="-173034" defTabSz="914300" fontAlgn="auto">
              <a:lnSpc>
                <a:spcPct val="90000"/>
              </a:lnSpc>
              <a:spcBef>
                <a:spcPts val="0"/>
              </a:spcBef>
              <a:spcAft>
                <a:spcPts val="0"/>
              </a:spcAft>
              <a:buFont typeface="+mj-lt"/>
              <a:buAutoNum type="arabicPeriod"/>
              <a:defRPr/>
            </a:pPr>
            <a:r>
              <a:rPr lang="en-US" sz="1500" kern="0" dirty="0">
                <a:solidFill>
                  <a:srgbClr val="353435"/>
                </a:solidFill>
                <a:latin typeface="Segoe UI Light"/>
              </a:rPr>
              <a:t>Delete message from queue after </a:t>
            </a:r>
            <a:r>
              <a:rPr lang="en-US" sz="1500" kern="0" dirty="0" err="1">
                <a:solidFill>
                  <a:srgbClr val="353435"/>
                </a:solidFill>
                <a:latin typeface="Segoe UI Light"/>
              </a:rPr>
              <a:t>SafetyNet</a:t>
            </a:r>
            <a:r>
              <a:rPr lang="en-US" sz="1500" kern="0" dirty="0">
                <a:solidFill>
                  <a:srgbClr val="353435"/>
                </a:solidFill>
                <a:latin typeface="Segoe UI Light"/>
              </a:rPr>
              <a:t> threshold has expired</a:t>
            </a:r>
          </a:p>
        </p:txBody>
      </p:sp>
      <p:sp>
        <p:nvSpPr>
          <p:cNvPr id="8" name="Background Bottom"/>
          <p:cNvSpPr/>
          <p:nvPr/>
        </p:nvSpPr>
        <p:spPr>
          <a:xfrm>
            <a:off x="609600" y="4126031"/>
            <a:ext cx="10972800" cy="2130552"/>
          </a:xfrm>
          <a:prstGeom prst="rect">
            <a:avLst/>
          </a:prstGeom>
          <a:solidFill>
            <a:srgbClr val="969696">
              <a:alpha val="55000"/>
            </a:srgbClr>
          </a:solidFill>
          <a:ln w="25400"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800" kern="0" smtClean="0">
              <a:solidFill>
                <a:prstClr val="white"/>
              </a:solidFill>
              <a:latin typeface="Segoe UI"/>
            </a:endParaRPr>
          </a:p>
        </p:txBody>
      </p:sp>
      <p:sp>
        <p:nvSpPr>
          <p:cNvPr id="9" name="Background Top"/>
          <p:cNvSpPr/>
          <p:nvPr/>
        </p:nvSpPr>
        <p:spPr>
          <a:xfrm>
            <a:off x="609600" y="1905000"/>
            <a:ext cx="10972800" cy="2130552"/>
          </a:xfrm>
          <a:prstGeom prst="rect">
            <a:avLst/>
          </a:prstGeom>
          <a:solidFill>
            <a:srgbClr val="969696">
              <a:alpha val="55000"/>
            </a:srgbClr>
          </a:solidFill>
          <a:ln w="25400"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800" kern="0" smtClean="0">
              <a:solidFill>
                <a:prstClr val="white"/>
              </a:solidFill>
              <a:latin typeface="Segoe UI"/>
            </a:endParaRPr>
          </a:p>
        </p:txBody>
      </p:sp>
      <p:cxnSp>
        <p:nvCxnSpPr>
          <p:cNvPr id="10" name="Site Boundary Line"/>
          <p:cNvCxnSpPr>
            <a:stCxn id="9" idx="0"/>
            <a:endCxn id="8" idx="2"/>
          </p:cNvCxnSpPr>
          <p:nvPr/>
        </p:nvCxnSpPr>
        <p:spPr>
          <a:xfrm>
            <a:off x="6096000" y="1905001"/>
            <a:ext cx="0" cy="4351583"/>
          </a:xfrm>
          <a:prstGeom prst="line">
            <a:avLst/>
          </a:prstGeom>
          <a:noFill/>
          <a:ln w="28575" cap="flat" cmpd="sng" algn="ctr">
            <a:solidFill>
              <a:schemeClr val="tx1">
                <a:lumMod val="85000"/>
              </a:schemeClr>
            </a:solidFill>
            <a:prstDash val="solid"/>
          </a:ln>
          <a:effectLst/>
        </p:spPr>
      </p:cxnSp>
      <p:sp>
        <p:nvSpPr>
          <p:cNvPr id="11" name="Site Boundary Text"/>
          <p:cNvSpPr/>
          <p:nvPr/>
        </p:nvSpPr>
        <p:spPr>
          <a:xfrm>
            <a:off x="5867401" y="3405226"/>
            <a:ext cx="266700" cy="1623975"/>
          </a:xfrm>
          <a:prstGeom prst="rect">
            <a:avLst/>
          </a:prstGeom>
          <a:noFill/>
          <a:ln w="25400" cap="flat" cmpd="sng" algn="ctr">
            <a:noFill/>
            <a:prstDash val="solid"/>
          </a:ln>
          <a:effectLst/>
        </p:spPr>
        <p:txBody>
          <a:bodyPr vert="vert" lIns="91438" tIns="45719" rIns="91438" bIns="45719" rtlCol="0" anchor="ctr"/>
          <a:lstStyle/>
          <a:p>
            <a:pPr algn="ctr" fontAlgn="auto">
              <a:spcBef>
                <a:spcPts val="0"/>
              </a:spcBef>
              <a:spcAft>
                <a:spcPts val="0"/>
              </a:spcAft>
              <a:defRPr/>
            </a:pPr>
            <a:r>
              <a:rPr lang="en-US" sz="1600" b="1" kern="0" dirty="0" smtClean="0">
                <a:solidFill>
                  <a:schemeClr val="tx1">
                    <a:lumMod val="85000"/>
                  </a:schemeClr>
                </a:solidFill>
                <a:latin typeface="Segoe UI"/>
              </a:rPr>
              <a:t>Site Boundary</a:t>
            </a:r>
          </a:p>
        </p:txBody>
      </p:sp>
      <p:sp>
        <p:nvSpPr>
          <p:cNvPr id="12" name="MBX1 Background"/>
          <p:cNvSpPr/>
          <p:nvPr/>
        </p:nvSpPr>
        <p:spPr bwMode="auto">
          <a:xfrm>
            <a:off x="762002" y="1982067"/>
            <a:ext cx="2209799" cy="1976419"/>
          </a:xfrm>
          <a:prstGeom prst="rect">
            <a:avLst/>
          </a:prstGeom>
          <a:solidFill>
            <a:srgbClr val="353435"/>
          </a:solidFill>
          <a:ln w="9525" cap="flat" cmpd="sng" algn="ctr">
            <a:noFill/>
            <a:prstDash val="solid"/>
            <a:headEnd type="none" w="med" len="med"/>
            <a:tailEnd type="none" w="med" len="med"/>
          </a:ln>
          <a:effectLst/>
        </p:spPr>
        <p:txBody>
          <a:bodyPr vert="horz" wrap="square" lIns="91434" tIns="45718" rIns="91434" bIns="45718" numCol="1" rtlCol="0" anchor="b" anchorCtr="0" compatLnSpc="1">
            <a:prstTxWarp prst="textNoShape">
              <a:avLst/>
            </a:prstTxWarp>
          </a:bodyPr>
          <a:lstStyle/>
          <a:p>
            <a:pPr algn="r" defTabSz="914000">
              <a:defRPr/>
            </a:pPr>
            <a:r>
              <a:rPr lang="en-US" sz="1500" kern="0" dirty="0">
                <a:solidFill>
                  <a:prstClr val="white"/>
                </a:solidFill>
                <a:latin typeface="Segoe UI"/>
              </a:rPr>
              <a:t>MBX1</a:t>
            </a:r>
          </a:p>
        </p:txBody>
      </p:sp>
      <p:grpSp>
        <p:nvGrpSpPr>
          <p:cNvPr id="13" name="MBX1 Layer"/>
          <p:cNvGrpSpPr/>
          <p:nvPr/>
        </p:nvGrpSpPr>
        <p:grpSpPr>
          <a:xfrm>
            <a:off x="836877" y="2057402"/>
            <a:ext cx="2156496" cy="2134305"/>
            <a:chOff x="858468" y="1828800"/>
            <a:chExt cx="2156496" cy="2134305"/>
          </a:xfrm>
        </p:grpSpPr>
        <p:sp>
          <p:nvSpPr>
            <p:cNvPr id="14" name="Rectangle 217"/>
            <p:cNvSpPr/>
            <p:nvPr/>
          </p:nvSpPr>
          <p:spPr>
            <a:xfrm>
              <a:off x="990600" y="1905000"/>
              <a:ext cx="1828800" cy="304800"/>
            </a:xfrm>
            <a:prstGeom prst="rect">
              <a:avLst/>
            </a:prstGeom>
            <a:solidFill>
              <a:srgbClr val="ED8000"/>
            </a:solidFill>
            <a:ln w="25400" cap="flat" cmpd="sng" algn="ctr">
              <a:noFill/>
              <a:prstDash val="solid"/>
            </a:ln>
            <a:effectLst/>
          </p:spPr>
          <p:txBody>
            <a:bodyPr rtlCol="0" anchor="ctr"/>
            <a:lstStyle/>
            <a:p>
              <a:pPr fontAlgn="auto">
                <a:spcBef>
                  <a:spcPts val="0"/>
                </a:spcBef>
                <a:spcAft>
                  <a:spcPts val="0"/>
                </a:spcAft>
                <a:defRPr/>
              </a:pPr>
              <a:r>
                <a:rPr lang="en-US" sz="1600" kern="0" dirty="0" smtClean="0">
                  <a:solidFill>
                    <a:srgbClr val="353435">
                      <a:lumMod val="50000"/>
                    </a:srgbClr>
                  </a:solidFill>
                  <a:latin typeface="Segoe UI"/>
                </a:rPr>
                <a:t>Transport</a:t>
              </a:r>
            </a:p>
          </p:txBody>
        </p:sp>
        <p:sp>
          <p:nvSpPr>
            <p:cNvPr id="15" name="Rectangle 218"/>
            <p:cNvSpPr/>
            <p:nvPr/>
          </p:nvSpPr>
          <p:spPr>
            <a:xfrm>
              <a:off x="1021080" y="2590800"/>
              <a:ext cx="1828800" cy="304800"/>
            </a:xfrm>
            <a:prstGeom prst="rect">
              <a:avLst/>
            </a:prstGeom>
            <a:solidFill>
              <a:srgbClr val="ED8000"/>
            </a:solidFill>
            <a:ln w="25400" cap="flat" cmpd="sng" algn="ctr">
              <a:noFill/>
              <a:prstDash val="solid"/>
            </a:ln>
            <a:effectLst/>
          </p:spPr>
          <p:txBody>
            <a:bodyPr rtlCol="0" anchor="ctr"/>
            <a:lstStyle/>
            <a:p>
              <a:pPr algn="ctr" fontAlgn="auto">
                <a:spcBef>
                  <a:spcPts val="0"/>
                </a:spcBef>
                <a:spcAft>
                  <a:spcPts val="0"/>
                </a:spcAft>
                <a:defRPr/>
              </a:pPr>
              <a:r>
                <a:rPr lang="en-US" sz="1600" kern="0" dirty="0" smtClean="0">
                  <a:solidFill>
                    <a:srgbClr val="353435">
                      <a:lumMod val="50000"/>
                    </a:srgbClr>
                  </a:solidFill>
                  <a:latin typeface="Segoe UI"/>
                </a:rPr>
                <a:t>MBX Transport</a:t>
              </a:r>
            </a:p>
          </p:txBody>
        </p:sp>
        <p:sp>
          <p:nvSpPr>
            <p:cNvPr id="16" name="Rectangle 219"/>
            <p:cNvSpPr/>
            <p:nvPr/>
          </p:nvSpPr>
          <p:spPr>
            <a:xfrm>
              <a:off x="1021080" y="3048000"/>
              <a:ext cx="1828800" cy="304800"/>
            </a:xfrm>
            <a:prstGeom prst="rect">
              <a:avLst/>
            </a:prstGeom>
            <a:solidFill>
              <a:srgbClr val="ED8000"/>
            </a:solidFill>
            <a:ln w="25400" cap="flat" cmpd="sng" algn="ctr">
              <a:noFill/>
              <a:prstDash val="solid"/>
            </a:ln>
            <a:effectLst/>
          </p:spPr>
          <p:txBody>
            <a:bodyPr rtlCol="0" anchor="ctr"/>
            <a:lstStyle/>
            <a:p>
              <a:pPr algn="r" fontAlgn="auto">
                <a:spcBef>
                  <a:spcPts val="0"/>
                </a:spcBef>
                <a:spcAft>
                  <a:spcPts val="0"/>
                </a:spcAft>
                <a:defRPr/>
              </a:pPr>
              <a:r>
                <a:rPr lang="en-US" sz="1600" kern="0" dirty="0" smtClean="0">
                  <a:solidFill>
                    <a:srgbClr val="353435">
                      <a:lumMod val="50000"/>
                    </a:srgbClr>
                  </a:solidFill>
                  <a:latin typeface="Segoe UI"/>
                </a:rPr>
                <a:t>Store</a:t>
              </a:r>
              <a:endParaRPr lang="en-US" sz="1600" kern="0" dirty="0" smtClean="0">
                <a:solidFill>
                  <a:srgbClr val="ED8000"/>
                </a:solidFill>
                <a:latin typeface="Segoe UI"/>
              </a:endParaRPr>
            </a:p>
          </p:txBody>
        </p:sp>
        <p:grpSp>
          <p:nvGrpSpPr>
            <p:cNvPr id="17" name="Group 220"/>
            <p:cNvGrpSpPr/>
            <p:nvPr/>
          </p:nvGrpSpPr>
          <p:grpSpPr>
            <a:xfrm>
              <a:off x="858468" y="3179914"/>
              <a:ext cx="486527" cy="783191"/>
              <a:chOff x="858468" y="3179914"/>
              <a:chExt cx="486527" cy="783191"/>
            </a:xfrm>
          </p:grpSpPr>
          <p:pic>
            <p:nvPicPr>
              <p:cNvPr id="24" name="Picture 227"/>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893896" y="3179914"/>
                <a:ext cx="451099" cy="37664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28"/>
              <p:cNvSpPr txBox="1"/>
              <p:nvPr/>
            </p:nvSpPr>
            <p:spPr>
              <a:xfrm>
                <a:off x="858468" y="3532218"/>
                <a:ext cx="437950" cy="430887"/>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DB1</a:t>
                </a:r>
              </a:p>
            </p:txBody>
          </p:sp>
        </p:grpSp>
        <p:grpSp>
          <p:nvGrpSpPr>
            <p:cNvPr id="18" name="Group 221"/>
            <p:cNvGrpSpPr/>
            <p:nvPr/>
          </p:nvGrpSpPr>
          <p:grpSpPr>
            <a:xfrm>
              <a:off x="1467450" y="3179914"/>
              <a:ext cx="496555" cy="783191"/>
              <a:chOff x="1467450" y="3179914"/>
              <a:chExt cx="496555" cy="783191"/>
            </a:xfrm>
          </p:grpSpPr>
          <p:pic>
            <p:nvPicPr>
              <p:cNvPr id="22" name="Picture 225"/>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1512906" y="3179914"/>
                <a:ext cx="451099" cy="376643"/>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6"/>
              <p:cNvSpPr txBox="1"/>
              <p:nvPr/>
            </p:nvSpPr>
            <p:spPr>
              <a:xfrm>
                <a:off x="1467450" y="3532218"/>
                <a:ext cx="437950" cy="430887"/>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DB2</a:t>
                </a:r>
              </a:p>
            </p:txBody>
          </p:sp>
        </p:grpSp>
        <p:grpSp>
          <p:nvGrpSpPr>
            <p:cNvPr id="19" name="Group 222"/>
            <p:cNvGrpSpPr/>
            <p:nvPr/>
          </p:nvGrpSpPr>
          <p:grpSpPr>
            <a:xfrm>
              <a:off x="2210125" y="1828800"/>
              <a:ext cx="804839" cy="745490"/>
              <a:chOff x="2210125" y="1828800"/>
              <a:chExt cx="804839" cy="745490"/>
            </a:xfrm>
          </p:grpSpPr>
          <p:pic>
            <p:nvPicPr>
              <p:cNvPr id="20" name="Picture 223"/>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2307591" y="1828800"/>
                <a:ext cx="600413" cy="50131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24"/>
              <p:cNvSpPr txBox="1"/>
              <p:nvPr/>
            </p:nvSpPr>
            <p:spPr>
              <a:xfrm>
                <a:off x="2210125" y="2312680"/>
                <a:ext cx="804839" cy="261610"/>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Mail.que</a:t>
                </a:r>
              </a:p>
            </p:txBody>
          </p:sp>
        </p:grpSp>
      </p:grpSp>
      <p:sp>
        <p:nvSpPr>
          <p:cNvPr id="26" name="MBX2 Background"/>
          <p:cNvSpPr/>
          <p:nvPr/>
        </p:nvSpPr>
        <p:spPr bwMode="auto">
          <a:xfrm>
            <a:off x="3124202" y="1982067"/>
            <a:ext cx="2209799" cy="1976419"/>
          </a:xfrm>
          <a:prstGeom prst="rect">
            <a:avLst/>
          </a:prstGeom>
          <a:solidFill>
            <a:srgbClr val="353435"/>
          </a:solidFill>
          <a:ln w="9525" cap="flat" cmpd="sng" algn="ctr">
            <a:noFill/>
            <a:prstDash val="solid"/>
            <a:headEnd type="none" w="med" len="med"/>
            <a:tailEnd type="none" w="med" len="med"/>
          </a:ln>
          <a:effectLst/>
        </p:spPr>
        <p:txBody>
          <a:bodyPr vert="horz" wrap="square" lIns="91434" tIns="45718" rIns="91434" bIns="45718" numCol="1" rtlCol="0" anchor="b" anchorCtr="0" compatLnSpc="1">
            <a:prstTxWarp prst="textNoShape">
              <a:avLst/>
            </a:prstTxWarp>
          </a:bodyPr>
          <a:lstStyle/>
          <a:p>
            <a:pPr algn="r" defTabSz="914000">
              <a:defRPr/>
            </a:pPr>
            <a:r>
              <a:rPr lang="en-US" sz="1500" kern="0" dirty="0" smtClean="0">
                <a:solidFill>
                  <a:prstClr val="white"/>
                </a:solidFill>
                <a:latin typeface="Segoe UI"/>
              </a:rPr>
              <a:t>MBX2</a:t>
            </a:r>
          </a:p>
        </p:txBody>
      </p:sp>
      <p:grpSp>
        <p:nvGrpSpPr>
          <p:cNvPr id="27" name="MBX2 Layer"/>
          <p:cNvGrpSpPr/>
          <p:nvPr/>
        </p:nvGrpSpPr>
        <p:grpSpPr>
          <a:xfrm>
            <a:off x="3208703" y="2057402"/>
            <a:ext cx="2156496" cy="2134305"/>
            <a:chOff x="858468" y="1828800"/>
            <a:chExt cx="2156496" cy="2134305"/>
          </a:xfrm>
        </p:grpSpPr>
        <p:sp>
          <p:nvSpPr>
            <p:cNvPr id="28" name="Rectangle 231"/>
            <p:cNvSpPr/>
            <p:nvPr/>
          </p:nvSpPr>
          <p:spPr>
            <a:xfrm>
              <a:off x="990600" y="1905000"/>
              <a:ext cx="1828800" cy="304800"/>
            </a:xfrm>
            <a:prstGeom prst="rect">
              <a:avLst/>
            </a:prstGeom>
            <a:solidFill>
              <a:srgbClr val="ED8000"/>
            </a:solidFill>
            <a:ln w="25400" cap="flat" cmpd="sng" algn="ctr">
              <a:noFill/>
              <a:prstDash val="solid"/>
            </a:ln>
            <a:effectLst/>
          </p:spPr>
          <p:txBody>
            <a:bodyPr rtlCol="0" anchor="ctr"/>
            <a:lstStyle/>
            <a:p>
              <a:pPr fontAlgn="auto">
                <a:spcBef>
                  <a:spcPts val="0"/>
                </a:spcBef>
                <a:spcAft>
                  <a:spcPts val="0"/>
                </a:spcAft>
                <a:defRPr/>
              </a:pPr>
              <a:r>
                <a:rPr lang="en-US" sz="1600" kern="0" dirty="0" smtClean="0">
                  <a:solidFill>
                    <a:srgbClr val="353435">
                      <a:lumMod val="50000"/>
                    </a:srgbClr>
                  </a:solidFill>
                  <a:latin typeface="Segoe UI"/>
                </a:rPr>
                <a:t>Transport</a:t>
              </a:r>
            </a:p>
          </p:txBody>
        </p:sp>
        <p:sp>
          <p:nvSpPr>
            <p:cNvPr id="29" name="Rectangle 232"/>
            <p:cNvSpPr/>
            <p:nvPr/>
          </p:nvSpPr>
          <p:spPr>
            <a:xfrm>
              <a:off x="1021080" y="2590800"/>
              <a:ext cx="1828800" cy="304800"/>
            </a:xfrm>
            <a:prstGeom prst="rect">
              <a:avLst/>
            </a:prstGeom>
            <a:solidFill>
              <a:srgbClr val="ED8000"/>
            </a:solidFill>
            <a:ln w="25400" cap="flat" cmpd="sng" algn="ctr">
              <a:noFill/>
              <a:prstDash val="solid"/>
            </a:ln>
            <a:effectLst/>
          </p:spPr>
          <p:txBody>
            <a:bodyPr rtlCol="0" anchor="ctr"/>
            <a:lstStyle/>
            <a:p>
              <a:pPr algn="ctr" fontAlgn="auto">
                <a:spcBef>
                  <a:spcPts val="0"/>
                </a:spcBef>
                <a:spcAft>
                  <a:spcPts val="0"/>
                </a:spcAft>
                <a:defRPr/>
              </a:pPr>
              <a:r>
                <a:rPr lang="en-US" sz="1600" kern="0" dirty="0" smtClean="0">
                  <a:solidFill>
                    <a:srgbClr val="353435">
                      <a:lumMod val="50000"/>
                    </a:srgbClr>
                  </a:solidFill>
                  <a:latin typeface="Segoe UI"/>
                </a:rPr>
                <a:t>MBX Transport</a:t>
              </a:r>
            </a:p>
          </p:txBody>
        </p:sp>
        <p:sp>
          <p:nvSpPr>
            <p:cNvPr id="30" name="Rectangle 233"/>
            <p:cNvSpPr/>
            <p:nvPr/>
          </p:nvSpPr>
          <p:spPr>
            <a:xfrm>
              <a:off x="1021080" y="3048000"/>
              <a:ext cx="1828800" cy="304800"/>
            </a:xfrm>
            <a:prstGeom prst="rect">
              <a:avLst/>
            </a:prstGeom>
            <a:solidFill>
              <a:srgbClr val="ED8000"/>
            </a:solidFill>
            <a:ln w="25400" cap="flat" cmpd="sng" algn="ctr">
              <a:noFill/>
              <a:prstDash val="solid"/>
            </a:ln>
            <a:effectLst/>
          </p:spPr>
          <p:txBody>
            <a:bodyPr rtlCol="0" anchor="ctr"/>
            <a:lstStyle/>
            <a:p>
              <a:pPr algn="r" fontAlgn="auto">
                <a:spcBef>
                  <a:spcPts val="0"/>
                </a:spcBef>
                <a:spcAft>
                  <a:spcPts val="0"/>
                </a:spcAft>
                <a:defRPr/>
              </a:pPr>
              <a:r>
                <a:rPr lang="en-US" sz="1600" kern="0" dirty="0" smtClean="0">
                  <a:solidFill>
                    <a:srgbClr val="353435">
                      <a:lumMod val="50000"/>
                    </a:srgbClr>
                  </a:solidFill>
                  <a:latin typeface="Segoe UI"/>
                </a:rPr>
                <a:t>Store</a:t>
              </a:r>
              <a:endParaRPr lang="en-US" sz="1600" kern="0" dirty="0" smtClean="0">
                <a:solidFill>
                  <a:srgbClr val="ED8000"/>
                </a:solidFill>
                <a:latin typeface="Segoe UI"/>
              </a:endParaRPr>
            </a:p>
          </p:txBody>
        </p:sp>
        <p:grpSp>
          <p:nvGrpSpPr>
            <p:cNvPr id="31" name="Group 234"/>
            <p:cNvGrpSpPr/>
            <p:nvPr/>
          </p:nvGrpSpPr>
          <p:grpSpPr>
            <a:xfrm>
              <a:off x="858468" y="3179914"/>
              <a:ext cx="486527" cy="783191"/>
              <a:chOff x="858468" y="3179914"/>
              <a:chExt cx="486527" cy="783191"/>
            </a:xfrm>
          </p:grpSpPr>
          <p:pic>
            <p:nvPicPr>
              <p:cNvPr id="38" name="Picture 358"/>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893896" y="3179914"/>
                <a:ext cx="451099" cy="376643"/>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59"/>
              <p:cNvSpPr txBox="1"/>
              <p:nvPr/>
            </p:nvSpPr>
            <p:spPr>
              <a:xfrm>
                <a:off x="858468" y="3532218"/>
                <a:ext cx="437950" cy="430887"/>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DB1</a:t>
                </a:r>
              </a:p>
            </p:txBody>
          </p:sp>
        </p:grpSp>
        <p:grpSp>
          <p:nvGrpSpPr>
            <p:cNvPr id="32" name="Group 235"/>
            <p:cNvGrpSpPr/>
            <p:nvPr/>
          </p:nvGrpSpPr>
          <p:grpSpPr>
            <a:xfrm>
              <a:off x="1467450" y="3179914"/>
              <a:ext cx="496555" cy="783191"/>
              <a:chOff x="1467450" y="3179914"/>
              <a:chExt cx="496555" cy="783191"/>
            </a:xfrm>
          </p:grpSpPr>
          <p:pic>
            <p:nvPicPr>
              <p:cNvPr id="36" name="Picture 353"/>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1512906" y="3179914"/>
                <a:ext cx="451099" cy="376643"/>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57"/>
              <p:cNvSpPr txBox="1"/>
              <p:nvPr/>
            </p:nvSpPr>
            <p:spPr>
              <a:xfrm>
                <a:off x="1467450" y="3532218"/>
                <a:ext cx="437950" cy="430887"/>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DB2</a:t>
                </a:r>
              </a:p>
            </p:txBody>
          </p:sp>
        </p:grpSp>
        <p:grpSp>
          <p:nvGrpSpPr>
            <p:cNvPr id="33" name="Group 236"/>
            <p:cNvGrpSpPr/>
            <p:nvPr/>
          </p:nvGrpSpPr>
          <p:grpSpPr>
            <a:xfrm>
              <a:off x="2210125" y="1828800"/>
              <a:ext cx="804839" cy="745490"/>
              <a:chOff x="2210125" y="1828800"/>
              <a:chExt cx="804839" cy="745490"/>
            </a:xfrm>
          </p:grpSpPr>
          <p:pic>
            <p:nvPicPr>
              <p:cNvPr id="34" name="Picture 237"/>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2307591" y="1828800"/>
                <a:ext cx="600413" cy="50131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238"/>
              <p:cNvSpPr txBox="1"/>
              <p:nvPr/>
            </p:nvSpPr>
            <p:spPr>
              <a:xfrm>
                <a:off x="2210125" y="2312680"/>
                <a:ext cx="804839" cy="261610"/>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Mail.que</a:t>
                </a:r>
              </a:p>
            </p:txBody>
          </p:sp>
        </p:grpSp>
      </p:grpSp>
      <p:sp>
        <p:nvSpPr>
          <p:cNvPr id="40" name="MBX3 Background"/>
          <p:cNvSpPr/>
          <p:nvPr/>
        </p:nvSpPr>
        <p:spPr bwMode="auto">
          <a:xfrm>
            <a:off x="6803091" y="1982067"/>
            <a:ext cx="2209799" cy="1976419"/>
          </a:xfrm>
          <a:prstGeom prst="rect">
            <a:avLst/>
          </a:prstGeom>
          <a:solidFill>
            <a:srgbClr val="353435"/>
          </a:solidFill>
          <a:ln w="9525" cap="flat" cmpd="sng" algn="ctr">
            <a:noFill/>
            <a:prstDash val="solid"/>
            <a:headEnd type="none" w="med" len="med"/>
            <a:tailEnd type="none" w="med" len="med"/>
          </a:ln>
          <a:effectLst/>
        </p:spPr>
        <p:txBody>
          <a:bodyPr vert="horz" wrap="square" lIns="91434" tIns="45718" rIns="91434" bIns="45718" numCol="1" rtlCol="0" anchor="b" anchorCtr="0" compatLnSpc="1">
            <a:prstTxWarp prst="textNoShape">
              <a:avLst/>
            </a:prstTxWarp>
          </a:bodyPr>
          <a:lstStyle/>
          <a:p>
            <a:pPr algn="r" defTabSz="914000">
              <a:defRPr/>
            </a:pPr>
            <a:r>
              <a:rPr lang="en-US" sz="1500" kern="0" dirty="0" smtClean="0">
                <a:solidFill>
                  <a:prstClr val="white"/>
                </a:solidFill>
                <a:latin typeface="Segoe UI"/>
              </a:rPr>
              <a:t>MBX3</a:t>
            </a:r>
          </a:p>
        </p:txBody>
      </p:sp>
      <p:grpSp>
        <p:nvGrpSpPr>
          <p:cNvPr id="41" name="MBX3 Layer"/>
          <p:cNvGrpSpPr/>
          <p:nvPr/>
        </p:nvGrpSpPr>
        <p:grpSpPr>
          <a:xfrm>
            <a:off x="6803089" y="2057402"/>
            <a:ext cx="2156496" cy="2134305"/>
            <a:chOff x="858468" y="1828800"/>
            <a:chExt cx="2156496" cy="2134305"/>
          </a:xfrm>
        </p:grpSpPr>
        <p:sp>
          <p:nvSpPr>
            <p:cNvPr id="42" name="Rectangle 363"/>
            <p:cNvSpPr/>
            <p:nvPr/>
          </p:nvSpPr>
          <p:spPr>
            <a:xfrm>
              <a:off x="990600" y="1905000"/>
              <a:ext cx="1828800" cy="304800"/>
            </a:xfrm>
            <a:prstGeom prst="rect">
              <a:avLst/>
            </a:prstGeom>
            <a:solidFill>
              <a:srgbClr val="ED8000"/>
            </a:solidFill>
            <a:ln w="25400" cap="flat" cmpd="sng" algn="ctr">
              <a:noFill/>
              <a:prstDash val="solid"/>
            </a:ln>
            <a:effectLst/>
          </p:spPr>
          <p:txBody>
            <a:bodyPr rtlCol="0" anchor="ctr"/>
            <a:lstStyle/>
            <a:p>
              <a:pPr fontAlgn="auto">
                <a:spcBef>
                  <a:spcPts val="0"/>
                </a:spcBef>
                <a:spcAft>
                  <a:spcPts val="0"/>
                </a:spcAft>
                <a:defRPr/>
              </a:pPr>
              <a:r>
                <a:rPr lang="en-US" sz="1600" kern="0" dirty="0" smtClean="0">
                  <a:solidFill>
                    <a:srgbClr val="353435">
                      <a:lumMod val="50000"/>
                    </a:srgbClr>
                  </a:solidFill>
                  <a:latin typeface="Segoe UI"/>
                </a:rPr>
                <a:t>Transport</a:t>
              </a:r>
            </a:p>
          </p:txBody>
        </p:sp>
        <p:sp>
          <p:nvSpPr>
            <p:cNvPr id="43" name="Rectangle 364"/>
            <p:cNvSpPr/>
            <p:nvPr/>
          </p:nvSpPr>
          <p:spPr>
            <a:xfrm>
              <a:off x="1021080" y="2590800"/>
              <a:ext cx="1828800" cy="304800"/>
            </a:xfrm>
            <a:prstGeom prst="rect">
              <a:avLst/>
            </a:prstGeom>
            <a:solidFill>
              <a:srgbClr val="ED8000"/>
            </a:solidFill>
            <a:ln w="25400" cap="flat" cmpd="sng" algn="ctr">
              <a:noFill/>
              <a:prstDash val="solid"/>
            </a:ln>
            <a:effectLst/>
          </p:spPr>
          <p:txBody>
            <a:bodyPr rtlCol="0" anchor="ctr"/>
            <a:lstStyle/>
            <a:p>
              <a:pPr algn="ctr" fontAlgn="auto">
                <a:spcBef>
                  <a:spcPts val="0"/>
                </a:spcBef>
                <a:spcAft>
                  <a:spcPts val="0"/>
                </a:spcAft>
                <a:defRPr/>
              </a:pPr>
              <a:r>
                <a:rPr lang="en-US" sz="1600" kern="0" dirty="0" smtClean="0">
                  <a:solidFill>
                    <a:srgbClr val="353435">
                      <a:lumMod val="50000"/>
                    </a:srgbClr>
                  </a:solidFill>
                  <a:latin typeface="Segoe UI"/>
                </a:rPr>
                <a:t>MBX Transport</a:t>
              </a:r>
            </a:p>
          </p:txBody>
        </p:sp>
        <p:sp>
          <p:nvSpPr>
            <p:cNvPr id="44" name="Rectangle 365"/>
            <p:cNvSpPr/>
            <p:nvPr/>
          </p:nvSpPr>
          <p:spPr>
            <a:xfrm>
              <a:off x="1021080" y="3048000"/>
              <a:ext cx="1828800" cy="304800"/>
            </a:xfrm>
            <a:prstGeom prst="rect">
              <a:avLst/>
            </a:prstGeom>
            <a:solidFill>
              <a:srgbClr val="ED8000"/>
            </a:solidFill>
            <a:ln w="25400" cap="flat" cmpd="sng" algn="ctr">
              <a:noFill/>
              <a:prstDash val="solid"/>
            </a:ln>
            <a:effectLst/>
          </p:spPr>
          <p:txBody>
            <a:bodyPr rtlCol="0" anchor="ctr"/>
            <a:lstStyle/>
            <a:p>
              <a:pPr algn="r" fontAlgn="auto">
                <a:spcBef>
                  <a:spcPts val="0"/>
                </a:spcBef>
                <a:spcAft>
                  <a:spcPts val="0"/>
                </a:spcAft>
                <a:defRPr/>
              </a:pPr>
              <a:r>
                <a:rPr lang="en-US" sz="1600" kern="0" dirty="0" smtClean="0">
                  <a:solidFill>
                    <a:srgbClr val="353435">
                      <a:lumMod val="50000"/>
                    </a:srgbClr>
                  </a:solidFill>
                  <a:latin typeface="Segoe UI"/>
                </a:rPr>
                <a:t>Store</a:t>
              </a:r>
              <a:endParaRPr lang="en-US" sz="1600" kern="0" dirty="0" smtClean="0">
                <a:solidFill>
                  <a:srgbClr val="ED8000"/>
                </a:solidFill>
                <a:latin typeface="Segoe UI"/>
              </a:endParaRPr>
            </a:p>
          </p:txBody>
        </p:sp>
        <p:grpSp>
          <p:nvGrpSpPr>
            <p:cNvPr id="45" name="Group 366"/>
            <p:cNvGrpSpPr/>
            <p:nvPr/>
          </p:nvGrpSpPr>
          <p:grpSpPr>
            <a:xfrm>
              <a:off x="858468" y="3179914"/>
              <a:ext cx="486527" cy="783191"/>
              <a:chOff x="858468" y="3179914"/>
              <a:chExt cx="486527" cy="783191"/>
            </a:xfrm>
          </p:grpSpPr>
          <p:pic>
            <p:nvPicPr>
              <p:cNvPr id="52" name="Picture 385"/>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893896" y="3179914"/>
                <a:ext cx="451099" cy="376643"/>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415"/>
              <p:cNvSpPr txBox="1"/>
              <p:nvPr/>
            </p:nvSpPr>
            <p:spPr>
              <a:xfrm>
                <a:off x="858468" y="3532218"/>
                <a:ext cx="437950" cy="430887"/>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DB1</a:t>
                </a:r>
              </a:p>
            </p:txBody>
          </p:sp>
        </p:grpSp>
        <p:grpSp>
          <p:nvGrpSpPr>
            <p:cNvPr id="46" name="Group 367"/>
            <p:cNvGrpSpPr/>
            <p:nvPr/>
          </p:nvGrpSpPr>
          <p:grpSpPr>
            <a:xfrm>
              <a:off x="1467450" y="3179914"/>
              <a:ext cx="496555" cy="783191"/>
              <a:chOff x="1467450" y="3179914"/>
              <a:chExt cx="496555" cy="783191"/>
            </a:xfrm>
          </p:grpSpPr>
          <p:pic>
            <p:nvPicPr>
              <p:cNvPr id="50" name="Picture 378"/>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1512906" y="3179914"/>
                <a:ext cx="451099" cy="376643"/>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384"/>
              <p:cNvSpPr txBox="1"/>
              <p:nvPr/>
            </p:nvSpPr>
            <p:spPr>
              <a:xfrm>
                <a:off x="1467450" y="3532218"/>
                <a:ext cx="437950" cy="430887"/>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DB2</a:t>
                </a:r>
              </a:p>
            </p:txBody>
          </p:sp>
        </p:grpSp>
        <p:grpSp>
          <p:nvGrpSpPr>
            <p:cNvPr id="47" name="Group 368"/>
            <p:cNvGrpSpPr/>
            <p:nvPr/>
          </p:nvGrpSpPr>
          <p:grpSpPr>
            <a:xfrm>
              <a:off x="2210125" y="1828800"/>
              <a:ext cx="804839" cy="745490"/>
              <a:chOff x="2210125" y="1828800"/>
              <a:chExt cx="804839" cy="745490"/>
            </a:xfrm>
          </p:grpSpPr>
          <p:pic>
            <p:nvPicPr>
              <p:cNvPr id="48" name="Picture 372"/>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2307591" y="1828800"/>
                <a:ext cx="600413" cy="501312"/>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376"/>
              <p:cNvSpPr txBox="1"/>
              <p:nvPr/>
            </p:nvSpPr>
            <p:spPr>
              <a:xfrm>
                <a:off x="2210125" y="2312680"/>
                <a:ext cx="804839" cy="261610"/>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Mail.que</a:t>
                </a:r>
              </a:p>
            </p:txBody>
          </p:sp>
        </p:grpSp>
      </p:grpSp>
      <p:sp>
        <p:nvSpPr>
          <p:cNvPr id="54" name="MBX4 Background"/>
          <p:cNvSpPr/>
          <p:nvPr/>
        </p:nvSpPr>
        <p:spPr bwMode="auto">
          <a:xfrm>
            <a:off x="9165290" y="1982067"/>
            <a:ext cx="2209799" cy="1976419"/>
          </a:xfrm>
          <a:prstGeom prst="rect">
            <a:avLst/>
          </a:prstGeom>
          <a:solidFill>
            <a:srgbClr val="353435"/>
          </a:solidFill>
          <a:ln w="9525" cap="flat" cmpd="sng" algn="ctr">
            <a:noFill/>
            <a:prstDash val="solid"/>
            <a:headEnd type="none" w="med" len="med"/>
            <a:tailEnd type="none" w="med" len="med"/>
          </a:ln>
          <a:effectLst/>
        </p:spPr>
        <p:txBody>
          <a:bodyPr vert="horz" wrap="square" lIns="91434" tIns="45718" rIns="91434" bIns="45718" numCol="1" rtlCol="0" anchor="b" anchorCtr="0" compatLnSpc="1">
            <a:prstTxWarp prst="textNoShape">
              <a:avLst/>
            </a:prstTxWarp>
          </a:bodyPr>
          <a:lstStyle/>
          <a:p>
            <a:pPr algn="r" defTabSz="914000">
              <a:defRPr/>
            </a:pPr>
            <a:r>
              <a:rPr lang="en-US" sz="1500" kern="0" dirty="0" smtClean="0">
                <a:solidFill>
                  <a:prstClr val="white"/>
                </a:solidFill>
                <a:latin typeface="Segoe UI"/>
              </a:rPr>
              <a:t>MBX4</a:t>
            </a:r>
          </a:p>
        </p:txBody>
      </p:sp>
      <p:grpSp>
        <p:nvGrpSpPr>
          <p:cNvPr id="55" name="MBX4 Layer"/>
          <p:cNvGrpSpPr/>
          <p:nvPr/>
        </p:nvGrpSpPr>
        <p:grpSpPr>
          <a:xfrm>
            <a:off x="9240111" y="2057402"/>
            <a:ext cx="2156496" cy="2134305"/>
            <a:chOff x="858468" y="1828800"/>
            <a:chExt cx="2156496" cy="2134305"/>
          </a:xfrm>
        </p:grpSpPr>
        <p:sp>
          <p:nvSpPr>
            <p:cNvPr id="56" name="Rectangle 424"/>
            <p:cNvSpPr/>
            <p:nvPr/>
          </p:nvSpPr>
          <p:spPr>
            <a:xfrm>
              <a:off x="990600" y="1905000"/>
              <a:ext cx="1828800" cy="304800"/>
            </a:xfrm>
            <a:prstGeom prst="rect">
              <a:avLst/>
            </a:prstGeom>
            <a:solidFill>
              <a:srgbClr val="ED8000"/>
            </a:solidFill>
            <a:ln w="25400" cap="flat" cmpd="sng" algn="ctr">
              <a:noFill/>
              <a:prstDash val="solid"/>
            </a:ln>
            <a:effectLst/>
          </p:spPr>
          <p:txBody>
            <a:bodyPr rtlCol="0" anchor="ctr"/>
            <a:lstStyle/>
            <a:p>
              <a:pPr fontAlgn="auto">
                <a:spcBef>
                  <a:spcPts val="0"/>
                </a:spcBef>
                <a:spcAft>
                  <a:spcPts val="0"/>
                </a:spcAft>
                <a:defRPr/>
              </a:pPr>
              <a:r>
                <a:rPr lang="en-US" sz="1600" kern="0" dirty="0" smtClean="0">
                  <a:solidFill>
                    <a:srgbClr val="353435">
                      <a:lumMod val="50000"/>
                    </a:srgbClr>
                  </a:solidFill>
                  <a:latin typeface="Segoe UI"/>
                </a:rPr>
                <a:t>Transport</a:t>
              </a:r>
            </a:p>
          </p:txBody>
        </p:sp>
        <p:sp>
          <p:nvSpPr>
            <p:cNvPr id="57" name="Rectangle 425"/>
            <p:cNvSpPr/>
            <p:nvPr/>
          </p:nvSpPr>
          <p:spPr>
            <a:xfrm>
              <a:off x="1021080" y="2590800"/>
              <a:ext cx="1828800" cy="304800"/>
            </a:xfrm>
            <a:prstGeom prst="rect">
              <a:avLst/>
            </a:prstGeom>
            <a:solidFill>
              <a:srgbClr val="ED8000"/>
            </a:solidFill>
            <a:ln w="25400" cap="flat" cmpd="sng" algn="ctr">
              <a:noFill/>
              <a:prstDash val="solid"/>
            </a:ln>
            <a:effectLst/>
          </p:spPr>
          <p:txBody>
            <a:bodyPr rtlCol="0" anchor="ctr"/>
            <a:lstStyle/>
            <a:p>
              <a:pPr algn="ctr" fontAlgn="auto">
                <a:spcBef>
                  <a:spcPts val="0"/>
                </a:spcBef>
                <a:spcAft>
                  <a:spcPts val="0"/>
                </a:spcAft>
                <a:defRPr/>
              </a:pPr>
              <a:r>
                <a:rPr lang="en-US" sz="1600" kern="0" dirty="0" smtClean="0">
                  <a:solidFill>
                    <a:srgbClr val="353435">
                      <a:lumMod val="50000"/>
                    </a:srgbClr>
                  </a:solidFill>
                  <a:latin typeface="Segoe UI"/>
                </a:rPr>
                <a:t>MBX Transport</a:t>
              </a:r>
            </a:p>
          </p:txBody>
        </p:sp>
        <p:sp>
          <p:nvSpPr>
            <p:cNvPr id="58" name="Rectangle 426"/>
            <p:cNvSpPr/>
            <p:nvPr/>
          </p:nvSpPr>
          <p:spPr>
            <a:xfrm>
              <a:off x="1021080" y="3048000"/>
              <a:ext cx="1828800" cy="304800"/>
            </a:xfrm>
            <a:prstGeom prst="rect">
              <a:avLst/>
            </a:prstGeom>
            <a:solidFill>
              <a:srgbClr val="ED8000"/>
            </a:solidFill>
            <a:ln w="25400" cap="flat" cmpd="sng" algn="ctr">
              <a:noFill/>
              <a:prstDash val="solid"/>
            </a:ln>
            <a:effectLst/>
          </p:spPr>
          <p:txBody>
            <a:bodyPr rtlCol="0" anchor="ctr"/>
            <a:lstStyle/>
            <a:p>
              <a:pPr algn="r" fontAlgn="auto">
                <a:spcBef>
                  <a:spcPts val="0"/>
                </a:spcBef>
                <a:spcAft>
                  <a:spcPts val="0"/>
                </a:spcAft>
                <a:defRPr/>
              </a:pPr>
              <a:r>
                <a:rPr lang="en-US" sz="1600" kern="0" dirty="0" smtClean="0">
                  <a:solidFill>
                    <a:srgbClr val="353435">
                      <a:lumMod val="50000"/>
                    </a:srgbClr>
                  </a:solidFill>
                  <a:latin typeface="Segoe UI"/>
                </a:rPr>
                <a:t>Store</a:t>
              </a:r>
              <a:endParaRPr lang="en-US" sz="1600" kern="0" dirty="0" smtClean="0">
                <a:solidFill>
                  <a:srgbClr val="ED8000"/>
                </a:solidFill>
                <a:latin typeface="Segoe UI"/>
              </a:endParaRPr>
            </a:p>
          </p:txBody>
        </p:sp>
        <p:grpSp>
          <p:nvGrpSpPr>
            <p:cNvPr id="59" name="Group 427"/>
            <p:cNvGrpSpPr/>
            <p:nvPr/>
          </p:nvGrpSpPr>
          <p:grpSpPr>
            <a:xfrm>
              <a:off x="858468" y="3179914"/>
              <a:ext cx="486527" cy="783191"/>
              <a:chOff x="858468" y="3179914"/>
              <a:chExt cx="486527" cy="783191"/>
            </a:xfrm>
          </p:grpSpPr>
          <p:pic>
            <p:nvPicPr>
              <p:cNvPr id="66" name="Picture 434"/>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893896" y="3179914"/>
                <a:ext cx="451099" cy="376643"/>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435"/>
              <p:cNvSpPr txBox="1"/>
              <p:nvPr/>
            </p:nvSpPr>
            <p:spPr>
              <a:xfrm>
                <a:off x="858468" y="3532218"/>
                <a:ext cx="437950" cy="430887"/>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DB1</a:t>
                </a:r>
              </a:p>
            </p:txBody>
          </p:sp>
        </p:grpSp>
        <p:grpSp>
          <p:nvGrpSpPr>
            <p:cNvPr id="60" name="Group 428"/>
            <p:cNvGrpSpPr/>
            <p:nvPr/>
          </p:nvGrpSpPr>
          <p:grpSpPr>
            <a:xfrm>
              <a:off x="1467450" y="3179914"/>
              <a:ext cx="496555" cy="783191"/>
              <a:chOff x="1467450" y="3179914"/>
              <a:chExt cx="496555" cy="783191"/>
            </a:xfrm>
          </p:grpSpPr>
          <p:pic>
            <p:nvPicPr>
              <p:cNvPr id="64" name="Picture 432"/>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1512906" y="3179914"/>
                <a:ext cx="451099" cy="376643"/>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433"/>
              <p:cNvSpPr txBox="1"/>
              <p:nvPr/>
            </p:nvSpPr>
            <p:spPr>
              <a:xfrm>
                <a:off x="1467450" y="3532218"/>
                <a:ext cx="437950" cy="430887"/>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DB2</a:t>
                </a:r>
              </a:p>
            </p:txBody>
          </p:sp>
        </p:grpSp>
        <p:grpSp>
          <p:nvGrpSpPr>
            <p:cNvPr id="61" name="Group 429"/>
            <p:cNvGrpSpPr/>
            <p:nvPr/>
          </p:nvGrpSpPr>
          <p:grpSpPr>
            <a:xfrm>
              <a:off x="2210125" y="1828800"/>
              <a:ext cx="804839" cy="745490"/>
              <a:chOff x="2210125" y="1828800"/>
              <a:chExt cx="804839" cy="745490"/>
            </a:xfrm>
          </p:grpSpPr>
          <p:pic>
            <p:nvPicPr>
              <p:cNvPr id="62" name="Picture 430"/>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2307591" y="1828800"/>
                <a:ext cx="600413" cy="501312"/>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431"/>
              <p:cNvSpPr txBox="1"/>
              <p:nvPr/>
            </p:nvSpPr>
            <p:spPr>
              <a:xfrm>
                <a:off x="2210125" y="2312680"/>
                <a:ext cx="804839" cy="261610"/>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Mail.que</a:t>
                </a:r>
              </a:p>
            </p:txBody>
          </p:sp>
        </p:grpSp>
      </p:grpSp>
      <p:sp>
        <p:nvSpPr>
          <p:cNvPr id="68" name="MBX5  Background"/>
          <p:cNvSpPr/>
          <p:nvPr/>
        </p:nvSpPr>
        <p:spPr bwMode="auto">
          <a:xfrm>
            <a:off x="762002" y="4203097"/>
            <a:ext cx="2209799" cy="1976419"/>
          </a:xfrm>
          <a:prstGeom prst="rect">
            <a:avLst/>
          </a:prstGeom>
          <a:solidFill>
            <a:srgbClr val="353435"/>
          </a:solidFill>
          <a:ln w="9525" cap="flat" cmpd="sng" algn="ctr">
            <a:noFill/>
            <a:prstDash val="solid"/>
            <a:headEnd type="none" w="med" len="med"/>
            <a:tailEnd type="none" w="med" len="med"/>
          </a:ln>
          <a:effectLst/>
        </p:spPr>
        <p:txBody>
          <a:bodyPr vert="horz" wrap="square" lIns="91434" tIns="45718" rIns="91434" bIns="45718" numCol="1" rtlCol="0" anchor="b" anchorCtr="0" compatLnSpc="1">
            <a:prstTxWarp prst="textNoShape">
              <a:avLst/>
            </a:prstTxWarp>
          </a:bodyPr>
          <a:lstStyle/>
          <a:p>
            <a:pPr algn="r" defTabSz="914000">
              <a:defRPr/>
            </a:pPr>
            <a:r>
              <a:rPr lang="en-US" sz="1500" kern="0" dirty="0" smtClean="0">
                <a:solidFill>
                  <a:prstClr val="white"/>
                </a:solidFill>
                <a:latin typeface="Segoe UI"/>
              </a:rPr>
              <a:t>MBX5</a:t>
            </a:r>
          </a:p>
        </p:txBody>
      </p:sp>
      <p:grpSp>
        <p:nvGrpSpPr>
          <p:cNvPr id="69" name="MBX5 Layer"/>
          <p:cNvGrpSpPr/>
          <p:nvPr/>
        </p:nvGrpSpPr>
        <p:grpSpPr>
          <a:xfrm>
            <a:off x="836877" y="4276826"/>
            <a:ext cx="2156496" cy="2134305"/>
            <a:chOff x="858468" y="1828800"/>
            <a:chExt cx="2156496" cy="2134305"/>
          </a:xfrm>
        </p:grpSpPr>
        <p:sp>
          <p:nvSpPr>
            <p:cNvPr id="70" name="Rectangle 438"/>
            <p:cNvSpPr/>
            <p:nvPr/>
          </p:nvSpPr>
          <p:spPr>
            <a:xfrm>
              <a:off x="990600" y="1905000"/>
              <a:ext cx="1828800" cy="304800"/>
            </a:xfrm>
            <a:prstGeom prst="rect">
              <a:avLst/>
            </a:prstGeom>
            <a:solidFill>
              <a:srgbClr val="ED8000"/>
            </a:solidFill>
            <a:ln w="25400" cap="flat" cmpd="sng" algn="ctr">
              <a:noFill/>
              <a:prstDash val="solid"/>
            </a:ln>
            <a:effectLst/>
          </p:spPr>
          <p:txBody>
            <a:bodyPr rtlCol="0" anchor="ctr"/>
            <a:lstStyle/>
            <a:p>
              <a:pPr fontAlgn="auto">
                <a:spcBef>
                  <a:spcPts val="0"/>
                </a:spcBef>
                <a:spcAft>
                  <a:spcPts val="0"/>
                </a:spcAft>
                <a:defRPr/>
              </a:pPr>
              <a:r>
                <a:rPr lang="en-US" sz="1600" kern="0" dirty="0" smtClean="0">
                  <a:solidFill>
                    <a:srgbClr val="353435">
                      <a:lumMod val="50000"/>
                    </a:srgbClr>
                  </a:solidFill>
                  <a:latin typeface="Segoe UI"/>
                </a:rPr>
                <a:t>Transport</a:t>
              </a:r>
            </a:p>
          </p:txBody>
        </p:sp>
        <p:sp>
          <p:nvSpPr>
            <p:cNvPr id="71" name="Rectangle 439"/>
            <p:cNvSpPr/>
            <p:nvPr/>
          </p:nvSpPr>
          <p:spPr>
            <a:xfrm>
              <a:off x="1021080" y="2590800"/>
              <a:ext cx="1828800" cy="304800"/>
            </a:xfrm>
            <a:prstGeom prst="rect">
              <a:avLst/>
            </a:prstGeom>
            <a:solidFill>
              <a:srgbClr val="ED8000"/>
            </a:solidFill>
            <a:ln w="25400" cap="flat" cmpd="sng" algn="ctr">
              <a:noFill/>
              <a:prstDash val="solid"/>
            </a:ln>
            <a:effectLst/>
          </p:spPr>
          <p:txBody>
            <a:bodyPr rtlCol="0" anchor="ctr"/>
            <a:lstStyle/>
            <a:p>
              <a:pPr algn="ctr" fontAlgn="auto">
                <a:spcBef>
                  <a:spcPts val="0"/>
                </a:spcBef>
                <a:spcAft>
                  <a:spcPts val="0"/>
                </a:spcAft>
                <a:defRPr/>
              </a:pPr>
              <a:r>
                <a:rPr lang="en-US" sz="1600" kern="0" dirty="0" smtClean="0">
                  <a:solidFill>
                    <a:srgbClr val="353435">
                      <a:lumMod val="50000"/>
                    </a:srgbClr>
                  </a:solidFill>
                  <a:latin typeface="Segoe UI"/>
                </a:rPr>
                <a:t>MBX Transport</a:t>
              </a:r>
            </a:p>
          </p:txBody>
        </p:sp>
        <p:sp>
          <p:nvSpPr>
            <p:cNvPr id="72" name="Rectangle 440"/>
            <p:cNvSpPr/>
            <p:nvPr/>
          </p:nvSpPr>
          <p:spPr>
            <a:xfrm>
              <a:off x="1021080" y="3048000"/>
              <a:ext cx="1828800" cy="304800"/>
            </a:xfrm>
            <a:prstGeom prst="rect">
              <a:avLst/>
            </a:prstGeom>
            <a:solidFill>
              <a:srgbClr val="ED8000"/>
            </a:solidFill>
            <a:ln w="25400" cap="flat" cmpd="sng" algn="ctr">
              <a:noFill/>
              <a:prstDash val="solid"/>
            </a:ln>
            <a:effectLst/>
          </p:spPr>
          <p:txBody>
            <a:bodyPr rtlCol="0" anchor="ctr"/>
            <a:lstStyle/>
            <a:p>
              <a:pPr algn="r" fontAlgn="auto">
                <a:spcBef>
                  <a:spcPts val="0"/>
                </a:spcBef>
                <a:spcAft>
                  <a:spcPts val="0"/>
                </a:spcAft>
                <a:defRPr/>
              </a:pPr>
              <a:r>
                <a:rPr lang="en-US" sz="1600" kern="0" dirty="0" smtClean="0">
                  <a:solidFill>
                    <a:srgbClr val="353435">
                      <a:lumMod val="50000"/>
                    </a:srgbClr>
                  </a:solidFill>
                  <a:latin typeface="Segoe UI"/>
                </a:rPr>
                <a:t>Store</a:t>
              </a:r>
              <a:endParaRPr lang="en-US" sz="1600" kern="0" dirty="0" smtClean="0">
                <a:solidFill>
                  <a:srgbClr val="ED8000"/>
                </a:solidFill>
                <a:latin typeface="Segoe UI"/>
              </a:endParaRPr>
            </a:p>
          </p:txBody>
        </p:sp>
        <p:grpSp>
          <p:nvGrpSpPr>
            <p:cNvPr id="73" name="Group 441"/>
            <p:cNvGrpSpPr/>
            <p:nvPr/>
          </p:nvGrpSpPr>
          <p:grpSpPr>
            <a:xfrm>
              <a:off x="858468" y="3179914"/>
              <a:ext cx="486527" cy="783191"/>
              <a:chOff x="858468" y="3179914"/>
              <a:chExt cx="486527" cy="783191"/>
            </a:xfrm>
          </p:grpSpPr>
          <p:pic>
            <p:nvPicPr>
              <p:cNvPr id="80" name="Picture 448"/>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893896" y="3179914"/>
                <a:ext cx="451099" cy="376643"/>
              </a:xfrm>
              <a:prstGeom prst="rect">
                <a:avLst/>
              </a:prstGeom>
              <a:noFill/>
              <a:extLst>
                <a:ext uri="{909E8E84-426E-40DD-AFC4-6F175D3DCCD1}">
                  <a14:hiddenFill xmlns:a14="http://schemas.microsoft.com/office/drawing/2010/main">
                    <a:solidFill>
                      <a:srgbClr val="FFFFFF"/>
                    </a:solidFill>
                  </a14:hiddenFill>
                </a:ext>
              </a:extLst>
            </p:spPr>
          </p:pic>
          <p:sp>
            <p:nvSpPr>
              <p:cNvPr id="81" name="TextBox 449"/>
              <p:cNvSpPr txBox="1"/>
              <p:nvPr/>
            </p:nvSpPr>
            <p:spPr>
              <a:xfrm>
                <a:off x="858468" y="3532218"/>
                <a:ext cx="437950" cy="430887"/>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DB3</a:t>
                </a:r>
              </a:p>
            </p:txBody>
          </p:sp>
        </p:grpSp>
        <p:grpSp>
          <p:nvGrpSpPr>
            <p:cNvPr id="74" name="Group 442"/>
            <p:cNvGrpSpPr/>
            <p:nvPr/>
          </p:nvGrpSpPr>
          <p:grpSpPr>
            <a:xfrm>
              <a:off x="1467450" y="3179914"/>
              <a:ext cx="496555" cy="783191"/>
              <a:chOff x="1467450" y="3179914"/>
              <a:chExt cx="496555" cy="783191"/>
            </a:xfrm>
          </p:grpSpPr>
          <p:pic>
            <p:nvPicPr>
              <p:cNvPr id="78" name="Picture 446"/>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1512906" y="3179914"/>
                <a:ext cx="451099" cy="376643"/>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447"/>
              <p:cNvSpPr txBox="1"/>
              <p:nvPr/>
            </p:nvSpPr>
            <p:spPr>
              <a:xfrm>
                <a:off x="1467450" y="3532218"/>
                <a:ext cx="437950" cy="430887"/>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DB4</a:t>
                </a:r>
              </a:p>
            </p:txBody>
          </p:sp>
        </p:grpSp>
        <p:grpSp>
          <p:nvGrpSpPr>
            <p:cNvPr id="75" name="Group 443"/>
            <p:cNvGrpSpPr/>
            <p:nvPr/>
          </p:nvGrpSpPr>
          <p:grpSpPr>
            <a:xfrm>
              <a:off x="2210125" y="1828800"/>
              <a:ext cx="804839" cy="745490"/>
              <a:chOff x="2210125" y="1828800"/>
              <a:chExt cx="804839" cy="745490"/>
            </a:xfrm>
          </p:grpSpPr>
          <p:pic>
            <p:nvPicPr>
              <p:cNvPr id="76" name="Picture 444"/>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2307591" y="1828800"/>
                <a:ext cx="600413" cy="501312"/>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445"/>
              <p:cNvSpPr txBox="1"/>
              <p:nvPr/>
            </p:nvSpPr>
            <p:spPr>
              <a:xfrm>
                <a:off x="2210125" y="2312680"/>
                <a:ext cx="804839" cy="261610"/>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Mail.que</a:t>
                </a:r>
              </a:p>
            </p:txBody>
          </p:sp>
        </p:grpSp>
      </p:grpSp>
      <p:sp>
        <p:nvSpPr>
          <p:cNvPr id="82" name="MBX6 Background"/>
          <p:cNvSpPr/>
          <p:nvPr/>
        </p:nvSpPr>
        <p:spPr bwMode="auto">
          <a:xfrm>
            <a:off x="3124201" y="4203097"/>
            <a:ext cx="2209799" cy="1976419"/>
          </a:xfrm>
          <a:prstGeom prst="rect">
            <a:avLst/>
          </a:prstGeom>
          <a:solidFill>
            <a:srgbClr val="353435"/>
          </a:solidFill>
          <a:ln w="9525" cap="flat" cmpd="sng" algn="ctr">
            <a:noFill/>
            <a:prstDash val="solid"/>
            <a:headEnd type="none" w="med" len="med"/>
            <a:tailEnd type="none" w="med" len="med"/>
          </a:ln>
          <a:effectLst/>
        </p:spPr>
        <p:txBody>
          <a:bodyPr vert="horz" wrap="square" lIns="91434" tIns="45718" rIns="91434" bIns="45718" numCol="1" rtlCol="0" anchor="b" anchorCtr="0" compatLnSpc="1">
            <a:prstTxWarp prst="textNoShape">
              <a:avLst/>
            </a:prstTxWarp>
          </a:bodyPr>
          <a:lstStyle/>
          <a:p>
            <a:pPr algn="r" defTabSz="914000">
              <a:defRPr/>
            </a:pPr>
            <a:r>
              <a:rPr lang="en-US" sz="1500" kern="0" dirty="0" smtClean="0">
                <a:solidFill>
                  <a:prstClr val="white"/>
                </a:solidFill>
                <a:latin typeface="Segoe UI"/>
              </a:rPr>
              <a:t>MBX6</a:t>
            </a:r>
          </a:p>
        </p:txBody>
      </p:sp>
      <p:grpSp>
        <p:nvGrpSpPr>
          <p:cNvPr id="83" name="MBX6 Layer"/>
          <p:cNvGrpSpPr/>
          <p:nvPr/>
        </p:nvGrpSpPr>
        <p:grpSpPr>
          <a:xfrm>
            <a:off x="3208703" y="4276826"/>
            <a:ext cx="2156496" cy="2134305"/>
            <a:chOff x="858468" y="1828800"/>
            <a:chExt cx="2156496" cy="2134305"/>
          </a:xfrm>
        </p:grpSpPr>
        <p:sp>
          <p:nvSpPr>
            <p:cNvPr id="84" name="Rectangle 452"/>
            <p:cNvSpPr/>
            <p:nvPr/>
          </p:nvSpPr>
          <p:spPr>
            <a:xfrm>
              <a:off x="990600" y="1905000"/>
              <a:ext cx="1828800" cy="304800"/>
            </a:xfrm>
            <a:prstGeom prst="rect">
              <a:avLst/>
            </a:prstGeom>
            <a:solidFill>
              <a:srgbClr val="ED8000"/>
            </a:solidFill>
            <a:ln w="25400" cap="flat" cmpd="sng" algn="ctr">
              <a:noFill/>
              <a:prstDash val="solid"/>
            </a:ln>
            <a:effectLst/>
          </p:spPr>
          <p:txBody>
            <a:bodyPr rtlCol="0" anchor="ctr"/>
            <a:lstStyle/>
            <a:p>
              <a:pPr fontAlgn="auto">
                <a:spcBef>
                  <a:spcPts val="0"/>
                </a:spcBef>
                <a:spcAft>
                  <a:spcPts val="0"/>
                </a:spcAft>
                <a:defRPr/>
              </a:pPr>
              <a:r>
                <a:rPr lang="en-US" sz="1600" kern="0" dirty="0" smtClean="0">
                  <a:solidFill>
                    <a:srgbClr val="353435">
                      <a:lumMod val="50000"/>
                    </a:srgbClr>
                  </a:solidFill>
                  <a:latin typeface="Segoe UI"/>
                </a:rPr>
                <a:t>Transport</a:t>
              </a:r>
            </a:p>
          </p:txBody>
        </p:sp>
        <p:sp>
          <p:nvSpPr>
            <p:cNvPr id="85" name="Rectangle 453"/>
            <p:cNvSpPr/>
            <p:nvPr/>
          </p:nvSpPr>
          <p:spPr>
            <a:xfrm>
              <a:off x="1021080" y="2590800"/>
              <a:ext cx="1828800" cy="304800"/>
            </a:xfrm>
            <a:prstGeom prst="rect">
              <a:avLst/>
            </a:prstGeom>
            <a:solidFill>
              <a:srgbClr val="ED8000"/>
            </a:solidFill>
            <a:ln w="25400" cap="flat" cmpd="sng" algn="ctr">
              <a:noFill/>
              <a:prstDash val="solid"/>
            </a:ln>
            <a:effectLst/>
          </p:spPr>
          <p:txBody>
            <a:bodyPr rtlCol="0" anchor="ctr"/>
            <a:lstStyle/>
            <a:p>
              <a:pPr algn="ctr" fontAlgn="auto">
                <a:spcBef>
                  <a:spcPts val="0"/>
                </a:spcBef>
                <a:spcAft>
                  <a:spcPts val="0"/>
                </a:spcAft>
                <a:defRPr/>
              </a:pPr>
              <a:r>
                <a:rPr lang="en-US" sz="1600" kern="0" dirty="0" smtClean="0">
                  <a:solidFill>
                    <a:srgbClr val="353435">
                      <a:lumMod val="50000"/>
                    </a:srgbClr>
                  </a:solidFill>
                  <a:latin typeface="Segoe UI"/>
                </a:rPr>
                <a:t>MBX Transport</a:t>
              </a:r>
            </a:p>
          </p:txBody>
        </p:sp>
        <p:sp>
          <p:nvSpPr>
            <p:cNvPr id="86" name="Rectangle 454"/>
            <p:cNvSpPr/>
            <p:nvPr/>
          </p:nvSpPr>
          <p:spPr>
            <a:xfrm>
              <a:off x="1021080" y="3048000"/>
              <a:ext cx="1828800" cy="304800"/>
            </a:xfrm>
            <a:prstGeom prst="rect">
              <a:avLst/>
            </a:prstGeom>
            <a:solidFill>
              <a:srgbClr val="ED8000"/>
            </a:solidFill>
            <a:ln w="25400" cap="flat" cmpd="sng" algn="ctr">
              <a:noFill/>
              <a:prstDash val="solid"/>
            </a:ln>
            <a:effectLst/>
          </p:spPr>
          <p:txBody>
            <a:bodyPr rtlCol="0" anchor="ctr"/>
            <a:lstStyle/>
            <a:p>
              <a:pPr algn="r" fontAlgn="auto">
                <a:spcBef>
                  <a:spcPts val="0"/>
                </a:spcBef>
                <a:spcAft>
                  <a:spcPts val="0"/>
                </a:spcAft>
                <a:defRPr/>
              </a:pPr>
              <a:r>
                <a:rPr lang="en-US" sz="1600" kern="0" dirty="0" smtClean="0">
                  <a:solidFill>
                    <a:srgbClr val="353435">
                      <a:lumMod val="50000"/>
                    </a:srgbClr>
                  </a:solidFill>
                  <a:latin typeface="Segoe UI"/>
                </a:rPr>
                <a:t>Store</a:t>
              </a:r>
              <a:endParaRPr lang="en-US" sz="1600" kern="0" dirty="0" smtClean="0">
                <a:solidFill>
                  <a:srgbClr val="ED8000"/>
                </a:solidFill>
                <a:latin typeface="Segoe UI"/>
              </a:endParaRPr>
            </a:p>
          </p:txBody>
        </p:sp>
        <p:grpSp>
          <p:nvGrpSpPr>
            <p:cNvPr id="87" name="Group 455"/>
            <p:cNvGrpSpPr/>
            <p:nvPr/>
          </p:nvGrpSpPr>
          <p:grpSpPr>
            <a:xfrm>
              <a:off x="858468" y="3179914"/>
              <a:ext cx="486527" cy="783191"/>
              <a:chOff x="858468" y="3179914"/>
              <a:chExt cx="486527" cy="783191"/>
            </a:xfrm>
          </p:grpSpPr>
          <p:pic>
            <p:nvPicPr>
              <p:cNvPr id="94" name="Picture 462"/>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893896" y="3179914"/>
                <a:ext cx="451099" cy="376643"/>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463"/>
              <p:cNvSpPr txBox="1"/>
              <p:nvPr/>
            </p:nvSpPr>
            <p:spPr>
              <a:xfrm>
                <a:off x="858468" y="3532218"/>
                <a:ext cx="437950" cy="430887"/>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DB3</a:t>
                </a:r>
              </a:p>
            </p:txBody>
          </p:sp>
        </p:grpSp>
        <p:grpSp>
          <p:nvGrpSpPr>
            <p:cNvPr id="88" name="Group 456"/>
            <p:cNvGrpSpPr/>
            <p:nvPr/>
          </p:nvGrpSpPr>
          <p:grpSpPr>
            <a:xfrm>
              <a:off x="1467450" y="3179914"/>
              <a:ext cx="496555" cy="783191"/>
              <a:chOff x="1467450" y="3179914"/>
              <a:chExt cx="496555" cy="783191"/>
            </a:xfrm>
          </p:grpSpPr>
          <p:pic>
            <p:nvPicPr>
              <p:cNvPr id="92" name="Picture 460"/>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1512906" y="3179914"/>
                <a:ext cx="451099" cy="376643"/>
              </a:xfrm>
              <a:prstGeom prst="rect">
                <a:avLst/>
              </a:prstGeom>
              <a:noFill/>
              <a:extLst>
                <a:ext uri="{909E8E84-426E-40DD-AFC4-6F175D3DCCD1}">
                  <a14:hiddenFill xmlns:a14="http://schemas.microsoft.com/office/drawing/2010/main">
                    <a:solidFill>
                      <a:srgbClr val="FFFFFF"/>
                    </a:solidFill>
                  </a14:hiddenFill>
                </a:ext>
              </a:extLst>
            </p:spPr>
          </p:pic>
          <p:sp>
            <p:nvSpPr>
              <p:cNvPr id="93" name="TextBox 461"/>
              <p:cNvSpPr txBox="1"/>
              <p:nvPr/>
            </p:nvSpPr>
            <p:spPr>
              <a:xfrm>
                <a:off x="1467450" y="3532218"/>
                <a:ext cx="437950" cy="430887"/>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DB4</a:t>
                </a:r>
              </a:p>
            </p:txBody>
          </p:sp>
        </p:grpSp>
        <p:grpSp>
          <p:nvGrpSpPr>
            <p:cNvPr id="89" name="Group 457"/>
            <p:cNvGrpSpPr/>
            <p:nvPr/>
          </p:nvGrpSpPr>
          <p:grpSpPr>
            <a:xfrm>
              <a:off x="2210125" y="1828800"/>
              <a:ext cx="804839" cy="745490"/>
              <a:chOff x="2210125" y="1828800"/>
              <a:chExt cx="804839" cy="745490"/>
            </a:xfrm>
          </p:grpSpPr>
          <p:pic>
            <p:nvPicPr>
              <p:cNvPr id="90" name="Picture 458"/>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2307591" y="1828800"/>
                <a:ext cx="600413" cy="501312"/>
              </a:xfrm>
              <a:prstGeom prst="rect">
                <a:avLst/>
              </a:prstGeom>
              <a:noFill/>
              <a:extLst>
                <a:ext uri="{909E8E84-426E-40DD-AFC4-6F175D3DCCD1}">
                  <a14:hiddenFill xmlns:a14="http://schemas.microsoft.com/office/drawing/2010/main">
                    <a:solidFill>
                      <a:srgbClr val="FFFFFF"/>
                    </a:solidFill>
                  </a14:hiddenFill>
                </a:ext>
              </a:extLst>
            </p:spPr>
          </p:pic>
          <p:sp>
            <p:nvSpPr>
              <p:cNvPr id="91" name="TextBox 459"/>
              <p:cNvSpPr txBox="1"/>
              <p:nvPr/>
            </p:nvSpPr>
            <p:spPr>
              <a:xfrm>
                <a:off x="2210125" y="2312680"/>
                <a:ext cx="804839" cy="261610"/>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Mail.que</a:t>
                </a:r>
              </a:p>
            </p:txBody>
          </p:sp>
        </p:grpSp>
      </p:grpSp>
      <p:sp>
        <p:nvSpPr>
          <p:cNvPr id="96" name="MBX7 Background"/>
          <p:cNvSpPr/>
          <p:nvPr/>
        </p:nvSpPr>
        <p:spPr bwMode="auto">
          <a:xfrm>
            <a:off x="6803090" y="4203097"/>
            <a:ext cx="2209799" cy="1976419"/>
          </a:xfrm>
          <a:prstGeom prst="rect">
            <a:avLst/>
          </a:prstGeom>
          <a:solidFill>
            <a:srgbClr val="353435"/>
          </a:solidFill>
          <a:ln w="9525" cap="flat" cmpd="sng" algn="ctr">
            <a:noFill/>
            <a:prstDash val="solid"/>
            <a:headEnd type="none" w="med" len="med"/>
            <a:tailEnd type="none" w="med" len="med"/>
          </a:ln>
          <a:effectLst/>
        </p:spPr>
        <p:txBody>
          <a:bodyPr vert="horz" wrap="square" lIns="91434" tIns="45718" rIns="91434" bIns="45718" numCol="1" rtlCol="0" anchor="b" anchorCtr="0" compatLnSpc="1">
            <a:prstTxWarp prst="textNoShape">
              <a:avLst/>
            </a:prstTxWarp>
          </a:bodyPr>
          <a:lstStyle/>
          <a:p>
            <a:pPr algn="r" defTabSz="914000">
              <a:defRPr/>
            </a:pPr>
            <a:r>
              <a:rPr lang="en-US" sz="1500" kern="0" dirty="0" smtClean="0">
                <a:solidFill>
                  <a:prstClr val="white"/>
                </a:solidFill>
                <a:latin typeface="Segoe UI"/>
              </a:rPr>
              <a:t>MBX7</a:t>
            </a:r>
          </a:p>
        </p:txBody>
      </p:sp>
      <p:grpSp>
        <p:nvGrpSpPr>
          <p:cNvPr id="97" name="MBX7 Layer"/>
          <p:cNvGrpSpPr/>
          <p:nvPr/>
        </p:nvGrpSpPr>
        <p:grpSpPr>
          <a:xfrm>
            <a:off x="6803089" y="4276826"/>
            <a:ext cx="2156496" cy="2134305"/>
            <a:chOff x="858468" y="1828800"/>
            <a:chExt cx="2156496" cy="2134305"/>
          </a:xfrm>
        </p:grpSpPr>
        <p:sp>
          <p:nvSpPr>
            <p:cNvPr id="98" name="Rectangle 466"/>
            <p:cNvSpPr/>
            <p:nvPr/>
          </p:nvSpPr>
          <p:spPr>
            <a:xfrm>
              <a:off x="990600" y="1905000"/>
              <a:ext cx="1828800" cy="304800"/>
            </a:xfrm>
            <a:prstGeom prst="rect">
              <a:avLst/>
            </a:prstGeom>
            <a:solidFill>
              <a:srgbClr val="ED8000"/>
            </a:solidFill>
            <a:ln w="25400" cap="flat" cmpd="sng" algn="ctr">
              <a:noFill/>
              <a:prstDash val="solid"/>
            </a:ln>
            <a:effectLst/>
          </p:spPr>
          <p:txBody>
            <a:bodyPr rtlCol="0" anchor="ctr"/>
            <a:lstStyle/>
            <a:p>
              <a:pPr fontAlgn="auto">
                <a:spcBef>
                  <a:spcPts val="0"/>
                </a:spcBef>
                <a:spcAft>
                  <a:spcPts val="0"/>
                </a:spcAft>
                <a:defRPr/>
              </a:pPr>
              <a:r>
                <a:rPr lang="en-US" sz="1600" kern="0" dirty="0" smtClean="0">
                  <a:solidFill>
                    <a:srgbClr val="353435">
                      <a:lumMod val="50000"/>
                    </a:srgbClr>
                  </a:solidFill>
                  <a:latin typeface="Segoe UI"/>
                </a:rPr>
                <a:t>Transport</a:t>
              </a:r>
            </a:p>
          </p:txBody>
        </p:sp>
        <p:sp>
          <p:nvSpPr>
            <p:cNvPr id="99" name="Rectangle 467"/>
            <p:cNvSpPr/>
            <p:nvPr/>
          </p:nvSpPr>
          <p:spPr>
            <a:xfrm>
              <a:off x="1021080" y="2590800"/>
              <a:ext cx="1828800" cy="304800"/>
            </a:xfrm>
            <a:prstGeom prst="rect">
              <a:avLst/>
            </a:prstGeom>
            <a:solidFill>
              <a:srgbClr val="ED8000"/>
            </a:solidFill>
            <a:ln w="25400" cap="flat" cmpd="sng" algn="ctr">
              <a:noFill/>
              <a:prstDash val="solid"/>
            </a:ln>
            <a:effectLst/>
          </p:spPr>
          <p:txBody>
            <a:bodyPr rtlCol="0" anchor="ctr"/>
            <a:lstStyle/>
            <a:p>
              <a:pPr algn="ctr" fontAlgn="auto">
                <a:spcBef>
                  <a:spcPts val="0"/>
                </a:spcBef>
                <a:spcAft>
                  <a:spcPts val="0"/>
                </a:spcAft>
                <a:defRPr/>
              </a:pPr>
              <a:r>
                <a:rPr lang="en-US" sz="1600" kern="0" dirty="0" smtClean="0">
                  <a:solidFill>
                    <a:srgbClr val="353435">
                      <a:lumMod val="50000"/>
                    </a:srgbClr>
                  </a:solidFill>
                  <a:latin typeface="Segoe UI"/>
                </a:rPr>
                <a:t>MBX Transport</a:t>
              </a:r>
            </a:p>
          </p:txBody>
        </p:sp>
        <p:sp>
          <p:nvSpPr>
            <p:cNvPr id="100" name="Rectangle 468"/>
            <p:cNvSpPr/>
            <p:nvPr/>
          </p:nvSpPr>
          <p:spPr>
            <a:xfrm>
              <a:off x="1021080" y="3048000"/>
              <a:ext cx="1828800" cy="304800"/>
            </a:xfrm>
            <a:prstGeom prst="rect">
              <a:avLst/>
            </a:prstGeom>
            <a:solidFill>
              <a:srgbClr val="ED8000"/>
            </a:solidFill>
            <a:ln w="25400" cap="flat" cmpd="sng" algn="ctr">
              <a:noFill/>
              <a:prstDash val="solid"/>
            </a:ln>
            <a:effectLst/>
          </p:spPr>
          <p:txBody>
            <a:bodyPr rtlCol="0" anchor="ctr"/>
            <a:lstStyle/>
            <a:p>
              <a:pPr algn="r" fontAlgn="auto">
                <a:spcBef>
                  <a:spcPts val="0"/>
                </a:spcBef>
                <a:spcAft>
                  <a:spcPts val="0"/>
                </a:spcAft>
                <a:defRPr/>
              </a:pPr>
              <a:r>
                <a:rPr lang="en-US" sz="1600" kern="0" dirty="0" smtClean="0">
                  <a:solidFill>
                    <a:srgbClr val="353435">
                      <a:lumMod val="50000"/>
                    </a:srgbClr>
                  </a:solidFill>
                  <a:latin typeface="Segoe UI"/>
                </a:rPr>
                <a:t>Store</a:t>
              </a:r>
              <a:endParaRPr lang="en-US" sz="1600" kern="0" dirty="0" smtClean="0">
                <a:solidFill>
                  <a:srgbClr val="ED8000"/>
                </a:solidFill>
                <a:latin typeface="Segoe UI"/>
              </a:endParaRPr>
            </a:p>
          </p:txBody>
        </p:sp>
        <p:grpSp>
          <p:nvGrpSpPr>
            <p:cNvPr id="101" name="Group 469"/>
            <p:cNvGrpSpPr/>
            <p:nvPr/>
          </p:nvGrpSpPr>
          <p:grpSpPr>
            <a:xfrm>
              <a:off x="858468" y="3179914"/>
              <a:ext cx="486527" cy="783191"/>
              <a:chOff x="858468" y="3179914"/>
              <a:chExt cx="486527" cy="783191"/>
            </a:xfrm>
          </p:grpSpPr>
          <p:pic>
            <p:nvPicPr>
              <p:cNvPr id="108" name="Picture 476"/>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893896" y="3179914"/>
                <a:ext cx="451099" cy="376643"/>
              </a:xfrm>
              <a:prstGeom prst="rect">
                <a:avLst/>
              </a:prstGeom>
              <a:noFill/>
              <a:extLst>
                <a:ext uri="{909E8E84-426E-40DD-AFC4-6F175D3DCCD1}">
                  <a14:hiddenFill xmlns:a14="http://schemas.microsoft.com/office/drawing/2010/main">
                    <a:solidFill>
                      <a:srgbClr val="FFFFFF"/>
                    </a:solidFill>
                  </a14:hiddenFill>
                </a:ext>
              </a:extLst>
            </p:spPr>
          </p:pic>
          <p:sp>
            <p:nvSpPr>
              <p:cNvPr id="109" name="TextBox 477"/>
              <p:cNvSpPr txBox="1"/>
              <p:nvPr/>
            </p:nvSpPr>
            <p:spPr>
              <a:xfrm>
                <a:off x="858468" y="3532218"/>
                <a:ext cx="437950" cy="430887"/>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DB3</a:t>
                </a:r>
              </a:p>
            </p:txBody>
          </p:sp>
        </p:grpSp>
        <p:grpSp>
          <p:nvGrpSpPr>
            <p:cNvPr id="102" name="Group 470"/>
            <p:cNvGrpSpPr/>
            <p:nvPr/>
          </p:nvGrpSpPr>
          <p:grpSpPr>
            <a:xfrm>
              <a:off x="1467450" y="3179914"/>
              <a:ext cx="496555" cy="783191"/>
              <a:chOff x="1467450" y="3179914"/>
              <a:chExt cx="496555" cy="783191"/>
            </a:xfrm>
          </p:grpSpPr>
          <p:pic>
            <p:nvPicPr>
              <p:cNvPr id="106" name="Picture 474"/>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1512906" y="3179914"/>
                <a:ext cx="451099" cy="376643"/>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475"/>
              <p:cNvSpPr txBox="1"/>
              <p:nvPr/>
            </p:nvSpPr>
            <p:spPr>
              <a:xfrm>
                <a:off x="1467450" y="3532218"/>
                <a:ext cx="437950" cy="430887"/>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DB4</a:t>
                </a:r>
              </a:p>
            </p:txBody>
          </p:sp>
        </p:grpSp>
        <p:grpSp>
          <p:nvGrpSpPr>
            <p:cNvPr id="103" name="Group 471"/>
            <p:cNvGrpSpPr/>
            <p:nvPr/>
          </p:nvGrpSpPr>
          <p:grpSpPr>
            <a:xfrm>
              <a:off x="2210125" y="1828800"/>
              <a:ext cx="804839" cy="745490"/>
              <a:chOff x="2210125" y="1828800"/>
              <a:chExt cx="804839" cy="745490"/>
            </a:xfrm>
          </p:grpSpPr>
          <p:pic>
            <p:nvPicPr>
              <p:cNvPr id="104" name="Picture 472"/>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2307591" y="1828800"/>
                <a:ext cx="600413" cy="501312"/>
              </a:xfrm>
              <a:prstGeom prst="rect">
                <a:avLst/>
              </a:prstGeom>
              <a:noFill/>
              <a:extLst>
                <a:ext uri="{909E8E84-426E-40DD-AFC4-6F175D3DCCD1}">
                  <a14:hiddenFill xmlns:a14="http://schemas.microsoft.com/office/drawing/2010/main">
                    <a:solidFill>
                      <a:srgbClr val="FFFFFF"/>
                    </a:solidFill>
                  </a14:hiddenFill>
                </a:ext>
              </a:extLst>
            </p:spPr>
          </p:pic>
          <p:sp>
            <p:nvSpPr>
              <p:cNvPr id="105" name="TextBox 473"/>
              <p:cNvSpPr txBox="1"/>
              <p:nvPr/>
            </p:nvSpPr>
            <p:spPr>
              <a:xfrm>
                <a:off x="2210125" y="2312680"/>
                <a:ext cx="804839" cy="261610"/>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Mail.que</a:t>
                </a:r>
              </a:p>
            </p:txBody>
          </p:sp>
        </p:grpSp>
      </p:grpSp>
      <p:sp>
        <p:nvSpPr>
          <p:cNvPr id="110" name="MBX8 Background"/>
          <p:cNvSpPr/>
          <p:nvPr/>
        </p:nvSpPr>
        <p:spPr bwMode="auto">
          <a:xfrm>
            <a:off x="9165290" y="4203097"/>
            <a:ext cx="2209799" cy="1976419"/>
          </a:xfrm>
          <a:prstGeom prst="rect">
            <a:avLst/>
          </a:prstGeom>
          <a:solidFill>
            <a:srgbClr val="353435"/>
          </a:solidFill>
          <a:ln w="9525" cap="flat" cmpd="sng" algn="ctr">
            <a:noFill/>
            <a:prstDash val="solid"/>
            <a:headEnd type="none" w="med" len="med"/>
            <a:tailEnd type="none" w="med" len="med"/>
          </a:ln>
          <a:effectLst/>
        </p:spPr>
        <p:txBody>
          <a:bodyPr vert="horz" wrap="square" lIns="91434" tIns="45718" rIns="91434" bIns="45718" numCol="1" rtlCol="0" anchor="b" anchorCtr="0" compatLnSpc="1">
            <a:prstTxWarp prst="textNoShape">
              <a:avLst/>
            </a:prstTxWarp>
          </a:bodyPr>
          <a:lstStyle/>
          <a:p>
            <a:pPr algn="r" defTabSz="914000">
              <a:defRPr/>
            </a:pPr>
            <a:r>
              <a:rPr lang="en-US" sz="1500" kern="0" dirty="0" smtClean="0">
                <a:solidFill>
                  <a:prstClr val="white"/>
                </a:solidFill>
                <a:latin typeface="Segoe UI"/>
              </a:rPr>
              <a:t>MBX8</a:t>
            </a:r>
          </a:p>
        </p:txBody>
      </p:sp>
      <p:grpSp>
        <p:nvGrpSpPr>
          <p:cNvPr id="111" name="MBX8 Layer"/>
          <p:cNvGrpSpPr/>
          <p:nvPr/>
        </p:nvGrpSpPr>
        <p:grpSpPr>
          <a:xfrm>
            <a:off x="9240111" y="4276826"/>
            <a:ext cx="2156496" cy="2134305"/>
            <a:chOff x="858468" y="1828800"/>
            <a:chExt cx="2156496" cy="2134305"/>
          </a:xfrm>
        </p:grpSpPr>
        <p:sp>
          <p:nvSpPr>
            <p:cNvPr id="112" name="Rectangle 480"/>
            <p:cNvSpPr/>
            <p:nvPr/>
          </p:nvSpPr>
          <p:spPr>
            <a:xfrm>
              <a:off x="990600" y="1905000"/>
              <a:ext cx="1828800" cy="304800"/>
            </a:xfrm>
            <a:prstGeom prst="rect">
              <a:avLst/>
            </a:prstGeom>
            <a:solidFill>
              <a:srgbClr val="ED8000"/>
            </a:solidFill>
            <a:ln w="25400" cap="flat" cmpd="sng" algn="ctr">
              <a:noFill/>
              <a:prstDash val="solid"/>
            </a:ln>
            <a:effectLst/>
          </p:spPr>
          <p:txBody>
            <a:bodyPr rtlCol="0" anchor="ctr"/>
            <a:lstStyle/>
            <a:p>
              <a:pPr fontAlgn="auto">
                <a:spcBef>
                  <a:spcPts val="0"/>
                </a:spcBef>
                <a:spcAft>
                  <a:spcPts val="0"/>
                </a:spcAft>
                <a:defRPr/>
              </a:pPr>
              <a:r>
                <a:rPr lang="en-US" sz="1600" kern="0" dirty="0" smtClean="0">
                  <a:solidFill>
                    <a:srgbClr val="353435">
                      <a:lumMod val="50000"/>
                    </a:srgbClr>
                  </a:solidFill>
                  <a:latin typeface="Segoe UI"/>
                </a:rPr>
                <a:t>Transport</a:t>
              </a:r>
            </a:p>
          </p:txBody>
        </p:sp>
        <p:sp>
          <p:nvSpPr>
            <p:cNvPr id="113" name="Rectangle 481"/>
            <p:cNvSpPr/>
            <p:nvPr/>
          </p:nvSpPr>
          <p:spPr>
            <a:xfrm>
              <a:off x="1021080" y="2590800"/>
              <a:ext cx="1828800" cy="304800"/>
            </a:xfrm>
            <a:prstGeom prst="rect">
              <a:avLst/>
            </a:prstGeom>
            <a:solidFill>
              <a:srgbClr val="ED8000"/>
            </a:solidFill>
            <a:ln w="25400" cap="flat" cmpd="sng" algn="ctr">
              <a:noFill/>
              <a:prstDash val="solid"/>
            </a:ln>
            <a:effectLst/>
          </p:spPr>
          <p:txBody>
            <a:bodyPr rtlCol="0" anchor="ctr"/>
            <a:lstStyle/>
            <a:p>
              <a:pPr algn="ctr" fontAlgn="auto">
                <a:spcBef>
                  <a:spcPts val="0"/>
                </a:spcBef>
                <a:spcAft>
                  <a:spcPts val="0"/>
                </a:spcAft>
                <a:defRPr/>
              </a:pPr>
              <a:r>
                <a:rPr lang="en-US" sz="1600" kern="0" dirty="0" smtClean="0">
                  <a:solidFill>
                    <a:srgbClr val="353435">
                      <a:lumMod val="50000"/>
                    </a:srgbClr>
                  </a:solidFill>
                  <a:latin typeface="Segoe UI"/>
                </a:rPr>
                <a:t>MBX Transport</a:t>
              </a:r>
            </a:p>
          </p:txBody>
        </p:sp>
        <p:sp>
          <p:nvSpPr>
            <p:cNvPr id="114" name="Rectangle 482"/>
            <p:cNvSpPr/>
            <p:nvPr/>
          </p:nvSpPr>
          <p:spPr>
            <a:xfrm>
              <a:off x="1021080" y="3048000"/>
              <a:ext cx="1828800" cy="304800"/>
            </a:xfrm>
            <a:prstGeom prst="rect">
              <a:avLst/>
            </a:prstGeom>
            <a:solidFill>
              <a:srgbClr val="ED8000"/>
            </a:solidFill>
            <a:ln w="25400" cap="flat" cmpd="sng" algn="ctr">
              <a:noFill/>
              <a:prstDash val="solid"/>
            </a:ln>
            <a:effectLst/>
          </p:spPr>
          <p:txBody>
            <a:bodyPr rtlCol="0" anchor="ctr"/>
            <a:lstStyle/>
            <a:p>
              <a:pPr algn="r" fontAlgn="auto">
                <a:spcBef>
                  <a:spcPts val="0"/>
                </a:spcBef>
                <a:spcAft>
                  <a:spcPts val="0"/>
                </a:spcAft>
                <a:defRPr/>
              </a:pPr>
              <a:r>
                <a:rPr lang="en-US" sz="1600" kern="0" dirty="0" smtClean="0">
                  <a:solidFill>
                    <a:srgbClr val="353435">
                      <a:lumMod val="50000"/>
                    </a:srgbClr>
                  </a:solidFill>
                  <a:latin typeface="Segoe UI"/>
                </a:rPr>
                <a:t>Store</a:t>
              </a:r>
              <a:endParaRPr lang="en-US" sz="1600" kern="0" dirty="0" smtClean="0">
                <a:solidFill>
                  <a:srgbClr val="ED8000"/>
                </a:solidFill>
                <a:latin typeface="Segoe UI"/>
              </a:endParaRPr>
            </a:p>
          </p:txBody>
        </p:sp>
        <p:grpSp>
          <p:nvGrpSpPr>
            <p:cNvPr id="115" name="Group 483"/>
            <p:cNvGrpSpPr/>
            <p:nvPr/>
          </p:nvGrpSpPr>
          <p:grpSpPr>
            <a:xfrm>
              <a:off x="858468" y="3179914"/>
              <a:ext cx="486527" cy="783191"/>
              <a:chOff x="858468" y="3179914"/>
              <a:chExt cx="486527" cy="783191"/>
            </a:xfrm>
          </p:grpSpPr>
          <p:pic>
            <p:nvPicPr>
              <p:cNvPr id="122" name="Picture 490"/>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893896" y="3179914"/>
                <a:ext cx="451099" cy="376643"/>
              </a:xfrm>
              <a:prstGeom prst="rect">
                <a:avLst/>
              </a:prstGeom>
              <a:noFill/>
              <a:extLst>
                <a:ext uri="{909E8E84-426E-40DD-AFC4-6F175D3DCCD1}">
                  <a14:hiddenFill xmlns:a14="http://schemas.microsoft.com/office/drawing/2010/main">
                    <a:solidFill>
                      <a:srgbClr val="FFFFFF"/>
                    </a:solidFill>
                  </a14:hiddenFill>
                </a:ext>
              </a:extLst>
            </p:spPr>
          </p:pic>
          <p:sp>
            <p:nvSpPr>
              <p:cNvPr id="123" name="TextBox 491"/>
              <p:cNvSpPr txBox="1"/>
              <p:nvPr/>
            </p:nvSpPr>
            <p:spPr>
              <a:xfrm>
                <a:off x="858468" y="3532218"/>
                <a:ext cx="437950" cy="430887"/>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DB3</a:t>
                </a:r>
              </a:p>
            </p:txBody>
          </p:sp>
        </p:grpSp>
        <p:grpSp>
          <p:nvGrpSpPr>
            <p:cNvPr id="116" name="Group 484"/>
            <p:cNvGrpSpPr/>
            <p:nvPr/>
          </p:nvGrpSpPr>
          <p:grpSpPr>
            <a:xfrm>
              <a:off x="1467450" y="3179914"/>
              <a:ext cx="496555" cy="783191"/>
              <a:chOff x="1467450" y="3179914"/>
              <a:chExt cx="496555" cy="783191"/>
            </a:xfrm>
          </p:grpSpPr>
          <p:pic>
            <p:nvPicPr>
              <p:cNvPr id="120" name="Picture 488"/>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1512906" y="3179914"/>
                <a:ext cx="451099" cy="376643"/>
              </a:xfrm>
              <a:prstGeom prst="rect">
                <a:avLst/>
              </a:prstGeom>
              <a:noFill/>
              <a:extLst>
                <a:ext uri="{909E8E84-426E-40DD-AFC4-6F175D3DCCD1}">
                  <a14:hiddenFill xmlns:a14="http://schemas.microsoft.com/office/drawing/2010/main">
                    <a:solidFill>
                      <a:srgbClr val="FFFFFF"/>
                    </a:solidFill>
                  </a14:hiddenFill>
                </a:ext>
              </a:extLst>
            </p:spPr>
          </p:pic>
          <p:sp>
            <p:nvSpPr>
              <p:cNvPr id="121" name="TextBox 489"/>
              <p:cNvSpPr txBox="1"/>
              <p:nvPr/>
            </p:nvSpPr>
            <p:spPr>
              <a:xfrm>
                <a:off x="1467450" y="3532218"/>
                <a:ext cx="437950" cy="430887"/>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DB4</a:t>
                </a:r>
              </a:p>
            </p:txBody>
          </p:sp>
        </p:grpSp>
        <p:grpSp>
          <p:nvGrpSpPr>
            <p:cNvPr id="117" name="Group 485"/>
            <p:cNvGrpSpPr/>
            <p:nvPr/>
          </p:nvGrpSpPr>
          <p:grpSpPr>
            <a:xfrm>
              <a:off x="2210125" y="1828800"/>
              <a:ext cx="804839" cy="745490"/>
              <a:chOff x="2210125" y="1828800"/>
              <a:chExt cx="804839" cy="745490"/>
            </a:xfrm>
          </p:grpSpPr>
          <p:pic>
            <p:nvPicPr>
              <p:cNvPr id="118" name="Picture 486"/>
              <p:cNvPicPr>
                <a:picLocks noChangeAspect="1" noChangeArrowheads="1"/>
              </p:cNvPicPr>
              <p:nvPr/>
            </p:nvPicPr>
            <p:blipFill>
              <a:blip r:embed="rId3"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2307591" y="1828800"/>
                <a:ext cx="600413" cy="501312"/>
              </a:xfrm>
              <a:prstGeom prst="rect">
                <a:avLst/>
              </a:prstGeom>
              <a:noFill/>
              <a:extLst>
                <a:ext uri="{909E8E84-426E-40DD-AFC4-6F175D3DCCD1}">
                  <a14:hiddenFill xmlns:a14="http://schemas.microsoft.com/office/drawing/2010/main">
                    <a:solidFill>
                      <a:srgbClr val="FFFFFF"/>
                    </a:solidFill>
                  </a14:hiddenFill>
                </a:ext>
              </a:extLst>
            </p:spPr>
          </p:pic>
          <p:sp>
            <p:nvSpPr>
              <p:cNvPr id="119" name="TextBox 487"/>
              <p:cNvSpPr txBox="1"/>
              <p:nvPr/>
            </p:nvSpPr>
            <p:spPr>
              <a:xfrm>
                <a:off x="2210125" y="2312680"/>
                <a:ext cx="804839" cy="261610"/>
              </a:xfrm>
              <a:prstGeom prst="rect">
                <a:avLst/>
              </a:prstGeom>
              <a:noFill/>
            </p:spPr>
            <p:txBody>
              <a:bodyPr wrap="square" rtlCol="0">
                <a:spAutoFit/>
              </a:bodyPr>
              <a:lstStyle/>
              <a:p>
                <a:pPr fontAlgn="auto">
                  <a:spcBef>
                    <a:spcPts val="0"/>
                  </a:spcBef>
                  <a:spcAft>
                    <a:spcPts val="0"/>
                  </a:spcAft>
                  <a:defRPr/>
                </a:pPr>
                <a:r>
                  <a:rPr lang="en-US" sz="1100" b="1" kern="0" dirty="0" smtClean="0">
                    <a:solidFill>
                      <a:prstClr val="white"/>
                    </a:solidFill>
                    <a:latin typeface="Segoe UI"/>
                  </a:rPr>
                  <a:t>Mail.que</a:t>
                </a:r>
              </a:p>
            </p:txBody>
          </p:sp>
        </p:grpSp>
      </p:grpSp>
      <p:grpSp>
        <p:nvGrpSpPr>
          <p:cNvPr id="124" name="Cloud"/>
          <p:cNvGrpSpPr/>
          <p:nvPr/>
        </p:nvGrpSpPr>
        <p:grpSpPr>
          <a:xfrm>
            <a:off x="2062084" y="381000"/>
            <a:ext cx="1671717" cy="1136853"/>
            <a:chOff x="5581850" y="209495"/>
            <a:chExt cx="1671717" cy="1136853"/>
          </a:xfrm>
        </p:grpSpPr>
        <p:sp>
          <p:nvSpPr>
            <p:cNvPr id="125" name="Rounded Rectangle 493"/>
            <p:cNvSpPr/>
            <p:nvPr/>
          </p:nvSpPr>
          <p:spPr>
            <a:xfrm>
              <a:off x="5581850" y="209495"/>
              <a:ext cx="1671717" cy="1136853"/>
            </a:xfrm>
            <a:prstGeom prst="roundRect">
              <a:avLst/>
            </a:prstGeom>
            <a:solidFill>
              <a:srgbClr val="0072C6">
                <a:alpha val="55000"/>
              </a:srgbClr>
            </a:solidFill>
            <a:ln w="25400" cap="flat" cmpd="sng" algn="ctr">
              <a:solidFill>
                <a:sysClr val="window" lastClr="FFFFFF"/>
              </a:solidFill>
              <a:prstDash val="sysDot"/>
              <a:bevel/>
            </a:ln>
            <a:effectLst/>
          </p:spPr>
          <p:txBody>
            <a:bodyPr rtlCol="0" anchor="t"/>
            <a:lstStyle/>
            <a:p>
              <a:pPr algn="r" fontAlgn="auto">
                <a:spcBef>
                  <a:spcPts val="0"/>
                </a:spcBef>
                <a:spcAft>
                  <a:spcPts val="0"/>
                </a:spcAft>
                <a:defRPr/>
              </a:pPr>
              <a:r>
                <a:rPr lang="en-US" sz="1500" kern="0" dirty="0" smtClean="0">
                  <a:solidFill>
                    <a:prstClr val="white"/>
                  </a:solidFill>
                  <a:latin typeface="Segoe UI"/>
                </a:rPr>
                <a:t>CAS2013 or MBX2013</a:t>
              </a:r>
            </a:p>
          </p:txBody>
        </p:sp>
        <p:pic>
          <p:nvPicPr>
            <p:cNvPr id="126"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638000" y="589550"/>
              <a:ext cx="1285074" cy="7182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7" name="Cloud to MBX1 SMTP Arrow"/>
          <p:cNvGrpSpPr/>
          <p:nvPr/>
        </p:nvGrpSpPr>
        <p:grpSpPr>
          <a:xfrm>
            <a:off x="1604331" y="720410"/>
            <a:ext cx="609600" cy="1717991"/>
            <a:chOff x="1604330" y="491809"/>
            <a:chExt cx="609600" cy="1717990"/>
          </a:xfrm>
        </p:grpSpPr>
        <p:cxnSp>
          <p:nvCxnSpPr>
            <p:cNvPr id="128" name="SMTP Arrow Red"/>
            <p:cNvCxnSpPr>
              <a:stCxn id="125" idx="1"/>
            </p:cNvCxnSpPr>
            <p:nvPr/>
          </p:nvCxnSpPr>
          <p:spPr>
            <a:xfrm rot="10800000" flipV="1">
              <a:off x="1716865" y="949426"/>
              <a:ext cx="345219" cy="1260373"/>
            </a:xfrm>
            <a:prstGeom prst="bentConnector2">
              <a:avLst/>
            </a:prstGeom>
            <a:noFill/>
            <a:ln w="19050" cap="flat" cmpd="sng" algn="ctr">
              <a:solidFill>
                <a:srgbClr val="C00000"/>
              </a:solidFill>
              <a:prstDash val="solid"/>
              <a:headEnd type="none" w="med" len="med"/>
              <a:tailEnd type="triangle" w="med" len="med"/>
            </a:ln>
            <a:effectLst/>
          </p:spPr>
        </p:cxnSp>
        <p:sp>
          <p:nvSpPr>
            <p:cNvPr id="129" name="SMTP Text"/>
            <p:cNvSpPr txBox="1"/>
            <p:nvPr/>
          </p:nvSpPr>
          <p:spPr>
            <a:xfrm>
              <a:off x="1604330" y="491809"/>
              <a:ext cx="609600" cy="261610"/>
            </a:xfrm>
            <a:prstGeom prst="rect">
              <a:avLst/>
            </a:prstGeom>
            <a:noFill/>
          </p:spPr>
          <p:txBody>
            <a:bodyPr wrap="square" rtlCol="0">
              <a:spAutoFit/>
            </a:bodyPr>
            <a:lstStyle/>
            <a:p>
              <a:pPr fontAlgn="auto">
                <a:spcBef>
                  <a:spcPts val="0"/>
                </a:spcBef>
                <a:spcAft>
                  <a:spcPts val="0"/>
                </a:spcAft>
                <a:defRPr/>
              </a:pPr>
              <a:r>
                <a:rPr lang="en-US" sz="1100" b="1" kern="0" dirty="0" smtClean="0">
                  <a:solidFill>
                    <a:schemeClr val="tx1">
                      <a:lumMod val="85000"/>
                    </a:schemeClr>
                  </a:solidFill>
                  <a:latin typeface="Segoe UI"/>
                </a:rPr>
                <a:t>SMTP</a:t>
              </a:r>
            </a:p>
          </p:txBody>
        </p:sp>
      </p:grpSp>
      <p:cxnSp>
        <p:nvCxnSpPr>
          <p:cNvPr id="130" name="MBX1 to MBX3 SMTP Arrow"/>
          <p:cNvCxnSpPr>
            <a:endCxn id="42" idx="0"/>
          </p:cNvCxnSpPr>
          <p:nvPr/>
        </p:nvCxnSpPr>
        <p:spPr>
          <a:xfrm flipV="1">
            <a:off x="2062083" y="2133601"/>
            <a:ext cx="5787539" cy="12700"/>
          </a:xfrm>
          <a:prstGeom prst="bentConnector4">
            <a:avLst>
              <a:gd name="adj1" fmla="val -154"/>
              <a:gd name="adj2" fmla="val 3072094"/>
            </a:avLst>
          </a:prstGeom>
          <a:noFill/>
          <a:ln w="19050" cap="flat" cmpd="sng" algn="ctr">
            <a:solidFill>
              <a:srgbClr val="C00000"/>
            </a:solidFill>
            <a:prstDash val="solid"/>
            <a:headEnd type="none" w="med" len="med"/>
            <a:tailEnd type="triangle" w="med" len="med"/>
          </a:ln>
          <a:effectLst/>
        </p:spPr>
      </p:cxnSp>
      <p:grpSp>
        <p:nvGrpSpPr>
          <p:cNvPr id="131" name="MBX1 Transport to MBX1 Store SMTP Arrows"/>
          <p:cNvGrpSpPr/>
          <p:nvPr/>
        </p:nvGrpSpPr>
        <p:grpSpPr>
          <a:xfrm>
            <a:off x="1716866" y="2438401"/>
            <a:ext cx="207" cy="881755"/>
            <a:chOff x="1716864" y="2209800"/>
            <a:chExt cx="207" cy="881755"/>
          </a:xfrm>
        </p:grpSpPr>
        <p:cxnSp>
          <p:nvCxnSpPr>
            <p:cNvPr id="132" name="Straight Arrow Connector 500"/>
            <p:cNvCxnSpPr/>
            <p:nvPr/>
          </p:nvCxnSpPr>
          <p:spPr>
            <a:xfrm>
              <a:off x="1716864" y="2209800"/>
              <a:ext cx="0" cy="381000"/>
            </a:xfrm>
            <a:prstGeom prst="straightConnector1">
              <a:avLst/>
            </a:prstGeom>
            <a:noFill/>
            <a:ln w="19050" cap="flat" cmpd="sng" algn="ctr">
              <a:solidFill>
                <a:srgbClr val="C00000"/>
              </a:solidFill>
              <a:prstDash val="solid"/>
              <a:headEnd type="none" w="med" len="med"/>
              <a:tailEnd type="triangle" w="med" len="med"/>
            </a:ln>
            <a:effectLst/>
          </p:spPr>
        </p:cxnSp>
        <p:cxnSp>
          <p:nvCxnSpPr>
            <p:cNvPr id="133" name="Straight Arrow Connector 501"/>
            <p:cNvCxnSpPr/>
            <p:nvPr/>
          </p:nvCxnSpPr>
          <p:spPr>
            <a:xfrm>
              <a:off x="1717071" y="2876490"/>
              <a:ext cx="0" cy="215065"/>
            </a:xfrm>
            <a:prstGeom prst="straightConnector1">
              <a:avLst/>
            </a:prstGeom>
            <a:noFill/>
            <a:ln w="19050" cap="flat" cmpd="sng" algn="ctr">
              <a:solidFill>
                <a:srgbClr val="C00000"/>
              </a:solidFill>
              <a:prstDash val="solid"/>
              <a:headEnd type="none" w="med" len="med"/>
              <a:tailEnd type="triangle" w="med" len="med"/>
            </a:ln>
            <a:effectLst/>
          </p:spPr>
        </p:cxnSp>
      </p:grpSp>
      <p:grpSp>
        <p:nvGrpSpPr>
          <p:cNvPr id="134" name="MBX1 Transport to MBX2 Store SMTP Arrows"/>
          <p:cNvGrpSpPr/>
          <p:nvPr/>
        </p:nvGrpSpPr>
        <p:grpSpPr>
          <a:xfrm>
            <a:off x="1883409" y="2514600"/>
            <a:ext cx="2402305" cy="803696"/>
            <a:chOff x="1883408" y="2286000"/>
            <a:chExt cx="2402305" cy="803696"/>
          </a:xfrm>
        </p:grpSpPr>
        <p:cxnSp>
          <p:nvCxnSpPr>
            <p:cNvPr id="135" name="Elbow Connector 503"/>
            <p:cNvCxnSpPr>
              <a:stCxn id="14" idx="2"/>
              <a:endCxn id="29" idx="0"/>
            </p:cNvCxnSpPr>
            <p:nvPr/>
          </p:nvCxnSpPr>
          <p:spPr>
            <a:xfrm rot="16200000" flipH="1">
              <a:off x="2894061" y="1275347"/>
              <a:ext cx="381000" cy="2402305"/>
            </a:xfrm>
            <a:prstGeom prst="bentConnector3">
              <a:avLst/>
            </a:prstGeom>
            <a:noFill/>
            <a:ln w="19050" cap="flat" cmpd="sng" algn="ctr">
              <a:solidFill>
                <a:srgbClr val="C00000"/>
              </a:solidFill>
              <a:prstDash val="solid"/>
              <a:headEnd type="none" w="med" len="med"/>
              <a:tailEnd type="triangle" w="med" len="med"/>
            </a:ln>
            <a:effectLst/>
          </p:spPr>
        </p:cxnSp>
        <p:cxnSp>
          <p:nvCxnSpPr>
            <p:cNvPr id="136" name="Straight Arrow Connector 504"/>
            <p:cNvCxnSpPr/>
            <p:nvPr/>
          </p:nvCxnSpPr>
          <p:spPr>
            <a:xfrm>
              <a:off x="4284452" y="2874631"/>
              <a:ext cx="0" cy="215065"/>
            </a:xfrm>
            <a:prstGeom prst="straightConnector1">
              <a:avLst/>
            </a:prstGeom>
            <a:noFill/>
            <a:ln w="19050" cap="flat" cmpd="sng" algn="ctr">
              <a:solidFill>
                <a:srgbClr val="C00000"/>
              </a:solidFill>
              <a:prstDash val="solid"/>
              <a:headEnd type="none" w="med" len="med"/>
              <a:tailEnd type="triangle" w="med" len="med"/>
            </a:ln>
            <a:effectLst/>
          </p:spPr>
        </p:cxnSp>
      </p:grpSp>
      <p:cxnSp>
        <p:nvCxnSpPr>
          <p:cNvPr id="137" name="MBX1 to MBX5 SMTP Arrow"/>
          <p:cNvCxnSpPr>
            <a:stCxn id="14" idx="1"/>
            <a:endCxn id="70" idx="1"/>
          </p:cNvCxnSpPr>
          <p:nvPr/>
        </p:nvCxnSpPr>
        <p:spPr>
          <a:xfrm rot="10800000" flipV="1">
            <a:off x="969010" y="2286001"/>
            <a:ext cx="12700" cy="2219425"/>
          </a:xfrm>
          <a:prstGeom prst="bentConnector3">
            <a:avLst>
              <a:gd name="adj1" fmla="val 1052835"/>
            </a:avLst>
          </a:prstGeom>
          <a:noFill/>
          <a:ln w="19050" cap="flat" cmpd="sng" algn="ctr">
            <a:solidFill>
              <a:srgbClr val="C00000"/>
            </a:solidFill>
            <a:prstDash val="solid"/>
            <a:headEnd type="none" w="med" len="med"/>
            <a:tailEnd type="triangle" w="med" len="med"/>
          </a:ln>
          <a:effectLst/>
        </p:spPr>
      </p:cxnSp>
      <p:cxnSp>
        <p:nvCxnSpPr>
          <p:cNvPr id="138" name="MBX5 to MBX7 SMTP Arrow"/>
          <p:cNvCxnSpPr/>
          <p:nvPr/>
        </p:nvCxnSpPr>
        <p:spPr>
          <a:xfrm flipV="1">
            <a:off x="2062083" y="4381023"/>
            <a:ext cx="5787539" cy="12700"/>
          </a:xfrm>
          <a:prstGeom prst="bentConnector4">
            <a:avLst>
              <a:gd name="adj1" fmla="val -154"/>
              <a:gd name="adj2" fmla="val 2392843"/>
            </a:avLst>
          </a:prstGeom>
          <a:noFill/>
          <a:ln w="19050" cap="flat" cmpd="sng" algn="ctr">
            <a:solidFill>
              <a:srgbClr val="C00000"/>
            </a:solidFill>
            <a:prstDash val="solid"/>
            <a:headEnd type="none" w="med" len="med"/>
            <a:tailEnd type="triangle" w="med" len="med"/>
          </a:ln>
          <a:effectLst/>
        </p:spPr>
      </p:cxnSp>
      <p:grpSp>
        <p:nvGrpSpPr>
          <p:cNvPr id="139" name="MBX5 Transport to MBX5 Store SMTP Arrows"/>
          <p:cNvGrpSpPr/>
          <p:nvPr/>
        </p:nvGrpSpPr>
        <p:grpSpPr>
          <a:xfrm>
            <a:off x="1717279" y="4648201"/>
            <a:ext cx="207" cy="881755"/>
            <a:chOff x="1716864" y="2209800"/>
            <a:chExt cx="207" cy="881755"/>
          </a:xfrm>
        </p:grpSpPr>
        <p:cxnSp>
          <p:nvCxnSpPr>
            <p:cNvPr id="140" name="Straight Arrow Connector 508"/>
            <p:cNvCxnSpPr/>
            <p:nvPr/>
          </p:nvCxnSpPr>
          <p:spPr>
            <a:xfrm>
              <a:off x="1716864" y="2209800"/>
              <a:ext cx="0" cy="381000"/>
            </a:xfrm>
            <a:prstGeom prst="straightConnector1">
              <a:avLst/>
            </a:prstGeom>
            <a:noFill/>
            <a:ln w="19050" cap="flat" cmpd="sng" algn="ctr">
              <a:solidFill>
                <a:srgbClr val="C00000"/>
              </a:solidFill>
              <a:prstDash val="solid"/>
              <a:headEnd type="none" w="med" len="med"/>
              <a:tailEnd type="triangle" w="med" len="med"/>
            </a:ln>
            <a:effectLst/>
          </p:spPr>
        </p:cxnSp>
        <p:cxnSp>
          <p:nvCxnSpPr>
            <p:cNvPr id="141" name="Straight Arrow Connector 509"/>
            <p:cNvCxnSpPr/>
            <p:nvPr/>
          </p:nvCxnSpPr>
          <p:spPr>
            <a:xfrm>
              <a:off x="1717071" y="2876490"/>
              <a:ext cx="0" cy="215065"/>
            </a:xfrm>
            <a:prstGeom prst="straightConnector1">
              <a:avLst/>
            </a:prstGeom>
            <a:noFill/>
            <a:ln w="19050" cap="flat" cmpd="sng" algn="ctr">
              <a:solidFill>
                <a:srgbClr val="C00000"/>
              </a:solidFill>
              <a:prstDash val="solid"/>
              <a:headEnd type="none" w="med" len="med"/>
              <a:tailEnd type="triangle" w="med" len="med"/>
            </a:ln>
            <a:effectLst/>
          </p:spPr>
        </p:cxnSp>
      </p:grpSp>
      <p:grpSp>
        <p:nvGrpSpPr>
          <p:cNvPr id="142" name="MBX1 to Cloud 250 OK Arrow"/>
          <p:cNvGrpSpPr/>
          <p:nvPr/>
        </p:nvGrpSpPr>
        <p:grpSpPr>
          <a:xfrm>
            <a:off x="1502734" y="716964"/>
            <a:ext cx="685800" cy="1499924"/>
            <a:chOff x="1506863" y="481276"/>
            <a:chExt cx="685800" cy="1499923"/>
          </a:xfrm>
        </p:grpSpPr>
        <p:cxnSp>
          <p:nvCxnSpPr>
            <p:cNvPr id="143" name="250 OK Arrow Blue"/>
            <p:cNvCxnSpPr/>
            <p:nvPr/>
          </p:nvCxnSpPr>
          <p:spPr>
            <a:xfrm rot="10800000" flipV="1">
              <a:off x="1716865" y="720826"/>
              <a:ext cx="345219" cy="1260373"/>
            </a:xfrm>
            <a:prstGeom prst="bentConnector2">
              <a:avLst/>
            </a:prstGeom>
            <a:noFill/>
            <a:ln w="19050" cap="flat" cmpd="sng" algn="ctr">
              <a:solidFill>
                <a:srgbClr val="00B0F0"/>
              </a:solidFill>
              <a:prstDash val="solid"/>
              <a:headEnd type="triangle" w="med" len="med"/>
              <a:tailEnd type="none" w="med" len="med"/>
            </a:ln>
            <a:effectLst/>
          </p:spPr>
        </p:cxnSp>
        <p:sp>
          <p:nvSpPr>
            <p:cNvPr id="144" name="250 OK Text"/>
            <p:cNvSpPr txBox="1"/>
            <p:nvPr/>
          </p:nvSpPr>
          <p:spPr>
            <a:xfrm>
              <a:off x="1506863" y="481276"/>
              <a:ext cx="685800" cy="261610"/>
            </a:xfrm>
            <a:prstGeom prst="rect">
              <a:avLst/>
            </a:prstGeom>
            <a:noFill/>
          </p:spPr>
          <p:txBody>
            <a:bodyPr wrap="square" rtlCol="0">
              <a:spAutoFit/>
            </a:bodyPr>
            <a:lstStyle/>
            <a:p>
              <a:pPr fontAlgn="auto">
                <a:spcBef>
                  <a:spcPts val="0"/>
                </a:spcBef>
                <a:spcAft>
                  <a:spcPts val="0"/>
                </a:spcAft>
                <a:defRPr/>
              </a:pPr>
              <a:r>
                <a:rPr lang="en-US" sz="1100" b="1" kern="0" dirty="0" smtClean="0">
                  <a:solidFill>
                    <a:schemeClr val="tx1">
                      <a:lumMod val="85000"/>
                    </a:schemeClr>
                  </a:solidFill>
                  <a:latin typeface="Segoe UI"/>
                </a:rPr>
                <a:t>250 OK</a:t>
              </a:r>
            </a:p>
          </p:txBody>
        </p:sp>
      </p:grpSp>
      <p:grpSp>
        <p:nvGrpSpPr>
          <p:cNvPr id="145" name="MBX3 to MBX1 250 OK Arrow"/>
          <p:cNvGrpSpPr/>
          <p:nvPr/>
        </p:nvGrpSpPr>
        <p:grpSpPr>
          <a:xfrm>
            <a:off x="2057400" y="1556832"/>
            <a:ext cx="5787539" cy="589469"/>
            <a:chOff x="2057400" y="1328231"/>
            <a:chExt cx="5787538" cy="589469"/>
          </a:xfrm>
        </p:grpSpPr>
        <p:cxnSp>
          <p:nvCxnSpPr>
            <p:cNvPr id="146" name="MBX3 to MBX1 250 OK Arrow"/>
            <p:cNvCxnSpPr/>
            <p:nvPr/>
          </p:nvCxnSpPr>
          <p:spPr>
            <a:xfrm flipV="1">
              <a:off x="2057400" y="1905000"/>
              <a:ext cx="5787538" cy="12700"/>
            </a:xfrm>
            <a:prstGeom prst="bentConnector4">
              <a:avLst>
                <a:gd name="adj1" fmla="val -154"/>
                <a:gd name="adj2" fmla="val 3072094"/>
              </a:avLst>
            </a:prstGeom>
            <a:noFill/>
            <a:ln w="19050" cap="flat" cmpd="sng" algn="ctr">
              <a:solidFill>
                <a:srgbClr val="00B0F0"/>
              </a:solidFill>
              <a:prstDash val="solid"/>
              <a:headEnd type="triangle" w="med" len="med"/>
              <a:tailEnd type="none" w="med" len="med"/>
            </a:ln>
            <a:effectLst/>
          </p:spPr>
        </p:cxnSp>
        <p:sp>
          <p:nvSpPr>
            <p:cNvPr id="147" name="250 OK Text"/>
            <p:cNvSpPr txBox="1"/>
            <p:nvPr/>
          </p:nvSpPr>
          <p:spPr>
            <a:xfrm>
              <a:off x="4574696" y="1328231"/>
              <a:ext cx="685800" cy="261610"/>
            </a:xfrm>
            <a:prstGeom prst="rect">
              <a:avLst/>
            </a:prstGeom>
            <a:noFill/>
          </p:spPr>
          <p:txBody>
            <a:bodyPr wrap="square" rtlCol="0">
              <a:spAutoFit/>
            </a:bodyPr>
            <a:lstStyle/>
            <a:p>
              <a:pPr fontAlgn="auto">
                <a:spcBef>
                  <a:spcPts val="0"/>
                </a:spcBef>
                <a:spcAft>
                  <a:spcPts val="0"/>
                </a:spcAft>
                <a:defRPr/>
              </a:pPr>
              <a:r>
                <a:rPr lang="en-US" sz="1100" b="1" kern="0" dirty="0" smtClean="0">
                  <a:solidFill>
                    <a:schemeClr val="tx1">
                      <a:lumMod val="85000"/>
                    </a:schemeClr>
                  </a:solidFill>
                  <a:latin typeface="Segoe UI"/>
                </a:rPr>
                <a:t>250 OK</a:t>
              </a:r>
            </a:p>
          </p:txBody>
        </p:sp>
      </p:grpSp>
      <p:grpSp>
        <p:nvGrpSpPr>
          <p:cNvPr id="148" name="MBX7 to MBX5 250 OK Arrow"/>
          <p:cNvGrpSpPr/>
          <p:nvPr/>
        </p:nvGrpSpPr>
        <p:grpSpPr>
          <a:xfrm>
            <a:off x="2057400" y="4031036"/>
            <a:ext cx="5787539" cy="362682"/>
            <a:chOff x="2057400" y="3802439"/>
            <a:chExt cx="5787538" cy="362683"/>
          </a:xfrm>
        </p:grpSpPr>
        <p:cxnSp>
          <p:nvCxnSpPr>
            <p:cNvPr id="149" name="MBX7 to MBX5 250 OK Arrow"/>
            <p:cNvCxnSpPr/>
            <p:nvPr/>
          </p:nvCxnSpPr>
          <p:spPr>
            <a:xfrm flipV="1">
              <a:off x="2057400" y="4152422"/>
              <a:ext cx="5787538" cy="12700"/>
            </a:xfrm>
            <a:prstGeom prst="bentConnector4">
              <a:avLst>
                <a:gd name="adj1" fmla="val -154"/>
                <a:gd name="adj2" fmla="val 2392850"/>
              </a:avLst>
            </a:prstGeom>
            <a:noFill/>
            <a:ln w="19050" cap="flat" cmpd="sng" algn="ctr">
              <a:solidFill>
                <a:srgbClr val="00B0F0"/>
              </a:solidFill>
              <a:prstDash val="solid"/>
              <a:headEnd type="triangle" w="med" len="med"/>
              <a:tailEnd type="none" w="med" len="med"/>
            </a:ln>
            <a:effectLst/>
          </p:spPr>
        </p:cxnSp>
        <p:sp>
          <p:nvSpPr>
            <p:cNvPr id="150" name="250 OK Text"/>
            <p:cNvSpPr txBox="1"/>
            <p:nvPr/>
          </p:nvSpPr>
          <p:spPr>
            <a:xfrm>
              <a:off x="4572000" y="3802439"/>
              <a:ext cx="685800" cy="261611"/>
            </a:xfrm>
            <a:prstGeom prst="rect">
              <a:avLst/>
            </a:prstGeom>
            <a:noFill/>
          </p:spPr>
          <p:txBody>
            <a:bodyPr wrap="square" rtlCol="0">
              <a:spAutoFit/>
            </a:bodyPr>
            <a:lstStyle/>
            <a:p>
              <a:pPr fontAlgn="auto">
                <a:spcBef>
                  <a:spcPts val="0"/>
                </a:spcBef>
                <a:spcAft>
                  <a:spcPts val="0"/>
                </a:spcAft>
                <a:defRPr/>
              </a:pPr>
              <a:r>
                <a:rPr lang="en-US" sz="1100" b="1" kern="0" dirty="0" smtClean="0">
                  <a:solidFill>
                    <a:schemeClr val="tx1">
                      <a:lumMod val="85000"/>
                    </a:schemeClr>
                  </a:solidFill>
                  <a:latin typeface="Segoe UI"/>
                </a:rPr>
                <a:t>250 OK</a:t>
              </a:r>
            </a:p>
          </p:txBody>
        </p:sp>
      </p:grpSp>
      <p:grpSp>
        <p:nvGrpSpPr>
          <p:cNvPr id="151" name="Shadow Email R1 R2 R3"/>
          <p:cNvGrpSpPr/>
          <p:nvPr/>
        </p:nvGrpSpPr>
        <p:grpSpPr>
          <a:xfrm>
            <a:off x="1842195" y="2122633"/>
            <a:ext cx="611386" cy="492614"/>
            <a:chOff x="5103547" y="-639882"/>
            <a:chExt cx="611386" cy="492613"/>
          </a:xfrm>
        </p:grpSpPr>
        <p:grpSp>
          <p:nvGrpSpPr>
            <p:cNvPr id="152" name="Group 520"/>
            <p:cNvGrpSpPr/>
            <p:nvPr/>
          </p:nvGrpSpPr>
          <p:grpSpPr>
            <a:xfrm>
              <a:off x="5171344" y="-639882"/>
              <a:ext cx="502285" cy="455426"/>
              <a:chOff x="6061171" y="-681281"/>
              <a:chExt cx="502285" cy="455426"/>
            </a:xfrm>
          </p:grpSpPr>
          <p:sp>
            <p:nvSpPr>
              <p:cNvPr id="154" name="Rectangle 522"/>
              <p:cNvSpPr/>
              <p:nvPr/>
            </p:nvSpPr>
            <p:spPr>
              <a:xfrm>
                <a:off x="6061171" y="-681281"/>
                <a:ext cx="502285" cy="455426"/>
              </a:xfrm>
              <a:prstGeom prst="rect">
                <a:avLst/>
              </a:prstGeom>
              <a:solidFill>
                <a:srgbClr val="FFB900">
                  <a:lumMod val="50000"/>
                </a:srgbClr>
              </a:solidFill>
              <a:ln w="25400" cap="flat" cmpd="sng" algn="ctr">
                <a:noFill/>
                <a:prstDash val="solid"/>
              </a:ln>
              <a:effectLst/>
            </p:spPr>
            <p:txBody>
              <a:bodyPr rtlCol="0" anchor="b"/>
              <a:lstStyle/>
              <a:p>
                <a:pPr algn="ctr" fontAlgn="auto">
                  <a:spcBef>
                    <a:spcPts val="0"/>
                  </a:spcBef>
                  <a:spcAft>
                    <a:spcPts val="0"/>
                  </a:spcAft>
                  <a:defRPr/>
                </a:pPr>
                <a:endParaRPr lang="en-US" sz="800" b="1" kern="0" dirty="0" smtClean="0">
                  <a:solidFill>
                    <a:prstClr val="white"/>
                  </a:solidFill>
                  <a:latin typeface="Segoe UI"/>
                </a:endParaRPr>
              </a:p>
            </p:txBody>
          </p:sp>
          <p:pic>
            <p:nvPicPr>
              <p:cNvPr id="155" name="Picture 523"/>
              <p:cNvPicPr>
                <a:picLocks noChangeAspect="1" noChangeArrowheads="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6117238" y="-650141"/>
                <a:ext cx="381608" cy="261916"/>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53" name="Rectangle 521"/>
            <p:cNvSpPr/>
            <p:nvPr/>
          </p:nvSpPr>
          <p:spPr>
            <a:xfrm>
              <a:off x="5103547" y="-362713"/>
              <a:ext cx="611386" cy="215444"/>
            </a:xfrm>
            <a:prstGeom prst="rect">
              <a:avLst/>
            </a:prstGeom>
            <a:ln>
              <a:noFill/>
            </a:ln>
          </p:spPr>
          <p:txBody>
            <a:bodyPr wrap="none">
              <a:spAutoFit/>
            </a:bodyPr>
            <a:lstStyle/>
            <a:p>
              <a:pPr algn="ctr" fontAlgn="auto">
                <a:spcBef>
                  <a:spcPts val="0"/>
                </a:spcBef>
                <a:spcAft>
                  <a:spcPts val="0"/>
                </a:spcAft>
                <a:defRPr/>
              </a:pPr>
              <a:r>
                <a:rPr lang="en-US" sz="800" b="1" kern="0" spc="-51" dirty="0" smtClean="0">
                  <a:solidFill>
                    <a:prstClr val="white"/>
                  </a:solidFill>
                  <a:latin typeface="Segoe UI"/>
                </a:rPr>
                <a:t>R1, R2, R3</a:t>
              </a:r>
            </a:p>
          </p:txBody>
        </p:sp>
      </p:grpSp>
      <p:grpSp>
        <p:nvGrpSpPr>
          <p:cNvPr id="156" name="Shadow Email R3"/>
          <p:cNvGrpSpPr/>
          <p:nvPr/>
        </p:nvGrpSpPr>
        <p:grpSpPr>
          <a:xfrm>
            <a:off x="2638172" y="4250938"/>
            <a:ext cx="502285" cy="492614"/>
            <a:chOff x="5171344" y="-639882"/>
            <a:chExt cx="502285" cy="492613"/>
          </a:xfrm>
        </p:grpSpPr>
        <p:grpSp>
          <p:nvGrpSpPr>
            <p:cNvPr id="157" name="Group 525"/>
            <p:cNvGrpSpPr/>
            <p:nvPr/>
          </p:nvGrpSpPr>
          <p:grpSpPr>
            <a:xfrm>
              <a:off x="5171344" y="-639882"/>
              <a:ext cx="502285" cy="455426"/>
              <a:chOff x="6061171" y="-681281"/>
              <a:chExt cx="502285" cy="455426"/>
            </a:xfrm>
          </p:grpSpPr>
          <p:sp>
            <p:nvSpPr>
              <p:cNvPr id="159" name="Rectangle 527"/>
              <p:cNvSpPr/>
              <p:nvPr/>
            </p:nvSpPr>
            <p:spPr>
              <a:xfrm>
                <a:off x="6061171" y="-681281"/>
                <a:ext cx="502285" cy="455426"/>
              </a:xfrm>
              <a:prstGeom prst="rect">
                <a:avLst/>
              </a:prstGeom>
              <a:solidFill>
                <a:srgbClr val="FFB900">
                  <a:lumMod val="50000"/>
                </a:srgbClr>
              </a:solidFill>
              <a:ln w="25400" cap="flat" cmpd="sng" algn="ctr">
                <a:noFill/>
                <a:prstDash val="solid"/>
              </a:ln>
              <a:effectLst/>
            </p:spPr>
            <p:txBody>
              <a:bodyPr rtlCol="0" anchor="b"/>
              <a:lstStyle/>
              <a:p>
                <a:pPr algn="ctr" fontAlgn="auto">
                  <a:spcBef>
                    <a:spcPts val="0"/>
                  </a:spcBef>
                  <a:spcAft>
                    <a:spcPts val="0"/>
                  </a:spcAft>
                  <a:defRPr/>
                </a:pPr>
                <a:endParaRPr lang="en-US" sz="800" b="1" kern="0" dirty="0" smtClean="0">
                  <a:solidFill>
                    <a:prstClr val="white"/>
                  </a:solidFill>
                  <a:latin typeface="Segoe UI"/>
                </a:endParaRPr>
              </a:p>
            </p:txBody>
          </p:sp>
          <p:pic>
            <p:nvPicPr>
              <p:cNvPr id="160" name="Picture 528"/>
              <p:cNvPicPr>
                <a:picLocks noChangeAspect="1" noChangeArrowheads="1"/>
              </p:cNvPicPr>
              <p:nvPr/>
            </p:nvPicPr>
            <p:blipFill>
              <a:blip r:embed="rId5"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bwMode="auto">
              <a:xfrm>
                <a:off x="6117238" y="-650141"/>
                <a:ext cx="381608" cy="261916"/>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58" name="Rectangle 526"/>
            <p:cNvSpPr/>
            <p:nvPr/>
          </p:nvSpPr>
          <p:spPr>
            <a:xfrm>
              <a:off x="5260128" y="-362713"/>
              <a:ext cx="298223" cy="215444"/>
            </a:xfrm>
            <a:prstGeom prst="rect">
              <a:avLst/>
            </a:prstGeom>
            <a:ln>
              <a:noFill/>
            </a:ln>
          </p:spPr>
          <p:txBody>
            <a:bodyPr wrap="none">
              <a:spAutoFit/>
            </a:bodyPr>
            <a:lstStyle/>
            <a:p>
              <a:pPr algn="ctr" fontAlgn="auto">
                <a:spcBef>
                  <a:spcPts val="0"/>
                </a:spcBef>
                <a:spcAft>
                  <a:spcPts val="0"/>
                </a:spcAft>
                <a:defRPr/>
              </a:pPr>
              <a:r>
                <a:rPr lang="en-US" sz="800" b="1" kern="0" spc="-51" dirty="0" smtClean="0">
                  <a:solidFill>
                    <a:prstClr val="white"/>
                  </a:solidFill>
                  <a:latin typeface="Segoe UI"/>
                </a:rPr>
                <a:t>R3</a:t>
              </a:r>
            </a:p>
          </p:txBody>
        </p:sp>
      </p:grpSp>
      <p:grpSp>
        <p:nvGrpSpPr>
          <p:cNvPr id="161" name="Email R3-Copy"/>
          <p:cNvGrpSpPr/>
          <p:nvPr/>
        </p:nvGrpSpPr>
        <p:grpSpPr>
          <a:xfrm>
            <a:off x="2638172" y="4250841"/>
            <a:ext cx="502285" cy="492614"/>
            <a:chOff x="5171344" y="-639882"/>
            <a:chExt cx="502285" cy="492613"/>
          </a:xfrm>
        </p:grpSpPr>
        <p:grpSp>
          <p:nvGrpSpPr>
            <p:cNvPr id="162" name="Group 530"/>
            <p:cNvGrpSpPr/>
            <p:nvPr/>
          </p:nvGrpSpPr>
          <p:grpSpPr>
            <a:xfrm>
              <a:off x="5171344" y="-639882"/>
              <a:ext cx="502285" cy="455426"/>
              <a:chOff x="6061171" y="-681281"/>
              <a:chExt cx="502285" cy="455426"/>
            </a:xfrm>
          </p:grpSpPr>
          <p:sp>
            <p:nvSpPr>
              <p:cNvPr id="164" name="Rectangle 532"/>
              <p:cNvSpPr/>
              <p:nvPr/>
            </p:nvSpPr>
            <p:spPr>
              <a:xfrm>
                <a:off x="6061171" y="-681281"/>
                <a:ext cx="502285" cy="455426"/>
              </a:xfrm>
              <a:prstGeom prst="rect">
                <a:avLst/>
              </a:prstGeom>
              <a:solidFill>
                <a:srgbClr val="0072C6"/>
              </a:solidFill>
              <a:ln w="25400" cap="flat" cmpd="sng" algn="ctr">
                <a:noFill/>
                <a:prstDash val="solid"/>
              </a:ln>
              <a:effectLst/>
            </p:spPr>
            <p:txBody>
              <a:bodyPr rtlCol="0" anchor="b"/>
              <a:lstStyle/>
              <a:p>
                <a:pPr algn="ctr" fontAlgn="auto">
                  <a:spcBef>
                    <a:spcPts val="0"/>
                  </a:spcBef>
                  <a:spcAft>
                    <a:spcPts val="0"/>
                  </a:spcAft>
                  <a:defRPr/>
                </a:pPr>
                <a:endParaRPr lang="en-US" sz="800" b="1" kern="0" dirty="0" smtClean="0">
                  <a:solidFill>
                    <a:prstClr val="white"/>
                  </a:solidFill>
                  <a:latin typeface="Segoe UI"/>
                </a:endParaRPr>
              </a:p>
            </p:txBody>
          </p:sp>
          <p:pic>
            <p:nvPicPr>
              <p:cNvPr id="165" name="Picture 53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117238" y="-650141"/>
                <a:ext cx="381608" cy="261916"/>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63" name="Rectangle 531"/>
            <p:cNvSpPr/>
            <p:nvPr/>
          </p:nvSpPr>
          <p:spPr>
            <a:xfrm>
              <a:off x="5260128" y="-362713"/>
              <a:ext cx="298223" cy="215444"/>
            </a:xfrm>
            <a:prstGeom prst="rect">
              <a:avLst/>
            </a:prstGeom>
            <a:ln>
              <a:noFill/>
            </a:ln>
          </p:spPr>
          <p:txBody>
            <a:bodyPr wrap="none">
              <a:spAutoFit/>
            </a:bodyPr>
            <a:lstStyle/>
            <a:p>
              <a:pPr algn="ctr" fontAlgn="auto">
                <a:spcBef>
                  <a:spcPts val="0"/>
                </a:spcBef>
                <a:spcAft>
                  <a:spcPts val="0"/>
                </a:spcAft>
                <a:defRPr/>
              </a:pPr>
              <a:r>
                <a:rPr lang="en-US" sz="800" b="1" kern="0" spc="-51" dirty="0" smtClean="0">
                  <a:solidFill>
                    <a:prstClr val="white"/>
                  </a:solidFill>
                  <a:latin typeface="Segoe UI"/>
                </a:rPr>
                <a:t>R3</a:t>
              </a:r>
            </a:p>
          </p:txBody>
        </p:sp>
      </p:grpSp>
      <p:grpSp>
        <p:nvGrpSpPr>
          <p:cNvPr id="166" name="Email R3"/>
          <p:cNvGrpSpPr/>
          <p:nvPr/>
        </p:nvGrpSpPr>
        <p:grpSpPr>
          <a:xfrm>
            <a:off x="1899156" y="2119786"/>
            <a:ext cx="502285" cy="492614"/>
            <a:chOff x="5171344" y="-639882"/>
            <a:chExt cx="502285" cy="492613"/>
          </a:xfrm>
        </p:grpSpPr>
        <p:grpSp>
          <p:nvGrpSpPr>
            <p:cNvPr id="167" name="Group 535"/>
            <p:cNvGrpSpPr/>
            <p:nvPr/>
          </p:nvGrpSpPr>
          <p:grpSpPr>
            <a:xfrm>
              <a:off x="5171344" y="-639882"/>
              <a:ext cx="502285" cy="455426"/>
              <a:chOff x="6061171" y="-681281"/>
              <a:chExt cx="502285" cy="455426"/>
            </a:xfrm>
          </p:grpSpPr>
          <p:sp>
            <p:nvSpPr>
              <p:cNvPr id="169" name="Rectangle 537"/>
              <p:cNvSpPr/>
              <p:nvPr/>
            </p:nvSpPr>
            <p:spPr>
              <a:xfrm>
                <a:off x="6061171" y="-681281"/>
                <a:ext cx="502285" cy="455426"/>
              </a:xfrm>
              <a:prstGeom prst="rect">
                <a:avLst/>
              </a:prstGeom>
              <a:solidFill>
                <a:srgbClr val="0072C6"/>
              </a:solidFill>
              <a:ln w="25400" cap="flat" cmpd="sng" algn="ctr">
                <a:noFill/>
                <a:prstDash val="solid"/>
              </a:ln>
              <a:effectLst/>
            </p:spPr>
            <p:txBody>
              <a:bodyPr rtlCol="0" anchor="b"/>
              <a:lstStyle/>
              <a:p>
                <a:pPr algn="ctr" fontAlgn="auto">
                  <a:spcBef>
                    <a:spcPts val="0"/>
                  </a:spcBef>
                  <a:spcAft>
                    <a:spcPts val="0"/>
                  </a:spcAft>
                  <a:defRPr/>
                </a:pPr>
                <a:endParaRPr lang="en-US" sz="800" b="1" kern="0" dirty="0" smtClean="0">
                  <a:solidFill>
                    <a:prstClr val="white"/>
                  </a:solidFill>
                  <a:latin typeface="Segoe UI"/>
                </a:endParaRPr>
              </a:p>
            </p:txBody>
          </p:sp>
          <p:pic>
            <p:nvPicPr>
              <p:cNvPr id="170" name="Picture 53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117238" y="-650141"/>
                <a:ext cx="381608" cy="261916"/>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68" name="Rectangle 536"/>
            <p:cNvSpPr/>
            <p:nvPr/>
          </p:nvSpPr>
          <p:spPr>
            <a:xfrm>
              <a:off x="5260128" y="-362713"/>
              <a:ext cx="298223" cy="215444"/>
            </a:xfrm>
            <a:prstGeom prst="rect">
              <a:avLst/>
            </a:prstGeom>
            <a:ln>
              <a:noFill/>
            </a:ln>
          </p:spPr>
          <p:txBody>
            <a:bodyPr wrap="none">
              <a:spAutoFit/>
            </a:bodyPr>
            <a:lstStyle/>
            <a:p>
              <a:pPr algn="ctr" fontAlgn="auto">
                <a:spcBef>
                  <a:spcPts val="0"/>
                </a:spcBef>
                <a:spcAft>
                  <a:spcPts val="0"/>
                </a:spcAft>
                <a:defRPr/>
              </a:pPr>
              <a:r>
                <a:rPr lang="en-US" sz="800" b="1" kern="0" spc="-51" dirty="0" smtClean="0">
                  <a:solidFill>
                    <a:prstClr val="white"/>
                  </a:solidFill>
                  <a:latin typeface="Segoe UI"/>
                </a:rPr>
                <a:t>R3</a:t>
              </a:r>
            </a:p>
          </p:txBody>
        </p:sp>
      </p:grpSp>
      <p:grpSp>
        <p:nvGrpSpPr>
          <p:cNvPr id="171" name="Email R2"/>
          <p:cNvGrpSpPr/>
          <p:nvPr/>
        </p:nvGrpSpPr>
        <p:grpSpPr>
          <a:xfrm>
            <a:off x="1904894" y="2122973"/>
            <a:ext cx="502285" cy="492614"/>
            <a:chOff x="5171344" y="-639882"/>
            <a:chExt cx="502285" cy="492613"/>
          </a:xfrm>
        </p:grpSpPr>
        <p:grpSp>
          <p:nvGrpSpPr>
            <p:cNvPr id="172" name="Group 540"/>
            <p:cNvGrpSpPr/>
            <p:nvPr/>
          </p:nvGrpSpPr>
          <p:grpSpPr>
            <a:xfrm>
              <a:off x="5171344" y="-639882"/>
              <a:ext cx="502285" cy="455426"/>
              <a:chOff x="6061171" y="-681281"/>
              <a:chExt cx="502285" cy="455426"/>
            </a:xfrm>
          </p:grpSpPr>
          <p:sp>
            <p:nvSpPr>
              <p:cNvPr id="174" name="Rectangle 542"/>
              <p:cNvSpPr/>
              <p:nvPr/>
            </p:nvSpPr>
            <p:spPr>
              <a:xfrm>
                <a:off x="6061171" y="-681281"/>
                <a:ext cx="502285" cy="455426"/>
              </a:xfrm>
              <a:prstGeom prst="rect">
                <a:avLst/>
              </a:prstGeom>
              <a:solidFill>
                <a:srgbClr val="0072C6"/>
              </a:solidFill>
              <a:ln w="25400" cap="flat" cmpd="sng" algn="ctr">
                <a:noFill/>
                <a:prstDash val="solid"/>
              </a:ln>
              <a:effectLst/>
            </p:spPr>
            <p:txBody>
              <a:bodyPr rtlCol="0" anchor="b"/>
              <a:lstStyle/>
              <a:p>
                <a:pPr algn="ctr" fontAlgn="auto">
                  <a:spcBef>
                    <a:spcPts val="0"/>
                  </a:spcBef>
                  <a:spcAft>
                    <a:spcPts val="0"/>
                  </a:spcAft>
                  <a:defRPr/>
                </a:pPr>
                <a:endParaRPr lang="en-US" sz="800" b="1" kern="0" dirty="0" smtClean="0">
                  <a:solidFill>
                    <a:prstClr val="white"/>
                  </a:solidFill>
                  <a:latin typeface="Segoe UI"/>
                </a:endParaRPr>
              </a:p>
            </p:txBody>
          </p:sp>
          <p:pic>
            <p:nvPicPr>
              <p:cNvPr id="175" name="Picture 54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117238" y="-650141"/>
                <a:ext cx="381608" cy="261916"/>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73" name="Rectangle 541"/>
            <p:cNvSpPr/>
            <p:nvPr/>
          </p:nvSpPr>
          <p:spPr>
            <a:xfrm>
              <a:off x="5260128" y="-362713"/>
              <a:ext cx="298223" cy="215444"/>
            </a:xfrm>
            <a:prstGeom prst="rect">
              <a:avLst/>
            </a:prstGeom>
            <a:ln>
              <a:noFill/>
            </a:ln>
          </p:spPr>
          <p:txBody>
            <a:bodyPr wrap="none">
              <a:spAutoFit/>
            </a:bodyPr>
            <a:lstStyle/>
            <a:p>
              <a:pPr algn="ctr" fontAlgn="auto">
                <a:spcBef>
                  <a:spcPts val="0"/>
                </a:spcBef>
                <a:spcAft>
                  <a:spcPts val="0"/>
                </a:spcAft>
                <a:defRPr/>
              </a:pPr>
              <a:r>
                <a:rPr lang="en-US" sz="800" b="1" kern="0" spc="-51" dirty="0" smtClean="0">
                  <a:solidFill>
                    <a:prstClr val="white"/>
                  </a:solidFill>
                  <a:latin typeface="Segoe UI"/>
                </a:rPr>
                <a:t>R2</a:t>
              </a:r>
            </a:p>
          </p:txBody>
        </p:sp>
      </p:grpSp>
      <p:grpSp>
        <p:nvGrpSpPr>
          <p:cNvPr id="176" name="Email R1"/>
          <p:cNvGrpSpPr/>
          <p:nvPr/>
        </p:nvGrpSpPr>
        <p:grpSpPr>
          <a:xfrm>
            <a:off x="1905263" y="2119269"/>
            <a:ext cx="502285" cy="492614"/>
            <a:chOff x="5171344" y="-639882"/>
            <a:chExt cx="502285" cy="492613"/>
          </a:xfrm>
        </p:grpSpPr>
        <p:grpSp>
          <p:nvGrpSpPr>
            <p:cNvPr id="177" name="Group 545"/>
            <p:cNvGrpSpPr/>
            <p:nvPr/>
          </p:nvGrpSpPr>
          <p:grpSpPr>
            <a:xfrm>
              <a:off x="5171344" y="-639882"/>
              <a:ext cx="502285" cy="455426"/>
              <a:chOff x="6061171" y="-681281"/>
              <a:chExt cx="502285" cy="455426"/>
            </a:xfrm>
          </p:grpSpPr>
          <p:sp>
            <p:nvSpPr>
              <p:cNvPr id="179" name="Rectangle 547"/>
              <p:cNvSpPr/>
              <p:nvPr/>
            </p:nvSpPr>
            <p:spPr>
              <a:xfrm>
                <a:off x="6061171" y="-681281"/>
                <a:ext cx="502285" cy="455426"/>
              </a:xfrm>
              <a:prstGeom prst="rect">
                <a:avLst/>
              </a:prstGeom>
              <a:solidFill>
                <a:srgbClr val="0072C6"/>
              </a:solidFill>
              <a:ln w="25400" cap="flat" cmpd="sng" algn="ctr">
                <a:noFill/>
                <a:prstDash val="solid"/>
              </a:ln>
              <a:effectLst/>
            </p:spPr>
            <p:txBody>
              <a:bodyPr rtlCol="0" anchor="b"/>
              <a:lstStyle/>
              <a:p>
                <a:pPr algn="ctr" fontAlgn="auto">
                  <a:spcBef>
                    <a:spcPts val="0"/>
                  </a:spcBef>
                  <a:spcAft>
                    <a:spcPts val="0"/>
                  </a:spcAft>
                  <a:defRPr/>
                </a:pPr>
                <a:endParaRPr lang="en-US" sz="800" b="1" kern="0" dirty="0" smtClean="0">
                  <a:solidFill>
                    <a:prstClr val="white"/>
                  </a:solidFill>
                  <a:latin typeface="Segoe UI"/>
                </a:endParaRPr>
              </a:p>
            </p:txBody>
          </p:sp>
          <p:pic>
            <p:nvPicPr>
              <p:cNvPr id="180" name="Picture 54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117238" y="-650141"/>
                <a:ext cx="381608" cy="261916"/>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78" name="Rectangle 546"/>
            <p:cNvSpPr/>
            <p:nvPr/>
          </p:nvSpPr>
          <p:spPr>
            <a:xfrm>
              <a:off x="5260128" y="-362713"/>
              <a:ext cx="298223" cy="215444"/>
            </a:xfrm>
            <a:prstGeom prst="rect">
              <a:avLst/>
            </a:prstGeom>
            <a:ln>
              <a:noFill/>
            </a:ln>
          </p:spPr>
          <p:txBody>
            <a:bodyPr wrap="none">
              <a:spAutoFit/>
            </a:bodyPr>
            <a:lstStyle/>
            <a:p>
              <a:pPr algn="ctr" fontAlgn="auto">
                <a:spcBef>
                  <a:spcPts val="0"/>
                </a:spcBef>
                <a:spcAft>
                  <a:spcPts val="0"/>
                </a:spcAft>
                <a:defRPr/>
              </a:pPr>
              <a:r>
                <a:rPr lang="en-US" sz="800" b="1" kern="0" spc="-51" dirty="0" smtClean="0">
                  <a:solidFill>
                    <a:prstClr val="white"/>
                  </a:solidFill>
                  <a:latin typeface="Segoe UI"/>
                </a:rPr>
                <a:t>R1</a:t>
              </a:r>
            </a:p>
          </p:txBody>
        </p:sp>
      </p:grpSp>
      <p:grpSp>
        <p:nvGrpSpPr>
          <p:cNvPr id="181" name="Email R1 R2 R3"/>
          <p:cNvGrpSpPr/>
          <p:nvPr/>
        </p:nvGrpSpPr>
        <p:grpSpPr>
          <a:xfrm>
            <a:off x="1981844" y="726589"/>
            <a:ext cx="611386" cy="492614"/>
            <a:chOff x="5103547" y="-639882"/>
            <a:chExt cx="611386" cy="492613"/>
          </a:xfrm>
        </p:grpSpPr>
        <p:grpSp>
          <p:nvGrpSpPr>
            <p:cNvPr id="182" name="Group 550"/>
            <p:cNvGrpSpPr/>
            <p:nvPr/>
          </p:nvGrpSpPr>
          <p:grpSpPr>
            <a:xfrm>
              <a:off x="5171344" y="-639882"/>
              <a:ext cx="502285" cy="455426"/>
              <a:chOff x="6061171" y="-681281"/>
              <a:chExt cx="502285" cy="455426"/>
            </a:xfrm>
          </p:grpSpPr>
          <p:sp>
            <p:nvSpPr>
              <p:cNvPr id="184" name="Rectangle 552"/>
              <p:cNvSpPr/>
              <p:nvPr/>
            </p:nvSpPr>
            <p:spPr>
              <a:xfrm>
                <a:off x="6061171" y="-681281"/>
                <a:ext cx="502285" cy="455426"/>
              </a:xfrm>
              <a:prstGeom prst="rect">
                <a:avLst/>
              </a:prstGeom>
              <a:solidFill>
                <a:srgbClr val="0072C6"/>
              </a:solidFill>
              <a:ln w="25400" cap="flat" cmpd="sng" algn="ctr">
                <a:noFill/>
                <a:prstDash val="solid"/>
              </a:ln>
              <a:effectLst/>
            </p:spPr>
            <p:txBody>
              <a:bodyPr rtlCol="0" anchor="b"/>
              <a:lstStyle/>
              <a:p>
                <a:pPr algn="ctr" fontAlgn="auto">
                  <a:spcBef>
                    <a:spcPts val="0"/>
                  </a:spcBef>
                  <a:spcAft>
                    <a:spcPts val="0"/>
                  </a:spcAft>
                  <a:defRPr/>
                </a:pPr>
                <a:endParaRPr lang="en-US" sz="800" b="1" kern="0" dirty="0" smtClean="0">
                  <a:solidFill>
                    <a:prstClr val="white"/>
                  </a:solidFill>
                  <a:latin typeface="Segoe UI"/>
                </a:endParaRPr>
              </a:p>
            </p:txBody>
          </p:sp>
          <p:pic>
            <p:nvPicPr>
              <p:cNvPr id="185" name="Picture 55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117238" y="-650141"/>
                <a:ext cx="381608" cy="261916"/>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83" name="Rectangle 551"/>
            <p:cNvSpPr/>
            <p:nvPr/>
          </p:nvSpPr>
          <p:spPr>
            <a:xfrm>
              <a:off x="5103547" y="-362713"/>
              <a:ext cx="611386" cy="215444"/>
            </a:xfrm>
            <a:prstGeom prst="rect">
              <a:avLst/>
            </a:prstGeom>
            <a:ln>
              <a:noFill/>
            </a:ln>
          </p:spPr>
          <p:txBody>
            <a:bodyPr wrap="none">
              <a:spAutoFit/>
            </a:bodyPr>
            <a:lstStyle/>
            <a:p>
              <a:pPr algn="ctr" fontAlgn="auto">
                <a:spcBef>
                  <a:spcPts val="0"/>
                </a:spcBef>
                <a:spcAft>
                  <a:spcPts val="0"/>
                </a:spcAft>
                <a:defRPr/>
              </a:pPr>
              <a:r>
                <a:rPr lang="en-US" sz="800" b="1" kern="0" spc="-51" dirty="0" smtClean="0">
                  <a:solidFill>
                    <a:prstClr val="white"/>
                  </a:solidFill>
                  <a:latin typeface="Segoe UI"/>
                </a:rPr>
                <a:t>R1, R2, R3</a:t>
              </a:r>
            </a:p>
          </p:txBody>
        </p:sp>
      </p:grpSp>
      <p:grpSp>
        <p:nvGrpSpPr>
          <p:cNvPr id="186" name="Log Purple MBX2"/>
          <p:cNvGrpSpPr/>
          <p:nvPr/>
        </p:nvGrpSpPr>
        <p:grpSpPr>
          <a:xfrm>
            <a:off x="3601261" y="3590026"/>
            <a:ext cx="238088" cy="317967"/>
            <a:chOff x="1315627" y="6948816"/>
            <a:chExt cx="261897" cy="349763"/>
          </a:xfrm>
        </p:grpSpPr>
        <p:pic>
          <p:nvPicPr>
            <p:cNvPr id="187" name="Picture 4" descr="W:\Open Engagements\Productivity\MS-Unified Communications\#1601 BizProd MOD Team Core Content Work\New Iconography\Words\Draft\TechWords 6-19 Drop\File A.png"/>
            <p:cNvPicPr>
              <a:picLocks noChangeAspect="1" noChangeArrowheads="1"/>
            </p:cNvPicPr>
            <p:nvPr/>
          </p:nvPicPr>
          <p:blipFill rotWithShape="1">
            <a:blip r:embed="rId6" cstate="print">
              <a:duotone>
                <a:prstClr val="black"/>
                <a:srgbClr val="7030A0">
                  <a:tint val="45000"/>
                  <a:satMod val="400000"/>
                </a:srgbClr>
              </a:duotone>
              <a:extLst>
                <a:ext uri="{28A0092B-C50C-407E-A947-70E740481C1C}">
                  <a14:useLocalDpi xmlns:a14="http://schemas.microsoft.com/office/drawing/2010/main" val="0"/>
                </a:ext>
              </a:extLst>
            </a:blip>
            <a:srcRect l="28655" t="25555" r="37097" b="27843"/>
            <a:stretch/>
          </p:blipFill>
          <p:spPr bwMode="auto">
            <a:xfrm>
              <a:off x="1315627" y="6948816"/>
              <a:ext cx="257044" cy="3497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8" name="TextBox 556"/>
            <p:cNvSpPr txBox="1"/>
            <p:nvPr/>
          </p:nvSpPr>
          <p:spPr>
            <a:xfrm>
              <a:off x="1352534" y="7073012"/>
              <a:ext cx="224990" cy="135422"/>
            </a:xfrm>
            <a:prstGeom prst="rect">
              <a:avLst/>
            </a:prstGeom>
            <a:noFill/>
          </p:spPr>
          <p:txBody>
            <a:bodyPr wrap="square" lIns="0" tIns="0" rIns="0" bIns="0" rtlCol="0">
              <a:spAutoFit/>
            </a:bodyPr>
            <a:lstStyle/>
            <a:p>
              <a:pPr fontAlgn="auto">
                <a:spcBef>
                  <a:spcPts val="0"/>
                </a:spcBef>
                <a:spcAft>
                  <a:spcPts val="0"/>
                </a:spcAft>
                <a:defRPr/>
              </a:pPr>
              <a:r>
                <a:rPr lang="en-US" sz="800" b="1" kern="0" spc="-51" dirty="0" smtClean="0">
                  <a:solidFill>
                    <a:srgbClr val="353435"/>
                  </a:solidFill>
                  <a:latin typeface="Segoe UI"/>
                </a:rPr>
                <a:t>Log</a:t>
              </a:r>
            </a:p>
          </p:txBody>
        </p:sp>
      </p:grpSp>
      <p:grpSp>
        <p:nvGrpSpPr>
          <p:cNvPr id="189" name="Log Purple MBX3"/>
          <p:cNvGrpSpPr/>
          <p:nvPr/>
        </p:nvGrpSpPr>
        <p:grpSpPr>
          <a:xfrm>
            <a:off x="7197305" y="3590026"/>
            <a:ext cx="238088" cy="317967"/>
            <a:chOff x="1315627" y="6948816"/>
            <a:chExt cx="261897" cy="349763"/>
          </a:xfrm>
        </p:grpSpPr>
        <p:pic>
          <p:nvPicPr>
            <p:cNvPr id="190" name="Picture 4" descr="W:\Open Engagements\Productivity\MS-Unified Communications\#1601 BizProd MOD Team Core Content Work\New Iconography\Words\Draft\TechWords 6-19 Drop\File A.png"/>
            <p:cNvPicPr>
              <a:picLocks noChangeAspect="1" noChangeArrowheads="1"/>
            </p:cNvPicPr>
            <p:nvPr/>
          </p:nvPicPr>
          <p:blipFill rotWithShape="1">
            <a:blip r:embed="rId6" cstate="print">
              <a:duotone>
                <a:prstClr val="black"/>
                <a:srgbClr val="7030A0">
                  <a:tint val="45000"/>
                  <a:satMod val="400000"/>
                </a:srgbClr>
              </a:duotone>
              <a:extLst>
                <a:ext uri="{28A0092B-C50C-407E-A947-70E740481C1C}">
                  <a14:useLocalDpi xmlns:a14="http://schemas.microsoft.com/office/drawing/2010/main" val="0"/>
                </a:ext>
              </a:extLst>
            </a:blip>
            <a:srcRect l="28655" t="25555" r="37097" b="27843"/>
            <a:stretch/>
          </p:blipFill>
          <p:spPr bwMode="auto">
            <a:xfrm>
              <a:off x="1315627" y="6948816"/>
              <a:ext cx="257044" cy="3497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1" name="TextBox 559"/>
            <p:cNvSpPr txBox="1"/>
            <p:nvPr/>
          </p:nvSpPr>
          <p:spPr>
            <a:xfrm>
              <a:off x="1352534" y="7073012"/>
              <a:ext cx="224990" cy="135422"/>
            </a:xfrm>
            <a:prstGeom prst="rect">
              <a:avLst/>
            </a:prstGeom>
            <a:noFill/>
          </p:spPr>
          <p:txBody>
            <a:bodyPr wrap="square" lIns="0" tIns="0" rIns="0" bIns="0" rtlCol="0">
              <a:spAutoFit/>
            </a:bodyPr>
            <a:lstStyle/>
            <a:p>
              <a:pPr fontAlgn="auto">
                <a:spcBef>
                  <a:spcPts val="0"/>
                </a:spcBef>
                <a:spcAft>
                  <a:spcPts val="0"/>
                </a:spcAft>
                <a:defRPr/>
              </a:pPr>
              <a:r>
                <a:rPr lang="en-US" sz="800" b="1" kern="0" spc="-51" dirty="0" smtClean="0">
                  <a:solidFill>
                    <a:srgbClr val="353435"/>
                  </a:solidFill>
                  <a:latin typeface="Segoe UI"/>
                </a:rPr>
                <a:t>Log</a:t>
              </a:r>
            </a:p>
          </p:txBody>
        </p:sp>
      </p:grpSp>
      <p:grpSp>
        <p:nvGrpSpPr>
          <p:cNvPr id="192" name="Log Purple MBX4"/>
          <p:cNvGrpSpPr/>
          <p:nvPr/>
        </p:nvGrpSpPr>
        <p:grpSpPr>
          <a:xfrm>
            <a:off x="9644331" y="3590026"/>
            <a:ext cx="238088" cy="317967"/>
            <a:chOff x="1315627" y="6948816"/>
            <a:chExt cx="261897" cy="349763"/>
          </a:xfrm>
        </p:grpSpPr>
        <p:pic>
          <p:nvPicPr>
            <p:cNvPr id="193" name="Picture 4" descr="W:\Open Engagements\Productivity\MS-Unified Communications\#1601 BizProd MOD Team Core Content Work\New Iconography\Words\Draft\TechWords 6-19 Drop\File A.png"/>
            <p:cNvPicPr>
              <a:picLocks noChangeAspect="1" noChangeArrowheads="1"/>
            </p:cNvPicPr>
            <p:nvPr/>
          </p:nvPicPr>
          <p:blipFill rotWithShape="1">
            <a:blip r:embed="rId6" cstate="print">
              <a:duotone>
                <a:prstClr val="black"/>
                <a:srgbClr val="7030A0">
                  <a:tint val="45000"/>
                  <a:satMod val="400000"/>
                </a:srgbClr>
              </a:duotone>
              <a:extLst>
                <a:ext uri="{28A0092B-C50C-407E-A947-70E740481C1C}">
                  <a14:useLocalDpi xmlns:a14="http://schemas.microsoft.com/office/drawing/2010/main" val="0"/>
                </a:ext>
              </a:extLst>
            </a:blip>
            <a:srcRect l="28655" t="25555" r="37097" b="27843"/>
            <a:stretch/>
          </p:blipFill>
          <p:spPr bwMode="auto">
            <a:xfrm>
              <a:off x="1315627" y="6948816"/>
              <a:ext cx="257044" cy="3497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4" name="TextBox 562"/>
            <p:cNvSpPr txBox="1"/>
            <p:nvPr/>
          </p:nvSpPr>
          <p:spPr>
            <a:xfrm>
              <a:off x="1352534" y="7073012"/>
              <a:ext cx="224990" cy="135422"/>
            </a:xfrm>
            <a:prstGeom prst="rect">
              <a:avLst/>
            </a:prstGeom>
            <a:noFill/>
          </p:spPr>
          <p:txBody>
            <a:bodyPr wrap="square" lIns="0" tIns="0" rIns="0" bIns="0" rtlCol="0">
              <a:spAutoFit/>
            </a:bodyPr>
            <a:lstStyle/>
            <a:p>
              <a:pPr fontAlgn="auto">
                <a:spcBef>
                  <a:spcPts val="0"/>
                </a:spcBef>
                <a:spcAft>
                  <a:spcPts val="0"/>
                </a:spcAft>
                <a:defRPr/>
              </a:pPr>
              <a:r>
                <a:rPr lang="en-US" sz="800" b="1" kern="0" spc="-51" dirty="0" smtClean="0">
                  <a:solidFill>
                    <a:srgbClr val="353435"/>
                  </a:solidFill>
                  <a:latin typeface="Segoe UI"/>
                </a:rPr>
                <a:t>Log</a:t>
              </a:r>
            </a:p>
          </p:txBody>
        </p:sp>
      </p:grpSp>
      <p:grpSp>
        <p:nvGrpSpPr>
          <p:cNvPr id="195" name="Log Blue MBX1"/>
          <p:cNvGrpSpPr/>
          <p:nvPr/>
        </p:nvGrpSpPr>
        <p:grpSpPr>
          <a:xfrm>
            <a:off x="1854679" y="3590026"/>
            <a:ext cx="238088" cy="317967"/>
            <a:chOff x="1315627" y="6948816"/>
            <a:chExt cx="261897" cy="349763"/>
          </a:xfrm>
        </p:grpSpPr>
        <p:pic>
          <p:nvPicPr>
            <p:cNvPr id="196" name="Picture 4" descr="W:\Open Engagements\Productivity\MS-Unified Communications\#1601 BizProd MOD Team Core Content Work\New Iconography\Words\Draft\TechWords 6-19 Drop\File A.png"/>
            <p:cNvPicPr>
              <a:picLocks noChangeAspect="1" noChangeArrowheads="1"/>
            </p:cNvPicPr>
            <p:nvPr/>
          </p:nvPicPr>
          <p:blipFill rotWithShape="1">
            <a:blip r:embed="rId6" cstate="print">
              <a:duotone>
                <a:prstClr val="black"/>
                <a:srgbClr val="0072C6">
                  <a:tint val="45000"/>
                  <a:satMod val="400000"/>
                </a:srgbClr>
              </a:duotone>
              <a:extLst>
                <a:ext uri="{28A0092B-C50C-407E-A947-70E740481C1C}">
                  <a14:useLocalDpi xmlns:a14="http://schemas.microsoft.com/office/drawing/2010/main" val="0"/>
                </a:ext>
              </a:extLst>
            </a:blip>
            <a:srcRect l="28655" t="25555" r="37097" b="27843"/>
            <a:stretch/>
          </p:blipFill>
          <p:spPr bwMode="auto">
            <a:xfrm>
              <a:off x="1315627" y="6948816"/>
              <a:ext cx="257044" cy="3497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7" name="TextBox 565"/>
            <p:cNvSpPr txBox="1"/>
            <p:nvPr/>
          </p:nvSpPr>
          <p:spPr>
            <a:xfrm>
              <a:off x="1352534" y="7073012"/>
              <a:ext cx="224990" cy="135422"/>
            </a:xfrm>
            <a:prstGeom prst="rect">
              <a:avLst/>
            </a:prstGeom>
            <a:noFill/>
          </p:spPr>
          <p:txBody>
            <a:bodyPr wrap="square" lIns="0" tIns="0" rIns="0" bIns="0" rtlCol="0">
              <a:spAutoFit/>
            </a:bodyPr>
            <a:lstStyle/>
            <a:p>
              <a:pPr fontAlgn="auto">
                <a:spcBef>
                  <a:spcPts val="0"/>
                </a:spcBef>
                <a:spcAft>
                  <a:spcPts val="0"/>
                </a:spcAft>
                <a:defRPr/>
              </a:pPr>
              <a:r>
                <a:rPr lang="en-US" sz="800" b="1" kern="0" spc="-51" dirty="0" smtClean="0">
                  <a:solidFill>
                    <a:srgbClr val="353435"/>
                  </a:solidFill>
                  <a:latin typeface="Segoe UI"/>
                </a:rPr>
                <a:t>Log</a:t>
              </a:r>
            </a:p>
          </p:txBody>
        </p:sp>
      </p:grpSp>
      <p:grpSp>
        <p:nvGrpSpPr>
          <p:cNvPr id="198" name="Log Blue MBX3"/>
          <p:cNvGrpSpPr/>
          <p:nvPr/>
        </p:nvGrpSpPr>
        <p:grpSpPr>
          <a:xfrm>
            <a:off x="7826273" y="3590026"/>
            <a:ext cx="238088" cy="317967"/>
            <a:chOff x="1315627" y="6948816"/>
            <a:chExt cx="261897" cy="349763"/>
          </a:xfrm>
        </p:grpSpPr>
        <p:pic>
          <p:nvPicPr>
            <p:cNvPr id="199" name="Picture 4" descr="W:\Open Engagements\Productivity\MS-Unified Communications\#1601 BizProd MOD Team Core Content Work\New Iconography\Words\Draft\TechWords 6-19 Drop\File A.png"/>
            <p:cNvPicPr>
              <a:picLocks noChangeAspect="1" noChangeArrowheads="1"/>
            </p:cNvPicPr>
            <p:nvPr/>
          </p:nvPicPr>
          <p:blipFill rotWithShape="1">
            <a:blip r:embed="rId6" cstate="print">
              <a:duotone>
                <a:prstClr val="black"/>
                <a:srgbClr val="0072C6">
                  <a:tint val="45000"/>
                  <a:satMod val="400000"/>
                </a:srgbClr>
              </a:duotone>
              <a:extLst>
                <a:ext uri="{28A0092B-C50C-407E-A947-70E740481C1C}">
                  <a14:useLocalDpi xmlns:a14="http://schemas.microsoft.com/office/drawing/2010/main" val="0"/>
                </a:ext>
              </a:extLst>
            </a:blip>
            <a:srcRect l="28655" t="25555" r="37097" b="27843"/>
            <a:stretch/>
          </p:blipFill>
          <p:spPr bwMode="auto">
            <a:xfrm>
              <a:off x="1315627" y="6948816"/>
              <a:ext cx="257044" cy="3497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0" name="TextBox 568"/>
            <p:cNvSpPr txBox="1"/>
            <p:nvPr/>
          </p:nvSpPr>
          <p:spPr>
            <a:xfrm>
              <a:off x="1352534" y="7073012"/>
              <a:ext cx="224990" cy="135422"/>
            </a:xfrm>
            <a:prstGeom prst="rect">
              <a:avLst/>
            </a:prstGeom>
            <a:noFill/>
          </p:spPr>
          <p:txBody>
            <a:bodyPr wrap="square" lIns="0" tIns="0" rIns="0" bIns="0" rtlCol="0">
              <a:spAutoFit/>
            </a:bodyPr>
            <a:lstStyle/>
            <a:p>
              <a:pPr fontAlgn="auto">
                <a:spcBef>
                  <a:spcPts val="0"/>
                </a:spcBef>
                <a:spcAft>
                  <a:spcPts val="0"/>
                </a:spcAft>
                <a:defRPr/>
              </a:pPr>
              <a:r>
                <a:rPr lang="en-US" sz="800" b="1" kern="0" spc="-51" dirty="0" smtClean="0">
                  <a:solidFill>
                    <a:srgbClr val="353435"/>
                  </a:solidFill>
                  <a:latin typeface="Segoe UI"/>
                </a:rPr>
                <a:t>Log</a:t>
              </a:r>
            </a:p>
          </p:txBody>
        </p:sp>
      </p:grpSp>
      <p:grpSp>
        <p:nvGrpSpPr>
          <p:cNvPr id="201" name="Log Blue MBX4"/>
          <p:cNvGrpSpPr/>
          <p:nvPr/>
        </p:nvGrpSpPr>
        <p:grpSpPr>
          <a:xfrm>
            <a:off x="10261123" y="3590026"/>
            <a:ext cx="238088" cy="317967"/>
            <a:chOff x="1315627" y="6948816"/>
            <a:chExt cx="261897" cy="349763"/>
          </a:xfrm>
        </p:grpSpPr>
        <p:pic>
          <p:nvPicPr>
            <p:cNvPr id="202" name="Picture 4" descr="W:\Open Engagements\Productivity\MS-Unified Communications\#1601 BizProd MOD Team Core Content Work\New Iconography\Words\Draft\TechWords 6-19 Drop\File A.png"/>
            <p:cNvPicPr>
              <a:picLocks noChangeAspect="1" noChangeArrowheads="1"/>
            </p:cNvPicPr>
            <p:nvPr/>
          </p:nvPicPr>
          <p:blipFill rotWithShape="1">
            <a:blip r:embed="rId6" cstate="print">
              <a:duotone>
                <a:prstClr val="black"/>
                <a:srgbClr val="0072C6">
                  <a:tint val="45000"/>
                  <a:satMod val="400000"/>
                </a:srgbClr>
              </a:duotone>
              <a:extLst>
                <a:ext uri="{28A0092B-C50C-407E-A947-70E740481C1C}">
                  <a14:useLocalDpi xmlns:a14="http://schemas.microsoft.com/office/drawing/2010/main" val="0"/>
                </a:ext>
              </a:extLst>
            </a:blip>
            <a:srcRect l="28655" t="25555" r="37097" b="27843"/>
            <a:stretch/>
          </p:blipFill>
          <p:spPr bwMode="auto">
            <a:xfrm>
              <a:off x="1315627" y="6948816"/>
              <a:ext cx="257044" cy="3497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3" name="TextBox 571"/>
            <p:cNvSpPr txBox="1"/>
            <p:nvPr/>
          </p:nvSpPr>
          <p:spPr>
            <a:xfrm>
              <a:off x="1352534" y="7073012"/>
              <a:ext cx="224990" cy="135422"/>
            </a:xfrm>
            <a:prstGeom prst="rect">
              <a:avLst/>
            </a:prstGeom>
            <a:noFill/>
          </p:spPr>
          <p:txBody>
            <a:bodyPr wrap="square" lIns="0" tIns="0" rIns="0" bIns="0" rtlCol="0">
              <a:spAutoFit/>
            </a:bodyPr>
            <a:lstStyle/>
            <a:p>
              <a:pPr fontAlgn="auto">
                <a:spcBef>
                  <a:spcPts val="0"/>
                </a:spcBef>
                <a:spcAft>
                  <a:spcPts val="0"/>
                </a:spcAft>
                <a:defRPr/>
              </a:pPr>
              <a:r>
                <a:rPr lang="en-US" sz="800" b="1" kern="0" spc="-51" dirty="0" smtClean="0">
                  <a:solidFill>
                    <a:srgbClr val="353435"/>
                  </a:solidFill>
                  <a:latin typeface="Segoe UI"/>
                </a:rPr>
                <a:t>Log</a:t>
              </a:r>
            </a:p>
          </p:txBody>
        </p:sp>
      </p:grpSp>
      <p:grpSp>
        <p:nvGrpSpPr>
          <p:cNvPr id="204" name="Log Yellow MBX6"/>
          <p:cNvGrpSpPr/>
          <p:nvPr/>
        </p:nvGrpSpPr>
        <p:grpSpPr>
          <a:xfrm>
            <a:off x="3602201" y="5817078"/>
            <a:ext cx="246715" cy="317967"/>
            <a:chOff x="1315627" y="6948816"/>
            <a:chExt cx="271386" cy="349763"/>
          </a:xfrm>
        </p:grpSpPr>
        <p:pic>
          <p:nvPicPr>
            <p:cNvPr id="205" name="Picture 4" descr="W:\Open Engagements\Productivity\MS-Unified Communications\#1601 BizProd MOD Team Core Content Work\New Iconography\Words\Draft\TechWords 6-19 Drop\File A.png"/>
            <p:cNvPicPr>
              <a:picLocks noChangeAspect="1" noChangeArrowheads="1"/>
            </p:cNvPicPr>
            <p:nvPr/>
          </p:nvPicPr>
          <p:blipFill rotWithShape="1">
            <a:blip r:embed="rId7" cstate="print">
              <a:duotone>
                <a:prstClr val="black"/>
                <a:srgbClr val="FFB900">
                  <a:tint val="45000"/>
                  <a:satMod val="400000"/>
                </a:srgbClr>
              </a:duotone>
              <a:extLst>
                <a:ext uri="{BEBA8EAE-BF5A-486C-A8C5-ECC9F3942E4B}">
                  <a14:imgProps xmlns:a14="http://schemas.microsoft.com/office/drawing/2010/main">
                    <a14:imgLayer r:embed="rId8">
                      <a14:imgEffect>
                        <a14:colorTemperature colorTemp="3625"/>
                      </a14:imgEffect>
                      <a14:imgEffect>
                        <a14:brightnessContrast bright="-17000"/>
                      </a14:imgEffect>
                    </a14:imgLayer>
                  </a14:imgProps>
                </a:ext>
                <a:ext uri="{28A0092B-C50C-407E-A947-70E740481C1C}">
                  <a14:useLocalDpi xmlns:a14="http://schemas.microsoft.com/office/drawing/2010/main" val="0"/>
                </a:ext>
              </a:extLst>
            </a:blip>
            <a:srcRect l="28655" t="25555" r="37097" b="27843"/>
            <a:stretch/>
          </p:blipFill>
          <p:spPr bwMode="auto">
            <a:xfrm>
              <a:off x="1315627" y="6948816"/>
              <a:ext cx="257044" cy="3497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6" name="TextBox 574"/>
            <p:cNvSpPr txBox="1"/>
            <p:nvPr/>
          </p:nvSpPr>
          <p:spPr>
            <a:xfrm>
              <a:off x="1362023" y="7073012"/>
              <a:ext cx="224990" cy="135422"/>
            </a:xfrm>
            <a:prstGeom prst="rect">
              <a:avLst/>
            </a:prstGeom>
            <a:noFill/>
          </p:spPr>
          <p:txBody>
            <a:bodyPr wrap="square" lIns="0" tIns="0" rIns="0" bIns="0" rtlCol="0">
              <a:spAutoFit/>
            </a:bodyPr>
            <a:lstStyle/>
            <a:p>
              <a:pPr fontAlgn="auto">
                <a:spcBef>
                  <a:spcPts val="0"/>
                </a:spcBef>
                <a:spcAft>
                  <a:spcPts val="0"/>
                </a:spcAft>
                <a:defRPr/>
              </a:pPr>
              <a:r>
                <a:rPr lang="en-US" sz="800" b="1" kern="0" spc="-51" dirty="0" smtClean="0">
                  <a:solidFill>
                    <a:srgbClr val="353435"/>
                  </a:solidFill>
                  <a:latin typeface="Segoe UI"/>
                </a:rPr>
                <a:t>Log</a:t>
              </a:r>
            </a:p>
          </p:txBody>
        </p:sp>
      </p:grpSp>
      <p:grpSp>
        <p:nvGrpSpPr>
          <p:cNvPr id="207" name="Log Yellow MBX7"/>
          <p:cNvGrpSpPr/>
          <p:nvPr/>
        </p:nvGrpSpPr>
        <p:grpSpPr>
          <a:xfrm>
            <a:off x="7204979" y="5817078"/>
            <a:ext cx="246715" cy="317967"/>
            <a:chOff x="1315627" y="6948816"/>
            <a:chExt cx="271386" cy="349763"/>
          </a:xfrm>
        </p:grpSpPr>
        <p:pic>
          <p:nvPicPr>
            <p:cNvPr id="208" name="Picture 4" descr="W:\Open Engagements\Productivity\MS-Unified Communications\#1601 BizProd MOD Team Core Content Work\New Iconography\Words\Draft\TechWords 6-19 Drop\File A.png"/>
            <p:cNvPicPr>
              <a:picLocks noChangeAspect="1" noChangeArrowheads="1"/>
            </p:cNvPicPr>
            <p:nvPr/>
          </p:nvPicPr>
          <p:blipFill rotWithShape="1">
            <a:blip r:embed="rId7" cstate="print">
              <a:duotone>
                <a:prstClr val="black"/>
                <a:srgbClr val="FFB900">
                  <a:tint val="45000"/>
                  <a:satMod val="400000"/>
                </a:srgbClr>
              </a:duotone>
              <a:extLst>
                <a:ext uri="{BEBA8EAE-BF5A-486C-A8C5-ECC9F3942E4B}">
                  <a14:imgProps xmlns:a14="http://schemas.microsoft.com/office/drawing/2010/main">
                    <a14:imgLayer r:embed="rId8">
                      <a14:imgEffect>
                        <a14:colorTemperature colorTemp="3625"/>
                      </a14:imgEffect>
                      <a14:imgEffect>
                        <a14:brightnessContrast bright="-17000"/>
                      </a14:imgEffect>
                    </a14:imgLayer>
                  </a14:imgProps>
                </a:ext>
                <a:ext uri="{28A0092B-C50C-407E-A947-70E740481C1C}">
                  <a14:useLocalDpi xmlns:a14="http://schemas.microsoft.com/office/drawing/2010/main" val="0"/>
                </a:ext>
              </a:extLst>
            </a:blip>
            <a:srcRect l="28655" t="25555" r="37097" b="27843"/>
            <a:stretch/>
          </p:blipFill>
          <p:spPr bwMode="auto">
            <a:xfrm>
              <a:off x="1315627" y="6948816"/>
              <a:ext cx="257044" cy="3497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9" name="TextBox 577"/>
            <p:cNvSpPr txBox="1"/>
            <p:nvPr/>
          </p:nvSpPr>
          <p:spPr>
            <a:xfrm>
              <a:off x="1362023" y="7073012"/>
              <a:ext cx="224990" cy="135422"/>
            </a:xfrm>
            <a:prstGeom prst="rect">
              <a:avLst/>
            </a:prstGeom>
            <a:noFill/>
          </p:spPr>
          <p:txBody>
            <a:bodyPr wrap="square" lIns="0" tIns="0" rIns="0" bIns="0" rtlCol="0">
              <a:spAutoFit/>
            </a:bodyPr>
            <a:lstStyle/>
            <a:p>
              <a:pPr fontAlgn="auto">
                <a:spcBef>
                  <a:spcPts val="0"/>
                </a:spcBef>
                <a:spcAft>
                  <a:spcPts val="0"/>
                </a:spcAft>
                <a:defRPr/>
              </a:pPr>
              <a:r>
                <a:rPr lang="en-US" sz="800" b="1" kern="0" spc="-51" dirty="0" smtClean="0">
                  <a:solidFill>
                    <a:srgbClr val="353435"/>
                  </a:solidFill>
                  <a:latin typeface="Segoe UI"/>
                </a:rPr>
                <a:t>Log</a:t>
              </a:r>
            </a:p>
          </p:txBody>
        </p:sp>
      </p:grpSp>
      <p:grpSp>
        <p:nvGrpSpPr>
          <p:cNvPr id="210" name="Log Yellow MBX8"/>
          <p:cNvGrpSpPr/>
          <p:nvPr/>
        </p:nvGrpSpPr>
        <p:grpSpPr>
          <a:xfrm>
            <a:off x="9652181" y="5817078"/>
            <a:ext cx="246715" cy="317967"/>
            <a:chOff x="1315627" y="6948816"/>
            <a:chExt cx="271386" cy="349763"/>
          </a:xfrm>
        </p:grpSpPr>
        <p:pic>
          <p:nvPicPr>
            <p:cNvPr id="211" name="Picture 4" descr="W:\Open Engagements\Productivity\MS-Unified Communications\#1601 BizProd MOD Team Core Content Work\New Iconography\Words\Draft\TechWords 6-19 Drop\File A.png"/>
            <p:cNvPicPr>
              <a:picLocks noChangeAspect="1" noChangeArrowheads="1"/>
            </p:cNvPicPr>
            <p:nvPr/>
          </p:nvPicPr>
          <p:blipFill rotWithShape="1">
            <a:blip r:embed="rId7" cstate="print">
              <a:duotone>
                <a:prstClr val="black"/>
                <a:srgbClr val="FFB900">
                  <a:tint val="45000"/>
                  <a:satMod val="400000"/>
                </a:srgbClr>
              </a:duotone>
              <a:extLst>
                <a:ext uri="{BEBA8EAE-BF5A-486C-A8C5-ECC9F3942E4B}">
                  <a14:imgProps xmlns:a14="http://schemas.microsoft.com/office/drawing/2010/main">
                    <a14:imgLayer r:embed="rId8">
                      <a14:imgEffect>
                        <a14:colorTemperature colorTemp="3625"/>
                      </a14:imgEffect>
                      <a14:imgEffect>
                        <a14:brightnessContrast bright="-17000"/>
                      </a14:imgEffect>
                    </a14:imgLayer>
                  </a14:imgProps>
                </a:ext>
                <a:ext uri="{28A0092B-C50C-407E-A947-70E740481C1C}">
                  <a14:useLocalDpi xmlns:a14="http://schemas.microsoft.com/office/drawing/2010/main" val="0"/>
                </a:ext>
              </a:extLst>
            </a:blip>
            <a:srcRect l="28655" t="25555" r="37097" b="27843"/>
            <a:stretch/>
          </p:blipFill>
          <p:spPr bwMode="auto">
            <a:xfrm>
              <a:off x="1315627" y="6948816"/>
              <a:ext cx="257044" cy="34976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12" name="TextBox 580"/>
            <p:cNvSpPr txBox="1"/>
            <p:nvPr/>
          </p:nvSpPr>
          <p:spPr>
            <a:xfrm>
              <a:off x="1362023" y="7073012"/>
              <a:ext cx="224990" cy="135422"/>
            </a:xfrm>
            <a:prstGeom prst="rect">
              <a:avLst/>
            </a:prstGeom>
            <a:noFill/>
          </p:spPr>
          <p:txBody>
            <a:bodyPr wrap="square" lIns="0" tIns="0" rIns="0" bIns="0" rtlCol="0">
              <a:spAutoFit/>
            </a:bodyPr>
            <a:lstStyle/>
            <a:p>
              <a:pPr fontAlgn="auto">
                <a:spcBef>
                  <a:spcPts val="0"/>
                </a:spcBef>
                <a:spcAft>
                  <a:spcPts val="0"/>
                </a:spcAft>
                <a:defRPr/>
              </a:pPr>
              <a:r>
                <a:rPr lang="en-US" sz="800" b="1" kern="0" spc="-51" dirty="0" smtClean="0">
                  <a:solidFill>
                    <a:srgbClr val="353435"/>
                  </a:solidFill>
                  <a:latin typeface="Segoe UI"/>
                </a:rPr>
                <a:t>Log</a:t>
              </a:r>
            </a:p>
          </p:txBody>
        </p:sp>
      </p:grpSp>
    </p:spTree>
    <p:extLst>
      <p:ext uri="{BB962C8B-B14F-4D97-AF65-F5344CB8AC3E}">
        <p14:creationId xmlns:p14="http://schemas.microsoft.com/office/powerpoint/2010/main" val="29459141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par>
                                <p:cTn id="8" presetID="10" presetClass="entr" presetSubtype="0" fill="hold" nodeType="withEffect">
                                  <p:stCondLst>
                                    <p:cond delay="0"/>
                                  </p:stCondLst>
                                  <p:childTnLst>
                                    <p:set>
                                      <p:cBhvr>
                                        <p:cTn id="9" dur="1" fill="hold">
                                          <p:stCondLst>
                                            <p:cond delay="0"/>
                                          </p:stCondLst>
                                        </p:cTn>
                                        <p:tgtEl>
                                          <p:spTgt spid="127"/>
                                        </p:tgtEl>
                                        <p:attrNameLst>
                                          <p:attrName>style.visibility</p:attrName>
                                        </p:attrNameLst>
                                      </p:cBhvr>
                                      <p:to>
                                        <p:strVal val="visible"/>
                                      </p:to>
                                    </p:set>
                                    <p:animEffect transition="in" filter="fade">
                                      <p:cBhvr>
                                        <p:cTn id="10" dur="500"/>
                                        <p:tgtEl>
                                          <p:spTgt spid="12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9.16905E-7 -4.81481E-6 L -0.04389 -4.81481E-6 " pathEditMode="relative" rAng="0" ptsTypes="AA">
                                      <p:cBhvr>
                                        <p:cTn id="14" dur="500" fill="hold"/>
                                        <p:tgtEl>
                                          <p:spTgt spid="181"/>
                                        </p:tgtEl>
                                        <p:attrNameLst>
                                          <p:attrName>ppt_x</p:attrName>
                                          <p:attrName>ppt_y</p:attrName>
                                        </p:attrNameLst>
                                      </p:cBhvr>
                                      <p:rCtr x="-2201" y="0"/>
                                    </p:animMotion>
                                  </p:childTnLst>
                                </p:cTn>
                              </p:par>
                            </p:childTnLst>
                          </p:cTn>
                        </p:par>
                        <p:par>
                          <p:cTn id="15" fill="hold">
                            <p:stCondLst>
                              <p:cond delay="500"/>
                            </p:stCondLst>
                            <p:childTnLst>
                              <p:par>
                                <p:cTn id="16" presetID="42" presetClass="path" presetSubtype="0" accel="50000" decel="50000" fill="hold" nodeType="afterEffect">
                                  <p:stCondLst>
                                    <p:cond delay="0"/>
                                  </p:stCondLst>
                                  <p:childTnLst>
                                    <p:animMotion origin="layout" path="M -0.04389 -4.81481E-6 L -0.04389 0.20255 " pathEditMode="relative" rAng="0" ptsTypes="AA">
                                      <p:cBhvr>
                                        <p:cTn id="17" dur="1500" fill="hold"/>
                                        <p:tgtEl>
                                          <p:spTgt spid="181"/>
                                        </p:tgtEl>
                                        <p:attrNameLst>
                                          <p:attrName>ppt_x</p:attrName>
                                          <p:attrName>ppt_y</p:attrName>
                                        </p:attrNameLst>
                                      </p:cBhvr>
                                      <p:rCtr x="0" y="10116"/>
                                    </p:animMotion>
                                  </p:childTnLst>
                                </p:cTn>
                              </p:par>
                            </p:childTnLst>
                          </p:cTn>
                        </p:par>
                        <p:par>
                          <p:cTn id="18" fill="hold">
                            <p:stCondLst>
                              <p:cond delay="2000"/>
                            </p:stCondLst>
                            <p:childTnLst>
                              <p:par>
                                <p:cTn id="19" presetID="42" presetClass="path" presetSubtype="0" accel="50000" decel="50000" fill="hold" nodeType="afterEffect">
                                  <p:stCondLst>
                                    <p:cond delay="0"/>
                                  </p:stCondLst>
                                  <p:childTnLst>
                                    <p:animMotion origin="layout" path="M -0.04389 0.20255 L -0.01263 0.20255 " pathEditMode="relative" rAng="0" ptsTypes="AA">
                                      <p:cBhvr>
                                        <p:cTn id="20" dur="500" fill="hold"/>
                                        <p:tgtEl>
                                          <p:spTgt spid="181"/>
                                        </p:tgtEl>
                                        <p:attrNameLst>
                                          <p:attrName>ppt_x</p:attrName>
                                          <p:attrName>ppt_y</p:attrName>
                                        </p:attrNameLst>
                                      </p:cBhvr>
                                      <p:rCtr x="1563" y="0"/>
                                    </p:animMotion>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0"/>
                                        </p:tgtEl>
                                        <p:attrNameLst>
                                          <p:attrName>style.visibility</p:attrName>
                                        </p:attrNameLst>
                                      </p:cBhvr>
                                      <p:to>
                                        <p:strVal val="visible"/>
                                      </p:to>
                                    </p:set>
                                    <p:animEffect transition="in" filter="wipe(left)">
                                      <p:cBhvr>
                                        <p:cTn id="25" dur="500"/>
                                        <p:tgtEl>
                                          <p:spTgt spid="130"/>
                                        </p:tgtEl>
                                      </p:cBhvr>
                                    </p:animEffect>
                                  </p:childTnLst>
                                </p:cTn>
                              </p:par>
                              <p:par>
                                <p:cTn id="26" presetID="1" presetClass="entr" presetSubtype="0" fill="hold" nodeType="withEffect">
                                  <p:stCondLst>
                                    <p:cond delay="0"/>
                                  </p:stCondLst>
                                  <p:childTnLst>
                                    <p:set>
                                      <p:cBhvr>
                                        <p:cTn id="27" dur="1" fill="hold">
                                          <p:stCondLst>
                                            <p:cond delay="0"/>
                                          </p:stCondLst>
                                        </p:cTn>
                                        <p:tgtEl>
                                          <p:spTgt spid="151"/>
                                        </p:tgtEl>
                                        <p:attrNameLst>
                                          <p:attrName>style.visibility</p:attrName>
                                        </p:attrNameLst>
                                      </p:cBhvr>
                                      <p:to>
                                        <p:strVal val="visible"/>
                                      </p:to>
                                    </p:set>
                                  </p:childTnLst>
                                </p:cTn>
                              </p:par>
                              <p:par>
                                <p:cTn id="28" presetID="42" presetClass="path" presetSubtype="0" accel="50000" decel="50000" fill="hold" nodeType="withEffect">
                                  <p:stCondLst>
                                    <p:cond delay="0"/>
                                  </p:stCondLst>
                                  <p:childTnLst>
                                    <p:animMotion origin="layout" path="M -0.00117 -0.00092 L -0.00117 -0.07963 " pathEditMode="relative" rAng="0" ptsTypes="AA">
                                      <p:cBhvr>
                                        <p:cTn id="29" dur="750" fill="hold"/>
                                        <p:tgtEl>
                                          <p:spTgt spid="151"/>
                                        </p:tgtEl>
                                        <p:attrNameLst>
                                          <p:attrName>ppt_x</p:attrName>
                                          <p:attrName>ppt_y</p:attrName>
                                        </p:attrNameLst>
                                      </p:cBhvr>
                                      <p:rCtr x="0" y="-3935"/>
                                    </p:animMotion>
                                  </p:childTnLst>
                                </p:cTn>
                              </p:par>
                              <p:par>
                                <p:cTn id="30" presetID="42" presetClass="path" presetSubtype="0" accel="50000" decel="50000" fill="hold" nodeType="withEffect">
                                  <p:stCondLst>
                                    <p:cond delay="750"/>
                                  </p:stCondLst>
                                  <p:childTnLst>
                                    <p:animMotion origin="layout" path="M -0.00117 -0.07963 L 0.48645 -0.07963 " pathEditMode="relative" rAng="0" ptsTypes="AA">
                                      <p:cBhvr>
                                        <p:cTn id="31" dur="2000" fill="hold"/>
                                        <p:tgtEl>
                                          <p:spTgt spid="151"/>
                                        </p:tgtEl>
                                        <p:attrNameLst>
                                          <p:attrName>ppt_x</p:attrName>
                                          <p:attrName>ppt_y</p:attrName>
                                        </p:attrNameLst>
                                      </p:cBhvr>
                                      <p:rCtr x="24381" y="0"/>
                                    </p:animMotion>
                                  </p:childTnLst>
                                </p:cTn>
                              </p:par>
                            </p:childTnLst>
                          </p:cTn>
                        </p:par>
                        <p:par>
                          <p:cTn id="32" fill="hold">
                            <p:stCondLst>
                              <p:cond delay="2750"/>
                            </p:stCondLst>
                            <p:childTnLst>
                              <p:par>
                                <p:cTn id="33" presetID="42" presetClass="path" presetSubtype="0" accel="50000" decel="50000" fill="hold" nodeType="afterEffect">
                                  <p:stCondLst>
                                    <p:cond delay="0"/>
                                  </p:stCondLst>
                                  <p:childTnLst>
                                    <p:animMotion origin="layout" path="M 0.48645 -0.07963 L 0.48645 -0.00093 " pathEditMode="relative" rAng="0" ptsTypes="AA">
                                      <p:cBhvr>
                                        <p:cTn id="34" dur="750" fill="hold"/>
                                        <p:tgtEl>
                                          <p:spTgt spid="151"/>
                                        </p:tgtEl>
                                        <p:attrNameLst>
                                          <p:attrName>ppt_x</p:attrName>
                                          <p:attrName>ppt_y</p:attrName>
                                        </p:attrNameLst>
                                      </p:cBhvr>
                                      <p:rCtr x="0" y="3935"/>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6"/>
                                        </p:tgtEl>
                                        <p:attrNameLst>
                                          <p:attrName>style.visibility</p:attrName>
                                        </p:attrNameLst>
                                      </p:cBhvr>
                                      <p:to>
                                        <p:strVal val="visible"/>
                                      </p:to>
                                    </p:set>
                                    <p:animEffect transition="in" filter="fade">
                                      <p:cBhvr>
                                        <p:cTn id="39" dur="500"/>
                                        <p:tgtEl>
                                          <p:spTgt spid="176"/>
                                        </p:tgtEl>
                                      </p:cBhvr>
                                    </p:animEffect>
                                  </p:childTnLst>
                                </p:cTn>
                              </p:par>
                              <p:par>
                                <p:cTn id="40" presetID="1" presetClass="entr" presetSubtype="0" fill="hold" nodeType="withEffect">
                                  <p:stCondLst>
                                    <p:cond delay="0"/>
                                  </p:stCondLst>
                                  <p:childTnLst>
                                    <p:set>
                                      <p:cBhvr>
                                        <p:cTn id="41" dur="1" fill="hold">
                                          <p:stCondLst>
                                            <p:cond delay="0"/>
                                          </p:stCondLst>
                                        </p:cTn>
                                        <p:tgtEl>
                                          <p:spTgt spid="131"/>
                                        </p:tgtEl>
                                        <p:attrNameLst>
                                          <p:attrName>style.visibility</p:attrName>
                                        </p:attrNameLst>
                                      </p:cBhvr>
                                      <p:to>
                                        <p:strVal val="visible"/>
                                      </p:to>
                                    </p:set>
                                  </p:childTnLst>
                                </p:cTn>
                              </p:par>
                            </p:childTnLst>
                          </p:cTn>
                        </p:par>
                        <p:par>
                          <p:cTn id="42" fill="hold">
                            <p:stCondLst>
                              <p:cond delay="500"/>
                            </p:stCondLst>
                            <p:childTnLst>
                              <p:par>
                                <p:cTn id="43" presetID="42" presetClass="path" presetSubtype="0" accel="50000" decel="50000" fill="hold" nodeType="afterEffect">
                                  <p:stCondLst>
                                    <p:cond delay="0"/>
                                  </p:stCondLst>
                                  <p:childTnLst>
                                    <p:animMotion origin="layout" path="M -0.00261 -0.00047 L -0.03647 -0.00047 " pathEditMode="relative" rAng="0" ptsTypes="AA">
                                      <p:cBhvr>
                                        <p:cTn id="44" dur="500" fill="hold"/>
                                        <p:tgtEl>
                                          <p:spTgt spid="176"/>
                                        </p:tgtEl>
                                        <p:attrNameLst>
                                          <p:attrName>ppt_x</p:attrName>
                                          <p:attrName>ppt_y</p:attrName>
                                        </p:attrNameLst>
                                      </p:cBhvr>
                                      <p:rCtr x="-1693" y="0"/>
                                    </p:animMotion>
                                  </p:childTnLst>
                                </p:cTn>
                              </p:par>
                            </p:childTnLst>
                          </p:cTn>
                        </p:par>
                        <p:par>
                          <p:cTn id="45" fill="hold">
                            <p:stCondLst>
                              <p:cond delay="1000"/>
                            </p:stCondLst>
                            <p:childTnLst>
                              <p:par>
                                <p:cTn id="46" presetID="42" presetClass="path" presetSubtype="0" accel="50000" decel="50000" fill="hold" nodeType="afterEffect">
                                  <p:stCondLst>
                                    <p:cond delay="0"/>
                                  </p:stCondLst>
                                  <p:childTnLst>
                                    <p:animMotion origin="layout" path="M -0.03386 -0.00046 L -0.03386 0.1551 " pathEditMode="relative" rAng="0" ptsTypes="AA">
                                      <p:cBhvr>
                                        <p:cTn id="47" dur="750" fill="hold"/>
                                        <p:tgtEl>
                                          <p:spTgt spid="176"/>
                                        </p:tgtEl>
                                        <p:attrNameLst>
                                          <p:attrName>ppt_x</p:attrName>
                                          <p:attrName>ppt_y</p:attrName>
                                        </p:attrNameLst>
                                      </p:cBhvr>
                                      <p:rCtr x="0" y="7778"/>
                                    </p:animMotion>
                                  </p:childTnLst>
                                </p:cTn>
                              </p:par>
                            </p:childTnLst>
                          </p:cTn>
                        </p:par>
                        <p:par>
                          <p:cTn id="48" fill="hold">
                            <p:stCondLst>
                              <p:cond delay="1750"/>
                            </p:stCondLst>
                            <p:childTnLst>
                              <p:par>
                                <p:cTn id="49" presetID="42" presetClass="path" presetSubtype="0" accel="50000" decel="50000" fill="hold" nodeType="afterEffect">
                                  <p:stCondLst>
                                    <p:cond delay="0"/>
                                  </p:stCondLst>
                                  <p:childTnLst>
                                    <p:animMotion origin="layout" path="M -0.03386 0.1551 L -0.07762 0.1551 " pathEditMode="relative" rAng="0" ptsTypes="AA">
                                      <p:cBhvr>
                                        <p:cTn id="50" dur="500" fill="hold"/>
                                        <p:tgtEl>
                                          <p:spTgt spid="176"/>
                                        </p:tgtEl>
                                        <p:attrNameLst>
                                          <p:attrName>ppt_x</p:attrName>
                                          <p:attrName>ppt_y</p:attrName>
                                        </p:attrNameLst>
                                      </p:cBhvr>
                                      <p:rCtr x="-2188" y="0"/>
                                    </p:animMotion>
                                  </p:childTnLst>
                                </p:cTn>
                              </p:par>
                            </p:childTnLst>
                          </p:cTn>
                        </p:par>
                        <p:par>
                          <p:cTn id="51" fill="hold">
                            <p:stCondLst>
                              <p:cond delay="2250"/>
                            </p:stCondLst>
                            <p:childTnLst>
                              <p:par>
                                <p:cTn id="52" presetID="10" presetClass="exit" presetSubtype="0" fill="hold" nodeType="afterEffect">
                                  <p:stCondLst>
                                    <p:cond delay="0"/>
                                  </p:stCondLst>
                                  <p:childTnLst>
                                    <p:animEffect transition="out" filter="fade">
                                      <p:cBhvr>
                                        <p:cTn id="53" dur="500"/>
                                        <p:tgtEl>
                                          <p:spTgt spid="131"/>
                                        </p:tgtEl>
                                      </p:cBhvr>
                                    </p:animEffect>
                                    <p:set>
                                      <p:cBhvr>
                                        <p:cTn id="54" dur="1" fill="hold">
                                          <p:stCondLst>
                                            <p:cond delay="499"/>
                                          </p:stCondLst>
                                        </p:cTn>
                                        <p:tgtEl>
                                          <p:spTgt spid="131"/>
                                        </p:tgtEl>
                                        <p:attrNameLst>
                                          <p:attrName>style.visibility</p:attrName>
                                        </p:attrNameLst>
                                      </p:cBhvr>
                                      <p:to>
                                        <p:strVal val="hidden"/>
                                      </p:to>
                                    </p:set>
                                  </p:childTnLst>
                                </p:cTn>
                              </p:par>
                            </p:childTnLst>
                          </p:cTn>
                        </p:par>
                        <p:par>
                          <p:cTn id="55" fill="hold">
                            <p:stCondLst>
                              <p:cond delay="2750"/>
                            </p:stCondLst>
                            <p:childTnLst>
                              <p:par>
                                <p:cTn id="56" presetID="10" presetClass="entr" presetSubtype="0" fill="hold" nodeType="afterEffect">
                                  <p:stCondLst>
                                    <p:cond delay="500"/>
                                  </p:stCondLst>
                                  <p:childTnLst>
                                    <p:set>
                                      <p:cBhvr>
                                        <p:cTn id="57" dur="1" fill="hold">
                                          <p:stCondLst>
                                            <p:cond delay="0"/>
                                          </p:stCondLst>
                                        </p:cTn>
                                        <p:tgtEl>
                                          <p:spTgt spid="171"/>
                                        </p:tgtEl>
                                        <p:attrNameLst>
                                          <p:attrName>style.visibility</p:attrName>
                                        </p:attrNameLst>
                                      </p:cBhvr>
                                      <p:to>
                                        <p:strVal val="visible"/>
                                      </p:to>
                                    </p:set>
                                    <p:animEffect transition="in" filter="fade">
                                      <p:cBhvr>
                                        <p:cTn id="58" dur="500"/>
                                        <p:tgtEl>
                                          <p:spTgt spid="171"/>
                                        </p:tgtEl>
                                      </p:cBhvr>
                                    </p:animEffect>
                                  </p:childTnLst>
                                </p:cTn>
                              </p:par>
                              <p:par>
                                <p:cTn id="59" presetID="1" presetClass="entr" presetSubtype="0" fill="hold" nodeType="withEffect">
                                  <p:stCondLst>
                                    <p:cond delay="500"/>
                                  </p:stCondLst>
                                  <p:childTnLst>
                                    <p:set>
                                      <p:cBhvr>
                                        <p:cTn id="60" dur="1" fill="hold">
                                          <p:stCondLst>
                                            <p:cond delay="0"/>
                                          </p:stCondLst>
                                        </p:cTn>
                                        <p:tgtEl>
                                          <p:spTgt spid="134"/>
                                        </p:tgtEl>
                                        <p:attrNameLst>
                                          <p:attrName>style.visibility</p:attrName>
                                        </p:attrNameLst>
                                      </p:cBhvr>
                                      <p:to>
                                        <p:strVal val="visible"/>
                                      </p:to>
                                    </p:set>
                                  </p:childTnLst>
                                </p:cTn>
                              </p:par>
                            </p:childTnLst>
                          </p:cTn>
                        </p:par>
                        <p:par>
                          <p:cTn id="61" fill="hold">
                            <p:stCondLst>
                              <p:cond delay="3750"/>
                            </p:stCondLst>
                            <p:childTnLst>
                              <p:par>
                                <p:cTn id="62" presetID="42" presetClass="path" presetSubtype="0" accel="50000" decel="50000" fill="hold" nodeType="afterEffect">
                                  <p:stCondLst>
                                    <p:cond delay="0"/>
                                  </p:stCondLst>
                                  <p:childTnLst>
                                    <p:animMotion origin="layout" path="M -0.00247 -0.00092 L -0.00247 0.0426 " pathEditMode="relative" rAng="0" ptsTypes="AA">
                                      <p:cBhvr>
                                        <p:cTn id="63" dur="250" fill="hold"/>
                                        <p:tgtEl>
                                          <p:spTgt spid="171"/>
                                        </p:tgtEl>
                                        <p:attrNameLst>
                                          <p:attrName>ppt_x</p:attrName>
                                          <p:attrName>ppt_y</p:attrName>
                                        </p:attrNameLst>
                                      </p:cBhvr>
                                      <p:rCtr x="0" y="2176"/>
                                    </p:animMotion>
                                  </p:childTnLst>
                                </p:cTn>
                              </p:par>
                            </p:childTnLst>
                          </p:cTn>
                        </p:par>
                        <p:par>
                          <p:cTn id="64" fill="hold">
                            <p:stCondLst>
                              <p:cond delay="4000"/>
                            </p:stCondLst>
                            <p:childTnLst>
                              <p:par>
                                <p:cTn id="65" presetID="42" presetClass="path" presetSubtype="0" accel="50000" decel="50000" fill="hold" nodeType="afterEffect">
                                  <p:stCondLst>
                                    <p:cond delay="0"/>
                                  </p:stCondLst>
                                  <p:childTnLst>
                                    <p:animMotion origin="layout" path="M -0.00247 0.04259 L 0.17257 0.04259 " pathEditMode="relative" rAng="0" ptsTypes="AA">
                                      <p:cBhvr>
                                        <p:cTn id="66" dur="750" fill="hold"/>
                                        <p:tgtEl>
                                          <p:spTgt spid="171"/>
                                        </p:tgtEl>
                                        <p:attrNameLst>
                                          <p:attrName>ppt_x</p:attrName>
                                          <p:attrName>ppt_y</p:attrName>
                                        </p:attrNameLst>
                                      </p:cBhvr>
                                      <p:rCtr x="8752" y="0"/>
                                    </p:animMotion>
                                  </p:childTnLst>
                                </p:cTn>
                              </p:par>
                            </p:childTnLst>
                          </p:cTn>
                        </p:par>
                        <p:par>
                          <p:cTn id="67" fill="hold">
                            <p:stCondLst>
                              <p:cond delay="4750"/>
                            </p:stCondLst>
                            <p:childTnLst>
                              <p:par>
                                <p:cTn id="68" presetID="42" presetClass="path" presetSubtype="0" accel="50000" decel="50000" fill="hold" nodeType="afterEffect">
                                  <p:stCondLst>
                                    <p:cond delay="0"/>
                                  </p:stCondLst>
                                  <p:childTnLst>
                                    <p:animMotion origin="layout" path="M 0.17257 0.04259 L 0.17257 0.15463 " pathEditMode="relative" rAng="0" ptsTypes="AA">
                                      <p:cBhvr>
                                        <p:cTn id="69" dur="500" fill="hold"/>
                                        <p:tgtEl>
                                          <p:spTgt spid="171"/>
                                        </p:tgtEl>
                                        <p:attrNameLst>
                                          <p:attrName>ppt_x</p:attrName>
                                          <p:attrName>ppt_y</p:attrName>
                                        </p:attrNameLst>
                                      </p:cBhvr>
                                      <p:rCtr x="0" y="5602"/>
                                    </p:animMotion>
                                  </p:childTnLst>
                                </p:cTn>
                              </p:par>
                            </p:childTnLst>
                          </p:cTn>
                        </p:par>
                        <p:par>
                          <p:cTn id="70" fill="hold">
                            <p:stCondLst>
                              <p:cond delay="5250"/>
                            </p:stCondLst>
                            <p:childTnLst>
                              <p:par>
                                <p:cTn id="71" presetID="10" presetClass="exit" presetSubtype="0" fill="hold" nodeType="afterEffect">
                                  <p:stCondLst>
                                    <p:cond delay="0"/>
                                  </p:stCondLst>
                                  <p:childTnLst>
                                    <p:animEffect transition="out" filter="fade">
                                      <p:cBhvr>
                                        <p:cTn id="72" dur="500"/>
                                        <p:tgtEl>
                                          <p:spTgt spid="134"/>
                                        </p:tgtEl>
                                      </p:cBhvr>
                                    </p:animEffect>
                                    <p:set>
                                      <p:cBhvr>
                                        <p:cTn id="73" dur="1" fill="hold">
                                          <p:stCondLst>
                                            <p:cond delay="499"/>
                                          </p:stCondLst>
                                        </p:cTn>
                                        <p:tgtEl>
                                          <p:spTgt spid="134"/>
                                        </p:tgtEl>
                                        <p:attrNameLst>
                                          <p:attrName>style.visibility</p:attrName>
                                        </p:attrNameLst>
                                      </p:cBhvr>
                                      <p:to>
                                        <p:strVal val="hidden"/>
                                      </p:to>
                                    </p:set>
                                  </p:childTnLst>
                                </p:cTn>
                              </p:par>
                            </p:childTnLst>
                          </p:cTn>
                        </p:par>
                        <p:par>
                          <p:cTn id="74" fill="hold">
                            <p:stCondLst>
                              <p:cond delay="5750"/>
                            </p:stCondLst>
                            <p:childTnLst>
                              <p:par>
                                <p:cTn id="75" presetID="10" presetClass="entr" presetSubtype="0" fill="hold" nodeType="afterEffect">
                                  <p:stCondLst>
                                    <p:cond delay="50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childTnLst>
                          </p:cTn>
                        </p:par>
                        <p:par>
                          <p:cTn id="78" fill="hold">
                            <p:stCondLst>
                              <p:cond delay="6750"/>
                            </p:stCondLst>
                            <p:childTnLst>
                              <p:par>
                                <p:cTn id="79" presetID="1" presetClass="entr" presetSubtype="0" fill="hold" nodeType="afterEffect">
                                  <p:stCondLst>
                                    <p:cond delay="0"/>
                                  </p:stCondLst>
                                  <p:childTnLst>
                                    <p:set>
                                      <p:cBhvr>
                                        <p:cTn id="80" dur="1" fill="hold">
                                          <p:stCondLst>
                                            <p:cond delay="0"/>
                                          </p:stCondLst>
                                        </p:cTn>
                                        <p:tgtEl>
                                          <p:spTgt spid="137"/>
                                        </p:tgtEl>
                                        <p:attrNameLst>
                                          <p:attrName>style.visibility</p:attrName>
                                        </p:attrNameLst>
                                      </p:cBhvr>
                                      <p:to>
                                        <p:strVal val="visible"/>
                                      </p:to>
                                    </p:set>
                                  </p:childTnLst>
                                </p:cTn>
                              </p:par>
                            </p:childTnLst>
                          </p:cTn>
                        </p:par>
                        <p:par>
                          <p:cTn id="81" fill="hold">
                            <p:stCondLst>
                              <p:cond delay="6750"/>
                            </p:stCondLst>
                            <p:childTnLst>
                              <p:par>
                                <p:cTn id="82" presetID="35" presetClass="path" presetSubtype="0" accel="50000" decel="50000" fill="hold" nodeType="afterEffect">
                                  <p:stCondLst>
                                    <p:cond delay="0"/>
                                  </p:stCondLst>
                                  <p:childTnLst>
                                    <p:animMotion origin="layout" path="M -0.00208 -0.00047 L -0.11669 -0.00047 " pathEditMode="relative" rAng="0" ptsTypes="AA">
                                      <p:cBhvr>
                                        <p:cTn id="83" dur="750" fill="hold"/>
                                        <p:tgtEl>
                                          <p:spTgt spid="166"/>
                                        </p:tgtEl>
                                        <p:attrNameLst>
                                          <p:attrName>ppt_x</p:attrName>
                                          <p:attrName>ppt_y</p:attrName>
                                        </p:attrNameLst>
                                      </p:cBhvr>
                                      <p:rCtr x="-5731" y="0"/>
                                    </p:animMotion>
                                  </p:childTnLst>
                                </p:cTn>
                              </p:par>
                            </p:childTnLst>
                          </p:cTn>
                        </p:par>
                        <p:par>
                          <p:cTn id="84" fill="hold">
                            <p:stCondLst>
                              <p:cond delay="7500"/>
                            </p:stCondLst>
                            <p:childTnLst>
                              <p:par>
                                <p:cTn id="85" presetID="42" presetClass="path" presetSubtype="0" accel="50000" decel="50000" fill="hold" nodeType="afterEffect">
                                  <p:stCondLst>
                                    <p:cond delay="0"/>
                                  </p:stCondLst>
                                  <p:childTnLst>
                                    <p:animMotion origin="layout" path="M -0.1167 -0.00046 L -0.1167 0.31065 " pathEditMode="relative" rAng="0" ptsTypes="AA">
                                      <p:cBhvr>
                                        <p:cTn id="86" dur="1000" fill="hold"/>
                                        <p:tgtEl>
                                          <p:spTgt spid="166"/>
                                        </p:tgtEl>
                                        <p:attrNameLst>
                                          <p:attrName>ppt_x</p:attrName>
                                          <p:attrName>ppt_y</p:attrName>
                                        </p:attrNameLst>
                                      </p:cBhvr>
                                      <p:rCtr x="0" y="15556"/>
                                    </p:animMotion>
                                  </p:childTnLst>
                                </p:cTn>
                              </p:par>
                            </p:childTnLst>
                          </p:cTn>
                        </p:par>
                        <p:par>
                          <p:cTn id="87" fill="hold">
                            <p:stCondLst>
                              <p:cond delay="8500"/>
                            </p:stCondLst>
                            <p:childTnLst>
                              <p:par>
                                <p:cTn id="88" presetID="63" presetClass="path" presetSubtype="0" accel="50000" decel="50000" fill="hold" nodeType="afterEffect">
                                  <p:stCondLst>
                                    <p:cond delay="0"/>
                                  </p:stCondLst>
                                  <p:childTnLst>
                                    <p:animMotion origin="layout" path="M -0.1167 0.31065 L 0.06043 0.31065 " pathEditMode="relative" rAng="0" ptsTypes="AA">
                                      <p:cBhvr>
                                        <p:cTn id="89" dur="750" fill="hold"/>
                                        <p:tgtEl>
                                          <p:spTgt spid="166"/>
                                        </p:tgtEl>
                                        <p:attrNameLst>
                                          <p:attrName>ppt_x</p:attrName>
                                          <p:attrName>ppt_y</p:attrName>
                                        </p:attrNameLst>
                                      </p:cBhvr>
                                      <p:rCtr x="8856" y="0"/>
                                    </p:animMotion>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156"/>
                                        </p:tgtEl>
                                        <p:attrNameLst>
                                          <p:attrName>style.visibility</p:attrName>
                                        </p:attrNameLst>
                                      </p:cBhvr>
                                      <p:to>
                                        <p:strVal val="visible"/>
                                      </p:to>
                                    </p:set>
                                    <p:animEffect transition="in" filter="fade">
                                      <p:cBhvr>
                                        <p:cTn id="94" dur="500"/>
                                        <p:tgtEl>
                                          <p:spTgt spid="156"/>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138"/>
                                        </p:tgtEl>
                                        <p:attrNameLst>
                                          <p:attrName>style.visibility</p:attrName>
                                        </p:attrNameLst>
                                      </p:cBhvr>
                                      <p:to>
                                        <p:strVal val="visible"/>
                                      </p:to>
                                    </p:set>
                                    <p:animEffect transition="in" filter="wipe(left)">
                                      <p:cBhvr>
                                        <p:cTn id="98" dur="500"/>
                                        <p:tgtEl>
                                          <p:spTgt spid="138"/>
                                        </p:tgtEl>
                                      </p:cBhvr>
                                    </p:animEffect>
                                  </p:childTnLst>
                                </p:cTn>
                              </p:par>
                            </p:childTnLst>
                          </p:cTn>
                        </p:par>
                        <p:par>
                          <p:cTn id="99" fill="hold">
                            <p:stCondLst>
                              <p:cond delay="1000"/>
                            </p:stCondLst>
                            <p:childTnLst>
                              <p:par>
                                <p:cTn id="100" presetID="42" presetClass="path" presetSubtype="0" accel="50000" decel="50000" fill="hold" nodeType="afterEffect">
                                  <p:stCondLst>
                                    <p:cond delay="0"/>
                                  </p:stCondLst>
                                  <p:childTnLst>
                                    <p:animMotion origin="layout" path="M -0.00026 -0.00024 L -0.00026 -0.06713 " pathEditMode="relative" rAng="0" ptsTypes="AA">
                                      <p:cBhvr>
                                        <p:cTn id="101" dur="250" fill="hold"/>
                                        <p:tgtEl>
                                          <p:spTgt spid="156"/>
                                        </p:tgtEl>
                                        <p:attrNameLst>
                                          <p:attrName>ppt_x</p:attrName>
                                          <p:attrName>ppt_y</p:attrName>
                                        </p:attrNameLst>
                                      </p:cBhvr>
                                      <p:rCtr x="0" y="-3356"/>
                                    </p:animMotion>
                                  </p:childTnLst>
                                </p:cTn>
                              </p:par>
                            </p:childTnLst>
                          </p:cTn>
                        </p:par>
                        <p:par>
                          <p:cTn id="102" fill="hold">
                            <p:stCondLst>
                              <p:cond delay="1250"/>
                            </p:stCondLst>
                            <p:childTnLst>
                              <p:par>
                                <p:cTn id="103" presetID="63" presetClass="path" presetSubtype="0" accel="50000" decel="50000" fill="hold" nodeType="afterEffect">
                                  <p:stCondLst>
                                    <p:cond delay="0"/>
                                  </p:stCondLst>
                                  <p:childTnLst>
                                    <p:animMotion origin="layout" path="M -0.00026 -0.06713 L 0.41313 -0.06713 " pathEditMode="relative" rAng="0" ptsTypes="AA">
                                      <p:cBhvr>
                                        <p:cTn id="104" dur="1000" fill="hold"/>
                                        <p:tgtEl>
                                          <p:spTgt spid="156"/>
                                        </p:tgtEl>
                                        <p:attrNameLst>
                                          <p:attrName>ppt_x</p:attrName>
                                          <p:attrName>ppt_y</p:attrName>
                                        </p:attrNameLst>
                                      </p:cBhvr>
                                      <p:rCtr x="20669" y="0"/>
                                    </p:animMotion>
                                  </p:childTnLst>
                                </p:cTn>
                              </p:par>
                            </p:childTnLst>
                          </p:cTn>
                        </p:par>
                        <p:par>
                          <p:cTn id="105" fill="hold">
                            <p:stCondLst>
                              <p:cond delay="2250"/>
                            </p:stCondLst>
                            <p:childTnLst>
                              <p:par>
                                <p:cTn id="106" presetID="42" presetClass="path" presetSubtype="0" accel="50000" decel="50000" fill="hold" nodeType="afterEffect">
                                  <p:stCondLst>
                                    <p:cond delay="0"/>
                                  </p:stCondLst>
                                  <p:childTnLst>
                                    <p:animMotion origin="layout" path="M 0.41313 -0.06713 L 0.41313 -0.00023 " pathEditMode="relative" rAng="0" ptsTypes="AA">
                                      <p:cBhvr>
                                        <p:cTn id="107" dur="250" fill="hold"/>
                                        <p:tgtEl>
                                          <p:spTgt spid="156"/>
                                        </p:tgtEl>
                                        <p:attrNameLst>
                                          <p:attrName>ppt_x</p:attrName>
                                          <p:attrName>ppt_y</p:attrName>
                                        </p:attrNameLst>
                                      </p:cBhvr>
                                      <p:rCtr x="0" y="3333"/>
                                    </p:animMotion>
                                  </p:childTnLst>
                                </p:cTn>
                              </p:par>
                            </p:childTnLst>
                          </p:cTn>
                        </p:par>
                        <p:par>
                          <p:cTn id="108" fill="hold">
                            <p:stCondLst>
                              <p:cond delay="2500"/>
                            </p:stCondLst>
                            <p:childTnLst>
                              <p:par>
                                <p:cTn id="109" presetID="63" presetClass="path" presetSubtype="0" accel="50000" decel="50000" fill="hold" nodeType="afterEffect">
                                  <p:stCondLst>
                                    <p:cond delay="0"/>
                                  </p:stCondLst>
                                  <p:childTnLst>
                                    <p:animMotion origin="layout" path="M 0.41313 -0.00023 L 0.48815 -0.00023 " pathEditMode="relative" rAng="0" ptsTypes="AA">
                                      <p:cBhvr>
                                        <p:cTn id="110" dur="500" fill="hold"/>
                                        <p:tgtEl>
                                          <p:spTgt spid="156"/>
                                        </p:tgtEl>
                                        <p:attrNameLst>
                                          <p:attrName>ppt_x</p:attrName>
                                          <p:attrName>ppt_y</p:attrName>
                                        </p:attrNameLst>
                                      </p:cBhvr>
                                      <p:rCtr x="3751" y="0"/>
                                    </p:animMotion>
                                  </p:childTnLst>
                                </p:cTn>
                              </p:par>
                            </p:childTnLst>
                          </p:cTn>
                        </p:par>
                        <p:par>
                          <p:cTn id="111" fill="hold">
                            <p:stCondLst>
                              <p:cond delay="3000"/>
                            </p:stCondLst>
                            <p:childTnLst>
                              <p:par>
                                <p:cTn id="112" presetID="1" presetClass="entr" presetSubtype="0" fill="hold" nodeType="afterEffect">
                                  <p:stCondLst>
                                    <p:cond delay="500"/>
                                  </p:stCondLst>
                                  <p:childTnLst>
                                    <p:set>
                                      <p:cBhvr>
                                        <p:cTn id="113" dur="1" fill="hold">
                                          <p:stCondLst>
                                            <p:cond delay="0"/>
                                          </p:stCondLst>
                                        </p:cTn>
                                        <p:tgtEl>
                                          <p:spTgt spid="161"/>
                                        </p:tgtEl>
                                        <p:attrNameLst>
                                          <p:attrName>style.visibility</p:attrName>
                                        </p:attrNameLst>
                                      </p:cBhvr>
                                      <p:to>
                                        <p:strVal val="visible"/>
                                      </p:to>
                                    </p:set>
                                  </p:childTnLst>
                                </p:cTn>
                              </p:par>
                            </p:childTnLst>
                          </p:cTn>
                        </p:par>
                        <p:par>
                          <p:cTn id="114" fill="hold">
                            <p:stCondLst>
                              <p:cond delay="3500"/>
                            </p:stCondLst>
                            <p:childTnLst>
                              <p:par>
                                <p:cTn id="115" presetID="1" presetClass="entr" presetSubtype="0" fill="hold" nodeType="afterEffect">
                                  <p:stCondLst>
                                    <p:cond delay="0"/>
                                  </p:stCondLst>
                                  <p:childTnLst>
                                    <p:set>
                                      <p:cBhvr>
                                        <p:cTn id="116" dur="1" fill="hold">
                                          <p:stCondLst>
                                            <p:cond delay="0"/>
                                          </p:stCondLst>
                                        </p:cTn>
                                        <p:tgtEl>
                                          <p:spTgt spid="139"/>
                                        </p:tgtEl>
                                        <p:attrNameLst>
                                          <p:attrName>style.visibility</p:attrName>
                                        </p:attrNameLst>
                                      </p:cBhvr>
                                      <p:to>
                                        <p:strVal val="visible"/>
                                      </p:to>
                                    </p:set>
                                  </p:childTnLst>
                                </p:cTn>
                              </p:par>
                            </p:childTnLst>
                          </p:cTn>
                        </p:par>
                        <p:par>
                          <p:cTn id="117" fill="hold">
                            <p:stCondLst>
                              <p:cond delay="3500"/>
                            </p:stCondLst>
                            <p:childTnLst>
                              <p:par>
                                <p:cTn id="118" presetID="42" presetClass="path" presetSubtype="0" accel="50000" decel="50000" fill="hold" nodeType="afterEffect">
                                  <p:stCondLst>
                                    <p:cond delay="250"/>
                                  </p:stCondLst>
                                  <p:childTnLst>
                                    <p:animMotion origin="layout" path="M -0.00026 -0.00024 L -0.09351 -0.00047 " pathEditMode="relative" rAng="0" ptsTypes="AA">
                                      <p:cBhvr>
                                        <p:cTn id="119" dur="500" fill="hold"/>
                                        <p:tgtEl>
                                          <p:spTgt spid="161"/>
                                        </p:tgtEl>
                                        <p:attrNameLst>
                                          <p:attrName>ppt_x</p:attrName>
                                          <p:attrName>ppt_y</p:attrName>
                                        </p:attrNameLst>
                                      </p:cBhvr>
                                      <p:rCtr x="-4663" y="-23"/>
                                    </p:animMotion>
                                  </p:childTnLst>
                                </p:cTn>
                              </p:par>
                            </p:childTnLst>
                          </p:cTn>
                        </p:par>
                        <p:par>
                          <p:cTn id="120" fill="hold">
                            <p:stCondLst>
                              <p:cond delay="4250"/>
                            </p:stCondLst>
                            <p:childTnLst>
                              <p:par>
                                <p:cTn id="121" presetID="42" presetClass="path" presetSubtype="0" accel="50000" decel="50000" fill="hold" nodeType="afterEffect">
                                  <p:stCondLst>
                                    <p:cond delay="0"/>
                                  </p:stCondLst>
                                  <p:childTnLst>
                                    <p:animMotion origin="layout" path="M -0.09351 -0.00046 L -0.09403 0.17755 " pathEditMode="relative" rAng="0" ptsTypes="AA">
                                      <p:cBhvr>
                                        <p:cTn id="122" dur="750" fill="hold"/>
                                        <p:tgtEl>
                                          <p:spTgt spid="161"/>
                                        </p:tgtEl>
                                        <p:attrNameLst>
                                          <p:attrName>ppt_x</p:attrName>
                                          <p:attrName>ppt_y</p:attrName>
                                        </p:attrNameLst>
                                      </p:cBhvr>
                                      <p:rCtr x="-26" y="8889"/>
                                    </p:animMotion>
                                  </p:childTnLst>
                                </p:cTn>
                              </p:par>
                            </p:childTnLst>
                          </p:cTn>
                        </p:par>
                        <p:par>
                          <p:cTn id="123" fill="hold">
                            <p:stCondLst>
                              <p:cond delay="5000"/>
                            </p:stCondLst>
                            <p:childTnLst>
                              <p:par>
                                <p:cTn id="124" presetID="42" presetClass="path" presetSubtype="0" accel="50000" decel="50000" fill="hold" nodeType="afterEffect">
                                  <p:stCondLst>
                                    <p:cond delay="0"/>
                                  </p:stCondLst>
                                  <p:childTnLst>
                                    <p:animMotion origin="layout" path="M -0.09403 0.17755 L -0.1378 0.17755 " pathEditMode="relative" rAng="0" ptsTypes="AA">
                                      <p:cBhvr>
                                        <p:cTn id="125" dur="250" fill="hold"/>
                                        <p:tgtEl>
                                          <p:spTgt spid="161"/>
                                        </p:tgtEl>
                                        <p:attrNameLst>
                                          <p:attrName>ppt_x</p:attrName>
                                          <p:attrName>ppt_y</p:attrName>
                                        </p:attrNameLst>
                                      </p:cBhvr>
                                      <p:rCtr x="-2188" y="0"/>
                                    </p:animMotion>
                                  </p:childTnLst>
                                </p:cTn>
                              </p:par>
                            </p:childTnLst>
                          </p:cTn>
                        </p:par>
                        <p:par>
                          <p:cTn id="126" fill="hold">
                            <p:stCondLst>
                              <p:cond delay="5250"/>
                            </p:stCondLst>
                            <p:childTnLst>
                              <p:par>
                                <p:cTn id="127" presetID="10" presetClass="exit" presetSubtype="0" fill="hold" nodeType="afterEffect">
                                  <p:stCondLst>
                                    <p:cond delay="0"/>
                                  </p:stCondLst>
                                  <p:childTnLst>
                                    <p:animEffect transition="out" filter="fade">
                                      <p:cBhvr>
                                        <p:cTn id="128" dur="500"/>
                                        <p:tgtEl>
                                          <p:spTgt spid="139"/>
                                        </p:tgtEl>
                                      </p:cBhvr>
                                    </p:animEffect>
                                    <p:set>
                                      <p:cBhvr>
                                        <p:cTn id="129" dur="1" fill="hold">
                                          <p:stCondLst>
                                            <p:cond delay="499"/>
                                          </p:stCondLst>
                                        </p:cTn>
                                        <p:tgtEl>
                                          <p:spTgt spid="139"/>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148"/>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145"/>
                                        </p:tgtEl>
                                        <p:attrNameLst>
                                          <p:attrName>style.visibility</p:attrName>
                                        </p:attrNameLst>
                                      </p:cBhvr>
                                      <p:to>
                                        <p:strVal val="visible"/>
                                      </p:to>
                                    </p:set>
                                  </p:childTnLst>
                                </p:cTn>
                              </p:par>
                              <p:par>
                                <p:cTn id="136" presetID="1" presetClass="exit" presetSubtype="0" fill="hold" nodeType="withEffect">
                                  <p:stCondLst>
                                    <p:cond delay="0"/>
                                  </p:stCondLst>
                                  <p:childTnLst>
                                    <p:set>
                                      <p:cBhvr>
                                        <p:cTn id="137" dur="1" fill="hold">
                                          <p:stCondLst>
                                            <p:cond delay="0"/>
                                          </p:stCondLst>
                                        </p:cTn>
                                        <p:tgtEl>
                                          <p:spTgt spid="130"/>
                                        </p:tgtEl>
                                        <p:attrNameLst>
                                          <p:attrName>style.visibility</p:attrName>
                                        </p:attrNameLst>
                                      </p:cBhvr>
                                      <p:to>
                                        <p:strVal val="hidden"/>
                                      </p:to>
                                    </p:set>
                                  </p:childTnLst>
                                </p:cTn>
                              </p:par>
                              <p:par>
                                <p:cTn id="138" presetID="1" presetClass="exit" presetSubtype="0" fill="hold" nodeType="withEffect">
                                  <p:stCondLst>
                                    <p:cond delay="0"/>
                                  </p:stCondLst>
                                  <p:childTnLst>
                                    <p:set>
                                      <p:cBhvr>
                                        <p:cTn id="139" dur="1" fill="hold">
                                          <p:stCondLst>
                                            <p:cond delay="0"/>
                                          </p:stCondLst>
                                        </p:cTn>
                                        <p:tgtEl>
                                          <p:spTgt spid="137"/>
                                        </p:tgtEl>
                                        <p:attrNameLst>
                                          <p:attrName>style.visibility</p:attrName>
                                        </p:attrNameLst>
                                      </p:cBhvr>
                                      <p:to>
                                        <p:strVal val="hidden"/>
                                      </p:to>
                                    </p:set>
                                  </p:childTnLst>
                                </p:cTn>
                              </p:par>
                              <p:par>
                                <p:cTn id="140" presetID="1" presetClass="exit" presetSubtype="0" fill="hold" nodeType="withEffect">
                                  <p:stCondLst>
                                    <p:cond delay="0"/>
                                  </p:stCondLst>
                                  <p:childTnLst>
                                    <p:set>
                                      <p:cBhvr>
                                        <p:cTn id="141" dur="1" fill="hold">
                                          <p:stCondLst>
                                            <p:cond delay="0"/>
                                          </p:stCondLst>
                                        </p:cTn>
                                        <p:tgtEl>
                                          <p:spTgt spid="138"/>
                                        </p:tgtEl>
                                        <p:attrNameLst>
                                          <p:attrName>style.visibility</p:attrName>
                                        </p:attrNameLst>
                                      </p:cBhvr>
                                      <p:to>
                                        <p:strVal val="hidden"/>
                                      </p:to>
                                    </p:set>
                                  </p:childTnLst>
                                </p:cTn>
                              </p:par>
                            </p:childTnLst>
                          </p:cTn>
                        </p:par>
                        <p:par>
                          <p:cTn id="142" fill="hold">
                            <p:stCondLst>
                              <p:cond delay="0"/>
                            </p:stCondLst>
                            <p:childTnLst>
                              <p:par>
                                <p:cTn id="143" presetID="1" presetClass="entr" presetSubtype="0" fill="hold" nodeType="afterEffect">
                                  <p:stCondLst>
                                    <p:cond delay="500"/>
                                  </p:stCondLst>
                                  <p:childTnLst>
                                    <p:set>
                                      <p:cBhvr>
                                        <p:cTn id="144" dur="1" fill="hold">
                                          <p:stCondLst>
                                            <p:cond delay="0"/>
                                          </p:stCondLst>
                                        </p:cTn>
                                        <p:tgtEl>
                                          <p:spTgt spid="142"/>
                                        </p:tgtEl>
                                        <p:attrNameLst>
                                          <p:attrName>style.visibility</p:attrName>
                                        </p:attrNameLst>
                                      </p:cBhvr>
                                      <p:to>
                                        <p:strVal val="visible"/>
                                      </p:to>
                                    </p:set>
                                  </p:childTnLst>
                                </p:cTn>
                              </p:par>
                              <p:par>
                                <p:cTn id="145" presetID="1" presetClass="exit" presetSubtype="0" fill="hold" nodeType="withEffect">
                                  <p:stCondLst>
                                    <p:cond delay="0"/>
                                  </p:stCondLst>
                                  <p:childTnLst>
                                    <p:set>
                                      <p:cBhvr>
                                        <p:cTn id="146" dur="1" fill="hold">
                                          <p:stCondLst>
                                            <p:cond delay="0"/>
                                          </p:stCondLst>
                                        </p:cTn>
                                        <p:tgtEl>
                                          <p:spTgt spid="127"/>
                                        </p:tgtEl>
                                        <p:attrNameLst>
                                          <p:attrName>style.visibility</p:attrName>
                                        </p:attrNameLst>
                                      </p:cBhvr>
                                      <p:to>
                                        <p:strVal val="hidden"/>
                                      </p:to>
                                    </p:set>
                                  </p:childTnLst>
                                </p:cTn>
                              </p:par>
                              <p:par>
                                <p:cTn id="147" presetID="10" presetClass="exit" presetSubtype="0" fill="hold" nodeType="withEffect">
                                  <p:stCondLst>
                                    <p:cond delay="0"/>
                                  </p:stCondLst>
                                  <p:childTnLst>
                                    <p:animEffect transition="out" filter="fade">
                                      <p:cBhvr>
                                        <p:cTn id="148" dur="500"/>
                                        <p:tgtEl>
                                          <p:spTgt spid="145"/>
                                        </p:tgtEl>
                                      </p:cBhvr>
                                    </p:animEffect>
                                    <p:set>
                                      <p:cBhvr>
                                        <p:cTn id="149" dur="1" fill="hold">
                                          <p:stCondLst>
                                            <p:cond delay="499"/>
                                          </p:stCondLst>
                                        </p:cTn>
                                        <p:tgtEl>
                                          <p:spTgt spid="145"/>
                                        </p:tgtEl>
                                        <p:attrNameLst>
                                          <p:attrName>style.visibility</p:attrName>
                                        </p:attrNameLst>
                                      </p:cBhvr>
                                      <p:to>
                                        <p:strVal val="hidden"/>
                                      </p:to>
                                    </p:set>
                                  </p:childTnLst>
                                </p:cTn>
                              </p:par>
                              <p:par>
                                <p:cTn id="150" presetID="10" presetClass="exit" presetSubtype="0" fill="hold" nodeType="withEffect">
                                  <p:stCondLst>
                                    <p:cond delay="0"/>
                                  </p:stCondLst>
                                  <p:childTnLst>
                                    <p:animEffect transition="out" filter="fade">
                                      <p:cBhvr>
                                        <p:cTn id="151" dur="500"/>
                                        <p:tgtEl>
                                          <p:spTgt spid="142"/>
                                        </p:tgtEl>
                                      </p:cBhvr>
                                    </p:animEffect>
                                    <p:set>
                                      <p:cBhvr>
                                        <p:cTn id="152" dur="1" fill="hold">
                                          <p:stCondLst>
                                            <p:cond delay="499"/>
                                          </p:stCondLst>
                                        </p:cTn>
                                        <p:tgtEl>
                                          <p:spTgt spid="142"/>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148"/>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nodeType="clickEffect">
                                  <p:stCondLst>
                                    <p:cond delay="0"/>
                                  </p:stCondLst>
                                  <p:childTnLst>
                                    <p:set>
                                      <p:cBhvr>
                                        <p:cTn id="158" dur="1" fill="hold">
                                          <p:stCondLst>
                                            <p:cond delay="0"/>
                                          </p:stCondLst>
                                        </p:cTn>
                                        <p:tgtEl>
                                          <p:spTgt spid="186"/>
                                        </p:tgtEl>
                                        <p:attrNameLst>
                                          <p:attrName>style.visibility</p:attrName>
                                        </p:attrNameLst>
                                      </p:cBhvr>
                                      <p:to>
                                        <p:strVal val="visible"/>
                                      </p:to>
                                    </p:set>
                                    <p:animEffect transition="in" filter="fade">
                                      <p:cBhvr>
                                        <p:cTn id="159" dur="750"/>
                                        <p:tgtEl>
                                          <p:spTgt spid="186"/>
                                        </p:tgtEl>
                                      </p:cBhvr>
                                    </p:animEffect>
                                  </p:childTnLst>
                                </p:cTn>
                              </p:par>
                            </p:childTnLst>
                          </p:cTn>
                        </p:par>
                        <p:par>
                          <p:cTn id="160" fill="hold">
                            <p:stCondLst>
                              <p:cond delay="750"/>
                            </p:stCondLst>
                            <p:childTnLst>
                              <p:par>
                                <p:cTn id="161" presetID="10" presetClass="entr" presetSubtype="0" fill="hold" nodeType="afterEffect">
                                  <p:stCondLst>
                                    <p:cond delay="0"/>
                                  </p:stCondLst>
                                  <p:childTnLst>
                                    <p:set>
                                      <p:cBhvr>
                                        <p:cTn id="162" dur="1" fill="hold">
                                          <p:stCondLst>
                                            <p:cond delay="0"/>
                                          </p:stCondLst>
                                        </p:cTn>
                                        <p:tgtEl>
                                          <p:spTgt spid="189"/>
                                        </p:tgtEl>
                                        <p:attrNameLst>
                                          <p:attrName>style.visibility</p:attrName>
                                        </p:attrNameLst>
                                      </p:cBhvr>
                                      <p:to>
                                        <p:strVal val="visible"/>
                                      </p:to>
                                    </p:set>
                                    <p:animEffect transition="in" filter="fade">
                                      <p:cBhvr>
                                        <p:cTn id="163" dur="750"/>
                                        <p:tgtEl>
                                          <p:spTgt spid="189"/>
                                        </p:tgtEl>
                                      </p:cBhvr>
                                    </p:animEffect>
                                  </p:childTnLst>
                                </p:cTn>
                              </p:par>
                            </p:childTnLst>
                          </p:cTn>
                        </p:par>
                        <p:par>
                          <p:cTn id="164" fill="hold">
                            <p:stCondLst>
                              <p:cond delay="1500"/>
                            </p:stCondLst>
                            <p:childTnLst>
                              <p:par>
                                <p:cTn id="165" presetID="10" presetClass="entr" presetSubtype="0" fill="hold" nodeType="afterEffect">
                                  <p:stCondLst>
                                    <p:cond delay="0"/>
                                  </p:stCondLst>
                                  <p:childTnLst>
                                    <p:set>
                                      <p:cBhvr>
                                        <p:cTn id="166" dur="1" fill="hold">
                                          <p:stCondLst>
                                            <p:cond delay="0"/>
                                          </p:stCondLst>
                                        </p:cTn>
                                        <p:tgtEl>
                                          <p:spTgt spid="192"/>
                                        </p:tgtEl>
                                        <p:attrNameLst>
                                          <p:attrName>style.visibility</p:attrName>
                                        </p:attrNameLst>
                                      </p:cBhvr>
                                      <p:to>
                                        <p:strVal val="visible"/>
                                      </p:to>
                                    </p:set>
                                    <p:animEffect transition="in" filter="fade">
                                      <p:cBhvr>
                                        <p:cTn id="167" dur="750"/>
                                        <p:tgtEl>
                                          <p:spTgt spid="192"/>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195"/>
                                        </p:tgtEl>
                                        <p:attrNameLst>
                                          <p:attrName>style.visibility</p:attrName>
                                        </p:attrNameLst>
                                      </p:cBhvr>
                                      <p:to>
                                        <p:strVal val="visible"/>
                                      </p:to>
                                    </p:set>
                                    <p:animEffect transition="in" filter="fade">
                                      <p:cBhvr>
                                        <p:cTn id="172" dur="750"/>
                                        <p:tgtEl>
                                          <p:spTgt spid="195"/>
                                        </p:tgtEl>
                                      </p:cBhvr>
                                    </p:animEffect>
                                  </p:childTnLst>
                                </p:cTn>
                              </p:par>
                            </p:childTnLst>
                          </p:cTn>
                        </p:par>
                        <p:par>
                          <p:cTn id="173" fill="hold">
                            <p:stCondLst>
                              <p:cond delay="750"/>
                            </p:stCondLst>
                            <p:childTnLst>
                              <p:par>
                                <p:cTn id="174" presetID="10" presetClass="entr" presetSubtype="0" fill="hold" nodeType="afterEffect">
                                  <p:stCondLst>
                                    <p:cond delay="0"/>
                                  </p:stCondLst>
                                  <p:childTnLst>
                                    <p:set>
                                      <p:cBhvr>
                                        <p:cTn id="175" dur="1" fill="hold">
                                          <p:stCondLst>
                                            <p:cond delay="0"/>
                                          </p:stCondLst>
                                        </p:cTn>
                                        <p:tgtEl>
                                          <p:spTgt spid="198"/>
                                        </p:tgtEl>
                                        <p:attrNameLst>
                                          <p:attrName>style.visibility</p:attrName>
                                        </p:attrNameLst>
                                      </p:cBhvr>
                                      <p:to>
                                        <p:strVal val="visible"/>
                                      </p:to>
                                    </p:set>
                                    <p:animEffect transition="in" filter="fade">
                                      <p:cBhvr>
                                        <p:cTn id="176" dur="750"/>
                                        <p:tgtEl>
                                          <p:spTgt spid="198"/>
                                        </p:tgtEl>
                                      </p:cBhvr>
                                    </p:animEffect>
                                  </p:childTnLst>
                                </p:cTn>
                              </p:par>
                            </p:childTnLst>
                          </p:cTn>
                        </p:par>
                        <p:par>
                          <p:cTn id="177" fill="hold">
                            <p:stCondLst>
                              <p:cond delay="1500"/>
                            </p:stCondLst>
                            <p:childTnLst>
                              <p:par>
                                <p:cTn id="178" presetID="10" presetClass="entr" presetSubtype="0" fill="hold" nodeType="afterEffect">
                                  <p:stCondLst>
                                    <p:cond delay="0"/>
                                  </p:stCondLst>
                                  <p:childTnLst>
                                    <p:set>
                                      <p:cBhvr>
                                        <p:cTn id="179" dur="1" fill="hold">
                                          <p:stCondLst>
                                            <p:cond delay="0"/>
                                          </p:stCondLst>
                                        </p:cTn>
                                        <p:tgtEl>
                                          <p:spTgt spid="201"/>
                                        </p:tgtEl>
                                        <p:attrNameLst>
                                          <p:attrName>style.visibility</p:attrName>
                                        </p:attrNameLst>
                                      </p:cBhvr>
                                      <p:to>
                                        <p:strVal val="visible"/>
                                      </p:to>
                                    </p:set>
                                    <p:animEffect transition="in" filter="fade">
                                      <p:cBhvr>
                                        <p:cTn id="180" dur="750"/>
                                        <p:tgtEl>
                                          <p:spTgt spid="201"/>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nodeType="clickEffect">
                                  <p:stCondLst>
                                    <p:cond delay="0"/>
                                  </p:stCondLst>
                                  <p:childTnLst>
                                    <p:set>
                                      <p:cBhvr>
                                        <p:cTn id="184" dur="1" fill="hold">
                                          <p:stCondLst>
                                            <p:cond delay="0"/>
                                          </p:stCondLst>
                                        </p:cTn>
                                        <p:tgtEl>
                                          <p:spTgt spid="210"/>
                                        </p:tgtEl>
                                        <p:attrNameLst>
                                          <p:attrName>style.visibility</p:attrName>
                                        </p:attrNameLst>
                                      </p:cBhvr>
                                      <p:to>
                                        <p:strVal val="visible"/>
                                      </p:to>
                                    </p:set>
                                    <p:animEffect transition="in" filter="fade">
                                      <p:cBhvr>
                                        <p:cTn id="185" dur="750"/>
                                        <p:tgtEl>
                                          <p:spTgt spid="210"/>
                                        </p:tgtEl>
                                      </p:cBhvr>
                                    </p:animEffect>
                                  </p:childTnLst>
                                </p:cTn>
                              </p:par>
                            </p:childTnLst>
                          </p:cTn>
                        </p:par>
                        <p:par>
                          <p:cTn id="186" fill="hold">
                            <p:stCondLst>
                              <p:cond delay="750"/>
                            </p:stCondLst>
                            <p:childTnLst>
                              <p:par>
                                <p:cTn id="187" presetID="10" presetClass="entr" presetSubtype="0" fill="hold" nodeType="afterEffect">
                                  <p:stCondLst>
                                    <p:cond delay="0"/>
                                  </p:stCondLst>
                                  <p:childTnLst>
                                    <p:set>
                                      <p:cBhvr>
                                        <p:cTn id="188" dur="1" fill="hold">
                                          <p:stCondLst>
                                            <p:cond delay="0"/>
                                          </p:stCondLst>
                                        </p:cTn>
                                        <p:tgtEl>
                                          <p:spTgt spid="207"/>
                                        </p:tgtEl>
                                        <p:attrNameLst>
                                          <p:attrName>style.visibility</p:attrName>
                                        </p:attrNameLst>
                                      </p:cBhvr>
                                      <p:to>
                                        <p:strVal val="visible"/>
                                      </p:to>
                                    </p:set>
                                    <p:animEffect transition="in" filter="fade">
                                      <p:cBhvr>
                                        <p:cTn id="189" dur="750"/>
                                        <p:tgtEl>
                                          <p:spTgt spid="207"/>
                                        </p:tgtEl>
                                      </p:cBhvr>
                                    </p:animEffect>
                                  </p:childTnLst>
                                </p:cTn>
                              </p:par>
                            </p:childTnLst>
                          </p:cTn>
                        </p:par>
                        <p:par>
                          <p:cTn id="190" fill="hold">
                            <p:stCondLst>
                              <p:cond delay="1500"/>
                            </p:stCondLst>
                            <p:childTnLst>
                              <p:par>
                                <p:cTn id="191" presetID="10" presetClass="entr" presetSubtype="0" fill="hold" nodeType="afterEffect">
                                  <p:stCondLst>
                                    <p:cond delay="0"/>
                                  </p:stCondLst>
                                  <p:childTnLst>
                                    <p:set>
                                      <p:cBhvr>
                                        <p:cTn id="192" dur="1" fill="hold">
                                          <p:stCondLst>
                                            <p:cond delay="0"/>
                                          </p:stCondLst>
                                        </p:cTn>
                                        <p:tgtEl>
                                          <p:spTgt spid="204"/>
                                        </p:tgtEl>
                                        <p:attrNameLst>
                                          <p:attrName>style.visibility</p:attrName>
                                        </p:attrNameLst>
                                      </p:cBhvr>
                                      <p:to>
                                        <p:strVal val="visible"/>
                                      </p:to>
                                    </p:set>
                                    <p:animEffect transition="in" filter="fade">
                                      <p:cBhvr>
                                        <p:cTn id="193" dur="750"/>
                                        <p:tgtEl>
                                          <p:spTgt spid="204"/>
                                        </p:tgtEl>
                                      </p:cBhvr>
                                    </p:animEffect>
                                  </p:childTnLst>
                                </p:cTn>
                              </p:par>
                              <p:par>
                                <p:cTn id="194" presetID="1" presetClass="exit" presetSubtype="0" fill="hold" nodeType="withEffect">
                                  <p:stCondLst>
                                    <p:cond delay="0"/>
                                  </p:stCondLst>
                                  <p:childTnLst>
                                    <p:set>
                                      <p:cBhvr>
                                        <p:cTn id="195" dur="1" fill="hold">
                                          <p:stCondLst>
                                            <p:cond delay="0"/>
                                          </p:stCondLst>
                                        </p:cTn>
                                        <p:tgtEl>
                                          <p:spTgt spid="181"/>
                                        </p:tgtEl>
                                        <p:attrNameLst>
                                          <p:attrName>style.visibility</p:attrName>
                                        </p:attrNameLst>
                                      </p:cBhvr>
                                      <p:to>
                                        <p:strVal val="hidden"/>
                                      </p:to>
                                    </p:set>
                                  </p:childTnLst>
                                </p:cTn>
                              </p:par>
                              <p:par>
                                <p:cTn id="196" presetID="1" presetClass="exit" presetSubtype="0" fill="hold" nodeType="withEffect">
                                  <p:stCondLst>
                                    <p:cond delay="0"/>
                                  </p:stCondLst>
                                  <p:childTnLst>
                                    <p:set>
                                      <p:cBhvr>
                                        <p:cTn id="197" dur="1" fill="hold">
                                          <p:stCondLst>
                                            <p:cond delay="0"/>
                                          </p:stCondLst>
                                        </p:cTn>
                                        <p:tgtEl>
                                          <p:spTgt spid="151"/>
                                        </p:tgtEl>
                                        <p:attrNameLst>
                                          <p:attrName>style.visibility</p:attrName>
                                        </p:attrNameLst>
                                      </p:cBhvr>
                                      <p:to>
                                        <p:strVal val="hidden"/>
                                      </p:to>
                                    </p:set>
                                  </p:childTnLst>
                                </p:cTn>
                              </p:par>
                              <p:par>
                                <p:cTn id="198" presetID="1" presetClass="exit" presetSubtype="0" fill="hold" nodeType="withEffect">
                                  <p:stCondLst>
                                    <p:cond delay="0"/>
                                  </p:stCondLst>
                                  <p:childTnLst>
                                    <p:set>
                                      <p:cBhvr>
                                        <p:cTn id="199" dur="1" fill="hold">
                                          <p:stCondLst>
                                            <p:cond delay="0"/>
                                          </p:stCondLst>
                                        </p:cTn>
                                        <p:tgtEl>
                                          <p:spTgt spid="166"/>
                                        </p:tgtEl>
                                        <p:attrNameLst>
                                          <p:attrName>style.visibility</p:attrName>
                                        </p:attrNameLst>
                                      </p:cBhvr>
                                      <p:to>
                                        <p:strVal val="hidden"/>
                                      </p:to>
                                    </p:set>
                                  </p:childTnLst>
                                </p:cTn>
                              </p:par>
                              <p:par>
                                <p:cTn id="200" presetID="1" presetClass="exit" presetSubtype="0" fill="hold" nodeType="withEffect">
                                  <p:stCondLst>
                                    <p:cond delay="0"/>
                                  </p:stCondLst>
                                  <p:childTnLst>
                                    <p:set>
                                      <p:cBhvr>
                                        <p:cTn id="201" dur="1" fill="hold">
                                          <p:stCondLst>
                                            <p:cond delay="0"/>
                                          </p:stCondLst>
                                        </p:cTn>
                                        <p:tgtEl>
                                          <p:spTgt spid="1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Putting</a:t>
            </a:r>
            <a:r>
              <a:rPr lang="de-DE" dirty="0" smtClean="0"/>
              <a:t> </a:t>
            </a:r>
            <a:r>
              <a:rPr lang="de-DE" dirty="0" err="1" smtClean="0"/>
              <a:t>it</a:t>
            </a:r>
            <a:r>
              <a:rPr lang="de-DE" dirty="0" smtClean="0"/>
              <a:t> all </a:t>
            </a:r>
            <a:r>
              <a:rPr lang="de-DE" dirty="0" err="1" smtClean="0"/>
              <a:t>together</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12</a:t>
            </a:fld>
            <a:endParaRPr lang="de-DE"/>
          </a:p>
        </p:txBody>
      </p:sp>
      <p:sp>
        <p:nvSpPr>
          <p:cNvPr id="30" name="Rectangle 33"/>
          <p:cNvSpPr/>
          <p:nvPr/>
        </p:nvSpPr>
        <p:spPr>
          <a:xfrm>
            <a:off x="3487784" y="3063241"/>
            <a:ext cx="5394960" cy="141732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CAS</a:t>
            </a:r>
          </a:p>
        </p:txBody>
      </p:sp>
      <p:sp>
        <p:nvSpPr>
          <p:cNvPr id="31" name="Rectangle 35"/>
          <p:cNvSpPr/>
          <p:nvPr/>
        </p:nvSpPr>
        <p:spPr>
          <a:xfrm>
            <a:off x="3487784" y="1600201"/>
            <a:ext cx="5394960" cy="141732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User</a:t>
            </a:r>
          </a:p>
        </p:txBody>
      </p:sp>
      <p:pic>
        <p:nvPicPr>
          <p:cNvPr id="32"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593132" y="1927861"/>
            <a:ext cx="1184267" cy="76200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7"/>
          <p:cNvSpPr/>
          <p:nvPr/>
        </p:nvSpPr>
        <p:spPr>
          <a:xfrm>
            <a:off x="3487784" y="4526280"/>
            <a:ext cx="5394960" cy="1417320"/>
          </a:xfrm>
          <a:prstGeom prst="rect">
            <a:avLst/>
          </a:prstGeom>
          <a:ln/>
        </p:spPr>
        <p:style>
          <a:lnRef idx="2">
            <a:schemeClr val="dk1">
              <a:shade val="50000"/>
            </a:schemeClr>
          </a:lnRef>
          <a:fillRef idx="1">
            <a:schemeClr val="dk1"/>
          </a:fillRef>
          <a:effectRef idx="0">
            <a:schemeClr val="dk1"/>
          </a:effectRef>
          <a:fontRef idx="minor">
            <a:schemeClr val="lt1"/>
          </a:fontRef>
        </p:style>
        <p:txBody>
          <a:bodyPr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DAG1</a:t>
            </a:r>
          </a:p>
        </p:txBody>
      </p:sp>
      <p:sp>
        <p:nvSpPr>
          <p:cNvPr id="34" name="Straight Connector 1024003"/>
          <p:cNvSpPr>
            <a:spLocks noChangeShapeType="1"/>
          </p:cNvSpPr>
          <p:nvPr/>
        </p:nvSpPr>
        <p:spPr bwMode="auto">
          <a:xfrm flipV="1">
            <a:off x="6185264" y="3017520"/>
            <a:ext cx="0" cy="393072"/>
          </a:xfrm>
          <a:prstGeom prst="line">
            <a:avLst/>
          </a:prstGeom>
          <a:noFill/>
          <a:ln w="63500" cap="sq" cmpd="sng" algn="ctr">
            <a:solidFill>
              <a:srgbClr val="FFB900"/>
            </a:solidFill>
            <a:prstDash val="solid"/>
            <a:miter lim="800000"/>
            <a:headEnd type="triangle" w="med" len="sm"/>
            <a:tailEnd type="non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endParaRPr>
          </a:p>
        </p:txBody>
      </p:sp>
      <p:grpSp>
        <p:nvGrpSpPr>
          <p:cNvPr id="35" name="Group 39"/>
          <p:cNvGrpSpPr/>
          <p:nvPr/>
        </p:nvGrpSpPr>
        <p:grpSpPr>
          <a:xfrm>
            <a:off x="5879349" y="3205349"/>
            <a:ext cx="908281" cy="1133104"/>
            <a:chOff x="7930756" y="3177980"/>
            <a:chExt cx="871173" cy="1086810"/>
          </a:xfrm>
        </p:grpSpPr>
        <p:pic>
          <p:nvPicPr>
            <p:cNvPr id="36"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382000" y="3177980"/>
              <a:ext cx="419929" cy="1074558"/>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47"/>
            <p:cNvGrpSpPr/>
            <p:nvPr/>
          </p:nvGrpSpPr>
          <p:grpSpPr>
            <a:xfrm>
              <a:off x="7930756" y="3542173"/>
              <a:ext cx="601505" cy="722617"/>
              <a:chOff x="6180602" y="3508231"/>
              <a:chExt cx="463822" cy="557208"/>
            </a:xfrm>
          </p:grpSpPr>
          <p:sp>
            <p:nvSpPr>
              <p:cNvPr id="38" name="Oval 282"/>
              <p:cNvSpPr/>
              <p:nvPr/>
            </p:nvSpPr>
            <p:spPr bwMode="auto">
              <a:xfrm>
                <a:off x="6180602" y="3814557"/>
                <a:ext cx="463822" cy="250882"/>
              </a:xfrm>
              <a:custGeom>
                <a:avLst/>
                <a:gdLst>
                  <a:gd name="connsiteX0" fmla="*/ 0 w 453983"/>
                  <a:gd name="connsiteY0" fmla="*/ 180276 h 360551"/>
                  <a:gd name="connsiteX1" fmla="*/ 226992 w 453983"/>
                  <a:gd name="connsiteY1" fmla="*/ 0 h 360551"/>
                  <a:gd name="connsiteX2" fmla="*/ 453984 w 453983"/>
                  <a:gd name="connsiteY2" fmla="*/ 180276 h 360551"/>
                  <a:gd name="connsiteX3" fmla="*/ 226992 w 453983"/>
                  <a:gd name="connsiteY3" fmla="*/ 360552 h 360551"/>
                  <a:gd name="connsiteX4" fmla="*/ 0 w 453983"/>
                  <a:gd name="connsiteY4" fmla="*/ 180276 h 360551"/>
                  <a:gd name="connsiteX0" fmla="*/ 0 w 453984"/>
                  <a:gd name="connsiteY0" fmla="*/ 180276 h 180276"/>
                  <a:gd name="connsiteX1" fmla="*/ 226992 w 453984"/>
                  <a:gd name="connsiteY1" fmla="*/ 0 h 180276"/>
                  <a:gd name="connsiteX2" fmla="*/ 453984 w 453984"/>
                  <a:gd name="connsiteY2" fmla="*/ 180276 h 180276"/>
                  <a:gd name="connsiteX3" fmla="*/ 0 w 453984"/>
                  <a:gd name="connsiteY3" fmla="*/ 180276 h 180276"/>
                  <a:gd name="connsiteX0" fmla="*/ 0 w 453984"/>
                  <a:gd name="connsiteY0" fmla="*/ 180276 h 180276"/>
                  <a:gd name="connsiteX1" fmla="*/ 226992 w 453984"/>
                  <a:gd name="connsiteY1" fmla="*/ 0 h 180276"/>
                  <a:gd name="connsiteX2" fmla="*/ 453984 w 453984"/>
                  <a:gd name="connsiteY2" fmla="*/ 180276 h 180276"/>
                  <a:gd name="connsiteX3" fmla="*/ 0 w 453984"/>
                  <a:gd name="connsiteY3" fmla="*/ 180276 h 180276"/>
                </a:gdLst>
                <a:ahLst/>
                <a:cxnLst>
                  <a:cxn ang="0">
                    <a:pos x="connsiteX0" y="connsiteY0"/>
                  </a:cxn>
                  <a:cxn ang="0">
                    <a:pos x="connsiteX1" y="connsiteY1"/>
                  </a:cxn>
                  <a:cxn ang="0">
                    <a:pos x="connsiteX2" y="connsiteY2"/>
                  </a:cxn>
                  <a:cxn ang="0">
                    <a:pos x="connsiteX3" y="connsiteY3"/>
                  </a:cxn>
                </a:cxnLst>
                <a:rect l="l" t="t" r="r" b="b"/>
                <a:pathLst>
                  <a:path w="453984" h="180276">
                    <a:moveTo>
                      <a:pt x="0" y="180276"/>
                    </a:moveTo>
                    <a:cubicBezTo>
                      <a:pt x="0" y="80712"/>
                      <a:pt x="101628" y="0"/>
                      <a:pt x="226992" y="0"/>
                    </a:cubicBezTo>
                    <a:cubicBezTo>
                      <a:pt x="352356" y="0"/>
                      <a:pt x="453984" y="80712"/>
                      <a:pt x="453984" y="180276"/>
                    </a:cubicBezTo>
                    <a:lnTo>
                      <a:pt x="0" y="180276"/>
                    </a:lnTo>
                    <a:close/>
                  </a:path>
                </a:pathLst>
              </a:custGeom>
              <a:solidFill>
                <a:sysClr val="window" lastClr="FFFFFF"/>
              </a:solidFill>
              <a:ln w="25400" cap="flat" cmpd="sng" algn="ctr">
                <a:solidFill>
                  <a:srgbClr val="ED8000"/>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solidFill>
                      <a:srgbClr val="ED8000"/>
                    </a:solid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9" name="Oval 49"/>
              <p:cNvSpPr/>
              <p:nvPr/>
            </p:nvSpPr>
            <p:spPr bwMode="auto">
              <a:xfrm>
                <a:off x="6262578" y="3508231"/>
                <a:ext cx="301752" cy="305654"/>
              </a:xfrm>
              <a:prstGeom prst="ellipse">
                <a:avLst/>
              </a:prstGeom>
              <a:solidFill>
                <a:sysClr val="window" lastClr="FFFFFF"/>
              </a:solidFill>
              <a:ln w="25400" cap="flat" cmpd="sng" algn="ctr">
                <a:solidFill>
                  <a:srgbClr val="ED8000"/>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solidFill>
                      <a:srgbClr val="ED8000"/>
                    </a:solid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grpSp>
        <p:nvGrpSpPr>
          <p:cNvPr id="40" name="Group 50"/>
          <p:cNvGrpSpPr/>
          <p:nvPr/>
        </p:nvGrpSpPr>
        <p:grpSpPr>
          <a:xfrm>
            <a:off x="5051555" y="4615276"/>
            <a:ext cx="470212" cy="1203216"/>
            <a:chOff x="8292787" y="4572000"/>
            <a:chExt cx="413745" cy="1058724"/>
          </a:xfrm>
        </p:grpSpPr>
        <p:pic>
          <p:nvPicPr>
            <p:cNvPr id="41" name="Picture 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292787" y="4572000"/>
              <a:ext cx="413745" cy="105872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W:\Open Engagements\Productivity\MS-Unified Communications\#1601 BizProd MOD Team Core Content Work\New Iconography\Words\Draft\TechWords 6-19 Drop\Fold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68987" y="4809518"/>
              <a:ext cx="267708" cy="267708"/>
            </a:xfrm>
            <a:prstGeom prst="rect">
              <a:avLst/>
            </a:prstGeom>
            <a:solidFill>
              <a:srgbClr val="353435"/>
            </a:solidFill>
            <a:ln>
              <a:noFill/>
            </a:ln>
            <a:extLst/>
          </p:spPr>
        </p:pic>
      </p:grpSp>
      <p:sp>
        <p:nvSpPr>
          <p:cNvPr id="43" name="Can 53"/>
          <p:cNvSpPr/>
          <p:nvPr/>
        </p:nvSpPr>
        <p:spPr>
          <a:xfrm>
            <a:off x="4151281" y="5225567"/>
            <a:ext cx="731283" cy="629039"/>
          </a:xfrm>
          <a:prstGeom prst="can">
            <a:avLst/>
          </a:prstGeom>
          <a:solidFill>
            <a:srgbClr val="FFB900"/>
          </a:solidFill>
          <a:ln w="25400" cap="flat" cmpd="sng" algn="ctr">
            <a:solidFill>
              <a:srgbClr val="353435"/>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MBX-A</a:t>
            </a:r>
          </a:p>
        </p:txBody>
      </p:sp>
      <p:grpSp>
        <p:nvGrpSpPr>
          <p:cNvPr id="44" name="Group 54"/>
          <p:cNvGrpSpPr/>
          <p:nvPr/>
        </p:nvGrpSpPr>
        <p:grpSpPr>
          <a:xfrm>
            <a:off x="6856382" y="4633332"/>
            <a:ext cx="470212" cy="1203216"/>
            <a:chOff x="8292787" y="4572000"/>
            <a:chExt cx="413745" cy="1058724"/>
          </a:xfrm>
        </p:grpSpPr>
        <p:pic>
          <p:nvPicPr>
            <p:cNvPr id="45" name="Picture 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292787" y="4572000"/>
              <a:ext cx="413745" cy="105872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W:\Open Engagements\Productivity\MS-Unified Communications\#1601 BizProd MOD Team Core Content Work\New Iconography\Words\Draft\TechWords 6-19 Drop\Fold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68987" y="4809518"/>
              <a:ext cx="267708" cy="267708"/>
            </a:xfrm>
            <a:prstGeom prst="rect">
              <a:avLst/>
            </a:prstGeom>
            <a:solidFill>
              <a:srgbClr val="353435"/>
            </a:solidFill>
            <a:ln>
              <a:noFill/>
            </a:ln>
            <a:extLst/>
          </p:spPr>
        </p:pic>
      </p:grpSp>
      <p:sp>
        <p:nvSpPr>
          <p:cNvPr id="47" name="Can 57"/>
          <p:cNvSpPr/>
          <p:nvPr/>
        </p:nvSpPr>
        <p:spPr>
          <a:xfrm>
            <a:off x="7480345" y="5207510"/>
            <a:ext cx="731283" cy="629039"/>
          </a:xfrm>
          <a:prstGeom prst="can">
            <a:avLst/>
          </a:prstGeom>
          <a:solidFill>
            <a:srgbClr val="ED8000"/>
          </a:solidFill>
          <a:ln w="25400" cap="flat" cmpd="sng" algn="ctr">
            <a:solidFill>
              <a:srgbClr val="353435"/>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MBX-B</a:t>
            </a:r>
          </a:p>
        </p:txBody>
      </p:sp>
      <p:sp>
        <p:nvSpPr>
          <p:cNvPr id="48" name="Straight Connector 1024003"/>
          <p:cNvSpPr>
            <a:spLocks noChangeShapeType="1"/>
          </p:cNvSpPr>
          <p:nvPr/>
        </p:nvSpPr>
        <p:spPr bwMode="auto">
          <a:xfrm rot="16200000" flipV="1">
            <a:off x="5882271" y="4904518"/>
            <a:ext cx="0" cy="605985"/>
          </a:xfrm>
          <a:prstGeom prst="line">
            <a:avLst/>
          </a:prstGeom>
          <a:noFill/>
          <a:ln w="63500" cap="sq" cmpd="sng" algn="ctr">
            <a:solidFill>
              <a:srgbClr val="ED8000"/>
            </a:solidFill>
            <a:prstDash val="solid"/>
            <a:miter lim="800000"/>
            <a:headEnd type="none" w="med" len="sm"/>
            <a:tailEnd type="triangl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endParaRPr>
          </a:p>
        </p:txBody>
      </p:sp>
      <p:sp>
        <p:nvSpPr>
          <p:cNvPr id="49" name="Can 59"/>
          <p:cNvSpPr/>
          <p:nvPr/>
        </p:nvSpPr>
        <p:spPr>
          <a:xfrm>
            <a:off x="7480344" y="5207510"/>
            <a:ext cx="731283" cy="629039"/>
          </a:xfrm>
          <a:prstGeom prst="can">
            <a:avLst/>
          </a:prstGeom>
          <a:solidFill>
            <a:srgbClr val="FFB900"/>
          </a:solidFill>
          <a:ln w="25400" cap="flat" cmpd="sng" algn="ctr">
            <a:solidFill>
              <a:srgbClr val="353435"/>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MBX-B</a:t>
            </a:r>
          </a:p>
        </p:txBody>
      </p:sp>
      <p:sp>
        <p:nvSpPr>
          <p:cNvPr id="50" name="Can 60"/>
          <p:cNvSpPr/>
          <p:nvPr/>
        </p:nvSpPr>
        <p:spPr>
          <a:xfrm>
            <a:off x="4151281" y="5225567"/>
            <a:ext cx="731283" cy="629039"/>
          </a:xfrm>
          <a:prstGeom prst="can">
            <a:avLst/>
          </a:prstGeom>
          <a:solidFill>
            <a:srgbClr val="0072C6"/>
          </a:solidFill>
          <a:ln w="25400" cap="flat" cmpd="sng" algn="ctr">
            <a:solidFill>
              <a:srgbClr val="353435"/>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rPr>
              <a:t>MBX-A</a:t>
            </a:r>
          </a:p>
        </p:txBody>
      </p:sp>
      <p:sp>
        <p:nvSpPr>
          <p:cNvPr id="51" name="Straight Connector 1024003"/>
          <p:cNvSpPr>
            <a:spLocks noChangeShapeType="1"/>
          </p:cNvSpPr>
          <p:nvPr/>
        </p:nvSpPr>
        <p:spPr bwMode="auto">
          <a:xfrm flipV="1">
            <a:off x="6185264" y="4480563"/>
            <a:ext cx="0" cy="708893"/>
          </a:xfrm>
          <a:prstGeom prst="line">
            <a:avLst/>
          </a:prstGeom>
          <a:noFill/>
          <a:ln w="63500" cap="sq" cmpd="sng" algn="ctr">
            <a:solidFill>
              <a:srgbClr val="ED8000"/>
            </a:solidFill>
            <a:prstDash val="solid"/>
            <a:miter lim="800000"/>
            <a:headEnd type="none" w="med" len="sm"/>
            <a:tailEnd type="non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endParaRPr>
          </a:p>
        </p:txBody>
      </p:sp>
      <p:sp>
        <p:nvSpPr>
          <p:cNvPr id="52" name="Straight Connector 1024003"/>
          <p:cNvSpPr>
            <a:spLocks noChangeShapeType="1"/>
          </p:cNvSpPr>
          <p:nvPr/>
        </p:nvSpPr>
        <p:spPr bwMode="auto">
          <a:xfrm rot="16200000" flipH="1">
            <a:off x="6486449" y="4906327"/>
            <a:ext cx="0" cy="602364"/>
          </a:xfrm>
          <a:prstGeom prst="line">
            <a:avLst/>
          </a:prstGeom>
          <a:noFill/>
          <a:ln w="63500" cap="sq" cmpd="sng" algn="ctr">
            <a:solidFill>
              <a:srgbClr val="ED8000"/>
            </a:solidFill>
            <a:prstDash val="solid"/>
            <a:miter lim="800000"/>
            <a:headEnd type="none" w="med" len="sm"/>
            <a:tailEnd type="triangl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endParaRPr>
          </a:p>
        </p:txBody>
      </p:sp>
      <p:sp>
        <p:nvSpPr>
          <p:cNvPr id="53" name="Straight Connector 1024003"/>
          <p:cNvSpPr>
            <a:spLocks noChangeShapeType="1"/>
          </p:cNvSpPr>
          <p:nvPr/>
        </p:nvSpPr>
        <p:spPr bwMode="auto">
          <a:xfrm flipV="1">
            <a:off x="6185264" y="4480563"/>
            <a:ext cx="0" cy="708893"/>
          </a:xfrm>
          <a:prstGeom prst="line">
            <a:avLst/>
          </a:prstGeom>
          <a:noFill/>
          <a:ln w="63500" cap="sq" cmpd="sng" algn="ctr">
            <a:solidFill>
              <a:srgbClr val="ED8000"/>
            </a:solidFill>
            <a:prstDash val="solid"/>
            <a:miter lim="800000"/>
            <a:headEnd type="none" w="med" len="sm"/>
            <a:tailEnd type="none" w="med" len="me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endParaRPr>
          </a:p>
        </p:txBody>
      </p:sp>
    </p:spTree>
    <p:extLst>
      <p:ext uri="{BB962C8B-B14F-4D97-AF65-F5344CB8AC3E}">
        <p14:creationId xmlns:p14="http://schemas.microsoft.com/office/powerpoint/2010/main" val="34484419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up)">
                                      <p:cBhvr>
                                        <p:cTn id="11" dur="500"/>
                                        <p:tgtEl>
                                          <p:spTgt spid="5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right)">
                                      <p:cBhvr>
                                        <p:cTn id="15" dur="500"/>
                                        <p:tgtEl>
                                          <p:spTgt spid="4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par>
                          <p:cTn id="24" fill="hold">
                            <p:stCondLst>
                              <p:cond delay="2500"/>
                            </p:stCondLst>
                            <p:childTnLst>
                              <p:par>
                                <p:cTn id="25" presetID="10" presetClass="exit" presetSubtype="0" fill="hold" grpId="1" nodeType="afterEffect">
                                  <p:stCondLst>
                                    <p:cond delay="250"/>
                                  </p:stCondLst>
                                  <p:childTnLst>
                                    <p:animEffect transition="out" filter="fade">
                                      <p:cBhvr>
                                        <p:cTn id="26" dur="500"/>
                                        <p:tgtEl>
                                          <p:spTgt spid="48"/>
                                        </p:tgtEl>
                                      </p:cBhvr>
                                    </p:animEffect>
                                    <p:set>
                                      <p:cBhvr>
                                        <p:cTn id="27" dur="1" fill="hold">
                                          <p:stCondLst>
                                            <p:cond delay="499"/>
                                          </p:stCondLst>
                                        </p:cTn>
                                        <p:tgtEl>
                                          <p:spTgt spid="48"/>
                                        </p:tgtEl>
                                        <p:attrNameLst>
                                          <p:attrName>style.visibility</p:attrName>
                                        </p:attrNameLst>
                                      </p:cBhvr>
                                      <p:to>
                                        <p:strVal val="hidden"/>
                                      </p:to>
                                    </p:set>
                                  </p:childTnLst>
                                </p:cTn>
                              </p:par>
                              <p:par>
                                <p:cTn id="28" presetID="10" presetClass="exit" presetSubtype="0" fill="hold" grpId="1" nodeType="withEffect">
                                  <p:stCondLst>
                                    <p:cond delay="250"/>
                                  </p:stCondLst>
                                  <p:childTnLst>
                                    <p:animEffect transition="out" filter="fade">
                                      <p:cBhvr>
                                        <p:cTn id="29" dur="500"/>
                                        <p:tgtEl>
                                          <p:spTgt spid="53"/>
                                        </p:tgtEl>
                                      </p:cBhvr>
                                    </p:animEffect>
                                    <p:set>
                                      <p:cBhvr>
                                        <p:cTn id="30" dur="1" fill="hold">
                                          <p:stCondLst>
                                            <p:cond delay="499"/>
                                          </p:stCondLst>
                                        </p:cTn>
                                        <p:tgtEl>
                                          <p:spTgt spid="53"/>
                                        </p:tgtEl>
                                        <p:attrNameLst>
                                          <p:attrName>style.visibility</p:attrName>
                                        </p:attrNameLst>
                                      </p:cBhvr>
                                      <p:to>
                                        <p:strVal val="hidden"/>
                                      </p:to>
                                    </p:set>
                                  </p:childTnLst>
                                </p:cTn>
                              </p:par>
                            </p:childTnLst>
                          </p:cTn>
                        </p:par>
                        <p:par>
                          <p:cTn id="31" fill="hold">
                            <p:stCondLst>
                              <p:cond delay="3250"/>
                            </p:stCondLst>
                            <p:childTnLst>
                              <p:par>
                                <p:cTn id="32" presetID="22" presetClass="entr" presetSubtype="1" fill="hold" grpId="0"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up)">
                                      <p:cBhvr>
                                        <p:cTn id="34" dur="500"/>
                                        <p:tgtEl>
                                          <p:spTgt spid="51"/>
                                        </p:tgtEl>
                                      </p:cBhvr>
                                    </p:animEffect>
                                  </p:childTnLst>
                                </p:cTn>
                              </p:par>
                            </p:childTnLst>
                          </p:cTn>
                        </p:par>
                        <p:par>
                          <p:cTn id="35" fill="hold">
                            <p:stCondLst>
                              <p:cond delay="3750"/>
                            </p:stCondLst>
                            <p:childTnLst>
                              <p:par>
                                <p:cTn id="36" presetID="22" presetClass="entr" presetSubtype="8" fill="hold" grpId="0"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left)">
                                      <p:cBhvr>
                                        <p:cTn id="3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8" grpId="0" animBg="1"/>
      <p:bldP spid="48" grpId="1" animBg="1"/>
      <p:bldP spid="49" grpId="0" animBg="1"/>
      <p:bldP spid="50" grpId="0" animBg="1"/>
      <p:bldP spid="51" grpId="0" animBg="1"/>
      <p:bldP spid="52" grpId="0" animBg="1"/>
      <p:bldP spid="53" grpId="0" animBg="1"/>
      <p:bldP spid="5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148289154"/>
              </p:ext>
            </p:extLst>
          </p:nvPr>
        </p:nvGraphicFramePr>
        <p:xfrm>
          <a:off x="419101" y="1614489"/>
          <a:ext cx="11366500" cy="439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13</a:t>
            </a:fld>
            <a:endParaRPr lang="de-DE"/>
          </a:p>
        </p:txBody>
      </p:sp>
    </p:spTree>
    <p:extLst>
      <p:ext uri="{BB962C8B-B14F-4D97-AF65-F5344CB8AC3E}">
        <p14:creationId xmlns:p14="http://schemas.microsoft.com/office/powerpoint/2010/main" val="202855419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What</a:t>
            </a:r>
            <a:r>
              <a:rPr lang="de-DE" dirty="0" smtClean="0"/>
              <a:t> </a:t>
            </a:r>
            <a:r>
              <a:rPr lang="de-DE" dirty="0" err="1" smtClean="0"/>
              <a:t>is</a:t>
            </a:r>
            <a:r>
              <a:rPr lang="de-DE" dirty="0" smtClean="0"/>
              <a:t> CAS 2013?</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14</a:t>
            </a:fld>
            <a:endParaRPr lang="de-DE"/>
          </a:p>
        </p:txBody>
      </p:sp>
      <p:sp>
        <p:nvSpPr>
          <p:cNvPr id="5" name="Inhaltsplatzhalter 4"/>
          <p:cNvSpPr>
            <a:spLocks noGrp="1"/>
          </p:cNvSpPr>
          <p:nvPr>
            <p:ph idx="1"/>
          </p:nvPr>
        </p:nvSpPr>
        <p:spPr/>
        <p:txBody>
          <a:bodyPr/>
          <a:lstStyle/>
          <a:p>
            <a:r>
              <a:rPr lang="en-US" dirty="0" smtClean="0"/>
              <a:t>CAS 2013 </a:t>
            </a:r>
            <a:r>
              <a:rPr lang="en-US" dirty="0"/>
              <a:t>is comprised of three components:</a:t>
            </a:r>
          </a:p>
          <a:p>
            <a:pPr lvl="1"/>
            <a:r>
              <a:rPr lang="en-US" dirty="0"/>
              <a:t>Client protocols (HTTP, IMAP, POP)</a:t>
            </a:r>
          </a:p>
          <a:p>
            <a:pPr lvl="1"/>
            <a:r>
              <a:rPr lang="en-US" dirty="0"/>
              <a:t>SMTP</a:t>
            </a:r>
          </a:p>
          <a:p>
            <a:pPr lvl="1"/>
            <a:r>
              <a:rPr lang="en-US" dirty="0"/>
              <a:t>UM Call Router</a:t>
            </a:r>
          </a:p>
          <a:p>
            <a:r>
              <a:rPr lang="en-US" dirty="0"/>
              <a:t>Thin, stateless (protocol session) servers organized in a load balanced configuration</a:t>
            </a:r>
          </a:p>
          <a:p>
            <a:pPr lvl="1"/>
            <a:r>
              <a:rPr lang="en-US" dirty="0"/>
              <a:t>Session affinity NOT required at the load balancer</a:t>
            </a:r>
          </a:p>
          <a:p>
            <a:r>
              <a:rPr lang="en-US" dirty="0"/>
              <a:t>Provides a unified namespace and authentication for clients</a:t>
            </a:r>
          </a:p>
          <a:p>
            <a:r>
              <a:rPr lang="en-US" dirty="0"/>
              <a:t>Where the logic “lives” to route a specific protocol request to the “correct” destination end point</a:t>
            </a:r>
          </a:p>
          <a:p>
            <a:pPr lvl="1"/>
            <a:r>
              <a:rPr lang="en-US" dirty="0"/>
              <a:t>Capable of supporting legacy servers with redirect or proxy logic</a:t>
            </a:r>
          </a:p>
          <a:p>
            <a:r>
              <a:rPr lang="en-US" dirty="0"/>
              <a:t>Is a domain-joined machine in the corporate forest</a:t>
            </a:r>
          </a:p>
          <a:p>
            <a:endParaRPr lang="de-DE" dirty="0"/>
          </a:p>
        </p:txBody>
      </p:sp>
    </p:spTree>
    <p:extLst>
      <p:ext uri="{BB962C8B-B14F-4D97-AF65-F5344CB8AC3E}">
        <p14:creationId xmlns:p14="http://schemas.microsoft.com/office/powerpoint/2010/main" val="53768650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CAS 2013 </a:t>
            </a:r>
            <a:r>
              <a:rPr lang="de-DE" dirty="0"/>
              <a:t>Client Protocol </a:t>
            </a:r>
            <a:r>
              <a:rPr lang="de-DE" dirty="0" err="1"/>
              <a:t>Architecture</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15</a:t>
            </a:fld>
            <a:endParaRPr lang="de-DE"/>
          </a:p>
        </p:txBody>
      </p:sp>
      <p:sp>
        <p:nvSpPr>
          <p:cNvPr id="6" name="Rectangle 109"/>
          <p:cNvSpPr/>
          <p:nvPr/>
        </p:nvSpPr>
        <p:spPr>
          <a:xfrm>
            <a:off x="2515866" y="1600200"/>
            <a:ext cx="9067801" cy="990600"/>
          </a:xfrm>
          <a:prstGeom prst="rect">
            <a:avLst/>
          </a:prstGeom>
          <a:solidFill>
            <a:srgbClr val="0072C6"/>
          </a:solidFill>
          <a:ln w="25400"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sp>
        <p:nvSpPr>
          <p:cNvPr id="7" name="Rectangle 110"/>
          <p:cNvSpPr/>
          <p:nvPr/>
        </p:nvSpPr>
        <p:spPr>
          <a:xfrm>
            <a:off x="2529113" y="3165448"/>
            <a:ext cx="9067801" cy="938597"/>
          </a:xfrm>
          <a:prstGeom prst="rect">
            <a:avLst/>
          </a:prstGeom>
          <a:solidFill>
            <a:srgbClr val="D2D2D2"/>
          </a:solidFill>
          <a:ln w="25400"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smtClean="0">
              <a:ln>
                <a:noFill/>
              </a:ln>
              <a:solidFill>
                <a:prstClr val="white"/>
              </a:solidFill>
              <a:effectLst/>
              <a:uLnTx/>
              <a:uFillTx/>
              <a:latin typeface="+mn-lt"/>
            </a:endParaRPr>
          </a:p>
        </p:txBody>
      </p:sp>
      <p:sp>
        <p:nvSpPr>
          <p:cNvPr id="8" name="Rectangle 111"/>
          <p:cNvSpPr/>
          <p:nvPr/>
        </p:nvSpPr>
        <p:spPr>
          <a:xfrm>
            <a:off x="2514599" y="4497218"/>
            <a:ext cx="9067800" cy="1446383"/>
          </a:xfrm>
          <a:prstGeom prst="rect">
            <a:avLst/>
          </a:prstGeom>
          <a:ln/>
        </p:spPr>
        <p:style>
          <a:lnRef idx="1">
            <a:schemeClr val="dk1"/>
          </a:lnRef>
          <a:fillRef idx="3">
            <a:schemeClr val="dk1"/>
          </a:fillRef>
          <a:effectRef idx="2">
            <a:schemeClr val="dk1"/>
          </a:effectRef>
          <a:fontRef idx="minor">
            <a:schemeClr val="lt1"/>
          </a:fontRef>
        </p:style>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mn-lt"/>
            </a:endParaRPr>
          </a:p>
        </p:txBody>
      </p:sp>
      <p:sp>
        <p:nvSpPr>
          <p:cNvPr id="9" name="TextBox 112"/>
          <p:cNvSpPr txBox="1"/>
          <p:nvPr/>
        </p:nvSpPr>
        <p:spPr>
          <a:xfrm>
            <a:off x="609605" y="3388671"/>
            <a:ext cx="1904999" cy="369324"/>
          </a:xfrm>
          <a:prstGeom prst="rect">
            <a:avLst/>
          </a:prstGeom>
          <a:noFill/>
        </p:spPr>
        <p:txBody>
          <a:bodyPr wrap="square" lIns="91430" tIns="45716" rIns="91430" bIns="45716"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tx1">
                    <a:lumMod val="85000"/>
                  </a:schemeClr>
                </a:solidFill>
                <a:effectLst/>
                <a:uLnTx/>
                <a:uFillTx/>
              </a:rPr>
              <a:t>CAS 2013</a:t>
            </a:r>
          </a:p>
        </p:txBody>
      </p:sp>
      <p:sp>
        <p:nvSpPr>
          <p:cNvPr id="10" name="TextBox 113"/>
          <p:cNvSpPr txBox="1"/>
          <p:nvPr/>
        </p:nvSpPr>
        <p:spPr>
          <a:xfrm>
            <a:off x="609603" y="5002258"/>
            <a:ext cx="1905000" cy="369324"/>
          </a:xfrm>
          <a:prstGeom prst="rect">
            <a:avLst/>
          </a:prstGeom>
          <a:noFill/>
        </p:spPr>
        <p:txBody>
          <a:bodyPr wrap="square" lIns="91430" tIns="45716" rIns="91430" bIns="45716"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tx1">
                    <a:lumMod val="85000"/>
                  </a:schemeClr>
                </a:solidFill>
                <a:effectLst/>
                <a:uLnTx/>
                <a:uFillTx/>
              </a:rPr>
              <a:t>MBX2013</a:t>
            </a:r>
          </a:p>
        </p:txBody>
      </p:sp>
      <p:sp>
        <p:nvSpPr>
          <p:cNvPr id="11" name="Rectangle 114"/>
          <p:cNvSpPr/>
          <p:nvPr/>
        </p:nvSpPr>
        <p:spPr>
          <a:xfrm>
            <a:off x="2514598" y="2677755"/>
            <a:ext cx="9067801" cy="400739"/>
          </a:xfrm>
          <a:prstGeom prst="rect">
            <a:avLst/>
          </a:prstGeom>
          <a:solidFill>
            <a:srgbClr val="FFB900"/>
          </a:solidFill>
          <a:ln w="25400"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sp>
        <p:nvSpPr>
          <p:cNvPr id="12" name="Rectangle 115"/>
          <p:cNvSpPr/>
          <p:nvPr/>
        </p:nvSpPr>
        <p:spPr>
          <a:xfrm>
            <a:off x="3602860" y="5517479"/>
            <a:ext cx="1565899" cy="256031"/>
          </a:xfrm>
          <a:prstGeom prst="rect">
            <a:avLst/>
          </a:prstGeom>
          <a:solidFill>
            <a:srgbClr val="ED8000"/>
          </a:solidFill>
          <a:ln w="9525" cap="flat" cmpd="sng" algn="ctr">
            <a:noFill/>
            <a:prstDash val="solid"/>
          </a:ln>
          <a:effectLst/>
        </p:spPr>
        <p:txBody>
          <a:bodyPr vert="horz"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mn-lt"/>
              </a:rPr>
              <a:t>RPC CA</a:t>
            </a:r>
          </a:p>
        </p:txBody>
      </p:sp>
      <p:sp>
        <p:nvSpPr>
          <p:cNvPr id="13" name="Rectangle 116"/>
          <p:cNvSpPr/>
          <p:nvPr/>
        </p:nvSpPr>
        <p:spPr>
          <a:xfrm>
            <a:off x="2629612" y="4612761"/>
            <a:ext cx="5193792" cy="365760"/>
          </a:xfrm>
          <a:prstGeom prst="rect">
            <a:avLst/>
          </a:prstGeom>
          <a:solidFill>
            <a:srgbClr val="ED8000"/>
          </a:solidFill>
          <a:ln w="9525"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mn-lt"/>
              </a:rPr>
              <a:t>IIS</a:t>
            </a:r>
          </a:p>
        </p:txBody>
      </p:sp>
      <p:sp>
        <p:nvSpPr>
          <p:cNvPr id="14" name="Rectangle 117"/>
          <p:cNvSpPr/>
          <p:nvPr/>
        </p:nvSpPr>
        <p:spPr>
          <a:xfrm>
            <a:off x="2630711" y="5014558"/>
            <a:ext cx="914400" cy="758953"/>
          </a:xfrm>
          <a:prstGeom prst="rect">
            <a:avLst/>
          </a:prstGeom>
          <a:solidFill>
            <a:srgbClr val="ED8000"/>
          </a:solidFill>
          <a:ln w="9525" cap="flat" cmpd="sng" algn="ctr">
            <a:noFill/>
            <a:prstDash val="solid"/>
          </a:ln>
          <a:effectLst/>
        </p:spPr>
        <p:txBody>
          <a:bodyPr vert="horz"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mn-lt"/>
              </a:rPr>
              <a:t>RPS</a:t>
            </a:r>
          </a:p>
        </p:txBody>
      </p:sp>
      <p:sp>
        <p:nvSpPr>
          <p:cNvPr id="15" name="Rectangle 118"/>
          <p:cNvSpPr/>
          <p:nvPr/>
        </p:nvSpPr>
        <p:spPr>
          <a:xfrm>
            <a:off x="5226508" y="5014557"/>
            <a:ext cx="2596896" cy="758952"/>
          </a:xfrm>
          <a:prstGeom prst="rect">
            <a:avLst/>
          </a:prstGeom>
          <a:solidFill>
            <a:srgbClr val="ED8000"/>
          </a:solidFill>
          <a:ln w="9525" cap="flat" cmpd="sng" algn="ctr">
            <a:noFill/>
            <a:prstDash val="solid"/>
          </a:ln>
          <a:effectLst/>
        </p:spPr>
        <p:txBody>
          <a:bodyPr vert="horz"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mn-lt"/>
              </a:rPr>
              <a:t>OWA, EAS, EWS, ECP, OAB</a:t>
            </a:r>
          </a:p>
        </p:txBody>
      </p:sp>
      <p:sp>
        <p:nvSpPr>
          <p:cNvPr id="16" name="Rectangle 119"/>
          <p:cNvSpPr/>
          <p:nvPr/>
        </p:nvSpPr>
        <p:spPr>
          <a:xfrm>
            <a:off x="8105028" y="4612761"/>
            <a:ext cx="914163" cy="365760"/>
          </a:xfrm>
          <a:prstGeom prst="rect">
            <a:avLst/>
          </a:prstGeom>
          <a:solidFill>
            <a:srgbClr val="ED8000"/>
          </a:solidFill>
          <a:ln w="9525"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mn-lt"/>
              </a:rPr>
              <a:t>POP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mn-lt"/>
              </a:rPr>
              <a:t> IMAP</a:t>
            </a:r>
          </a:p>
        </p:txBody>
      </p:sp>
      <p:sp>
        <p:nvSpPr>
          <p:cNvPr id="17" name="Rectangle 120"/>
          <p:cNvSpPr/>
          <p:nvPr/>
        </p:nvSpPr>
        <p:spPr>
          <a:xfrm>
            <a:off x="9343091" y="4612761"/>
            <a:ext cx="914400" cy="365760"/>
          </a:xfrm>
          <a:prstGeom prst="rect">
            <a:avLst/>
          </a:prstGeom>
          <a:solidFill>
            <a:srgbClr val="ED8000"/>
          </a:solidFill>
          <a:ln w="9525"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mn-lt"/>
              </a:rPr>
              <a:t>Transport</a:t>
            </a:r>
          </a:p>
        </p:txBody>
      </p:sp>
      <p:sp>
        <p:nvSpPr>
          <p:cNvPr id="18" name="Rectangle 121"/>
          <p:cNvSpPr/>
          <p:nvPr/>
        </p:nvSpPr>
        <p:spPr>
          <a:xfrm>
            <a:off x="10581153" y="4612761"/>
            <a:ext cx="914163" cy="365760"/>
          </a:xfrm>
          <a:prstGeom prst="rect">
            <a:avLst/>
          </a:prstGeom>
          <a:solidFill>
            <a:srgbClr val="ED8000"/>
          </a:solidFill>
          <a:ln w="9525"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mn-lt"/>
              </a:rPr>
              <a:t>UM</a:t>
            </a:r>
          </a:p>
        </p:txBody>
      </p:sp>
      <p:sp>
        <p:nvSpPr>
          <p:cNvPr id="19" name="Rectangle 122"/>
          <p:cNvSpPr/>
          <p:nvPr/>
        </p:nvSpPr>
        <p:spPr>
          <a:xfrm>
            <a:off x="3602860" y="5014558"/>
            <a:ext cx="1563267" cy="275241"/>
          </a:xfrm>
          <a:prstGeom prst="rect">
            <a:avLst/>
          </a:prstGeom>
          <a:solidFill>
            <a:srgbClr val="ED8000"/>
          </a:solidFill>
          <a:ln w="9525" cap="flat" cmpd="sng" algn="ctr">
            <a:noFill/>
            <a:prstDash val="solid"/>
          </a:ln>
          <a:effectLst/>
        </p:spPr>
        <p:txBody>
          <a:bodyPr vert="horz"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err="1" smtClean="0">
                <a:ln>
                  <a:noFill/>
                </a:ln>
                <a:solidFill>
                  <a:prstClr val="white"/>
                </a:solidFill>
                <a:effectLst/>
                <a:uLnTx/>
                <a:uFillTx/>
                <a:latin typeface="+mn-lt"/>
              </a:rPr>
              <a:t>RpcProxy</a:t>
            </a:r>
            <a:endParaRPr kumimoji="0" lang="en-US" sz="1100" b="0" i="0" u="none" strike="noStrike" kern="0" cap="none" spc="0" normalizeH="0" baseline="0" noProof="0" dirty="0" smtClean="0">
              <a:ln>
                <a:noFill/>
              </a:ln>
              <a:solidFill>
                <a:prstClr val="white"/>
              </a:solidFill>
              <a:effectLst/>
              <a:uLnTx/>
              <a:uFillTx/>
              <a:latin typeface="+mn-lt"/>
            </a:endParaRPr>
          </a:p>
        </p:txBody>
      </p:sp>
      <p:sp>
        <p:nvSpPr>
          <p:cNvPr id="20" name="Can 123"/>
          <p:cNvSpPr/>
          <p:nvPr/>
        </p:nvSpPr>
        <p:spPr>
          <a:xfrm>
            <a:off x="8615067" y="5152613"/>
            <a:ext cx="1106607" cy="686776"/>
          </a:xfrm>
          <a:prstGeom prst="can">
            <a:avLst/>
          </a:prstGeom>
          <a:solidFill>
            <a:srgbClr val="969696"/>
          </a:solidFill>
          <a:ln w="28575" cap="flat" cmpd="sng" algn="ctr">
            <a:solidFill>
              <a:srgbClr val="353435"/>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mn-lt"/>
              </a:rPr>
              <a:t>MDB</a:t>
            </a:r>
          </a:p>
        </p:txBody>
      </p:sp>
      <p:sp>
        <p:nvSpPr>
          <p:cNvPr id="21" name="Can 124"/>
          <p:cNvSpPr/>
          <p:nvPr/>
        </p:nvSpPr>
        <p:spPr>
          <a:xfrm>
            <a:off x="10157980" y="5289799"/>
            <a:ext cx="669069" cy="549591"/>
          </a:xfrm>
          <a:prstGeom prst="can">
            <a:avLst/>
          </a:prstGeom>
          <a:solidFill>
            <a:srgbClr val="969696"/>
          </a:solidFill>
          <a:ln w="28575" cap="flat" cmpd="sng" algn="ctr">
            <a:solidFill>
              <a:srgbClr val="353435"/>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err="1" smtClean="0">
                <a:ln>
                  <a:noFill/>
                </a:ln>
                <a:solidFill>
                  <a:prstClr val="white"/>
                </a:solidFill>
                <a:effectLst/>
                <a:uLnTx/>
                <a:uFillTx/>
                <a:latin typeface="+mn-lt"/>
              </a:rPr>
              <a:t>MailQ</a:t>
            </a:r>
            <a:endParaRPr kumimoji="0" lang="en-US" sz="1100" b="1" i="0" u="none" strike="noStrike" kern="0" cap="none" spc="0" normalizeH="0" baseline="0" noProof="0" dirty="0" smtClean="0">
              <a:ln>
                <a:noFill/>
              </a:ln>
              <a:solidFill>
                <a:prstClr val="white"/>
              </a:solidFill>
              <a:effectLst/>
              <a:uLnTx/>
              <a:uFillTx/>
              <a:latin typeface="+mn-lt"/>
            </a:endParaRPr>
          </a:p>
        </p:txBody>
      </p:sp>
      <p:grpSp>
        <p:nvGrpSpPr>
          <p:cNvPr id="22" name="Group 125"/>
          <p:cNvGrpSpPr/>
          <p:nvPr/>
        </p:nvGrpSpPr>
        <p:grpSpPr>
          <a:xfrm>
            <a:off x="2630710" y="3249697"/>
            <a:ext cx="5192695" cy="770100"/>
            <a:chOff x="2676208" y="3266598"/>
            <a:chExt cx="3445589" cy="770100"/>
          </a:xfrm>
        </p:grpSpPr>
        <p:sp>
          <p:nvSpPr>
            <p:cNvPr id="23" name="Rectangle 126"/>
            <p:cNvSpPr/>
            <p:nvPr/>
          </p:nvSpPr>
          <p:spPr>
            <a:xfrm>
              <a:off x="2676208" y="3670938"/>
              <a:ext cx="3445589" cy="365760"/>
            </a:xfrm>
            <a:prstGeom prst="rect">
              <a:avLst/>
            </a:prstGeom>
            <a:solidFill>
              <a:srgbClr val="50505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mn-lt"/>
                </a:rPr>
                <a:t>HTTP Proxy</a:t>
              </a:r>
            </a:p>
          </p:txBody>
        </p:sp>
        <p:sp>
          <p:nvSpPr>
            <p:cNvPr id="24" name="Rectangle 127"/>
            <p:cNvSpPr/>
            <p:nvPr/>
          </p:nvSpPr>
          <p:spPr>
            <a:xfrm>
              <a:off x="2676208" y="3266598"/>
              <a:ext cx="3445589" cy="368734"/>
            </a:xfrm>
            <a:prstGeom prst="rect">
              <a:avLst/>
            </a:prstGeom>
            <a:solidFill>
              <a:srgbClr val="50505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mn-lt"/>
                </a:rPr>
                <a:t>IIS</a:t>
              </a:r>
            </a:p>
          </p:txBody>
        </p:sp>
      </p:grpSp>
      <p:sp>
        <p:nvSpPr>
          <p:cNvPr id="25" name="Rectangle 128"/>
          <p:cNvSpPr/>
          <p:nvPr/>
        </p:nvSpPr>
        <p:spPr>
          <a:xfrm>
            <a:off x="8105028" y="3249696"/>
            <a:ext cx="914163" cy="755587"/>
          </a:xfrm>
          <a:prstGeom prst="rect">
            <a:avLst/>
          </a:prstGeom>
          <a:solidFill>
            <a:srgbClr val="505050"/>
          </a:solidFill>
          <a:ln w="9525"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mn-lt"/>
              </a:rPr>
              <a:t>POP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mn-lt"/>
              </a:rPr>
              <a:t>IMAP</a:t>
            </a:r>
          </a:p>
        </p:txBody>
      </p:sp>
      <p:sp>
        <p:nvSpPr>
          <p:cNvPr id="26" name="Rectangle 129"/>
          <p:cNvSpPr/>
          <p:nvPr/>
        </p:nvSpPr>
        <p:spPr>
          <a:xfrm>
            <a:off x="9343089" y="3249696"/>
            <a:ext cx="914163" cy="755587"/>
          </a:xfrm>
          <a:prstGeom prst="rect">
            <a:avLst/>
          </a:prstGeom>
          <a:solidFill>
            <a:srgbClr val="505050"/>
          </a:solidFill>
          <a:ln w="9525"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mn-lt"/>
              </a:rPr>
              <a:t>SMTP</a:t>
            </a:r>
          </a:p>
        </p:txBody>
      </p:sp>
      <p:sp>
        <p:nvSpPr>
          <p:cNvPr id="27" name="Rectangle 130"/>
          <p:cNvSpPr/>
          <p:nvPr/>
        </p:nvSpPr>
        <p:spPr>
          <a:xfrm>
            <a:off x="10581153" y="3249696"/>
            <a:ext cx="914163" cy="755587"/>
          </a:xfrm>
          <a:prstGeom prst="rect">
            <a:avLst/>
          </a:prstGeom>
          <a:solidFill>
            <a:srgbClr val="505050"/>
          </a:solidFill>
          <a:ln w="9525"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prstClr val="white"/>
                </a:solidFill>
                <a:effectLst/>
                <a:uLnTx/>
                <a:uFillTx/>
                <a:latin typeface="+mn-lt"/>
              </a:rPr>
              <a:t>UM</a:t>
            </a:r>
          </a:p>
        </p:txBody>
      </p:sp>
      <p:grpSp>
        <p:nvGrpSpPr>
          <p:cNvPr id="28" name="Group 131"/>
          <p:cNvGrpSpPr/>
          <p:nvPr/>
        </p:nvGrpSpPr>
        <p:grpSpPr>
          <a:xfrm>
            <a:off x="10413611" y="1615362"/>
            <a:ext cx="1114729" cy="874893"/>
            <a:chOff x="10355557" y="1586333"/>
            <a:chExt cx="1114729" cy="874893"/>
          </a:xfrm>
        </p:grpSpPr>
        <p:sp>
          <p:nvSpPr>
            <p:cNvPr id="29" name="TextBox 132"/>
            <p:cNvSpPr txBox="1"/>
            <p:nvPr/>
          </p:nvSpPr>
          <p:spPr>
            <a:xfrm>
              <a:off x="10355557" y="1586333"/>
              <a:ext cx="1114729" cy="3231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Telephony</a:t>
              </a:r>
            </a:p>
          </p:txBody>
        </p:sp>
        <p:grpSp>
          <p:nvGrpSpPr>
            <p:cNvPr id="30" name="Group 133"/>
            <p:cNvGrpSpPr/>
            <p:nvPr/>
          </p:nvGrpSpPr>
          <p:grpSpPr>
            <a:xfrm>
              <a:off x="10515601" y="1954516"/>
              <a:ext cx="816603" cy="506710"/>
              <a:chOff x="4231277" y="1405348"/>
              <a:chExt cx="899805" cy="558337"/>
            </a:xfrm>
          </p:grpSpPr>
          <p:pic>
            <p:nvPicPr>
              <p:cNvPr id="3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3664" b="65455"/>
              <a:stretch/>
            </p:blipFill>
            <p:spPr bwMode="auto">
              <a:xfrm>
                <a:off x="4231277" y="1459665"/>
                <a:ext cx="558421" cy="504020"/>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135"/>
              <p:cNvGrpSpPr/>
              <p:nvPr/>
            </p:nvGrpSpPr>
            <p:grpSpPr>
              <a:xfrm>
                <a:off x="4667260" y="1405348"/>
                <a:ext cx="463822" cy="557208"/>
                <a:chOff x="4175603" y="1333140"/>
                <a:chExt cx="463822" cy="557208"/>
              </a:xfrm>
            </p:grpSpPr>
            <p:sp>
              <p:nvSpPr>
                <p:cNvPr id="33" name="Oval 282"/>
                <p:cNvSpPr/>
                <p:nvPr/>
              </p:nvSpPr>
              <p:spPr bwMode="auto">
                <a:xfrm>
                  <a:off x="4175603" y="1639466"/>
                  <a:ext cx="463822" cy="250882"/>
                </a:xfrm>
                <a:custGeom>
                  <a:avLst/>
                  <a:gdLst>
                    <a:gd name="connsiteX0" fmla="*/ 0 w 453983"/>
                    <a:gd name="connsiteY0" fmla="*/ 180276 h 360551"/>
                    <a:gd name="connsiteX1" fmla="*/ 226992 w 453983"/>
                    <a:gd name="connsiteY1" fmla="*/ 0 h 360551"/>
                    <a:gd name="connsiteX2" fmla="*/ 453984 w 453983"/>
                    <a:gd name="connsiteY2" fmla="*/ 180276 h 360551"/>
                    <a:gd name="connsiteX3" fmla="*/ 226992 w 453983"/>
                    <a:gd name="connsiteY3" fmla="*/ 360552 h 360551"/>
                    <a:gd name="connsiteX4" fmla="*/ 0 w 453983"/>
                    <a:gd name="connsiteY4" fmla="*/ 180276 h 360551"/>
                    <a:gd name="connsiteX0" fmla="*/ 0 w 453984"/>
                    <a:gd name="connsiteY0" fmla="*/ 180276 h 180276"/>
                    <a:gd name="connsiteX1" fmla="*/ 226992 w 453984"/>
                    <a:gd name="connsiteY1" fmla="*/ 0 h 180276"/>
                    <a:gd name="connsiteX2" fmla="*/ 453984 w 453984"/>
                    <a:gd name="connsiteY2" fmla="*/ 180276 h 180276"/>
                    <a:gd name="connsiteX3" fmla="*/ 0 w 453984"/>
                    <a:gd name="connsiteY3" fmla="*/ 180276 h 180276"/>
                    <a:gd name="connsiteX0" fmla="*/ 0 w 453984"/>
                    <a:gd name="connsiteY0" fmla="*/ 180276 h 180276"/>
                    <a:gd name="connsiteX1" fmla="*/ 226992 w 453984"/>
                    <a:gd name="connsiteY1" fmla="*/ 0 h 180276"/>
                    <a:gd name="connsiteX2" fmla="*/ 453984 w 453984"/>
                    <a:gd name="connsiteY2" fmla="*/ 180276 h 180276"/>
                    <a:gd name="connsiteX3" fmla="*/ 0 w 453984"/>
                    <a:gd name="connsiteY3" fmla="*/ 180276 h 180276"/>
                  </a:gdLst>
                  <a:ahLst/>
                  <a:cxnLst>
                    <a:cxn ang="0">
                      <a:pos x="connsiteX0" y="connsiteY0"/>
                    </a:cxn>
                    <a:cxn ang="0">
                      <a:pos x="connsiteX1" y="connsiteY1"/>
                    </a:cxn>
                    <a:cxn ang="0">
                      <a:pos x="connsiteX2" y="connsiteY2"/>
                    </a:cxn>
                    <a:cxn ang="0">
                      <a:pos x="connsiteX3" y="connsiteY3"/>
                    </a:cxn>
                  </a:cxnLst>
                  <a:rect l="l" t="t" r="r" b="b"/>
                  <a:pathLst>
                    <a:path w="453984" h="180276">
                      <a:moveTo>
                        <a:pt x="0" y="180276"/>
                      </a:moveTo>
                      <a:cubicBezTo>
                        <a:pt x="0" y="80712"/>
                        <a:pt x="101628" y="0"/>
                        <a:pt x="226992" y="0"/>
                      </a:cubicBezTo>
                      <a:cubicBezTo>
                        <a:pt x="352356" y="0"/>
                        <a:pt x="453984" y="80712"/>
                        <a:pt x="453984" y="180276"/>
                      </a:cubicBezTo>
                      <a:lnTo>
                        <a:pt x="0" y="180276"/>
                      </a:lnTo>
                      <a:close/>
                    </a:path>
                  </a:pathLst>
                </a:custGeom>
                <a:solidFill>
                  <a:sysClr val="window" lastClr="FFFFFF"/>
                </a:solidFill>
                <a:ln w="25400" cap="flat" cmpd="sng" algn="ctr">
                  <a:solidFill>
                    <a:srgbClr val="0072C6"/>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34" name="Oval 137"/>
                <p:cNvSpPr/>
                <p:nvPr/>
              </p:nvSpPr>
              <p:spPr bwMode="auto">
                <a:xfrm>
                  <a:off x="4257579" y="1333140"/>
                  <a:ext cx="301752" cy="305654"/>
                </a:xfrm>
                <a:prstGeom prst="ellipse">
                  <a:avLst/>
                </a:prstGeom>
                <a:solidFill>
                  <a:sysClr val="window" lastClr="FFFFFF"/>
                </a:solidFill>
                <a:ln w="25400" cap="flat" cmpd="sng" algn="ctr">
                  <a:solidFill>
                    <a:srgbClr val="0072C6"/>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grpSp>
        </p:grpSp>
      </p:grpSp>
      <p:grpSp>
        <p:nvGrpSpPr>
          <p:cNvPr id="35" name="Group 138"/>
          <p:cNvGrpSpPr/>
          <p:nvPr/>
        </p:nvGrpSpPr>
        <p:grpSpPr>
          <a:xfrm>
            <a:off x="8198335" y="1615362"/>
            <a:ext cx="767194" cy="874381"/>
            <a:chOff x="8209204" y="1586333"/>
            <a:chExt cx="767193" cy="874381"/>
          </a:xfrm>
        </p:grpSpPr>
        <p:sp>
          <p:nvSpPr>
            <p:cNvPr id="36" name="TextBox 139"/>
            <p:cNvSpPr txBox="1"/>
            <p:nvPr/>
          </p:nvSpPr>
          <p:spPr>
            <a:xfrm>
              <a:off x="8220511" y="1586333"/>
              <a:ext cx="683198" cy="3231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IMAP</a:t>
              </a:r>
            </a:p>
          </p:txBody>
        </p:sp>
        <p:grpSp>
          <p:nvGrpSpPr>
            <p:cNvPr id="37" name="Group 140"/>
            <p:cNvGrpSpPr/>
            <p:nvPr/>
          </p:nvGrpSpPr>
          <p:grpSpPr>
            <a:xfrm>
              <a:off x="8209204" y="1955029"/>
              <a:ext cx="767193" cy="505685"/>
              <a:chOff x="8212156" y="1998354"/>
              <a:chExt cx="767193" cy="505685"/>
            </a:xfrm>
          </p:grpSpPr>
          <p:pic>
            <p:nvPicPr>
              <p:cNvPr id="38" name="Picture 14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212156" y="2155757"/>
                <a:ext cx="470614" cy="323003"/>
              </a:xfrm>
              <a:prstGeom prst="rect">
                <a:avLst/>
              </a:prstGeom>
              <a:noFill/>
              <a:extLst>
                <a:ext uri="{909E8E84-426E-40DD-AFC4-6F175D3DCCD1}">
                  <a14:hiddenFill xmlns:a14="http://schemas.microsoft.com/office/drawing/2010/main">
                    <a:solidFill>
                      <a:srgbClr val="FFFFFF"/>
                    </a:solidFill>
                  </a14:hiddenFill>
                </a:ext>
              </a:extLst>
            </p:spPr>
          </p:pic>
          <p:sp>
            <p:nvSpPr>
              <p:cNvPr id="39" name="Oval 282"/>
              <p:cNvSpPr/>
              <p:nvPr/>
            </p:nvSpPr>
            <p:spPr bwMode="auto">
              <a:xfrm>
                <a:off x="8558415" y="2276355"/>
                <a:ext cx="420934" cy="227684"/>
              </a:xfrm>
              <a:custGeom>
                <a:avLst/>
                <a:gdLst>
                  <a:gd name="connsiteX0" fmla="*/ 0 w 453983"/>
                  <a:gd name="connsiteY0" fmla="*/ 180276 h 360551"/>
                  <a:gd name="connsiteX1" fmla="*/ 226992 w 453983"/>
                  <a:gd name="connsiteY1" fmla="*/ 0 h 360551"/>
                  <a:gd name="connsiteX2" fmla="*/ 453984 w 453983"/>
                  <a:gd name="connsiteY2" fmla="*/ 180276 h 360551"/>
                  <a:gd name="connsiteX3" fmla="*/ 226992 w 453983"/>
                  <a:gd name="connsiteY3" fmla="*/ 360552 h 360551"/>
                  <a:gd name="connsiteX4" fmla="*/ 0 w 453983"/>
                  <a:gd name="connsiteY4" fmla="*/ 180276 h 360551"/>
                  <a:gd name="connsiteX0" fmla="*/ 0 w 453984"/>
                  <a:gd name="connsiteY0" fmla="*/ 180276 h 180276"/>
                  <a:gd name="connsiteX1" fmla="*/ 226992 w 453984"/>
                  <a:gd name="connsiteY1" fmla="*/ 0 h 180276"/>
                  <a:gd name="connsiteX2" fmla="*/ 453984 w 453984"/>
                  <a:gd name="connsiteY2" fmla="*/ 180276 h 180276"/>
                  <a:gd name="connsiteX3" fmla="*/ 0 w 453984"/>
                  <a:gd name="connsiteY3" fmla="*/ 180276 h 180276"/>
                  <a:gd name="connsiteX0" fmla="*/ 0 w 453984"/>
                  <a:gd name="connsiteY0" fmla="*/ 180276 h 180276"/>
                  <a:gd name="connsiteX1" fmla="*/ 226992 w 453984"/>
                  <a:gd name="connsiteY1" fmla="*/ 0 h 180276"/>
                  <a:gd name="connsiteX2" fmla="*/ 453984 w 453984"/>
                  <a:gd name="connsiteY2" fmla="*/ 180276 h 180276"/>
                  <a:gd name="connsiteX3" fmla="*/ 0 w 453984"/>
                  <a:gd name="connsiteY3" fmla="*/ 180276 h 180276"/>
                </a:gdLst>
                <a:ahLst/>
                <a:cxnLst>
                  <a:cxn ang="0">
                    <a:pos x="connsiteX0" y="connsiteY0"/>
                  </a:cxn>
                  <a:cxn ang="0">
                    <a:pos x="connsiteX1" y="connsiteY1"/>
                  </a:cxn>
                  <a:cxn ang="0">
                    <a:pos x="connsiteX2" y="connsiteY2"/>
                  </a:cxn>
                  <a:cxn ang="0">
                    <a:pos x="connsiteX3" y="connsiteY3"/>
                  </a:cxn>
                </a:cxnLst>
                <a:rect l="l" t="t" r="r" b="b"/>
                <a:pathLst>
                  <a:path w="453984" h="180276">
                    <a:moveTo>
                      <a:pt x="0" y="180276"/>
                    </a:moveTo>
                    <a:cubicBezTo>
                      <a:pt x="0" y="80712"/>
                      <a:pt x="101628" y="0"/>
                      <a:pt x="226992" y="0"/>
                    </a:cubicBezTo>
                    <a:cubicBezTo>
                      <a:pt x="352356" y="0"/>
                      <a:pt x="453984" y="80712"/>
                      <a:pt x="453984" y="180276"/>
                    </a:cubicBezTo>
                    <a:lnTo>
                      <a:pt x="0" y="180276"/>
                    </a:lnTo>
                    <a:close/>
                  </a:path>
                </a:pathLst>
              </a:custGeom>
              <a:solidFill>
                <a:sysClr val="window" lastClr="FFFFFF"/>
              </a:solidFill>
              <a:ln w="25400" cap="flat" cmpd="sng" algn="ctr">
                <a:solidFill>
                  <a:srgbClr val="0072C6"/>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40" name="Oval 143"/>
              <p:cNvSpPr/>
              <p:nvPr/>
            </p:nvSpPr>
            <p:spPr bwMode="auto">
              <a:xfrm>
                <a:off x="8632811" y="1998354"/>
                <a:ext cx="273850" cy="277391"/>
              </a:xfrm>
              <a:prstGeom prst="ellipse">
                <a:avLst/>
              </a:prstGeom>
              <a:solidFill>
                <a:sysClr val="window" lastClr="FFFFFF"/>
              </a:solidFill>
              <a:ln w="25400" cap="flat" cmpd="sng" algn="ctr">
                <a:solidFill>
                  <a:srgbClr val="0072C6"/>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grpSp>
      </p:grpSp>
      <p:grpSp>
        <p:nvGrpSpPr>
          <p:cNvPr id="41" name="Group 144"/>
          <p:cNvGrpSpPr/>
          <p:nvPr/>
        </p:nvGrpSpPr>
        <p:grpSpPr>
          <a:xfrm>
            <a:off x="9442360" y="1615362"/>
            <a:ext cx="715621" cy="912959"/>
            <a:chOff x="9393966" y="1528276"/>
            <a:chExt cx="715621" cy="912959"/>
          </a:xfrm>
        </p:grpSpPr>
        <p:sp>
          <p:nvSpPr>
            <p:cNvPr id="42" name="TextBox 145"/>
            <p:cNvSpPr txBox="1"/>
            <p:nvPr/>
          </p:nvSpPr>
          <p:spPr>
            <a:xfrm>
              <a:off x="9393966" y="1528276"/>
              <a:ext cx="715621" cy="3231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SMTP </a:t>
              </a:r>
            </a:p>
          </p:txBody>
        </p:sp>
        <p:grpSp>
          <p:nvGrpSpPr>
            <p:cNvPr id="43" name="Group 146"/>
            <p:cNvGrpSpPr/>
            <p:nvPr/>
          </p:nvGrpSpPr>
          <p:grpSpPr>
            <a:xfrm>
              <a:off x="9488892" y="1974508"/>
              <a:ext cx="514211" cy="466727"/>
              <a:chOff x="7689318" y="2590994"/>
              <a:chExt cx="514211" cy="466727"/>
            </a:xfrm>
          </p:grpSpPr>
          <p:grpSp>
            <p:nvGrpSpPr>
              <p:cNvPr id="44" name="Group 147"/>
              <p:cNvGrpSpPr/>
              <p:nvPr/>
            </p:nvGrpSpPr>
            <p:grpSpPr>
              <a:xfrm>
                <a:off x="7729017" y="2943919"/>
                <a:ext cx="434814" cy="113802"/>
                <a:chOff x="5205048" y="3936248"/>
                <a:chExt cx="434814" cy="113802"/>
              </a:xfrm>
            </p:grpSpPr>
            <p:sp>
              <p:nvSpPr>
                <p:cNvPr id="46" name="Rectangle 149"/>
                <p:cNvSpPr/>
                <p:nvPr/>
              </p:nvSpPr>
              <p:spPr bwMode="auto">
                <a:xfrm>
                  <a:off x="5399595" y="3936248"/>
                  <a:ext cx="45719" cy="113801"/>
                </a:xfrm>
                <a:prstGeom prst="rect">
                  <a:avLst/>
                </a:prstGeom>
                <a:solidFill>
                  <a:sysClr val="window" lastClr="FFFFFF"/>
                </a:solidFill>
                <a:ln w="9525" cap="flat" cmpd="sng" algn="ctr">
                  <a:solidFill>
                    <a:srgbClr val="0072C6"/>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47" name="Rectangle 150"/>
                <p:cNvSpPr/>
                <p:nvPr/>
              </p:nvSpPr>
              <p:spPr bwMode="auto">
                <a:xfrm rot="16200000">
                  <a:off x="5399595" y="3798737"/>
                  <a:ext cx="45719" cy="434814"/>
                </a:xfrm>
                <a:prstGeom prst="rect">
                  <a:avLst/>
                </a:prstGeom>
                <a:solidFill>
                  <a:sysClr val="window" lastClr="FFFFFF"/>
                </a:solidFill>
                <a:ln w="9525" cap="flat" cmpd="sng" algn="ctr">
                  <a:solidFill>
                    <a:srgbClr val="0072C6"/>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48" name="Rectangle 151"/>
                <p:cNvSpPr/>
                <p:nvPr/>
              </p:nvSpPr>
              <p:spPr bwMode="auto">
                <a:xfrm rot="16200000">
                  <a:off x="5388549" y="3951373"/>
                  <a:ext cx="67811" cy="129543"/>
                </a:xfrm>
                <a:prstGeom prst="rect">
                  <a:avLst/>
                </a:prstGeom>
                <a:solidFill>
                  <a:sysClr val="window" lastClr="FFFFFF"/>
                </a:solidFill>
                <a:ln w="9525" cap="flat" cmpd="sng" algn="ctr">
                  <a:solidFill>
                    <a:srgbClr val="0072C6"/>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grpSp>
          <p:pic>
            <p:nvPicPr>
              <p:cNvPr id="45" name="Picture 14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689318" y="2590994"/>
                <a:ext cx="514211" cy="35292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9" name="Group 152"/>
          <p:cNvGrpSpPr/>
          <p:nvPr/>
        </p:nvGrpSpPr>
        <p:grpSpPr>
          <a:xfrm>
            <a:off x="2676210" y="1615360"/>
            <a:ext cx="5314791" cy="895849"/>
            <a:chOff x="2676208" y="1586330"/>
            <a:chExt cx="5314792" cy="895849"/>
          </a:xfrm>
        </p:grpSpPr>
        <p:grpSp>
          <p:nvGrpSpPr>
            <p:cNvPr id="50" name="Group 153"/>
            <p:cNvGrpSpPr/>
            <p:nvPr/>
          </p:nvGrpSpPr>
          <p:grpSpPr>
            <a:xfrm>
              <a:off x="2676208" y="1586331"/>
              <a:ext cx="652423" cy="873000"/>
              <a:chOff x="2676208" y="1586331"/>
              <a:chExt cx="652423" cy="873000"/>
            </a:xfrm>
          </p:grpSpPr>
          <p:pic>
            <p:nvPicPr>
              <p:cNvPr id="83" name="Picture 9" descr="C:\Users\petern\Desktop\Design Stuff\Icons\Microsoft logos\explorer-icon.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3851"/>
              <a:stretch/>
            </p:blipFill>
            <p:spPr bwMode="auto">
              <a:xfrm>
                <a:off x="2744688" y="1956411"/>
                <a:ext cx="515467" cy="502920"/>
              </a:xfrm>
              <a:prstGeom prst="rect">
                <a:avLst/>
              </a:prstGeom>
              <a:noFill/>
              <a:extLst>
                <a:ext uri="{909E8E84-426E-40DD-AFC4-6F175D3DCCD1}">
                  <a14:hiddenFill xmlns:a14="http://schemas.microsoft.com/office/drawing/2010/main">
                    <a:solidFill>
                      <a:srgbClr val="FFFFFF"/>
                    </a:solidFill>
                  </a14:hiddenFill>
                </a:ext>
              </a:extLst>
            </p:spPr>
          </p:pic>
          <p:sp>
            <p:nvSpPr>
              <p:cNvPr id="84" name="TextBox 66"/>
              <p:cNvSpPr txBox="1"/>
              <p:nvPr/>
            </p:nvSpPr>
            <p:spPr>
              <a:xfrm>
                <a:off x="2676208" y="1586331"/>
                <a:ext cx="652423" cy="3231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OWA</a:t>
                </a:r>
              </a:p>
            </p:txBody>
          </p:sp>
        </p:grpSp>
        <p:grpSp>
          <p:nvGrpSpPr>
            <p:cNvPr id="51" name="Group 154"/>
            <p:cNvGrpSpPr/>
            <p:nvPr/>
          </p:nvGrpSpPr>
          <p:grpSpPr>
            <a:xfrm>
              <a:off x="4942224" y="1586333"/>
              <a:ext cx="532004" cy="872998"/>
              <a:chOff x="4942224" y="1586333"/>
              <a:chExt cx="532004" cy="872998"/>
            </a:xfrm>
          </p:grpSpPr>
          <p:pic>
            <p:nvPicPr>
              <p:cNvPr id="81"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057603" y="1956411"/>
                <a:ext cx="301247" cy="502920"/>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70"/>
              <p:cNvSpPr txBox="1"/>
              <p:nvPr/>
            </p:nvSpPr>
            <p:spPr>
              <a:xfrm>
                <a:off x="4942224" y="1586333"/>
                <a:ext cx="532004" cy="3231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EAS</a:t>
                </a:r>
              </a:p>
            </p:txBody>
          </p:sp>
        </p:grpSp>
        <p:grpSp>
          <p:nvGrpSpPr>
            <p:cNvPr id="52" name="Group 155"/>
            <p:cNvGrpSpPr/>
            <p:nvPr/>
          </p:nvGrpSpPr>
          <p:grpSpPr>
            <a:xfrm>
              <a:off x="5871345" y="1586332"/>
              <a:ext cx="716767" cy="895847"/>
              <a:chOff x="5871345" y="1586332"/>
              <a:chExt cx="716767" cy="895847"/>
            </a:xfrm>
          </p:grpSpPr>
          <p:sp>
            <p:nvSpPr>
              <p:cNvPr id="70" name="TextBox 112"/>
              <p:cNvSpPr txBox="1"/>
              <p:nvPr/>
            </p:nvSpPr>
            <p:spPr>
              <a:xfrm>
                <a:off x="5928201" y="1586332"/>
                <a:ext cx="541943" cy="3231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EAC</a:t>
                </a:r>
              </a:p>
            </p:txBody>
          </p:sp>
          <p:grpSp>
            <p:nvGrpSpPr>
              <p:cNvPr id="71" name="Group 174"/>
              <p:cNvGrpSpPr/>
              <p:nvPr/>
            </p:nvGrpSpPr>
            <p:grpSpPr>
              <a:xfrm>
                <a:off x="5871345" y="1933563"/>
                <a:ext cx="716767" cy="548616"/>
                <a:chOff x="5460656" y="1277370"/>
                <a:chExt cx="1008135" cy="771630"/>
              </a:xfrm>
            </p:grpSpPr>
            <p:pic>
              <p:nvPicPr>
                <p:cNvPr id="72" name="Picture 3"/>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5460656" y="1277370"/>
                  <a:ext cx="1008135" cy="771630"/>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178"/>
                <p:cNvGrpSpPr/>
                <p:nvPr/>
              </p:nvGrpSpPr>
              <p:grpSpPr>
                <a:xfrm>
                  <a:off x="5725817" y="1411412"/>
                  <a:ext cx="391942" cy="88972"/>
                  <a:chOff x="5706652" y="1428750"/>
                  <a:chExt cx="391942" cy="88972"/>
                </a:xfrm>
              </p:grpSpPr>
              <p:sp>
                <p:nvSpPr>
                  <p:cNvPr id="78" name="Rectangle 201"/>
                  <p:cNvSpPr/>
                  <p:nvPr/>
                </p:nvSpPr>
                <p:spPr bwMode="auto">
                  <a:xfrm>
                    <a:off x="5706652" y="1428750"/>
                    <a:ext cx="87142" cy="88972"/>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79" name="Rectangle 203"/>
                  <p:cNvSpPr/>
                  <p:nvPr/>
                </p:nvSpPr>
                <p:spPr bwMode="auto">
                  <a:xfrm>
                    <a:off x="5859052" y="1428750"/>
                    <a:ext cx="87142" cy="88972"/>
                  </a:xfrm>
                  <a:prstGeom prst="rect">
                    <a:avLst/>
                  </a:prstGeom>
                  <a:noFill/>
                  <a:ln w="3175" cap="flat" cmpd="sng" algn="ctr">
                    <a:solidFill>
                      <a:sysClr val="window" lastClr="FFFFFF"/>
                    </a:solidFill>
                    <a:prstDash val="sysDot"/>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80" name="Rectangle 205"/>
                  <p:cNvSpPr/>
                  <p:nvPr/>
                </p:nvSpPr>
                <p:spPr bwMode="auto">
                  <a:xfrm>
                    <a:off x="6011452" y="1428750"/>
                    <a:ext cx="87142" cy="88972"/>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grpSp>
            <p:grpSp>
              <p:nvGrpSpPr>
                <p:cNvPr id="74" name="Group 184"/>
                <p:cNvGrpSpPr/>
                <p:nvPr/>
              </p:nvGrpSpPr>
              <p:grpSpPr>
                <a:xfrm>
                  <a:off x="5725776" y="1581150"/>
                  <a:ext cx="391942" cy="88972"/>
                  <a:chOff x="5706652" y="1428750"/>
                  <a:chExt cx="391942" cy="88972"/>
                </a:xfrm>
              </p:grpSpPr>
              <p:sp>
                <p:nvSpPr>
                  <p:cNvPr id="75" name="Rectangle 185"/>
                  <p:cNvSpPr/>
                  <p:nvPr/>
                </p:nvSpPr>
                <p:spPr bwMode="auto">
                  <a:xfrm>
                    <a:off x="5706652" y="1428750"/>
                    <a:ext cx="87142" cy="88972"/>
                  </a:xfrm>
                  <a:prstGeom prst="rect">
                    <a:avLst/>
                  </a:prstGeom>
                  <a:noFill/>
                  <a:ln w="3175" cap="flat" cmpd="sng" algn="ctr">
                    <a:solidFill>
                      <a:sysClr val="window" lastClr="FFFFFF"/>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76" name="Rectangle 186"/>
                  <p:cNvSpPr/>
                  <p:nvPr/>
                </p:nvSpPr>
                <p:spPr bwMode="auto">
                  <a:xfrm>
                    <a:off x="5859052" y="1428750"/>
                    <a:ext cx="87142" cy="88972"/>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77" name="Rectangle 198"/>
                  <p:cNvSpPr/>
                  <p:nvPr/>
                </p:nvSpPr>
                <p:spPr bwMode="auto">
                  <a:xfrm>
                    <a:off x="6011452" y="1428750"/>
                    <a:ext cx="87142" cy="88972"/>
                  </a:xfrm>
                  <a:prstGeom prst="rect">
                    <a:avLst/>
                  </a:prstGeom>
                  <a:noFill/>
                  <a:ln w="3175" cap="flat" cmpd="sng" algn="ctr">
                    <a:solidFill>
                      <a:sysClr val="window" lastClr="FFFFFF"/>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grpSp>
          </p:grpSp>
        </p:grpSp>
        <p:grpSp>
          <p:nvGrpSpPr>
            <p:cNvPr id="53" name="Group 156"/>
            <p:cNvGrpSpPr/>
            <p:nvPr/>
          </p:nvGrpSpPr>
          <p:grpSpPr>
            <a:xfrm>
              <a:off x="3740216" y="1586333"/>
              <a:ext cx="918841" cy="870052"/>
              <a:chOff x="3740216" y="1586333"/>
              <a:chExt cx="918841" cy="870052"/>
            </a:xfrm>
          </p:grpSpPr>
          <p:sp>
            <p:nvSpPr>
              <p:cNvPr id="66" name="TextBox 69"/>
              <p:cNvSpPr txBox="1"/>
              <p:nvPr/>
            </p:nvSpPr>
            <p:spPr>
              <a:xfrm>
                <a:off x="3740216" y="1586333"/>
                <a:ext cx="918841" cy="3231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Outlook</a:t>
                </a:r>
              </a:p>
            </p:txBody>
          </p:sp>
          <p:grpSp>
            <p:nvGrpSpPr>
              <p:cNvPr id="67" name="Group 170"/>
              <p:cNvGrpSpPr/>
              <p:nvPr/>
            </p:nvGrpSpPr>
            <p:grpSpPr>
              <a:xfrm>
                <a:off x="3772650" y="1959357"/>
                <a:ext cx="772458" cy="497028"/>
                <a:chOff x="3528662" y="1909497"/>
                <a:chExt cx="970064" cy="624175"/>
              </a:xfrm>
            </p:grpSpPr>
            <p:pic>
              <p:nvPicPr>
                <p:cNvPr id="68" name="Picture 5"/>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3528662" y="1909497"/>
                  <a:ext cx="970064" cy="624175"/>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7" descr="C:\Users\petern\Desktop\Design Stuff\Icons\Microsoft logos\outlook-icon.pn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6580" t="3171" r="7038" b="11229"/>
                <a:stretch/>
              </p:blipFill>
              <p:spPr bwMode="auto">
                <a:xfrm>
                  <a:off x="3841507" y="2005352"/>
                  <a:ext cx="344374" cy="33789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54" name="Group 157"/>
            <p:cNvGrpSpPr/>
            <p:nvPr/>
          </p:nvGrpSpPr>
          <p:grpSpPr>
            <a:xfrm>
              <a:off x="6806317" y="1586330"/>
              <a:ext cx="1184683" cy="835356"/>
              <a:chOff x="6806317" y="1586330"/>
              <a:chExt cx="1184683" cy="835356"/>
            </a:xfrm>
          </p:grpSpPr>
          <p:sp>
            <p:nvSpPr>
              <p:cNvPr id="55" name="TextBox 114"/>
              <p:cNvSpPr txBox="1"/>
              <p:nvPr/>
            </p:nvSpPr>
            <p:spPr>
              <a:xfrm>
                <a:off x="6806317" y="1586330"/>
                <a:ext cx="1184683" cy="3231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PowerShell</a:t>
                </a:r>
              </a:p>
            </p:txBody>
          </p:sp>
          <p:grpSp>
            <p:nvGrpSpPr>
              <p:cNvPr id="56" name="Group 159"/>
              <p:cNvGrpSpPr/>
              <p:nvPr/>
            </p:nvGrpSpPr>
            <p:grpSpPr>
              <a:xfrm>
                <a:off x="7100607" y="1994056"/>
                <a:ext cx="596102" cy="427630"/>
                <a:chOff x="4359767" y="3812353"/>
                <a:chExt cx="994167" cy="713193"/>
              </a:xfrm>
            </p:grpSpPr>
            <p:sp>
              <p:nvSpPr>
                <p:cNvPr id="57" name="Rectangle 160"/>
                <p:cNvSpPr/>
                <p:nvPr/>
              </p:nvSpPr>
              <p:spPr bwMode="auto">
                <a:xfrm>
                  <a:off x="4359767" y="3812353"/>
                  <a:ext cx="994167" cy="713193"/>
                </a:xfrm>
                <a:prstGeom prst="rect">
                  <a:avLst/>
                </a:prstGeom>
                <a:solidFill>
                  <a:sysClr val="window" lastClr="FFFFFF"/>
                </a:solidFill>
                <a:ln w="9525" cap="flat" cmpd="sng" algn="ctr">
                  <a:solidFill>
                    <a:sysClr val="window" lastClr="FFFFFF"/>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58" name="Rectangle 161"/>
                <p:cNvSpPr/>
                <p:nvPr/>
              </p:nvSpPr>
              <p:spPr bwMode="auto">
                <a:xfrm>
                  <a:off x="4359767" y="3812354"/>
                  <a:ext cx="994167" cy="138490"/>
                </a:xfrm>
                <a:prstGeom prst="rect">
                  <a:avLst/>
                </a:prstGeom>
                <a:solidFill>
                  <a:srgbClr val="0072C6"/>
                </a:solidFill>
                <a:ln w="9525" cap="flat" cmpd="sng" algn="ctr">
                  <a:solidFill>
                    <a:sysClr val="window" lastClr="FFFFFF"/>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grpSp>
              <p:nvGrpSpPr>
                <p:cNvPr id="59" name="Group 162"/>
                <p:cNvGrpSpPr/>
                <p:nvPr/>
              </p:nvGrpSpPr>
              <p:grpSpPr>
                <a:xfrm>
                  <a:off x="4577332" y="4080614"/>
                  <a:ext cx="559037" cy="349818"/>
                  <a:chOff x="4567122" y="4080614"/>
                  <a:chExt cx="559037" cy="349818"/>
                </a:xfrm>
              </p:grpSpPr>
              <p:grpSp>
                <p:nvGrpSpPr>
                  <p:cNvPr id="60" name="Group 163"/>
                  <p:cNvGrpSpPr/>
                  <p:nvPr/>
                </p:nvGrpSpPr>
                <p:grpSpPr>
                  <a:xfrm>
                    <a:off x="4955410" y="4080614"/>
                    <a:ext cx="170749" cy="349818"/>
                    <a:chOff x="4936606" y="4021474"/>
                    <a:chExt cx="226558" cy="464156"/>
                  </a:xfrm>
                </p:grpSpPr>
                <p:cxnSp>
                  <p:nvCxnSpPr>
                    <p:cNvPr id="64" name="Straight Connector 167"/>
                    <p:cNvCxnSpPr/>
                    <p:nvPr/>
                  </p:nvCxnSpPr>
                  <p:spPr>
                    <a:xfrm>
                      <a:off x="4936606" y="4021474"/>
                      <a:ext cx="226558" cy="228677"/>
                    </a:xfrm>
                    <a:prstGeom prst="line">
                      <a:avLst/>
                    </a:prstGeom>
                    <a:noFill/>
                    <a:ln w="76200" cap="rnd" cmpd="sng" algn="ctr">
                      <a:solidFill>
                        <a:srgbClr val="0072C6"/>
                      </a:solidFill>
                      <a:prstDash val="solid"/>
                      <a:headEnd type="none"/>
                      <a:tailEnd type="none"/>
                    </a:ln>
                    <a:effectLst/>
                  </p:spPr>
                </p:cxnSp>
                <p:cxnSp>
                  <p:nvCxnSpPr>
                    <p:cNvPr id="65" name="Straight Connector 168"/>
                    <p:cNvCxnSpPr/>
                    <p:nvPr/>
                  </p:nvCxnSpPr>
                  <p:spPr>
                    <a:xfrm rot="6352748">
                      <a:off x="4910081" y="4263627"/>
                      <a:ext cx="253717" cy="190290"/>
                    </a:xfrm>
                    <a:prstGeom prst="line">
                      <a:avLst/>
                    </a:prstGeom>
                    <a:noFill/>
                    <a:ln w="73025" cap="rnd" cmpd="sng" algn="ctr">
                      <a:solidFill>
                        <a:srgbClr val="0072C6"/>
                      </a:solidFill>
                      <a:prstDash val="solid"/>
                      <a:headEnd type="none"/>
                      <a:tailEnd type="none"/>
                    </a:ln>
                    <a:effectLst/>
                  </p:spPr>
                </p:cxnSp>
              </p:grpSp>
              <p:grpSp>
                <p:nvGrpSpPr>
                  <p:cNvPr id="61" name="Group 164"/>
                  <p:cNvGrpSpPr/>
                  <p:nvPr/>
                </p:nvGrpSpPr>
                <p:grpSpPr>
                  <a:xfrm flipH="1">
                    <a:off x="4567122" y="4080614"/>
                    <a:ext cx="170749" cy="349818"/>
                    <a:chOff x="4936606" y="4021474"/>
                    <a:chExt cx="226558" cy="464156"/>
                  </a:xfrm>
                </p:grpSpPr>
                <p:cxnSp>
                  <p:nvCxnSpPr>
                    <p:cNvPr id="62" name="Straight Connector 165"/>
                    <p:cNvCxnSpPr/>
                    <p:nvPr/>
                  </p:nvCxnSpPr>
                  <p:spPr>
                    <a:xfrm>
                      <a:off x="4936606" y="4021474"/>
                      <a:ext cx="226558" cy="228677"/>
                    </a:xfrm>
                    <a:prstGeom prst="line">
                      <a:avLst/>
                    </a:prstGeom>
                    <a:noFill/>
                    <a:ln w="76200" cap="rnd" cmpd="sng" algn="ctr">
                      <a:solidFill>
                        <a:srgbClr val="0072C6"/>
                      </a:solidFill>
                      <a:prstDash val="solid"/>
                      <a:headEnd type="none"/>
                      <a:tailEnd type="none"/>
                    </a:ln>
                    <a:effectLst/>
                  </p:spPr>
                </p:cxnSp>
                <p:cxnSp>
                  <p:nvCxnSpPr>
                    <p:cNvPr id="63" name="Straight Connector 166"/>
                    <p:cNvCxnSpPr/>
                    <p:nvPr/>
                  </p:nvCxnSpPr>
                  <p:spPr>
                    <a:xfrm rot="6352748">
                      <a:off x="4910081" y="4263627"/>
                      <a:ext cx="253717" cy="190290"/>
                    </a:xfrm>
                    <a:prstGeom prst="line">
                      <a:avLst/>
                    </a:prstGeom>
                    <a:noFill/>
                    <a:ln w="73025" cap="rnd" cmpd="sng" algn="ctr">
                      <a:solidFill>
                        <a:srgbClr val="0072C6"/>
                      </a:solidFill>
                      <a:prstDash val="solid"/>
                      <a:headEnd type="none"/>
                      <a:tailEnd type="none"/>
                    </a:ln>
                    <a:effectLst/>
                  </p:spPr>
                </p:cxnSp>
              </p:grpSp>
            </p:grpSp>
          </p:grpSp>
        </p:grpSp>
      </p:grpSp>
      <p:sp>
        <p:nvSpPr>
          <p:cNvPr id="85" name="TextBox 239"/>
          <p:cNvSpPr txBox="1"/>
          <p:nvPr/>
        </p:nvSpPr>
        <p:spPr>
          <a:xfrm>
            <a:off x="446510" y="2693462"/>
            <a:ext cx="2068094" cy="369324"/>
          </a:xfrm>
          <a:prstGeom prst="rect">
            <a:avLst/>
          </a:prstGeom>
          <a:noFill/>
        </p:spPr>
        <p:txBody>
          <a:bodyPr wrap="square" lIns="91430" tIns="45716" rIns="91430" bIns="45716"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tx1">
                    <a:lumMod val="85000"/>
                  </a:schemeClr>
                </a:solidFill>
                <a:effectLst/>
                <a:uLnTx/>
                <a:uFillTx/>
              </a:rPr>
              <a:t>Load Balancer</a:t>
            </a:r>
          </a:p>
        </p:txBody>
      </p:sp>
      <p:sp>
        <p:nvSpPr>
          <p:cNvPr id="86" name="Straight Connector 1024003"/>
          <p:cNvSpPr>
            <a:spLocks noChangeShapeType="1"/>
          </p:cNvSpPr>
          <p:nvPr/>
        </p:nvSpPr>
        <p:spPr bwMode="auto">
          <a:xfrm flipV="1">
            <a:off x="3030253" y="2590795"/>
            <a:ext cx="0" cy="628963"/>
          </a:xfrm>
          <a:prstGeom prst="line">
            <a:avLst/>
          </a:prstGeom>
          <a:noFill/>
          <a:ln w="63500" cap="sq" cmpd="sng" algn="ctr">
            <a:solidFill>
              <a:srgbClr val="0072C6"/>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latin typeface="Segoe UI Light"/>
            </a:endParaRPr>
          </a:p>
        </p:txBody>
      </p:sp>
      <p:sp>
        <p:nvSpPr>
          <p:cNvPr id="87" name="Straight Connector 1024003"/>
          <p:cNvSpPr>
            <a:spLocks noChangeShapeType="1"/>
          </p:cNvSpPr>
          <p:nvPr/>
        </p:nvSpPr>
        <p:spPr bwMode="auto">
          <a:xfrm flipV="1">
            <a:off x="7398657" y="2590797"/>
            <a:ext cx="0" cy="628960"/>
          </a:xfrm>
          <a:prstGeom prst="line">
            <a:avLst/>
          </a:prstGeom>
          <a:noFill/>
          <a:ln w="63500" cap="sq" cmpd="sng" algn="ctr">
            <a:solidFill>
              <a:srgbClr val="0072C6"/>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latin typeface="Segoe UI Light"/>
            </a:endParaRPr>
          </a:p>
        </p:txBody>
      </p:sp>
      <p:sp>
        <p:nvSpPr>
          <p:cNvPr id="88" name="Straight Connector 1024003"/>
          <p:cNvSpPr>
            <a:spLocks noChangeShapeType="1"/>
          </p:cNvSpPr>
          <p:nvPr/>
        </p:nvSpPr>
        <p:spPr bwMode="auto">
          <a:xfrm flipV="1">
            <a:off x="4122355" y="2590794"/>
            <a:ext cx="0" cy="628964"/>
          </a:xfrm>
          <a:prstGeom prst="line">
            <a:avLst/>
          </a:prstGeom>
          <a:noFill/>
          <a:ln w="63500" cap="sq" cmpd="sng" algn="ctr">
            <a:solidFill>
              <a:srgbClr val="0072C6"/>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latin typeface="Segoe UI Light"/>
            </a:endParaRPr>
          </a:p>
        </p:txBody>
      </p:sp>
      <p:sp>
        <p:nvSpPr>
          <p:cNvPr id="89" name="Straight Connector 1024003"/>
          <p:cNvSpPr>
            <a:spLocks noChangeShapeType="1"/>
          </p:cNvSpPr>
          <p:nvPr/>
        </p:nvSpPr>
        <p:spPr bwMode="auto">
          <a:xfrm flipV="1">
            <a:off x="5214455" y="2590795"/>
            <a:ext cx="0" cy="628963"/>
          </a:xfrm>
          <a:prstGeom prst="line">
            <a:avLst/>
          </a:prstGeom>
          <a:noFill/>
          <a:ln w="63500" cap="sq" cmpd="sng" algn="ctr">
            <a:solidFill>
              <a:srgbClr val="0072C6"/>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latin typeface="Segoe UI Light"/>
            </a:endParaRPr>
          </a:p>
        </p:txBody>
      </p:sp>
      <p:sp>
        <p:nvSpPr>
          <p:cNvPr id="90" name="Straight Connector 1024003"/>
          <p:cNvSpPr>
            <a:spLocks noChangeShapeType="1"/>
          </p:cNvSpPr>
          <p:nvPr/>
        </p:nvSpPr>
        <p:spPr bwMode="auto">
          <a:xfrm flipV="1">
            <a:off x="6204959" y="2590799"/>
            <a:ext cx="0" cy="628959"/>
          </a:xfrm>
          <a:prstGeom prst="line">
            <a:avLst/>
          </a:prstGeom>
          <a:noFill/>
          <a:ln w="63500" cap="sq" cmpd="sng" algn="ctr">
            <a:solidFill>
              <a:srgbClr val="0072C6"/>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latin typeface="Segoe UI Light"/>
            </a:endParaRPr>
          </a:p>
        </p:txBody>
      </p:sp>
      <p:sp>
        <p:nvSpPr>
          <p:cNvPr id="91" name="Straight Connector 1024003"/>
          <p:cNvSpPr>
            <a:spLocks noChangeShapeType="1"/>
          </p:cNvSpPr>
          <p:nvPr/>
        </p:nvSpPr>
        <p:spPr bwMode="auto">
          <a:xfrm flipV="1">
            <a:off x="3030253" y="4034311"/>
            <a:ext cx="0" cy="539496"/>
          </a:xfrm>
          <a:prstGeom prst="line">
            <a:avLst/>
          </a:prstGeom>
          <a:noFill/>
          <a:ln w="63500" cap="sq" cmpd="sng" algn="ctr">
            <a:solidFill>
              <a:srgbClr val="ED8000"/>
            </a:solidFill>
            <a:prstDash val="solid"/>
            <a:miter lim="800000"/>
            <a:headEnd type="triangle" w="med" len="sm"/>
            <a:tailEnd type="triangl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mn-lt"/>
            </a:endParaRPr>
          </a:p>
        </p:txBody>
      </p:sp>
      <p:sp>
        <p:nvSpPr>
          <p:cNvPr id="92" name="Straight Connector 1024003"/>
          <p:cNvSpPr>
            <a:spLocks noChangeShapeType="1"/>
          </p:cNvSpPr>
          <p:nvPr/>
        </p:nvSpPr>
        <p:spPr bwMode="auto">
          <a:xfrm flipV="1">
            <a:off x="7398657" y="4034311"/>
            <a:ext cx="0" cy="539496"/>
          </a:xfrm>
          <a:prstGeom prst="line">
            <a:avLst/>
          </a:prstGeom>
          <a:noFill/>
          <a:ln w="63500" cap="sq" cmpd="sng" algn="ctr">
            <a:solidFill>
              <a:srgbClr val="ED8000"/>
            </a:solidFill>
            <a:prstDash val="solid"/>
            <a:miter lim="800000"/>
            <a:headEnd type="triangle" w="med" len="sm"/>
            <a:tailEnd type="triangl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mn-lt"/>
            </a:endParaRPr>
          </a:p>
        </p:txBody>
      </p:sp>
      <p:sp>
        <p:nvSpPr>
          <p:cNvPr id="93" name="Straight Connector 1024003"/>
          <p:cNvSpPr>
            <a:spLocks noChangeShapeType="1"/>
          </p:cNvSpPr>
          <p:nvPr/>
        </p:nvSpPr>
        <p:spPr bwMode="auto">
          <a:xfrm flipV="1">
            <a:off x="4122355" y="4034311"/>
            <a:ext cx="0" cy="539496"/>
          </a:xfrm>
          <a:prstGeom prst="line">
            <a:avLst/>
          </a:prstGeom>
          <a:noFill/>
          <a:ln w="63500" cap="sq" cmpd="sng" algn="ctr">
            <a:solidFill>
              <a:srgbClr val="ED8000"/>
            </a:solidFill>
            <a:prstDash val="solid"/>
            <a:miter lim="800000"/>
            <a:headEnd type="triangle" w="med" len="sm"/>
            <a:tailEnd type="triangl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mn-lt"/>
            </a:endParaRPr>
          </a:p>
        </p:txBody>
      </p:sp>
      <p:sp>
        <p:nvSpPr>
          <p:cNvPr id="94" name="Straight Connector 1024003"/>
          <p:cNvSpPr>
            <a:spLocks noChangeShapeType="1"/>
          </p:cNvSpPr>
          <p:nvPr/>
        </p:nvSpPr>
        <p:spPr bwMode="auto">
          <a:xfrm flipV="1">
            <a:off x="5214455" y="4034311"/>
            <a:ext cx="0" cy="539496"/>
          </a:xfrm>
          <a:prstGeom prst="line">
            <a:avLst/>
          </a:prstGeom>
          <a:noFill/>
          <a:ln w="63500" cap="sq" cmpd="sng" algn="ctr">
            <a:solidFill>
              <a:srgbClr val="ED8000"/>
            </a:solidFill>
            <a:prstDash val="solid"/>
            <a:miter lim="800000"/>
            <a:headEnd type="triangle" w="med" len="sm"/>
            <a:tailEnd type="triangl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mn-lt"/>
            </a:endParaRPr>
          </a:p>
        </p:txBody>
      </p:sp>
      <p:sp>
        <p:nvSpPr>
          <p:cNvPr id="95" name="Straight Connector 1024003"/>
          <p:cNvSpPr>
            <a:spLocks noChangeShapeType="1"/>
          </p:cNvSpPr>
          <p:nvPr/>
        </p:nvSpPr>
        <p:spPr bwMode="auto">
          <a:xfrm flipV="1">
            <a:off x="6204959" y="4034311"/>
            <a:ext cx="0" cy="539496"/>
          </a:xfrm>
          <a:prstGeom prst="line">
            <a:avLst/>
          </a:prstGeom>
          <a:noFill/>
          <a:ln w="63500" cap="sq" cmpd="sng" algn="ctr">
            <a:solidFill>
              <a:srgbClr val="ED8000"/>
            </a:solidFill>
            <a:prstDash val="solid"/>
            <a:miter lim="800000"/>
            <a:headEnd type="triangle" w="med" len="sm"/>
            <a:tailEnd type="triangl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mn-lt"/>
            </a:endParaRPr>
          </a:p>
        </p:txBody>
      </p:sp>
      <p:sp>
        <p:nvSpPr>
          <p:cNvPr id="96" name="TextBox 250"/>
          <p:cNvSpPr txBox="1"/>
          <p:nvPr/>
        </p:nvSpPr>
        <p:spPr>
          <a:xfrm>
            <a:off x="2481355" y="4172455"/>
            <a:ext cx="554956" cy="261608"/>
          </a:xfrm>
          <a:prstGeom prst="rect">
            <a:avLst/>
          </a:prstGeom>
          <a:noFill/>
        </p:spPr>
        <p:txBody>
          <a:bodyPr wrap="none" lIns="91438" tIns="45719" rIns="91438" bIns="4571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smtClean="0">
                <a:ln>
                  <a:noFill/>
                </a:ln>
                <a:solidFill>
                  <a:srgbClr val="353435"/>
                </a:solidFill>
                <a:effectLst/>
                <a:uLnTx/>
                <a:uFillTx/>
                <a:latin typeface="+mn-lt"/>
              </a:rPr>
              <a:t>HTTP</a:t>
            </a:r>
          </a:p>
        </p:txBody>
      </p:sp>
      <p:sp>
        <p:nvSpPr>
          <p:cNvPr id="97" name="Straight Connector 1024003"/>
          <p:cNvSpPr>
            <a:spLocks noChangeShapeType="1"/>
          </p:cNvSpPr>
          <p:nvPr/>
        </p:nvSpPr>
        <p:spPr bwMode="auto">
          <a:xfrm flipV="1">
            <a:off x="8562109" y="2536490"/>
            <a:ext cx="0" cy="683269"/>
          </a:xfrm>
          <a:prstGeom prst="line">
            <a:avLst/>
          </a:prstGeom>
          <a:noFill/>
          <a:ln w="63500" cap="sq" cmpd="sng" algn="ctr">
            <a:solidFill>
              <a:srgbClr val="0072C6"/>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latin typeface="Segoe UI Light"/>
            </a:endParaRPr>
          </a:p>
        </p:txBody>
      </p:sp>
      <p:sp>
        <p:nvSpPr>
          <p:cNvPr id="98" name="Straight Connector 1024003"/>
          <p:cNvSpPr>
            <a:spLocks noChangeShapeType="1"/>
          </p:cNvSpPr>
          <p:nvPr/>
        </p:nvSpPr>
        <p:spPr bwMode="auto">
          <a:xfrm flipV="1">
            <a:off x="8562109" y="4034311"/>
            <a:ext cx="0" cy="539496"/>
          </a:xfrm>
          <a:prstGeom prst="line">
            <a:avLst/>
          </a:prstGeom>
          <a:noFill/>
          <a:ln w="63500" cap="sq" cmpd="sng" algn="ctr">
            <a:solidFill>
              <a:srgbClr val="ED8000"/>
            </a:solidFill>
            <a:prstDash val="solid"/>
            <a:miter lim="800000"/>
            <a:headEnd type="triangle" w="med" len="sm"/>
            <a:tailEnd type="triangl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mn-lt"/>
            </a:endParaRPr>
          </a:p>
        </p:txBody>
      </p:sp>
      <p:sp>
        <p:nvSpPr>
          <p:cNvPr id="99" name="TextBox 253"/>
          <p:cNvSpPr txBox="1"/>
          <p:nvPr/>
        </p:nvSpPr>
        <p:spPr>
          <a:xfrm>
            <a:off x="7974219" y="4109874"/>
            <a:ext cx="529308" cy="430885"/>
          </a:xfrm>
          <a:prstGeom prst="rect">
            <a:avLst/>
          </a:prstGeom>
          <a:noFill/>
        </p:spPr>
        <p:txBody>
          <a:bodyPr wrap="none" lIns="91438" tIns="45719" rIns="91438" bIns="4571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smtClean="0">
                <a:ln>
                  <a:noFill/>
                </a:ln>
                <a:solidFill>
                  <a:srgbClr val="353435"/>
                </a:solidFill>
                <a:effectLst/>
                <a:uLnTx/>
                <a:uFillTx/>
                <a:latin typeface="+mn-lt"/>
              </a:rPr>
              <a:t>POP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smtClean="0">
                <a:ln>
                  <a:noFill/>
                </a:ln>
                <a:solidFill>
                  <a:srgbClr val="353435"/>
                </a:solidFill>
                <a:effectLst/>
                <a:uLnTx/>
                <a:uFillTx/>
                <a:latin typeface="+mn-lt"/>
              </a:rPr>
              <a:t>IMAP</a:t>
            </a:r>
          </a:p>
        </p:txBody>
      </p:sp>
      <p:sp>
        <p:nvSpPr>
          <p:cNvPr id="100" name="Straight Connector 1024003"/>
          <p:cNvSpPr>
            <a:spLocks noChangeShapeType="1"/>
          </p:cNvSpPr>
          <p:nvPr/>
        </p:nvSpPr>
        <p:spPr bwMode="auto">
          <a:xfrm flipV="1">
            <a:off x="9800171" y="2590799"/>
            <a:ext cx="0" cy="628959"/>
          </a:xfrm>
          <a:prstGeom prst="line">
            <a:avLst/>
          </a:prstGeom>
          <a:noFill/>
          <a:ln w="63500" cap="sq" cmpd="sng" algn="ctr">
            <a:solidFill>
              <a:srgbClr val="0072C6"/>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latin typeface="Segoe UI Light"/>
            </a:endParaRPr>
          </a:p>
        </p:txBody>
      </p:sp>
      <p:sp>
        <p:nvSpPr>
          <p:cNvPr id="101" name="Straight Connector 1024003"/>
          <p:cNvSpPr>
            <a:spLocks noChangeShapeType="1"/>
          </p:cNvSpPr>
          <p:nvPr/>
        </p:nvSpPr>
        <p:spPr bwMode="auto">
          <a:xfrm flipV="1">
            <a:off x="9800291" y="4034311"/>
            <a:ext cx="0" cy="539496"/>
          </a:xfrm>
          <a:prstGeom prst="line">
            <a:avLst/>
          </a:prstGeom>
          <a:noFill/>
          <a:ln w="63500" cap="sq" cmpd="sng" algn="ctr">
            <a:solidFill>
              <a:srgbClr val="ED8000"/>
            </a:solidFill>
            <a:prstDash val="solid"/>
            <a:miter lim="800000"/>
            <a:headEnd type="triangle" w="med" len="sm"/>
            <a:tailEnd type="triangl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mn-lt"/>
            </a:endParaRPr>
          </a:p>
        </p:txBody>
      </p:sp>
      <p:sp>
        <p:nvSpPr>
          <p:cNvPr id="102" name="TextBox 256"/>
          <p:cNvSpPr txBox="1"/>
          <p:nvPr/>
        </p:nvSpPr>
        <p:spPr>
          <a:xfrm>
            <a:off x="9226913" y="4172455"/>
            <a:ext cx="577398" cy="261608"/>
          </a:xfrm>
          <a:prstGeom prst="rect">
            <a:avLst/>
          </a:prstGeom>
          <a:noFill/>
        </p:spPr>
        <p:txBody>
          <a:bodyPr wrap="none" lIns="91438" tIns="45719" rIns="91438" bIns="4571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smtClean="0">
                <a:ln>
                  <a:noFill/>
                </a:ln>
                <a:solidFill>
                  <a:srgbClr val="353435"/>
                </a:solidFill>
                <a:effectLst/>
                <a:uLnTx/>
                <a:uFillTx/>
                <a:latin typeface="+mn-lt"/>
              </a:rPr>
              <a:t>SMTP</a:t>
            </a:r>
          </a:p>
        </p:txBody>
      </p:sp>
      <p:sp>
        <p:nvSpPr>
          <p:cNvPr id="103" name="Straight Connector 1024003"/>
          <p:cNvSpPr>
            <a:spLocks noChangeShapeType="1"/>
          </p:cNvSpPr>
          <p:nvPr/>
        </p:nvSpPr>
        <p:spPr bwMode="auto">
          <a:xfrm flipV="1">
            <a:off x="10710939" y="2590797"/>
            <a:ext cx="0" cy="628961"/>
          </a:xfrm>
          <a:prstGeom prst="line">
            <a:avLst/>
          </a:prstGeom>
          <a:noFill/>
          <a:ln w="63500" cap="sq" cmpd="sng" algn="ctr">
            <a:solidFill>
              <a:srgbClr val="0072C6"/>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latin typeface="Segoe UI Light"/>
            </a:endParaRPr>
          </a:p>
        </p:txBody>
      </p:sp>
      <p:sp>
        <p:nvSpPr>
          <p:cNvPr id="104" name="Straight Connector 1024003"/>
          <p:cNvSpPr>
            <a:spLocks noChangeShapeType="1"/>
          </p:cNvSpPr>
          <p:nvPr/>
        </p:nvSpPr>
        <p:spPr bwMode="auto">
          <a:xfrm>
            <a:off x="10933909" y="2605315"/>
            <a:ext cx="0" cy="644383"/>
          </a:xfrm>
          <a:prstGeom prst="line">
            <a:avLst/>
          </a:prstGeom>
          <a:noFill/>
          <a:ln w="63500" cap="sq" cmpd="sng" algn="ctr">
            <a:solidFill>
              <a:srgbClr val="505050"/>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latin typeface="Segoe UI Light"/>
            </a:endParaRPr>
          </a:p>
        </p:txBody>
      </p:sp>
      <p:sp>
        <p:nvSpPr>
          <p:cNvPr id="105" name="TextBox 259"/>
          <p:cNvSpPr txBox="1"/>
          <p:nvPr/>
        </p:nvSpPr>
        <p:spPr>
          <a:xfrm>
            <a:off x="10890367" y="2761832"/>
            <a:ext cx="871458" cy="261608"/>
          </a:xfrm>
          <a:prstGeom prst="rect">
            <a:avLst/>
          </a:prstGeom>
          <a:noFill/>
        </p:spPr>
        <p:txBody>
          <a:bodyPr wrap="square" lIns="91438" tIns="45719" rIns="91438" bIns="45719"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smtClean="0">
                <a:ln>
                  <a:noFill/>
                </a:ln>
                <a:solidFill>
                  <a:srgbClr val="353435"/>
                </a:solidFill>
                <a:effectLst/>
                <a:uLnTx/>
                <a:uFillTx/>
                <a:latin typeface="+mn-lt"/>
              </a:rPr>
              <a:t>Redirect</a:t>
            </a:r>
          </a:p>
        </p:txBody>
      </p:sp>
      <p:sp>
        <p:nvSpPr>
          <p:cNvPr id="106" name="Straight Connector 1024003"/>
          <p:cNvSpPr>
            <a:spLocks noChangeShapeType="1"/>
          </p:cNvSpPr>
          <p:nvPr/>
        </p:nvSpPr>
        <p:spPr bwMode="auto">
          <a:xfrm flipV="1">
            <a:off x="11887200" y="2241831"/>
            <a:ext cx="0" cy="2523744"/>
          </a:xfrm>
          <a:prstGeom prst="line">
            <a:avLst/>
          </a:prstGeom>
          <a:noFill/>
          <a:ln w="63500" cap="sq" cmpd="sng" algn="ctr">
            <a:solidFill>
              <a:srgbClr val="0072C6"/>
            </a:solidFill>
            <a:prstDash val="sysDash"/>
            <a:miter lim="800000"/>
            <a:headEnd type="non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latin typeface="Segoe UI Light"/>
            </a:endParaRPr>
          </a:p>
        </p:txBody>
      </p:sp>
      <p:sp>
        <p:nvSpPr>
          <p:cNvPr id="107" name="Straight Connector 1024003"/>
          <p:cNvSpPr>
            <a:spLocks noChangeShapeType="1"/>
          </p:cNvSpPr>
          <p:nvPr/>
        </p:nvSpPr>
        <p:spPr bwMode="auto">
          <a:xfrm flipH="1" flipV="1">
            <a:off x="11582398" y="2241831"/>
            <a:ext cx="304801" cy="0"/>
          </a:xfrm>
          <a:prstGeom prst="line">
            <a:avLst/>
          </a:prstGeom>
          <a:noFill/>
          <a:ln w="63500" cap="sq" cmpd="sng" algn="ctr">
            <a:solidFill>
              <a:srgbClr val="0072C6"/>
            </a:solidFill>
            <a:prstDash val="sysDash"/>
            <a:miter lim="800000"/>
            <a:headEnd type="non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latin typeface="Segoe UI Light"/>
            </a:endParaRPr>
          </a:p>
        </p:txBody>
      </p:sp>
      <p:sp>
        <p:nvSpPr>
          <p:cNvPr id="108" name="Straight Connector 1024003"/>
          <p:cNvSpPr>
            <a:spLocks noChangeShapeType="1"/>
          </p:cNvSpPr>
          <p:nvPr/>
        </p:nvSpPr>
        <p:spPr bwMode="auto">
          <a:xfrm flipH="1" flipV="1">
            <a:off x="11506200" y="4793879"/>
            <a:ext cx="381000" cy="0"/>
          </a:xfrm>
          <a:prstGeom prst="line">
            <a:avLst/>
          </a:prstGeom>
          <a:noFill/>
          <a:ln w="63500" cap="sq" cmpd="sng" algn="ctr">
            <a:solidFill>
              <a:srgbClr val="0072C6"/>
            </a:solidFill>
            <a:prstDash val="sysDash"/>
            <a:miter lim="800000"/>
            <a:headEnd type="none" w="med" len="sm"/>
            <a:tailEnd type="triangl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latin typeface="Segoe UI Light"/>
            </a:endParaRPr>
          </a:p>
        </p:txBody>
      </p:sp>
      <p:sp>
        <p:nvSpPr>
          <p:cNvPr id="109" name="TextBox 263"/>
          <p:cNvSpPr txBox="1"/>
          <p:nvPr/>
        </p:nvSpPr>
        <p:spPr>
          <a:xfrm>
            <a:off x="11535893" y="1628807"/>
            <a:ext cx="496449" cy="600162"/>
          </a:xfrm>
          <a:prstGeom prst="rect">
            <a:avLst/>
          </a:prstGeom>
          <a:noFill/>
        </p:spPr>
        <p:txBody>
          <a:bodyPr wrap="square" lIns="91438" tIns="45719" rIns="91438" bIns="45719"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smtClean="0">
                <a:ln>
                  <a:noFill/>
                </a:ln>
                <a:solidFill>
                  <a:srgbClr val="353435"/>
                </a:solidFill>
                <a:effectLst/>
                <a:uLnTx/>
                <a:uFillTx/>
              </a:rPr>
              <a:t>SIP + RTP</a:t>
            </a:r>
          </a:p>
        </p:txBody>
      </p:sp>
      <p:sp>
        <p:nvSpPr>
          <p:cNvPr id="110" name="Straight Connector 1024003"/>
          <p:cNvSpPr>
            <a:spLocks noChangeShapeType="1"/>
          </p:cNvSpPr>
          <p:nvPr/>
        </p:nvSpPr>
        <p:spPr bwMode="auto">
          <a:xfrm flipV="1">
            <a:off x="4384492" y="5272367"/>
            <a:ext cx="0" cy="228116"/>
          </a:xfrm>
          <a:prstGeom prst="line">
            <a:avLst/>
          </a:prstGeom>
          <a:noFill/>
          <a:ln w="63500" cap="sq" cmpd="sng" algn="ctr">
            <a:solidFill>
              <a:srgbClr val="ED8000"/>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latin typeface="+mn-lt"/>
            </a:endParaRPr>
          </a:p>
        </p:txBody>
      </p:sp>
    </p:spTree>
    <p:extLst>
      <p:ext uri="{BB962C8B-B14F-4D97-AF65-F5344CB8AC3E}">
        <p14:creationId xmlns:p14="http://schemas.microsoft.com/office/powerpoint/2010/main" val="6322747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wipe(up)">
                                      <p:cBhvr>
                                        <p:cTn id="12" dur="500"/>
                                        <p:tgtEl>
                                          <p:spTgt spid="86"/>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up)">
                                      <p:cBhvr>
                                        <p:cTn id="15" dur="500"/>
                                        <p:tgtEl>
                                          <p:spTgt spid="8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wipe(up)">
                                      <p:cBhvr>
                                        <p:cTn id="18" dur="500"/>
                                        <p:tgtEl>
                                          <p:spTgt spid="88"/>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wipe(up)">
                                      <p:cBhvr>
                                        <p:cTn id="21" dur="500"/>
                                        <p:tgtEl>
                                          <p:spTgt spid="8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90"/>
                                        </p:tgtEl>
                                        <p:attrNameLst>
                                          <p:attrName>style.visibility</p:attrName>
                                        </p:attrNameLst>
                                      </p:cBhvr>
                                      <p:to>
                                        <p:strVal val="visible"/>
                                      </p:to>
                                    </p:set>
                                    <p:animEffect transition="in" filter="wipe(up)">
                                      <p:cBhvr>
                                        <p:cTn id="24" dur="500"/>
                                        <p:tgtEl>
                                          <p:spTgt spid="90"/>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6"/>
                                        </p:tgtEl>
                                        <p:attrNameLst>
                                          <p:attrName>style.visibility</p:attrName>
                                        </p:attrNameLst>
                                      </p:cBhvr>
                                      <p:to>
                                        <p:strVal val="visible"/>
                                      </p:to>
                                    </p:set>
                                    <p:animEffect transition="in" filter="fade">
                                      <p:cBhvr>
                                        <p:cTn id="28" dur="500"/>
                                        <p:tgtEl>
                                          <p:spTgt spid="9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fade">
                                      <p:cBhvr>
                                        <p:cTn id="31" dur="500"/>
                                        <p:tgtEl>
                                          <p:spTgt spid="9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4"/>
                                        </p:tgtEl>
                                        <p:attrNameLst>
                                          <p:attrName>style.visibility</p:attrName>
                                        </p:attrNameLst>
                                      </p:cBhvr>
                                      <p:to>
                                        <p:strVal val="visible"/>
                                      </p:to>
                                    </p:set>
                                    <p:animEffect transition="in" filter="fade">
                                      <p:cBhvr>
                                        <p:cTn id="40" dur="500"/>
                                        <p:tgtEl>
                                          <p:spTgt spid="9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fade">
                                      <p:cBhvr>
                                        <p:cTn id="43" dur="500"/>
                                        <p:tgtEl>
                                          <p:spTgt spid="95"/>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110"/>
                                        </p:tgtEl>
                                        <p:attrNameLst>
                                          <p:attrName>style.visibility</p:attrName>
                                        </p:attrNameLst>
                                      </p:cBhvr>
                                      <p:to>
                                        <p:strVal val="visible"/>
                                      </p:to>
                                    </p:set>
                                    <p:animEffect transition="in" filter="wipe(up)">
                                      <p:cBhvr>
                                        <p:cTn id="46" dur="500"/>
                                        <p:tgtEl>
                                          <p:spTgt spid="1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97"/>
                                        </p:tgtEl>
                                        <p:attrNameLst>
                                          <p:attrName>style.visibility</p:attrName>
                                        </p:attrNameLst>
                                      </p:cBhvr>
                                      <p:to>
                                        <p:strVal val="visible"/>
                                      </p:to>
                                    </p:set>
                                    <p:animEffect transition="in" filter="wipe(up)">
                                      <p:cBhvr>
                                        <p:cTn id="56" dur="500"/>
                                        <p:tgtEl>
                                          <p:spTgt spid="9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99"/>
                                        </p:tgtEl>
                                        <p:attrNameLst>
                                          <p:attrName>style.visibility</p:attrName>
                                        </p:attrNameLst>
                                      </p:cBhvr>
                                      <p:to>
                                        <p:strVal val="visible"/>
                                      </p:to>
                                    </p:set>
                                    <p:animEffect transition="in" filter="fade">
                                      <p:cBhvr>
                                        <p:cTn id="60" dur="500"/>
                                        <p:tgtEl>
                                          <p:spTgt spid="9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animEffect transition="in" filter="fade">
                                      <p:cBhvr>
                                        <p:cTn id="63" dur="500"/>
                                        <p:tgtEl>
                                          <p:spTgt spid="9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fade">
                                      <p:cBhvr>
                                        <p:cTn id="68" dur="500"/>
                                        <p:tgtEl>
                                          <p:spTgt spid="4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100"/>
                                        </p:tgtEl>
                                        <p:attrNameLst>
                                          <p:attrName>style.visibility</p:attrName>
                                        </p:attrNameLst>
                                      </p:cBhvr>
                                      <p:to>
                                        <p:strVal val="visible"/>
                                      </p:to>
                                    </p:set>
                                    <p:animEffect transition="in" filter="wipe(up)">
                                      <p:cBhvr>
                                        <p:cTn id="73" dur="500"/>
                                        <p:tgtEl>
                                          <p:spTgt spid="100"/>
                                        </p:tgtEl>
                                      </p:cBhvr>
                                    </p:animEffect>
                                  </p:childTnLst>
                                </p:cTn>
                              </p:par>
                            </p:childTnLst>
                          </p:cTn>
                        </p:par>
                        <p:par>
                          <p:cTn id="74" fill="hold">
                            <p:stCondLst>
                              <p:cond delay="500"/>
                            </p:stCondLst>
                            <p:childTnLst>
                              <p:par>
                                <p:cTn id="75" presetID="10" presetClass="entr" presetSubtype="0" fill="hold" grpId="0" nodeType="afterEffect">
                                  <p:stCondLst>
                                    <p:cond delay="0"/>
                                  </p:stCondLst>
                                  <p:childTnLst>
                                    <p:set>
                                      <p:cBhvr>
                                        <p:cTn id="76" dur="1" fill="hold">
                                          <p:stCondLst>
                                            <p:cond delay="0"/>
                                          </p:stCondLst>
                                        </p:cTn>
                                        <p:tgtEl>
                                          <p:spTgt spid="102"/>
                                        </p:tgtEl>
                                        <p:attrNameLst>
                                          <p:attrName>style.visibility</p:attrName>
                                        </p:attrNameLst>
                                      </p:cBhvr>
                                      <p:to>
                                        <p:strVal val="visible"/>
                                      </p:to>
                                    </p:set>
                                    <p:animEffect transition="in" filter="fade">
                                      <p:cBhvr>
                                        <p:cTn id="77" dur="500"/>
                                        <p:tgtEl>
                                          <p:spTgt spid="10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fade">
                                      <p:cBhvr>
                                        <p:cTn id="80" dur="500"/>
                                        <p:tgtEl>
                                          <p:spTgt spid="10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103"/>
                                        </p:tgtEl>
                                        <p:attrNameLst>
                                          <p:attrName>style.visibility</p:attrName>
                                        </p:attrNameLst>
                                      </p:cBhvr>
                                      <p:to>
                                        <p:strVal val="visible"/>
                                      </p:to>
                                    </p:set>
                                    <p:animEffect transition="in" filter="wipe(up)">
                                      <p:cBhvr>
                                        <p:cTn id="90" dur="500"/>
                                        <p:tgtEl>
                                          <p:spTgt spid="103"/>
                                        </p:tgtEl>
                                      </p:cBhvr>
                                    </p:animEffect>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104"/>
                                        </p:tgtEl>
                                        <p:attrNameLst>
                                          <p:attrName>style.visibility</p:attrName>
                                        </p:attrNameLst>
                                      </p:cBhvr>
                                      <p:to>
                                        <p:strVal val="visible"/>
                                      </p:to>
                                    </p:set>
                                    <p:animEffect transition="in" filter="wipe(down)">
                                      <p:cBhvr>
                                        <p:cTn id="94" dur="500"/>
                                        <p:tgtEl>
                                          <p:spTgt spid="104"/>
                                        </p:tgtEl>
                                      </p:cBhvr>
                                    </p:animEffect>
                                  </p:childTnLst>
                                </p:cTn>
                              </p:par>
                            </p:childTnLst>
                          </p:cTn>
                        </p:par>
                        <p:par>
                          <p:cTn id="95" fill="hold">
                            <p:stCondLst>
                              <p:cond delay="1000"/>
                            </p:stCondLst>
                            <p:childTnLst>
                              <p:par>
                                <p:cTn id="96" presetID="10" presetClass="entr" presetSubtype="0" fill="hold" grpId="0" nodeType="afterEffect">
                                  <p:stCondLst>
                                    <p:cond delay="0"/>
                                  </p:stCondLst>
                                  <p:childTnLst>
                                    <p:set>
                                      <p:cBhvr>
                                        <p:cTn id="97" dur="1" fill="hold">
                                          <p:stCondLst>
                                            <p:cond delay="0"/>
                                          </p:stCondLst>
                                        </p:cTn>
                                        <p:tgtEl>
                                          <p:spTgt spid="105"/>
                                        </p:tgtEl>
                                        <p:attrNameLst>
                                          <p:attrName>style.visibility</p:attrName>
                                        </p:attrNameLst>
                                      </p:cBhvr>
                                      <p:to>
                                        <p:strVal val="visible"/>
                                      </p:to>
                                    </p:set>
                                    <p:animEffect transition="in" filter="fade">
                                      <p:cBhvr>
                                        <p:cTn id="98" dur="500"/>
                                        <p:tgtEl>
                                          <p:spTgt spid="105"/>
                                        </p:tgtEl>
                                      </p:cBhvr>
                                    </p:animEffect>
                                  </p:childTnLst>
                                </p:cTn>
                              </p:par>
                            </p:childTnLst>
                          </p:cTn>
                        </p:par>
                        <p:par>
                          <p:cTn id="99" fill="hold">
                            <p:stCondLst>
                              <p:cond delay="1500"/>
                            </p:stCondLst>
                            <p:childTnLst>
                              <p:par>
                                <p:cTn id="100" presetID="10" presetClass="entr" presetSubtype="0" fill="hold" grpId="0" nodeType="afterEffect">
                                  <p:stCondLst>
                                    <p:cond delay="0"/>
                                  </p:stCondLst>
                                  <p:childTnLst>
                                    <p:set>
                                      <p:cBhvr>
                                        <p:cTn id="101" dur="1" fill="hold">
                                          <p:stCondLst>
                                            <p:cond delay="0"/>
                                          </p:stCondLst>
                                        </p:cTn>
                                        <p:tgtEl>
                                          <p:spTgt spid="109"/>
                                        </p:tgtEl>
                                        <p:attrNameLst>
                                          <p:attrName>style.visibility</p:attrName>
                                        </p:attrNameLst>
                                      </p:cBhvr>
                                      <p:to>
                                        <p:strVal val="visible"/>
                                      </p:to>
                                    </p:set>
                                    <p:animEffect transition="in" filter="fade">
                                      <p:cBhvr>
                                        <p:cTn id="102" dur="500"/>
                                        <p:tgtEl>
                                          <p:spTgt spid="109"/>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107"/>
                                        </p:tgtEl>
                                        <p:attrNameLst>
                                          <p:attrName>style.visibility</p:attrName>
                                        </p:attrNameLst>
                                      </p:cBhvr>
                                      <p:to>
                                        <p:strVal val="visible"/>
                                      </p:to>
                                    </p:set>
                                    <p:animEffect transition="in" filter="wipe(left)">
                                      <p:cBhvr>
                                        <p:cTn id="105" dur="500"/>
                                        <p:tgtEl>
                                          <p:spTgt spid="107"/>
                                        </p:tgtEl>
                                      </p:cBhvr>
                                    </p:animEffect>
                                  </p:childTnLst>
                                </p:cTn>
                              </p:par>
                            </p:childTnLst>
                          </p:cTn>
                        </p:par>
                        <p:par>
                          <p:cTn id="106" fill="hold">
                            <p:stCondLst>
                              <p:cond delay="2000"/>
                            </p:stCondLst>
                            <p:childTnLst>
                              <p:par>
                                <p:cTn id="107" presetID="22" presetClass="entr" presetSubtype="1" fill="hold" grpId="0" nodeType="afterEffect">
                                  <p:stCondLst>
                                    <p:cond delay="0"/>
                                  </p:stCondLst>
                                  <p:childTnLst>
                                    <p:set>
                                      <p:cBhvr>
                                        <p:cTn id="108" dur="1" fill="hold">
                                          <p:stCondLst>
                                            <p:cond delay="0"/>
                                          </p:stCondLst>
                                        </p:cTn>
                                        <p:tgtEl>
                                          <p:spTgt spid="106"/>
                                        </p:tgtEl>
                                        <p:attrNameLst>
                                          <p:attrName>style.visibility</p:attrName>
                                        </p:attrNameLst>
                                      </p:cBhvr>
                                      <p:to>
                                        <p:strVal val="visible"/>
                                      </p:to>
                                    </p:set>
                                    <p:animEffect transition="in" filter="wipe(up)">
                                      <p:cBhvr>
                                        <p:cTn id="109" dur="500"/>
                                        <p:tgtEl>
                                          <p:spTgt spid="106"/>
                                        </p:tgtEl>
                                      </p:cBhvr>
                                    </p:animEffect>
                                  </p:childTnLst>
                                </p:cTn>
                              </p:par>
                            </p:childTnLst>
                          </p:cTn>
                        </p:par>
                        <p:par>
                          <p:cTn id="110" fill="hold">
                            <p:stCondLst>
                              <p:cond delay="2500"/>
                            </p:stCondLst>
                            <p:childTnLst>
                              <p:par>
                                <p:cTn id="111" presetID="22" presetClass="entr" presetSubtype="2" fill="hold" grpId="0" nodeType="afterEffect">
                                  <p:stCondLst>
                                    <p:cond delay="0"/>
                                  </p:stCondLst>
                                  <p:childTnLst>
                                    <p:set>
                                      <p:cBhvr>
                                        <p:cTn id="112" dur="1" fill="hold">
                                          <p:stCondLst>
                                            <p:cond delay="0"/>
                                          </p:stCondLst>
                                        </p:cTn>
                                        <p:tgtEl>
                                          <p:spTgt spid="108"/>
                                        </p:tgtEl>
                                        <p:attrNameLst>
                                          <p:attrName>style.visibility</p:attrName>
                                        </p:attrNameLst>
                                      </p:cBhvr>
                                      <p:to>
                                        <p:strVal val="visible"/>
                                      </p:to>
                                    </p:set>
                                    <p:animEffect transition="in" filter="wipe(right)">
                                      <p:cBhvr>
                                        <p:cTn id="11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p:bldP spid="97" grpId="0" animBg="1"/>
      <p:bldP spid="98" grpId="0" animBg="1"/>
      <p:bldP spid="99" grpId="0"/>
      <p:bldP spid="100" grpId="0" animBg="1"/>
      <p:bldP spid="101" grpId="0" animBg="1"/>
      <p:bldP spid="102" grpId="0"/>
      <p:bldP spid="103" grpId="0" animBg="1"/>
      <p:bldP spid="104" grpId="0" animBg="1"/>
      <p:bldP spid="105" grpId="0"/>
      <p:bldP spid="106" grpId="0" animBg="1"/>
      <p:bldP spid="107" grpId="0" animBg="1"/>
      <p:bldP spid="108" grpId="0" animBg="1"/>
      <p:bldP spid="109" grpId="0"/>
      <p:bldP spid="1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Outlook Connectivity</a:t>
            </a:r>
          </a:p>
        </p:txBody>
      </p:sp>
      <p:sp>
        <p:nvSpPr>
          <p:cNvPr id="3" name="Inhaltsplatzhalter 2"/>
          <p:cNvSpPr>
            <a:spLocks noGrp="1"/>
          </p:cNvSpPr>
          <p:nvPr>
            <p:ph idx="1"/>
          </p:nvPr>
        </p:nvSpPr>
        <p:spPr/>
        <p:txBody>
          <a:bodyPr/>
          <a:lstStyle/>
          <a:p>
            <a:r>
              <a:rPr lang="en-US" dirty="0"/>
              <a:t>What are the benefits?</a:t>
            </a:r>
          </a:p>
          <a:p>
            <a:pPr lvl="1"/>
            <a:r>
              <a:rPr lang="en-US" dirty="0"/>
              <a:t>Does not require a “RPC CAS array namespace” for the DAG</a:t>
            </a:r>
          </a:p>
          <a:p>
            <a:pPr lvl="1"/>
            <a:r>
              <a:rPr lang="en-US" dirty="0"/>
              <a:t>No longer have to worry about “The Exchange administrator has made a change that requires you to quit and restart Outlook” during mailbox moves or *over events</a:t>
            </a:r>
          </a:p>
          <a:p>
            <a:pPr lvl="1"/>
            <a:r>
              <a:rPr lang="en-US" dirty="0"/>
              <a:t>Extremely reliable and stable connectivity model – the RPC session is always on the </a:t>
            </a:r>
            <a:r>
              <a:rPr lang="en-US" dirty="0" smtClean="0"/>
              <a:t>MBX 2013 </a:t>
            </a:r>
            <a:r>
              <a:rPr lang="en-US" dirty="0"/>
              <a:t>server hosting the active database copy</a:t>
            </a:r>
          </a:p>
          <a:p>
            <a:r>
              <a:rPr lang="en-US" dirty="0"/>
              <a:t>What changes?</a:t>
            </a:r>
          </a:p>
          <a:p>
            <a:pPr lvl="1"/>
            <a:r>
              <a:rPr lang="en-US" dirty="0"/>
              <a:t>RPC end point for Outlook client is now a GUID (and SMTP suffix)</a:t>
            </a:r>
          </a:p>
          <a:p>
            <a:pPr lvl="1"/>
            <a:r>
              <a:rPr lang="en-US" dirty="0"/>
              <a:t>Support for internal and external Outlook Anywhere namespaces</a:t>
            </a:r>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16</a:t>
            </a:fld>
            <a:endParaRPr lang="de-DE"/>
          </a:p>
        </p:txBody>
      </p:sp>
      <p:pic>
        <p:nvPicPr>
          <p:cNvPr id="14" name="Grafik 13"/>
          <p:cNvPicPr>
            <a:picLocks noChangeAspect="1"/>
          </p:cNvPicPr>
          <p:nvPr/>
        </p:nvPicPr>
        <p:blipFill>
          <a:blip r:embed="rId3"/>
          <a:stretch>
            <a:fillRect/>
          </a:stretch>
        </p:blipFill>
        <p:spPr>
          <a:xfrm>
            <a:off x="7753350" y="3348527"/>
            <a:ext cx="4032251" cy="2858599"/>
          </a:xfrm>
          <a:prstGeom prst="rect">
            <a:avLst/>
          </a:prstGeom>
        </p:spPr>
      </p:pic>
    </p:spTree>
    <p:extLst>
      <p:ext uri="{BB962C8B-B14F-4D97-AF65-F5344CB8AC3E}">
        <p14:creationId xmlns:p14="http://schemas.microsoft.com/office/powerpoint/2010/main" val="3332073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00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Third-Party MAPI Products</a:t>
            </a:r>
          </a:p>
        </p:txBody>
      </p:sp>
      <p:sp>
        <p:nvSpPr>
          <p:cNvPr id="3" name="Inhaltsplatzhalter 2"/>
          <p:cNvSpPr>
            <a:spLocks noGrp="1"/>
          </p:cNvSpPr>
          <p:nvPr>
            <p:ph idx="1"/>
          </p:nvPr>
        </p:nvSpPr>
        <p:spPr/>
        <p:txBody>
          <a:bodyPr/>
          <a:lstStyle/>
          <a:p>
            <a:r>
              <a:rPr lang="en-US" dirty="0"/>
              <a:t>Third-party MAPI products will need to use RPC/HTTP to connect to CAS2013</a:t>
            </a:r>
          </a:p>
          <a:p>
            <a:r>
              <a:rPr lang="en-US" dirty="0"/>
              <a:t>Exchange 2013 will be the </a:t>
            </a:r>
            <a:r>
              <a:rPr lang="en-US" b="1" dirty="0">
                <a:solidFill>
                  <a:srgbClr val="FF0000"/>
                </a:solidFill>
              </a:rPr>
              <a:t>last</a:t>
            </a:r>
            <a:r>
              <a:rPr lang="en-US" dirty="0"/>
              <a:t> release that supports a MAPI/CDO download</a:t>
            </a:r>
          </a:p>
          <a:p>
            <a:pPr lvl="1"/>
            <a:r>
              <a:rPr lang="en-US" dirty="0"/>
              <a:t>Third-parties must move to EWS in the future</a:t>
            </a:r>
          </a:p>
          <a:p>
            <a:r>
              <a:rPr lang="en-US" dirty="0"/>
              <a:t>The MAPI/CDO download will be updated to include support for RPC/HTTP connectivity</a:t>
            </a:r>
          </a:p>
          <a:p>
            <a:pPr lvl="1"/>
            <a:r>
              <a:rPr lang="en-US" dirty="0"/>
              <a:t>Will require third-party application configuration; either by programmatically editing a dynamic MAPI profile or setting registry keys</a:t>
            </a:r>
          </a:p>
          <a:p>
            <a:pPr lvl="1"/>
            <a:r>
              <a:rPr lang="en-US" dirty="0"/>
              <a:t>Legacy environments can continue to use RPC/TCP </a:t>
            </a:r>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17</a:t>
            </a:fld>
            <a:endParaRPr lang="de-DE"/>
          </a:p>
        </p:txBody>
      </p:sp>
    </p:spTree>
    <p:extLst>
      <p:ext uri="{BB962C8B-B14F-4D97-AF65-F5344CB8AC3E}">
        <p14:creationId xmlns:p14="http://schemas.microsoft.com/office/powerpoint/2010/main" val="1463443317"/>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Client Protocol Connectivity Flow</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18</a:t>
            </a:fld>
            <a:endParaRPr lang="de-DE"/>
          </a:p>
        </p:txBody>
      </p:sp>
      <p:sp>
        <p:nvSpPr>
          <p:cNvPr id="64" name="Rectangle 5"/>
          <p:cNvSpPr/>
          <p:nvPr/>
        </p:nvSpPr>
        <p:spPr>
          <a:xfrm>
            <a:off x="609600" y="4397826"/>
            <a:ext cx="3429000" cy="14478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lIns="91438" tIns="45719" rIns="91438" bIns="45719" rtlCol="0" anchor="t"/>
          <a:lstStyle/>
          <a:p>
            <a:r>
              <a:rPr lang="en-US" b="1" dirty="0" smtClean="0"/>
              <a:t>MBX</a:t>
            </a:r>
            <a:endParaRPr lang="en-US" b="1" dirty="0"/>
          </a:p>
        </p:txBody>
      </p:sp>
      <p:sp>
        <p:nvSpPr>
          <p:cNvPr id="65" name="Rectangle 6"/>
          <p:cNvSpPr/>
          <p:nvPr/>
        </p:nvSpPr>
        <p:spPr>
          <a:xfrm>
            <a:off x="609600" y="1502227"/>
            <a:ext cx="3429000" cy="63250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endParaRPr lang="en-US" b="1" dirty="0">
              <a:latin typeface="+mj-lt"/>
            </a:endParaRPr>
          </a:p>
        </p:txBody>
      </p:sp>
      <p:sp>
        <p:nvSpPr>
          <p:cNvPr id="66" name="Rectangle 9"/>
          <p:cNvSpPr/>
          <p:nvPr/>
        </p:nvSpPr>
        <p:spPr>
          <a:xfrm>
            <a:off x="609600" y="2850013"/>
            <a:ext cx="3429000" cy="13716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438" tIns="45719" rIns="91438" bIns="45719" rtlCol="0" anchor="t"/>
          <a:lstStyle/>
          <a:p>
            <a:r>
              <a:rPr lang="en-US" b="1" dirty="0" smtClean="0"/>
              <a:t>CAS</a:t>
            </a:r>
            <a:endParaRPr lang="en-US" b="1" dirty="0"/>
          </a:p>
        </p:txBody>
      </p:sp>
      <p:sp>
        <p:nvSpPr>
          <p:cNvPr id="67" name="Rectangle 10"/>
          <p:cNvSpPr/>
          <p:nvPr/>
        </p:nvSpPr>
        <p:spPr>
          <a:xfrm>
            <a:off x="609600" y="2310945"/>
            <a:ext cx="3429000" cy="36285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lIns="91438" tIns="45719" rIns="91438" bIns="45719" rtlCol="0" anchor="ctr"/>
          <a:lstStyle/>
          <a:p>
            <a:r>
              <a:rPr lang="en-US" b="1" dirty="0" smtClean="0"/>
              <a:t>Load Balancer</a:t>
            </a:r>
            <a:endParaRPr lang="en-US" b="1" dirty="0"/>
          </a:p>
        </p:txBody>
      </p:sp>
      <p:pic>
        <p:nvPicPr>
          <p:cNvPr id="68"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912699" y="1553769"/>
            <a:ext cx="822804" cy="529423"/>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17"/>
          <p:cNvGrpSpPr/>
          <p:nvPr/>
        </p:nvGrpSpPr>
        <p:grpSpPr>
          <a:xfrm>
            <a:off x="800100" y="3255612"/>
            <a:ext cx="3048000" cy="770100"/>
            <a:chOff x="800100" y="3367560"/>
            <a:chExt cx="3048000" cy="770100"/>
          </a:xfrm>
        </p:grpSpPr>
        <p:sp>
          <p:nvSpPr>
            <p:cNvPr id="70" name="Rectangle 12"/>
            <p:cNvSpPr/>
            <p:nvPr/>
          </p:nvSpPr>
          <p:spPr>
            <a:xfrm>
              <a:off x="800100" y="3771900"/>
              <a:ext cx="3048000" cy="365760"/>
            </a:xfrm>
            <a:prstGeom prst="rect">
              <a:avLst/>
            </a:prstGeom>
            <a:solidFill>
              <a:schemeClr val="accent4"/>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500" dirty="0">
                  <a:solidFill>
                    <a:schemeClr val="bg1"/>
                  </a:solidFill>
                  <a:latin typeface="+mj-lt"/>
                </a:rPr>
                <a:t>HTTP Proxy</a:t>
              </a:r>
            </a:p>
          </p:txBody>
        </p:sp>
        <p:sp>
          <p:nvSpPr>
            <p:cNvPr id="127" name="Rectangle 13"/>
            <p:cNvSpPr/>
            <p:nvPr/>
          </p:nvSpPr>
          <p:spPr>
            <a:xfrm>
              <a:off x="800100" y="3367560"/>
              <a:ext cx="3048000" cy="368734"/>
            </a:xfrm>
            <a:prstGeom prst="rect">
              <a:avLst/>
            </a:prstGeom>
            <a:solidFill>
              <a:schemeClr val="accent4"/>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500" dirty="0">
                  <a:solidFill>
                    <a:schemeClr val="bg1"/>
                  </a:solidFill>
                  <a:latin typeface="+mj-lt"/>
                </a:rPr>
                <a:t>IIS</a:t>
              </a:r>
            </a:p>
          </p:txBody>
        </p:sp>
      </p:grpSp>
      <p:sp>
        <p:nvSpPr>
          <p:cNvPr id="132" name="Can 14"/>
          <p:cNvSpPr/>
          <p:nvPr/>
        </p:nvSpPr>
        <p:spPr>
          <a:xfrm>
            <a:off x="1862884" y="5208812"/>
            <a:ext cx="922435" cy="572476"/>
          </a:xfrm>
          <a:prstGeom prst="can">
            <a:avLst/>
          </a:prstGeom>
          <a:solidFill>
            <a:schemeClr val="accent5"/>
          </a:solidFill>
          <a:ln w="28575">
            <a:solidFill>
              <a:schemeClr val="tx1"/>
            </a:solidFill>
          </a:ln>
          <a:effectLst/>
        </p:spPr>
        <p:style>
          <a:lnRef idx="1">
            <a:schemeClr val="dk1"/>
          </a:lnRef>
          <a:fillRef idx="3">
            <a:schemeClr val="dk1"/>
          </a:fillRef>
          <a:effectRef idx="2">
            <a:schemeClr val="dk1"/>
          </a:effectRef>
          <a:fontRef idx="minor">
            <a:schemeClr val="lt1"/>
          </a:fontRef>
        </p:style>
        <p:txBody>
          <a:bodyPr lIns="91438" tIns="45719" rIns="91438" bIns="45719" rtlCol="0" anchor="ctr"/>
          <a:lstStyle/>
          <a:p>
            <a:pPr algn="ctr"/>
            <a:r>
              <a:rPr lang="en-US" sz="1500" b="1" dirty="0">
                <a:solidFill>
                  <a:schemeClr val="bg1"/>
                </a:solidFill>
                <a:latin typeface="+mj-lt"/>
              </a:rPr>
              <a:t>DB</a:t>
            </a:r>
          </a:p>
        </p:txBody>
      </p:sp>
      <p:sp>
        <p:nvSpPr>
          <p:cNvPr id="133" name="Rectangle 15"/>
          <p:cNvSpPr/>
          <p:nvPr/>
        </p:nvSpPr>
        <p:spPr>
          <a:xfrm>
            <a:off x="800100" y="4747016"/>
            <a:ext cx="3048000" cy="3656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lang="en-US" sz="1500" dirty="0">
                <a:solidFill>
                  <a:schemeClr val="bg1"/>
                </a:solidFill>
                <a:latin typeface="+mj-lt"/>
              </a:rPr>
              <a:t>Protocol Head</a:t>
            </a:r>
          </a:p>
        </p:txBody>
      </p:sp>
      <p:pic>
        <p:nvPicPr>
          <p:cNvPr id="134" name="Picture 5" descr="W:\Open Engagements\Productivity\MS-Unified Communications\#1601 BizProd MOD Team Core Content Work\New Iconography\People\GroupOfPeople_06081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41004"/>
          <a:stretch/>
        </p:blipFill>
        <p:spPr bwMode="auto">
          <a:xfrm>
            <a:off x="1066801" y="5209231"/>
            <a:ext cx="1029507" cy="607368"/>
          </a:xfrm>
          <a:prstGeom prst="rect">
            <a:avLst/>
          </a:prstGeom>
          <a:noFill/>
          <a:extLst>
            <a:ext uri="{909E8E84-426E-40DD-AFC4-6F175D3DCCD1}">
              <a14:hiddenFill xmlns:a14="http://schemas.microsoft.com/office/drawing/2010/main">
                <a:solidFill>
                  <a:srgbClr val="FFFFFF"/>
                </a:solidFill>
              </a14:hiddenFill>
            </a:ext>
          </a:extLst>
        </p:spPr>
      </p:pic>
      <p:sp>
        <p:nvSpPr>
          <p:cNvPr id="135" name="TextBox 18"/>
          <p:cNvSpPr txBox="1"/>
          <p:nvPr/>
        </p:nvSpPr>
        <p:spPr>
          <a:xfrm>
            <a:off x="609601" y="5845626"/>
            <a:ext cx="3429000" cy="230832"/>
          </a:xfrm>
          <a:prstGeom prst="rect">
            <a:avLst/>
          </a:prstGeom>
          <a:noFill/>
        </p:spPr>
        <p:txBody>
          <a:bodyPr wrap="square" lIns="0" tIns="0" rIns="0" bIns="0" rtlCol="0">
            <a:spAutoFit/>
          </a:bodyPr>
          <a:lstStyle/>
          <a:p>
            <a:r>
              <a:rPr lang="en-US" sz="1500" dirty="0">
                <a:latin typeface="+mj-lt"/>
              </a:rPr>
              <a:t>Local Proxy Request</a:t>
            </a:r>
          </a:p>
        </p:txBody>
      </p:sp>
      <p:sp>
        <p:nvSpPr>
          <p:cNvPr id="136" name="TextBox 19"/>
          <p:cNvSpPr txBox="1"/>
          <p:nvPr/>
        </p:nvSpPr>
        <p:spPr>
          <a:xfrm>
            <a:off x="1398795" y="2134332"/>
            <a:ext cx="723900" cy="169277"/>
          </a:xfrm>
          <a:prstGeom prst="rect">
            <a:avLst/>
          </a:prstGeom>
          <a:noFill/>
        </p:spPr>
        <p:txBody>
          <a:bodyPr wrap="square" lIns="0" tIns="0" rIns="0" bIns="0" rtlCol="0">
            <a:spAutoFit/>
          </a:bodyPr>
          <a:lstStyle/>
          <a:p>
            <a:pPr algn="r"/>
            <a:r>
              <a:rPr lang="en-US" sz="1100" i="1" dirty="0">
                <a:latin typeface="+mj-lt"/>
              </a:rPr>
              <a:t>HTTP</a:t>
            </a:r>
          </a:p>
        </p:txBody>
      </p:sp>
      <p:sp>
        <p:nvSpPr>
          <p:cNvPr id="137" name="Straight Connector 1024003"/>
          <p:cNvSpPr>
            <a:spLocks noChangeShapeType="1"/>
          </p:cNvSpPr>
          <p:nvPr/>
        </p:nvSpPr>
        <p:spPr bwMode="auto">
          <a:xfrm flipH="1" flipV="1">
            <a:off x="2320867" y="2134732"/>
            <a:ext cx="0" cy="169481"/>
          </a:xfrm>
          <a:prstGeom prst="line">
            <a:avLst/>
          </a:prstGeom>
          <a:ln w="63500" cap="sq">
            <a:solidFill>
              <a:schemeClr val="accent1"/>
            </a:solidFill>
            <a:prstDash val="solid"/>
            <a:miter lim="800000"/>
            <a:headEnd type="triangle" w="med" len="sm"/>
            <a:tailEnd type="none" w="med" len="sm"/>
          </a:ln>
          <a:effectLst/>
        </p:spPr>
        <p:style>
          <a:lnRef idx="3">
            <a:schemeClr val="dk1"/>
          </a:lnRef>
          <a:fillRef idx="0">
            <a:schemeClr val="dk1"/>
          </a:fillRef>
          <a:effectRef idx="2">
            <a:schemeClr val="dk1"/>
          </a:effectRef>
          <a:fontRef idx="minor">
            <a:schemeClr val="tx1"/>
          </a:fontRef>
        </p:style>
        <p:txBody>
          <a:bodyPr lIns="91438" tIns="45719" rIns="91438" bIns="45719"/>
          <a:lstStyle/>
          <a:p>
            <a:endParaRPr lang="en-US" dirty="0">
              <a:ln>
                <a:solidFill>
                  <a:schemeClr val="accent2"/>
                </a:solidFill>
              </a:ln>
            </a:endParaRPr>
          </a:p>
        </p:txBody>
      </p:sp>
      <p:sp>
        <p:nvSpPr>
          <p:cNvPr id="138" name="Straight Connector 1024003"/>
          <p:cNvSpPr>
            <a:spLocks noChangeShapeType="1"/>
          </p:cNvSpPr>
          <p:nvPr/>
        </p:nvSpPr>
        <p:spPr bwMode="auto">
          <a:xfrm flipH="1" flipV="1">
            <a:off x="2320867" y="2680530"/>
            <a:ext cx="0" cy="551752"/>
          </a:xfrm>
          <a:prstGeom prst="line">
            <a:avLst/>
          </a:prstGeom>
          <a:ln w="63500" cap="sq">
            <a:solidFill>
              <a:schemeClr val="accent3"/>
            </a:solidFill>
            <a:prstDash val="solid"/>
            <a:miter lim="800000"/>
            <a:headEnd type="triangle" w="med" len="sm"/>
            <a:tailEnd type="none" w="med" len="sm"/>
          </a:ln>
          <a:effectLst/>
        </p:spPr>
        <p:style>
          <a:lnRef idx="3">
            <a:schemeClr val="dk1"/>
          </a:lnRef>
          <a:fillRef idx="0">
            <a:schemeClr val="dk1"/>
          </a:fillRef>
          <a:effectRef idx="2">
            <a:schemeClr val="dk1"/>
          </a:effectRef>
          <a:fontRef idx="minor">
            <a:schemeClr val="tx1"/>
          </a:fontRef>
        </p:style>
        <p:txBody>
          <a:bodyPr lIns="91438" tIns="45719" rIns="91438" bIns="45719"/>
          <a:lstStyle/>
          <a:p>
            <a:endParaRPr lang="en-US" dirty="0">
              <a:ln>
                <a:solidFill>
                  <a:schemeClr val="accent2"/>
                </a:solidFill>
              </a:ln>
            </a:endParaRPr>
          </a:p>
        </p:txBody>
      </p:sp>
      <p:sp>
        <p:nvSpPr>
          <p:cNvPr id="139" name="Straight Connector 1024003"/>
          <p:cNvSpPr>
            <a:spLocks noChangeShapeType="1"/>
          </p:cNvSpPr>
          <p:nvPr/>
        </p:nvSpPr>
        <p:spPr bwMode="auto">
          <a:xfrm flipH="1" flipV="1">
            <a:off x="2320867" y="4025710"/>
            <a:ext cx="0" cy="675317"/>
          </a:xfrm>
          <a:prstGeom prst="line">
            <a:avLst/>
          </a:prstGeom>
          <a:ln w="63500" cap="sq">
            <a:solidFill>
              <a:schemeClr val="accent4"/>
            </a:solidFill>
            <a:prstDash val="solid"/>
            <a:miter lim="800000"/>
            <a:headEnd type="triangle" w="med" len="sm"/>
            <a:tailEnd type="none" w="med" len="sm"/>
          </a:ln>
          <a:effectLst/>
        </p:spPr>
        <p:style>
          <a:lnRef idx="3">
            <a:schemeClr val="dk1"/>
          </a:lnRef>
          <a:fillRef idx="0">
            <a:schemeClr val="dk1"/>
          </a:fillRef>
          <a:effectRef idx="2">
            <a:schemeClr val="dk1"/>
          </a:effectRef>
          <a:fontRef idx="minor">
            <a:schemeClr val="tx1"/>
          </a:fontRef>
        </p:style>
        <p:txBody>
          <a:bodyPr lIns="91438" tIns="45719" rIns="91438" bIns="45719"/>
          <a:lstStyle/>
          <a:p>
            <a:endParaRPr lang="en-US" dirty="0">
              <a:ln>
                <a:solidFill>
                  <a:schemeClr val="accent2"/>
                </a:solidFill>
              </a:ln>
            </a:endParaRPr>
          </a:p>
        </p:txBody>
      </p:sp>
      <p:sp>
        <p:nvSpPr>
          <p:cNvPr id="140" name="TextBox 23"/>
          <p:cNvSpPr txBox="1"/>
          <p:nvPr/>
        </p:nvSpPr>
        <p:spPr>
          <a:xfrm>
            <a:off x="1398795" y="4237101"/>
            <a:ext cx="723900" cy="169277"/>
          </a:xfrm>
          <a:prstGeom prst="rect">
            <a:avLst/>
          </a:prstGeom>
          <a:noFill/>
        </p:spPr>
        <p:txBody>
          <a:bodyPr wrap="square" lIns="0" tIns="0" rIns="0" bIns="0" rtlCol="0">
            <a:spAutoFit/>
          </a:bodyPr>
          <a:lstStyle/>
          <a:p>
            <a:pPr algn="r"/>
            <a:r>
              <a:rPr lang="en-US" sz="1100" i="1" dirty="0">
                <a:latin typeface="+mj-lt"/>
              </a:rPr>
              <a:t>HTTP</a:t>
            </a:r>
          </a:p>
        </p:txBody>
      </p:sp>
      <p:grpSp>
        <p:nvGrpSpPr>
          <p:cNvPr id="141" name="Group 37"/>
          <p:cNvGrpSpPr/>
          <p:nvPr/>
        </p:nvGrpSpPr>
        <p:grpSpPr>
          <a:xfrm>
            <a:off x="4030310" y="1502229"/>
            <a:ext cx="369332" cy="4332513"/>
            <a:chOff x="4030312" y="1600202"/>
            <a:chExt cx="369332" cy="4332513"/>
          </a:xfrm>
        </p:grpSpPr>
        <p:cxnSp>
          <p:nvCxnSpPr>
            <p:cNvPr id="142" name="Straight Connector 25"/>
            <p:cNvCxnSpPr/>
            <p:nvPr/>
          </p:nvCxnSpPr>
          <p:spPr>
            <a:xfrm>
              <a:off x="4214978" y="1600202"/>
              <a:ext cx="0" cy="1271508"/>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3" name="TextBox 26"/>
            <p:cNvSpPr txBox="1"/>
            <p:nvPr/>
          </p:nvSpPr>
          <p:spPr>
            <a:xfrm rot="5400000">
              <a:off x="3251331" y="3650689"/>
              <a:ext cx="1927294" cy="369332"/>
            </a:xfrm>
            <a:prstGeom prst="rect">
              <a:avLst/>
            </a:prstGeom>
            <a:noFill/>
          </p:spPr>
          <p:txBody>
            <a:bodyPr wrap="square" rtlCol="0" anchor="ctr">
              <a:spAutoFit/>
            </a:bodyPr>
            <a:lstStyle/>
            <a:p>
              <a:r>
                <a:rPr lang="en-US" sz="1800" b="1" dirty="0" smtClean="0">
                  <a:latin typeface="+mj-lt"/>
                </a:rPr>
                <a:t>Site Boundary</a:t>
              </a:r>
              <a:endParaRPr lang="en-US" sz="1800" b="1" dirty="0">
                <a:latin typeface="+mj-lt"/>
              </a:endParaRPr>
            </a:p>
          </p:txBody>
        </p:sp>
        <p:cxnSp>
          <p:nvCxnSpPr>
            <p:cNvPr id="144" name="Straight Connector 30"/>
            <p:cNvCxnSpPr>
              <a:stCxn id="143" idx="3"/>
            </p:cNvCxnSpPr>
            <p:nvPr/>
          </p:nvCxnSpPr>
          <p:spPr>
            <a:xfrm>
              <a:off x="4214978" y="4799002"/>
              <a:ext cx="1" cy="1133713"/>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45" name="Group 55"/>
          <p:cNvGrpSpPr/>
          <p:nvPr/>
        </p:nvGrpSpPr>
        <p:grpSpPr>
          <a:xfrm>
            <a:off x="4381500" y="1502229"/>
            <a:ext cx="3429000" cy="4343399"/>
            <a:chOff x="4381500" y="1723574"/>
            <a:chExt cx="3429000" cy="4343399"/>
          </a:xfrm>
        </p:grpSpPr>
        <p:sp>
          <p:nvSpPr>
            <p:cNvPr id="146" name="Rectangle 38"/>
            <p:cNvSpPr/>
            <p:nvPr/>
          </p:nvSpPr>
          <p:spPr>
            <a:xfrm>
              <a:off x="4381500" y="4619173"/>
              <a:ext cx="3429000" cy="14478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t"/>
            <a:lstStyle/>
            <a:p>
              <a:r>
                <a:rPr lang="en-US" b="1" dirty="0" smtClean="0"/>
                <a:t>MBX</a:t>
              </a:r>
              <a:endParaRPr lang="en-US" b="1" dirty="0"/>
            </a:p>
          </p:txBody>
        </p:sp>
        <p:sp>
          <p:nvSpPr>
            <p:cNvPr id="147" name="Rectangle 39"/>
            <p:cNvSpPr/>
            <p:nvPr/>
          </p:nvSpPr>
          <p:spPr>
            <a:xfrm>
              <a:off x="4381500" y="1723574"/>
              <a:ext cx="3429000" cy="63250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latin typeface="+mj-lt"/>
              </a:endParaRPr>
            </a:p>
          </p:txBody>
        </p:sp>
        <p:sp>
          <p:nvSpPr>
            <p:cNvPr id="148" name="Rectangle 40"/>
            <p:cNvSpPr/>
            <p:nvPr/>
          </p:nvSpPr>
          <p:spPr>
            <a:xfrm>
              <a:off x="4381500" y="3071360"/>
              <a:ext cx="3429000" cy="13716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b="1" dirty="0" smtClean="0"/>
                <a:t>CAS</a:t>
              </a:r>
              <a:endParaRPr lang="en-US" b="1" dirty="0"/>
            </a:p>
          </p:txBody>
        </p:sp>
        <p:sp>
          <p:nvSpPr>
            <p:cNvPr id="149" name="Rectangle 41"/>
            <p:cNvSpPr/>
            <p:nvPr/>
          </p:nvSpPr>
          <p:spPr>
            <a:xfrm>
              <a:off x="4381500" y="2532292"/>
              <a:ext cx="3429000" cy="36285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b="1" dirty="0" smtClean="0"/>
                <a:t>Load Balancer</a:t>
              </a:r>
              <a:endParaRPr lang="en-US" b="1" dirty="0"/>
            </a:p>
          </p:txBody>
        </p:sp>
        <p:pic>
          <p:nvPicPr>
            <p:cNvPr id="150"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684598" y="1775116"/>
              <a:ext cx="822804" cy="529422"/>
            </a:xfrm>
            <a:prstGeom prst="rect">
              <a:avLst/>
            </a:prstGeom>
            <a:noFill/>
            <a:extLst>
              <a:ext uri="{909E8E84-426E-40DD-AFC4-6F175D3DCCD1}">
                <a14:hiddenFill xmlns:a14="http://schemas.microsoft.com/office/drawing/2010/main">
                  <a:solidFill>
                    <a:srgbClr val="FFFFFF"/>
                  </a:solidFill>
                </a14:hiddenFill>
              </a:ext>
            </a:extLst>
          </p:spPr>
        </p:pic>
        <p:grpSp>
          <p:nvGrpSpPr>
            <p:cNvPr id="151" name="Group 43"/>
            <p:cNvGrpSpPr/>
            <p:nvPr/>
          </p:nvGrpSpPr>
          <p:grpSpPr>
            <a:xfrm>
              <a:off x="4572000" y="3476958"/>
              <a:ext cx="3048000" cy="770100"/>
              <a:chOff x="800100" y="3367560"/>
              <a:chExt cx="3048000" cy="770100"/>
            </a:xfrm>
          </p:grpSpPr>
          <p:sp>
            <p:nvSpPr>
              <p:cNvPr id="154" name="Rectangle 44"/>
              <p:cNvSpPr/>
              <p:nvPr/>
            </p:nvSpPr>
            <p:spPr>
              <a:xfrm>
                <a:off x="800100" y="3771900"/>
                <a:ext cx="3048000" cy="365760"/>
              </a:xfrm>
              <a:prstGeom prst="rect">
                <a:avLst/>
              </a:prstGeom>
              <a:solidFill>
                <a:schemeClr val="accent4"/>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500" dirty="0">
                    <a:solidFill>
                      <a:schemeClr val="bg1"/>
                    </a:solidFill>
                    <a:latin typeface="+mj-lt"/>
                  </a:rPr>
                  <a:t>HTTP Proxy</a:t>
                </a:r>
              </a:p>
            </p:txBody>
          </p:sp>
          <p:sp>
            <p:nvSpPr>
              <p:cNvPr id="155" name="Rectangle 45"/>
              <p:cNvSpPr/>
              <p:nvPr/>
            </p:nvSpPr>
            <p:spPr>
              <a:xfrm>
                <a:off x="800100" y="3367560"/>
                <a:ext cx="3048000" cy="368734"/>
              </a:xfrm>
              <a:prstGeom prst="rect">
                <a:avLst/>
              </a:prstGeom>
              <a:solidFill>
                <a:schemeClr val="accent4"/>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500" dirty="0">
                    <a:solidFill>
                      <a:schemeClr val="bg1"/>
                    </a:solidFill>
                    <a:latin typeface="+mj-lt"/>
                  </a:rPr>
                  <a:t>IIS</a:t>
                </a:r>
              </a:p>
            </p:txBody>
          </p:sp>
        </p:grpSp>
        <p:sp>
          <p:nvSpPr>
            <p:cNvPr id="152" name="Can 46"/>
            <p:cNvSpPr/>
            <p:nvPr/>
          </p:nvSpPr>
          <p:spPr>
            <a:xfrm>
              <a:off x="5634783" y="5430158"/>
              <a:ext cx="922435" cy="572476"/>
            </a:xfrm>
            <a:prstGeom prst="can">
              <a:avLst/>
            </a:prstGeom>
            <a:solidFill>
              <a:schemeClr val="accent5"/>
            </a:solidFill>
            <a:ln w="28575">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r>
                <a:rPr lang="en-US" sz="1500" b="1" dirty="0">
                  <a:solidFill>
                    <a:schemeClr val="bg1"/>
                  </a:solidFill>
                  <a:latin typeface="+mj-lt"/>
                </a:rPr>
                <a:t>DB</a:t>
              </a:r>
            </a:p>
          </p:txBody>
        </p:sp>
        <p:sp>
          <p:nvSpPr>
            <p:cNvPr id="153" name="Rectangle 47"/>
            <p:cNvSpPr/>
            <p:nvPr/>
          </p:nvSpPr>
          <p:spPr>
            <a:xfrm>
              <a:off x="4572000" y="4968362"/>
              <a:ext cx="3048000" cy="3656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bg1"/>
                  </a:solidFill>
                  <a:latin typeface="+mj-lt"/>
                </a:rPr>
                <a:t>Protocol Head</a:t>
              </a:r>
            </a:p>
          </p:txBody>
        </p:sp>
      </p:grpSp>
      <p:sp>
        <p:nvSpPr>
          <p:cNvPr id="156" name="TextBox 56"/>
          <p:cNvSpPr txBox="1"/>
          <p:nvPr/>
        </p:nvSpPr>
        <p:spPr>
          <a:xfrm>
            <a:off x="1399107" y="2136044"/>
            <a:ext cx="723900" cy="169277"/>
          </a:xfrm>
          <a:prstGeom prst="rect">
            <a:avLst/>
          </a:prstGeom>
          <a:noFill/>
        </p:spPr>
        <p:txBody>
          <a:bodyPr wrap="square" lIns="0" tIns="0" rIns="0" bIns="0" rtlCol="0">
            <a:spAutoFit/>
          </a:bodyPr>
          <a:lstStyle/>
          <a:p>
            <a:pPr algn="r"/>
            <a:r>
              <a:rPr lang="en-US" sz="1100" i="1" dirty="0">
                <a:latin typeface="+mj-lt"/>
              </a:rPr>
              <a:t>HTTP</a:t>
            </a:r>
          </a:p>
        </p:txBody>
      </p:sp>
      <p:sp>
        <p:nvSpPr>
          <p:cNvPr id="157" name="Straight Connector 1024003"/>
          <p:cNvSpPr>
            <a:spLocks noChangeShapeType="1"/>
          </p:cNvSpPr>
          <p:nvPr/>
        </p:nvSpPr>
        <p:spPr bwMode="auto">
          <a:xfrm flipH="1" flipV="1">
            <a:off x="2321177" y="2136444"/>
            <a:ext cx="0" cy="169481"/>
          </a:xfrm>
          <a:prstGeom prst="line">
            <a:avLst/>
          </a:prstGeom>
          <a:ln w="63500" cap="sq">
            <a:solidFill>
              <a:schemeClr val="accent1"/>
            </a:solidFill>
            <a:prstDash val="solid"/>
            <a:miter lim="800000"/>
            <a:headEnd type="triangle" w="med" len="sm"/>
            <a:tailEnd type="none" w="med" len="sm"/>
          </a:ln>
          <a:effectLst/>
        </p:spPr>
        <p:style>
          <a:lnRef idx="3">
            <a:schemeClr val="dk1"/>
          </a:lnRef>
          <a:fillRef idx="0">
            <a:schemeClr val="dk1"/>
          </a:fillRef>
          <a:effectRef idx="2">
            <a:schemeClr val="dk1"/>
          </a:effectRef>
          <a:fontRef idx="minor">
            <a:schemeClr val="tx1"/>
          </a:fontRef>
        </p:style>
        <p:txBody>
          <a:bodyPr lIns="91438" tIns="45719" rIns="91438" bIns="45719"/>
          <a:lstStyle/>
          <a:p>
            <a:endParaRPr lang="en-US" dirty="0">
              <a:ln>
                <a:solidFill>
                  <a:schemeClr val="accent2"/>
                </a:solidFill>
              </a:ln>
            </a:endParaRPr>
          </a:p>
        </p:txBody>
      </p:sp>
      <p:sp>
        <p:nvSpPr>
          <p:cNvPr id="158" name="Straight Connector 1024003"/>
          <p:cNvSpPr>
            <a:spLocks noChangeShapeType="1"/>
          </p:cNvSpPr>
          <p:nvPr/>
        </p:nvSpPr>
        <p:spPr bwMode="auto">
          <a:xfrm flipH="1" flipV="1">
            <a:off x="2320867" y="2680530"/>
            <a:ext cx="0" cy="551752"/>
          </a:xfrm>
          <a:prstGeom prst="line">
            <a:avLst/>
          </a:prstGeom>
          <a:ln w="63500" cap="sq">
            <a:solidFill>
              <a:schemeClr val="accent3"/>
            </a:solidFill>
            <a:prstDash val="solid"/>
            <a:miter lim="800000"/>
            <a:headEnd type="triangle" w="med" len="sm"/>
            <a:tailEnd type="none" w="med" len="sm"/>
          </a:ln>
          <a:effectLst/>
        </p:spPr>
        <p:style>
          <a:lnRef idx="3">
            <a:schemeClr val="dk1"/>
          </a:lnRef>
          <a:fillRef idx="0">
            <a:schemeClr val="dk1"/>
          </a:fillRef>
          <a:effectRef idx="2">
            <a:schemeClr val="dk1"/>
          </a:effectRef>
          <a:fontRef idx="minor">
            <a:schemeClr val="tx1"/>
          </a:fontRef>
        </p:style>
        <p:txBody>
          <a:bodyPr lIns="91438" tIns="45719" rIns="91438" bIns="45719"/>
          <a:lstStyle/>
          <a:p>
            <a:endParaRPr lang="en-US" dirty="0">
              <a:ln>
                <a:solidFill>
                  <a:schemeClr val="accent2"/>
                </a:solidFill>
              </a:ln>
            </a:endParaRPr>
          </a:p>
        </p:txBody>
      </p:sp>
      <p:sp>
        <p:nvSpPr>
          <p:cNvPr id="159" name="Straight Connector 1024003"/>
          <p:cNvSpPr>
            <a:spLocks noChangeShapeType="1"/>
          </p:cNvSpPr>
          <p:nvPr/>
        </p:nvSpPr>
        <p:spPr bwMode="auto">
          <a:xfrm flipH="1">
            <a:off x="2493619" y="2673801"/>
            <a:ext cx="0" cy="551752"/>
          </a:xfrm>
          <a:prstGeom prst="line">
            <a:avLst/>
          </a:prstGeom>
          <a:ln w="63500" cap="sq">
            <a:solidFill>
              <a:schemeClr val="accent4"/>
            </a:solidFill>
            <a:prstDash val="solid"/>
            <a:miter lim="800000"/>
            <a:headEnd type="triangle" w="med" len="sm"/>
            <a:tailEnd type="none" w="med" len="sm"/>
          </a:ln>
          <a:effectLst/>
        </p:spPr>
        <p:style>
          <a:lnRef idx="3">
            <a:schemeClr val="dk1"/>
          </a:lnRef>
          <a:fillRef idx="0">
            <a:schemeClr val="dk1"/>
          </a:fillRef>
          <a:effectRef idx="2">
            <a:schemeClr val="dk1"/>
          </a:effectRef>
          <a:fontRef idx="minor">
            <a:schemeClr val="tx1"/>
          </a:fontRef>
        </p:style>
        <p:txBody>
          <a:bodyPr lIns="91438" tIns="45719" rIns="91438" bIns="45719"/>
          <a:lstStyle/>
          <a:p>
            <a:endParaRPr lang="en-US" dirty="0">
              <a:ln>
                <a:solidFill>
                  <a:schemeClr val="accent2"/>
                </a:solidFill>
              </a:ln>
            </a:endParaRPr>
          </a:p>
        </p:txBody>
      </p:sp>
      <p:pic>
        <p:nvPicPr>
          <p:cNvPr id="160" name="Picture 5" descr="W:\Open Engagements\Productivity\MS-Unified Communications\#1601 BizProd MOD Team Core Content Work\New Iconography\People\GroupOfPeople_06081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41004"/>
          <a:stretch/>
        </p:blipFill>
        <p:spPr bwMode="auto">
          <a:xfrm>
            <a:off x="4853215" y="5209231"/>
            <a:ext cx="1029507" cy="607368"/>
          </a:xfrm>
          <a:prstGeom prst="rect">
            <a:avLst/>
          </a:prstGeom>
          <a:noFill/>
          <a:extLst>
            <a:ext uri="{909E8E84-426E-40DD-AFC4-6F175D3DCCD1}">
              <a14:hiddenFill xmlns:a14="http://schemas.microsoft.com/office/drawing/2010/main">
                <a:solidFill>
                  <a:srgbClr val="FFFFFF"/>
                </a:solidFill>
              </a14:hiddenFill>
            </a:ext>
          </a:extLst>
        </p:spPr>
      </p:pic>
      <p:sp>
        <p:nvSpPr>
          <p:cNvPr id="161" name="TextBox 61"/>
          <p:cNvSpPr txBox="1"/>
          <p:nvPr/>
        </p:nvSpPr>
        <p:spPr>
          <a:xfrm>
            <a:off x="4381500" y="5859526"/>
            <a:ext cx="3429000" cy="230832"/>
          </a:xfrm>
          <a:prstGeom prst="rect">
            <a:avLst/>
          </a:prstGeom>
          <a:noFill/>
        </p:spPr>
        <p:txBody>
          <a:bodyPr wrap="square" lIns="0" tIns="0" rIns="0" bIns="0" rtlCol="0">
            <a:spAutoFit/>
          </a:bodyPr>
          <a:lstStyle/>
          <a:p>
            <a:r>
              <a:rPr lang="en-US" sz="1500" dirty="0">
                <a:latin typeface="+mj-lt"/>
              </a:rPr>
              <a:t>OWA Cross-Site Redirect Request</a:t>
            </a:r>
          </a:p>
        </p:txBody>
      </p:sp>
      <p:sp>
        <p:nvSpPr>
          <p:cNvPr id="162" name="Straight Connector 1024003"/>
          <p:cNvSpPr>
            <a:spLocks noChangeShapeType="1"/>
          </p:cNvSpPr>
          <p:nvPr/>
        </p:nvSpPr>
        <p:spPr bwMode="auto">
          <a:xfrm flipH="1" flipV="1">
            <a:off x="2514600" y="2142944"/>
            <a:ext cx="0" cy="53775"/>
          </a:xfrm>
          <a:prstGeom prst="line">
            <a:avLst/>
          </a:prstGeom>
          <a:ln w="63500" cap="sq">
            <a:solidFill>
              <a:schemeClr val="accent1"/>
            </a:solidFill>
            <a:prstDash val="solid"/>
            <a:miter lim="800000"/>
            <a:headEnd type="none" w="med" len="sm"/>
            <a:tailEnd type="none" w="med" len="sm"/>
          </a:ln>
          <a:effectLst/>
        </p:spPr>
        <p:style>
          <a:lnRef idx="3">
            <a:schemeClr val="dk1"/>
          </a:lnRef>
          <a:fillRef idx="0">
            <a:schemeClr val="dk1"/>
          </a:fillRef>
          <a:effectRef idx="2">
            <a:schemeClr val="dk1"/>
          </a:effectRef>
          <a:fontRef idx="minor">
            <a:schemeClr val="tx1"/>
          </a:fontRef>
        </p:style>
        <p:txBody>
          <a:bodyPr lIns="91438" tIns="45719" rIns="91438" bIns="45719"/>
          <a:lstStyle/>
          <a:p>
            <a:endParaRPr lang="en-US" dirty="0">
              <a:ln>
                <a:solidFill>
                  <a:schemeClr val="accent2"/>
                </a:solidFill>
              </a:ln>
            </a:endParaRPr>
          </a:p>
        </p:txBody>
      </p:sp>
      <p:sp>
        <p:nvSpPr>
          <p:cNvPr id="163" name="Straight Connector 1024003"/>
          <p:cNvSpPr>
            <a:spLocks noChangeShapeType="1"/>
          </p:cNvSpPr>
          <p:nvPr/>
        </p:nvSpPr>
        <p:spPr bwMode="auto">
          <a:xfrm rot="16200000" flipH="1" flipV="1">
            <a:off x="4304856" y="406459"/>
            <a:ext cx="0" cy="3580515"/>
          </a:xfrm>
          <a:prstGeom prst="line">
            <a:avLst/>
          </a:prstGeom>
          <a:ln w="63500" cap="sq">
            <a:solidFill>
              <a:schemeClr val="accent1"/>
            </a:solidFill>
            <a:prstDash val="solid"/>
            <a:miter lim="800000"/>
            <a:headEnd type="none" w="med" len="sm"/>
            <a:tailEnd type="none" w="med" len="sm"/>
          </a:ln>
          <a:effectLst/>
        </p:spPr>
        <p:style>
          <a:lnRef idx="3">
            <a:schemeClr val="dk1"/>
          </a:lnRef>
          <a:fillRef idx="0">
            <a:schemeClr val="dk1"/>
          </a:fillRef>
          <a:effectRef idx="2">
            <a:schemeClr val="dk1"/>
          </a:effectRef>
          <a:fontRef idx="minor">
            <a:schemeClr val="tx1"/>
          </a:fontRef>
        </p:style>
        <p:txBody>
          <a:bodyPr lIns="91438" tIns="45719" rIns="91438" bIns="45719"/>
          <a:lstStyle/>
          <a:p>
            <a:endParaRPr lang="en-US" dirty="0">
              <a:ln>
                <a:solidFill>
                  <a:schemeClr val="accent2"/>
                </a:solidFill>
              </a:ln>
            </a:endParaRPr>
          </a:p>
        </p:txBody>
      </p:sp>
      <p:sp>
        <p:nvSpPr>
          <p:cNvPr id="164" name="Straight Connector 1024003"/>
          <p:cNvSpPr>
            <a:spLocks noChangeShapeType="1"/>
          </p:cNvSpPr>
          <p:nvPr/>
        </p:nvSpPr>
        <p:spPr bwMode="auto">
          <a:xfrm flipH="1" flipV="1">
            <a:off x="6096000" y="2228009"/>
            <a:ext cx="0" cy="194932"/>
          </a:xfrm>
          <a:prstGeom prst="line">
            <a:avLst/>
          </a:prstGeom>
          <a:ln w="63500" cap="sq">
            <a:solidFill>
              <a:schemeClr val="accent1"/>
            </a:solidFill>
            <a:prstDash val="solid"/>
            <a:miter lim="800000"/>
            <a:headEnd type="triangle" w="med" len="sm"/>
            <a:tailEnd type="none" w="med" len="sm"/>
          </a:ln>
          <a:effectLst/>
        </p:spPr>
        <p:style>
          <a:lnRef idx="3">
            <a:schemeClr val="dk1"/>
          </a:lnRef>
          <a:fillRef idx="0">
            <a:schemeClr val="dk1"/>
          </a:fillRef>
          <a:effectRef idx="2">
            <a:schemeClr val="dk1"/>
          </a:effectRef>
          <a:fontRef idx="minor">
            <a:schemeClr val="tx1"/>
          </a:fontRef>
        </p:style>
        <p:txBody>
          <a:bodyPr lIns="91438" tIns="45719" rIns="91438" bIns="45719"/>
          <a:lstStyle/>
          <a:p>
            <a:endParaRPr lang="en-US" dirty="0">
              <a:ln>
                <a:solidFill>
                  <a:schemeClr val="accent2"/>
                </a:solidFill>
              </a:ln>
            </a:endParaRPr>
          </a:p>
        </p:txBody>
      </p:sp>
      <p:sp>
        <p:nvSpPr>
          <p:cNvPr id="165" name="Straight Connector 1024003"/>
          <p:cNvSpPr>
            <a:spLocks noChangeShapeType="1"/>
          </p:cNvSpPr>
          <p:nvPr/>
        </p:nvSpPr>
        <p:spPr bwMode="auto">
          <a:xfrm flipH="1" flipV="1">
            <a:off x="6101837" y="2680530"/>
            <a:ext cx="0" cy="551752"/>
          </a:xfrm>
          <a:prstGeom prst="line">
            <a:avLst/>
          </a:prstGeom>
          <a:ln w="63500" cap="sq">
            <a:solidFill>
              <a:schemeClr val="accent3"/>
            </a:solidFill>
            <a:prstDash val="solid"/>
            <a:miter lim="800000"/>
            <a:headEnd type="triangle" w="med" len="sm"/>
            <a:tailEnd type="none" w="med" len="sm"/>
          </a:ln>
          <a:effectLst/>
        </p:spPr>
        <p:style>
          <a:lnRef idx="3">
            <a:schemeClr val="dk1"/>
          </a:lnRef>
          <a:fillRef idx="0">
            <a:schemeClr val="dk1"/>
          </a:fillRef>
          <a:effectRef idx="2">
            <a:schemeClr val="dk1"/>
          </a:effectRef>
          <a:fontRef idx="minor">
            <a:schemeClr val="tx1"/>
          </a:fontRef>
        </p:style>
        <p:txBody>
          <a:bodyPr lIns="91438" tIns="45719" rIns="91438" bIns="45719"/>
          <a:lstStyle/>
          <a:p>
            <a:endParaRPr lang="en-US" dirty="0">
              <a:ln>
                <a:solidFill>
                  <a:schemeClr val="accent2"/>
                </a:solidFill>
              </a:ln>
            </a:endParaRPr>
          </a:p>
        </p:txBody>
      </p:sp>
      <p:sp>
        <p:nvSpPr>
          <p:cNvPr id="166" name="Straight Connector 1024003"/>
          <p:cNvSpPr>
            <a:spLocks noChangeShapeType="1"/>
          </p:cNvSpPr>
          <p:nvPr/>
        </p:nvSpPr>
        <p:spPr bwMode="auto">
          <a:xfrm flipH="1" flipV="1">
            <a:off x="6101837" y="4025710"/>
            <a:ext cx="0" cy="675317"/>
          </a:xfrm>
          <a:prstGeom prst="line">
            <a:avLst/>
          </a:prstGeom>
          <a:ln w="63500" cap="sq">
            <a:solidFill>
              <a:schemeClr val="accent4"/>
            </a:solidFill>
            <a:prstDash val="solid"/>
            <a:miter lim="800000"/>
            <a:headEnd type="triangle" w="med" len="sm"/>
            <a:tailEnd type="none" w="med" len="sm"/>
          </a:ln>
          <a:effectLst/>
        </p:spPr>
        <p:style>
          <a:lnRef idx="3">
            <a:schemeClr val="dk1"/>
          </a:lnRef>
          <a:fillRef idx="0">
            <a:schemeClr val="dk1"/>
          </a:fillRef>
          <a:effectRef idx="2">
            <a:schemeClr val="dk1"/>
          </a:effectRef>
          <a:fontRef idx="minor">
            <a:schemeClr val="tx1"/>
          </a:fontRef>
        </p:style>
        <p:txBody>
          <a:bodyPr lIns="91438" tIns="45719" rIns="91438" bIns="45719"/>
          <a:lstStyle/>
          <a:p>
            <a:endParaRPr lang="en-US" dirty="0">
              <a:ln>
                <a:solidFill>
                  <a:schemeClr val="accent2"/>
                </a:solidFill>
              </a:ln>
            </a:endParaRPr>
          </a:p>
        </p:txBody>
      </p:sp>
      <p:sp>
        <p:nvSpPr>
          <p:cNvPr id="167" name="TextBox 67"/>
          <p:cNvSpPr txBox="1"/>
          <p:nvPr/>
        </p:nvSpPr>
        <p:spPr>
          <a:xfrm>
            <a:off x="5173043" y="4237101"/>
            <a:ext cx="723900" cy="169277"/>
          </a:xfrm>
          <a:prstGeom prst="rect">
            <a:avLst/>
          </a:prstGeom>
          <a:noFill/>
        </p:spPr>
        <p:txBody>
          <a:bodyPr wrap="square" lIns="0" tIns="0" rIns="0" bIns="0" rtlCol="0">
            <a:spAutoFit/>
          </a:bodyPr>
          <a:lstStyle/>
          <a:p>
            <a:pPr algn="r"/>
            <a:r>
              <a:rPr lang="en-US" sz="1100" i="1" dirty="0">
                <a:latin typeface="+mj-lt"/>
              </a:rPr>
              <a:t>HTTP</a:t>
            </a:r>
          </a:p>
        </p:txBody>
      </p:sp>
      <p:grpSp>
        <p:nvGrpSpPr>
          <p:cNvPr id="168" name="Group 75"/>
          <p:cNvGrpSpPr/>
          <p:nvPr/>
        </p:nvGrpSpPr>
        <p:grpSpPr>
          <a:xfrm>
            <a:off x="8153400" y="4397827"/>
            <a:ext cx="3429000" cy="1447800"/>
            <a:chOff x="4533900" y="4648201"/>
            <a:chExt cx="3429000" cy="1447800"/>
          </a:xfrm>
        </p:grpSpPr>
        <p:sp>
          <p:nvSpPr>
            <p:cNvPr id="169" name="Rectangle 72"/>
            <p:cNvSpPr/>
            <p:nvPr/>
          </p:nvSpPr>
          <p:spPr>
            <a:xfrm>
              <a:off x="4533900" y="4648201"/>
              <a:ext cx="3429000" cy="14478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t"/>
            <a:lstStyle/>
            <a:p>
              <a:r>
                <a:rPr lang="en-US" b="1" dirty="0" smtClean="0"/>
                <a:t>MBX</a:t>
              </a:r>
              <a:endParaRPr lang="en-US" b="1" dirty="0"/>
            </a:p>
          </p:txBody>
        </p:sp>
        <p:sp>
          <p:nvSpPr>
            <p:cNvPr id="170" name="Can 73"/>
            <p:cNvSpPr/>
            <p:nvPr/>
          </p:nvSpPr>
          <p:spPr>
            <a:xfrm>
              <a:off x="5787183" y="5459186"/>
              <a:ext cx="922435" cy="572476"/>
            </a:xfrm>
            <a:prstGeom prst="can">
              <a:avLst/>
            </a:prstGeom>
            <a:solidFill>
              <a:schemeClr val="accent5"/>
            </a:solidFill>
            <a:ln w="28575">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r>
                <a:rPr lang="en-US" sz="1500" b="1" dirty="0">
                  <a:solidFill>
                    <a:schemeClr val="bg1"/>
                  </a:solidFill>
                  <a:latin typeface="+mj-lt"/>
                </a:rPr>
                <a:t>DB</a:t>
              </a:r>
            </a:p>
          </p:txBody>
        </p:sp>
        <p:sp>
          <p:nvSpPr>
            <p:cNvPr id="171" name="Rectangle 74"/>
            <p:cNvSpPr/>
            <p:nvPr/>
          </p:nvSpPr>
          <p:spPr>
            <a:xfrm>
              <a:off x="4724400" y="4997390"/>
              <a:ext cx="3048000" cy="3656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bg1"/>
                  </a:solidFill>
                  <a:latin typeface="+mj-lt"/>
                </a:rPr>
                <a:t>Protocol Head</a:t>
              </a:r>
            </a:p>
          </p:txBody>
        </p:sp>
      </p:grpSp>
      <p:sp>
        <p:nvSpPr>
          <p:cNvPr id="172" name="TextBox 76"/>
          <p:cNvSpPr txBox="1"/>
          <p:nvPr/>
        </p:nvSpPr>
        <p:spPr>
          <a:xfrm>
            <a:off x="5184359" y="2135222"/>
            <a:ext cx="723900" cy="169277"/>
          </a:xfrm>
          <a:prstGeom prst="rect">
            <a:avLst/>
          </a:prstGeom>
          <a:noFill/>
        </p:spPr>
        <p:txBody>
          <a:bodyPr wrap="square" lIns="0" tIns="0" rIns="0" bIns="0" rtlCol="0">
            <a:spAutoFit/>
          </a:bodyPr>
          <a:lstStyle/>
          <a:p>
            <a:pPr algn="r"/>
            <a:r>
              <a:rPr lang="en-US" sz="1100" i="1" dirty="0">
                <a:latin typeface="+mj-lt"/>
              </a:rPr>
              <a:t>HTTP</a:t>
            </a:r>
          </a:p>
        </p:txBody>
      </p:sp>
      <p:sp>
        <p:nvSpPr>
          <p:cNvPr id="173" name="Straight Connector 1024003"/>
          <p:cNvSpPr>
            <a:spLocks noChangeShapeType="1"/>
          </p:cNvSpPr>
          <p:nvPr/>
        </p:nvSpPr>
        <p:spPr bwMode="auto">
          <a:xfrm flipV="1">
            <a:off x="6098849" y="2166664"/>
            <a:ext cx="0" cy="142428"/>
          </a:xfrm>
          <a:prstGeom prst="line">
            <a:avLst/>
          </a:prstGeom>
          <a:ln w="63500" cap="sq">
            <a:solidFill>
              <a:schemeClr val="accent1"/>
            </a:solidFill>
            <a:prstDash val="solid"/>
            <a:miter lim="800000"/>
            <a:headEnd type="triangle" w="med" len="sm"/>
            <a:tailEnd type="none" w="med" len="sm"/>
          </a:ln>
          <a:effectLst/>
        </p:spPr>
        <p:style>
          <a:lnRef idx="3">
            <a:schemeClr val="dk1"/>
          </a:lnRef>
          <a:fillRef idx="0">
            <a:schemeClr val="dk1"/>
          </a:fillRef>
          <a:effectRef idx="2">
            <a:schemeClr val="dk1"/>
          </a:effectRef>
          <a:fontRef idx="minor">
            <a:schemeClr val="tx1"/>
          </a:fontRef>
        </p:style>
        <p:txBody>
          <a:bodyPr lIns="91438" tIns="45719" rIns="91438" bIns="45719"/>
          <a:lstStyle/>
          <a:p>
            <a:endParaRPr lang="en-US" dirty="0">
              <a:ln>
                <a:solidFill>
                  <a:schemeClr val="accent2"/>
                </a:solidFill>
              </a:ln>
            </a:endParaRPr>
          </a:p>
        </p:txBody>
      </p:sp>
      <p:pic>
        <p:nvPicPr>
          <p:cNvPr id="174" name="Picture 5" descr="W:\Open Engagements\Productivity\MS-Unified Communications\#1601 BizProd MOD Team Core Content Work\New Iconography\People\GroupOfPeople_06081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41004"/>
          <a:stretch/>
        </p:blipFill>
        <p:spPr bwMode="auto">
          <a:xfrm>
            <a:off x="8660457" y="5209231"/>
            <a:ext cx="1029507" cy="607368"/>
          </a:xfrm>
          <a:prstGeom prst="rect">
            <a:avLst/>
          </a:prstGeom>
          <a:noFill/>
          <a:extLst>
            <a:ext uri="{909E8E84-426E-40DD-AFC4-6F175D3DCCD1}">
              <a14:hiddenFill xmlns:a14="http://schemas.microsoft.com/office/drawing/2010/main">
                <a:solidFill>
                  <a:srgbClr val="FFFFFF"/>
                </a:solidFill>
              </a14:hiddenFill>
            </a:ext>
          </a:extLst>
        </p:spPr>
      </p:pic>
      <p:sp>
        <p:nvSpPr>
          <p:cNvPr id="175" name="Straight Connector 1024003"/>
          <p:cNvSpPr>
            <a:spLocks noChangeShapeType="1"/>
          </p:cNvSpPr>
          <p:nvPr/>
        </p:nvSpPr>
        <p:spPr bwMode="auto">
          <a:xfrm flipH="1" flipV="1">
            <a:off x="6101837" y="2680530"/>
            <a:ext cx="0" cy="551752"/>
          </a:xfrm>
          <a:prstGeom prst="line">
            <a:avLst/>
          </a:prstGeom>
          <a:ln w="63500" cap="sq">
            <a:solidFill>
              <a:schemeClr val="accent3"/>
            </a:solidFill>
            <a:prstDash val="solid"/>
            <a:miter lim="800000"/>
            <a:headEnd type="triangle" w="med" len="sm"/>
            <a:tailEnd type="none" w="med" len="sm"/>
          </a:ln>
          <a:effectLst/>
        </p:spPr>
        <p:style>
          <a:lnRef idx="3">
            <a:schemeClr val="dk1"/>
          </a:lnRef>
          <a:fillRef idx="0">
            <a:schemeClr val="dk1"/>
          </a:fillRef>
          <a:effectRef idx="2">
            <a:schemeClr val="dk1"/>
          </a:effectRef>
          <a:fontRef idx="minor">
            <a:schemeClr val="tx1"/>
          </a:fontRef>
        </p:style>
        <p:txBody>
          <a:bodyPr lIns="91438" tIns="45719" rIns="91438" bIns="45719"/>
          <a:lstStyle/>
          <a:p>
            <a:endParaRPr lang="en-US" dirty="0">
              <a:ln>
                <a:solidFill>
                  <a:schemeClr val="accent2"/>
                </a:solidFill>
              </a:ln>
            </a:endParaRPr>
          </a:p>
        </p:txBody>
      </p:sp>
      <p:sp>
        <p:nvSpPr>
          <p:cNvPr id="176" name="Straight Connector 1024003"/>
          <p:cNvSpPr>
            <a:spLocks noChangeShapeType="1"/>
          </p:cNvSpPr>
          <p:nvPr/>
        </p:nvSpPr>
        <p:spPr bwMode="auto">
          <a:xfrm rot="16200000" flipH="1" flipV="1">
            <a:off x="8832316" y="2251189"/>
            <a:ext cx="0" cy="2377580"/>
          </a:xfrm>
          <a:prstGeom prst="line">
            <a:avLst/>
          </a:prstGeom>
          <a:ln w="63500" cap="sq">
            <a:solidFill>
              <a:schemeClr val="accent4"/>
            </a:solidFill>
            <a:prstDash val="solid"/>
            <a:miter lim="800000"/>
            <a:headEnd type="none" w="med" len="sm"/>
            <a:tailEnd type="none" w="med" len="sm"/>
          </a:ln>
          <a:effectLst/>
        </p:spPr>
        <p:style>
          <a:lnRef idx="3">
            <a:schemeClr val="dk1"/>
          </a:lnRef>
          <a:fillRef idx="0">
            <a:schemeClr val="dk1"/>
          </a:fillRef>
          <a:effectRef idx="2">
            <a:schemeClr val="dk1"/>
          </a:effectRef>
          <a:fontRef idx="minor">
            <a:schemeClr val="tx1"/>
          </a:fontRef>
        </p:style>
        <p:txBody>
          <a:bodyPr lIns="91438" tIns="45719" rIns="91438" bIns="45719"/>
          <a:lstStyle/>
          <a:p>
            <a:endParaRPr lang="en-US" dirty="0">
              <a:ln>
                <a:solidFill>
                  <a:schemeClr val="accent2"/>
                </a:solidFill>
              </a:ln>
            </a:endParaRPr>
          </a:p>
        </p:txBody>
      </p:sp>
      <p:sp>
        <p:nvSpPr>
          <p:cNvPr id="177" name="Straight Connector 1024003"/>
          <p:cNvSpPr>
            <a:spLocks noChangeShapeType="1"/>
          </p:cNvSpPr>
          <p:nvPr/>
        </p:nvSpPr>
        <p:spPr bwMode="auto">
          <a:xfrm flipH="1" flipV="1">
            <a:off x="10021107" y="3439977"/>
            <a:ext cx="0" cy="1271728"/>
          </a:xfrm>
          <a:prstGeom prst="line">
            <a:avLst/>
          </a:prstGeom>
          <a:ln w="63500" cap="sq">
            <a:solidFill>
              <a:schemeClr val="accent4"/>
            </a:solidFill>
            <a:prstDash val="solid"/>
            <a:miter lim="800000"/>
            <a:headEnd type="triangle" w="med" len="sm"/>
            <a:tailEnd type="none" w="med" len="sm"/>
          </a:ln>
          <a:effectLst/>
        </p:spPr>
        <p:style>
          <a:lnRef idx="3">
            <a:schemeClr val="dk1"/>
          </a:lnRef>
          <a:fillRef idx="0">
            <a:schemeClr val="dk1"/>
          </a:fillRef>
          <a:effectRef idx="2">
            <a:schemeClr val="dk1"/>
          </a:effectRef>
          <a:fontRef idx="minor">
            <a:schemeClr val="tx1"/>
          </a:fontRef>
        </p:style>
        <p:txBody>
          <a:bodyPr lIns="91438" tIns="45719" rIns="91438" bIns="45719"/>
          <a:lstStyle/>
          <a:p>
            <a:endParaRPr lang="en-US" dirty="0">
              <a:ln>
                <a:solidFill>
                  <a:schemeClr val="accent2"/>
                </a:solidFill>
              </a:ln>
            </a:endParaRPr>
          </a:p>
        </p:txBody>
      </p:sp>
      <p:sp>
        <p:nvSpPr>
          <p:cNvPr id="178" name="TextBox 82"/>
          <p:cNvSpPr txBox="1"/>
          <p:nvPr/>
        </p:nvSpPr>
        <p:spPr>
          <a:xfrm>
            <a:off x="8153400" y="5845625"/>
            <a:ext cx="3429000" cy="230832"/>
          </a:xfrm>
          <a:prstGeom prst="rect">
            <a:avLst/>
          </a:prstGeom>
          <a:noFill/>
        </p:spPr>
        <p:txBody>
          <a:bodyPr wrap="square" lIns="0" tIns="0" rIns="0" bIns="0" rtlCol="0">
            <a:spAutoFit/>
          </a:bodyPr>
          <a:lstStyle/>
          <a:p>
            <a:r>
              <a:rPr lang="en-US" sz="1500" dirty="0">
                <a:latin typeface="+mj-lt"/>
              </a:rPr>
              <a:t>Cross-Site Proxy Request</a:t>
            </a:r>
          </a:p>
        </p:txBody>
      </p:sp>
      <p:sp>
        <p:nvSpPr>
          <p:cNvPr id="179" name="TextBox 83"/>
          <p:cNvSpPr txBox="1"/>
          <p:nvPr/>
        </p:nvSpPr>
        <p:spPr>
          <a:xfrm>
            <a:off x="8470367" y="3222021"/>
            <a:ext cx="723900" cy="169277"/>
          </a:xfrm>
          <a:prstGeom prst="rect">
            <a:avLst/>
          </a:prstGeom>
          <a:noFill/>
        </p:spPr>
        <p:txBody>
          <a:bodyPr wrap="square" lIns="0" tIns="0" rIns="0" bIns="0" rtlCol="0">
            <a:spAutoFit/>
          </a:bodyPr>
          <a:lstStyle/>
          <a:p>
            <a:pPr algn="ctr"/>
            <a:r>
              <a:rPr lang="en-US" sz="1100" i="1" dirty="0">
                <a:latin typeface="+mj-lt"/>
              </a:rPr>
              <a:t>HTTP</a:t>
            </a:r>
          </a:p>
        </p:txBody>
      </p:sp>
      <p:grpSp>
        <p:nvGrpSpPr>
          <p:cNvPr id="181" name="Group 68"/>
          <p:cNvGrpSpPr/>
          <p:nvPr/>
        </p:nvGrpSpPr>
        <p:grpSpPr>
          <a:xfrm>
            <a:off x="7810498" y="1502229"/>
            <a:ext cx="369332" cy="4343399"/>
            <a:chOff x="4030312" y="1600202"/>
            <a:chExt cx="369332" cy="4343399"/>
          </a:xfrm>
        </p:grpSpPr>
        <p:sp>
          <p:nvSpPr>
            <p:cNvPr id="182" name="TextBox 70"/>
            <p:cNvSpPr txBox="1"/>
            <p:nvPr/>
          </p:nvSpPr>
          <p:spPr>
            <a:xfrm rot="5400000">
              <a:off x="3266476" y="3711821"/>
              <a:ext cx="1897003" cy="369332"/>
            </a:xfrm>
            <a:prstGeom prst="rect">
              <a:avLst/>
            </a:prstGeom>
            <a:noFill/>
          </p:spPr>
          <p:txBody>
            <a:bodyPr wrap="square" rtlCol="0" anchor="ctr">
              <a:spAutoFit/>
            </a:bodyPr>
            <a:lstStyle/>
            <a:p>
              <a:r>
                <a:rPr lang="en-US" sz="1800" b="1" dirty="0" smtClean="0">
                  <a:latin typeface="+mj-lt"/>
                </a:rPr>
                <a:t>Site Boundary</a:t>
              </a:r>
              <a:endParaRPr lang="en-US" sz="1800" b="1" dirty="0">
                <a:latin typeface="+mj-lt"/>
              </a:endParaRPr>
            </a:p>
          </p:txBody>
        </p:sp>
        <p:cxnSp>
          <p:nvCxnSpPr>
            <p:cNvPr id="183" name="Straight Connector 69"/>
            <p:cNvCxnSpPr/>
            <p:nvPr/>
          </p:nvCxnSpPr>
          <p:spPr>
            <a:xfrm>
              <a:off x="4214978" y="1600202"/>
              <a:ext cx="0" cy="1271508"/>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4" name="Straight Connector 71"/>
            <p:cNvCxnSpPr>
              <a:stCxn id="182" idx="3"/>
            </p:cNvCxnSpPr>
            <p:nvPr/>
          </p:nvCxnSpPr>
          <p:spPr>
            <a:xfrm>
              <a:off x="4214978" y="4844989"/>
              <a:ext cx="1" cy="1098612"/>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9169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7"/>
                                        </p:tgtEl>
                                        <p:attrNameLst>
                                          <p:attrName>style.visibility</p:attrName>
                                        </p:attrNameLst>
                                      </p:cBhvr>
                                      <p:to>
                                        <p:strVal val="visible"/>
                                      </p:to>
                                    </p:set>
                                    <p:animEffect transition="in" filter="wipe(up)">
                                      <p:cBhvr>
                                        <p:cTn id="10" dur="500"/>
                                        <p:tgtEl>
                                          <p:spTgt spid="13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38"/>
                                        </p:tgtEl>
                                        <p:attrNameLst>
                                          <p:attrName>style.visibility</p:attrName>
                                        </p:attrNameLst>
                                      </p:cBhvr>
                                      <p:to>
                                        <p:strVal val="visible"/>
                                      </p:to>
                                    </p:set>
                                    <p:animEffect transition="in" filter="wipe(up)">
                                      <p:cBhvr>
                                        <p:cTn id="15" dur="500"/>
                                        <p:tgtEl>
                                          <p:spTgt spid="138"/>
                                        </p:tgtEl>
                                      </p:cBhvr>
                                    </p:animEffect>
                                  </p:childTnLst>
                                </p:cTn>
                              </p:par>
                              <p:par>
                                <p:cTn id="16" presetID="10" presetClass="entr" presetSubtype="0" fill="hold" nodeType="withEffect">
                                  <p:stCondLst>
                                    <p:cond delay="0"/>
                                  </p:stCondLst>
                                  <p:childTnLst>
                                    <p:set>
                                      <p:cBhvr>
                                        <p:cTn id="17" dur="1" fill="hold">
                                          <p:stCondLst>
                                            <p:cond delay="0"/>
                                          </p:stCondLst>
                                        </p:cTn>
                                        <p:tgtEl>
                                          <p:spTgt spid="134"/>
                                        </p:tgtEl>
                                        <p:attrNameLst>
                                          <p:attrName>style.visibility</p:attrName>
                                        </p:attrNameLst>
                                      </p:cBhvr>
                                      <p:to>
                                        <p:strVal val="visible"/>
                                      </p:to>
                                    </p:set>
                                    <p:animEffect transition="in" filter="fade">
                                      <p:cBhvr>
                                        <p:cTn id="18" dur="750"/>
                                        <p:tgtEl>
                                          <p:spTgt spid="134"/>
                                        </p:tgtEl>
                                      </p:cBhvr>
                                    </p:animEffect>
                                  </p:childTnLst>
                                </p:cTn>
                              </p:par>
                            </p:childTnLst>
                          </p:cTn>
                        </p:par>
                        <p:par>
                          <p:cTn id="19" fill="hold">
                            <p:stCondLst>
                              <p:cond delay="750"/>
                            </p:stCondLst>
                            <p:childTnLst>
                              <p:par>
                                <p:cTn id="20" presetID="22" presetClass="entr" presetSubtype="1" fill="hold" grpId="0" nodeType="afterEffect">
                                  <p:stCondLst>
                                    <p:cond delay="0"/>
                                  </p:stCondLst>
                                  <p:childTnLst>
                                    <p:set>
                                      <p:cBhvr>
                                        <p:cTn id="21" dur="1" fill="hold">
                                          <p:stCondLst>
                                            <p:cond delay="0"/>
                                          </p:stCondLst>
                                        </p:cTn>
                                        <p:tgtEl>
                                          <p:spTgt spid="139"/>
                                        </p:tgtEl>
                                        <p:attrNameLst>
                                          <p:attrName>style.visibility</p:attrName>
                                        </p:attrNameLst>
                                      </p:cBhvr>
                                      <p:to>
                                        <p:strVal val="visible"/>
                                      </p:to>
                                    </p:set>
                                    <p:animEffect transition="in" filter="wipe(up)">
                                      <p:cBhvr>
                                        <p:cTn id="22" dur="500"/>
                                        <p:tgtEl>
                                          <p:spTgt spid="1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0"/>
                                        </p:tgtEl>
                                        <p:attrNameLst>
                                          <p:attrName>style.visibility</p:attrName>
                                        </p:attrNameLst>
                                      </p:cBhvr>
                                      <p:to>
                                        <p:strVal val="visible"/>
                                      </p:to>
                                    </p:set>
                                    <p:animEffect transition="in" filter="fade">
                                      <p:cBhvr>
                                        <p:cTn id="25" dur="500"/>
                                        <p:tgtEl>
                                          <p:spTgt spid="1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5"/>
                                        </p:tgtEl>
                                        <p:attrNameLst>
                                          <p:attrName>style.visibility</p:attrName>
                                        </p:attrNameLst>
                                      </p:cBhvr>
                                      <p:to>
                                        <p:strVal val="visible"/>
                                      </p:to>
                                    </p:set>
                                    <p:animEffect transition="in" filter="fade">
                                      <p:cBhvr>
                                        <p:cTn id="28" dur="500"/>
                                        <p:tgtEl>
                                          <p:spTgt spid="13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1"/>
                                        </p:tgtEl>
                                        <p:attrNameLst>
                                          <p:attrName>style.visibility</p:attrName>
                                        </p:attrNameLst>
                                      </p:cBhvr>
                                      <p:to>
                                        <p:strVal val="visible"/>
                                      </p:to>
                                    </p:set>
                                    <p:animEffect transition="in" filter="fade">
                                      <p:cBhvr>
                                        <p:cTn id="33" dur="500"/>
                                        <p:tgtEl>
                                          <p:spTgt spid="141"/>
                                        </p:tgtEl>
                                      </p:cBhvr>
                                    </p:animEffect>
                                  </p:childTnLst>
                                </p:cTn>
                              </p:par>
                              <p:par>
                                <p:cTn id="34" presetID="10" presetClass="entr" presetSubtype="0" fill="hold" nodeType="withEffect">
                                  <p:stCondLst>
                                    <p:cond delay="0"/>
                                  </p:stCondLst>
                                  <p:childTnLst>
                                    <p:set>
                                      <p:cBhvr>
                                        <p:cTn id="35" dur="1" fill="hold">
                                          <p:stCondLst>
                                            <p:cond delay="0"/>
                                          </p:stCondLst>
                                        </p:cTn>
                                        <p:tgtEl>
                                          <p:spTgt spid="145"/>
                                        </p:tgtEl>
                                        <p:attrNameLst>
                                          <p:attrName>style.visibility</p:attrName>
                                        </p:attrNameLst>
                                      </p:cBhvr>
                                      <p:to>
                                        <p:strVal val="visible"/>
                                      </p:to>
                                    </p:set>
                                    <p:animEffect transition="in" filter="fade">
                                      <p:cBhvr>
                                        <p:cTn id="36" dur="500"/>
                                        <p:tgtEl>
                                          <p:spTgt spid="145"/>
                                        </p:tgtEl>
                                      </p:cBhvr>
                                    </p:animEffect>
                                  </p:childTnLst>
                                </p:cTn>
                              </p:par>
                              <p:par>
                                <p:cTn id="37" presetID="10" presetClass="exit" presetSubtype="0" fill="hold" grpId="1" nodeType="withEffect">
                                  <p:stCondLst>
                                    <p:cond delay="0"/>
                                  </p:stCondLst>
                                  <p:childTnLst>
                                    <p:animEffect transition="out" filter="fade">
                                      <p:cBhvr>
                                        <p:cTn id="38" dur="500"/>
                                        <p:tgtEl>
                                          <p:spTgt spid="136"/>
                                        </p:tgtEl>
                                      </p:cBhvr>
                                    </p:animEffect>
                                    <p:set>
                                      <p:cBhvr>
                                        <p:cTn id="39" dur="1" fill="hold">
                                          <p:stCondLst>
                                            <p:cond delay="499"/>
                                          </p:stCondLst>
                                        </p:cTn>
                                        <p:tgtEl>
                                          <p:spTgt spid="136"/>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37"/>
                                        </p:tgtEl>
                                      </p:cBhvr>
                                    </p:animEffect>
                                    <p:set>
                                      <p:cBhvr>
                                        <p:cTn id="42" dur="1" fill="hold">
                                          <p:stCondLst>
                                            <p:cond delay="499"/>
                                          </p:stCondLst>
                                        </p:cTn>
                                        <p:tgtEl>
                                          <p:spTgt spid="137"/>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38"/>
                                        </p:tgtEl>
                                      </p:cBhvr>
                                    </p:animEffect>
                                    <p:set>
                                      <p:cBhvr>
                                        <p:cTn id="45" dur="1" fill="hold">
                                          <p:stCondLst>
                                            <p:cond delay="499"/>
                                          </p:stCondLst>
                                        </p:cTn>
                                        <p:tgtEl>
                                          <p:spTgt spid="138"/>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134"/>
                                        </p:tgtEl>
                                      </p:cBhvr>
                                    </p:animEffect>
                                    <p:set>
                                      <p:cBhvr>
                                        <p:cTn id="48" dur="1" fill="hold">
                                          <p:stCondLst>
                                            <p:cond delay="499"/>
                                          </p:stCondLst>
                                        </p:cTn>
                                        <p:tgtEl>
                                          <p:spTgt spid="13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39"/>
                                        </p:tgtEl>
                                      </p:cBhvr>
                                    </p:animEffect>
                                    <p:set>
                                      <p:cBhvr>
                                        <p:cTn id="51" dur="1" fill="hold">
                                          <p:stCondLst>
                                            <p:cond delay="499"/>
                                          </p:stCondLst>
                                        </p:cTn>
                                        <p:tgtEl>
                                          <p:spTgt spid="1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40"/>
                                        </p:tgtEl>
                                      </p:cBhvr>
                                    </p:animEffect>
                                    <p:set>
                                      <p:cBhvr>
                                        <p:cTn id="54" dur="1" fill="hold">
                                          <p:stCondLst>
                                            <p:cond delay="499"/>
                                          </p:stCondLst>
                                        </p:cTn>
                                        <p:tgtEl>
                                          <p:spTgt spid="140"/>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35"/>
                                        </p:tgtEl>
                                      </p:cBhvr>
                                    </p:animEffect>
                                    <p:set>
                                      <p:cBhvr>
                                        <p:cTn id="57" dur="1" fill="hold">
                                          <p:stCondLst>
                                            <p:cond delay="499"/>
                                          </p:stCondLst>
                                        </p:cTn>
                                        <p:tgtEl>
                                          <p:spTgt spid="135"/>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6"/>
                                        </p:tgtEl>
                                        <p:attrNameLst>
                                          <p:attrName>style.visibility</p:attrName>
                                        </p:attrNameLst>
                                      </p:cBhvr>
                                      <p:to>
                                        <p:strVal val="visible"/>
                                      </p:to>
                                    </p:set>
                                    <p:animEffect transition="in" filter="fade">
                                      <p:cBhvr>
                                        <p:cTn id="62" dur="500"/>
                                        <p:tgtEl>
                                          <p:spTgt spid="156"/>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157"/>
                                        </p:tgtEl>
                                        <p:attrNameLst>
                                          <p:attrName>style.visibility</p:attrName>
                                        </p:attrNameLst>
                                      </p:cBhvr>
                                      <p:to>
                                        <p:strVal val="visible"/>
                                      </p:to>
                                    </p:set>
                                    <p:animEffect transition="in" filter="wipe(up)">
                                      <p:cBhvr>
                                        <p:cTn id="65" dur="500"/>
                                        <p:tgtEl>
                                          <p:spTgt spid="15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58"/>
                                        </p:tgtEl>
                                        <p:attrNameLst>
                                          <p:attrName>style.visibility</p:attrName>
                                        </p:attrNameLst>
                                      </p:cBhvr>
                                      <p:to>
                                        <p:strVal val="visible"/>
                                      </p:to>
                                    </p:set>
                                    <p:animEffect transition="in" filter="wipe(up)">
                                      <p:cBhvr>
                                        <p:cTn id="70" dur="500"/>
                                        <p:tgtEl>
                                          <p:spTgt spid="158"/>
                                        </p:tgtEl>
                                      </p:cBhvr>
                                    </p:animEffect>
                                  </p:childTnLst>
                                </p:cTn>
                              </p:par>
                            </p:childTnLst>
                          </p:cTn>
                        </p:par>
                        <p:par>
                          <p:cTn id="71" fill="hold">
                            <p:stCondLst>
                              <p:cond delay="500"/>
                            </p:stCondLst>
                            <p:childTnLst>
                              <p:par>
                                <p:cTn id="72" presetID="22" presetClass="entr" presetSubtype="4" fill="hold" grpId="0" nodeType="afterEffect">
                                  <p:stCondLst>
                                    <p:cond delay="0"/>
                                  </p:stCondLst>
                                  <p:childTnLst>
                                    <p:set>
                                      <p:cBhvr>
                                        <p:cTn id="73" dur="1" fill="hold">
                                          <p:stCondLst>
                                            <p:cond delay="0"/>
                                          </p:stCondLst>
                                        </p:cTn>
                                        <p:tgtEl>
                                          <p:spTgt spid="159"/>
                                        </p:tgtEl>
                                        <p:attrNameLst>
                                          <p:attrName>style.visibility</p:attrName>
                                        </p:attrNameLst>
                                      </p:cBhvr>
                                      <p:to>
                                        <p:strVal val="visible"/>
                                      </p:to>
                                    </p:set>
                                    <p:animEffect transition="in" filter="wipe(down)">
                                      <p:cBhvr>
                                        <p:cTn id="74" dur="500"/>
                                        <p:tgtEl>
                                          <p:spTgt spid="159"/>
                                        </p:tgtEl>
                                      </p:cBhvr>
                                    </p:animEffect>
                                  </p:childTnLst>
                                </p:cTn>
                              </p:par>
                              <p:par>
                                <p:cTn id="75" presetID="10" presetClass="entr" presetSubtype="0" fill="hold" nodeType="withEffect">
                                  <p:stCondLst>
                                    <p:cond delay="0"/>
                                  </p:stCondLst>
                                  <p:childTnLst>
                                    <p:set>
                                      <p:cBhvr>
                                        <p:cTn id="76" dur="1" fill="hold">
                                          <p:stCondLst>
                                            <p:cond delay="0"/>
                                          </p:stCondLst>
                                        </p:cTn>
                                        <p:tgtEl>
                                          <p:spTgt spid="160"/>
                                        </p:tgtEl>
                                        <p:attrNameLst>
                                          <p:attrName>style.visibility</p:attrName>
                                        </p:attrNameLst>
                                      </p:cBhvr>
                                      <p:to>
                                        <p:strVal val="visible"/>
                                      </p:to>
                                    </p:set>
                                    <p:animEffect transition="in" filter="fade">
                                      <p:cBhvr>
                                        <p:cTn id="77" dur="750"/>
                                        <p:tgtEl>
                                          <p:spTgt spid="16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61"/>
                                        </p:tgtEl>
                                        <p:attrNameLst>
                                          <p:attrName>style.visibility</p:attrName>
                                        </p:attrNameLst>
                                      </p:cBhvr>
                                      <p:to>
                                        <p:strVal val="visible"/>
                                      </p:to>
                                    </p:set>
                                    <p:animEffect transition="in" filter="fade">
                                      <p:cBhvr>
                                        <p:cTn id="80" dur="500"/>
                                        <p:tgtEl>
                                          <p:spTgt spid="161"/>
                                        </p:tgtEl>
                                      </p:cBhvr>
                                    </p:animEffect>
                                  </p:childTnLst>
                                </p:cTn>
                              </p:par>
                            </p:childTnLst>
                          </p:cTn>
                        </p:par>
                        <p:par>
                          <p:cTn id="81" fill="hold">
                            <p:stCondLst>
                              <p:cond delay="1250"/>
                            </p:stCondLst>
                            <p:childTnLst>
                              <p:par>
                                <p:cTn id="82" presetID="22" presetClass="entr" presetSubtype="1" fill="hold" grpId="0" nodeType="afterEffect">
                                  <p:stCondLst>
                                    <p:cond delay="0"/>
                                  </p:stCondLst>
                                  <p:childTnLst>
                                    <p:set>
                                      <p:cBhvr>
                                        <p:cTn id="83" dur="1" fill="hold">
                                          <p:stCondLst>
                                            <p:cond delay="0"/>
                                          </p:stCondLst>
                                        </p:cTn>
                                        <p:tgtEl>
                                          <p:spTgt spid="162"/>
                                        </p:tgtEl>
                                        <p:attrNameLst>
                                          <p:attrName>style.visibility</p:attrName>
                                        </p:attrNameLst>
                                      </p:cBhvr>
                                      <p:to>
                                        <p:strVal val="visible"/>
                                      </p:to>
                                    </p:set>
                                    <p:animEffect transition="in" filter="wipe(up)">
                                      <p:cBhvr>
                                        <p:cTn id="84" dur="500"/>
                                        <p:tgtEl>
                                          <p:spTgt spid="162"/>
                                        </p:tgtEl>
                                      </p:cBhvr>
                                    </p:animEffect>
                                  </p:childTnLst>
                                </p:cTn>
                              </p:par>
                            </p:childTnLst>
                          </p:cTn>
                        </p:par>
                        <p:par>
                          <p:cTn id="85" fill="hold">
                            <p:stCondLst>
                              <p:cond delay="1750"/>
                            </p:stCondLst>
                            <p:childTnLst>
                              <p:par>
                                <p:cTn id="86" presetID="22" presetClass="entr" presetSubtype="8" fill="hold" grpId="0" nodeType="afterEffect">
                                  <p:stCondLst>
                                    <p:cond delay="0"/>
                                  </p:stCondLst>
                                  <p:childTnLst>
                                    <p:set>
                                      <p:cBhvr>
                                        <p:cTn id="87" dur="1" fill="hold">
                                          <p:stCondLst>
                                            <p:cond delay="0"/>
                                          </p:stCondLst>
                                        </p:cTn>
                                        <p:tgtEl>
                                          <p:spTgt spid="163"/>
                                        </p:tgtEl>
                                        <p:attrNameLst>
                                          <p:attrName>style.visibility</p:attrName>
                                        </p:attrNameLst>
                                      </p:cBhvr>
                                      <p:to>
                                        <p:strVal val="visible"/>
                                      </p:to>
                                    </p:set>
                                    <p:animEffect transition="in" filter="wipe(left)">
                                      <p:cBhvr>
                                        <p:cTn id="88" dur="500"/>
                                        <p:tgtEl>
                                          <p:spTgt spid="163"/>
                                        </p:tgtEl>
                                      </p:cBhvr>
                                    </p:animEffect>
                                  </p:childTnLst>
                                </p:cTn>
                              </p:par>
                            </p:childTnLst>
                          </p:cTn>
                        </p:par>
                        <p:par>
                          <p:cTn id="89" fill="hold">
                            <p:stCondLst>
                              <p:cond delay="2250"/>
                            </p:stCondLst>
                            <p:childTnLst>
                              <p:par>
                                <p:cTn id="90" presetID="22" presetClass="entr" presetSubtype="1" fill="hold" grpId="0" nodeType="afterEffect">
                                  <p:stCondLst>
                                    <p:cond delay="0"/>
                                  </p:stCondLst>
                                  <p:childTnLst>
                                    <p:set>
                                      <p:cBhvr>
                                        <p:cTn id="91" dur="1" fill="hold">
                                          <p:stCondLst>
                                            <p:cond delay="0"/>
                                          </p:stCondLst>
                                        </p:cTn>
                                        <p:tgtEl>
                                          <p:spTgt spid="164"/>
                                        </p:tgtEl>
                                        <p:attrNameLst>
                                          <p:attrName>style.visibility</p:attrName>
                                        </p:attrNameLst>
                                      </p:cBhvr>
                                      <p:to>
                                        <p:strVal val="visible"/>
                                      </p:to>
                                    </p:set>
                                    <p:animEffect transition="in" filter="wipe(up)">
                                      <p:cBhvr>
                                        <p:cTn id="92" dur="500"/>
                                        <p:tgtEl>
                                          <p:spTgt spid="16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165"/>
                                        </p:tgtEl>
                                        <p:attrNameLst>
                                          <p:attrName>style.visibility</p:attrName>
                                        </p:attrNameLst>
                                      </p:cBhvr>
                                      <p:to>
                                        <p:strVal val="visible"/>
                                      </p:to>
                                    </p:set>
                                    <p:animEffect transition="in" filter="wipe(up)">
                                      <p:cBhvr>
                                        <p:cTn id="97" dur="500"/>
                                        <p:tgtEl>
                                          <p:spTgt spid="165"/>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166"/>
                                        </p:tgtEl>
                                        <p:attrNameLst>
                                          <p:attrName>style.visibility</p:attrName>
                                        </p:attrNameLst>
                                      </p:cBhvr>
                                      <p:to>
                                        <p:strVal val="visible"/>
                                      </p:to>
                                    </p:set>
                                    <p:animEffect transition="in" filter="wipe(up)">
                                      <p:cBhvr>
                                        <p:cTn id="101" dur="500"/>
                                        <p:tgtEl>
                                          <p:spTgt spid="166"/>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67"/>
                                        </p:tgtEl>
                                        <p:attrNameLst>
                                          <p:attrName>style.visibility</p:attrName>
                                        </p:attrNameLst>
                                      </p:cBhvr>
                                      <p:to>
                                        <p:strVal val="visible"/>
                                      </p:to>
                                    </p:set>
                                    <p:animEffect transition="in" filter="fade">
                                      <p:cBhvr>
                                        <p:cTn id="104" dur="500"/>
                                        <p:tgtEl>
                                          <p:spTgt spid="167"/>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181"/>
                                        </p:tgtEl>
                                        <p:attrNameLst>
                                          <p:attrName>style.visibility</p:attrName>
                                        </p:attrNameLst>
                                      </p:cBhvr>
                                      <p:to>
                                        <p:strVal val="visible"/>
                                      </p:to>
                                    </p:set>
                                    <p:animEffect transition="in" filter="fade">
                                      <p:cBhvr>
                                        <p:cTn id="109" dur="500"/>
                                        <p:tgtEl>
                                          <p:spTgt spid="181"/>
                                        </p:tgtEl>
                                      </p:cBhvr>
                                    </p:animEffect>
                                  </p:childTnLst>
                                </p:cTn>
                              </p:par>
                              <p:par>
                                <p:cTn id="110" presetID="10" presetClass="entr" presetSubtype="0" fill="hold" nodeType="withEffect">
                                  <p:stCondLst>
                                    <p:cond delay="0"/>
                                  </p:stCondLst>
                                  <p:childTnLst>
                                    <p:set>
                                      <p:cBhvr>
                                        <p:cTn id="111" dur="1" fill="hold">
                                          <p:stCondLst>
                                            <p:cond delay="0"/>
                                          </p:stCondLst>
                                        </p:cTn>
                                        <p:tgtEl>
                                          <p:spTgt spid="168"/>
                                        </p:tgtEl>
                                        <p:attrNameLst>
                                          <p:attrName>style.visibility</p:attrName>
                                        </p:attrNameLst>
                                      </p:cBhvr>
                                      <p:to>
                                        <p:strVal val="visible"/>
                                      </p:to>
                                    </p:set>
                                    <p:animEffect transition="in" filter="fade">
                                      <p:cBhvr>
                                        <p:cTn id="112" dur="500"/>
                                        <p:tgtEl>
                                          <p:spTgt spid="168"/>
                                        </p:tgtEl>
                                      </p:cBhvr>
                                    </p:animEffect>
                                  </p:childTnLst>
                                </p:cTn>
                              </p:par>
                              <p:par>
                                <p:cTn id="113" presetID="10" presetClass="exit" presetSubtype="0" fill="hold" nodeType="withEffect">
                                  <p:stCondLst>
                                    <p:cond delay="0"/>
                                  </p:stCondLst>
                                  <p:childTnLst>
                                    <p:animEffect transition="out" filter="fade">
                                      <p:cBhvr>
                                        <p:cTn id="114" dur="500"/>
                                        <p:tgtEl>
                                          <p:spTgt spid="160"/>
                                        </p:tgtEl>
                                      </p:cBhvr>
                                    </p:animEffect>
                                    <p:set>
                                      <p:cBhvr>
                                        <p:cTn id="115" dur="1" fill="hold">
                                          <p:stCondLst>
                                            <p:cond delay="499"/>
                                          </p:stCondLst>
                                        </p:cTn>
                                        <p:tgtEl>
                                          <p:spTgt spid="160"/>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161"/>
                                        </p:tgtEl>
                                      </p:cBhvr>
                                    </p:animEffect>
                                    <p:set>
                                      <p:cBhvr>
                                        <p:cTn id="118" dur="1" fill="hold">
                                          <p:stCondLst>
                                            <p:cond delay="499"/>
                                          </p:stCondLst>
                                        </p:cTn>
                                        <p:tgtEl>
                                          <p:spTgt spid="161"/>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162"/>
                                        </p:tgtEl>
                                      </p:cBhvr>
                                    </p:animEffect>
                                    <p:set>
                                      <p:cBhvr>
                                        <p:cTn id="121" dur="1" fill="hold">
                                          <p:stCondLst>
                                            <p:cond delay="499"/>
                                          </p:stCondLst>
                                        </p:cTn>
                                        <p:tgtEl>
                                          <p:spTgt spid="162"/>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163"/>
                                        </p:tgtEl>
                                      </p:cBhvr>
                                    </p:animEffect>
                                    <p:set>
                                      <p:cBhvr>
                                        <p:cTn id="124" dur="1" fill="hold">
                                          <p:stCondLst>
                                            <p:cond delay="499"/>
                                          </p:stCondLst>
                                        </p:cTn>
                                        <p:tgtEl>
                                          <p:spTgt spid="163"/>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164"/>
                                        </p:tgtEl>
                                      </p:cBhvr>
                                    </p:animEffect>
                                    <p:set>
                                      <p:cBhvr>
                                        <p:cTn id="127" dur="1" fill="hold">
                                          <p:stCondLst>
                                            <p:cond delay="499"/>
                                          </p:stCondLst>
                                        </p:cTn>
                                        <p:tgtEl>
                                          <p:spTgt spid="164"/>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165"/>
                                        </p:tgtEl>
                                      </p:cBhvr>
                                    </p:animEffect>
                                    <p:set>
                                      <p:cBhvr>
                                        <p:cTn id="130" dur="1" fill="hold">
                                          <p:stCondLst>
                                            <p:cond delay="499"/>
                                          </p:stCondLst>
                                        </p:cTn>
                                        <p:tgtEl>
                                          <p:spTgt spid="165"/>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166"/>
                                        </p:tgtEl>
                                      </p:cBhvr>
                                    </p:animEffect>
                                    <p:set>
                                      <p:cBhvr>
                                        <p:cTn id="133" dur="1" fill="hold">
                                          <p:stCondLst>
                                            <p:cond delay="499"/>
                                          </p:stCondLst>
                                        </p:cTn>
                                        <p:tgtEl>
                                          <p:spTgt spid="166"/>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167"/>
                                        </p:tgtEl>
                                      </p:cBhvr>
                                    </p:animEffect>
                                    <p:set>
                                      <p:cBhvr>
                                        <p:cTn id="136" dur="1" fill="hold">
                                          <p:stCondLst>
                                            <p:cond delay="499"/>
                                          </p:stCondLst>
                                        </p:cTn>
                                        <p:tgtEl>
                                          <p:spTgt spid="167"/>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500"/>
                                        <p:tgtEl>
                                          <p:spTgt spid="156"/>
                                        </p:tgtEl>
                                      </p:cBhvr>
                                    </p:animEffect>
                                    <p:set>
                                      <p:cBhvr>
                                        <p:cTn id="139" dur="1" fill="hold">
                                          <p:stCondLst>
                                            <p:cond delay="499"/>
                                          </p:stCondLst>
                                        </p:cTn>
                                        <p:tgtEl>
                                          <p:spTgt spid="156"/>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157"/>
                                        </p:tgtEl>
                                      </p:cBhvr>
                                    </p:animEffect>
                                    <p:set>
                                      <p:cBhvr>
                                        <p:cTn id="142" dur="1" fill="hold">
                                          <p:stCondLst>
                                            <p:cond delay="499"/>
                                          </p:stCondLst>
                                        </p:cTn>
                                        <p:tgtEl>
                                          <p:spTgt spid="157"/>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158"/>
                                        </p:tgtEl>
                                      </p:cBhvr>
                                    </p:animEffect>
                                    <p:set>
                                      <p:cBhvr>
                                        <p:cTn id="145" dur="1" fill="hold">
                                          <p:stCondLst>
                                            <p:cond delay="499"/>
                                          </p:stCondLst>
                                        </p:cTn>
                                        <p:tgtEl>
                                          <p:spTgt spid="158"/>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159"/>
                                        </p:tgtEl>
                                      </p:cBhvr>
                                    </p:animEffect>
                                    <p:set>
                                      <p:cBhvr>
                                        <p:cTn id="148" dur="1" fill="hold">
                                          <p:stCondLst>
                                            <p:cond delay="499"/>
                                          </p:stCondLst>
                                        </p:cTn>
                                        <p:tgtEl>
                                          <p:spTgt spid="159"/>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172"/>
                                        </p:tgtEl>
                                        <p:attrNameLst>
                                          <p:attrName>style.visibility</p:attrName>
                                        </p:attrNameLst>
                                      </p:cBhvr>
                                      <p:to>
                                        <p:strVal val="visible"/>
                                      </p:to>
                                    </p:set>
                                    <p:animEffect transition="in" filter="fade">
                                      <p:cBhvr>
                                        <p:cTn id="153" dur="500"/>
                                        <p:tgtEl>
                                          <p:spTgt spid="172"/>
                                        </p:tgtEl>
                                      </p:cBhvr>
                                    </p:animEffect>
                                  </p:childTnLst>
                                </p:cTn>
                              </p:par>
                              <p:par>
                                <p:cTn id="154" presetID="22" presetClass="entr" presetSubtype="1" fill="hold" grpId="0" nodeType="withEffect">
                                  <p:stCondLst>
                                    <p:cond delay="0"/>
                                  </p:stCondLst>
                                  <p:childTnLst>
                                    <p:set>
                                      <p:cBhvr>
                                        <p:cTn id="155" dur="1" fill="hold">
                                          <p:stCondLst>
                                            <p:cond delay="0"/>
                                          </p:stCondLst>
                                        </p:cTn>
                                        <p:tgtEl>
                                          <p:spTgt spid="173"/>
                                        </p:tgtEl>
                                        <p:attrNameLst>
                                          <p:attrName>style.visibility</p:attrName>
                                        </p:attrNameLst>
                                      </p:cBhvr>
                                      <p:to>
                                        <p:strVal val="visible"/>
                                      </p:to>
                                    </p:set>
                                    <p:animEffect transition="in" filter="wipe(up)">
                                      <p:cBhvr>
                                        <p:cTn id="156" dur="500"/>
                                        <p:tgtEl>
                                          <p:spTgt spid="173"/>
                                        </p:tgtEl>
                                      </p:cBhvr>
                                    </p:animEffect>
                                  </p:childTnLst>
                                </p:cTn>
                              </p:par>
                              <p:par>
                                <p:cTn id="157" presetID="10" presetClass="entr" presetSubtype="0" fill="hold" nodeType="withEffect">
                                  <p:stCondLst>
                                    <p:cond delay="0"/>
                                  </p:stCondLst>
                                  <p:childTnLst>
                                    <p:set>
                                      <p:cBhvr>
                                        <p:cTn id="158" dur="1" fill="hold">
                                          <p:stCondLst>
                                            <p:cond delay="0"/>
                                          </p:stCondLst>
                                        </p:cTn>
                                        <p:tgtEl>
                                          <p:spTgt spid="174"/>
                                        </p:tgtEl>
                                        <p:attrNameLst>
                                          <p:attrName>style.visibility</p:attrName>
                                        </p:attrNameLst>
                                      </p:cBhvr>
                                      <p:to>
                                        <p:strVal val="visible"/>
                                      </p:to>
                                    </p:set>
                                    <p:animEffect transition="in" filter="fade">
                                      <p:cBhvr>
                                        <p:cTn id="159" dur="750"/>
                                        <p:tgtEl>
                                          <p:spTgt spid="174"/>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1" fill="hold" grpId="0" nodeType="clickEffect">
                                  <p:stCondLst>
                                    <p:cond delay="0"/>
                                  </p:stCondLst>
                                  <p:childTnLst>
                                    <p:set>
                                      <p:cBhvr>
                                        <p:cTn id="163" dur="1" fill="hold">
                                          <p:stCondLst>
                                            <p:cond delay="0"/>
                                          </p:stCondLst>
                                        </p:cTn>
                                        <p:tgtEl>
                                          <p:spTgt spid="175"/>
                                        </p:tgtEl>
                                        <p:attrNameLst>
                                          <p:attrName>style.visibility</p:attrName>
                                        </p:attrNameLst>
                                      </p:cBhvr>
                                      <p:to>
                                        <p:strVal val="visible"/>
                                      </p:to>
                                    </p:set>
                                    <p:animEffect transition="in" filter="wipe(up)">
                                      <p:cBhvr>
                                        <p:cTn id="164" dur="500"/>
                                        <p:tgtEl>
                                          <p:spTgt spid="175"/>
                                        </p:tgtEl>
                                      </p:cBhvr>
                                    </p:animEffect>
                                  </p:childTnLst>
                                </p:cTn>
                              </p:par>
                            </p:childTnLst>
                          </p:cTn>
                        </p:par>
                        <p:par>
                          <p:cTn id="165" fill="hold">
                            <p:stCondLst>
                              <p:cond delay="500"/>
                            </p:stCondLst>
                            <p:childTnLst>
                              <p:par>
                                <p:cTn id="166" presetID="22" presetClass="entr" presetSubtype="8" fill="hold" grpId="0" nodeType="afterEffect">
                                  <p:stCondLst>
                                    <p:cond delay="0"/>
                                  </p:stCondLst>
                                  <p:childTnLst>
                                    <p:set>
                                      <p:cBhvr>
                                        <p:cTn id="167" dur="1" fill="hold">
                                          <p:stCondLst>
                                            <p:cond delay="0"/>
                                          </p:stCondLst>
                                        </p:cTn>
                                        <p:tgtEl>
                                          <p:spTgt spid="176"/>
                                        </p:tgtEl>
                                        <p:attrNameLst>
                                          <p:attrName>style.visibility</p:attrName>
                                        </p:attrNameLst>
                                      </p:cBhvr>
                                      <p:to>
                                        <p:strVal val="visible"/>
                                      </p:to>
                                    </p:set>
                                    <p:animEffect transition="in" filter="wipe(left)">
                                      <p:cBhvr>
                                        <p:cTn id="168" dur="500"/>
                                        <p:tgtEl>
                                          <p:spTgt spid="176"/>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79"/>
                                        </p:tgtEl>
                                        <p:attrNameLst>
                                          <p:attrName>style.visibility</p:attrName>
                                        </p:attrNameLst>
                                      </p:cBhvr>
                                      <p:to>
                                        <p:strVal val="visible"/>
                                      </p:to>
                                    </p:set>
                                    <p:animEffect transition="in" filter="fade">
                                      <p:cBhvr>
                                        <p:cTn id="171" dur="500"/>
                                        <p:tgtEl>
                                          <p:spTgt spid="179"/>
                                        </p:tgtEl>
                                      </p:cBhvr>
                                    </p:animEffect>
                                  </p:childTnLst>
                                </p:cTn>
                              </p:par>
                            </p:childTnLst>
                          </p:cTn>
                        </p:par>
                        <p:par>
                          <p:cTn id="172" fill="hold">
                            <p:stCondLst>
                              <p:cond delay="1000"/>
                            </p:stCondLst>
                            <p:childTnLst>
                              <p:par>
                                <p:cTn id="173" presetID="22" presetClass="entr" presetSubtype="1" fill="hold" grpId="0" nodeType="afterEffect">
                                  <p:stCondLst>
                                    <p:cond delay="0"/>
                                  </p:stCondLst>
                                  <p:childTnLst>
                                    <p:set>
                                      <p:cBhvr>
                                        <p:cTn id="174" dur="1" fill="hold">
                                          <p:stCondLst>
                                            <p:cond delay="0"/>
                                          </p:stCondLst>
                                        </p:cTn>
                                        <p:tgtEl>
                                          <p:spTgt spid="177"/>
                                        </p:tgtEl>
                                        <p:attrNameLst>
                                          <p:attrName>style.visibility</p:attrName>
                                        </p:attrNameLst>
                                      </p:cBhvr>
                                      <p:to>
                                        <p:strVal val="visible"/>
                                      </p:to>
                                    </p:set>
                                    <p:animEffect transition="in" filter="wipe(up)">
                                      <p:cBhvr>
                                        <p:cTn id="175" dur="500"/>
                                        <p:tgtEl>
                                          <p:spTgt spid="177"/>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78"/>
                                        </p:tgtEl>
                                        <p:attrNameLst>
                                          <p:attrName>style.visibility</p:attrName>
                                        </p:attrNameLst>
                                      </p:cBhvr>
                                      <p:to>
                                        <p:strVal val="visible"/>
                                      </p:to>
                                    </p:set>
                                    <p:animEffect transition="in" filter="fade">
                                      <p:cBhvr>
                                        <p:cTn id="178"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5" grpId="1"/>
      <p:bldP spid="136" grpId="0"/>
      <p:bldP spid="136" grpId="1"/>
      <p:bldP spid="137" grpId="0" animBg="1"/>
      <p:bldP spid="137" grpId="1" animBg="1"/>
      <p:bldP spid="138" grpId="0" animBg="1"/>
      <p:bldP spid="138" grpId="1" animBg="1"/>
      <p:bldP spid="139" grpId="0" animBg="1"/>
      <p:bldP spid="139" grpId="1" animBg="1"/>
      <p:bldP spid="140" grpId="0"/>
      <p:bldP spid="140" grpId="1"/>
      <p:bldP spid="156" grpId="0"/>
      <p:bldP spid="156" grpId="1"/>
      <p:bldP spid="157" grpId="0" animBg="1"/>
      <p:bldP spid="157" grpId="1" animBg="1"/>
      <p:bldP spid="158" grpId="0" animBg="1"/>
      <p:bldP spid="158" grpId="1" animBg="1"/>
      <p:bldP spid="159" grpId="0" animBg="1"/>
      <p:bldP spid="159" grpId="1" animBg="1"/>
      <p:bldP spid="161" grpId="0"/>
      <p:bldP spid="161" grpId="1"/>
      <p:bldP spid="162" grpId="0" animBg="1"/>
      <p:bldP spid="162" grpId="1" animBg="1"/>
      <p:bldP spid="163" grpId="0" animBg="1"/>
      <p:bldP spid="163" grpId="1" animBg="1"/>
      <p:bldP spid="164" grpId="0" animBg="1"/>
      <p:bldP spid="164" grpId="1" animBg="1"/>
      <p:bldP spid="165" grpId="0" animBg="1"/>
      <p:bldP spid="165" grpId="1" animBg="1"/>
      <p:bldP spid="166" grpId="0" animBg="1"/>
      <p:bldP spid="166" grpId="1" animBg="1"/>
      <p:bldP spid="167" grpId="0"/>
      <p:bldP spid="167" grpId="1"/>
      <p:bldP spid="172" grpId="0"/>
      <p:bldP spid="173" grpId="0" animBg="1"/>
      <p:bldP spid="175" grpId="0" animBg="1"/>
      <p:bldP spid="176" grpId="0" animBg="1"/>
      <p:bldP spid="177" grpId="0" animBg="1"/>
      <p:bldP spid="178" grpId="0"/>
      <p:bldP spid="17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Exchange </a:t>
            </a:r>
            <a:r>
              <a:rPr lang="de-DE" dirty="0" err="1" smtClean="0"/>
              <a:t>Load</a:t>
            </a:r>
            <a:r>
              <a:rPr lang="de-DE" dirty="0" smtClean="0"/>
              <a:t> </a:t>
            </a:r>
            <a:r>
              <a:rPr lang="de-DE" dirty="0" err="1" smtClean="0"/>
              <a:t>Balancing</a:t>
            </a:r>
            <a:r>
              <a:rPr lang="de-DE" dirty="0" smtClean="0"/>
              <a:t> Options</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19</a:t>
            </a:fld>
            <a:endParaRPr lang="de-DE"/>
          </a:p>
        </p:txBody>
      </p:sp>
      <p:sp>
        <p:nvSpPr>
          <p:cNvPr id="5" name="Content Placeholder 1"/>
          <p:cNvSpPr txBox="1">
            <a:spLocks/>
          </p:cNvSpPr>
          <p:nvPr/>
        </p:nvSpPr>
        <p:spPr>
          <a:xfrm>
            <a:off x="1256588" y="1624684"/>
            <a:ext cx="3360373" cy="12241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38" tIns="45719" rIns="91438" bIns="45719" rtlCol="0" anchor="t">
            <a:noAutofit/>
          </a:bodyPr>
          <a:lstStyle>
            <a:lvl1pPr marL="0" indent="0" algn="l" defTabSz="1219140" rtl="0" eaLnBrk="1" latinLnBrk="0" hangingPunct="1">
              <a:spcBef>
                <a:spcPct val="20000"/>
              </a:spcBef>
              <a:buFont typeface="Arial" pitchFamily="34" charset="0"/>
              <a:buNone/>
              <a:defRPr sz="3200" kern="1200">
                <a:solidFill>
                  <a:schemeClr val="tx1"/>
                </a:solidFill>
                <a:latin typeface="Segoe UI" pitchFamily="34" charset="0"/>
                <a:ea typeface="Segoe UI" pitchFamily="34" charset="0"/>
                <a:cs typeface="Segoe UI" pitchFamily="34" charset="0"/>
              </a:defRPr>
            </a:lvl1pPr>
            <a:lvl2pPr marL="990550" indent="-380981"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3pPr>
            <a:lvl4pPr marL="2133493" indent="-304784"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4pPr>
            <a:lvl5pPr marL="2743062" indent="-304784"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ctr" defTabSz="121914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rPr>
              <a:t>Generalist IT admin</a:t>
            </a:r>
            <a:endParaRPr kumimoji="0" lang="en-US" sz="2000" b="1" i="0" u="none" strike="noStrike" kern="1200" cap="none" spc="0" normalizeH="0" baseline="0" noProof="0" dirty="0">
              <a:ln>
                <a:noFill/>
              </a:ln>
              <a:solidFill>
                <a:sysClr val="window" lastClr="FFFFFF"/>
              </a:solidFill>
              <a:effectLst/>
              <a:uLnTx/>
              <a:uFillTx/>
              <a:latin typeface="+mn-lt"/>
              <a:ea typeface="Segoe UI" pitchFamily="34" charset="0"/>
              <a:cs typeface="Segoe UI" pitchFamily="34" charset="0"/>
            </a:endParaRPr>
          </a:p>
        </p:txBody>
      </p:sp>
      <p:sp>
        <p:nvSpPr>
          <p:cNvPr id="6" name="Content Placeholder 2"/>
          <p:cNvSpPr txBox="1">
            <a:spLocks/>
          </p:cNvSpPr>
          <p:nvPr/>
        </p:nvSpPr>
        <p:spPr>
          <a:xfrm>
            <a:off x="4711304" y="1624684"/>
            <a:ext cx="3360373" cy="12241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38" tIns="45719" rIns="91438" bIns="45719" rtlCol="0" anchor="t">
            <a:noAutofit/>
          </a:bodyPr>
          <a:lstStyle>
            <a:lvl1pPr marL="0" indent="0" algn="l" defTabSz="1219140" rtl="0" eaLnBrk="1" latinLnBrk="0" hangingPunct="1">
              <a:spcBef>
                <a:spcPct val="20000"/>
              </a:spcBef>
              <a:buFont typeface="Arial" pitchFamily="34" charset="0"/>
              <a:buNone/>
              <a:defRPr sz="3200" kern="1200">
                <a:solidFill>
                  <a:schemeClr val="tx1"/>
                </a:solidFill>
                <a:latin typeface="Segoe UI" pitchFamily="34" charset="0"/>
                <a:ea typeface="Segoe UI" pitchFamily="34" charset="0"/>
                <a:cs typeface="Segoe UI" pitchFamily="34" charset="0"/>
              </a:defRPr>
            </a:lvl1pPr>
            <a:lvl2pPr marL="990550" indent="-380981"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3pPr>
            <a:lvl4pPr marL="2133493" indent="-304784"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4pPr>
            <a:lvl5pPr marL="2743062" indent="-304784"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ctr" defTabSz="121914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rPr>
              <a:t>Those with increased network flexibility</a:t>
            </a:r>
            <a:endParaRPr kumimoji="0" lang="en-US" sz="2000" b="1" i="0" u="none" strike="noStrike" kern="1200" cap="none" spc="0" normalizeH="0" baseline="0" noProof="0" dirty="0">
              <a:ln>
                <a:noFill/>
              </a:ln>
              <a:solidFill>
                <a:sysClr val="window" lastClr="FFFFFF"/>
              </a:solidFill>
              <a:effectLst/>
              <a:uLnTx/>
              <a:uFillTx/>
              <a:latin typeface="+mn-lt"/>
              <a:ea typeface="Segoe UI" pitchFamily="34" charset="0"/>
              <a:cs typeface="Segoe UI" pitchFamily="34" charset="0"/>
            </a:endParaRPr>
          </a:p>
        </p:txBody>
      </p:sp>
      <p:sp>
        <p:nvSpPr>
          <p:cNvPr id="7" name="Content Placeholder 4"/>
          <p:cNvSpPr txBox="1">
            <a:spLocks/>
          </p:cNvSpPr>
          <p:nvPr/>
        </p:nvSpPr>
        <p:spPr>
          <a:xfrm>
            <a:off x="8171492" y="1624684"/>
            <a:ext cx="3360373" cy="12241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horz" lIns="91438" tIns="45719" rIns="91438" bIns="45719" rtlCol="0" anchor="t">
            <a:noAutofit/>
          </a:bodyPr>
          <a:lstStyle>
            <a:lvl1pPr marL="0" indent="0" algn="l" defTabSz="1219140" rtl="0" eaLnBrk="1" latinLnBrk="0" hangingPunct="1">
              <a:spcBef>
                <a:spcPct val="20000"/>
              </a:spcBef>
              <a:buFont typeface="Arial" pitchFamily="34" charset="0"/>
              <a:buNone/>
              <a:defRPr sz="3200" kern="1200">
                <a:solidFill>
                  <a:schemeClr val="tx1"/>
                </a:solidFill>
                <a:latin typeface="Segoe UI" pitchFamily="34" charset="0"/>
                <a:ea typeface="Segoe UI" pitchFamily="34" charset="0"/>
                <a:cs typeface="Segoe UI" pitchFamily="34" charset="0"/>
              </a:defRPr>
            </a:lvl1pPr>
            <a:lvl2pPr marL="990550" indent="-380981"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3pPr>
            <a:lvl4pPr marL="2133493" indent="-304784"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4pPr>
            <a:lvl5pPr marL="2743062" indent="-304784"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ctr" defTabSz="121914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smtClean="0">
                <a:ln>
                  <a:noFill/>
                </a:ln>
                <a:solidFill>
                  <a:sysClr val="window" lastClr="FFFFFF"/>
                </a:solidFill>
                <a:effectLst/>
                <a:uLnTx/>
                <a:uFillTx/>
                <a:latin typeface="+mn-lt"/>
                <a:ea typeface="Segoe UI" pitchFamily="34" charset="0"/>
                <a:cs typeface="Segoe UI" pitchFamily="34" charset="0"/>
              </a:rPr>
              <a:t>Those who want to maximize server availability</a:t>
            </a:r>
            <a:endParaRPr kumimoji="0" lang="en-US" sz="2000" b="1" i="0" u="none" strike="noStrike" kern="1200" cap="none" spc="0" normalizeH="0" baseline="0" noProof="0" dirty="0">
              <a:ln>
                <a:noFill/>
              </a:ln>
              <a:solidFill>
                <a:sysClr val="window" lastClr="FFFFFF"/>
              </a:solidFill>
              <a:effectLst/>
              <a:uLnTx/>
              <a:uFillTx/>
              <a:latin typeface="+mn-lt"/>
              <a:ea typeface="Segoe UI" pitchFamily="34" charset="0"/>
              <a:cs typeface="Segoe UI" pitchFamily="34" charset="0"/>
            </a:endParaRPr>
          </a:p>
        </p:txBody>
      </p:sp>
      <p:sp>
        <p:nvSpPr>
          <p:cNvPr id="8" name="Content Placeholder 5"/>
          <p:cNvSpPr txBox="1">
            <a:spLocks/>
          </p:cNvSpPr>
          <p:nvPr/>
        </p:nvSpPr>
        <p:spPr>
          <a:xfrm>
            <a:off x="1256588" y="3835400"/>
            <a:ext cx="3360373" cy="2235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lIns="91438" tIns="45719" rIns="91438" bIns="45719" rtlCol="0" anchor="t" anchorCtr="0">
            <a:noAutofit/>
          </a:bodyPr>
          <a:lstStyle>
            <a:lvl1pPr marL="0" indent="0" algn="l" defTabSz="1219140" rtl="0" eaLnBrk="1" latinLnBrk="0" hangingPunct="1">
              <a:spcBef>
                <a:spcPct val="20000"/>
              </a:spcBef>
              <a:buFont typeface="Arial" pitchFamily="34" charset="0"/>
              <a:buNone/>
              <a:defRPr sz="3200" kern="1200">
                <a:solidFill>
                  <a:schemeClr val="tx1"/>
                </a:solidFill>
                <a:latin typeface="Segoe UI" pitchFamily="34" charset="0"/>
                <a:ea typeface="Segoe UI" pitchFamily="34" charset="0"/>
                <a:cs typeface="Segoe UI" pitchFamily="34" charset="0"/>
              </a:defRPr>
            </a:lvl1pPr>
            <a:lvl2pPr marL="990550" indent="-380981"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3pPr>
            <a:lvl4pPr marL="2133493" indent="-304784"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4pPr>
            <a:lvl5pPr marL="2743062" indent="-304784"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14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rPr>
              <a:t>+ Simple, fast, no affinity LB</a:t>
            </a:r>
          </a:p>
          <a:p>
            <a:pPr marL="0" marR="0" lvl="0" indent="0" algn="l" defTabSz="121914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rPr>
              <a:t>+ Single, unified namespace</a:t>
            </a:r>
          </a:p>
          <a:p>
            <a:pPr marL="0" marR="0" lvl="0" indent="0" algn="l" defTabSz="121914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rPr>
              <a:t>+ Minimal networking skillset</a:t>
            </a:r>
          </a:p>
          <a:p>
            <a:pPr marL="0" marR="0" lvl="0" indent="0" algn="l" defTabSz="121914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endParaRPr>
          </a:p>
          <a:p>
            <a:pPr marL="0" marR="0" lvl="0" indent="0" algn="l" defTabSz="121914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rPr>
              <a:t>- Per Server Availability</a:t>
            </a:r>
            <a:endParaRPr kumimoji="0" lang="en-US" sz="1800" b="0" i="0" u="none" strike="noStrike" kern="1200" cap="none" spc="0" normalizeH="0" baseline="0" noProof="0" dirty="0">
              <a:ln>
                <a:noFill/>
              </a:ln>
              <a:solidFill>
                <a:sysClr val="window" lastClr="FFFFFF"/>
              </a:solidFill>
              <a:effectLst/>
              <a:uLnTx/>
              <a:uFillTx/>
              <a:latin typeface="+mn-lt"/>
              <a:ea typeface="Segoe UI" pitchFamily="34" charset="0"/>
              <a:cs typeface="Segoe UI" pitchFamily="34" charset="0"/>
            </a:endParaRPr>
          </a:p>
        </p:txBody>
      </p:sp>
      <p:sp>
        <p:nvSpPr>
          <p:cNvPr id="9" name="Content Placeholder 6"/>
          <p:cNvSpPr txBox="1">
            <a:spLocks/>
          </p:cNvSpPr>
          <p:nvPr/>
        </p:nvSpPr>
        <p:spPr>
          <a:xfrm>
            <a:off x="8171492" y="3835400"/>
            <a:ext cx="3360373" cy="22352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horz" lIns="91438" tIns="45719" rIns="91438" bIns="45719" rtlCol="0" anchor="t" anchorCtr="0">
            <a:noAutofit/>
          </a:bodyPr>
          <a:lstStyle>
            <a:lvl1pPr marL="0" indent="0" algn="l" defTabSz="1219140" rtl="0" eaLnBrk="1" latinLnBrk="0" hangingPunct="1">
              <a:spcBef>
                <a:spcPct val="20000"/>
              </a:spcBef>
              <a:buFont typeface="Arial" pitchFamily="34" charset="0"/>
              <a:buNone/>
              <a:defRPr sz="3200" kern="1200">
                <a:solidFill>
                  <a:schemeClr val="tx1"/>
                </a:solidFill>
                <a:latin typeface="Segoe UI" pitchFamily="34" charset="0"/>
                <a:ea typeface="Segoe UI" pitchFamily="34" charset="0"/>
                <a:cs typeface="Segoe UI" pitchFamily="34" charset="0"/>
              </a:defRPr>
            </a:lvl1pPr>
            <a:lvl2pPr marL="990550" indent="-380981"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3pPr>
            <a:lvl4pPr marL="2133493" indent="-304784"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4pPr>
            <a:lvl5pPr marL="2743062" indent="-304784"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14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rPr>
              <a:t>+ Per protocol availability</a:t>
            </a:r>
          </a:p>
          <a:p>
            <a:pPr marL="0" marR="0" lvl="0" indent="0" algn="l" defTabSz="121914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rPr>
              <a:t>+ Single, unified namespace</a:t>
            </a:r>
          </a:p>
          <a:p>
            <a:pPr marL="0" marR="0" lvl="0" indent="0" algn="l" defTabSz="121914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rPr>
              <a:t/>
            </a:r>
            <a:br>
              <a:rPr kumimoji="0" lang="en-US" sz="1800" b="0"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rPr>
            </a:br>
            <a:endParaRPr kumimoji="0" lang="en-US" sz="1800" b="0"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endParaRPr>
          </a:p>
          <a:p>
            <a:pPr marL="0" marR="0" lvl="0" indent="0" algn="l" defTabSz="121914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rPr>
              <a:t>- SSL termination @ LB</a:t>
            </a:r>
          </a:p>
          <a:p>
            <a:pPr marL="0" marR="0" lvl="0" indent="0" algn="l" defTabSz="1219140" rtl="0" eaLnBrk="1" fontAlgn="auto" latinLnBrk="0" hangingPunct="1">
              <a:lnSpc>
                <a:spcPct val="100000"/>
              </a:lnSpc>
              <a:spcBef>
                <a:spcPct val="20000"/>
              </a:spcBef>
              <a:spcAft>
                <a:spcPts val="0"/>
              </a:spcAft>
              <a:buClrTx/>
              <a:buSzTx/>
              <a:buFont typeface="Arial" pitchFamily="34" charset="0"/>
              <a:buNone/>
              <a:tabLst>
                <a:tab pos="166688" algn="l"/>
              </a:tabLst>
              <a:defRPr/>
            </a:pPr>
            <a:r>
              <a:rPr kumimoji="0" lang="en-US" sz="1800" b="0"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rPr>
              <a:t>- Requires increase networking 	skillset</a:t>
            </a:r>
            <a:endParaRPr kumimoji="0" lang="en-US" sz="1800" b="0" i="0" u="none" strike="noStrike" kern="1200" cap="none" spc="0" normalizeH="0" baseline="0" noProof="0" dirty="0">
              <a:ln>
                <a:noFill/>
              </a:ln>
              <a:solidFill>
                <a:sysClr val="window" lastClr="FFFFFF"/>
              </a:solidFill>
              <a:effectLst/>
              <a:uLnTx/>
              <a:uFillTx/>
              <a:latin typeface="+mn-lt"/>
              <a:ea typeface="Segoe UI" pitchFamily="34" charset="0"/>
              <a:cs typeface="Segoe UI" pitchFamily="34" charset="0"/>
            </a:endParaRPr>
          </a:p>
        </p:txBody>
      </p:sp>
      <p:sp>
        <p:nvSpPr>
          <p:cNvPr id="10" name="Content Placeholder 7"/>
          <p:cNvSpPr txBox="1">
            <a:spLocks/>
          </p:cNvSpPr>
          <p:nvPr/>
        </p:nvSpPr>
        <p:spPr>
          <a:xfrm>
            <a:off x="4711304" y="3835400"/>
            <a:ext cx="3360373" cy="2235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lIns="91438" tIns="45719" rIns="91438" bIns="45719" rtlCol="0" anchor="t" anchorCtr="0">
            <a:noAutofit/>
          </a:bodyPr>
          <a:lstStyle>
            <a:lvl1pPr marL="0" indent="0" algn="l" defTabSz="1219140" rtl="0" eaLnBrk="1" latinLnBrk="0" hangingPunct="1">
              <a:spcBef>
                <a:spcPct val="20000"/>
              </a:spcBef>
              <a:buFont typeface="Arial" pitchFamily="34" charset="0"/>
              <a:buNone/>
              <a:defRPr sz="3200" kern="1200">
                <a:solidFill>
                  <a:schemeClr val="tx1"/>
                </a:solidFill>
                <a:latin typeface="Segoe UI" pitchFamily="34" charset="0"/>
                <a:ea typeface="Segoe UI" pitchFamily="34" charset="0"/>
                <a:cs typeface="Segoe UI" pitchFamily="34" charset="0"/>
              </a:defRPr>
            </a:lvl1pPr>
            <a:lvl2pPr marL="990550" indent="-380981"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3pPr>
            <a:lvl4pPr marL="2133493" indent="-304784"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4pPr>
            <a:lvl5pPr marL="2743062" indent="-304784" algn="l" defTabSz="121914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14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rPr>
              <a:t>+ Simple, fast, no affinity LB</a:t>
            </a:r>
          </a:p>
          <a:p>
            <a:pPr marL="0" marR="0" lvl="0" indent="0" algn="l" defTabSz="121914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rPr>
              <a:t>+ Per protocol availability</a:t>
            </a:r>
          </a:p>
          <a:p>
            <a:pPr marL="0" marR="0" lvl="0" indent="0" algn="l" defTabSz="121914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rPr>
              <a:t/>
            </a:r>
            <a:br>
              <a:rPr kumimoji="0" lang="en-US" sz="1800" b="0"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rPr>
            </a:br>
            <a:endParaRPr kumimoji="0" lang="en-US" sz="1800" b="0"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endParaRPr>
          </a:p>
          <a:p>
            <a:pPr marL="0" marR="0" lvl="0" indent="0" algn="l" defTabSz="121914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smtClean="0">
                <a:ln>
                  <a:noFill/>
                </a:ln>
                <a:solidFill>
                  <a:sysClr val="window" lastClr="FFFFFF"/>
                </a:solidFill>
                <a:effectLst/>
                <a:uLnTx/>
                <a:uFillTx/>
                <a:latin typeface="+mn-lt"/>
                <a:ea typeface="Segoe UI" pitchFamily="34" charset="0"/>
                <a:cs typeface="Segoe UI" pitchFamily="34" charset="0"/>
              </a:rPr>
              <a:t>- One namespace per protocol</a:t>
            </a:r>
            <a:endParaRPr kumimoji="0" lang="en-US" sz="1800" b="0" i="0" u="none" strike="noStrike" kern="1200" cap="none" spc="0" normalizeH="0" baseline="0" noProof="0" dirty="0">
              <a:ln>
                <a:noFill/>
              </a:ln>
              <a:solidFill>
                <a:sysClr val="window" lastClr="FFFFFF"/>
              </a:solidFill>
              <a:effectLst/>
              <a:uLnTx/>
              <a:uFillTx/>
              <a:latin typeface="+mn-lt"/>
              <a:ea typeface="Segoe UI" pitchFamily="34" charset="0"/>
              <a:cs typeface="Segoe UI" pitchFamily="34" charset="0"/>
            </a:endParaRPr>
          </a:p>
        </p:txBody>
      </p:sp>
      <p:grpSp>
        <p:nvGrpSpPr>
          <p:cNvPr id="11" name="Group 25"/>
          <p:cNvGrpSpPr/>
          <p:nvPr/>
        </p:nvGrpSpPr>
        <p:grpSpPr>
          <a:xfrm>
            <a:off x="821140" y="3205479"/>
            <a:ext cx="10761261" cy="731520"/>
            <a:chOff x="821139" y="3205479"/>
            <a:chExt cx="10761261" cy="731520"/>
          </a:xfrm>
        </p:grpSpPr>
        <p:sp>
          <p:nvSpPr>
            <p:cNvPr id="12" name="Right Arrow 26"/>
            <p:cNvSpPr/>
            <p:nvPr/>
          </p:nvSpPr>
          <p:spPr>
            <a:xfrm rot="10800000">
              <a:off x="821139" y="3205479"/>
              <a:ext cx="10761261" cy="731520"/>
            </a:xfrm>
            <a:prstGeom prst="rightArrow">
              <a:avLst/>
            </a:prstGeom>
            <a:solidFill>
              <a:srgbClr val="96969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prstClr val="white"/>
                </a:solidFill>
                <a:effectLst/>
                <a:uLnTx/>
                <a:uFillTx/>
                <a:latin typeface="+mn-lt"/>
                <a:ea typeface="Segoe UI" pitchFamily="34" charset="0"/>
                <a:cs typeface="Segoe UI" pitchFamily="34" charset="0"/>
              </a:endParaRPr>
            </a:p>
          </p:txBody>
        </p:sp>
        <p:sp>
          <p:nvSpPr>
            <p:cNvPr id="13" name="Rectangle 27"/>
            <p:cNvSpPr/>
            <p:nvPr/>
          </p:nvSpPr>
          <p:spPr>
            <a:xfrm>
              <a:off x="5572998" y="3325018"/>
              <a:ext cx="1636988" cy="461665"/>
            </a:xfrm>
            <a:prstGeom prst="rect">
              <a:avLst/>
            </a:prstGeom>
            <a:noFill/>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prstClr val="white"/>
                  </a:solidFill>
                  <a:effectLst/>
                  <a:uLnTx/>
                  <a:uFillTx/>
                  <a:latin typeface="+mn-lt"/>
                  <a:ea typeface="Segoe UI" pitchFamily="34" charset="0"/>
                  <a:cs typeface="Segoe UI" pitchFamily="34" charset="0"/>
                </a:rPr>
                <a:t>Simplicity</a:t>
              </a:r>
            </a:p>
          </p:txBody>
        </p:sp>
      </p:grpSp>
      <p:grpSp>
        <p:nvGrpSpPr>
          <p:cNvPr id="14" name="Group 28"/>
          <p:cNvGrpSpPr/>
          <p:nvPr/>
        </p:nvGrpSpPr>
        <p:grpSpPr>
          <a:xfrm>
            <a:off x="1252629" y="2791087"/>
            <a:ext cx="10736171" cy="731520"/>
            <a:chOff x="1252629" y="2791087"/>
            <a:chExt cx="10736171" cy="731520"/>
          </a:xfrm>
        </p:grpSpPr>
        <p:sp>
          <p:nvSpPr>
            <p:cNvPr id="15" name="Right Arrow 29"/>
            <p:cNvSpPr/>
            <p:nvPr/>
          </p:nvSpPr>
          <p:spPr>
            <a:xfrm>
              <a:off x="1252629" y="2791087"/>
              <a:ext cx="10736171" cy="731520"/>
            </a:xfrm>
            <a:prstGeom prst="rightArrow">
              <a:avLst/>
            </a:prstGeom>
            <a:solidFill>
              <a:srgbClr val="505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prstClr val="white"/>
                </a:solidFill>
                <a:effectLst/>
                <a:uLnTx/>
                <a:uFillTx/>
                <a:latin typeface="+mn-lt"/>
                <a:ea typeface="Segoe UI" pitchFamily="34" charset="0"/>
                <a:cs typeface="Segoe UI" pitchFamily="34" charset="0"/>
              </a:endParaRPr>
            </a:p>
          </p:txBody>
        </p:sp>
        <p:sp>
          <p:nvSpPr>
            <p:cNvPr id="16" name="Rectangle 30"/>
            <p:cNvSpPr/>
            <p:nvPr/>
          </p:nvSpPr>
          <p:spPr>
            <a:xfrm>
              <a:off x="5342967" y="2910626"/>
              <a:ext cx="2097049" cy="461665"/>
            </a:xfrm>
            <a:prstGeom prst="rect">
              <a:avLst/>
            </a:prstGeom>
            <a:noFill/>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prstClr val="white"/>
                  </a:solidFill>
                  <a:effectLst/>
                  <a:uLnTx/>
                  <a:uFillTx/>
                  <a:latin typeface="+mn-lt"/>
                  <a:ea typeface="Segoe UI" pitchFamily="34" charset="0"/>
                  <a:cs typeface="Segoe UI" pitchFamily="34" charset="0"/>
                </a:rPr>
                <a:t>Functionality</a:t>
              </a:r>
            </a:p>
          </p:txBody>
        </p:sp>
      </p:grpSp>
      <p:sp>
        <p:nvSpPr>
          <p:cNvPr id="17" name="TextBox 31"/>
          <p:cNvSpPr txBox="1"/>
          <p:nvPr/>
        </p:nvSpPr>
        <p:spPr>
          <a:xfrm rot="16200000">
            <a:off x="-378809" y="4753250"/>
            <a:ext cx="2286001" cy="461663"/>
          </a:xfrm>
          <a:prstGeom prst="rect">
            <a:avLst/>
          </a:prstGeom>
          <a:noFill/>
        </p:spPr>
        <p:txBody>
          <a:bodyPr wrap="square" lIns="91438" tIns="45719" rIns="91438" bIns="45719" rtlCol="0">
            <a:spAutoFit/>
          </a:bodyPr>
          <a:lstStyle/>
          <a:p>
            <a:pPr algn="ctr"/>
            <a:r>
              <a:rPr lang="en-US" sz="2400" dirty="0">
                <a:solidFill>
                  <a:schemeClr val="tx1">
                    <a:lumMod val="95000"/>
                  </a:schemeClr>
                </a:solidFill>
                <a:latin typeface="+mn-lt"/>
              </a:rPr>
              <a:t>Trade-Offs</a:t>
            </a:r>
          </a:p>
        </p:txBody>
      </p:sp>
      <p:sp>
        <p:nvSpPr>
          <p:cNvPr id="18" name="TextBox 32"/>
          <p:cNvSpPr txBox="1"/>
          <p:nvPr/>
        </p:nvSpPr>
        <p:spPr>
          <a:xfrm rot="16200000">
            <a:off x="-325769" y="2052931"/>
            <a:ext cx="2179921" cy="461663"/>
          </a:xfrm>
          <a:prstGeom prst="rect">
            <a:avLst/>
          </a:prstGeom>
          <a:noFill/>
        </p:spPr>
        <p:txBody>
          <a:bodyPr wrap="square" lIns="91438" tIns="45719" rIns="91438" bIns="45719" rtlCol="0">
            <a:spAutoFit/>
          </a:bodyPr>
          <a:lstStyle/>
          <a:p>
            <a:pPr algn="ctr"/>
            <a:r>
              <a:rPr lang="en-US" sz="2400" dirty="0">
                <a:solidFill>
                  <a:schemeClr val="tx1">
                    <a:lumMod val="95000"/>
                  </a:schemeClr>
                </a:solidFill>
                <a:latin typeface="+mn-lt"/>
              </a:rPr>
              <a:t>Who’s it for?</a:t>
            </a:r>
          </a:p>
        </p:txBody>
      </p:sp>
    </p:spTree>
    <p:extLst>
      <p:ext uri="{BB962C8B-B14F-4D97-AF65-F5344CB8AC3E}">
        <p14:creationId xmlns:p14="http://schemas.microsoft.com/office/powerpoint/2010/main" val="8665821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100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par>
                                <p:cTn id="11" presetID="22" presetClass="entr" presetSubtype="1" fill="hold" grpId="0" nodeType="withEffect">
                                  <p:stCondLst>
                                    <p:cond delay="150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50"/>
                                        <p:tgtEl>
                                          <p:spTgt spid="6"/>
                                        </p:tgtEl>
                                      </p:cBhvr>
                                    </p:animEffect>
                                  </p:childTnLst>
                                </p:cTn>
                              </p:par>
                              <p:par>
                                <p:cTn id="14" presetID="22" presetClass="entr" presetSubtype="1" fill="hold" grpId="0" nodeType="withEffect">
                                  <p:stCondLst>
                                    <p:cond delay="200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par>
                                <p:cTn id="17" presetID="22" presetClass="entr" presetSubtype="1" fill="hold" grpId="0" nodeType="withEffect">
                                  <p:stCondLst>
                                    <p:cond delay="250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par>
                                <p:cTn id="20" presetID="22" presetClass="entr" presetSubtype="1" fill="hold" grpId="0" nodeType="withEffect">
                                  <p:stCondLst>
                                    <p:cond delay="300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par>
                                <p:cTn id="23" presetID="22" presetClass="entr" presetSubtype="2" fill="hold" nodeType="withEffect">
                                  <p:stCondLst>
                                    <p:cond delay="50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3000"/>
                                        <p:tgtEl>
                                          <p:spTgt spid="11"/>
                                        </p:tgtEl>
                                      </p:cBhvr>
                                    </p:animEffect>
                                  </p:childTnLst>
                                </p:cTn>
                              </p:par>
                              <p:par>
                                <p:cTn id="26" presetID="22" presetClass="entr" presetSubtype="8" fill="hold" nodeType="withEffect">
                                  <p:stCondLst>
                                    <p:cond delay="50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3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Introduction</a:t>
            </a:r>
            <a:endParaRPr lang="de-DE" dirty="0"/>
          </a:p>
        </p:txBody>
      </p:sp>
      <p:pic>
        <p:nvPicPr>
          <p:cNvPr id="5" name="Inhaltsplatzhalt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598435" y="1402080"/>
            <a:ext cx="2236967" cy="15782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ußzeilenplatzhalter 3"/>
          <p:cNvSpPr>
            <a:spLocks noGrp="1"/>
          </p:cNvSpPr>
          <p:nvPr>
            <p:ph type="ftr" sz="quarter" idx="10"/>
          </p:nvPr>
        </p:nvSpPr>
        <p:spPr/>
        <p:txBody>
          <a:bodyPr/>
          <a:lstStyle/>
          <a:p>
            <a:r>
              <a:rPr lang="de-DE" dirty="0" smtClean="0"/>
              <a:t>Page </a:t>
            </a:r>
            <a:r>
              <a:rPr lang="de-DE" dirty="0" smtClean="0">
                <a:sym typeface="Wingdings" pitchFamily="2" charset="2"/>
              </a:rPr>
              <a:t></a:t>
            </a:r>
            <a:r>
              <a:rPr lang="de-DE" dirty="0" smtClean="0"/>
              <a:t> </a:t>
            </a:r>
            <a:fld id="{D40D814E-026B-4E19-8849-6290BE2FC288}" type="slidenum">
              <a:rPr lang="de-DE" smtClean="0"/>
              <a:pPr/>
              <a:t>2</a:t>
            </a:fld>
            <a:endParaRPr lang="de-DE" dirty="0"/>
          </a:p>
        </p:txBody>
      </p:sp>
      <p:sp>
        <p:nvSpPr>
          <p:cNvPr id="6" name="Inhaltsplatzhalter 2"/>
          <p:cNvSpPr txBox="1">
            <a:spLocks/>
          </p:cNvSpPr>
          <p:nvPr/>
        </p:nvSpPr>
        <p:spPr bwMode="gray">
          <a:xfrm>
            <a:off x="419101" y="1614489"/>
            <a:ext cx="9006839"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190500" indent="-190500" algn="l" rtl="0" eaLnBrk="0" fontAlgn="base" hangingPunct="0">
              <a:spcBef>
                <a:spcPct val="60000"/>
              </a:spcBef>
              <a:spcAft>
                <a:spcPct val="0"/>
              </a:spcAft>
              <a:buClr>
                <a:schemeClr val="accent1"/>
              </a:buClr>
              <a:buFont typeface="Wingdings" pitchFamily="2" charset="2"/>
              <a:buChar char="§"/>
              <a:defRPr sz="2000" b="1">
                <a:solidFill>
                  <a:schemeClr val="tx1"/>
                </a:solidFill>
                <a:latin typeface="+mn-lt"/>
                <a:ea typeface="+mn-ea"/>
                <a:cs typeface="+mn-cs"/>
              </a:defRPr>
            </a:lvl1pPr>
            <a:lvl2pPr marL="381000" indent="-188913" algn="l" rtl="0" eaLnBrk="0" fontAlgn="base" hangingPunct="0">
              <a:spcBef>
                <a:spcPct val="30000"/>
              </a:spcBef>
              <a:spcAft>
                <a:spcPct val="0"/>
              </a:spcAft>
              <a:buClr>
                <a:schemeClr val="accent1"/>
              </a:buClr>
              <a:buChar char="-"/>
              <a:defRPr>
                <a:solidFill>
                  <a:schemeClr val="tx1"/>
                </a:solidFill>
                <a:latin typeface="+mn-lt"/>
              </a:defRPr>
            </a:lvl2pPr>
            <a:lvl3pPr marL="561975" indent="-179388" algn="l" rtl="0" eaLnBrk="0" fontAlgn="base" hangingPunct="0">
              <a:spcBef>
                <a:spcPct val="30000"/>
              </a:spcBef>
              <a:spcAft>
                <a:spcPct val="0"/>
              </a:spcAft>
              <a:buClr>
                <a:schemeClr val="accent1"/>
              </a:buClr>
              <a:buChar char="-"/>
              <a:defRPr sz="1600">
                <a:solidFill>
                  <a:schemeClr val="tx1"/>
                </a:solidFill>
                <a:latin typeface="+mn-lt"/>
              </a:defRPr>
            </a:lvl3pPr>
            <a:lvl4pPr marL="768350" indent="-204788" algn="l" rtl="0" eaLnBrk="0" fontAlgn="base" hangingPunct="0">
              <a:spcBef>
                <a:spcPct val="30000"/>
              </a:spcBef>
              <a:spcAft>
                <a:spcPct val="0"/>
              </a:spcAft>
              <a:buClr>
                <a:schemeClr val="accent1"/>
              </a:buClr>
              <a:buChar char="-"/>
              <a:defRPr sz="1600">
                <a:solidFill>
                  <a:schemeClr val="tx1"/>
                </a:solidFill>
                <a:latin typeface="+mn-lt"/>
              </a:defRPr>
            </a:lvl4pPr>
            <a:lvl5pPr marL="10509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5pPr>
            <a:lvl6pPr marL="15081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6pPr>
            <a:lvl7pPr marL="19653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7pPr>
            <a:lvl8pPr marL="24225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8pPr>
            <a:lvl9pPr marL="2879725" indent="-168275" algn="l" rtl="0" eaLnBrk="0" fontAlgn="base" hangingPunct="0">
              <a:spcBef>
                <a:spcPct val="40000"/>
              </a:spcBef>
              <a:spcAft>
                <a:spcPct val="0"/>
              </a:spcAft>
              <a:buClr>
                <a:schemeClr val="accent1"/>
              </a:buClr>
              <a:buFont typeface="Wingdings" pitchFamily="2" charset="2"/>
              <a:buChar char="»"/>
              <a:defRPr sz="2000">
                <a:solidFill>
                  <a:schemeClr val="tx1"/>
                </a:solidFill>
                <a:latin typeface="+mn-lt"/>
              </a:defRPr>
            </a:lvl9pPr>
          </a:lstStyle>
          <a:p>
            <a:pPr marL="0" indent="0">
              <a:buNone/>
            </a:pPr>
            <a:r>
              <a:rPr lang="de-DE" kern="0" dirty="0" smtClean="0"/>
              <a:t>Thomas Stensitzki</a:t>
            </a:r>
          </a:p>
          <a:p>
            <a:pPr marL="0" indent="0">
              <a:buNone/>
            </a:pPr>
            <a:r>
              <a:rPr lang="de-DE" kern="0" dirty="0" smtClean="0"/>
              <a:t>Senior Consultant, iCOMcept GmbH</a:t>
            </a:r>
          </a:p>
          <a:p>
            <a:pPr marL="0" indent="0">
              <a:buNone/>
            </a:pPr>
            <a:r>
              <a:rPr lang="de-DE" kern="0" dirty="0"/>
              <a:t/>
            </a:r>
            <a:br>
              <a:rPr lang="de-DE" kern="0" dirty="0"/>
            </a:br>
            <a:endParaRPr lang="de-DE" kern="0" dirty="0" smtClean="0"/>
          </a:p>
          <a:p>
            <a:pPr marL="0" indent="0">
              <a:buNone/>
            </a:pPr>
            <a:r>
              <a:rPr lang="de-DE" kern="0" dirty="0" smtClean="0"/>
              <a:t>MCM, MCSE, MCSA, MCITP, MCTS, MCSA, MCSA:M, MCP</a:t>
            </a:r>
          </a:p>
          <a:p>
            <a:pPr marL="0" indent="0">
              <a:buNone/>
            </a:pPr>
            <a:endParaRPr lang="de-DE" kern="0" dirty="0" smtClean="0"/>
          </a:p>
          <a:p>
            <a:pPr marL="0" indent="0">
              <a:buNone/>
            </a:pPr>
            <a:endParaRPr lang="de-DE" kern="0" dirty="0"/>
          </a:p>
          <a:p>
            <a:pPr marL="0" indent="0">
              <a:buNone/>
            </a:pPr>
            <a:r>
              <a:rPr lang="de-DE" kern="0" dirty="0" smtClean="0"/>
              <a:t>Blog: http://www.sf-tools.net</a:t>
            </a:r>
            <a:br>
              <a:rPr lang="de-DE" kern="0" dirty="0" smtClean="0"/>
            </a:br>
            <a:r>
              <a:rPr lang="de-DE" kern="0" dirty="0" smtClean="0"/>
              <a:t>Email: thomas@sf-tools.net</a:t>
            </a:r>
            <a:r>
              <a:rPr lang="de-DE" kern="0" dirty="0"/>
              <a:t/>
            </a:r>
            <a:br>
              <a:rPr lang="de-DE" kern="0" dirty="0"/>
            </a:br>
            <a:r>
              <a:rPr lang="de-DE" kern="0" dirty="0" smtClean="0"/>
              <a:t>Twitter: apoc70</a:t>
            </a:r>
          </a:p>
        </p:txBody>
      </p:sp>
    </p:spTree>
    <p:extLst>
      <p:ext uri="{BB962C8B-B14F-4D97-AF65-F5344CB8AC3E}">
        <p14:creationId xmlns:p14="http://schemas.microsoft.com/office/powerpoint/2010/main" val="340323162"/>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Client Protocol </a:t>
            </a:r>
            <a:r>
              <a:rPr lang="de-DE" dirty="0" err="1" smtClean="0"/>
              <a:t>Benefits</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20</a:t>
            </a:fld>
            <a:endParaRPr lang="de-DE"/>
          </a:p>
        </p:txBody>
      </p:sp>
      <p:sp>
        <p:nvSpPr>
          <p:cNvPr id="5" name="Inhaltsplatzhalter 2"/>
          <p:cNvSpPr>
            <a:spLocks noGrp="1"/>
          </p:cNvSpPr>
          <p:nvPr>
            <p:ph idx="1"/>
          </p:nvPr>
        </p:nvSpPr>
        <p:spPr>
          <a:xfrm>
            <a:off x="419101" y="1614489"/>
            <a:ext cx="11366500" cy="4391025"/>
          </a:xfrm>
        </p:spPr>
        <p:txBody>
          <a:bodyPr/>
          <a:lstStyle/>
          <a:p>
            <a:r>
              <a:rPr lang="en-US" dirty="0"/>
              <a:t>Simplifies the network layer</a:t>
            </a:r>
          </a:p>
          <a:p>
            <a:pPr lvl="1"/>
            <a:r>
              <a:rPr lang="en-US" dirty="0"/>
              <a:t>No longer requires session affinity at the load balancer</a:t>
            </a:r>
          </a:p>
          <a:p>
            <a:pPr lvl="1"/>
            <a:r>
              <a:rPr lang="en-US" dirty="0"/>
              <a:t>Just get the traffic to </a:t>
            </a:r>
            <a:r>
              <a:rPr lang="en-US" dirty="0" smtClean="0"/>
              <a:t>CAS 2013 </a:t>
            </a:r>
            <a:r>
              <a:rPr lang="en-US" dirty="0"/>
              <a:t>and let it handle the affinity</a:t>
            </a:r>
          </a:p>
          <a:p>
            <a:pPr lvl="1"/>
            <a:r>
              <a:rPr lang="en-US" dirty="0" smtClean="0"/>
              <a:t>CAS 2013 </a:t>
            </a:r>
            <a:r>
              <a:rPr lang="en-US" dirty="0"/>
              <a:t>can be “farther away” from MBX2013 and still offer good client performance (because it is a 1:1 proxy)</a:t>
            </a:r>
          </a:p>
          <a:p>
            <a:pPr lvl="1"/>
            <a:r>
              <a:rPr lang="en-US" dirty="0"/>
              <a:t>Removes the need for RPC Client Access arrays</a:t>
            </a:r>
          </a:p>
          <a:p>
            <a:r>
              <a:rPr lang="en-US" dirty="0"/>
              <a:t>Deployment flexibility</a:t>
            </a:r>
          </a:p>
          <a:p>
            <a:pPr lvl="1"/>
            <a:r>
              <a:rPr lang="en-US" dirty="0" smtClean="0"/>
              <a:t>CAS 2013 </a:t>
            </a:r>
            <a:r>
              <a:rPr lang="en-US" dirty="0"/>
              <a:t>provides more deployment flexibility; for example, consolidate to fewer sites</a:t>
            </a:r>
          </a:p>
          <a:p>
            <a:pPr lvl="1"/>
            <a:r>
              <a:rPr lang="en-US" dirty="0"/>
              <a:t>Can deploy a single world-wide namespace</a:t>
            </a:r>
          </a:p>
          <a:p>
            <a:r>
              <a:rPr lang="en-US" dirty="0"/>
              <a:t>Simplifies upgrade and inter-op</a:t>
            </a:r>
          </a:p>
          <a:p>
            <a:pPr lvl="1"/>
            <a:r>
              <a:rPr lang="en-US" dirty="0"/>
              <a:t>Designed to proxy to multiple Mailbox server versions, up and down level</a:t>
            </a:r>
          </a:p>
          <a:p>
            <a:pPr lvl="1"/>
            <a:r>
              <a:rPr lang="en-US" dirty="0"/>
              <a:t>DAGs can be replaced with </a:t>
            </a:r>
            <a:r>
              <a:rPr lang="en-US" dirty="0" smtClean="0"/>
              <a:t>Exchange 2013 </a:t>
            </a:r>
            <a:r>
              <a:rPr lang="en-US" dirty="0"/>
              <a:t>at any desired pace</a:t>
            </a:r>
          </a:p>
        </p:txBody>
      </p:sp>
    </p:spTree>
    <p:extLst>
      <p:ext uri="{BB962C8B-B14F-4D97-AF65-F5344CB8AC3E}">
        <p14:creationId xmlns:p14="http://schemas.microsoft.com/office/powerpoint/2010/main" val="2647861437"/>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2162886083"/>
              </p:ext>
            </p:extLst>
          </p:nvPr>
        </p:nvGraphicFramePr>
        <p:xfrm>
          <a:off x="419101" y="1614489"/>
          <a:ext cx="11366500" cy="439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21</a:t>
            </a:fld>
            <a:endParaRPr lang="de-DE"/>
          </a:p>
        </p:txBody>
      </p:sp>
    </p:spTree>
    <p:extLst>
      <p:ext uri="{BB962C8B-B14F-4D97-AF65-F5344CB8AC3E}">
        <p14:creationId xmlns:p14="http://schemas.microsoft.com/office/powerpoint/2010/main" val="39705580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Mailbox Server </a:t>
            </a:r>
            <a:r>
              <a:rPr lang="de-DE" dirty="0" err="1" smtClean="0"/>
              <a:t>Role</a:t>
            </a:r>
            <a:r>
              <a:rPr lang="de-DE" dirty="0" smtClean="0"/>
              <a:t> </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22</a:t>
            </a:fld>
            <a:endParaRPr lang="de-DE"/>
          </a:p>
        </p:txBody>
      </p:sp>
      <p:sp>
        <p:nvSpPr>
          <p:cNvPr id="5" name="Inhaltsplatzhalter 2"/>
          <p:cNvSpPr>
            <a:spLocks noGrp="1"/>
          </p:cNvSpPr>
          <p:nvPr>
            <p:ph idx="1"/>
          </p:nvPr>
        </p:nvSpPr>
        <p:spPr>
          <a:xfrm>
            <a:off x="419101" y="1614489"/>
            <a:ext cx="8987449" cy="4391025"/>
          </a:xfrm>
        </p:spPr>
        <p:txBody>
          <a:bodyPr/>
          <a:lstStyle/>
          <a:p>
            <a:r>
              <a:rPr lang="en-US" dirty="0"/>
              <a:t>A server that hosts all the components that process, render and store the data </a:t>
            </a:r>
          </a:p>
          <a:p>
            <a:r>
              <a:rPr lang="en-US" dirty="0"/>
              <a:t>Clients do not connect directly to MBX2013 servers; connectivity is through CAS2013</a:t>
            </a:r>
          </a:p>
          <a:p>
            <a:r>
              <a:rPr lang="en-US" dirty="0"/>
              <a:t>Evolution of E2010 DAG</a:t>
            </a:r>
          </a:p>
          <a:p>
            <a:pPr lvl="1"/>
            <a:r>
              <a:rPr lang="en-US" dirty="0"/>
              <a:t>Collection of servers that form a HA unit</a:t>
            </a:r>
          </a:p>
          <a:p>
            <a:pPr lvl="1"/>
            <a:r>
              <a:rPr lang="en-US" dirty="0"/>
              <a:t>Databases are replicated between servers in a given DAG</a:t>
            </a:r>
          </a:p>
          <a:p>
            <a:pPr lvl="1"/>
            <a:r>
              <a:rPr lang="en-US" dirty="0"/>
              <a:t>Servers can be in different locations, for site resiliency</a:t>
            </a:r>
          </a:p>
          <a:p>
            <a:pPr lvl="1"/>
            <a:r>
              <a:rPr lang="en-US" dirty="0"/>
              <a:t>Maximum of 16 Mailbox servers</a:t>
            </a:r>
          </a:p>
          <a:p>
            <a:pPr lvl="1"/>
            <a:r>
              <a:rPr lang="en-US" dirty="0"/>
              <a:t>50 database copies / server</a:t>
            </a:r>
          </a:p>
        </p:txBody>
      </p:sp>
      <p:sp>
        <p:nvSpPr>
          <p:cNvPr id="6" name="Rounded Rectangle 14"/>
          <p:cNvSpPr/>
          <p:nvPr/>
        </p:nvSpPr>
        <p:spPr>
          <a:xfrm>
            <a:off x="10008781" y="1600201"/>
            <a:ext cx="1573619" cy="4343400"/>
          </a:xfrm>
          <a:prstGeom prst="roundRect">
            <a:avLst>
              <a:gd name="adj" fmla="val 8240"/>
            </a:avLst>
          </a:prstGeom>
          <a:ln/>
        </p:spPr>
        <p:style>
          <a:lnRef idx="2">
            <a:schemeClr val="accent2">
              <a:shade val="50000"/>
            </a:schemeClr>
          </a:lnRef>
          <a:fillRef idx="1">
            <a:schemeClr val="accent2"/>
          </a:fillRef>
          <a:effectRef idx="0">
            <a:schemeClr val="accent2"/>
          </a:effectRef>
          <a:fontRef idx="minor">
            <a:schemeClr val="lt1"/>
          </a:fontRef>
        </p:style>
        <p:txBody>
          <a:bodyPr lIns="91430" tIns="45716" rIns="91430" bIns="45716" rtlCol="0" anchor="ctr"/>
          <a:lstStyle/>
          <a:p>
            <a:pPr algn="ctr" fontAlgn="auto">
              <a:spcBef>
                <a:spcPts val="0"/>
              </a:spcBef>
              <a:spcAft>
                <a:spcPts val="0"/>
              </a:spcAft>
              <a:defRPr/>
            </a:pPr>
            <a:endParaRPr lang="en-US" sz="3200" kern="0" smtClean="0">
              <a:solidFill>
                <a:prstClr val="white"/>
              </a:solidFill>
              <a:latin typeface="Segoe UI Light"/>
            </a:endParaRPr>
          </a:p>
        </p:txBody>
      </p:sp>
      <p:grpSp>
        <p:nvGrpSpPr>
          <p:cNvPr id="7" name="Group 16"/>
          <p:cNvGrpSpPr/>
          <p:nvPr/>
        </p:nvGrpSpPr>
        <p:grpSpPr>
          <a:xfrm>
            <a:off x="10262754" y="1945347"/>
            <a:ext cx="1065679" cy="3653111"/>
            <a:chOff x="10259208" y="1905000"/>
            <a:chExt cx="1065679" cy="3653111"/>
          </a:xfrm>
        </p:grpSpPr>
        <p:sp>
          <p:nvSpPr>
            <p:cNvPr id="8" name="Rectangle 17"/>
            <p:cNvSpPr>
              <a:spLocks noChangeAspect="1"/>
            </p:cNvSpPr>
            <p:nvPr/>
          </p:nvSpPr>
          <p:spPr>
            <a:xfrm>
              <a:off x="10268300" y="1905000"/>
              <a:ext cx="1056587" cy="757509"/>
            </a:xfrm>
            <a:prstGeom prst="rect">
              <a:avLst/>
            </a:prstGeom>
            <a:solidFill>
              <a:srgbClr val="505050"/>
            </a:solidFill>
            <a:ln w="25400" cap="flat" cmpd="sng" algn="ctr">
              <a:noFill/>
              <a:prstDash val="solid"/>
            </a:ln>
            <a:effectLst/>
          </p:spPr>
          <p:txBody>
            <a:bodyPr rtlCol="0" anchor="ctr"/>
            <a:lstStyle/>
            <a:p>
              <a:pPr algn="ctr" fontAlgn="auto">
                <a:spcBef>
                  <a:spcPts val="0"/>
                </a:spcBef>
                <a:spcAft>
                  <a:spcPts val="0"/>
                </a:spcAft>
                <a:defRPr/>
              </a:pPr>
              <a:r>
                <a:rPr lang="en-US" sz="1800" b="1" kern="0" dirty="0" smtClean="0">
                  <a:solidFill>
                    <a:prstClr val="white"/>
                  </a:solidFill>
                  <a:latin typeface="+mn-lt"/>
                </a:rPr>
                <a:t>MBX1</a:t>
              </a:r>
            </a:p>
          </p:txBody>
        </p:sp>
        <p:sp>
          <p:nvSpPr>
            <p:cNvPr id="9" name="Rectangle 18"/>
            <p:cNvSpPr>
              <a:spLocks noChangeAspect="1"/>
            </p:cNvSpPr>
            <p:nvPr/>
          </p:nvSpPr>
          <p:spPr>
            <a:xfrm>
              <a:off x="10259211" y="3352801"/>
              <a:ext cx="1056587" cy="757509"/>
            </a:xfrm>
            <a:prstGeom prst="rect">
              <a:avLst/>
            </a:prstGeom>
            <a:solidFill>
              <a:srgbClr val="505050"/>
            </a:solidFill>
            <a:ln w="25400" cap="flat" cmpd="sng" algn="ctr">
              <a:noFill/>
              <a:prstDash val="solid"/>
            </a:ln>
            <a:effectLst/>
          </p:spPr>
          <p:txBody>
            <a:bodyPr rtlCol="0" anchor="ctr"/>
            <a:lstStyle/>
            <a:p>
              <a:pPr algn="ctr" fontAlgn="auto">
                <a:spcBef>
                  <a:spcPts val="0"/>
                </a:spcBef>
                <a:spcAft>
                  <a:spcPts val="0"/>
                </a:spcAft>
                <a:defRPr/>
              </a:pPr>
              <a:r>
                <a:rPr lang="en-US" sz="1800" b="1" kern="0" dirty="0" smtClean="0">
                  <a:solidFill>
                    <a:prstClr val="white"/>
                  </a:solidFill>
                  <a:latin typeface="+mn-lt"/>
                </a:rPr>
                <a:t>MBX2</a:t>
              </a:r>
            </a:p>
          </p:txBody>
        </p:sp>
        <p:sp>
          <p:nvSpPr>
            <p:cNvPr id="10" name="Rectangle 20"/>
            <p:cNvSpPr>
              <a:spLocks noChangeAspect="1"/>
            </p:cNvSpPr>
            <p:nvPr/>
          </p:nvSpPr>
          <p:spPr>
            <a:xfrm>
              <a:off x="10259208" y="4800602"/>
              <a:ext cx="1056587" cy="757509"/>
            </a:xfrm>
            <a:prstGeom prst="rect">
              <a:avLst/>
            </a:prstGeom>
            <a:solidFill>
              <a:srgbClr val="505050"/>
            </a:solidFill>
            <a:ln w="25400" cap="flat" cmpd="sng" algn="ctr">
              <a:noFill/>
              <a:prstDash val="solid"/>
            </a:ln>
            <a:effectLst/>
          </p:spPr>
          <p:txBody>
            <a:bodyPr rtlCol="0" anchor="ctr"/>
            <a:lstStyle/>
            <a:p>
              <a:pPr algn="ctr" fontAlgn="auto">
                <a:spcBef>
                  <a:spcPts val="0"/>
                </a:spcBef>
                <a:spcAft>
                  <a:spcPts val="0"/>
                </a:spcAft>
                <a:defRPr/>
              </a:pPr>
              <a:r>
                <a:rPr lang="en-US" sz="1800" b="1" kern="0" dirty="0" smtClean="0">
                  <a:solidFill>
                    <a:prstClr val="white"/>
                  </a:solidFill>
                  <a:latin typeface="+mn-lt"/>
                </a:rPr>
                <a:t>MBX16</a:t>
              </a:r>
            </a:p>
          </p:txBody>
        </p:sp>
        <p:cxnSp>
          <p:nvCxnSpPr>
            <p:cNvPr id="11" name="Straight Connector 21"/>
            <p:cNvCxnSpPr/>
            <p:nvPr/>
          </p:nvCxnSpPr>
          <p:spPr>
            <a:xfrm>
              <a:off x="10796594" y="4196149"/>
              <a:ext cx="0" cy="528253"/>
            </a:xfrm>
            <a:prstGeom prst="line">
              <a:avLst/>
            </a:prstGeom>
            <a:noFill/>
            <a:ln w="38100" cap="flat" cmpd="sng" algn="ctr">
              <a:solidFill>
                <a:sysClr val="window" lastClr="FFFFFF"/>
              </a:solidFill>
              <a:prstDash val="sysDot"/>
            </a:ln>
            <a:effectLst/>
          </p:spPr>
        </p:cxnSp>
      </p:grpSp>
    </p:spTree>
    <p:extLst>
      <p:ext uri="{BB962C8B-B14F-4D97-AF65-F5344CB8AC3E}">
        <p14:creationId xmlns:p14="http://schemas.microsoft.com/office/powerpoint/2010/main" val="321352793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New Store </a:t>
            </a:r>
            <a:r>
              <a:rPr lang="de-DE" dirty="0" err="1" smtClean="0"/>
              <a:t>Process</a:t>
            </a:r>
            <a:endParaRPr lang="de-DE" dirty="0"/>
          </a:p>
        </p:txBody>
      </p:sp>
      <p:sp>
        <p:nvSpPr>
          <p:cNvPr id="3" name="Inhaltsplatzhalter 2"/>
          <p:cNvSpPr>
            <a:spLocks noGrp="1"/>
          </p:cNvSpPr>
          <p:nvPr>
            <p:ph idx="1"/>
          </p:nvPr>
        </p:nvSpPr>
        <p:spPr/>
        <p:txBody>
          <a:bodyPr/>
          <a:lstStyle/>
          <a:p>
            <a:r>
              <a:rPr lang="en-US" dirty="0"/>
              <a:t>Store is effectively made up of three processes</a:t>
            </a:r>
          </a:p>
          <a:p>
            <a:pPr lvl="1"/>
            <a:r>
              <a:rPr lang="en-US" dirty="0"/>
              <a:t>Replication service</a:t>
            </a:r>
          </a:p>
          <a:p>
            <a:pPr lvl="1"/>
            <a:r>
              <a:rPr lang="en-US" dirty="0"/>
              <a:t>Store service process/controller</a:t>
            </a:r>
          </a:p>
          <a:p>
            <a:pPr lvl="1"/>
            <a:r>
              <a:rPr lang="en-US" dirty="0" smtClean="0"/>
              <a:t>Store worker process</a:t>
            </a:r>
          </a:p>
          <a:p>
            <a:r>
              <a:rPr lang="en-US" dirty="0" smtClean="0"/>
              <a:t>Replication </a:t>
            </a:r>
            <a:r>
              <a:rPr lang="en-US" dirty="0"/>
              <a:t>service initiates failovers and is responsible for issuing mount/dismount operations</a:t>
            </a:r>
          </a:p>
          <a:p>
            <a:r>
              <a:rPr lang="en-US" dirty="0"/>
              <a:t>Store service process/controller manages the store worker processes</a:t>
            </a:r>
          </a:p>
          <a:p>
            <a:r>
              <a:rPr lang="en-US" dirty="0"/>
              <a:t>Each database has its own Store worker process</a:t>
            </a:r>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23</a:t>
            </a:fld>
            <a:endParaRPr lang="de-DE"/>
          </a:p>
        </p:txBody>
      </p:sp>
    </p:spTree>
    <p:extLst>
      <p:ext uri="{BB962C8B-B14F-4D97-AF65-F5344CB8AC3E}">
        <p14:creationId xmlns:p14="http://schemas.microsoft.com/office/powerpoint/2010/main" val="2650583679"/>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Exchange IOPS Trend</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24</a:t>
            </a:fld>
            <a:endParaRPr lang="de-DE"/>
          </a:p>
        </p:txBody>
      </p:sp>
      <p:grpSp>
        <p:nvGrpSpPr>
          <p:cNvPr id="26" name="Group 7"/>
          <p:cNvGrpSpPr/>
          <p:nvPr/>
        </p:nvGrpSpPr>
        <p:grpSpPr>
          <a:xfrm>
            <a:off x="628649" y="1452520"/>
            <a:ext cx="10687051" cy="4648200"/>
            <a:chOff x="533400" y="1200150"/>
            <a:chExt cx="7010400" cy="3429000"/>
          </a:xfrm>
        </p:grpSpPr>
        <p:sp>
          <p:nvSpPr>
            <p:cNvPr id="27" name="Rectangle 10"/>
            <p:cNvSpPr/>
            <p:nvPr/>
          </p:nvSpPr>
          <p:spPr>
            <a:xfrm>
              <a:off x="533400" y="1200150"/>
              <a:ext cx="7010400" cy="3429000"/>
            </a:xfrm>
            <a:prstGeom prst="rect">
              <a:avLst/>
            </a:prstGeom>
            <a:solidFill>
              <a:srgbClr val="000000"/>
            </a:solidFill>
            <a:ln w="10795" cap="flat" cmpd="sng" algn="ctr">
              <a:no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rgbClr val="FFFFFF"/>
                  </a:solidFill>
                  <a:effectLst/>
                  <a:uLnTx/>
                  <a:uFillTx/>
                  <a:latin typeface="Segoe UI"/>
                </a:rPr>
                <a:t>DB IOPS/Mailbox</a:t>
              </a:r>
            </a:p>
          </p:txBody>
        </p:sp>
        <p:sp>
          <p:nvSpPr>
            <p:cNvPr id="28" name="TextBox 11"/>
            <p:cNvSpPr txBox="1"/>
            <p:nvPr/>
          </p:nvSpPr>
          <p:spPr>
            <a:xfrm>
              <a:off x="1278011" y="4321372"/>
              <a:ext cx="1447800" cy="295163"/>
            </a:xfrm>
            <a:prstGeom prst="rect">
              <a:avLst/>
            </a:prstGeom>
            <a:noFill/>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Light"/>
                </a:rPr>
                <a:t>Exchange 2003</a:t>
              </a:r>
            </a:p>
          </p:txBody>
        </p:sp>
        <p:sp>
          <p:nvSpPr>
            <p:cNvPr id="29" name="TextBox 12"/>
            <p:cNvSpPr txBox="1"/>
            <p:nvPr/>
          </p:nvSpPr>
          <p:spPr>
            <a:xfrm>
              <a:off x="2778241" y="4321372"/>
              <a:ext cx="1447800" cy="295163"/>
            </a:xfrm>
            <a:prstGeom prst="rect">
              <a:avLst/>
            </a:prstGeom>
            <a:noFill/>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Light"/>
                </a:rPr>
                <a:t>Exchange 2007</a:t>
              </a:r>
            </a:p>
          </p:txBody>
        </p:sp>
        <p:sp>
          <p:nvSpPr>
            <p:cNvPr id="30" name="TextBox 13"/>
            <p:cNvSpPr txBox="1"/>
            <p:nvPr/>
          </p:nvSpPr>
          <p:spPr>
            <a:xfrm>
              <a:off x="4278472" y="4321372"/>
              <a:ext cx="1447800" cy="295163"/>
            </a:xfrm>
            <a:prstGeom prst="rect">
              <a:avLst/>
            </a:prstGeom>
            <a:noFill/>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Light"/>
                </a:rPr>
                <a:t>Exchange 2010</a:t>
              </a:r>
            </a:p>
          </p:txBody>
        </p:sp>
        <p:sp>
          <p:nvSpPr>
            <p:cNvPr id="31" name="TextBox 14"/>
            <p:cNvSpPr txBox="1"/>
            <p:nvPr/>
          </p:nvSpPr>
          <p:spPr>
            <a:xfrm>
              <a:off x="5778703" y="4321372"/>
              <a:ext cx="1447800" cy="295163"/>
            </a:xfrm>
            <a:prstGeom prst="rect">
              <a:avLst/>
            </a:prstGeom>
            <a:noFill/>
          </p:spPr>
          <p:txBody>
            <a:bodyPr wrap="square" rtlCol="0">
              <a:spAutoFit/>
            </a:body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Light"/>
                </a:rPr>
                <a:t>Exchange 2013</a:t>
              </a:r>
            </a:p>
          </p:txBody>
        </p:sp>
        <p:sp>
          <p:nvSpPr>
            <p:cNvPr id="32" name="TextBox 15"/>
            <p:cNvSpPr txBox="1"/>
            <p:nvPr/>
          </p:nvSpPr>
          <p:spPr>
            <a:xfrm>
              <a:off x="533400" y="1458267"/>
              <a:ext cx="533400" cy="2940275"/>
            </a:xfrm>
            <a:prstGeom prst="rect">
              <a:avLst/>
            </a:prstGeom>
            <a:noFill/>
          </p:spPr>
          <p:txBody>
            <a:bodyPr wrap="square" rtlCol="0">
              <a:spAutoFit/>
            </a:bodyPr>
            <a:lstStyle/>
            <a:p>
              <a:pPr marL="0" marR="0" lvl="0" indent="0" algn="r" defTabSz="914377"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rgbClr val="FFFFFF"/>
                  </a:solidFill>
                  <a:effectLst/>
                  <a:uLnTx/>
                  <a:uFillTx/>
                  <a:latin typeface="Segoe UI Light"/>
                </a:rPr>
                <a:t>1</a:t>
              </a:r>
            </a:p>
            <a:p>
              <a:pPr marL="0" marR="0" lvl="0" indent="0" algn="r" defTabSz="914377"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smtClean="0">
                <a:ln>
                  <a:noFill/>
                </a:ln>
                <a:solidFill>
                  <a:srgbClr val="FFFFFF"/>
                </a:solidFill>
                <a:effectLst/>
                <a:uLnTx/>
                <a:uFillTx/>
                <a:latin typeface="Segoe UI Light"/>
              </a:endParaRPr>
            </a:p>
            <a:p>
              <a:pPr marL="0" marR="0" lvl="0" indent="0" algn="r" defTabSz="914377"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rgbClr val="FFFFFF"/>
                  </a:solidFill>
                  <a:effectLst/>
                  <a:uLnTx/>
                  <a:uFillTx/>
                  <a:latin typeface="Segoe UI Light"/>
                </a:rPr>
                <a:t>0.8</a:t>
              </a:r>
            </a:p>
            <a:p>
              <a:pPr marL="0" marR="0" lvl="0" indent="0" algn="r" defTabSz="914377"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smtClean="0">
                <a:ln>
                  <a:noFill/>
                </a:ln>
                <a:solidFill>
                  <a:srgbClr val="FFFFFF"/>
                </a:solidFill>
                <a:effectLst/>
                <a:uLnTx/>
                <a:uFillTx/>
                <a:latin typeface="Segoe UI Light"/>
              </a:endParaRPr>
            </a:p>
            <a:p>
              <a:pPr marL="0" marR="0" lvl="0" indent="0" algn="r" defTabSz="914377"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rgbClr val="FFFFFF"/>
                  </a:solidFill>
                  <a:effectLst/>
                  <a:uLnTx/>
                  <a:uFillTx/>
                  <a:latin typeface="Segoe UI Light"/>
                </a:rPr>
                <a:t>0.6</a:t>
              </a:r>
            </a:p>
            <a:p>
              <a:pPr marL="0" marR="0" lvl="0" indent="0" algn="r" defTabSz="914377"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smtClean="0">
                <a:ln>
                  <a:noFill/>
                </a:ln>
                <a:solidFill>
                  <a:srgbClr val="FFFFFF"/>
                </a:solidFill>
                <a:effectLst/>
                <a:uLnTx/>
                <a:uFillTx/>
                <a:latin typeface="Segoe UI Light"/>
              </a:endParaRPr>
            </a:p>
            <a:p>
              <a:pPr marL="0" marR="0" lvl="0" indent="0" algn="r" defTabSz="914377"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rgbClr val="FFFFFF"/>
                  </a:solidFill>
                  <a:effectLst/>
                  <a:uLnTx/>
                  <a:uFillTx/>
                  <a:latin typeface="Segoe UI Light"/>
                </a:rPr>
                <a:t>0.4</a:t>
              </a:r>
            </a:p>
            <a:p>
              <a:pPr marL="0" marR="0" lvl="0" indent="0" algn="r" defTabSz="914377"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smtClean="0">
                <a:ln>
                  <a:noFill/>
                </a:ln>
                <a:solidFill>
                  <a:srgbClr val="FFFFFF"/>
                </a:solidFill>
                <a:effectLst/>
                <a:uLnTx/>
                <a:uFillTx/>
                <a:latin typeface="Segoe UI Light"/>
              </a:endParaRPr>
            </a:p>
            <a:p>
              <a:pPr marL="0" marR="0" lvl="0" indent="0" algn="r" defTabSz="914377"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rgbClr val="FFFFFF"/>
                  </a:solidFill>
                  <a:effectLst/>
                  <a:uLnTx/>
                  <a:uFillTx/>
                  <a:latin typeface="Segoe UI Light"/>
                </a:rPr>
                <a:t>0.2</a:t>
              </a:r>
            </a:p>
            <a:p>
              <a:pPr marL="0" marR="0" lvl="0" indent="0" algn="r" defTabSz="914377" eaLnBrk="1" fontAlgn="auto" latinLnBrk="0" hangingPunct="1">
                <a:lnSpc>
                  <a:spcPct val="100000"/>
                </a:lnSpc>
                <a:spcBef>
                  <a:spcPts val="0"/>
                </a:spcBef>
                <a:spcAft>
                  <a:spcPts val="0"/>
                </a:spcAft>
                <a:buClrTx/>
                <a:buSzTx/>
                <a:buFontTx/>
                <a:buNone/>
                <a:tabLst/>
                <a:defRPr/>
              </a:pPr>
              <a:endParaRPr kumimoji="0" lang="en-US" sz="2300" b="0" i="0" u="none" strike="noStrike" kern="0" cap="none" spc="0" normalizeH="0" baseline="0" noProof="0" dirty="0" smtClean="0">
                <a:ln>
                  <a:noFill/>
                </a:ln>
                <a:solidFill>
                  <a:srgbClr val="FFFFFF"/>
                </a:solidFill>
                <a:effectLst/>
                <a:uLnTx/>
                <a:uFillTx/>
                <a:latin typeface="Segoe UI Light"/>
              </a:endParaRPr>
            </a:p>
            <a:p>
              <a:pPr marL="0" marR="0" lvl="0" indent="0" algn="r" defTabSz="914377" eaLnBrk="1" fontAlgn="auto" latinLnBrk="0" hangingPunct="1">
                <a:lnSpc>
                  <a:spcPct val="100000"/>
                </a:lnSpc>
                <a:spcBef>
                  <a:spcPts val="0"/>
                </a:spcBef>
                <a:spcAft>
                  <a:spcPts val="0"/>
                </a:spcAft>
                <a:buClrTx/>
                <a:buSzTx/>
                <a:buFontTx/>
                <a:buNone/>
                <a:tabLst/>
                <a:defRPr/>
              </a:pPr>
              <a:r>
                <a:rPr kumimoji="0" lang="en-US" sz="2300" b="0" i="0" u="none" strike="noStrike" kern="0" cap="none" spc="0" normalizeH="0" baseline="0" noProof="0" dirty="0" smtClean="0">
                  <a:ln>
                    <a:noFill/>
                  </a:ln>
                  <a:solidFill>
                    <a:srgbClr val="FFFFFF"/>
                  </a:solidFill>
                  <a:effectLst/>
                  <a:uLnTx/>
                  <a:uFillTx/>
                  <a:latin typeface="Segoe UI Light"/>
                </a:rPr>
                <a:t>0</a:t>
              </a:r>
            </a:p>
          </p:txBody>
        </p:sp>
        <p:cxnSp>
          <p:nvCxnSpPr>
            <p:cNvPr id="33" name="Straight Connector 16"/>
            <p:cNvCxnSpPr/>
            <p:nvPr/>
          </p:nvCxnSpPr>
          <p:spPr>
            <a:xfrm>
              <a:off x="1066800" y="1581150"/>
              <a:ext cx="6172200" cy="0"/>
            </a:xfrm>
            <a:prstGeom prst="line">
              <a:avLst/>
            </a:prstGeom>
            <a:noFill/>
            <a:ln w="9525" cap="flat" cmpd="sng" algn="ctr">
              <a:solidFill>
                <a:srgbClr val="505050"/>
              </a:solidFill>
              <a:prstDash val="solid"/>
            </a:ln>
            <a:effectLst/>
          </p:spPr>
        </p:cxnSp>
        <p:cxnSp>
          <p:nvCxnSpPr>
            <p:cNvPr id="34" name="Straight Connector 17"/>
            <p:cNvCxnSpPr/>
            <p:nvPr/>
          </p:nvCxnSpPr>
          <p:spPr>
            <a:xfrm>
              <a:off x="1066800" y="3660322"/>
              <a:ext cx="6172200" cy="0"/>
            </a:xfrm>
            <a:prstGeom prst="line">
              <a:avLst/>
            </a:prstGeom>
            <a:noFill/>
            <a:ln w="9525" cap="flat" cmpd="sng" algn="ctr">
              <a:solidFill>
                <a:srgbClr val="505050"/>
              </a:solidFill>
              <a:prstDash val="solid"/>
            </a:ln>
            <a:effectLst/>
          </p:spPr>
        </p:cxnSp>
        <p:cxnSp>
          <p:nvCxnSpPr>
            <p:cNvPr id="35" name="Straight Connector 18"/>
            <p:cNvCxnSpPr/>
            <p:nvPr/>
          </p:nvCxnSpPr>
          <p:spPr>
            <a:xfrm>
              <a:off x="1066800" y="3140529"/>
              <a:ext cx="6172200" cy="0"/>
            </a:xfrm>
            <a:prstGeom prst="line">
              <a:avLst/>
            </a:prstGeom>
            <a:noFill/>
            <a:ln w="9525" cap="flat" cmpd="sng" algn="ctr">
              <a:solidFill>
                <a:srgbClr val="505050"/>
              </a:solidFill>
              <a:prstDash val="solid"/>
            </a:ln>
            <a:effectLst/>
          </p:spPr>
        </p:cxnSp>
        <p:cxnSp>
          <p:nvCxnSpPr>
            <p:cNvPr id="36" name="Straight Connector 19"/>
            <p:cNvCxnSpPr/>
            <p:nvPr/>
          </p:nvCxnSpPr>
          <p:spPr>
            <a:xfrm>
              <a:off x="1066800" y="2620736"/>
              <a:ext cx="6172200" cy="0"/>
            </a:xfrm>
            <a:prstGeom prst="line">
              <a:avLst/>
            </a:prstGeom>
            <a:noFill/>
            <a:ln w="9525" cap="flat" cmpd="sng" algn="ctr">
              <a:solidFill>
                <a:srgbClr val="505050"/>
              </a:solidFill>
              <a:prstDash val="solid"/>
            </a:ln>
            <a:effectLst/>
          </p:spPr>
        </p:cxnSp>
        <p:cxnSp>
          <p:nvCxnSpPr>
            <p:cNvPr id="37" name="Straight Connector 20"/>
            <p:cNvCxnSpPr/>
            <p:nvPr/>
          </p:nvCxnSpPr>
          <p:spPr>
            <a:xfrm>
              <a:off x="1066800" y="2100943"/>
              <a:ext cx="6172200" cy="0"/>
            </a:xfrm>
            <a:prstGeom prst="line">
              <a:avLst/>
            </a:prstGeom>
            <a:noFill/>
            <a:ln w="9525" cap="flat" cmpd="sng" algn="ctr">
              <a:solidFill>
                <a:srgbClr val="505050"/>
              </a:solidFill>
              <a:prstDash val="solid"/>
            </a:ln>
            <a:effectLst/>
          </p:spPr>
        </p:cxnSp>
      </p:grpSp>
      <p:sp>
        <p:nvSpPr>
          <p:cNvPr id="38" name="Rounded Rectangle 21"/>
          <p:cNvSpPr/>
          <p:nvPr/>
        </p:nvSpPr>
        <p:spPr>
          <a:xfrm>
            <a:off x="2076449" y="1968987"/>
            <a:ext cx="1085851" cy="3633455"/>
          </a:xfrm>
          <a:prstGeom prst="roundRect">
            <a:avLst/>
          </a:prstGeom>
          <a:solidFill>
            <a:srgbClr val="969696"/>
          </a:solidFill>
          <a:ln w="10795" cap="flat" cmpd="sng" algn="ctr">
            <a:solidFill>
              <a:srgbClr val="969696">
                <a:lumMod val="75000"/>
              </a:srgbClr>
            </a:solidFill>
            <a:prstDash val="solid"/>
          </a:ln>
          <a:effectLst/>
        </p:spPr>
        <p:txBody>
          <a:bodyPr lIns="91438" tIns="45719" rIns="91438" bIns="45719"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smtClean="0">
              <a:ln>
                <a:noFill/>
              </a:ln>
              <a:solidFill>
                <a:srgbClr val="FFFFFF"/>
              </a:solidFill>
              <a:effectLst/>
              <a:uLnTx/>
              <a:uFillTx/>
              <a:latin typeface="Segoe UI"/>
            </a:endParaRPr>
          </a:p>
        </p:txBody>
      </p:sp>
      <p:sp>
        <p:nvSpPr>
          <p:cNvPr id="39" name="Rounded Rectangle 22"/>
          <p:cNvSpPr/>
          <p:nvPr/>
        </p:nvSpPr>
        <p:spPr>
          <a:xfrm>
            <a:off x="4381500" y="4313763"/>
            <a:ext cx="1085851" cy="1288679"/>
          </a:xfrm>
          <a:prstGeom prst="roundRect">
            <a:avLst/>
          </a:prstGeom>
          <a:solidFill>
            <a:srgbClr val="0072C6"/>
          </a:solidFill>
          <a:ln w="10795" cap="flat" cmpd="sng" algn="ctr">
            <a:solidFill>
              <a:srgbClr val="0072C6">
                <a:shade val="50000"/>
              </a:srgbClr>
            </a:solidFill>
            <a:prstDash val="solid"/>
          </a:ln>
          <a:effectLst/>
        </p:spPr>
        <p:txBody>
          <a:bodyPr lIns="91438" tIns="45719" rIns="91438" bIns="45719"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smtClean="0">
              <a:ln>
                <a:noFill/>
              </a:ln>
              <a:solidFill>
                <a:srgbClr val="FFFFFF"/>
              </a:solidFill>
              <a:effectLst/>
              <a:uLnTx/>
              <a:uFillTx/>
              <a:latin typeface="Segoe UI"/>
            </a:endParaRPr>
          </a:p>
        </p:txBody>
      </p:sp>
      <p:sp>
        <p:nvSpPr>
          <p:cNvPr id="40" name="Rounded Rectangle 23"/>
          <p:cNvSpPr/>
          <p:nvPr/>
        </p:nvSpPr>
        <p:spPr>
          <a:xfrm>
            <a:off x="6667500" y="5092438"/>
            <a:ext cx="1085851" cy="512983"/>
          </a:xfrm>
          <a:prstGeom prst="roundRect">
            <a:avLst/>
          </a:prstGeom>
          <a:solidFill>
            <a:srgbClr val="FFB900"/>
          </a:solidFill>
          <a:ln w="10795" cap="flat" cmpd="sng" algn="ctr">
            <a:solidFill>
              <a:srgbClr val="FFB900">
                <a:lumMod val="75000"/>
              </a:srgbClr>
            </a:solidFill>
            <a:prstDash val="solid"/>
          </a:ln>
          <a:effectLst/>
        </p:spPr>
        <p:txBody>
          <a:bodyPr lIns="91438" tIns="45719" rIns="91438" bIns="45719"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smtClean="0">
              <a:ln>
                <a:noFill/>
              </a:ln>
              <a:solidFill>
                <a:srgbClr val="FFFFFF"/>
              </a:solidFill>
              <a:effectLst/>
              <a:uLnTx/>
              <a:uFillTx/>
              <a:latin typeface="Segoe UI"/>
            </a:endParaRPr>
          </a:p>
        </p:txBody>
      </p:sp>
      <p:sp>
        <p:nvSpPr>
          <p:cNvPr id="41" name="Rounded Rectangle 24"/>
          <p:cNvSpPr/>
          <p:nvPr/>
        </p:nvSpPr>
        <p:spPr>
          <a:xfrm>
            <a:off x="8953500" y="5498380"/>
            <a:ext cx="1085851" cy="107039"/>
          </a:xfrm>
          <a:prstGeom prst="roundRect">
            <a:avLst/>
          </a:prstGeom>
          <a:solidFill>
            <a:srgbClr val="EB3C00"/>
          </a:solidFill>
          <a:ln w="10795" cap="flat" cmpd="sng" algn="ctr">
            <a:solidFill>
              <a:srgbClr val="EB3C00">
                <a:lumMod val="75000"/>
              </a:srgbClr>
            </a:solidFill>
            <a:prstDash val="solid"/>
          </a:ln>
          <a:effectLst/>
        </p:spPr>
        <p:txBody>
          <a:bodyPr lIns="91438" tIns="45719" rIns="91438" bIns="45719"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smtClean="0">
              <a:ln>
                <a:noFill/>
              </a:ln>
              <a:solidFill>
                <a:srgbClr val="FFFFFF"/>
              </a:solidFill>
              <a:effectLst/>
              <a:uLnTx/>
              <a:uFillTx/>
              <a:latin typeface="Segoe UI"/>
            </a:endParaRPr>
          </a:p>
        </p:txBody>
      </p:sp>
      <p:grpSp>
        <p:nvGrpSpPr>
          <p:cNvPr id="42" name="Group 26"/>
          <p:cNvGrpSpPr/>
          <p:nvPr/>
        </p:nvGrpSpPr>
        <p:grpSpPr>
          <a:xfrm>
            <a:off x="9156215" y="2739527"/>
            <a:ext cx="2788697" cy="1802837"/>
            <a:chOff x="6829654" y="1306446"/>
            <a:chExt cx="2294533" cy="1489949"/>
          </a:xfrm>
        </p:grpSpPr>
        <p:sp>
          <p:nvSpPr>
            <p:cNvPr id="43" name="Rounded Rectangular Callout 27"/>
            <p:cNvSpPr/>
            <p:nvPr/>
          </p:nvSpPr>
          <p:spPr>
            <a:xfrm>
              <a:off x="6849468" y="1335883"/>
              <a:ext cx="2135345" cy="1460512"/>
            </a:xfrm>
            <a:prstGeom prst="wedgeRoundRectCallout">
              <a:avLst>
                <a:gd name="adj1" fmla="val -85067"/>
                <a:gd name="adj2" fmla="val 59519"/>
                <a:gd name="adj3" fmla="val 16667"/>
              </a:avLst>
            </a:prstGeom>
            <a:solidFill>
              <a:srgbClr val="969696">
                <a:lumMod val="20000"/>
                <a:lumOff val="80000"/>
              </a:srgbClr>
            </a:solidFill>
            <a:ln w="10795" cap="flat" cmpd="sng" algn="ctr">
              <a:solidFill>
                <a:srgbClr val="505050"/>
              </a:solidFill>
              <a:prstDash val="solid"/>
            </a:ln>
            <a:effectLst/>
          </p:spPr>
          <p:txBody>
            <a:bodyPr lIns="91438" tIns="45719" rIns="91438" bIns="45719"/>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377"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FFFFF"/>
                </a:solidFill>
                <a:effectLst/>
                <a:uLnTx/>
                <a:uFillTx/>
                <a:latin typeface="Segoe UI"/>
              </a:endParaRPr>
            </a:p>
          </p:txBody>
        </p:sp>
        <p:sp>
          <p:nvSpPr>
            <p:cNvPr id="44" name="TextBox 2"/>
            <p:cNvSpPr txBox="1"/>
            <p:nvPr/>
          </p:nvSpPr>
          <p:spPr>
            <a:xfrm>
              <a:off x="6829654" y="1306446"/>
              <a:ext cx="2294533" cy="759693"/>
            </a:xfrm>
            <a:prstGeom prst="rect">
              <a:avLst/>
            </a:prstGeom>
            <a:ln>
              <a:noFill/>
            </a:ln>
          </p:spPr>
          <p:txBody>
            <a:bodyPr wrap="square" lIns="91438" tIns="45719" rIns="91438" bIns="45719"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6700" b="0" i="0" u="none" strike="noStrike" kern="0" cap="none" spc="0" normalizeH="0" baseline="0" noProof="0" dirty="0">
                  <a:ln>
                    <a:noFill/>
                  </a:ln>
                  <a:solidFill>
                    <a:srgbClr val="505050"/>
                  </a:solidFill>
                  <a:effectLst/>
                  <a:uLnTx/>
                  <a:uFillTx/>
                  <a:latin typeface="Segoe UI"/>
                </a:rPr>
                <a:t>+99% </a:t>
              </a:r>
              <a:r>
                <a:rPr kumimoji="0" lang="en-US" sz="4400" b="0" i="0" u="none" strike="noStrike" kern="0" cap="none" spc="0" normalizeH="0" baseline="0" noProof="0" dirty="0">
                  <a:ln>
                    <a:noFill/>
                  </a:ln>
                  <a:solidFill>
                    <a:srgbClr val="505050"/>
                  </a:solidFill>
                  <a:effectLst/>
                  <a:uLnTx/>
                  <a:uFillTx/>
                  <a:latin typeface="Segoe UI"/>
                </a:rPr>
                <a:t>reduction!</a:t>
              </a:r>
            </a:p>
          </p:txBody>
        </p:sp>
      </p:grpSp>
      <p:cxnSp>
        <p:nvCxnSpPr>
          <p:cNvPr id="45" name="Straight Arrow Connector 4"/>
          <p:cNvCxnSpPr/>
          <p:nvPr/>
        </p:nvCxnSpPr>
        <p:spPr>
          <a:xfrm>
            <a:off x="3162301" y="1968987"/>
            <a:ext cx="6055508" cy="3422783"/>
          </a:xfrm>
          <a:prstGeom prst="straightConnector1">
            <a:avLst/>
          </a:prstGeom>
          <a:noFill/>
          <a:ln w="57150" cap="flat" cmpd="sng" algn="ctr">
            <a:solidFill>
              <a:srgbClr val="92D050"/>
            </a:solidFill>
            <a:prstDash val="solid"/>
            <a:headEnd type="none" w="med" len="med"/>
            <a:tailEnd type="triangle" w="med" len="med"/>
          </a:ln>
          <a:effectLst/>
        </p:spPr>
      </p:cxnSp>
    </p:spTree>
    <p:extLst>
      <p:ext uri="{BB962C8B-B14F-4D97-AF65-F5344CB8AC3E}">
        <p14:creationId xmlns:p14="http://schemas.microsoft.com/office/powerpoint/2010/main" val="27669634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50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childTnLst>
                          </p:cTn>
                        </p:par>
                        <p:par>
                          <p:cTn id="14" fill="hold">
                            <p:stCondLst>
                              <p:cond delay="2000"/>
                            </p:stCondLst>
                            <p:childTnLst>
                              <p:par>
                                <p:cTn id="15" presetID="22" presetClass="entr" presetSubtype="4"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childTnLst>
                          </p:cTn>
                        </p:par>
                        <p:par>
                          <p:cTn id="18" fill="hold">
                            <p:stCondLst>
                              <p:cond delay="2500"/>
                            </p:stCondLst>
                            <p:childTnLst>
                              <p:par>
                                <p:cTn id="19" presetID="22" presetClass="entr" presetSubtype="4" fill="hold" grpId="0"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down)">
                                      <p:cBhvr>
                                        <p:cTn id="21" dur="500"/>
                                        <p:tgtEl>
                                          <p:spTgt spid="40"/>
                                        </p:tgtEl>
                                      </p:cBhvr>
                                    </p:animEffect>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down)">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left)">
                                      <p:cBhvr>
                                        <p:cTn id="30" dur="500"/>
                                        <p:tgtEl>
                                          <p:spTgt spid="45"/>
                                        </p:tgtEl>
                                      </p:cBhvr>
                                    </p:animEffect>
                                  </p:childTnLst>
                                </p:cTn>
                              </p:par>
                            </p:childTnLst>
                          </p:cTn>
                        </p:par>
                        <p:par>
                          <p:cTn id="31" fill="hold">
                            <p:stCondLst>
                              <p:cond delay="500"/>
                            </p:stCondLst>
                            <p:childTnLst>
                              <p:par>
                                <p:cTn id="32" presetID="42" presetClass="entr" presetSubtype="0" fill="hold" nodeType="afterEffect">
                                  <p:stCondLst>
                                    <p:cond delay="25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anim calcmode="lin" valueType="num">
                                      <p:cBhvr>
                                        <p:cTn id="35" dur="500" fill="hold"/>
                                        <p:tgtEl>
                                          <p:spTgt spid="42"/>
                                        </p:tgtEl>
                                        <p:attrNameLst>
                                          <p:attrName>ppt_x</p:attrName>
                                        </p:attrNameLst>
                                      </p:cBhvr>
                                      <p:tavLst>
                                        <p:tav tm="0">
                                          <p:val>
                                            <p:strVal val="#ppt_x"/>
                                          </p:val>
                                        </p:tav>
                                        <p:tav tm="100000">
                                          <p:val>
                                            <p:strVal val="#ppt_x"/>
                                          </p:val>
                                        </p:tav>
                                      </p:tavLst>
                                    </p:anim>
                                    <p:anim calcmode="lin" valueType="num">
                                      <p:cBhvr>
                                        <p:cTn id="36"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Large Mailboxes for the win!</a:t>
            </a:r>
            <a:endParaRPr lang="de-DE" dirty="0"/>
          </a:p>
        </p:txBody>
      </p:sp>
      <p:sp>
        <p:nvSpPr>
          <p:cNvPr id="3" name="Inhaltsplatzhalter 2"/>
          <p:cNvSpPr>
            <a:spLocks noGrp="1"/>
          </p:cNvSpPr>
          <p:nvPr>
            <p:ph idx="1"/>
          </p:nvPr>
        </p:nvSpPr>
        <p:spPr>
          <a:xfrm>
            <a:off x="419101" y="1614489"/>
            <a:ext cx="5755362" cy="4391025"/>
          </a:xfrm>
        </p:spPr>
        <p:txBody>
          <a:bodyPr/>
          <a:lstStyle/>
          <a:p>
            <a:pPr>
              <a:lnSpc>
                <a:spcPct val="100000"/>
              </a:lnSpc>
              <a:buFont typeface="Arial" panose="020B0604020202020204" pitchFamily="34" charset="0"/>
              <a:buChar char="•"/>
            </a:pPr>
            <a:r>
              <a:rPr lang="en-US" dirty="0"/>
              <a:t>Large Mailbox Size 100GB+</a:t>
            </a:r>
          </a:p>
          <a:p>
            <a:pPr lvl="1">
              <a:lnSpc>
                <a:spcPct val="100000"/>
              </a:lnSpc>
              <a:buFont typeface="Arial" panose="020B0604020202020204" pitchFamily="34" charset="0"/>
              <a:buChar char="•"/>
            </a:pPr>
            <a:r>
              <a:rPr lang="en-US" dirty="0"/>
              <a:t>Aggregate Mailbox = Primary Mailbox + Archive Mailbox + Recoverable Items</a:t>
            </a:r>
          </a:p>
          <a:p>
            <a:pPr lvl="1">
              <a:lnSpc>
                <a:spcPct val="100000"/>
              </a:lnSpc>
              <a:buFont typeface="Arial" panose="020B0604020202020204" pitchFamily="34" charset="0"/>
              <a:buChar char="•"/>
            </a:pPr>
            <a:r>
              <a:rPr lang="en-US" dirty="0"/>
              <a:t>1-2 years of mail (minimum)</a:t>
            </a:r>
          </a:p>
          <a:p>
            <a:pPr>
              <a:lnSpc>
                <a:spcPct val="100000"/>
              </a:lnSpc>
              <a:buFont typeface="Arial" panose="020B0604020202020204" pitchFamily="34" charset="0"/>
              <a:buChar char="•"/>
            </a:pPr>
            <a:r>
              <a:rPr lang="en-US" dirty="0"/>
              <a:t>Increased knowledge worker productivity</a:t>
            </a:r>
          </a:p>
          <a:p>
            <a:pPr>
              <a:lnSpc>
                <a:spcPct val="100000"/>
              </a:lnSpc>
              <a:buFont typeface="Arial" panose="020B0604020202020204" pitchFamily="34" charset="0"/>
              <a:buChar char="•"/>
            </a:pPr>
            <a:r>
              <a:rPr lang="en-US" dirty="0"/>
              <a:t>Eliminate or reduce PST reliance</a:t>
            </a:r>
          </a:p>
          <a:p>
            <a:pPr>
              <a:lnSpc>
                <a:spcPct val="100000"/>
              </a:lnSpc>
              <a:buFont typeface="Arial" panose="020B0604020202020204" pitchFamily="34" charset="0"/>
              <a:buChar char="•"/>
            </a:pPr>
            <a:r>
              <a:rPr lang="en-US" dirty="0"/>
              <a:t>Eliminate or reduce third-party archive solutions</a:t>
            </a:r>
          </a:p>
          <a:p>
            <a:pPr>
              <a:lnSpc>
                <a:spcPct val="100000"/>
              </a:lnSpc>
              <a:buFont typeface="Arial" panose="020B0604020202020204" pitchFamily="34" charset="0"/>
              <a:buChar char="•"/>
            </a:pPr>
            <a:r>
              <a:rPr lang="en-US" dirty="0"/>
              <a:t>Outlook 2013 allows you to control OST size!</a:t>
            </a:r>
          </a:p>
          <a:p>
            <a:pPr lvl="1">
              <a:lnSpc>
                <a:spcPct val="100000"/>
              </a:lnSpc>
              <a:buFont typeface="Arial" panose="020B0604020202020204" pitchFamily="34" charset="0"/>
              <a:buChar char="•"/>
            </a:pPr>
            <a:r>
              <a:rPr lang="en-US" dirty="0"/>
              <a:t>Gives more options around mailbox deployments</a:t>
            </a:r>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25</a:t>
            </a:fld>
            <a:endParaRPr lang="de-DE"/>
          </a:p>
        </p:txBody>
      </p:sp>
      <p:graphicFrame>
        <p:nvGraphicFramePr>
          <p:cNvPr id="5" name="Table 5"/>
          <p:cNvGraphicFramePr>
            <a:graphicFrameLocks noGrp="1"/>
          </p:cNvGraphicFramePr>
          <p:nvPr>
            <p:extLst>
              <p:ext uri="{D42A27DB-BD31-4B8C-83A1-F6EECF244321}">
                <p14:modId xmlns:p14="http://schemas.microsoft.com/office/powerpoint/2010/main" val="2879168260"/>
              </p:ext>
            </p:extLst>
          </p:nvPr>
        </p:nvGraphicFramePr>
        <p:xfrm>
          <a:off x="6664693" y="1350628"/>
          <a:ext cx="4595937" cy="2255520"/>
        </p:xfrm>
        <a:graphic>
          <a:graphicData uri="http://schemas.openxmlformats.org/drawingml/2006/table">
            <a:tbl>
              <a:tblPr firstRow="1" bandCol="1"/>
              <a:tblGrid>
                <a:gridCol w="1531979"/>
                <a:gridCol w="1531979"/>
                <a:gridCol w="1531979"/>
              </a:tblGrid>
              <a:tr h="375920">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pPr marL="0" algn="ctr" defTabSz="914400" rtl="0" eaLnBrk="1" fontAlgn="b" latinLnBrk="0" hangingPunct="1"/>
                      <a:r>
                        <a:rPr lang="en-US" sz="1800" b="0" u="none" strike="noStrike" kern="1200" dirty="0" smtClean="0">
                          <a:ln>
                            <a:noFill/>
                          </a:ln>
                          <a:gradFill>
                            <a:gsLst>
                              <a:gs pos="0">
                                <a:srgbClr val="FFFFFF"/>
                              </a:gs>
                              <a:gs pos="100000">
                                <a:srgbClr val="FFFFFF"/>
                              </a:gs>
                            </a:gsLst>
                            <a:lin ang="5400000" scaled="0"/>
                          </a:gradFill>
                          <a:latin typeface="+mn-lt"/>
                          <a:ea typeface="+mn-ea"/>
                          <a:cs typeface="+mn-cs"/>
                        </a:rPr>
                        <a:t>Time</a:t>
                      </a:r>
                      <a:endParaRPr lang="en-US" sz="18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3175" cap="flat" cmpd="sng" algn="ctr">
                      <a:solidFill>
                        <a:srgbClr val="000000">
                          <a:alpha val="30196"/>
                        </a:srgbClr>
                      </a:solidFill>
                      <a:prstDash val="solid"/>
                      <a:round/>
                      <a:headEnd type="none" w="med" len="med"/>
                      <a:tailEnd type="none" w="med" len="med"/>
                    </a:lnL>
                    <a:lnR w="12700" cap="flat" cmpd="sng" algn="ctr">
                      <a:solidFill>
                        <a:srgbClr val="000000">
                          <a:alpha val="24706"/>
                        </a:srgbClr>
                      </a:solidFill>
                      <a:prstDash val="solid"/>
                      <a:round/>
                      <a:headEnd type="none" w="med" len="med"/>
                      <a:tailEnd type="none" w="med" len="med"/>
                    </a:lnR>
                    <a:lnT w="3175" cap="flat" cmpd="sng" algn="ctr">
                      <a:solidFill>
                        <a:srgbClr val="000000">
                          <a:alpha val="30196"/>
                        </a:srgbClr>
                      </a:solidFill>
                      <a:prstDash val="solid"/>
                      <a:round/>
                      <a:headEnd type="none" w="med" len="med"/>
                      <a:tailEnd type="none" w="med" len="med"/>
                    </a:lnT>
                    <a:lnB w="12700" cap="flat" cmpd="sng" algn="ctr">
                      <a:solidFill>
                        <a:srgbClr val="000000">
                          <a:alpha val="24706"/>
                        </a:srgbClr>
                      </a:solidFill>
                      <a:prstDash val="solid"/>
                      <a:round/>
                      <a:headEnd type="none" w="med" len="med"/>
                      <a:tailEnd type="none" w="med" len="med"/>
                    </a:lnB>
                    <a:lnTlToBr w="12700" cmpd="sng">
                      <a:noFill/>
                      <a:prstDash val="solid"/>
                    </a:lnTlToBr>
                    <a:lnBlToTr w="12700" cmpd="sng">
                      <a:noFill/>
                      <a:prstDash val="solid"/>
                    </a:lnBlToTr>
                    <a:solidFill>
                      <a:srgbClr val="FFB900"/>
                    </a:solidFill>
                  </a:tcPr>
                </a:tc>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pPr marL="0" algn="ctr" defTabSz="914400" rtl="0" eaLnBrk="1" fontAlgn="b" latinLnBrk="0" hangingPunct="1"/>
                      <a:r>
                        <a:rPr lang="en-US" sz="1800" b="0" u="none" strike="noStrike" kern="1200" dirty="0" smtClean="0">
                          <a:ln>
                            <a:noFill/>
                          </a:ln>
                          <a:gradFill>
                            <a:gsLst>
                              <a:gs pos="0">
                                <a:srgbClr val="FFFFFF"/>
                              </a:gs>
                              <a:gs pos="100000">
                                <a:srgbClr val="FFFFFF"/>
                              </a:gs>
                            </a:gsLst>
                            <a:lin ang="5400000" scaled="0"/>
                          </a:gradFill>
                          <a:latin typeface="+mn-lt"/>
                          <a:ea typeface="+mn-ea"/>
                          <a:cs typeface="+mn-cs"/>
                        </a:rPr>
                        <a:t>Items</a:t>
                      </a:r>
                      <a:endParaRPr lang="en-US" sz="1800" b="0" u="none" strike="noStrike" kern="1200" dirty="0">
                        <a:ln>
                          <a:noFill/>
                        </a:ln>
                        <a:gradFill>
                          <a:gsLst>
                            <a:gs pos="0">
                              <a:srgbClr val="FFFFFF"/>
                            </a:gs>
                            <a:gs pos="100000">
                              <a:srgbClr val="FFFFFF"/>
                            </a:gs>
                          </a:gsLst>
                          <a:lin ang="5400000" scaled="0"/>
                        </a:gradFill>
                        <a:latin typeface="+mn-lt"/>
                        <a:ea typeface="+mn-ea"/>
                        <a:cs typeface="+mn-cs"/>
                      </a:endParaRPr>
                    </a:p>
                  </a:txBody>
                  <a:tcPr anchor="ctr">
                    <a:lnL w="12700" cap="flat" cmpd="sng" algn="ctr">
                      <a:solidFill>
                        <a:srgbClr val="000000">
                          <a:alpha val="24706"/>
                        </a:srgbClr>
                      </a:solidFill>
                      <a:prstDash val="solid"/>
                      <a:round/>
                      <a:headEnd type="none" w="med" len="med"/>
                      <a:tailEnd type="none" w="med" len="med"/>
                    </a:lnL>
                    <a:lnR w="12700" cap="flat" cmpd="sng" algn="ctr">
                      <a:solidFill>
                        <a:srgbClr val="000000">
                          <a:alpha val="24706"/>
                        </a:srgbClr>
                      </a:solidFill>
                      <a:prstDash val="solid"/>
                      <a:round/>
                      <a:headEnd type="none" w="med" len="med"/>
                      <a:tailEnd type="none" w="med" len="med"/>
                    </a:lnR>
                    <a:lnT w="3175" cap="flat" cmpd="sng" algn="ctr">
                      <a:solidFill>
                        <a:srgbClr val="000000">
                          <a:alpha val="30196"/>
                        </a:srgbClr>
                      </a:solidFill>
                      <a:prstDash val="solid"/>
                      <a:round/>
                      <a:headEnd type="none" w="med" len="med"/>
                      <a:tailEnd type="none" w="med" len="med"/>
                    </a:lnT>
                    <a:lnB w="12700" cap="flat" cmpd="sng" algn="ctr">
                      <a:solidFill>
                        <a:srgbClr val="000000">
                          <a:alpha val="24706"/>
                        </a:srgbClr>
                      </a:solidFill>
                      <a:prstDash val="solid"/>
                      <a:round/>
                      <a:headEnd type="none" w="med" len="med"/>
                      <a:tailEnd type="none" w="med" len="med"/>
                    </a:lnB>
                    <a:lnTlToBr w="12700" cmpd="sng">
                      <a:noFill/>
                      <a:prstDash val="solid"/>
                    </a:lnTlToBr>
                    <a:lnBlToTr w="12700" cmpd="sng">
                      <a:noFill/>
                      <a:prstDash val="solid"/>
                    </a:lnBlToTr>
                    <a:solidFill>
                      <a:srgbClr val="FFB900"/>
                    </a:solidFill>
                  </a:tcPr>
                </a:tc>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pPr marL="0" algn="ctr" defTabSz="914400" rtl="0" eaLnBrk="1" fontAlgn="b" latinLnBrk="0" hangingPunct="1"/>
                      <a:r>
                        <a:rPr lang="en-US" sz="1800" b="0" u="none" strike="noStrike" kern="1200" dirty="0" smtClean="0">
                          <a:ln>
                            <a:noFill/>
                          </a:ln>
                          <a:gradFill>
                            <a:gsLst>
                              <a:gs pos="0">
                                <a:srgbClr val="FFFFFF"/>
                              </a:gs>
                              <a:gs pos="100000">
                                <a:srgbClr val="FFFFFF"/>
                              </a:gs>
                            </a:gsLst>
                            <a:lin ang="5400000" scaled="0"/>
                          </a:gradFill>
                          <a:latin typeface="+mn-lt"/>
                          <a:ea typeface="+mn-ea"/>
                          <a:cs typeface="+mn-cs"/>
                        </a:rPr>
                        <a:t>Mailbox Size</a:t>
                      </a:r>
                    </a:p>
                  </a:txBody>
                  <a:tcPr anchor="ctr">
                    <a:lnL w="12700" cap="flat" cmpd="sng" algn="ctr">
                      <a:solidFill>
                        <a:srgbClr val="000000">
                          <a:alpha val="24706"/>
                        </a:srgbClr>
                      </a:solidFill>
                      <a:prstDash val="solid"/>
                      <a:round/>
                      <a:headEnd type="none" w="med" len="med"/>
                      <a:tailEnd type="none" w="med" len="med"/>
                    </a:lnL>
                    <a:lnR w="12700" cap="flat" cmpd="sng" algn="ctr">
                      <a:solidFill>
                        <a:srgbClr val="000000">
                          <a:alpha val="24706"/>
                        </a:srgbClr>
                      </a:solidFill>
                      <a:prstDash val="solid"/>
                      <a:round/>
                      <a:headEnd type="none" w="med" len="med"/>
                      <a:tailEnd type="none" w="med" len="med"/>
                    </a:lnR>
                    <a:lnT w="3175" cap="flat" cmpd="sng" algn="ctr">
                      <a:solidFill>
                        <a:srgbClr val="000000">
                          <a:alpha val="30196"/>
                        </a:srgbClr>
                      </a:solidFill>
                      <a:prstDash val="solid"/>
                      <a:round/>
                      <a:headEnd type="none" w="med" len="med"/>
                      <a:tailEnd type="none" w="med" len="med"/>
                    </a:lnT>
                    <a:lnB w="12700" cap="flat" cmpd="sng" algn="ctr">
                      <a:solidFill>
                        <a:srgbClr val="000000">
                          <a:alpha val="24706"/>
                        </a:srgbClr>
                      </a:solidFill>
                      <a:prstDash val="solid"/>
                      <a:round/>
                      <a:headEnd type="none" w="med" len="med"/>
                      <a:tailEnd type="none" w="med" len="med"/>
                    </a:lnB>
                    <a:lnTlToBr w="12700" cmpd="sng">
                      <a:noFill/>
                      <a:prstDash val="solid"/>
                    </a:lnTlToBr>
                    <a:lnBlToTr w="12700" cmpd="sng">
                      <a:noFill/>
                      <a:prstDash val="solid"/>
                    </a:lnBlToTr>
                    <a:solidFill>
                      <a:srgbClr val="FFB900"/>
                    </a:solidFill>
                  </a:tcPr>
                </a:tc>
              </a:tr>
              <a:tr h="375920">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1 Day</a:t>
                      </a:r>
                      <a:endParaRPr lang="en-US" sz="1800" b="0" u="none" strike="noStrike" kern="1200" dirty="0">
                        <a:solidFill>
                          <a:srgbClr val="5F5F5F"/>
                        </a:solidFill>
                        <a:latin typeface="+mn-lt"/>
                        <a:ea typeface="Segoe UI" pitchFamily="34" charset="0"/>
                        <a:cs typeface="Segoe UI" pitchFamily="34" charset="0"/>
                      </a:endParaRPr>
                    </a:p>
                  </a:txBody>
                  <a:tcPr anchor="ctr" anchorCtr="1">
                    <a:lnL w="3175" cap="flat" cmpd="sng" algn="ctr">
                      <a:solidFill>
                        <a:srgbClr val="000000">
                          <a:alpha val="30196"/>
                        </a:srgbClr>
                      </a:solidFill>
                      <a:prstDash val="solid"/>
                      <a:round/>
                      <a:headEnd type="none" w="med" len="med"/>
                      <a:tailEnd type="none" w="med" len="med"/>
                    </a:lnL>
                    <a:lnR w="12700" cap="flat" cmpd="sng" algn="ctr">
                      <a:solidFill>
                        <a:srgbClr val="000000">
                          <a:alpha val="24706"/>
                        </a:srgbClr>
                      </a:solidFill>
                      <a:prstDash val="solid"/>
                      <a:round/>
                      <a:headEnd type="none" w="med" len="med"/>
                      <a:tailEnd type="none" w="med" len="med"/>
                    </a:lnR>
                    <a:lnT w="12700" cap="flat" cmpd="sng" algn="ctr">
                      <a:solidFill>
                        <a:srgbClr val="000000">
                          <a:alpha val="24706"/>
                        </a:srgbClr>
                      </a:solidFill>
                      <a:prstDash val="solid"/>
                      <a:round/>
                      <a:headEnd type="none" w="med" len="med"/>
                      <a:tailEnd type="none" w="med" len="med"/>
                    </a:lnT>
                    <a:lnB w="12700" cap="flat" cmpd="sng" algn="ctr">
                      <a:solidFill>
                        <a:srgbClr val="000000">
                          <a:alpha val="24706"/>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150</a:t>
                      </a:r>
                      <a:endParaRPr lang="en-US" sz="1800" b="0" u="none" strike="noStrike" kern="1200" dirty="0">
                        <a:solidFill>
                          <a:srgbClr val="5F5F5F"/>
                        </a:solidFill>
                        <a:latin typeface="+mn-lt"/>
                        <a:ea typeface="Segoe UI" pitchFamily="34" charset="0"/>
                        <a:cs typeface="Segoe UI" pitchFamily="34" charset="0"/>
                      </a:endParaRPr>
                    </a:p>
                  </a:txBody>
                  <a:tcPr anchor="ctr" anchorCtr="1">
                    <a:lnL w="12700" cap="flat" cmpd="sng" algn="ctr">
                      <a:solidFill>
                        <a:srgbClr val="000000">
                          <a:alpha val="24706"/>
                        </a:srgbClr>
                      </a:solidFill>
                      <a:prstDash val="solid"/>
                      <a:round/>
                      <a:headEnd type="none" w="med" len="med"/>
                      <a:tailEnd type="none" w="med" len="med"/>
                    </a:lnL>
                    <a:lnR w="12700" cap="flat" cmpd="sng" algn="ctr">
                      <a:solidFill>
                        <a:srgbClr val="000000">
                          <a:alpha val="24706"/>
                        </a:srgbClr>
                      </a:solidFill>
                      <a:prstDash val="solid"/>
                      <a:round/>
                      <a:headEnd type="none" w="med" len="med"/>
                      <a:tailEnd type="none" w="med" len="med"/>
                    </a:lnR>
                    <a:lnT w="12700" cap="flat" cmpd="sng" algn="ctr">
                      <a:solidFill>
                        <a:srgbClr val="000000">
                          <a:alpha val="24706"/>
                        </a:srgbClr>
                      </a:solidFill>
                      <a:prstDash val="solid"/>
                      <a:round/>
                      <a:headEnd type="none" w="med" len="med"/>
                      <a:tailEnd type="none" w="med" len="med"/>
                    </a:lnT>
                    <a:lnB w="12700" cap="flat" cmpd="sng" algn="ctr">
                      <a:solidFill>
                        <a:srgbClr val="000000">
                          <a:alpha val="24706"/>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11 MB</a:t>
                      </a:r>
                      <a:endParaRPr lang="en-US" sz="1800" b="0" u="none" strike="noStrike" kern="1200" dirty="0">
                        <a:solidFill>
                          <a:srgbClr val="5F5F5F"/>
                        </a:solidFill>
                        <a:latin typeface="+mn-lt"/>
                        <a:ea typeface="Segoe UI" pitchFamily="34" charset="0"/>
                        <a:cs typeface="Segoe UI" pitchFamily="34" charset="0"/>
                      </a:endParaRPr>
                    </a:p>
                  </a:txBody>
                  <a:tcPr anchor="ctr">
                    <a:lnL w="12700" cap="flat" cmpd="sng" algn="ctr">
                      <a:solidFill>
                        <a:srgbClr val="000000">
                          <a:alpha val="24706"/>
                        </a:srgbClr>
                      </a:solidFill>
                      <a:prstDash val="solid"/>
                      <a:round/>
                      <a:headEnd type="none" w="med" len="med"/>
                      <a:tailEnd type="none" w="med" len="med"/>
                    </a:lnL>
                    <a:lnR w="12700" cap="flat" cmpd="sng" algn="ctr">
                      <a:solidFill>
                        <a:srgbClr val="000000">
                          <a:alpha val="24706"/>
                        </a:srgbClr>
                      </a:solidFill>
                      <a:prstDash val="solid"/>
                      <a:round/>
                      <a:headEnd type="none" w="med" len="med"/>
                      <a:tailEnd type="none" w="med" len="med"/>
                    </a:lnR>
                    <a:lnT w="12700" cap="flat" cmpd="sng" algn="ctr">
                      <a:solidFill>
                        <a:srgbClr val="000000">
                          <a:alpha val="24706"/>
                        </a:srgbClr>
                      </a:solidFill>
                      <a:prstDash val="solid"/>
                      <a:round/>
                      <a:headEnd type="none" w="med" len="med"/>
                      <a:tailEnd type="none" w="med" len="med"/>
                    </a:lnT>
                    <a:lnB w="12700" cap="flat" cmpd="sng" algn="ctr">
                      <a:solidFill>
                        <a:srgbClr val="000000">
                          <a:alpha val="24706"/>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5920">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1 Month</a:t>
                      </a:r>
                      <a:endParaRPr lang="en-US" sz="1800" b="0" u="none" strike="noStrike" kern="1200" dirty="0">
                        <a:solidFill>
                          <a:srgbClr val="5F5F5F"/>
                        </a:solidFill>
                        <a:latin typeface="+mn-lt"/>
                        <a:ea typeface="Segoe UI" pitchFamily="34" charset="0"/>
                        <a:cs typeface="Segoe UI" pitchFamily="34" charset="0"/>
                      </a:endParaRPr>
                    </a:p>
                  </a:txBody>
                  <a:tcPr anchor="ctr" anchorCtr="1">
                    <a:lnL w="3175" cap="flat" cmpd="sng" algn="ctr">
                      <a:solidFill>
                        <a:srgbClr val="000000">
                          <a:alpha val="30196"/>
                        </a:srgbClr>
                      </a:solidFill>
                      <a:prstDash val="solid"/>
                      <a:round/>
                      <a:headEnd type="none" w="med" len="med"/>
                      <a:tailEnd type="none" w="med" len="med"/>
                    </a:lnL>
                    <a:lnR w="12700" cap="flat" cmpd="sng" algn="ctr">
                      <a:solidFill>
                        <a:srgbClr val="000000">
                          <a:alpha val="24706"/>
                        </a:srgbClr>
                      </a:solidFill>
                      <a:prstDash val="solid"/>
                      <a:round/>
                      <a:headEnd type="none" w="med" len="med"/>
                      <a:tailEnd type="none" w="med" len="med"/>
                    </a:lnR>
                    <a:lnT w="12700" cap="flat" cmpd="sng" algn="ctr">
                      <a:solidFill>
                        <a:srgbClr val="000000">
                          <a:alpha val="24706"/>
                        </a:srgbClr>
                      </a:solidFill>
                      <a:prstDash val="solid"/>
                      <a:round/>
                      <a:headEnd type="none" w="med" len="med"/>
                      <a:tailEnd type="none" w="med" len="med"/>
                    </a:lnT>
                    <a:lnB w="12700" cap="flat" cmpd="sng" algn="ctr">
                      <a:solidFill>
                        <a:srgbClr val="000000">
                          <a:alpha val="24706"/>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3300</a:t>
                      </a:r>
                      <a:endParaRPr lang="en-US" sz="1800" b="0" u="none" strike="noStrike" kern="1200" dirty="0">
                        <a:solidFill>
                          <a:srgbClr val="5F5F5F"/>
                        </a:solidFill>
                        <a:latin typeface="+mn-lt"/>
                        <a:ea typeface="Segoe UI" pitchFamily="34" charset="0"/>
                        <a:cs typeface="Segoe UI" pitchFamily="34" charset="0"/>
                      </a:endParaRPr>
                    </a:p>
                  </a:txBody>
                  <a:tcPr anchor="ctr" anchorCtr="1">
                    <a:lnL w="12700" cap="flat" cmpd="sng" algn="ctr">
                      <a:solidFill>
                        <a:srgbClr val="000000">
                          <a:alpha val="24706"/>
                        </a:srgbClr>
                      </a:solidFill>
                      <a:prstDash val="solid"/>
                      <a:round/>
                      <a:headEnd type="none" w="med" len="med"/>
                      <a:tailEnd type="none" w="med" len="med"/>
                    </a:lnL>
                    <a:lnR w="12700" cap="flat" cmpd="sng" algn="ctr">
                      <a:solidFill>
                        <a:srgbClr val="000000">
                          <a:alpha val="24706"/>
                        </a:srgbClr>
                      </a:solidFill>
                      <a:prstDash val="solid"/>
                      <a:round/>
                      <a:headEnd type="none" w="med" len="med"/>
                      <a:tailEnd type="none" w="med" len="med"/>
                    </a:lnR>
                    <a:lnT w="12700" cap="flat" cmpd="sng" algn="ctr">
                      <a:solidFill>
                        <a:srgbClr val="000000">
                          <a:alpha val="24706"/>
                        </a:srgbClr>
                      </a:solidFill>
                      <a:prstDash val="solid"/>
                      <a:round/>
                      <a:headEnd type="none" w="med" len="med"/>
                      <a:tailEnd type="none" w="med" len="med"/>
                    </a:lnT>
                    <a:lnB w="12700" cap="flat" cmpd="sng" algn="ctr">
                      <a:solidFill>
                        <a:srgbClr val="000000">
                          <a:alpha val="24706"/>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242 MB</a:t>
                      </a:r>
                      <a:endParaRPr lang="en-US" sz="1800" b="0" u="none" strike="noStrike" kern="1200" dirty="0">
                        <a:solidFill>
                          <a:srgbClr val="5F5F5F"/>
                        </a:solidFill>
                        <a:latin typeface="+mn-lt"/>
                        <a:ea typeface="Segoe UI" pitchFamily="34" charset="0"/>
                        <a:cs typeface="Segoe UI" pitchFamily="34" charset="0"/>
                      </a:endParaRPr>
                    </a:p>
                  </a:txBody>
                  <a:tcPr anchor="ctr">
                    <a:lnL w="12700" cap="flat" cmpd="sng" algn="ctr">
                      <a:solidFill>
                        <a:srgbClr val="000000">
                          <a:alpha val="24706"/>
                        </a:srgbClr>
                      </a:solidFill>
                      <a:prstDash val="solid"/>
                      <a:round/>
                      <a:headEnd type="none" w="med" len="med"/>
                      <a:tailEnd type="none" w="med" len="med"/>
                    </a:lnL>
                    <a:lnR w="12700" cap="flat" cmpd="sng" algn="ctr">
                      <a:solidFill>
                        <a:srgbClr val="000000">
                          <a:alpha val="24706"/>
                        </a:srgbClr>
                      </a:solidFill>
                      <a:prstDash val="solid"/>
                      <a:round/>
                      <a:headEnd type="none" w="med" len="med"/>
                      <a:tailEnd type="none" w="med" len="med"/>
                    </a:lnR>
                    <a:lnT w="12700" cap="flat" cmpd="sng" algn="ctr">
                      <a:solidFill>
                        <a:srgbClr val="000000">
                          <a:alpha val="24706"/>
                        </a:srgbClr>
                      </a:solidFill>
                      <a:prstDash val="solid"/>
                      <a:round/>
                      <a:headEnd type="none" w="med" len="med"/>
                      <a:tailEnd type="none" w="med" len="med"/>
                    </a:lnT>
                    <a:lnB w="12700" cap="flat" cmpd="sng" algn="ctr">
                      <a:solidFill>
                        <a:srgbClr val="000000">
                          <a:alpha val="24706"/>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5920">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1 Year</a:t>
                      </a:r>
                      <a:endParaRPr lang="en-US" sz="1800" b="0" u="none" strike="noStrike" kern="1200" dirty="0">
                        <a:solidFill>
                          <a:srgbClr val="5F5F5F"/>
                        </a:solidFill>
                        <a:latin typeface="+mn-lt"/>
                        <a:ea typeface="Segoe UI" pitchFamily="34" charset="0"/>
                        <a:cs typeface="Segoe UI" pitchFamily="34" charset="0"/>
                      </a:endParaRPr>
                    </a:p>
                  </a:txBody>
                  <a:tcPr anchor="ctr" anchorCtr="1">
                    <a:lnL w="3175" cap="flat" cmpd="sng" algn="ctr">
                      <a:solidFill>
                        <a:srgbClr val="000000">
                          <a:alpha val="30196"/>
                        </a:srgbClr>
                      </a:solidFill>
                      <a:prstDash val="solid"/>
                      <a:round/>
                      <a:headEnd type="none" w="med" len="med"/>
                      <a:tailEnd type="none" w="med" len="med"/>
                    </a:lnL>
                    <a:lnR w="12700" cap="flat" cmpd="sng" algn="ctr">
                      <a:solidFill>
                        <a:srgbClr val="000000">
                          <a:alpha val="24706"/>
                        </a:srgbClr>
                      </a:solidFill>
                      <a:prstDash val="solid"/>
                      <a:round/>
                      <a:headEnd type="none" w="med" len="med"/>
                      <a:tailEnd type="none" w="med" len="med"/>
                    </a:lnR>
                    <a:lnT w="12700" cap="flat" cmpd="sng" algn="ctr">
                      <a:solidFill>
                        <a:srgbClr val="000000">
                          <a:alpha val="24706"/>
                        </a:srgbClr>
                      </a:solidFill>
                      <a:prstDash val="solid"/>
                      <a:round/>
                      <a:headEnd type="none" w="med" len="med"/>
                      <a:tailEnd type="none" w="med" len="med"/>
                    </a:lnT>
                    <a:lnB w="12700" cap="flat" cmpd="sng" algn="ctr">
                      <a:solidFill>
                        <a:srgbClr val="000000">
                          <a:alpha val="24706"/>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39000</a:t>
                      </a:r>
                      <a:endParaRPr lang="en-US" sz="1800" b="0" u="none" strike="noStrike" kern="1200" dirty="0">
                        <a:solidFill>
                          <a:srgbClr val="5F5F5F"/>
                        </a:solidFill>
                        <a:latin typeface="+mn-lt"/>
                        <a:ea typeface="Segoe UI" pitchFamily="34" charset="0"/>
                        <a:cs typeface="Segoe UI" pitchFamily="34" charset="0"/>
                      </a:endParaRPr>
                    </a:p>
                  </a:txBody>
                  <a:tcPr anchor="ctr" anchorCtr="1">
                    <a:lnL w="12700" cap="flat" cmpd="sng" algn="ctr">
                      <a:solidFill>
                        <a:srgbClr val="000000">
                          <a:alpha val="24706"/>
                        </a:srgbClr>
                      </a:solidFill>
                      <a:prstDash val="solid"/>
                      <a:round/>
                      <a:headEnd type="none" w="med" len="med"/>
                      <a:tailEnd type="none" w="med" len="med"/>
                    </a:lnL>
                    <a:lnR w="12700" cap="flat" cmpd="sng" algn="ctr">
                      <a:solidFill>
                        <a:srgbClr val="000000">
                          <a:alpha val="24706"/>
                        </a:srgbClr>
                      </a:solidFill>
                      <a:prstDash val="solid"/>
                      <a:round/>
                      <a:headEnd type="none" w="med" len="med"/>
                      <a:tailEnd type="none" w="med" len="med"/>
                    </a:lnR>
                    <a:lnT w="12700" cap="flat" cmpd="sng" algn="ctr">
                      <a:solidFill>
                        <a:srgbClr val="000000">
                          <a:alpha val="24706"/>
                        </a:srgbClr>
                      </a:solidFill>
                      <a:prstDash val="solid"/>
                      <a:round/>
                      <a:headEnd type="none" w="med" len="med"/>
                      <a:tailEnd type="none" w="med" len="med"/>
                    </a:lnT>
                    <a:lnB w="12700" cap="flat" cmpd="sng" algn="ctr">
                      <a:solidFill>
                        <a:srgbClr val="000000">
                          <a:alpha val="24706"/>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2.8 GB</a:t>
                      </a:r>
                      <a:endParaRPr lang="en-US" sz="1800" b="0" u="none" strike="noStrike" kern="1200" dirty="0">
                        <a:solidFill>
                          <a:srgbClr val="5F5F5F"/>
                        </a:solidFill>
                        <a:latin typeface="+mn-lt"/>
                        <a:ea typeface="Segoe UI" pitchFamily="34" charset="0"/>
                        <a:cs typeface="Segoe UI" pitchFamily="34" charset="0"/>
                      </a:endParaRPr>
                    </a:p>
                  </a:txBody>
                  <a:tcPr anchor="ctr">
                    <a:lnL w="12700" cap="flat" cmpd="sng" algn="ctr">
                      <a:solidFill>
                        <a:srgbClr val="000000">
                          <a:alpha val="24706"/>
                        </a:srgbClr>
                      </a:solidFill>
                      <a:prstDash val="solid"/>
                      <a:round/>
                      <a:headEnd type="none" w="med" len="med"/>
                      <a:tailEnd type="none" w="med" len="med"/>
                    </a:lnL>
                    <a:lnR w="12700" cap="flat" cmpd="sng" algn="ctr">
                      <a:solidFill>
                        <a:srgbClr val="000000">
                          <a:alpha val="24706"/>
                        </a:srgbClr>
                      </a:solidFill>
                      <a:prstDash val="solid"/>
                      <a:round/>
                      <a:headEnd type="none" w="med" len="med"/>
                      <a:tailEnd type="none" w="med" len="med"/>
                    </a:lnR>
                    <a:lnT w="12700" cap="flat" cmpd="sng" algn="ctr">
                      <a:solidFill>
                        <a:srgbClr val="000000">
                          <a:alpha val="24706"/>
                        </a:srgbClr>
                      </a:solidFill>
                      <a:prstDash val="solid"/>
                      <a:round/>
                      <a:headEnd type="none" w="med" len="med"/>
                      <a:tailEnd type="none" w="med" len="med"/>
                    </a:lnT>
                    <a:lnB w="12700" cap="flat" cmpd="sng" algn="ctr">
                      <a:solidFill>
                        <a:srgbClr val="000000">
                          <a:alpha val="24706"/>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5920">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2 Years</a:t>
                      </a:r>
                      <a:endParaRPr lang="en-US" sz="1800" b="0" u="none" strike="noStrike" kern="1200" dirty="0">
                        <a:solidFill>
                          <a:srgbClr val="5F5F5F"/>
                        </a:solidFill>
                        <a:latin typeface="+mn-lt"/>
                        <a:ea typeface="Segoe UI" pitchFamily="34" charset="0"/>
                        <a:cs typeface="Segoe UI" pitchFamily="34" charset="0"/>
                      </a:endParaRPr>
                    </a:p>
                  </a:txBody>
                  <a:tcPr anchor="ctr" anchorCtr="1">
                    <a:lnL w="3175" cap="flat" cmpd="sng" algn="ctr">
                      <a:solidFill>
                        <a:srgbClr val="000000">
                          <a:alpha val="30196"/>
                        </a:srgbClr>
                      </a:solidFill>
                      <a:prstDash val="solid"/>
                      <a:round/>
                      <a:headEnd type="none" w="med" len="med"/>
                      <a:tailEnd type="none" w="med" len="med"/>
                    </a:lnL>
                    <a:lnR w="12700" cap="flat" cmpd="sng" algn="ctr">
                      <a:solidFill>
                        <a:srgbClr val="000000">
                          <a:alpha val="24706"/>
                        </a:srgbClr>
                      </a:solidFill>
                      <a:prstDash val="solid"/>
                      <a:round/>
                      <a:headEnd type="none" w="med" len="med"/>
                      <a:tailEnd type="none" w="med" len="med"/>
                    </a:lnR>
                    <a:lnT w="12700" cap="flat" cmpd="sng" algn="ctr">
                      <a:solidFill>
                        <a:srgbClr val="000000">
                          <a:alpha val="24706"/>
                        </a:srgbClr>
                      </a:solidFill>
                      <a:prstDash val="solid"/>
                      <a:round/>
                      <a:headEnd type="none" w="med" len="med"/>
                      <a:tailEnd type="none" w="med" len="med"/>
                    </a:lnT>
                    <a:lnB w="12700" cap="flat" cmpd="sng" algn="ctr">
                      <a:solidFill>
                        <a:srgbClr val="000000">
                          <a:alpha val="24706"/>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78000</a:t>
                      </a:r>
                      <a:endParaRPr lang="en-US" sz="1800" b="0" u="none" strike="noStrike" kern="1200" dirty="0">
                        <a:solidFill>
                          <a:srgbClr val="5F5F5F"/>
                        </a:solidFill>
                        <a:latin typeface="+mn-lt"/>
                        <a:ea typeface="Segoe UI" pitchFamily="34" charset="0"/>
                        <a:cs typeface="Segoe UI" pitchFamily="34" charset="0"/>
                      </a:endParaRPr>
                    </a:p>
                  </a:txBody>
                  <a:tcPr anchor="ctr" anchorCtr="1">
                    <a:lnL w="12700" cap="flat" cmpd="sng" algn="ctr">
                      <a:solidFill>
                        <a:srgbClr val="000000">
                          <a:alpha val="24706"/>
                        </a:srgbClr>
                      </a:solidFill>
                      <a:prstDash val="solid"/>
                      <a:round/>
                      <a:headEnd type="none" w="med" len="med"/>
                      <a:tailEnd type="none" w="med" len="med"/>
                    </a:lnL>
                    <a:lnR w="12700" cap="flat" cmpd="sng" algn="ctr">
                      <a:solidFill>
                        <a:srgbClr val="000000">
                          <a:alpha val="24706"/>
                        </a:srgbClr>
                      </a:solidFill>
                      <a:prstDash val="solid"/>
                      <a:round/>
                      <a:headEnd type="none" w="med" len="med"/>
                      <a:tailEnd type="none" w="med" len="med"/>
                    </a:lnR>
                    <a:lnT w="12700" cap="flat" cmpd="sng" algn="ctr">
                      <a:solidFill>
                        <a:srgbClr val="000000">
                          <a:alpha val="24706"/>
                        </a:srgbClr>
                      </a:solidFill>
                      <a:prstDash val="solid"/>
                      <a:round/>
                      <a:headEnd type="none" w="med" len="med"/>
                      <a:tailEnd type="none" w="med" len="med"/>
                    </a:lnT>
                    <a:lnB w="12700" cap="flat" cmpd="sng" algn="ctr">
                      <a:solidFill>
                        <a:srgbClr val="000000">
                          <a:alpha val="24706"/>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5.6 GB</a:t>
                      </a:r>
                      <a:endParaRPr lang="en-US" sz="1800" b="0" u="none" strike="noStrike" kern="1200" dirty="0">
                        <a:solidFill>
                          <a:srgbClr val="5F5F5F"/>
                        </a:solidFill>
                        <a:latin typeface="+mn-lt"/>
                        <a:ea typeface="Segoe UI" pitchFamily="34" charset="0"/>
                        <a:cs typeface="Segoe UI" pitchFamily="34" charset="0"/>
                      </a:endParaRPr>
                    </a:p>
                  </a:txBody>
                  <a:tcPr anchor="ctr">
                    <a:lnL w="12700" cap="flat" cmpd="sng" algn="ctr">
                      <a:solidFill>
                        <a:srgbClr val="000000">
                          <a:alpha val="24706"/>
                        </a:srgbClr>
                      </a:solidFill>
                      <a:prstDash val="solid"/>
                      <a:round/>
                      <a:headEnd type="none" w="med" len="med"/>
                      <a:tailEnd type="none" w="med" len="med"/>
                    </a:lnL>
                    <a:lnR w="12700" cap="flat" cmpd="sng" algn="ctr">
                      <a:solidFill>
                        <a:srgbClr val="000000">
                          <a:alpha val="24706"/>
                        </a:srgbClr>
                      </a:solidFill>
                      <a:prstDash val="solid"/>
                      <a:round/>
                      <a:headEnd type="none" w="med" len="med"/>
                      <a:tailEnd type="none" w="med" len="med"/>
                    </a:lnR>
                    <a:lnT w="12700" cap="flat" cmpd="sng" algn="ctr">
                      <a:solidFill>
                        <a:srgbClr val="000000">
                          <a:alpha val="24706"/>
                        </a:srgbClr>
                      </a:solidFill>
                      <a:prstDash val="solid"/>
                      <a:round/>
                      <a:headEnd type="none" w="med" len="med"/>
                      <a:tailEnd type="none" w="med" len="med"/>
                    </a:lnT>
                    <a:lnB w="12700" cap="flat" cmpd="sng" algn="ctr">
                      <a:solidFill>
                        <a:srgbClr val="000000">
                          <a:alpha val="24706"/>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375920">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4 Years</a:t>
                      </a:r>
                      <a:endParaRPr lang="en-US" sz="1800" b="0" u="none" strike="noStrike" kern="1200" dirty="0">
                        <a:solidFill>
                          <a:srgbClr val="5F5F5F"/>
                        </a:solidFill>
                        <a:latin typeface="+mn-lt"/>
                        <a:ea typeface="Segoe UI" pitchFamily="34" charset="0"/>
                        <a:cs typeface="Segoe UI" pitchFamily="34" charset="0"/>
                      </a:endParaRPr>
                    </a:p>
                  </a:txBody>
                  <a:tcPr anchor="ctr" anchorCtr="1">
                    <a:lnL w="3175" cap="flat" cmpd="sng" algn="ctr">
                      <a:solidFill>
                        <a:srgbClr val="000000">
                          <a:alpha val="30196"/>
                        </a:srgbClr>
                      </a:solidFill>
                      <a:prstDash val="solid"/>
                      <a:round/>
                      <a:headEnd type="none" w="med" len="med"/>
                      <a:tailEnd type="none" w="med" len="med"/>
                    </a:lnL>
                    <a:lnR w="12700" cap="flat" cmpd="sng" algn="ctr">
                      <a:solidFill>
                        <a:srgbClr val="000000">
                          <a:alpha val="24706"/>
                        </a:srgbClr>
                      </a:solidFill>
                      <a:prstDash val="solid"/>
                      <a:round/>
                      <a:headEnd type="none" w="med" len="med"/>
                      <a:tailEnd type="none" w="med" len="med"/>
                    </a:lnR>
                    <a:lnT w="12700" cap="flat" cmpd="sng" algn="ctr">
                      <a:solidFill>
                        <a:srgbClr val="000000">
                          <a:alpha val="24706"/>
                        </a:srgbClr>
                      </a:solidFill>
                      <a:prstDash val="solid"/>
                      <a:round/>
                      <a:headEnd type="none" w="med" len="med"/>
                      <a:tailEnd type="none" w="med" len="med"/>
                    </a:lnT>
                    <a:lnB w="3175" cap="flat" cmpd="sng" algn="ctr">
                      <a:solidFill>
                        <a:srgbClr val="000000">
                          <a:alpha val="30196"/>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156000</a:t>
                      </a:r>
                      <a:endParaRPr lang="en-US" sz="1800" b="0" u="none" strike="noStrike" kern="1200" dirty="0">
                        <a:solidFill>
                          <a:srgbClr val="5F5F5F"/>
                        </a:solidFill>
                        <a:latin typeface="+mn-lt"/>
                        <a:ea typeface="Segoe UI" pitchFamily="34" charset="0"/>
                        <a:cs typeface="Segoe UI" pitchFamily="34" charset="0"/>
                      </a:endParaRPr>
                    </a:p>
                  </a:txBody>
                  <a:tcPr anchor="ctr" anchorCtr="1">
                    <a:lnL w="12700" cap="flat" cmpd="sng" algn="ctr">
                      <a:solidFill>
                        <a:srgbClr val="000000">
                          <a:alpha val="24706"/>
                        </a:srgbClr>
                      </a:solidFill>
                      <a:prstDash val="solid"/>
                      <a:round/>
                      <a:headEnd type="none" w="med" len="med"/>
                      <a:tailEnd type="none" w="med" len="med"/>
                    </a:lnL>
                    <a:lnR w="12700" cap="flat" cmpd="sng" algn="ctr">
                      <a:solidFill>
                        <a:srgbClr val="000000">
                          <a:alpha val="24706"/>
                        </a:srgbClr>
                      </a:solidFill>
                      <a:prstDash val="solid"/>
                      <a:round/>
                      <a:headEnd type="none" w="med" len="med"/>
                      <a:tailEnd type="none" w="med" len="med"/>
                    </a:lnR>
                    <a:lnT w="12700" cap="flat" cmpd="sng" algn="ctr">
                      <a:solidFill>
                        <a:srgbClr val="000000">
                          <a:alpha val="24706"/>
                        </a:srgbClr>
                      </a:solidFill>
                      <a:prstDash val="solid"/>
                      <a:round/>
                      <a:headEnd type="none" w="med" len="med"/>
                      <a:tailEnd type="none" w="med" len="med"/>
                    </a:lnT>
                    <a:lnB w="3175" cap="flat" cmpd="sng" algn="ctr">
                      <a:solidFill>
                        <a:srgbClr val="000000">
                          <a:alpha val="30196"/>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1800" b="0" u="none" strike="noStrike" kern="1200" dirty="0" smtClean="0">
                          <a:solidFill>
                            <a:srgbClr val="5F5F5F"/>
                          </a:solidFill>
                          <a:latin typeface="+mn-lt"/>
                          <a:ea typeface="Segoe UI" pitchFamily="34" charset="0"/>
                          <a:cs typeface="Segoe UI" pitchFamily="34" charset="0"/>
                        </a:rPr>
                        <a:t>11.2 GB</a:t>
                      </a:r>
                      <a:endParaRPr lang="en-US" sz="1800" b="0" u="none" strike="noStrike" kern="1200" dirty="0">
                        <a:solidFill>
                          <a:srgbClr val="5F5F5F"/>
                        </a:solidFill>
                        <a:latin typeface="+mn-lt"/>
                        <a:ea typeface="Segoe UI" pitchFamily="34" charset="0"/>
                        <a:cs typeface="Segoe UI" pitchFamily="34" charset="0"/>
                      </a:endParaRPr>
                    </a:p>
                  </a:txBody>
                  <a:tcPr anchor="ctr">
                    <a:lnL w="12700" cap="flat" cmpd="sng" algn="ctr">
                      <a:solidFill>
                        <a:srgbClr val="000000">
                          <a:alpha val="24706"/>
                        </a:srgbClr>
                      </a:solidFill>
                      <a:prstDash val="solid"/>
                      <a:round/>
                      <a:headEnd type="none" w="med" len="med"/>
                      <a:tailEnd type="none" w="med" len="med"/>
                    </a:lnL>
                    <a:lnR w="12700" cap="flat" cmpd="sng" algn="ctr">
                      <a:solidFill>
                        <a:srgbClr val="000000">
                          <a:alpha val="24706"/>
                        </a:srgbClr>
                      </a:solidFill>
                      <a:prstDash val="solid"/>
                      <a:round/>
                      <a:headEnd type="none" w="med" len="med"/>
                      <a:tailEnd type="none" w="med" len="med"/>
                    </a:lnR>
                    <a:lnT w="12700" cap="flat" cmpd="sng" algn="ctr">
                      <a:solidFill>
                        <a:srgbClr val="000000">
                          <a:alpha val="24706"/>
                        </a:srgbClr>
                      </a:solidFill>
                      <a:prstDash val="solid"/>
                      <a:round/>
                      <a:headEnd type="none" w="med" len="med"/>
                      <a:tailEnd type="none" w="med" len="med"/>
                    </a:lnT>
                    <a:lnB w="3175" cap="flat" cmpd="sng" algn="ctr">
                      <a:solidFill>
                        <a:srgbClr val="000000">
                          <a:alpha val="30196"/>
                        </a:srgb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pic>
        <p:nvPicPr>
          <p:cNvPr id="6"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175" y="3021146"/>
            <a:ext cx="4306127" cy="3052759"/>
          </a:xfrm>
          <a:prstGeom prst="rect">
            <a:avLst/>
          </a:prstGeom>
        </p:spPr>
      </p:pic>
    </p:spTree>
    <p:extLst>
      <p:ext uri="{BB962C8B-B14F-4D97-AF65-F5344CB8AC3E}">
        <p14:creationId xmlns:p14="http://schemas.microsoft.com/office/powerpoint/2010/main" val="33031132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Exchange Search Infrastructure</a:t>
            </a:r>
            <a:endParaRPr lang="de-DE" dirty="0"/>
          </a:p>
        </p:txBody>
      </p:sp>
      <p:sp>
        <p:nvSpPr>
          <p:cNvPr id="3" name="Inhaltsplatzhalter 2"/>
          <p:cNvSpPr>
            <a:spLocks noGrp="1"/>
          </p:cNvSpPr>
          <p:nvPr>
            <p:ph idx="1"/>
          </p:nvPr>
        </p:nvSpPr>
        <p:spPr/>
        <p:txBody>
          <a:bodyPr/>
          <a:lstStyle/>
          <a:p>
            <a:r>
              <a:rPr lang="en-US" dirty="0"/>
              <a:t>Leverages Search Foundation</a:t>
            </a:r>
          </a:p>
          <a:p>
            <a:pPr lvl="1"/>
            <a:r>
              <a:rPr lang="en-US" dirty="0"/>
              <a:t>Common, actively developed search platform used across Office server products</a:t>
            </a:r>
          </a:p>
          <a:p>
            <a:pPr lvl="1"/>
            <a:r>
              <a:rPr lang="en-US" dirty="0"/>
              <a:t>Does consume more memory (1/6 available memory) to improve query </a:t>
            </a:r>
            <a:r>
              <a:rPr lang="en-US" dirty="0" smtClean="0"/>
              <a:t>performance</a:t>
            </a:r>
          </a:p>
          <a:p>
            <a:pPr lvl="1"/>
            <a:r>
              <a:rPr lang="en-US" dirty="0" smtClean="0"/>
              <a:t>FAST Search</a:t>
            </a:r>
            <a:endParaRPr lang="en-US" dirty="0"/>
          </a:p>
          <a:p>
            <a:r>
              <a:rPr lang="en-US" dirty="0"/>
              <a:t>Provides</a:t>
            </a:r>
          </a:p>
          <a:p>
            <a:pPr lvl="1"/>
            <a:r>
              <a:rPr lang="en-US" dirty="0"/>
              <a:t>Significantly improved query performance compared to </a:t>
            </a:r>
            <a:r>
              <a:rPr lang="en-US" dirty="0" smtClean="0"/>
              <a:t>Exchange 2010</a:t>
            </a:r>
            <a:endParaRPr lang="en-US" dirty="0"/>
          </a:p>
          <a:p>
            <a:pPr lvl="1"/>
            <a:r>
              <a:rPr lang="en-US" dirty="0"/>
              <a:t>Significantly improved indexing performance compared to </a:t>
            </a:r>
            <a:r>
              <a:rPr lang="en-US" dirty="0" smtClean="0"/>
              <a:t>Exchange 2010</a:t>
            </a:r>
            <a:endParaRPr lang="en-US" dirty="0"/>
          </a:p>
          <a:p>
            <a:r>
              <a:rPr lang="en-US" dirty="0"/>
              <a:t>Feature parity with </a:t>
            </a:r>
            <a:r>
              <a:rPr lang="en-US" dirty="0" smtClean="0"/>
              <a:t>Exchange 2010 </a:t>
            </a:r>
            <a:r>
              <a:rPr lang="en-US" dirty="0"/>
              <a:t>search</a:t>
            </a:r>
          </a:p>
          <a:p>
            <a:r>
              <a:rPr lang="en-US" dirty="0"/>
              <a:t>Leverages the same </a:t>
            </a:r>
            <a:r>
              <a:rPr lang="en-US" dirty="0" err="1"/>
              <a:t>cmdlets</a:t>
            </a:r>
            <a:r>
              <a:rPr lang="en-US" dirty="0"/>
              <a:t> like Get-</a:t>
            </a:r>
            <a:r>
              <a:rPr lang="en-US" dirty="0" err="1"/>
              <a:t>MailboxDatabaseCopyStatus</a:t>
            </a:r>
            <a:endParaRPr lang="en-US"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26</a:t>
            </a:fld>
            <a:endParaRPr lang="de-DE"/>
          </a:p>
        </p:txBody>
      </p:sp>
    </p:spTree>
    <p:extLst>
      <p:ext uri="{BB962C8B-B14F-4D97-AF65-F5344CB8AC3E}">
        <p14:creationId xmlns:p14="http://schemas.microsoft.com/office/powerpoint/2010/main" val="294356512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Exchange </a:t>
            </a:r>
            <a:r>
              <a:rPr lang="de-DE" dirty="0" err="1"/>
              <a:t>Indexing</a:t>
            </a:r>
            <a:endParaRPr lang="de-DE" dirty="0"/>
          </a:p>
        </p:txBody>
      </p:sp>
      <p:sp>
        <p:nvSpPr>
          <p:cNvPr id="4" name="Fußzeilenplatzhalter 3"/>
          <p:cNvSpPr>
            <a:spLocks noGrp="1"/>
          </p:cNvSpPr>
          <p:nvPr>
            <p:ph type="ftr" sz="quarter" idx="10"/>
          </p:nvPr>
        </p:nvSpPr>
        <p:spPr>
          <a:xfrm>
            <a:off x="292101" y="6418263"/>
            <a:ext cx="1790700" cy="247650"/>
          </a:xfrm>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27</a:t>
            </a:fld>
            <a:endParaRPr lang="de-DE"/>
          </a:p>
        </p:txBody>
      </p:sp>
      <p:sp>
        <p:nvSpPr>
          <p:cNvPr id="5" name="TextBox 3"/>
          <p:cNvSpPr txBox="1"/>
          <p:nvPr/>
        </p:nvSpPr>
        <p:spPr>
          <a:xfrm>
            <a:off x="609600" y="1166791"/>
            <a:ext cx="10972800" cy="400108"/>
          </a:xfrm>
          <a:prstGeom prst="rect">
            <a:avLst/>
          </a:prstGeom>
          <a:noFill/>
        </p:spPr>
        <p:txBody>
          <a:bodyPr wrap="square" lIns="91438" tIns="45719" rIns="91438" bIns="45719" rtlCol="0">
            <a:spAutoFit/>
          </a:bodyPr>
          <a:lstStyle/>
          <a:p>
            <a:pPr defTabSz="914377" fontAlgn="auto">
              <a:spcBef>
                <a:spcPts val="0"/>
              </a:spcBef>
              <a:spcAft>
                <a:spcPts val="0"/>
              </a:spcAft>
            </a:pPr>
            <a:r>
              <a:rPr lang="en-US" dirty="0">
                <a:solidFill>
                  <a:srgbClr val="ED8000"/>
                </a:solidFill>
                <a:latin typeface="+mn-lt"/>
              </a:rPr>
              <a:t>Reduced Processing of Body and Attachments</a:t>
            </a:r>
          </a:p>
        </p:txBody>
      </p:sp>
      <p:sp>
        <p:nvSpPr>
          <p:cNvPr id="6" name="Rectangle 87"/>
          <p:cNvSpPr/>
          <p:nvPr/>
        </p:nvSpPr>
        <p:spPr>
          <a:xfrm>
            <a:off x="609601" y="1724857"/>
            <a:ext cx="1905000" cy="434339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91438" tIns="45719" rIns="91438" bIns="45719" rtlCol="0" anchor="ctr"/>
          <a:lstStyle/>
          <a:p>
            <a:pPr algn="ctr" fontAlgn="auto">
              <a:spcBef>
                <a:spcPts val="0"/>
              </a:spcBef>
              <a:spcAft>
                <a:spcPts val="0"/>
              </a:spcAft>
              <a:defRPr/>
            </a:pPr>
            <a:endParaRPr lang="en-US" sz="1800" kern="0" smtClean="0">
              <a:solidFill>
                <a:prstClr val="white"/>
              </a:solidFill>
              <a:latin typeface="Segoe UI"/>
            </a:endParaRPr>
          </a:p>
        </p:txBody>
      </p:sp>
      <p:sp>
        <p:nvSpPr>
          <p:cNvPr id="7" name="Rectangle 88"/>
          <p:cNvSpPr/>
          <p:nvPr/>
        </p:nvSpPr>
        <p:spPr>
          <a:xfrm>
            <a:off x="2661375" y="1724857"/>
            <a:ext cx="6172200" cy="43433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438" tIns="45719" rIns="91438" bIns="45719" rtlCol="0" anchor="t"/>
          <a:lstStyle/>
          <a:p>
            <a:pPr marL="115885" fontAlgn="auto">
              <a:spcBef>
                <a:spcPts val="0"/>
              </a:spcBef>
              <a:spcAft>
                <a:spcPts val="0"/>
              </a:spcAft>
              <a:defRPr/>
            </a:pPr>
            <a:r>
              <a:rPr lang="en-US" sz="1800" b="1" kern="0" dirty="0" smtClean="0">
                <a:solidFill>
                  <a:prstClr val="white"/>
                </a:solidFill>
                <a:latin typeface="+mn-lt"/>
              </a:rPr>
              <a:t>MBX 2013</a:t>
            </a:r>
          </a:p>
        </p:txBody>
      </p:sp>
      <p:pic>
        <p:nvPicPr>
          <p:cNvPr id="8" name="Picture 89"/>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95803" y="2659251"/>
            <a:ext cx="932596" cy="6400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0"/>
          <p:cNvSpPr/>
          <p:nvPr/>
        </p:nvSpPr>
        <p:spPr>
          <a:xfrm>
            <a:off x="2895600" y="2184944"/>
            <a:ext cx="5715000" cy="1377407"/>
          </a:xfrm>
          <a:prstGeom prst="rect">
            <a:avLst/>
          </a:prstGeom>
          <a:ln/>
        </p:spPr>
        <p:style>
          <a:lnRef idx="2">
            <a:schemeClr val="dk1">
              <a:shade val="50000"/>
            </a:schemeClr>
          </a:lnRef>
          <a:fillRef idx="1">
            <a:schemeClr val="dk1"/>
          </a:fillRef>
          <a:effectRef idx="0">
            <a:schemeClr val="dk1"/>
          </a:effectRef>
          <a:fontRef idx="minor">
            <a:schemeClr val="lt1"/>
          </a:fontRef>
        </p:style>
        <p:txBody>
          <a:bodyPr lIns="91438" tIns="45719" rIns="91438" bIns="45719" rtlCol="0" anchor="t"/>
          <a:lstStyle/>
          <a:p>
            <a:pPr fontAlgn="auto">
              <a:spcBef>
                <a:spcPts val="0"/>
              </a:spcBef>
              <a:spcAft>
                <a:spcPts val="0"/>
              </a:spcAft>
              <a:defRPr/>
            </a:pPr>
            <a:r>
              <a:rPr lang="en-US" sz="1500" b="1" kern="0" dirty="0" smtClean="0">
                <a:solidFill>
                  <a:prstClr val="white"/>
                </a:solidFill>
                <a:latin typeface="Segoe UI"/>
              </a:rPr>
              <a:t>Transport</a:t>
            </a:r>
          </a:p>
        </p:txBody>
      </p:sp>
      <p:sp>
        <p:nvSpPr>
          <p:cNvPr id="10" name="Rectangle 105"/>
          <p:cNvSpPr/>
          <p:nvPr/>
        </p:nvSpPr>
        <p:spPr>
          <a:xfrm>
            <a:off x="2895600" y="3714750"/>
            <a:ext cx="5715000" cy="21336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lIns="91438" tIns="45719" rIns="91438" bIns="45719" rtlCol="0" anchor="t"/>
          <a:lstStyle/>
          <a:p>
            <a:pPr fontAlgn="auto">
              <a:spcBef>
                <a:spcPts val="0"/>
              </a:spcBef>
              <a:spcAft>
                <a:spcPts val="0"/>
              </a:spcAft>
              <a:defRPr/>
            </a:pPr>
            <a:r>
              <a:rPr lang="en-US" sz="1500" b="1" kern="0" dirty="0" smtClean="0">
                <a:solidFill>
                  <a:prstClr val="white"/>
                </a:solidFill>
                <a:latin typeface="Segoe UI"/>
              </a:rPr>
              <a:t>Mailbox</a:t>
            </a:r>
          </a:p>
        </p:txBody>
      </p:sp>
      <p:sp>
        <p:nvSpPr>
          <p:cNvPr id="11" name="Can 106"/>
          <p:cNvSpPr/>
          <p:nvPr/>
        </p:nvSpPr>
        <p:spPr>
          <a:xfrm>
            <a:off x="3360379" y="5144984"/>
            <a:ext cx="599397" cy="583900"/>
          </a:xfrm>
          <a:prstGeom prst="can">
            <a:avLst/>
          </a:prstGeom>
          <a:solidFill>
            <a:srgbClr val="969696"/>
          </a:solidFill>
          <a:ln w="28575" cap="flat" cmpd="sng" algn="ctr">
            <a:solidFill>
              <a:srgbClr val="353435"/>
            </a:solidFill>
            <a:prstDash val="solid"/>
          </a:ln>
          <a:effectLst/>
        </p:spPr>
        <p:txBody>
          <a:bodyPr lIns="91438" tIns="45719" rIns="91438" bIns="45719" rtlCol="0" anchor="ctr"/>
          <a:lstStyle/>
          <a:p>
            <a:pPr algn="ctr" fontAlgn="auto">
              <a:spcBef>
                <a:spcPts val="0"/>
              </a:spcBef>
              <a:spcAft>
                <a:spcPts val="0"/>
              </a:spcAft>
              <a:defRPr/>
            </a:pPr>
            <a:r>
              <a:rPr lang="en-US" sz="1800" b="1" kern="0" dirty="0" smtClean="0">
                <a:solidFill>
                  <a:prstClr val="white"/>
                </a:solidFill>
                <a:latin typeface="Segoe UI"/>
              </a:rPr>
              <a:t>DB</a:t>
            </a:r>
          </a:p>
        </p:txBody>
      </p:sp>
      <p:sp>
        <p:nvSpPr>
          <p:cNvPr id="12" name="Can 107"/>
          <p:cNvSpPr/>
          <p:nvPr/>
        </p:nvSpPr>
        <p:spPr>
          <a:xfrm>
            <a:off x="7706404" y="5144984"/>
            <a:ext cx="599397" cy="583900"/>
          </a:xfrm>
          <a:prstGeom prst="can">
            <a:avLst/>
          </a:prstGeom>
          <a:solidFill>
            <a:srgbClr val="969696"/>
          </a:solidFill>
          <a:ln w="28575" cap="flat" cmpd="sng" algn="ctr">
            <a:solidFill>
              <a:srgbClr val="353435"/>
            </a:solidFill>
            <a:prstDash val="solid"/>
          </a:ln>
          <a:effectLst/>
        </p:spPr>
        <p:txBody>
          <a:bodyPr lIns="91438" tIns="45719" rIns="91438" bIns="45719" rtlCol="0" anchor="ctr"/>
          <a:lstStyle/>
          <a:p>
            <a:pPr algn="ctr" fontAlgn="auto">
              <a:spcBef>
                <a:spcPts val="0"/>
              </a:spcBef>
              <a:spcAft>
                <a:spcPts val="0"/>
              </a:spcAft>
              <a:defRPr/>
            </a:pPr>
            <a:r>
              <a:rPr lang="en-US" sz="1800" b="1" kern="0" dirty="0" err="1" smtClean="0">
                <a:solidFill>
                  <a:prstClr val="white"/>
                </a:solidFill>
                <a:latin typeface="Segoe UI"/>
              </a:rPr>
              <a:t>Idx</a:t>
            </a:r>
            <a:endParaRPr lang="en-US" sz="1800" b="1" kern="0" dirty="0" smtClean="0">
              <a:solidFill>
                <a:prstClr val="white"/>
              </a:solidFill>
              <a:latin typeface="Segoe UI"/>
            </a:endParaRPr>
          </a:p>
        </p:txBody>
      </p:sp>
      <p:sp>
        <p:nvSpPr>
          <p:cNvPr id="13" name="Rectangle 108"/>
          <p:cNvSpPr/>
          <p:nvPr/>
        </p:nvSpPr>
        <p:spPr>
          <a:xfrm>
            <a:off x="4429061" y="4095750"/>
            <a:ext cx="1252728" cy="853440"/>
          </a:xfrm>
          <a:prstGeom prst="rect">
            <a:avLst/>
          </a:prstGeom>
          <a:solidFill>
            <a:srgbClr val="505050"/>
          </a:solidFill>
          <a:ln w="25400" cap="flat" cmpd="sng" algn="ctr">
            <a:noFill/>
            <a:prstDash val="solid"/>
          </a:ln>
          <a:effectLst/>
        </p:spPr>
        <p:txBody>
          <a:bodyPr lIns="91438" tIns="45719" rIns="91438" bIns="45719" rtlCol="0" anchor="t"/>
          <a:lstStyle/>
          <a:p>
            <a:pPr fontAlgn="auto">
              <a:spcBef>
                <a:spcPts val="0"/>
              </a:spcBef>
              <a:spcAft>
                <a:spcPts val="0"/>
              </a:spcAft>
              <a:defRPr/>
            </a:pPr>
            <a:r>
              <a:rPr lang="en-US" sz="1500" kern="0" dirty="0" err="1" smtClean="0">
                <a:solidFill>
                  <a:prstClr val="white"/>
                </a:solidFill>
                <a:latin typeface="Segoe UI"/>
              </a:rPr>
              <a:t>ExSearch</a:t>
            </a:r>
            <a:endParaRPr lang="en-US" sz="1500" kern="0" dirty="0" smtClean="0">
              <a:solidFill>
                <a:prstClr val="white"/>
              </a:solidFill>
              <a:latin typeface="Segoe UI"/>
            </a:endParaRPr>
          </a:p>
        </p:txBody>
      </p:sp>
      <p:sp>
        <p:nvSpPr>
          <p:cNvPr id="14" name="Rectangle 109"/>
          <p:cNvSpPr/>
          <p:nvPr/>
        </p:nvSpPr>
        <p:spPr>
          <a:xfrm>
            <a:off x="5824411" y="4095750"/>
            <a:ext cx="1252728" cy="853440"/>
          </a:xfrm>
          <a:prstGeom prst="rect">
            <a:avLst/>
          </a:prstGeom>
          <a:solidFill>
            <a:srgbClr val="505050"/>
          </a:solidFill>
          <a:ln w="25400" cap="flat" cmpd="sng" algn="ctr">
            <a:noFill/>
            <a:prstDash val="solid"/>
          </a:ln>
          <a:effectLst/>
        </p:spPr>
        <p:txBody>
          <a:bodyPr lIns="91438" tIns="45719" rIns="91438" bIns="45719" rtlCol="0" anchor="t"/>
          <a:lstStyle/>
          <a:p>
            <a:pPr fontAlgn="auto">
              <a:spcBef>
                <a:spcPts val="0"/>
              </a:spcBef>
              <a:spcAft>
                <a:spcPts val="0"/>
              </a:spcAft>
              <a:defRPr/>
            </a:pPr>
            <a:r>
              <a:rPr lang="en-US" sz="1500" kern="0" dirty="0" smtClean="0">
                <a:solidFill>
                  <a:prstClr val="white"/>
                </a:solidFill>
                <a:latin typeface="Segoe UI"/>
              </a:rPr>
              <a:t>CTS</a:t>
            </a:r>
          </a:p>
        </p:txBody>
      </p:sp>
      <p:sp>
        <p:nvSpPr>
          <p:cNvPr id="15" name="Rounded Rectangle 110"/>
          <p:cNvSpPr/>
          <p:nvPr/>
        </p:nvSpPr>
        <p:spPr>
          <a:xfrm>
            <a:off x="5857221" y="4430189"/>
            <a:ext cx="307603" cy="184563"/>
          </a:xfrm>
          <a:prstGeom prst="roundRect">
            <a:avLst/>
          </a:prstGeom>
          <a:solidFill>
            <a:srgbClr val="FFB900"/>
          </a:solidFill>
          <a:ln w="9525"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500" b="1" kern="0" dirty="0" smtClean="0">
              <a:solidFill>
                <a:srgbClr val="0072C6"/>
              </a:solidFill>
              <a:latin typeface="Segoe UI"/>
            </a:endParaRPr>
          </a:p>
        </p:txBody>
      </p:sp>
      <p:sp>
        <p:nvSpPr>
          <p:cNvPr id="16" name="Rounded Rectangle 111"/>
          <p:cNvSpPr/>
          <p:nvPr/>
        </p:nvSpPr>
        <p:spPr>
          <a:xfrm>
            <a:off x="6292471" y="4430189"/>
            <a:ext cx="307604" cy="184563"/>
          </a:xfrm>
          <a:prstGeom prst="roundRect">
            <a:avLst/>
          </a:prstGeom>
          <a:solidFill>
            <a:srgbClr val="FFB900"/>
          </a:solidFill>
          <a:ln w="9525"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500" b="1" kern="0" dirty="0" smtClean="0">
              <a:solidFill>
                <a:srgbClr val="0072C6"/>
              </a:solidFill>
              <a:latin typeface="Segoe UI"/>
            </a:endParaRPr>
          </a:p>
        </p:txBody>
      </p:sp>
      <p:sp>
        <p:nvSpPr>
          <p:cNvPr id="17" name="Rounded Rectangle 112"/>
          <p:cNvSpPr/>
          <p:nvPr/>
        </p:nvSpPr>
        <p:spPr>
          <a:xfrm>
            <a:off x="6727726" y="4430190"/>
            <a:ext cx="307604" cy="184563"/>
          </a:xfrm>
          <a:prstGeom prst="roundRect">
            <a:avLst/>
          </a:prstGeom>
          <a:solidFill>
            <a:srgbClr val="FFB900"/>
          </a:solidFill>
          <a:ln w="9525"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500" b="1" kern="0" dirty="0" smtClean="0">
              <a:solidFill>
                <a:srgbClr val="0072C6"/>
              </a:solidFill>
              <a:latin typeface="Segoe UI"/>
            </a:endParaRPr>
          </a:p>
        </p:txBody>
      </p:sp>
      <p:sp>
        <p:nvSpPr>
          <p:cNvPr id="18" name="Straight Connector 1024003"/>
          <p:cNvSpPr>
            <a:spLocks noChangeShapeType="1"/>
          </p:cNvSpPr>
          <p:nvPr/>
        </p:nvSpPr>
        <p:spPr bwMode="auto">
          <a:xfrm flipH="1" flipV="1">
            <a:off x="3660076" y="4850701"/>
            <a:ext cx="0" cy="344879"/>
          </a:xfrm>
          <a:prstGeom prst="line">
            <a:avLst/>
          </a:prstGeom>
          <a:noFill/>
          <a:ln w="63500" cap="sq" cmpd="sng" algn="ctr">
            <a:solidFill>
              <a:srgbClr val="FFB900"/>
            </a:solidFill>
            <a:prstDash val="solid"/>
            <a:miter lim="800000"/>
            <a:headEnd type="non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sp>
        <p:nvSpPr>
          <p:cNvPr id="19" name="Straight Connector 1024003"/>
          <p:cNvSpPr>
            <a:spLocks noChangeShapeType="1"/>
          </p:cNvSpPr>
          <p:nvPr/>
        </p:nvSpPr>
        <p:spPr bwMode="auto">
          <a:xfrm flipH="1" flipV="1">
            <a:off x="8006101" y="4843653"/>
            <a:ext cx="0" cy="341496"/>
          </a:xfrm>
          <a:prstGeom prst="line">
            <a:avLst/>
          </a:prstGeom>
          <a:noFill/>
          <a:ln w="63500" cap="sq" cmpd="sng" algn="ctr">
            <a:solidFill>
              <a:srgbClr val="FFB900"/>
            </a:solidFill>
            <a:prstDash val="solid"/>
            <a:miter lim="800000"/>
            <a:headEnd type="non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sp>
        <p:nvSpPr>
          <p:cNvPr id="20" name="Rectangle 115"/>
          <p:cNvSpPr/>
          <p:nvPr/>
        </p:nvSpPr>
        <p:spPr>
          <a:xfrm>
            <a:off x="3033712" y="4095750"/>
            <a:ext cx="1252728" cy="853440"/>
          </a:xfrm>
          <a:prstGeom prst="rect">
            <a:avLst/>
          </a:prstGeom>
          <a:solidFill>
            <a:srgbClr val="505050"/>
          </a:solidFill>
          <a:ln w="25400" cap="flat" cmpd="sng" algn="ctr">
            <a:noFill/>
            <a:prstDash val="solid"/>
          </a:ln>
          <a:effectLst/>
        </p:spPr>
        <p:txBody>
          <a:bodyPr lIns="91438" tIns="45719" rIns="91438" bIns="45719" rtlCol="0" anchor="t"/>
          <a:lstStyle/>
          <a:p>
            <a:pPr fontAlgn="auto">
              <a:spcBef>
                <a:spcPts val="0"/>
              </a:spcBef>
              <a:spcAft>
                <a:spcPts val="0"/>
              </a:spcAft>
              <a:defRPr/>
            </a:pPr>
            <a:r>
              <a:rPr lang="en-US" sz="1500" kern="0" dirty="0" smtClean="0">
                <a:solidFill>
                  <a:prstClr val="white"/>
                </a:solidFill>
                <a:latin typeface="Segoe UI"/>
              </a:rPr>
              <a:t>Store</a:t>
            </a:r>
          </a:p>
        </p:txBody>
      </p:sp>
      <p:sp>
        <p:nvSpPr>
          <p:cNvPr id="21" name="Rectangle 116"/>
          <p:cNvSpPr/>
          <p:nvPr/>
        </p:nvSpPr>
        <p:spPr>
          <a:xfrm>
            <a:off x="7219760" y="4095750"/>
            <a:ext cx="1252728" cy="853440"/>
          </a:xfrm>
          <a:prstGeom prst="rect">
            <a:avLst/>
          </a:prstGeom>
          <a:solidFill>
            <a:srgbClr val="505050"/>
          </a:solidFill>
          <a:ln w="25400" cap="flat" cmpd="sng" algn="ctr">
            <a:noFill/>
            <a:prstDash val="solid"/>
          </a:ln>
          <a:effectLst/>
        </p:spPr>
        <p:txBody>
          <a:bodyPr lIns="91438" tIns="45719" rIns="91438" bIns="45719" rtlCol="0" anchor="t"/>
          <a:lstStyle/>
          <a:p>
            <a:pPr fontAlgn="auto">
              <a:spcBef>
                <a:spcPts val="0"/>
              </a:spcBef>
              <a:spcAft>
                <a:spcPts val="0"/>
              </a:spcAft>
              <a:defRPr/>
            </a:pPr>
            <a:r>
              <a:rPr lang="en-US" sz="1500" kern="0" dirty="0" smtClean="0">
                <a:solidFill>
                  <a:prstClr val="white"/>
                </a:solidFill>
                <a:latin typeface="Segoe UI"/>
              </a:rPr>
              <a:t>Index Node</a:t>
            </a:r>
          </a:p>
        </p:txBody>
      </p:sp>
      <p:sp>
        <p:nvSpPr>
          <p:cNvPr id="22" name="Straight Connector 1024003"/>
          <p:cNvSpPr>
            <a:spLocks noChangeShapeType="1"/>
          </p:cNvSpPr>
          <p:nvPr/>
        </p:nvSpPr>
        <p:spPr bwMode="auto">
          <a:xfrm rot="16200000" flipH="1">
            <a:off x="5261643" y="1356485"/>
            <a:ext cx="0" cy="1850773"/>
          </a:xfrm>
          <a:prstGeom prst="line">
            <a:avLst/>
          </a:prstGeom>
          <a:noFill/>
          <a:ln w="63500" cap="sq" cmpd="sng" algn="ctr">
            <a:solidFill>
              <a:sysClr val="window" lastClr="FFFFFF"/>
            </a:solidFill>
            <a:prstDash val="solid"/>
            <a:miter lim="800000"/>
            <a:headEnd type="non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FFB900"/>
                </a:solidFill>
              </a:ln>
              <a:solidFill>
                <a:srgbClr val="353435"/>
              </a:solidFill>
              <a:latin typeface="Segoe UI"/>
            </a:endParaRPr>
          </a:p>
        </p:txBody>
      </p:sp>
      <p:sp>
        <p:nvSpPr>
          <p:cNvPr id="23" name="Straight Connector 1024003"/>
          <p:cNvSpPr>
            <a:spLocks noChangeShapeType="1"/>
          </p:cNvSpPr>
          <p:nvPr/>
        </p:nvSpPr>
        <p:spPr bwMode="auto">
          <a:xfrm flipH="1">
            <a:off x="6187031" y="2281870"/>
            <a:ext cx="0" cy="203616"/>
          </a:xfrm>
          <a:prstGeom prst="line">
            <a:avLst/>
          </a:prstGeom>
          <a:noFill/>
          <a:ln w="63500" cap="sq" cmpd="sng" algn="ctr">
            <a:solidFill>
              <a:sysClr val="window" lastClr="FFFFFF"/>
            </a:solidFill>
            <a:prstDash val="solid"/>
            <a:miter lim="800000"/>
            <a:headEnd type="none" w="med" len="sm"/>
            <a:tailEnd type="triangle" w="med" len="sm"/>
          </a:ln>
          <a:effectLst/>
        </p:spPr>
        <p:txBody>
          <a:bodyPr lIns="91438" tIns="45719" rIns="91438" bIns="45719"/>
          <a:lstStyle/>
          <a:p>
            <a:pPr fontAlgn="auto">
              <a:spcBef>
                <a:spcPts val="0"/>
              </a:spcBef>
              <a:spcAft>
                <a:spcPts val="0"/>
              </a:spcAft>
              <a:defRPr/>
            </a:pPr>
            <a:endParaRPr lang="en-US" sz="1800" kern="0" dirty="0" smtClean="0">
              <a:ln>
                <a:solidFill>
                  <a:srgbClr val="FFB900"/>
                </a:solidFill>
              </a:ln>
              <a:solidFill>
                <a:srgbClr val="353435"/>
              </a:solidFill>
              <a:latin typeface="Segoe UI"/>
            </a:endParaRPr>
          </a:p>
        </p:txBody>
      </p:sp>
      <p:sp>
        <p:nvSpPr>
          <p:cNvPr id="24" name="Straight Connector 1024003"/>
          <p:cNvSpPr>
            <a:spLocks noChangeShapeType="1"/>
          </p:cNvSpPr>
          <p:nvPr/>
        </p:nvSpPr>
        <p:spPr bwMode="auto">
          <a:xfrm flipH="1" flipV="1">
            <a:off x="6187031" y="3455195"/>
            <a:ext cx="0" cy="232019"/>
          </a:xfrm>
          <a:prstGeom prst="line">
            <a:avLst/>
          </a:prstGeom>
          <a:noFill/>
          <a:ln w="63500" cap="sq" cmpd="sng" algn="ctr">
            <a:solidFill>
              <a:sysClr val="window" lastClr="FFFFFF"/>
            </a:solidFill>
            <a:prstDash val="solid"/>
            <a:miter lim="800000"/>
            <a:headEnd type="non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sp>
        <p:nvSpPr>
          <p:cNvPr id="25" name="Straight Connector 1024003"/>
          <p:cNvSpPr>
            <a:spLocks noChangeShapeType="1"/>
          </p:cNvSpPr>
          <p:nvPr/>
        </p:nvSpPr>
        <p:spPr bwMode="auto">
          <a:xfrm rot="16200000" flipH="1" flipV="1">
            <a:off x="5261643" y="2761831"/>
            <a:ext cx="0" cy="1850775"/>
          </a:xfrm>
          <a:prstGeom prst="line">
            <a:avLst/>
          </a:prstGeom>
          <a:noFill/>
          <a:ln w="63500" cap="sq" cmpd="sng" algn="ctr">
            <a:solidFill>
              <a:sysClr val="window" lastClr="FFFFFF"/>
            </a:solidFill>
            <a:prstDash val="solid"/>
            <a:miter lim="800000"/>
            <a:headEnd type="non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sp>
        <p:nvSpPr>
          <p:cNvPr id="26" name="Straight Connector 1024003"/>
          <p:cNvSpPr>
            <a:spLocks noChangeShapeType="1"/>
          </p:cNvSpPr>
          <p:nvPr/>
        </p:nvSpPr>
        <p:spPr bwMode="auto">
          <a:xfrm rot="16200000" flipH="1" flipV="1">
            <a:off x="4272248" y="3623209"/>
            <a:ext cx="128016" cy="0"/>
          </a:xfrm>
          <a:prstGeom prst="line">
            <a:avLst/>
          </a:prstGeom>
          <a:noFill/>
          <a:ln w="63500" cap="sq" cmpd="sng" algn="ctr">
            <a:solidFill>
              <a:sysClr val="window" lastClr="FFFFFF"/>
            </a:solidFill>
            <a:prstDash val="solid"/>
            <a:miter lim="800000"/>
            <a:headEnd type="non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sp>
        <p:nvSpPr>
          <p:cNvPr id="27" name="Straight Connector 1024003"/>
          <p:cNvSpPr>
            <a:spLocks noChangeShapeType="1"/>
          </p:cNvSpPr>
          <p:nvPr/>
        </p:nvSpPr>
        <p:spPr bwMode="auto">
          <a:xfrm flipV="1">
            <a:off x="4336256" y="2281871"/>
            <a:ext cx="0" cy="197865"/>
          </a:xfrm>
          <a:prstGeom prst="line">
            <a:avLst/>
          </a:prstGeom>
          <a:noFill/>
          <a:ln w="63500" cap="sq" cmpd="sng" algn="ctr">
            <a:solidFill>
              <a:sysClr val="window" lastClr="FFFFFF"/>
            </a:solidFill>
            <a:prstDash val="solid"/>
            <a:miter lim="800000"/>
            <a:headEnd type="none" w="med" len="sm"/>
            <a:tailEnd type="none" w="med" len="med"/>
          </a:ln>
          <a:effectLst/>
        </p:spPr>
        <p:txBody>
          <a:bodyPr lIns="91438" tIns="45719" rIns="91438" bIns="45719"/>
          <a:lstStyle/>
          <a:p>
            <a:pPr fontAlgn="auto">
              <a:spcBef>
                <a:spcPts val="0"/>
              </a:spcBef>
              <a:spcAft>
                <a:spcPts val="0"/>
              </a:spcAft>
              <a:defRPr/>
            </a:pPr>
            <a:endParaRPr lang="en-US" sz="1800" kern="0" dirty="0" smtClean="0">
              <a:ln>
                <a:solidFill>
                  <a:srgbClr val="FFB900"/>
                </a:solidFill>
              </a:ln>
              <a:solidFill>
                <a:srgbClr val="353435"/>
              </a:solidFill>
              <a:latin typeface="Segoe UI"/>
            </a:endParaRPr>
          </a:p>
        </p:txBody>
      </p:sp>
      <p:sp>
        <p:nvSpPr>
          <p:cNvPr id="28" name="Rectangle 123"/>
          <p:cNvSpPr/>
          <p:nvPr/>
        </p:nvSpPr>
        <p:spPr>
          <a:xfrm>
            <a:off x="3033712" y="2503386"/>
            <a:ext cx="2605088" cy="951811"/>
          </a:xfrm>
          <a:prstGeom prst="rect">
            <a:avLst/>
          </a:prstGeom>
          <a:solidFill>
            <a:srgbClr val="505050"/>
          </a:solidFill>
          <a:ln w="25400" cap="flat" cmpd="sng" algn="ctr">
            <a:noFill/>
            <a:prstDash val="solid"/>
          </a:ln>
          <a:effectLst/>
        </p:spPr>
        <p:txBody>
          <a:bodyPr lIns="91438" tIns="45719" rIns="91438" bIns="45719" rtlCol="0" anchor="t"/>
          <a:lstStyle/>
          <a:p>
            <a:pPr fontAlgn="auto">
              <a:spcBef>
                <a:spcPts val="0"/>
              </a:spcBef>
              <a:spcAft>
                <a:spcPts val="0"/>
              </a:spcAft>
              <a:defRPr/>
            </a:pPr>
            <a:r>
              <a:rPr lang="en-US" sz="1500" kern="0" dirty="0" smtClean="0">
                <a:solidFill>
                  <a:prstClr val="white"/>
                </a:solidFill>
                <a:latin typeface="Segoe UI"/>
              </a:rPr>
              <a:t>Transport</a:t>
            </a:r>
          </a:p>
        </p:txBody>
      </p:sp>
      <p:sp>
        <p:nvSpPr>
          <p:cNvPr id="29" name="Straight Connector 1024003"/>
          <p:cNvSpPr>
            <a:spLocks noChangeShapeType="1"/>
          </p:cNvSpPr>
          <p:nvPr/>
        </p:nvSpPr>
        <p:spPr bwMode="auto">
          <a:xfrm rot="16200000" flipV="1">
            <a:off x="2681063" y="2378575"/>
            <a:ext cx="0" cy="1201433"/>
          </a:xfrm>
          <a:prstGeom prst="line">
            <a:avLst/>
          </a:prstGeom>
          <a:noFill/>
          <a:ln w="63500" cap="sq" cmpd="sng" algn="ctr">
            <a:solidFill>
              <a:sysClr val="window" lastClr="FFFFFF"/>
            </a:solidFill>
            <a:prstDash val="solid"/>
            <a:miter lim="800000"/>
            <a:headEnd type="triangl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sp>
        <p:nvSpPr>
          <p:cNvPr id="30" name="Straight Connector 1024003"/>
          <p:cNvSpPr>
            <a:spLocks noChangeShapeType="1"/>
          </p:cNvSpPr>
          <p:nvPr/>
        </p:nvSpPr>
        <p:spPr bwMode="auto">
          <a:xfrm flipV="1">
            <a:off x="4336256" y="2571751"/>
            <a:ext cx="0" cy="262671"/>
          </a:xfrm>
          <a:prstGeom prst="line">
            <a:avLst/>
          </a:prstGeom>
          <a:noFill/>
          <a:ln w="63500" cap="sq" cmpd="sng" algn="ctr">
            <a:solidFill>
              <a:sysClr val="window" lastClr="FFFFFF"/>
            </a:solidFill>
            <a:prstDash val="sysDot"/>
            <a:miter lim="800000"/>
            <a:headEnd type="none" w="med" len="sm"/>
            <a:tailEnd type="none" w="med" len="med"/>
          </a:ln>
          <a:effectLst/>
        </p:spPr>
        <p:txBody>
          <a:bodyPr lIns="91438" tIns="45719" rIns="91438" bIns="45719"/>
          <a:lstStyle/>
          <a:p>
            <a:pPr fontAlgn="auto">
              <a:spcBef>
                <a:spcPts val="0"/>
              </a:spcBef>
              <a:spcAft>
                <a:spcPts val="0"/>
              </a:spcAft>
              <a:defRPr/>
            </a:pPr>
            <a:endParaRPr lang="en-US" sz="1800" kern="0" dirty="0" smtClean="0">
              <a:ln>
                <a:solidFill>
                  <a:srgbClr val="FFB900"/>
                </a:solidFill>
              </a:ln>
              <a:solidFill>
                <a:srgbClr val="353435"/>
              </a:solidFill>
              <a:latin typeface="Segoe UI"/>
            </a:endParaRPr>
          </a:p>
        </p:txBody>
      </p:sp>
      <p:sp>
        <p:nvSpPr>
          <p:cNvPr id="31" name="Chevron 126"/>
          <p:cNvSpPr/>
          <p:nvPr/>
        </p:nvSpPr>
        <p:spPr>
          <a:xfrm>
            <a:off x="3867627" y="2910710"/>
            <a:ext cx="137160" cy="137160"/>
          </a:xfrm>
          <a:prstGeom prst="chevron">
            <a:avLst/>
          </a:prstGeom>
          <a:solidFill>
            <a:sysClr val="window" lastClr="FFFFFF"/>
          </a:solidFill>
          <a:ln w="25400"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800" kern="0" smtClean="0">
              <a:solidFill>
                <a:srgbClr val="353435"/>
              </a:solidFill>
              <a:latin typeface="Segoe UI"/>
            </a:endParaRPr>
          </a:p>
        </p:txBody>
      </p:sp>
      <p:sp>
        <p:nvSpPr>
          <p:cNvPr id="32" name="Straight Connector 1024003"/>
          <p:cNvSpPr>
            <a:spLocks noChangeShapeType="1"/>
          </p:cNvSpPr>
          <p:nvPr/>
        </p:nvSpPr>
        <p:spPr bwMode="auto">
          <a:xfrm rot="16200000" flipH="1" flipV="1">
            <a:off x="4209434" y="3308177"/>
            <a:ext cx="253647" cy="0"/>
          </a:xfrm>
          <a:prstGeom prst="line">
            <a:avLst/>
          </a:prstGeom>
          <a:noFill/>
          <a:ln w="63500" cap="sq" cmpd="sng" algn="ctr">
            <a:solidFill>
              <a:sysClr val="window" lastClr="FFFFFF"/>
            </a:solidFill>
            <a:prstDash val="sysDot"/>
            <a:miter lim="800000"/>
            <a:headEnd type="triangl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sp>
        <p:nvSpPr>
          <p:cNvPr id="33" name="Rounded Rectangle 128"/>
          <p:cNvSpPr/>
          <p:nvPr/>
        </p:nvSpPr>
        <p:spPr>
          <a:xfrm>
            <a:off x="3294707" y="2834421"/>
            <a:ext cx="482900" cy="289740"/>
          </a:xfrm>
          <a:prstGeom prst="roundRect">
            <a:avLst/>
          </a:prstGeom>
          <a:solidFill>
            <a:srgbClr val="FFB900"/>
          </a:solidFill>
          <a:ln w="9525"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500" b="1" kern="0" dirty="0" smtClean="0">
              <a:solidFill>
                <a:srgbClr val="0072C6"/>
              </a:solidFill>
              <a:latin typeface="Segoe UI"/>
            </a:endParaRPr>
          </a:p>
        </p:txBody>
      </p:sp>
      <p:sp>
        <p:nvSpPr>
          <p:cNvPr id="34" name="Rounded Rectangle 129"/>
          <p:cNvSpPr/>
          <p:nvPr/>
        </p:nvSpPr>
        <p:spPr>
          <a:xfrm>
            <a:off x="4894907" y="2834421"/>
            <a:ext cx="482900" cy="289740"/>
          </a:xfrm>
          <a:prstGeom prst="roundRect">
            <a:avLst/>
          </a:prstGeom>
          <a:solidFill>
            <a:srgbClr val="FFB900"/>
          </a:solidFill>
          <a:ln w="9525"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500" b="1" kern="0" dirty="0" smtClean="0">
              <a:solidFill>
                <a:srgbClr val="0072C6"/>
              </a:solidFill>
              <a:latin typeface="Segoe UI"/>
            </a:endParaRPr>
          </a:p>
        </p:txBody>
      </p:sp>
      <p:sp>
        <p:nvSpPr>
          <p:cNvPr id="35" name="Rounded Rectangle 130"/>
          <p:cNvSpPr/>
          <p:nvPr/>
        </p:nvSpPr>
        <p:spPr>
          <a:xfrm>
            <a:off x="4094807" y="2834421"/>
            <a:ext cx="482900" cy="289740"/>
          </a:xfrm>
          <a:prstGeom prst="roundRect">
            <a:avLst/>
          </a:prstGeom>
          <a:solidFill>
            <a:srgbClr val="FFB900"/>
          </a:solidFill>
          <a:ln w="9525"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500" b="1" kern="0" dirty="0" smtClean="0">
              <a:solidFill>
                <a:srgbClr val="0072C6"/>
              </a:solidFill>
              <a:latin typeface="Segoe UI"/>
            </a:endParaRPr>
          </a:p>
        </p:txBody>
      </p:sp>
      <p:sp>
        <p:nvSpPr>
          <p:cNvPr id="36" name="Rectangle 131"/>
          <p:cNvSpPr/>
          <p:nvPr/>
        </p:nvSpPr>
        <p:spPr>
          <a:xfrm>
            <a:off x="5867400" y="2503386"/>
            <a:ext cx="2605088" cy="951811"/>
          </a:xfrm>
          <a:prstGeom prst="rect">
            <a:avLst/>
          </a:prstGeom>
          <a:solidFill>
            <a:srgbClr val="505050"/>
          </a:solidFill>
          <a:ln w="25400" cap="flat" cmpd="sng" algn="ctr">
            <a:noFill/>
            <a:prstDash val="solid"/>
          </a:ln>
          <a:effectLst/>
        </p:spPr>
        <p:txBody>
          <a:bodyPr lIns="91438" tIns="45719" rIns="91438" bIns="45719" rtlCol="0" anchor="t"/>
          <a:lstStyle/>
          <a:p>
            <a:pPr fontAlgn="auto">
              <a:spcBef>
                <a:spcPts val="0"/>
              </a:spcBef>
              <a:spcAft>
                <a:spcPts val="0"/>
              </a:spcAft>
              <a:defRPr/>
            </a:pPr>
            <a:r>
              <a:rPr lang="en-US" sz="1500" kern="0" dirty="0" smtClean="0">
                <a:solidFill>
                  <a:prstClr val="white"/>
                </a:solidFill>
                <a:latin typeface="Segoe UI"/>
              </a:rPr>
              <a:t>Content Transformation </a:t>
            </a:r>
          </a:p>
          <a:p>
            <a:pPr fontAlgn="auto">
              <a:spcBef>
                <a:spcPts val="0"/>
              </a:spcBef>
              <a:spcAft>
                <a:spcPts val="0"/>
              </a:spcAft>
              <a:defRPr/>
            </a:pPr>
            <a:endParaRPr lang="en-US" sz="1500" kern="0" dirty="0" smtClean="0">
              <a:solidFill>
                <a:prstClr val="white"/>
              </a:solidFill>
              <a:latin typeface="Segoe UI"/>
            </a:endParaRPr>
          </a:p>
          <a:p>
            <a:pPr fontAlgn="auto">
              <a:spcBef>
                <a:spcPts val="0"/>
              </a:spcBef>
              <a:spcAft>
                <a:spcPts val="0"/>
              </a:spcAft>
              <a:defRPr/>
            </a:pPr>
            <a:endParaRPr lang="en-US" sz="1500" kern="0" dirty="0" smtClean="0">
              <a:solidFill>
                <a:prstClr val="white"/>
              </a:solidFill>
              <a:latin typeface="Segoe UI"/>
            </a:endParaRPr>
          </a:p>
          <a:p>
            <a:pPr fontAlgn="auto">
              <a:spcBef>
                <a:spcPts val="0"/>
              </a:spcBef>
              <a:spcAft>
                <a:spcPts val="0"/>
              </a:spcAft>
              <a:defRPr/>
            </a:pPr>
            <a:r>
              <a:rPr lang="en-US" sz="1500" kern="0" dirty="0" smtClean="0">
                <a:solidFill>
                  <a:prstClr val="white"/>
                </a:solidFill>
                <a:latin typeface="Segoe UI"/>
              </a:rPr>
              <a:t>Service</a:t>
            </a:r>
          </a:p>
        </p:txBody>
      </p:sp>
      <p:sp>
        <p:nvSpPr>
          <p:cNvPr id="37" name="Rounded Rectangle 132"/>
          <p:cNvSpPr/>
          <p:nvPr/>
        </p:nvSpPr>
        <p:spPr>
          <a:xfrm>
            <a:off x="5966035" y="2834421"/>
            <a:ext cx="482900" cy="289740"/>
          </a:xfrm>
          <a:prstGeom prst="roundRect">
            <a:avLst/>
          </a:prstGeom>
          <a:solidFill>
            <a:srgbClr val="FFB900"/>
          </a:solidFill>
          <a:ln w="9525"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500" b="1" kern="0" dirty="0" smtClean="0">
              <a:solidFill>
                <a:srgbClr val="0072C6"/>
              </a:solidFill>
              <a:latin typeface="Segoe UI"/>
            </a:endParaRPr>
          </a:p>
        </p:txBody>
      </p:sp>
      <p:sp>
        <p:nvSpPr>
          <p:cNvPr id="38" name="Rounded Rectangle 133"/>
          <p:cNvSpPr/>
          <p:nvPr/>
        </p:nvSpPr>
        <p:spPr>
          <a:xfrm>
            <a:off x="7249315" y="2834421"/>
            <a:ext cx="482900" cy="289740"/>
          </a:xfrm>
          <a:prstGeom prst="roundRect">
            <a:avLst/>
          </a:prstGeom>
          <a:solidFill>
            <a:srgbClr val="FFB900"/>
          </a:solidFill>
          <a:ln w="9525"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500" b="1" kern="0" dirty="0" smtClean="0">
              <a:solidFill>
                <a:srgbClr val="0072C6"/>
              </a:solidFill>
              <a:latin typeface="Segoe UI"/>
            </a:endParaRPr>
          </a:p>
        </p:txBody>
      </p:sp>
      <p:sp>
        <p:nvSpPr>
          <p:cNvPr id="39" name="Rounded Rectangle 134"/>
          <p:cNvSpPr/>
          <p:nvPr/>
        </p:nvSpPr>
        <p:spPr>
          <a:xfrm>
            <a:off x="7890954" y="2834421"/>
            <a:ext cx="482900" cy="289740"/>
          </a:xfrm>
          <a:prstGeom prst="roundRect">
            <a:avLst/>
          </a:prstGeom>
          <a:solidFill>
            <a:srgbClr val="FFB900"/>
          </a:solidFill>
          <a:ln w="9525"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500" b="1" kern="0" dirty="0" smtClean="0">
              <a:solidFill>
                <a:srgbClr val="0072C6"/>
              </a:solidFill>
              <a:latin typeface="Segoe UI"/>
            </a:endParaRPr>
          </a:p>
        </p:txBody>
      </p:sp>
      <p:sp>
        <p:nvSpPr>
          <p:cNvPr id="40" name="Rounded Rectangle 135"/>
          <p:cNvSpPr/>
          <p:nvPr/>
        </p:nvSpPr>
        <p:spPr>
          <a:xfrm>
            <a:off x="6607675" y="2834421"/>
            <a:ext cx="482900" cy="289740"/>
          </a:xfrm>
          <a:prstGeom prst="roundRect">
            <a:avLst/>
          </a:prstGeom>
          <a:solidFill>
            <a:srgbClr val="FFB900"/>
          </a:solidFill>
          <a:ln w="9525"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500" b="1" kern="0" dirty="0" smtClean="0">
              <a:solidFill>
                <a:srgbClr val="0072C6"/>
              </a:solidFill>
              <a:latin typeface="Segoe UI"/>
            </a:endParaRPr>
          </a:p>
        </p:txBody>
      </p:sp>
      <p:sp>
        <p:nvSpPr>
          <p:cNvPr id="41" name="Chevron 136"/>
          <p:cNvSpPr/>
          <p:nvPr/>
        </p:nvSpPr>
        <p:spPr>
          <a:xfrm>
            <a:off x="6459725" y="2910710"/>
            <a:ext cx="137160" cy="137160"/>
          </a:xfrm>
          <a:prstGeom prst="chevron">
            <a:avLst/>
          </a:prstGeom>
          <a:solidFill>
            <a:sysClr val="window" lastClr="FFFFFF"/>
          </a:solidFill>
          <a:ln w="25400"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800" kern="0" smtClean="0">
              <a:solidFill>
                <a:srgbClr val="353435"/>
              </a:solidFill>
              <a:latin typeface="Segoe UI"/>
            </a:endParaRPr>
          </a:p>
        </p:txBody>
      </p:sp>
      <p:sp>
        <p:nvSpPr>
          <p:cNvPr id="42" name="Chevron 137"/>
          <p:cNvSpPr/>
          <p:nvPr/>
        </p:nvSpPr>
        <p:spPr>
          <a:xfrm>
            <a:off x="7101365" y="2910710"/>
            <a:ext cx="137160" cy="137160"/>
          </a:xfrm>
          <a:prstGeom prst="chevron">
            <a:avLst/>
          </a:prstGeom>
          <a:solidFill>
            <a:sysClr val="window" lastClr="FFFFFF"/>
          </a:solidFill>
          <a:ln w="25400"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800" kern="0" smtClean="0">
              <a:solidFill>
                <a:srgbClr val="353435"/>
              </a:solidFill>
              <a:latin typeface="Segoe UI"/>
            </a:endParaRPr>
          </a:p>
        </p:txBody>
      </p:sp>
      <p:sp>
        <p:nvSpPr>
          <p:cNvPr id="43" name="Chevron 138"/>
          <p:cNvSpPr/>
          <p:nvPr/>
        </p:nvSpPr>
        <p:spPr>
          <a:xfrm>
            <a:off x="7743005" y="2910710"/>
            <a:ext cx="137160" cy="137160"/>
          </a:xfrm>
          <a:prstGeom prst="chevron">
            <a:avLst/>
          </a:prstGeom>
          <a:solidFill>
            <a:sysClr val="window" lastClr="FFFFFF"/>
          </a:solidFill>
          <a:ln w="25400"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800" kern="0" smtClean="0">
              <a:solidFill>
                <a:srgbClr val="353435"/>
              </a:solidFill>
              <a:latin typeface="Segoe UI"/>
            </a:endParaRPr>
          </a:p>
        </p:txBody>
      </p:sp>
      <p:sp>
        <p:nvSpPr>
          <p:cNvPr id="44" name="Straight Connector 1024003"/>
          <p:cNvSpPr>
            <a:spLocks noChangeShapeType="1"/>
          </p:cNvSpPr>
          <p:nvPr/>
        </p:nvSpPr>
        <p:spPr bwMode="auto">
          <a:xfrm flipH="1" flipV="1">
            <a:off x="3912871" y="3486151"/>
            <a:ext cx="0" cy="579759"/>
          </a:xfrm>
          <a:prstGeom prst="line">
            <a:avLst/>
          </a:prstGeom>
          <a:noFill/>
          <a:ln w="63500" cap="sq" cmpd="sng" algn="ctr">
            <a:solidFill>
              <a:sysClr val="window" lastClr="FFFFFF"/>
            </a:solidFill>
            <a:prstDash val="solid"/>
            <a:miter lim="800000"/>
            <a:headEnd type="triangl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sp>
        <p:nvSpPr>
          <p:cNvPr id="45" name="TextBox 140"/>
          <p:cNvSpPr txBox="1"/>
          <p:nvPr/>
        </p:nvSpPr>
        <p:spPr>
          <a:xfrm>
            <a:off x="4072845" y="3765821"/>
            <a:ext cx="1261156" cy="230832"/>
          </a:xfrm>
          <a:prstGeom prst="rect">
            <a:avLst/>
          </a:prstGeom>
          <a:noFill/>
        </p:spPr>
        <p:txBody>
          <a:bodyPr wrap="square" lIns="0" tIns="0" rIns="0" bIns="0" rtlCol="0">
            <a:spAutoFit/>
          </a:bodyPr>
          <a:lstStyle/>
          <a:p>
            <a:pPr fontAlgn="auto">
              <a:spcBef>
                <a:spcPts val="0"/>
              </a:spcBef>
              <a:spcAft>
                <a:spcPts val="0"/>
              </a:spcAft>
              <a:defRPr/>
            </a:pPr>
            <a:r>
              <a:rPr lang="en-US" sz="1500" i="1" kern="0" dirty="0" smtClean="0">
                <a:solidFill>
                  <a:prstClr val="white"/>
                </a:solidFill>
                <a:latin typeface="Segoe UI"/>
              </a:rPr>
              <a:t>Local Delivery</a:t>
            </a:r>
          </a:p>
        </p:txBody>
      </p:sp>
      <p:sp>
        <p:nvSpPr>
          <p:cNvPr id="46" name="Straight Connector 1024003"/>
          <p:cNvSpPr>
            <a:spLocks noChangeShapeType="1"/>
          </p:cNvSpPr>
          <p:nvPr/>
        </p:nvSpPr>
        <p:spPr bwMode="auto">
          <a:xfrm flipH="1" flipV="1">
            <a:off x="3119465" y="4980230"/>
            <a:ext cx="0" cy="366763"/>
          </a:xfrm>
          <a:prstGeom prst="line">
            <a:avLst/>
          </a:prstGeom>
          <a:noFill/>
          <a:ln w="63500" cap="sq" cmpd="sng" algn="ctr">
            <a:solidFill>
              <a:sysClr val="window" lastClr="FFFFFF"/>
            </a:solidFill>
            <a:prstDash val="solid"/>
            <a:miter lim="800000"/>
            <a:headEnd type="non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sp>
        <p:nvSpPr>
          <p:cNvPr id="47" name="Straight Connector 1024003"/>
          <p:cNvSpPr>
            <a:spLocks noChangeShapeType="1"/>
          </p:cNvSpPr>
          <p:nvPr/>
        </p:nvSpPr>
        <p:spPr bwMode="auto">
          <a:xfrm rot="16200000" flipV="1">
            <a:off x="3240191" y="5226267"/>
            <a:ext cx="0" cy="241451"/>
          </a:xfrm>
          <a:prstGeom prst="line">
            <a:avLst/>
          </a:prstGeom>
          <a:noFill/>
          <a:ln w="63500" cap="sq" cmpd="sng" algn="ctr">
            <a:solidFill>
              <a:sysClr val="window" lastClr="FFFFFF"/>
            </a:solidFill>
            <a:prstDash val="solid"/>
            <a:miter lim="800000"/>
            <a:headEnd type="triangl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grpSp>
        <p:nvGrpSpPr>
          <p:cNvPr id="48" name="Group 143"/>
          <p:cNvGrpSpPr/>
          <p:nvPr/>
        </p:nvGrpSpPr>
        <p:grpSpPr>
          <a:xfrm>
            <a:off x="3821080" y="5112471"/>
            <a:ext cx="242177" cy="166216"/>
            <a:chOff x="4084698" y="5235668"/>
            <a:chExt cx="487810" cy="334805"/>
          </a:xfrm>
        </p:grpSpPr>
        <p:sp>
          <p:nvSpPr>
            <p:cNvPr id="49" name="Rectangle 144"/>
            <p:cNvSpPr/>
            <p:nvPr/>
          </p:nvSpPr>
          <p:spPr>
            <a:xfrm>
              <a:off x="4084820" y="5259645"/>
              <a:ext cx="466331" cy="291276"/>
            </a:xfrm>
            <a:prstGeom prst="rect">
              <a:avLst/>
            </a:prstGeom>
            <a:solidFill>
              <a:srgbClr val="353435"/>
            </a:solidFill>
            <a:ln w="25400" cap="flat" cmpd="sng" algn="ctr">
              <a:noFill/>
              <a:prstDash val="solid"/>
            </a:ln>
            <a:effectLst/>
          </p:spPr>
          <p:txBody>
            <a:bodyPr rtlCol="0" anchor="ctr"/>
            <a:lstStyle/>
            <a:p>
              <a:pPr algn="ctr" fontAlgn="auto">
                <a:spcBef>
                  <a:spcPts val="0"/>
                </a:spcBef>
                <a:spcAft>
                  <a:spcPts val="0"/>
                </a:spcAft>
                <a:defRPr/>
              </a:pPr>
              <a:endParaRPr lang="en-US" sz="1800" kern="0" smtClean="0">
                <a:solidFill>
                  <a:prstClr val="white"/>
                </a:solidFill>
                <a:latin typeface="Segoe UI"/>
              </a:endParaRPr>
            </a:p>
          </p:txBody>
        </p:sp>
        <p:pic>
          <p:nvPicPr>
            <p:cNvPr id="50" name="Picture 14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084698" y="5235668"/>
              <a:ext cx="487810" cy="3348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Group 146"/>
          <p:cNvGrpSpPr/>
          <p:nvPr/>
        </p:nvGrpSpPr>
        <p:grpSpPr>
          <a:xfrm>
            <a:off x="3261579" y="5511990"/>
            <a:ext cx="220152" cy="298429"/>
            <a:chOff x="3361248" y="5385095"/>
            <a:chExt cx="296351" cy="401721"/>
          </a:xfrm>
        </p:grpSpPr>
        <p:sp>
          <p:nvSpPr>
            <p:cNvPr id="52" name="Rectangle 147"/>
            <p:cNvSpPr/>
            <p:nvPr/>
          </p:nvSpPr>
          <p:spPr>
            <a:xfrm>
              <a:off x="3386522" y="5509691"/>
              <a:ext cx="228009" cy="223764"/>
            </a:xfrm>
            <a:prstGeom prst="rect">
              <a:avLst/>
            </a:prstGeom>
            <a:solidFill>
              <a:srgbClr val="353435"/>
            </a:solidFill>
            <a:ln w="25400" cap="flat" cmpd="sng" algn="ctr">
              <a:noFill/>
              <a:prstDash val="solid"/>
            </a:ln>
            <a:effectLst/>
          </p:spPr>
          <p:txBody>
            <a:bodyPr rtlCol="0" anchor="ctr"/>
            <a:lstStyle/>
            <a:p>
              <a:pPr algn="ctr" fontAlgn="auto">
                <a:spcBef>
                  <a:spcPts val="0"/>
                </a:spcBef>
                <a:spcAft>
                  <a:spcPts val="0"/>
                </a:spcAft>
                <a:defRPr/>
              </a:pPr>
              <a:endParaRPr lang="en-US" sz="1800" kern="0" smtClean="0">
                <a:solidFill>
                  <a:prstClr val="white"/>
                </a:solidFill>
                <a:latin typeface="Segoe UI"/>
              </a:endParaRPr>
            </a:p>
          </p:txBody>
        </p:sp>
        <p:sp>
          <p:nvSpPr>
            <p:cNvPr id="53" name="Right Triangle 148"/>
            <p:cNvSpPr/>
            <p:nvPr/>
          </p:nvSpPr>
          <p:spPr>
            <a:xfrm rot="16200000">
              <a:off x="3375456" y="5373383"/>
              <a:ext cx="148930" cy="172354"/>
            </a:xfrm>
            <a:prstGeom prst="rtTriangle">
              <a:avLst/>
            </a:prstGeom>
            <a:solidFill>
              <a:srgbClr val="353435"/>
            </a:solidFill>
            <a:ln w="25400" cap="flat" cmpd="sng" algn="ctr">
              <a:noFill/>
              <a:prstDash val="solid"/>
            </a:ln>
            <a:effectLst/>
          </p:spPr>
          <p:txBody>
            <a:bodyPr rtlCol="0" anchor="ctr"/>
            <a:lstStyle/>
            <a:p>
              <a:pPr algn="ctr" fontAlgn="auto">
                <a:spcBef>
                  <a:spcPts val="0"/>
                </a:spcBef>
                <a:spcAft>
                  <a:spcPts val="0"/>
                </a:spcAft>
                <a:defRPr/>
              </a:pPr>
              <a:endParaRPr lang="en-US" sz="1800" kern="0" smtClean="0">
                <a:solidFill>
                  <a:prstClr val="white"/>
                </a:solidFill>
                <a:latin typeface="Segoe UI"/>
              </a:endParaRPr>
            </a:p>
          </p:txBody>
        </p:sp>
        <p:pic>
          <p:nvPicPr>
            <p:cNvPr id="54" name="Picture 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361248" y="5385097"/>
              <a:ext cx="296351" cy="401719"/>
            </a:xfrm>
            <a:prstGeom prst="rect">
              <a:avLst/>
            </a:prstGeom>
            <a:noFill/>
            <a:extLst>
              <a:ext uri="{909E8E84-426E-40DD-AFC4-6F175D3DCCD1}">
                <a14:hiddenFill xmlns:a14="http://schemas.microsoft.com/office/drawing/2010/main">
                  <a:solidFill>
                    <a:srgbClr val="FFFFFF"/>
                  </a:solidFill>
                </a14:hiddenFill>
              </a:ext>
            </a:extLst>
          </p:spPr>
        </p:pic>
      </p:grpSp>
      <p:sp>
        <p:nvSpPr>
          <p:cNvPr id="55" name="TextBox 150"/>
          <p:cNvSpPr txBox="1"/>
          <p:nvPr/>
        </p:nvSpPr>
        <p:spPr>
          <a:xfrm>
            <a:off x="2865845" y="5534544"/>
            <a:ext cx="364443" cy="230832"/>
          </a:xfrm>
          <a:prstGeom prst="rect">
            <a:avLst/>
          </a:prstGeom>
          <a:noFill/>
        </p:spPr>
        <p:txBody>
          <a:bodyPr wrap="square" lIns="0" tIns="0" rIns="0" bIns="0" rtlCol="0">
            <a:spAutoFit/>
          </a:bodyPr>
          <a:lstStyle/>
          <a:p>
            <a:pPr algn="r" fontAlgn="auto">
              <a:spcBef>
                <a:spcPts val="0"/>
              </a:spcBef>
              <a:spcAft>
                <a:spcPts val="0"/>
              </a:spcAft>
              <a:defRPr/>
            </a:pPr>
            <a:r>
              <a:rPr lang="en-US" sz="1500" i="1" kern="0" dirty="0" smtClean="0">
                <a:solidFill>
                  <a:prstClr val="white"/>
                </a:solidFill>
                <a:latin typeface="Segoe UI"/>
              </a:rPr>
              <a:t>Log</a:t>
            </a:r>
          </a:p>
        </p:txBody>
      </p:sp>
      <p:sp>
        <p:nvSpPr>
          <p:cNvPr id="56" name="Straight Connector 1024003"/>
          <p:cNvSpPr>
            <a:spLocks noChangeShapeType="1"/>
          </p:cNvSpPr>
          <p:nvPr/>
        </p:nvSpPr>
        <p:spPr bwMode="auto">
          <a:xfrm rot="5400000">
            <a:off x="4518439" y="4810004"/>
            <a:ext cx="0" cy="1073975"/>
          </a:xfrm>
          <a:prstGeom prst="line">
            <a:avLst/>
          </a:prstGeom>
          <a:noFill/>
          <a:ln w="63500" cap="sq" cmpd="sng" algn="ctr">
            <a:solidFill>
              <a:sysClr val="window" lastClr="FFFFFF"/>
            </a:solidFill>
            <a:prstDash val="solid"/>
            <a:miter lim="800000"/>
            <a:headEnd type="non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sp>
        <p:nvSpPr>
          <p:cNvPr id="57" name="Straight Connector 1024003"/>
          <p:cNvSpPr>
            <a:spLocks noChangeShapeType="1"/>
          </p:cNvSpPr>
          <p:nvPr/>
        </p:nvSpPr>
        <p:spPr bwMode="auto">
          <a:xfrm rot="16200000" flipH="1" flipV="1">
            <a:off x="4869616" y="5161186"/>
            <a:ext cx="371619" cy="0"/>
          </a:xfrm>
          <a:prstGeom prst="line">
            <a:avLst/>
          </a:prstGeom>
          <a:noFill/>
          <a:ln w="63500" cap="sq" cmpd="sng" algn="ctr">
            <a:solidFill>
              <a:sysClr val="window" lastClr="FFFFFF"/>
            </a:solidFill>
            <a:prstDash val="solid"/>
            <a:miter lim="800000"/>
            <a:headEnd type="triangl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sp>
        <p:nvSpPr>
          <p:cNvPr id="58" name="TextBox 153"/>
          <p:cNvSpPr txBox="1"/>
          <p:nvPr/>
        </p:nvSpPr>
        <p:spPr>
          <a:xfrm>
            <a:off x="5175403" y="4980998"/>
            <a:ext cx="675168" cy="461665"/>
          </a:xfrm>
          <a:prstGeom prst="rect">
            <a:avLst/>
          </a:prstGeom>
          <a:noFill/>
        </p:spPr>
        <p:txBody>
          <a:bodyPr wrap="square" lIns="0" tIns="0" rIns="0" bIns="0" rtlCol="0">
            <a:spAutoFit/>
          </a:bodyPr>
          <a:lstStyle/>
          <a:p>
            <a:pPr fontAlgn="auto">
              <a:spcBef>
                <a:spcPts val="0"/>
              </a:spcBef>
              <a:spcAft>
                <a:spcPts val="0"/>
              </a:spcAft>
              <a:defRPr/>
            </a:pPr>
            <a:r>
              <a:rPr lang="en-US" sz="1500" i="1" kern="0" dirty="0" smtClean="0">
                <a:solidFill>
                  <a:prstClr val="white"/>
                </a:solidFill>
                <a:latin typeface="Segoe UI"/>
              </a:rPr>
              <a:t>Reliable</a:t>
            </a:r>
          </a:p>
          <a:p>
            <a:pPr fontAlgn="auto">
              <a:spcBef>
                <a:spcPts val="0"/>
              </a:spcBef>
              <a:spcAft>
                <a:spcPts val="0"/>
              </a:spcAft>
              <a:defRPr/>
            </a:pPr>
            <a:r>
              <a:rPr lang="en-US" sz="1500" i="1" kern="0" dirty="0" smtClean="0">
                <a:solidFill>
                  <a:prstClr val="white"/>
                </a:solidFill>
                <a:latin typeface="Segoe UI"/>
              </a:rPr>
              <a:t>Event</a:t>
            </a:r>
          </a:p>
        </p:txBody>
      </p:sp>
      <p:sp>
        <p:nvSpPr>
          <p:cNvPr id="59" name="Chevron 154"/>
          <p:cNvSpPr/>
          <p:nvPr/>
        </p:nvSpPr>
        <p:spPr>
          <a:xfrm>
            <a:off x="6182927" y="4476751"/>
            <a:ext cx="91440" cy="91440"/>
          </a:xfrm>
          <a:prstGeom prst="chevron">
            <a:avLst/>
          </a:prstGeom>
          <a:solidFill>
            <a:sysClr val="window" lastClr="FFFFFF"/>
          </a:solidFill>
          <a:ln w="25400"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800" kern="0" smtClean="0">
              <a:solidFill>
                <a:srgbClr val="353435"/>
              </a:solidFill>
              <a:latin typeface="Segoe UI"/>
            </a:endParaRPr>
          </a:p>
        </p:txBody>
      </p:sp>
      <p:sp>
        <p:nvSpPr>
          <p:cNvPr id="60" name="Chevron 155"/>
          <p:cNvSpPr/>
          <p:nvPr/>
        </p:nvSpPr>
        <p:spPr>
          <a:xfrm>
            <a:off x="6618180" y="4476751"/>
            <a:ext cx="91440" cy="91440"/>
          </a:xfrm>
          <a:prstGeom prst="chevron">
            <a:avLst/>
          </a:prstGeom>
          <a:solidFill>
            <a:sysClr val="window" lastClr="FFFFFF"/>
          </a:solidFill>
          <a:ln w="25400"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800" kern="0" smtClean="0">
              <a:solidFill>
                <a:srgbClr val="353435"/>
              </a:solidFill>
              <a:latin typeface="Segoe UI"/>
            </a:endParaRPr>
          </a:p>
        </p:txBody>
      </p:sp>
      <p:sp>
        <p:nvSpPr>
          <p:cNvPr id="61" name="Straight Connector 1024003"/>
          <p:cNvSpPr>
            <a:spLocks noChangeShapeType="1"/>
          </p:cNvSpPr>
          <p:nvPr/>
        </p:nvSpPr>
        <p:spPr bwMode="auto">
          <a:xfrm flipH="1" flipV="1">
            <a:off x="6450775" y="4980230"/>
            <a:ext cx="0" cy="602833"/>
          </a:xfrm>
          <a:prstGeom prst="line">
            <a:avLst/>
          </a:prstGeom>
          <a:noFill/>
          <a:ln w="63500" cap="sq" cmpd="sng" algn="ctr">
            <a:solidFill>
              <a:sysClr val="window" lastClr="FFFFFF"/>
            </a:solidFill>
            <a:prstDash val="solid"/>
            <a:miter lim="800000"/>
            <a:headEnd type="non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sp>
        <p:nvSpPr>
          <p:cNvPr id="62" name="Straight Connector 1024003"/>
          <p:cNvSpPr>
            <a:spLocks noChangeShapeType="1"/>
          </p:cNvSpPr>
          <p:nvPr/>
        </p:nvSpPr>
        <p:spPr bwMode="auto">
          <a:xfrm rot="16200000" flipH="1" flipV="1">
            <a:off x="5204356" y="4338488"/>
            <a:ext cx="0" cy="2489161"/>
          </a:xfrm>
          <a:prstGeom prst="line">
            <a:avLst/>
          </a:prstGeom>
          <a:noFill/>
          <a:ln w="63500" cap="sq" cmpd="sng" algn="ctr">
            <a:solidFill>
              <a:sysClr val="window" lastClr="FFFFFF"/>
            </a:solidFill>
            <a:prstDash val="solid"/>
            <a:miter lim="800000"/>
            <a:headEnd type="none" w="med" len="sm"/>
            <a:tailEnd type="triangl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sp>
        <p:nvSpPr>
          <p:cNvPr id="63" name="TextBox 158"/>
          <p:cNvSpPr txBox="1"/>
          <p:nvPr/>
        </p:nvSpPr>
        <p:spPr>
          <a:xfrm>
            <a:off x="6511541" y="5047855"/>
            <a:ext cx="675168" cy="461665"/>
          </a:xfrm>
          <a:prstGeom prst="rect">
            <a:avLst/>
          </a:prstGeom>
          <a:noFill/>
        </p:spPr>
        <p:txBody>
          <a:bodyPr wrap="square" lIns="0" tIns="0" rIns="0" bIns="0" rtlCol="0">
            <a:spAutoFit/>
          </a:bodyPr>
          <a:lstStyle/>
          <a:p>
            <a:pPr fontAlgn="auto">
              <a:spcBef>
                <a:spcPts val="0"/>
              </a:spcBef>
              <a:spcAft>
                <a:spcPts val="0"/>
              </a:spcAft>
              <a:defRPr/>
            </a:pPr>
            <a:r>
              <a:rPr lang="en-US" sz="1500" i="1" kern="0" dirty="0" smtClean="0">
                <a:solidFill>
                  <a:prstClr val="white"/>
                </a:solidFill>
                <a:latin typeface="Segoe UI"/>
              </a:rPr>
              <a:t>Read</a:t>
            </a:r>
          </a:p>
          <a:p>
            <a:pPr fontAlgn="auto">
              <a:spcBef>
                <a:spcPts val="0"/>
              </a:spcBef>
              <a:spcAft>
                <a:spcPts val="0"/>
              </a:spcAft>
              <a:defRPr/>
            </a:pPr>
            <a:r>
              <a:rPr lang="en-US" sz="1500" i="1" kern="0" dirty="0" smtClean="0">
                <a:solidFill>
                  <a:prstClr val="white"/>
                </a:solidFill>
                <a:latin typeface="Segoe UI"/>
              </a:rPr>
              <a:t>Content</a:t>
            </a:r>
          </a:p>
        </p:txBody>
      </p:sp>
      <p:sp>
        <p:nvSpPr>
          <p:cNvPr id="64" name="Chevron 159"/>
          <p:cNvSpPr/>
          <p:nvPr/>
        </p:nvSpPr>
        <p:spPr>
          <a:xfrm>
            <a:off x="5707380" y="4476750"/>
            <a:ext cx="91440" cy="91440"/>
          </a:xfrm>
          <a:prstGeom prst="chevron">
            <a:avLst/>
          </a:prstGeom>
          <a:solidFill>
            <a:sysClr val="window" lastClr="FFFFFF"/>
          </a:solidFill>
          <a:ln w="25400"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800" kern="0" smtClean="0">
              <a:solidFill>
                <a:srgbClr val="353435"/>
              </a:solidFill>
              <a:latin typeface="Segoe UI"/>
            </a:endParaRPr>
          </a:p>
        </p:txBody>
      </p:sp>
      <p:sp>
        <p:nvSpPr>
          <p:cNvPr id="65" name="Chevron 160"/>
          <p:cNvSpPr/>
          <p:nvPr/>
        </p:nvSpPr>
        <p:spPr>
          <a:xfrm>
            <a:off x="7102729" y="4476750"/>
            <a:ext cx="91440" cy="91440"/>
          </a:xfrm>
          <a:prstGeom prst="chevron">
            <a:avLst/>
          </a:prstGeom>
          <a:solidFill>
            <a:sysClr val="window" lastClr="FFFFFF"/>
          </a:solidFill>
          <a:ln w="25400" cap="flat" cmpd="sng" algn="ctr">
            <a:noFill/>
            <a:prstDash val="solid"/>
          </a:ln>
          <a:effectLst/>
        </p:spPr>
        <p:txBody>
          <a:bodyPr lIns="91438" tIns="45719" rIns="91438" bIns="45719" rtlCol="0" anchor="ctr"/>
          <a:lstStyle/>
          <a:p>
            <a:pPr algn="ctr" fontAlgn="auto">
              <a:spcBef>
                <a:spcPts val="0"/>
              </a:spcBef>
              <a:spcAft>
                <a:spcPts val="0"/>
              </a:spcAft>
              <a:defRPr/>
            </a:pPr>
            <a:endParaRPr lang="en-US" sz="1800" kern="0" smtClean="0">
              <a:solidFill>
                <a:srgbClr val="353435"/>
              </a:solidFill>
              <a:latin typeface="Segoe UI"/>
            </a:endParaRPr>
          </a:p>
        </p:txBody>
      </p:sp>
      <p:sp>
        <p:nvSpPr>
          <p:cNvPr id="66" name="Straight Connector 1024003"/>
          <p:cNvSpPr>
            <a:spLocks noChangeShapeType="1"/>
          </p:cNvSpPr>
          <p:nvPr/>
        </p:nvSpPr>
        <p:spPr bwMode="auto">
          <a:xfrm flipH="1" flipV="1">
            <a:off x="7454751" y="4981562"/>
            <a:ext cx="0" cy="366763"/>
          </a:xfrm>
          <a:prstGeom prst="line">
            <a:avLst/>
          </a:prstGeom>
          <a:noFill/>
          <a:ln w="63500" cap="sq" cmpd="sng" algn="ctr">
            <a:solidFill>
              <a:sysClr val="window" lastClr="FFFFFF"/>
            </a:solidFill>
            <a:prstDash val="solid"/>
            <a:miter lim="800000"/>
            <a:headEnd type="non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sp>
        <p:nvSpPr>
          <p:cNvPr id="67" name="Straight Connector 1024003"/>
          <p:cNvSpPr>
            <a:spLocks noChangeShapeType="1"/>
          </p:cNvSpPr>
          <p:nvPr/>
        </p:nvSpPr>
        <p:spPr bwMode="auto">
          <a:xfrm rot="16200000" flipV="1">
            <a:off x="7575475" y="5227599"/>
            <a:ext cx="0" cy="241451"/>
          </a:xfrm>
          <a:prstGeom prst="line">
            <a:avLst/>
          </a:prstGeom>
          <a:noFill/>
          <a:ln w="63500" cap="sq" cmpd="sng" algn="ctr">
            <a:solidFill>
              <a:sysClr val="window" lastClr="FFFFFF"/>
            </a:solidFill>
            <a:prstDash val="solid"/>
            <a:miter lim="800000"/>
            <a:headEnd type="triangl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sp>
        <p:nvSpPr>
          <p:cNvPr id="68" name="Flowchart: Document 163"/>
          <p:cNvSpPr/>
          <p:nvPr/>
        </p:nvSpPr>
        <p:spPr>
          <a:xfrm>
            <a:off x="8195724" y="5149299"/>
            <a:ext cx="220152" cy="208323"/>
          </a:xfrm>
          <a:prstGeom prst="flowChartDocument">
            <a:avLst/>
          </a:prstGeom>
          <a:solidFill>
            <a:srgbClr val="0072C6">
              <a:lumMod val="40000"/>
              <a:lumOff val="60000"/>
            </a:srgbClr>
          </a:solidFill>
          <a:ln w="9525" cap="flat" cmpd="sng" algn="ctr">
            <a:solidFill>
              <a:srgbClr val="0072C6">
                <a:shade val="95000"/>
                <a:satMod val="105000"/>
              </a:srgbClr>
            </a:solidFill>
            <a:prstDash val="solid"/>
          </a:ln>
          <a:effectLst/>
        </p:spPr>
        <p:txBody>
          <a:bodyPr lIns="91438" tIns="45719" rIns="91438" bIns="45719" rtlCol="0" anchor="ctr"/>
          <a:lstStyle/>
          <a:p>
            <a:pPr algn="ctr" fontAlgn="auto">
              <a:spcBef>
                <a:spcPts val="0"/>
              </a:spcBef>
              <a:spcAft>
                <a:spcPts val="0"/>
              </a:spcAft>
              <a:defRPr/>
            </a:pPr>
            <a:endParaRPr lang="en-US" sz="800" kern="0" dirty="0" smtClean="0">
              <a:solidFill>
                <a:prstClr val="white"/>
              </a:solidFill>
              <a:latin typeface="Segoe UI"/>
            </a:endParaRPr>
          </a:p>
        </p:txBody>
      </p:sp>
      <p:grpSp>
        <p:nvGrpSpPr>
          <p:cNvPr id="69" name="Group 164"/>
          <p:cNvGrpSpPr/>
          <p:nvPr/>
        </p:nvGrpSpPr>
        <p:grpSpPr>
          <a:xfrm>
            <a:off x="8991602" y="1724857"/>
            <a:ext cx="2590799" cy="4343399"/>
            <a:chOff x="8991600" y="1600201"/>
            <a:chExt cx="2590799" cy="4343399"/>
          </a:xfrm>
        </p:grpSpPr>
        <p:sp>
          <p:nvSpPr>
            <p:cNvPr id="70" name="Rectangle 165"/>
            <p:cNvSpPr/>
            <p:nvPr/>
          </p:nvSpPr>
          <p:spPr>
            <a:xfrm>
              <a:off x="8991600" y="1600201"/>
              <a:ext cx="2590799" cy="43433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115885" fontAlgn="auto">
                <a:spcBef>
                  <a:spcPts val="0"/>
                </a:spcBef>
                <a:spcAft>
                  <a:spcPts val="0"/>
                </a:spcAft>
                <a:defRPr/>
              </a:pPr>
              <a:r>
                <a:rPr lang="en-US" sz="1800" b="1" kern="0" dirty="0" smtClean="0">
                  <a:solidFill>
                    <a:prstClr val="white"/>
                  </a:solidFill>
                  <a:latin typeface="+mn-lt"/>
                </a:rPr>
                <a:t>MBX 2013</a:t>
              </a:r>
            </a:p>
          </p:txBody>
        </p:sp>
        <p:sp>
          <p:nvSpPr>
            <p:cNvPr id="71" name="Rectangle 166"/>
            <p:cNvSpPr/>
            <p:nvPr/>
          </p:nvSpPr>
          <p:spPr>
            <a:xfrm>
              <a:off x="9201149" y="3581400"/>
              <a:ext cx="2171700" cy="21336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t"/>
            <a:lstStyle/>
            <a:p>
              <a:pPr marL="115885" fontAlgn="auto">
                <a:spcBef>
                  <a:spcPts val="0"/>
                </a:spcBef>
                <a:spcAft>
                  <a:spcPts val="0"/>
                </a:spcAft>
                <a:defRPr/>
              </a:pPr>
              <a:r>
                <a:rPr lang="en-US" sz="1500" b="1" kern="0" dirty="0" smtClean="0">
                  <a:solidFill>
                    <a:prstClr val="white"/>
                  </a:solidFill>
                  <a:latin typeface="Segoe UI"/>
                </a:rPr>
                <a:t>Mailbox</a:t>
              </a:r>
            </a:p>
          </p:txBody>
        </p:sp>
        <p:grpSp>
          <p:nvGrpSpPr>
            <p:cNvPr id="72" name="Group 167"/>
            <p:cNvGrpSpPr/>
            <p:nvPr/>
          </p:nvGrpSpPr>
          <p:grpSpPr>
            <a:xfrm>
              <a:off x="9763803" y="4356250"/>
              <a:ext cx="1390314" cy="583900"/>
              <a:chOff x="9841962" y="4427733"/>
              <a:chExt cx="1390314" cy="583900"/>
            </a:xfrm>
          </p:grpSpPr>
          <p:sp>
            <p:nvSpPr>
              <p:cNvPr id="74" name="Can 169"/>
              <p:cNvSpPr/>
              <p:nvPr/>
            </p:nvSpPr>
            <p:spPr>
              <a:xfrm>
                <a:off x="9841962" y="4427733"/>
                <a:ext cx="599397" cy="583900"/>
              </a:xfrm>
              <a:prstGeom prst="can">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fontAlgn="auto">
                  <a:spcBef>
                    <a:spcPts val="0"/>
                  </a:spcBef>
                  <a:spcAft>
                    <a:spcPts val="0"/>
                  </a:spcAft>
                  <a:defRPr/>
                </a:pPr>
                <a:r>
                  <a:rPr lang="en-US" sz="1800" b="1" kern="0" dirty="0" smtClean="0">
                    <a:solidFill>
                      <a:prstClr val="white"/>
                    </a:solidFill>
                    <a:latin typeface="Segoe UI"/>
                  </a:rPr>
                  <a:t>DB</a:t>
                </a:r>
              </a:p>
            </p:txBody>
          </p:sp>
          <p:sp>
            <p:nvSpPr>
              <p:cNvPr id="75" name="Can 170"/>
              <p:cNvSpPr/>
              <p:nvPr/>
            </p:nvSpPr>
            <p:spPr>
              <a:xfrm>
                <a:off x="10632879" y="4427733"/>
                <a:ext cx="599397" cy="583900"/>
              </a:xfrm>
              <a:prstGeom prst="can">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fontAlgn="auto">
                  <a:spcBef>
                    <a:spcPts val="0"/>
                  </a:spcBef>
                  <a:spcAft>
                    <a:spcPts val="0"/>
                  </a:spcAft>
                  <a:defRPr/>
                </a:pPr>
                <a:r>
                  <a:rPr lang="en-US" sz="1800" b="1" kern="0" dirty="0" err="1" smtClean="0">
                    <a:solidFill>
                      <a:prstClr val="white"/>
                    </a:solidFill>
                    <a:latin typeface="Segoe UI"/>
                  </a:rPr>
                  <a:t>Idx</a:t>
                </a:r>
                <a:endParaRPr lang="en-US" sz="1800" b="1" kern="0" dirty="0" smtClean="0">
                  <a:solidFill>
                    <a:prstClr val="white"/>
                  </a:solidFill>
                  <a:latin typeface="Segoe UI"/>
                </a:endParaRPr>
              </a:p>
            </p:txBody>
          </p:sp>
        </p:grpSp>
        <p:sp>
          <p:nvSpPr>
            <p:cNvPr id="73" name="TextBox 168"/>
            <p:cNvSpPr txBox="1"/>
            <p:nvPr/>
          </p:nvSpPr>
          <p:spPr>
            <a:xfrm>
              <a:off x="9428715" y="4066043"/>
              <a:ext cx="675168" cy="2308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lIns="0" tIns="0" rIns="0" bIns="0" rtlCol="0">
              <a:spAutoFit/>
            </a:bodyPr>
            <a:lstStyle/>
            <a:p>
              <a:pPr algn="ctr" fontAlgn="auto">
                <a:spcBef>
                  <a:spcPts val="0"/>
                </a:spcBef>
                <a:spcAft>
                  <a:spcPts val="0"/>
                </a:spcAft>
                <a:defRPr/>
              </a:pPr>
              <a:r>
                <a:rPr lang="en-US" sz="1500" kern="0" dirty="0" smtClean="0">
                  <a:solidFill>
                    <a:prstClr val="white"/>
                  </a:solidFill>
                  <a:latin typeface="Segoe UI"/>
                </a:rPr>
                <a:t>Passive</a:t>
              </a:r>
            </a:p>
          </p:txBody>
        </p:sp>
      </p:grpSp>
      <p:grpSp>
        <p:nvGrpSpPr>
          <p:cNvPr id="76" name="Group 171"/>
          <p:cNvGrpSpPr/>
          <p:nvPr/>
        </p:nvGrpSpPr>
        <p:grpSpPr>
          <a:xfrm>
            <a:off x="10200701" y="4442093"/>
            <a:ext cx="242177" cy="166216"/>
            <a:chOff x="4084698" y="5235668"/>
            <a:chExt cx="487810" cy="334805"/>
          </a:xfrm>
        </p:grpSpPr>
        <p:sp>
          <p:nvSpPr>
            <p:cNvPr id="77" name="Rectangle 172"/>
            <p:cNvSpPr/>
            <p:nvPr/>
          </p:nvSpPr>
          <p:spPr>
            <a:xfrm>
              <a:off x="4084820" y="5259645"/>
              <a:ext cx="466331" cy="291276"/>
            </a:xfrm>
            <a:prstGeom prst="rect">
              <a:avLst/>
            </a:prstGeom>
            <a:solidFill>
              <a:srgbClr val="353435"/>
            </a:solidFill>
            <a:ln w="25400" cap="flat" cmpd="sng" algn="ctr">
              <a:noFill/>
              <a:prstDash val="solid"/>
            </a:ln>
            <a:effectLst/>
          </p:spPr>
          <p:txBody>
            <a:bodyPr rtlCol="0" anchor="ctr"/>
            <a:lstStyle/>
            <a:p>
              <a:pPr algn="ctr" fontAlgn="auto">
                <a:spcBef>
                  <a:spcPts val="0"/>
                </a:spcBef>
                <a:spcAft>
                  <a:spcPts val="0"/>
                </a:spcAft>
                <a:defRPr/>
              </a:pPr>
              <a:endParaRPr lang="en-US" sz="1800" kern="0" smtClean="0">
                <a:solidFill>
                  <a:prstClr val="white"/>
                </a:solidFill>
                <a:latin typeface="Segoe UI"/>
              </a:endParaRPr>
            </a:p>
          </p:txBody>
        </p:sp>
        <p:pic>
          <p:nvPicPr>
            <p:cNvPr id="78" name="Picture 17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084698" y="5235668"/>
              <a:ext cx="487810" cy="3348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9" name="Group 174"/>
          <p:cNvGrpSpPr/>
          <p:nvPr/>
        </p:nvGrpSpPr>
        <p:grpSpPr>
          <a:xfrm>
            <a:off x="9671324" y="4914640"/>
            <a:ext cx="220152" cy="298429"/>
            <a:chOff x="3361248" y="5385095"/>
            <a:chExt cx="296351" cy="401721"/>
          </a:xfrm>
        </p:grpSpPr>
        <p:sp>
          <p:nvSpPr>
            <p:cNvPr id="80" name="Rectangle 175"/>
            <p:cNvSpPr/>
            <p:nvPr/>
          </p:nvSpPr>
          <p:spPr>
            <a:xfrm>
              <a:off x="3386522" y="5509691"/>
              <a:ext cx="228009" cy="223764"/>
            </a:xfrm>
            <a:prstGeom prst="rect">
              <a:avLst/>
            </a:prstGeom>
            <a:solidFill>
              <a:srgbClr val="353435"/>
            </a:solidFill>
            <a:ln w="25400" cap="flat" cmpd="sng" algn="ctr">
              <a:noFill/>
              <a:prstDash val="solid"/>
            </a:ln>
            <a:effectLst/>
          </p:spPr>
          <p:txBody>
            <a:bodyPr rtlCol="0" anchor="ctr"/>
            <a:lstStyle/>
            <a:p>
              <a:pPr algn="ctr" fontAlgn="auto">
                <a:spcBef>
                  <a:spcPts val="0"/>
                </a:spcBef>
                <a:spcAft>
                  <a:spcPts val="0"/>
                </a:spcAft>
                <a:defRPr/>
              </a:pPr>
              <a:endParaRPr lang="en-US" sz="1800" kern="0" smtClean="0">
                <a:solidFill>
                  <a:prstClr val="white"/>
                </a:solidFill>
                <a:latin typeface="Segoe UI"/>
              </a:endParaRPr>
            </a:p>
          </p:txBody>
        </p:sp>
        <p:sp>
          <p:nvSpPr>
            <p:cNvPr id="81" name="Right Triangle 176"/>
            <p:cNvSpPr/>
            <p:nvPr/>
          </p:nvSpPr>
          <p:spPr>
            <a:xfrm rot="16200000">
              <a:off x="3375456" y="5373383"/>
              <a:ext cx="148930" cy="172354"/>
            </a:xfrm>
            <a:prstGeom prst="rtTriangle">
              <a:avLst/>
            </a:prstGeom>
            <a:solidFill>
              <a:srgbClr val="353435"/>
            </a:solidFill>
            <a:ln w="25400" cap="flat" cmpd="sng" algn="ctr">
              <a:noFill/>
              <a:prstDash val="solid"/>
            </a:ln>
            <a:effectLst/>
          </p:spPr>
          <p:txBody>
            <a:bodyPr rtlCol="0" anchor="ctr"/>
            <a:lstStyle/>
            <a:p>
              <a:pPr algn="ctr" fontAlgn="auto">
                <a:spcBef>
                  <a:spcPts val="0"/>
                </a:spcBef>
                <a:spcAft>
                  <a:spcPts val="0"/>
                </a:spcAft>
                <a:defRPr/>
              </a:pPr>
              <a:endParaRPr lang="en-US" sz="1800" kern="0" smtClean="0">
                <a:solidFill>
                  <a:prstClr val="white"/>
                </a:solidFill>
                <a:latin typeface="Segoe UI"/>
              </a:endParaRPr>
            </a:p>
          </p:txBody>
        </p:sp>
        <p:pic>
          <p:nvPicPr>
            <p:cNvPr id="82" name="Picture 4"/>
            <p:cNvPicPr>
              <a:picLocks noChangeAspect="1" noChangeArrowheads="1"/>
            </p:cNvPicPr>
            <p:nvPr/>
          </p:nvPicPr>
          <p:blipFill>
            <a:blip r:embed="rId5" cstate="print">
              <a:duotone>
                <a:prstClr val="black"/>
                <a:srgbClr val="FFB900">
                  <a:tint val="45000"/>
                  <a:satMod val="400000"/>
                </a:srgbClr>
              </a:duotone>
              <a:extLst>
                <a:ext uri="{28A0092B-C50C-407E-A947-70E740481C1C}">
                  <a14:useLocalDpi xmlns:a14="http://schemas.microsoft.com/office/drawing/2010/main" val="0"/>
                </a:ext>
              </a:extLst>
            </a:blip>
            <a:stretch>
              <a:fillRect/>
            </a:stretch>
          </p:blipFill>
          <p:spPr bwMode="auto">
            <a:xfrm>
              <a:off x="3361248" y="5385097"/>
              <a:ext cx="296351" cy="401719"/>
            </a:xfrm>
            <a:prstGeom prst="rect">
              <a:avLst/>
            </a:prstGeom>
            <a:noFill/>
            <a:extLst>
              <a:ext uri="{909E8E84-426E-40DD-AFC4-6F175D3DCCD1}">
                <a14:hiddenFill xmlns:a14="http://schemas.microsoft.com/office/drawing/2010/main">
                  <a:solidFill>
                    <a:srgbClr val="FFFFFF"/>
                  </a:solidFill>
                </a14:hiddenFill>
              </a:ext>
            </a:extLst>
          </p:spPr>
        </p:pic>
      </p:grpSp>
      <p:sp>
        <p:nvSpPr>
          <p:cNvPr id="83" name="TextBox 178"/>
          <p:cNvSpPr txBox="1"/>
          <p:nvPr/>
        </p:nvSpPr>
        <p:spPr>
          <a:xfrm>
            <a:off x="9274368" y="4944966"/>
            <a:ext cx="364443" cy="230832"/>
          </a:xfrm>
          <a:prstGeom prst="rect">
            <a:avLst/>
          </a:prstGeom>
          <a:noFill/>
        </p:spPr>
        <p:txBody>
          <a:bodyPr wrap="square" lIns="0" tIns="0" rIns="0" bIns="0" rtlCol="0">
            <a:spAutoFit/>
          </a:bodyPr>
          <a:lstStyle/>
          <a:p>
            <a:pPr algn="r" fontAlgn="auto">
              <a:spcBef>
                <a:spcPts val="0"/>
              </a:spcBef>
              <a:spcAft>
                <a:spcPts val="0"/>
              </a:spcAft>
              <a:defRPr/>
            </a:pPr>
            <a:r>
              <a:rPr lang="en-US" sz="1500" i="1" kern="0" dirty="0" smtClean="0">
                <a:solidFill>
                  <a:prstClr val="white"/>
                </a:solidFill>
                <a:latin typeface="Segoe UI"/>
              </a:rPr>
              <a:t>Log</a:t>
            </a:r>
          </a:p>
        </p:txBody>
      </p:sp>
      <p:sp>
        <p:nvSpPr>
          <p:cNvPr id="84" name="Flowchart: Document 179"/>
          <p:cNvSpPr/>
          <p:nvPr/>
        </p:nvSpPr>
        <p:spPr>
          <a:xfrm>
            <a:off x="11029753" y="4441783"/>
            <a:ext cx="220152" cy="208323"/>
          </a:xfrm>
          <a:prstGeom prst="flowChartDocument">
            <a:avLst/>
          </a:prstGeom>
          <a:solidFill>
            <a:srgbClr val="0072C6">
              <a:lumMod val="40000"/>
              <a:lumOff val="60000"/>
            </a:srgbClr>
          </a:solidFill>
          <a:ln w="9525" cap="flat" cmpd="sng" algn="ctr">
            <a:solidFill>
              <a:srgbClr val="0072C6">
                <a:shade val="95000"/>
                <a:satMod val="105000"/>
              </a:srgbClr>
            </a:solidFill>
            <a:prstDash val="solid"/>
          </a:ln>
          <a:effectLst/>
        </p:spPr>
        <p:txBody>
          <a:bodyPr lIns="91438" tIns="45719" rIns="91438" bIns="45719" rtlCol="0" anchor="ctr"/>
          <a:lstStyle/>
          <a:p>
            <a:pPr algn="ctr" fontAlgn="auto">
              <a:spcBef>
                <a:spcPts val="0"/>
              </a:spcBef>
              <a:spcAft>
                <a:spcPts val="0"/>
              </a:spcAft>
              <a:defRPr/>
            </a:pPr>
            <a:endParaRPr lang="en-US" sz="800" kern="0" dirty="0" smtClean="0">
              <a:solidFill>
                <a:prstClr val="white"/>
              </a:solidFill>
              <a:latin typeface="Segoe UI"/>
            </a:endParaRPr>
          </a:p>
        </p:txBody>
      </p:sp>
      <p:sp>
        <p:nvSpPr>
          <p:cNvPr id="85" name="Straight Connector 1024003"/>
          <p:cNvSpPr>
            <a:spLocks noChangeShapeType="1"/>
          </p:cNvSpPr>
          <p:nvPr/>
        </p:nvSpPr>
        <p:spPr bwMode="auto">
          <a:xfrm flipH="1" flipV="1">
            <a:off x="10863031" y="5106484"/>
            <a:ext cx="0" cy="860796"/>
          </a:xfrm>
          <a:prstGeom prst="line">
            <a:avLst/>
          </a:prstGeom>
          <a:noFill/>
          <a:ln w="63500" cap="sq" cmpd="sng" algn="ctr">
            <a:solidFill>
              <a:sysClr val="window" lastClr="FFFFFF"/>
            </a:solidFill>
            <a:prstDash val="solid"/>
            <a:miter lim="800000"/>
            <a:headEnd type="non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sp>
        <p:nvSpPr>
          <p:cNvPr id="86" name="Straight Connector 1024003"/>
          <p:cNvSpPr>
            <a:spLocks noChangeShapeType="1"/>
          </p:cNvSpPr>
          <p:nvPr/>
        </p:nvSpPr>
        <p:spPr bwMode="auto">
          <a:xfrm rot="16200000" flipH="1" flipV="1">
            <a:off x="7261553" y="2365801"/>
            <a:ext cx="0" cy="7202955"/>
          </a:xfrm>
          <a:prstGeom prst="line">
            <a:avLst/>
          </a:prstGeom>
          <a:noFill/>
          <a:ln w="63500" cap="sq" cmpd="sng" algn="ctr">
            <a:solidFill>
              <a:sysClr val="window" lastClr="FFFFFF"/>
            </a:solidFill>
            <a:prstDash val="solid"/>
            <a:miter lim="800000"/>
            <a:headEnd type="non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sp>
        <p:nvSpPr>
          <p:cNvPr id="87" name="Straight Connector 1024003"/>
          <p:cNvSpPr>
            <a:spLocks noChangeShapeType="1"/>
          </p:cNvSpPr>
          <p:nvPr/>
        </p:nvSpPr>
        <p:spPr bwMode="auto">
          <a:xfrm rot="16200000" flipH="1" flipV="1">
            <a:off x="3533254" y="5840454"/>
            <a:ext cx="253647" cy="0"/>
          </a:xfrm>
          <a:prstGeom prst="line">
            <a:avLst/>
          </a:prstGeom>
          <a:noFill/>
          <a:ln w="63500" cap="sq" cmpd="sng" algn="ctr">
            <a:solidFill>
              <a:sysClr val="window" lastClr="FFFFFF"/>
            </a:solidFill>
            <a:prstDash val="solid"/>
            <a:miter lim="800000"/>
            <a:headEnd type="triangle" w="med" len="sm"/>
            <a:tailEnd type="none" w="med" len="sm"/>
          </a:ln>
          <a:effectLst/>
        </p:spPr>
        <p:txBody>
          <a:bodyPr lIns="91438" tIns="45719" rIns="91438" bIns="45719"/>
          <a:lstStyle/>
          <a:p>
            <a:pPr fontAlgn="auto">
              <a:spcBef>
                <a:spcPts val="0"/>
              </a:spcBef>
              <a:spcAft>
                <a:spcPts val="0"/>
              </a:spcAft>
              <a:defRPr/>
            </a:pPr>
            <a:endParaRPr lang="en-US" sz="1800" kern="0" dirty="0" smtClean="0">
              <a:ln>
                <a:solidFill>
                  <a:srgbClr val="0072C6"/>
                </a:solidFill>
              </a:ln>
              <a:solidFill>
                <a:srgbClr val="353435"/>
              </a:solidFill>
              <a:latin typeface="Segoe UI"/>
            </a:endParaRPr>
          </a:p>
        </p:txBody>
      </p:sp>
    </p:spTree>
    <p:extLst>
      <p:ext uri="{BB962C8B-B14F-4D97-AF65-F5344CB8AC3E}">
        <p14:creationId xmlns:p14="http://schemas.microsoft.com/office/powerpoint/2010/main" val="17882853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500"/>
                                        <p:tgtEl>
                                          <p:spTgt spid="3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up)">
                                      <p:cBhvr>
                                        <p:cTn id="48" dur="500"/>
                                        <p:tgtEl>
                                          <p:spTgt spid="24"/>
                                        </p:tgtEl>
                                      </p:cBhvr>
                                    </p:animEffect>
                                  </p:childTnLst>
                                </p:cTn>
                              </p:par>
                            </p:childTnLst>
                          </p:cTn>
                        </p:par>
                        <p:par>
                          <p:cTn id="49" fill="hold">
                            <p:stCondLst>
                              <p:cond delay="500"/>
                            </p:stCondLst>
                            <p:childTnLst>
                              <p:par>
                                <p:cTn id="50" presetID="22" presetClass="entr" presetSubtype="2"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right)">
                                      <p:cBhvr>
                                        <p:cTn id="52" dur="500"/>
                                        <p:tgtEl>
                                          <p:spTgt spid="25"/>
                                        </p:tgtEl>
                                      </p:cBhvr>
                                    </p:animEffect>
                                  </p:childTnLst>
                                </p:cTn>
                              </p:par>
                            </p:childTnLst>
                          </p:cTn>
                        </p:par>
                        <p:par>
                          <p:cTn id="53" fill="hold">
                            <p:stCondLst>
                              <p:cond delay="1000"/>
                            </p:stCondLst>
                            <p:childTnLst>
                              <p:par>
                                <p:cTn id="54" presetID="22" presetClass="entr" presetSubtype="4"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down)">
                                      <p:cBhvr>
                                        <p:cTn id="56" dur="500"/>
                                        <p:tgtEl>
                                          <p:spTgt spid="26"/>
                                        </p:tgtEl>
                                      </p:cBhvr>
                                    </p:animEffect>
                                  </p:childTnLst>
                                </p:cTn>
                              </p:par>
                            </p:childTnLst>
                          </p:cTn>
                        </p:par>
                        <p:par>
                          <p:cTn id="57" fill="hold">
                            <p:stCondLst>
                              <p:cond delay="1500"/>
                            </p:stCondLst>
                            <p:childTnLst>
                              <p:par>
                                <p:cTn id="58" presetID="22" presetClass="entr" presetSubtype="4"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down)">
                                      <p:cBhvr>
                                        <p:cTn id="60" dur="500"/>
                                        <p:tgtEl>
                                          <p:spTgt spid="3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wipe(up)">
                                      <p:cBhvr>
                                        <p:cTn id="65" dur="500"/>
                                        <p:tgtEl>
                                          <p:spTgt spid="4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wipe(up)">
                                      <p:cBhvr>
                                        <p:cTn id="73" dur="500"/>
                                        <p:tgtEl>
                                          <p:spTgt spid="46"/>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wipe(left)">
                                      <p:cBhvr>
                                        <p:cTn id="77" dur="500"/>
                                        <p:tgtEl>
                                          <p:spTgt spid="47"/>
                                        </p:tgtEl>
                                      </p:cBhvr>
                                    </p:animEffect>
                                  </p:childTnLst>
                                </p:cTn>
                              </p:par>
                            </p:childTnLst>
                          </p:cTn>
                        </p:par>
                        <p:par>
                          <p:cTn id="78" fill="hold">
                            <p:stCondLst>
                              <p:cond delay="1000"/>
                            </p:stCondLst>
                            <p:childTnLst>
                              <p:par>
                                <p:cTn id="79" presetID="10" presetClass="entr" presetSubtype="0" fill="hold" grpId="0" nodeType="after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fade">
                                      <p:cBhvr>
                                        <p:cTn id="81" dur="500"/>
                                        <p:tgtEl>
                                          <p:spTgt spid="55"/>
                                        </p:tgtEl>
                                      </p:cBhvr>
                                    </p:animEffect>
                                  </p:childTnLst>
                                </p:cTn>
                              </p:par>
                              <p:par>
                                <p:cTn id="82" presetID="10" presetClass="entr" presetSubtype="0" fill="hold"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500"/>
                                        <p:tgtEl>
                                          <p:spTgt spid="51"/>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fade">
                                      <p:cBhvr>
                                        <p:cTn id="93" dur="500"/>
                                        <p:tgtEl>
                                          <p:spTgt spid="58"/>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wipe(left)">
                                      <p:cBhvr>
                                        <p:cTn id="96" dur="500"/>
                                        <p:tgtEl>
                                          <p:spTgt spid="56"/>
                                        </p:tgtEl>
                                      </p:cBhvr>
                                    </p:animEffect>
                                  </p:childTnLst>
                                </p:cTn>
                              </p:par>
                            </p:childTnLst>
                          </p:cTn>
                        </p:par>
                        <p:par>
                          <p:cTn id="97" fill="hold">
                            <p:stCondLst>
                              <p:cond delay="500"/>
                            </p:stCondLst>
                            <p:childTnLst>
                              <p:par>
                                <p:cTn id="98" presetID="22" presetClass="entr" presetSubtype="4" fill="hold" grpId="0" nodeType="afterEffect">
                                  <p:stCondLst>
                                    <p:cond delay="0"/>
                                  </p:stCondLst>
                                  <p:childTnLst>
                                    <p:set>
                                      <p:cBhvr>
                                        <p:cTn id="99" dur="1" fill="hold">
                                          <p:stCondLst>
                                            <p:cond delay="0"/>
                                          </p:stCondLst>
                                        </p:cTn>
                                        <p:tgtEl>
                                          <p:spTgt spid="57"/>
                                        </p:tgtEl>
                                        <p:attrNameLst>
                                          <p:attrName>style.visibility</p:attrName>
                                        </p:attrNameLst>
                                      </p:cBhvr>
                                      <p:to>
                                        <p:strVal val="visible"/>
                                      </p:to>
                                    </p:set>
                                    <p:animEffect transition="in" filter="wipe(down)">
                                      <p:cBhvr>
                                        <p:cTn id="100" dur="500"/>
                                        <p:tgtEl>
                                          <p:spTgt spid="57"/>
                                        </p:tgtEl>
                                      </p:cBhvr>
                                    </p:animEffect>
                                  </p:childTnLst>
                                </p:cTn>
                              </p:par>
                            </p:childTnLst>
                          </p:cTn>
                        </p:par>
                        <p:par>
                          <p:cTn id="101" fill="hold">
                            <p:stCondLst>
                              <p:cond delay="1000"/>
                            </p:stCondLst>
                            <p:childTnLst>
                              <p:par>
                                <p:cTn id="102" presetID="10" presetClass="entr" presetSubtype="0" fill="hold" grpId="0" nodeType="after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fade">
                                      <p:cBhvr>
                                        <p:cTn id="104" dur="500"/>
                                        <p:tgtEl>
                                          <p:spTgt spid="64"/>
                                        </p:tgtEl>
                                      </p:cBhvr>
                                    </p:animEffect>
                                  </p:childTnLst>
                                </p:cTn>
                              </p:par>
                            </p:childTnLst>
                          </p:cTn>
                        </p:par>
                        <p:par>
                          <p:cTn id="105" fill="hold">
                            <p:stCondLst>
                              <p:cond delay="1500"/>
                            </p:stCondLst>
                            <p:childTnLst>
                              <p:par>
                                <p:cTn id="106" presetID="10" presetClass="entr" presetSubtype="0" fill="hold" grpId="0" nodeType="afterEffect">
                                  <p:stCondLst>
                                    <p:cond delay="0"/>
                                  </p:stCondLst>
                                  <p:childTnLst>
                                    <p:set>
                                      <p:cBhvr>
                                        <p:cTn id="107" dur="1" fill="hold">
                                          <p:stCondLst>
                                            <p:cond delay="0"/>
                                          </p:stCondLst>
                                        </p:cTn>
                                        <p:tgtEl>
                                          <p:spTgt spid="59"/>
                                        </p:tgtEl>
                                        <p:attrNameLst>
                                          <p:attrName>style.visibility</p:attrName>
                                        </p:attrNameLst>
                                      </p:cBhvr>
                                      <p:to>
                                        <p:strVal val="visible"/>
                                      </p:to>
                                    </p:set>
                                    <p:animEffect transition="in" filter="fade">
                                      <p:cBhvr>
                                        <p:cTn id="108" dur="500"/>
                                        <p:tgtEl>
                                          <p:spTgt spid="59"/>
                                        </p:tgtEl>
                                      </p:cBhvr>
                                    </p:animEffect>
                                  </p:childTnLst>
                                </p:cTn>
                              </p:par>
                            </p:childTnLst>
                          </p:cTn>
                        </p:par>
                        <p:par>
                          <p:cTn id="109" fill="hold">
                            <p:stCondLst>
                              <p:cond delay="2000"/>
                            </p:stCondLst>
                            <p:childTnLst>
                              <p:par>
                                <p:cTn id="110" presetID="10" presetClass="entr" presetSubtype="0" fill="hold" grpId="0" nodeType="afterEffect">
                                  <p:stCondLst>
                                    <p:cond delay="0"/>
                                  </p:stCondLst>
                                  <p:childTnLst>
                                    <p:set>
                                      <p:cBhvr>
                                        <p:cTn id="111" dur="1" fill="hold">
                                          <p:stCondLst>
                                            <p:cond delay="0"/>
                                          </p:stCondLst>
                                        </p:cTn>
                                        <p:tgtEl>
                                          <p:spTgt spid="60"/>
                                        </p:tgtEl>
                                        <p:attrNameLst>
                                          <p:attrName>style.visibility</p:attrName>
                                        </p:attrNameLst>
                                      </p:cBhvr>
                                      <p:to>
                                        <p:strVal val="visible"/>
                                      </p:to>
                                    </p:set>
                                    <p:animEffect transition="in" filter="fade">
                                      <p:cBhvr>
                                        <p:cTn id="112" dur="500"/>
                                        <p:tgtEl>
                                          <p:spTgt spid="6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61"/>
                                        </p:tgtEl>
                                        <p:attrNameLst>
                                          <p:attrName>style.visibility</p:attrName>
                                        </p:attrNameLst>
                                      </p:cBhvr>
                                      <p:to>
                                        <p:strVal val="visible"/>
                                      </p:to>
                                    </p:set>
                                    <p:animEffect transition="in" filter="wipe(up)">
                                      <p:cBhvr>
                                        <p:cTn id="117" dur="500"/>
                                        <p:tgtEl>
                                          <p:spTgt spid="61"/>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63"/>
                                        </p:tgtEl>
                                        <p:attrNameLst>
                                          <p:attrName>style.visibility</p:attrName>
                                        </p:attrNameLst>
                                      </p:cBhvr>
                                      <p:to>
                                        <p:strVal val="visible"/>
                                      </p:to>
                                    </p:set>
                                    <p:animEffect transition="in" filter="fade">
                                      <p:cBhvr>
                                        <p:cTn id="120" dur="500"/>
                                        <p:tgtEl>
                                          <p:spTgt spid="63"/>
                                        </p:tgtEl>
                                      </p:cBhvr>
                                    </p:animEffect>
                                  </p:childTnLst>
                                </p:cTn>
                              </p:par>
                            </p:childTnLst>
                          </p:cTn>
                        </p:par>
                        <p:par>
                          <p:cTn id="121" fill="hold">
                            <p:stCondLst>
                              <p:cond delay="500"/>
                            </p:stCondLst>
                            <p:childTnLst>
                              <p:par>
                                <p:cTn id="122" presetID="22" presetClass="entr" presetSubtype="2" fill="hold" grpId="0" nodeType="afterEffect">
                                  <p:stCondLst>
                                    <p:cond delay="0"/>
                                  </p:stCondLst>
                                  <p:childTnLst>
                                    <p:set>
                                      <p:cBhvr>
                                        <p:cTn id="123" dur="1" fill="hold">
                                          <p:stCondLst>
                                            <p:cond delay="0"/>
                                          </p:stCondLst>
                                        </p:cTn>
                                        <p:tgtEl>
                                          <p:spTgt spid="62"/>
                                        </p:tgtEl>
                                        <p:attrNameLst>
                                          <p:attrName>style.visibility</p:attrName>
                                        </p:attrNameLst>
                                      </p:cBhvr>
                                      <p:to>
                                        <p:strVal val="visible"/>
                                      </p:to>
                                    </p:set>
                                    <p:animEffect transition="in" filter="wipe(right)">
                                      <p:cBhvr>
                                        <p:cTn id="124" dur="500"/>
                                        <p:tgtEl>
                                          <p:spTgt spid="62"/>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65"/>
                                        </p:tgtEl>
                                        <p:attrNameLst>
                                          <p:attrName>style.visibility</p:attrName>
                                        </p:attrNameLst>
                                      </p:cBhvr>
                                      <p:to>
                                        <p:strVal val="visible"/>
                                      </p:to>
                                    </p:set>
                                    <p:animEffect transition="in" filter="fade">
                                      <p:cBhvr>
                                        <p:cTn id="129" dur="500"/>
                                        <p:tgtEl>
                                          <p:spTgt spid="65"/>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66"/>
                                        </p:tgtEl>
                                        <p:attrNameLst>
                                          <p:attrName>style.visibility</p:attrName>
                                        </p:attrNameLst>
                                      </p:cBhvr>
                                      <p:to>
                                        <p:strVal val="visible"/>
                                      </p:to>
                                    </p:set>
                                    <p:animEffect transition="in" filter="wipe(up)">
                                      <p:cBhvr>
                                        <p:cTn id="134" dur="500"/>
                                        <p:tgtEl>
                                          <p:spTgt spid="66"/>
                                        </p:tgtEl>
                                      </p:cBhvr>
                                    </p:animEffect>
                                  </p:childTnLst>
                                </p:cTn>
                              </p:par>
                            </p:childTnLst>
                          </p:cTn>
                        </p:par>
                        <p:par>
                          <p:cTn id="135" fill="hold">
                            <p:stCondLst>
                              <p:cond delay="500"/>
                            </p:stCondLst>
                            <p:childTnLst>
                              <p:par>
                                <p:cTn id="136" presetID="22" presetClass="entr" presetSubtype="8" fill="hold" grpId="0" nodeType="afterEffect">
                                  <p:stCondLst>
                                    <p:cond delay="0"/>
                                  </p:stCondLst>
                                  <p:childTnLst>
                                    <p:set>
                                      <p:cBhvr>
                                        <p:cTn id="137" dur="1" fill="hold">
                                          <p:stCondLst>
                                            <p:cond delay="0"/>
                                          </p:stCondLst>
                                        </p:cTn>
                                        <p:tgtEl>
                                          <p:spTgt spid="67"/>
                                        </p:tgtEl>
                                        <p:attrNameLst>
                                          <p:attrName>style.visibility</p:attrName>
                                        </p:attrNameLst>
                                      </p:cBhvr>
                                      <p:to>
                                        <p:strVal val="visible"/>
                                      </p:to>
                                    </p:set>
                                    <p:animEffect transition="in" filter="wipe(left)">
                                      <p:cBhvr>
                                        <p:cTn id="138" dur="500"/>
                                        <p:tgtEl>
                                          <p:spTgt spid="67"/>
                                        </p:tgtEl>
                                      </p:cBhvr>
                                    </p:animEffect>
                                  </p:childTnLst>
                                </p:cTn>
                              </p:par>
                            </p:childTnLst>
                          </p:cTn>
                        </p:par>
                        <p:par>
                          <p:cTn id="139" fill="hold">
                            <p:stCondLst>
                              <p:cond delay="1000"/>
                            </p:stCondLst>
                            <p:childTnLst>
                              <p:par>
                                <p:cTn id="140" presetID="10" presetClass="entr" presetSubtype="0" fill="hold" grpId="0" nodeType="afterEffect">
                                  <p:stCondLst>
                                    <p:cond delay="0"/>
                                  </p:stCondLst>
                                  <p:childTnLst>
                                    <p:set>
                                      <p:cBhvr>
                                        <p:cTn id="141" dur="1" fill="hold">
                                          <p:stCondLst>
                                            <p:cond delay="0"/>
                                          </p:stCondLst>
                                        </p:cTn>
                                        <p:tgtEl>
                                          <p:spTgt spid="68"/>
                                        </p:tgtEl>
                                        <p:attrNameLst>
                                          <p:attrName>style.visibility</p:attrName>
                                        </p:attrNameLst>
                                      </p:cBhvr>
                                      <p:to>
                                        <p:strVal val="visible"/>
                                      </p:to>
                                    </p:set>
                                    <p:animEffect transition="in" filter="fade">
                                      <p:cBhvr>
                                        <p:cTn id="142" dur="500"/>
                                        <p:tgtEl>
                                          <p:spTgt spid="68"/>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69"/>
                                        </p:tgtEl>
                                        <p:attrNameLst>
                                          <p:attrName>style.visibility</p:attrName>
                                        </p:attrNameLst>
                                      </p:cBhvr>
                                      <p:to>
                                        <p:strVal val="visible"/>
                                      </p:to>
                                    </p:set>
                                    <p:animEffect transition="in" filter="fade">
                                      <p:cBhvr>
                                        <p:cTn id="147" dur="500"/>
                                        <p:tgtEl>
                                          <p:spTgt spid="69"/>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83"/>
                                        </p:tgtEl>
                                        <p:attrNameLst>
                                          <p:attrName>style.visibility</p:attrName>
                                        </p:attrNameLst>
                                      </p:cBhvr>
                                      <p:to>
                                        <p:strVal val="visible"/>
                                      </p:to>
                                    </p:set>
                                    <p:animEffect transition="in" filter="fade">
                                      <p:cBhvr>
                                        <p:cTn id="152" dur="500"/>
                                        <p:tgtEl>
                                          <p:spTgt spid="83"/>
                                        </p:tgtEl>
                                      </p:cBhvr>
                                    </p:animEffect>
                                  </p:childTnLst>
                                </p:cTn>
                              </p:par>
                              <p:par>
                                <p:cTn id="153" presetID="10" presetClass="entr" presetSubtype="0" fill="hold" nodeType="withEffect">
                                  <p:stCondLst>
                                    <p:cond delay="0"/>
                                  </p:stCondLst>
                                  <p:childTnLst>
                                    <p:set>
                                      <p:cBhvr>
                                        <p:cTn id="154" dur="1" fill="hold">
                                          <p:stCondLst>
                                            <p:cond delay="0"/>
                                          </p:stCondLst>
                                        </p:cTn>
                                        <p:tgtEl>
                                          <p:spTgt spid="79"/>
                                        </p:tgtEl>
                                        <p:attrNameLst>
                                          <p:attrName>style.visibility</p:attrName>
                                        </p:attrNameLst>
                                      </p:cBhvr>
                                      <p:to>
                                        <p:strVal val="visible"/>
                                      </p:to>
                                    </p:set>
                                    <p:animEffect transition="in" filter="fade">
                                      <p:cBhvr>
                                        <p:cTn id="155" dur="500"/>
                                        <p:tgtEl>
                                          <p:spTgt spid="79"/>
                                        </p:tgtEl>
                                      </p:cBhvr>
                                    </p:animEffect>
                                  </p:childTnLst>
                                </p:cTn>
                              </p:par>
                            </p:childTnLst>
                          </p:cTn>
                        </p:par>
                        <p:par>
                          <p:cTn id="156" fill="hold">
                            <p:stCondLst>
                              <p:cond delay="500"/>
                            </p:stCondLst>
                            <p:childTnLst>
                              <p:par>
                                <p:cTn id="157" presetID="10" presetClass="entr" presetSubtype="0" fill="hold" nodeType="afterEffect">
                                  <p:stCondLst>
                                    <p:cond delay="0"/>
                                  </p:stCondLst>
                                  <p:childTnLst>
                                    <p:set>
                                      <p:cBhvr>
                                        <p:cTn id="158" dur="1" fill="hold">
                                          <p:stCondLst>
                                            <p:cond delay="0"/>
                                          </p:stCondLst>
                                        </p:cTn>
                                        <p:tgtEl>
                                          <p:spTgt spid="76"/>
                                        </p:tgtEl>
                                        <p:attrNameLst>
                                          <p:attrName>style.visibility</p:attrName>
                                        </p:attrNameLst>
                                      </p:cBhvr>
                                      <p:to>
                                        <p:strVal val="visible"/>
                                      </p:to>
                                    </p:set>
                                    <p:animEffect transition="in" filter="fade">
                                      <p:cBhvr>
                                        <p:cTn id="159" dur="500"/>
                                        <p:tgtEl>
                                          <p:spTgt spid="76"/>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84"/>
                                        </p:tgtEl>
                                        <p:attrNameLst>
                                          <p:attrName>style.visibility</p:attrName>
                                        </p:attrNameLst>
                                      </p:cBhvr>
                                      <p:to>
                                        <p:strVal val="visible"/>
                                      </p:to>
                                    </p:set>
                                    <p:animEffect transition="in" filter="fade">
                                      <p:cBhvr>
                                        <p:cTn id="164" dur="500"/>
                                        <p:tgtEl>
                                          <p:spTgt spid="84"/>
                                        </p:tgtEl>
                                      </p:cBhvr>
                                    </p:animEffect>
                                  </p:childTnLst>
                                </p:cTn>
                              </p:par>
                            </p:childTnLst>
                          </p:cTn>
                        </p:par>
                        <p:par>
                          <p:cTn id="165" fill="hold">
                            <p:stCondLst>
                              <p:cond delay="500"/>
                            </p:stCondLst>
                            <p:childTnLst>
                              <p:par>
                                <p:cTn id="166" presetID="22" presetClass="entr" presetSubtype="1" fill="hold" grpId="0" nodeType="afterEffect">
                                  <p:stCondLst>
                                    <p:cond delay="0"/>
                                  </p:stCondLst>
                                  <p:childTnLst>
                                    <p:set>
                                      <p:cBhvr>
                                        <p:cTn id="167" dur="1" fill="hold">
                                          <p:stCondLst>
                                            <p:cond delay="0"/>
                                          </p:stCondLst>
                                        </p:cTn>
                                        <p:tgtEl>
                                          <p:spTgt spid="85"/>
                                        </p:tgtEl>
                                        <p:attrNameLst>
                                          <p:attrName>style.visibility</p:attrName>
                                        </p:attrNameLst>
                                      </p:cBhvr>
                                      <p:to>
                                        <p:strVal val="visible"/>
                                      </p:to>
                                    </p:set>
                                    <p:animEffect transition="in" filter="wipe(up)">
                                      <p:cBhvr>
                                        <p:cTn id="168" dur="500"/>
                                        <p:tgtEl>
                                          <p:spTgt spid="85"/>
                                        </p:tgtEl>
                                      </p:cBhvr>
                                    </p:animEffect>
                                  </p:childTnLst>
                                </p:cTn>
                              </p:par>
                            </p:childTnLst>
                          </p:cTn>
                        </p:par>
                        <p:par>
                          <p:cTn id="169" fill="hold">
                            <p:stCondLst>
                              <p:cond delay="1000"/>
                            </p:stCondLst>
                            <p:childTnLst>
                              <p:par>
                                <p:cTn id="170" presetID="22" presetClass="entr" presetSubtype="2" fill="hold" grpId="0" nodeType="afterEffect">
                                  <p:stCondLst>
                                    <p:cond delay="0"/>
                                  </p:stCondLst>
                                  <p:childTnLst>
                                    <p:set>
                                      <p:cBhvr>
                                        <p:cTn id="171" dur="1" fill="hold">
                                          <p:stCondLst>
                                            <p:cond delay="0"/>
                                          </p:stCondLst>
                                        </p:cTn>
                                        <p:tgtEl>
                                          <p:spTgt spid="86"/>
                                        </p:tgtEl>
                                        <p:attrNameLst>
                                          <p:attrName>style.visibility</p:attrName>
                                        </p:attrNameLst>
                                      </p:cBhvr>
                                      <p:to>
                                        <p:strVal val="visible"/>
                                      </p:to>
                                    </p:set>
                                    <p:animEffect transition="in" filter="wipe(right)">
                                      <p:cBhvr>
                                        <p:cTn id="172" dur="500"/>
                                        <p:tgtEl>
                                          <p:spTgt spid="86"/>
                                        </p:tgtEl>
                                      </p:cBhvr>
                                    </p:animEffect>
                                  </p:childTnLst>
                                </p:cTn>
                              </p:par>
                            </p:childTnLst>
                          </p:cTn>
                        </p:par>
                        <p:par>
                          <p:cTn id="173" fill="hold">
                            <p:stCondLst>
                              <p:cond delay="1500"/>
                            </p:stCondLst>
                            <p:childTnLst>
                              <p:par>
                                <p:cTn id="174" presetID="22" presetClass="entr" presetSubtype="4" fill="hold" grpId="0" nodeType="afterEffect">
                                  <p:stCondLst>
                                    <p:cond delay="0"/>
                                  </p:stCondLst>
                                  <p:childTnLst>
                                    <p:set>
                                      <p:cBhvr>
                                        <p:cTn id="175" dur="1" fill="hold">
                                          <p:stCondLst>
                                            <p:cond delay="0"/>
                                          </p:stCondLst>
                                        </p:cTn>
                                        <p:tgtEl>
                                          <p:spTgt spid="87"/>
                                        </p:tgtEl>
                                        <p:attrNameLst>
                                          <p:attrName>style.visibility</p:attrName>
                                        </p:attrNameLst>
                                      </p:cBhvr>
                                      <p:to>
                                        <p:strVal val="visible"/>
                                      </p:to>
                                    </p:set>
                                    <p:animEffect transition="in" filter="wipe(down)">
                                      <p:cBhvr>
                                        <p:cTn id="176"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9" grpId="0" animBg="1"/>
      <p:bldP spid="30" grpId="0" animBg="1"/>
      <p:bldP spid="31" grpId="0" animBg="1"/>
      <p:bldP spid="32" grpId="0" animBg="1"/>
      <p:bldP spid="41" grpId="0" animBg="1"/>
      <p:bldP spid="42" grpId="0" animBg="1"/>
      <p:bldP spid="43" grpId="0" animBg="1"/>
      <p:bldP spid="44" grpId="0" animBg="1"/>
      <p:bldP spid="45" grpId="0"/>
      <p:bldP spid="46" grpId="0" animBg="1"/>
      <p:bldP spid="47" grpId="0" animBg="1"/>
      <p:bldP spid="55" grpId="0"/>
      <p:bldP spid="56" grpId="0" animBg="1"/>
      <p:bldP spid="57" grpId="0" animBg="1"/>
      <p:bldP spid="58" grpId="0"/>
      <p:bldP spid="59" grpId="0" animBg="1"/>
      <p:bldP spid="60" grpId="0" animBg="1"/>
      <p:bldP spid="61" grpId="0" animBg="1"/>
      <p:bldP spid="62" grpId="0" animBg="1"/>
      <p:bldP spid="63" grpId="0"/>
      <p:bldP spid="64" grpId="0" animBg="1"/>
      <p:bldP spid="65" grpId="0" animBg="1"/>
      <p:bldP spid="66" grpId="0" animBg="1"/>
      <p:bldP spid="67" grpId="0" animBg="1"/>
      <p:bldP spid="68" grpId="0" animBg="1"/>
      <p:bldP spid="83" grpId="0"/>
      <p:bldP spid="84" grpId="0" animBg="1"/>
      <p:bldP spid="85" grpId="0" animBg="1"/>
      <p:bldP spid="86" grpId="0" animBg="1"/>
      <p:bldP spid="8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Public Folders</a:t>
            </a:r>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28</a:t>
            </a:fld>
            <a:endParaRPr lang="de-DE"/>
          </a:p>
        </p:txBody>
      </p:sp>
      <p:sp>
        <p:nvSpPr>
          <p:cNvPr id="5" name="TextBox 3"/>
          <p:cNvSpPr txBox="1"/>
          <p:nvPr/>
        </p:nvSpPr>
        <p:spPr>
          <a:xfrm>
            <a:off x="609601" y="1208975"/>
            <a:ext cx="6073361" cy="400108"/>
          </a:xfrm>
          <a:prstGeom prst="rect">
            <a:avLst/>
          </a:prstGeom>
          <a:noFill/>
        </p:spPr>
        <p:txBody>
          <a:bodyPr wrap="square" lIns="91438" tIns="45719" rIns="91438" bIns="45719" rtlCol="0">
            <a:spAutoFit/>
          </a:bodyPr>
          <a:lstStyle/>
          <a:p>
            <a:r>
              <a:rPr lang="en-US" dirty="0">
                <a:solidFill>
                  <a:srgbClr val="ED8000"/>
                </a:solidFill>
              </a:rPr>
              <a:t>Dawn of a New Age</a:t>
            </a:r>
          </a:p>
        </p:txBody>
      </p:sp>
      <p:sp>
        <p:nvSpPr>
          <p:cNvPr id="6" name="Rectangle 45"/>
          <p:cNvSpPr/>
          <p:nvPr/>
        </p:nvSpPr>
        <p:spPr>
          <a:xfrm>
            <a:off x="6187440" y="1743077"/>
            <a:ext cx="5394960" cy="43433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438" tIns="45719" rIns="91438" bIns="45719" rtlCol="0" anchor="ctr"/>
          <a:lstStyle/>
          <a:p>
            <a:pPr marL="349242" marR="0" lvl="0" indent="0" defTabSz="914400" eaLnBrk="1" fontAlgn="auto" latinLnBrk="0" hangingPunct="1">
              <a:lnSpc>
                <a:spcPct val="90000"/>
              </a:lnSpc>
              <a:spcBef>
                <a:spcPts val="20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Architectural bet</a:t>
            </a:r>
          </a:p>
          <a:p>
            <a:pPr marL="0" marR="0" lvl="1" indent="-107948" defTabSz="914400" eaLnBrk="1" fontAlgn="auto" latinLnBrk="0" hangingPunct="1">
              <a:lnSpc>
                <a:spcPct val="90000"/>
              </a:lnSpc>
              <a:spcBef>
                <a:spcPts val="200"/>
              </a:spcBef>
              <a:spcAft>
                <a:spcPts val="0"/>
              </a:spcAft>
              <a:buClrTx/>
              <a:buSzTx/>
              <a:buFontTx/>
              <a:buNone/>
              <a:tabLst/>
              <a:defRPr/>
            </a:pPr>
            <a:r>
              <a:rPr lang="en-US" sz="1500" kern="0" dirty="0">
                <a:solidFill>
                  <a:prstClr val="white"/>
                </a:solidFill>
                <a:ea typeface="Segoe UI" pitchFamily="34" charset="0"/>
                <a:cs typeface="Segoe UI" pitchFamily="34" charset="0"/>
              </a:rPr>
              <a:t> </a:t>
            </a:r>
            <a:r>
              <a:rPr lang="en-US" sz="1500" kern="0" dirty="0" smtClean="0">
                <a:solidFill>
                  <a:prstClr val="white"/>
                </a:solidFill>
                <a:ea typeface="Segoe UI" pitchFamily="34" charset="0"/>
                <a:cs typeface="Segoe UI" pitchFamily="34" charset="0"/>
              </a:rPr>
              <a:t>          </a:t>
            </a: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Public folders are based on the mailbox architecture</a:t>
            </a:r>
          </a:p>
          <a:p>
            <a:pPr marL="349242" marR="0" lvl="1" indent="0" defTabSz="914400" eaLnBrk="1" fontAlgn="auto" latinLnBrk="0" hangingPunct="1">
              <a:lnSpc>
                <a:spcPct val="90000"/>
              </a:lnSpc>
              <a:spcBef>
                <a:spcPts val="200"/>
              </a:spcBef>
              <a:spcAft>
                <a:spcPts val="0"/>
              </a:spcAft>
              <a:buClrTx/>
              <a:buSzTx/>
              <a:buFontTx/>
              <a:buNone/>
              <a:tabLst/>
              <a:defRPr/>
            </a:pPr>
            <a:r>
              <a:rPr kumimoji="0" lang="en-US" sz="1500" b="0" i="0" u="none" strike="noStrike" kern="0" cap="none" spc="0" normalizeH="0" baseline="0" noProof="0" dirty="0" smtClean="0">
                <a:ln>
                  <a:noFill/>
                </a:ln>
                <a:solidFill>
                  <a:prstClr val="white"/>
                </a:solidFill>
                <a:effectLst/>
                <a:uLnTx/>
                <a:uFillTx/>
              </a:rPr>
              <a:t> </a:t>
            </a:r>
          </a:p>
          <a:p>
            <a:pPr marL="349242" marR="0" lvl="1" indent="0" defTabSz="914400" eaLnBrk="1" fontAlgn="auto" latinLnBrk="0" hangingPunct="1">
              <a:lnSpc>
                <a:spcPct val="90000"/>
              </a:lnSpc>
              <a:spcBef>
                <a:spcPts val="20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Details</a:t>
            </a:r>
          </a:p>
          <a:p>
            <a:pPr marL="571486" marR="0" lvl="1" indent="-114297" defTabSz="914400" eaLnBrk="1" fontAlgn="auto" latinLnBrk="0" hangingPunct="1">
              <a:lnSpc>
                <a:spcPct val="90000"/>
              </a:lnSpc>
              <a:spcBef>
                <a:spcPts val="200"/>
              </a:spcBef>
              <a:spcAft>
                <a:spcPts val="0"/>
              </a:spcAft>
              <a:buClrTx/>
              <a:buSzTx/>
              <a:buFont typeface="Arial" pitchFamily="34" charset="0"/>
              <a:buChar char="•"/>
              <a:tabLst/>
              <a:defRPr/>
            </a:pP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Hierarchy is stored in PF mailboxes (one writeable)</a:t>
            </a:r>
          </a:p>
          <a:p>
            <a:pPr marL="571486" marR="0" lvl="1" indent="-114297" defTabSz="914400" eaLnBrk="1" fontAlgn="auto" latinLnBrk="0" hangingPunct="1">
              <a:lnSpc>
                <a:spcPct val="90000"/>
              </a:lnSpc>
              <a:spcBef>
                <a:spcPts val="200"/>
              </a:spcBef>
              <a:spcAft>
                <a:spcPts val="0"/>
              </a:spcAft>
              <a:buClrTx/>
              <a:buSzTx/>
              <a:buFont typeface="Arial" pitchFamily="34" charset="0"/>
              <a:buChar char="•"/>
              <a:tabLst/>
              <a:defRPr/>
            </a:pP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Content can be broken up and placed in multiple mailboxes</a:t>
            </a:r>
          </a:p>
          <a:p>
            <a:pPr marL="571486" marR="0" lvl="1" indent="-114297" defTabSz="914400" eaLnBrk="1" fontAlgn="auto" latinLnBrk="0" hangingPunct="1">
              <a:lnSpc>
                <a:spcPct val="90000"/>
              </a:lnSpc>
              <a:spcBef>
                <a:spcPts val="200"/>
              </a:spcBef>
              <a:spcAft>
                <a:spcPts val="0"/>
              </a:spcAft>
              <a:buClrTx/>
              <a:buSzTx/>
              <a:buFont typeface="Arial" pitchFamily="34" charset="0"/>
              <a:buChar char="•"/>
              <a:tabLst/>
              <a:defRPr/>
            </a:pPr>
            <a:r>
              <a:rPr kumimoji="0" lang="en-US" sz="1500" b="0" i="0" u="none" strike="noStrike" kern="0" cap="none" spc="-31" normalizeH="0" baseline="0" noProof="0" dirty="0" smtClean="0">
                <a:ln>
                  <a:noFill/>
                </a:ln>
                <a:solidFill>
                  <a:prstClr val="white"/>
                </a:solidFill>
                <a:effectLst/>
                <a:uLnTx/>
                <a:uFillTx/>
                <a:ea typeface="Segoe UI" pitchFamily="34" charset="0"/>
                <a:cs typeface="Segoe UI" pitchFamily="34" charset="0"/>
              </a:rPr>
              <a:t>The hierarchy folder points to the target content mailbox</a:t>
            </a:r>
          </a:p>
          <a:p>
            <a:pPr marL="571486" marR="0" lvl="1" indent="-114297" defTabSz="914400" eaLnBrk="1" fontAlgn="auto" latinLnBrk="0" hangingPunct="1">
              <a:lnSpc>
                <a:spcPct val="90000"/>
              </a:lnSpc>
              <a:spcBef>
                <a:spcPts val="200"/>
              </a:spcBef>
              <a:spcAft>
                <a:spcPts val="0"/>
              </a:spcAft>
              <a:buClrTx/>
              <a:buSzTx/>
              <a:buFont typeface="Arial" pitchFamily="34" charset="0"/>
              <a:buChar char="•"/>
              <a:tabLst/>
              <a:defRPr/>
            </a:pP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Uses same HA mechanism as mailboxes</a:t>
            </a:r>
          </a:p>
          <a:p>
            <a:pPr marL="571486" marR="0" lvl="1" indent="-114297" defTabSz="914400" eaLnBrk="1" fontAlgn="auto" latinLnBrk="0" hangingPunct="1">
              <a:lnSpc>
                <a:spcPct val="90000"/>
              </a:lnSpc>
              <a:spcBef>
                <a:spcPts val="200"/>
              </a:spcBef>
              <a:spcAft>
                <a:spcPts val="0"/>
              </a:spcAft>
              <a:buClrTx/>
              <a:buSzTx/>
              <a:buFont typeface="Arial" pitchFamily="34" charset="0"/>
              <a:buChar char="•"/>
              <a:tabLst/>
              <a:defRPr/>
            </a:pP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No separate replication mechanism</a:t>
            </a:r>
          </a:p>
          <a:p>
            <a:pPr marL="571486" marR="0" lvl="1" indent="-114297" defTabSz="914400" eaLnBrk="1" fontAlgn="auto" latinLnBrk="0" hangingPunct="1">
              <a:lnSpc>
                <a:spcPct val="90000"/>
              </a:lnSpc>
              <a:spcBef>
                <a:spcPts val="200"/>
              </a:spcBef>
              <a:spcAft>
                <a:spcPts val="0"/>
              </a:spcAft>
              <a:buClrTx/>
              <a:buSzTx/>
              <a:buFont typeface="Arial" pitchFamily="34" charset="0"/>
              <a:buChar char="•"/>
              <a:tabLst/>
              <a:defRPr/>
            </a:pP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Single-master model</a:t>
            </a:r>
          </a:p>
          <a:p>
            <a:pPr marL="571486" marR="0" lvl="1" indent="-114297" defTabSz="914400" eaLnBrk="1" fontAlgn="auto" latinLnBrk="0" hangingPunct="1">
              <a:lnSpc>
                <a:spcPct val="90000"/>
              </a:lnSpc>
              <a:spcBef>
                <a:spcPts val="200"/>
              </a:spcBef>
              <a:spcAft>
                <a:spcPts val="0"/>
              </a:spcAft>
              <a:buClrTx/>
              <a:buSzTx/>
              <a:buFont typeface="Arial" pitchFamily="34" charset="0"/>
              <a:buChar char="•"/>
              <a:tabLst/>
              <a:defRPr/>
            </a:pP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Similar administrative features to current PFs (setting quota, expiry, etc.)</a:t>
            </a:r>
          </a:p>
          <a:p>
            <a:pPr marL="571486" marR="0" lvl="1" indent="-114297" defTabSz="914400" eaLnBrk="1" fontAlgn="auto" latinLnBrk="0" hangingPunct="1">
              <a:lnSpc>
                <a:spcPct val="90000"/>
              </a:lnSpc>
              <a:spcBef>
                <a:spcPts val="200"/>
              </a:spcBef>
              <a:spcAft>
                <a:spcPts val="0"/>
              </a:spcAft>
              <a:buClrTx/>
              <a:buSzTx/>
              <a:buFont typeface="Arial" pitchFamily="34" charset="0"/>
              <a:buChar char="•"/>
              <a:tabLst/>
              <a:defRPr/>
            </a:pP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No end-user changes (looks just like today’s PFs)</a:t>
            </a:r>
          </a:p>
          <a:p>
            <a:pPr marL="349242" marR="0" lvl="1" indent="0" defTabSz="914400" eaLnBrk="1" fontAlgn="auto" latinLnBrk="0" hangingPunct="1">
              <a:lnSpc>
                <a:spcPct val="90000"/>
              </a:lnSpc>
              <a:spcBef>
                <a:spcPts val="200"/>
              </a:spcBef>
              <a:spcAft>
                <a:spcPts val="0"/>
              </a:spcAft>
              <a:buClrTx/>
              <a:buSzTx/>
              <a:buFontTx/>
              <a:buNone/>
              <a:tabLst/>
              <a:defRPr/>
            </a:pPr>
            <a:endPar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endParaRPr>
          </a:p>
          <a:p>
            <a:pPr marL="349242" marR="0" lvl="1" indent="0" defTabSz="914400" eaLnBrk="1" fontAlgn="auto" latinLnBrk="0" hangingPunct="1">
              <a:lnSpc>
                <a:spcPct val="90000"/>
              </a:lnSpc>
              <a:spcBef>
                <a:spcPts val="20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Not all public folder usage scenarios           are best served by public folders</a:t>
            </a:r>
          </a:p>
        </p:txBody>
      </p:sp>
      <p:sp>
        <p:nvSpPr>
          <p:cNvPr id="7" name="Rectangle 46"/>
          <p:cNvSpPr/>
          <p:nvPr/>
        </p:nvSpPr>
        <p:spPr>
          <a:xfrm>
            <a:off x="609600" y="1764425"/>
            <a:ext cx="5394960" cy="434339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endParaRPr>
          </a:p>
        </p:txBody>
      </p:sp>
      <p:grpSp>
        <p:nvGrpSpPr>
          <p:cNvPr id="8" name="Group 47"/>
          <p:cNvGrpSpPr/>
          <p:nvPr/>
        </p:nvGrpSpPr>
        <p:grpSpPr>
          <a:xfrm>
            <a:off x="2496614" y="1845501"/>
            <a:ext cx="1594375" cy="1025879"/>
            <a:chOff x="3772650" y="1988385"/>
            <a:chExt cx="772458" cy="497028"/>
          </a:xfrm>
        </p:grpSpPr>
        <p:pic>
          <p:nvPicPr>
            <p:cNvPr id="9"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772650" y="1988385"/>
              <a:ext cx="772458" cy="4970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9" descr="C:\Users\petern\Desktop\Design Stuff\Icons\Microsoft logos\outlook-icon.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580" t="3171" r="7038" b="11229"/>
            <a:stretch/>
          </p:blipFill>
          <p:spPr bwMode="auto">
            <a:xfrm>
              <a:off x="4021767" y="2064714"/>
              <a:ext cx="274224" cy="269067"/>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50"/>
          <p:cNvSpPr/>
          <p:nvPr/>
        </p:nvSpPr>
        <p:spPr>
          <a:xfrm>
            <a:off x="868680" y="4613915"/>
            <a:ext cx="1371600" cy="1371600"/>
          </a:xfrm>
          <a:prstGeom prst="rect">
            <a:avLst/>
          </a:prstGeom>
          <a:solidFill>
            <a:srgbClr val="353435"/>
          </a:solidFill>
          <a:ln w="25400"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MBX 2013</a:t>
            </a:r>
          </a:p>
        </p:txBody>
      </p:sp>
      <p:sp>
        <p:nvSpPr>
          <p:cNvPr id="12" name="Rectangle 51"/>
          <p:cNvSpPr/>
          <p:nvPr/>
        </p:nvSpPr>
        <p:spPr>
          <a:xfrm>
            <a:off x="868680" y="3484041"/>
            <a:ext cx="4876800" cy="495308"/>
          </a:xfrm>
          <a:prstGeom prst="rect">
            <a:avLst/>
          </a:prstGeom>
          <a:solidFill>
            <a:srgbClr val="969696"/>
          </a:solidFill>
          <a:ln w="25400"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CAS 2013</a:t>
            </a:r>
          </a:p>
        </p:txBody>
      </p:sp>
      <p:sp>
        <p:nvSpPr>
          <p:cNvPr id="13" name="Rectangle 52"/>
          <p:cNvSpPr/>
          <p:nvPr/>
        </p:nvSpPr>
        <p:spPr>
          <a:xfrm>
            <a:off x="2621280" y="4619627"/>
            <a:ext cx="1371600" cy="1371600"/>
          </a:xfrm>
          <a:prstGeom prst="rect">
            <a:avLst/>
          </a:prstGeom>
          <a:solidFill>
            <a:srgbClr val="353435"/>
          </a:solidFill>
          <a:ln w="25400"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MBX 2013</a:t>
            </a:r>
          </a:p>
        </p:txBody>
      </p:sp>
      <p:sp>
        <p:nvSpPr>
          <p:cNvPr id="14" name="Rectangle 53"/>
          <p:cNvSpPr/>
          <p:nvPr/>
        </p:nvSpPr>
        <p:spPr>
          <a:xfrm>
            <a:off x="4373880" y="4617726"/>
            <a:ext cx="1371600" cy="1371600"/>
          </a:xfrm>
          <a:prstGeom prst="rect">
            <a:avLst/>
          </a:prstGeom>
          <a:solidFill>
            <a:srgbClr val="353435"/>
          </a:solidFill>
          <a:ln w="25400"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MBX 2013</a:t>
            </a:r>
          </a:p>
        </p:txBody>
      </p:sp>
      <p:sp>
        <p:nvSpPr>
          <p:cNvPr id="15" name="Straight Connector 1024003"/>
          <p:cNvSpPr>
            <a:spLocks noChangeShapeType="1"/>
          </p:cNvSpPr>
          <p:nvPr/>
        </p:nvSpPr>
        <p:spPr bwMode="auto">
          <a:xfrm flipH="1" flipV="1">
            <a:off x="2743200" y="2918209"/>
            <a:ext cx="0" cy="289943"/>
          </a:xfrm>
          <a:prstGeom prst="line">
            <a:avLst/>
          </a:prstGeom>
          <a:noFill/>
          <a:ln w="63500" cap="sq" cmpd="sng" algn="ctr">
            <a:solidFill>
              <a:srgbClr val="ED8000"/>
            </a:solidFill>
            <a:prstDash val="solid"/>
            <a:miter lim="800000"/>
            <a:headEnd type="non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16" name="Straight Connector 1024003"/>
          <p:cNvSpPr>
            <a:spLocks noChangeShapeType="1"/>
          </p:cNvSpPr>
          <p:nvPr/>
        </p:nvSpPr>
        <p:spPr bwMode="auto">
          <a:xfrm rot="16200000" flipH="1" flipV="1">
            <a:off x="2147411" y="2637380"/>
            <a:ext cx="0" cy="1191577"/>
          </a:xfrm>
          <a:prstGeom prst="line">
            <a:avLst/>
          </a:prstGeom>
          <a:noFill/>
          <a:ln w="63500" cap="sq" cmpd="sng" algn="ctr">
            <a:solidFill>
              <a:srgbClr val="ED8000"/>
            </a:solidFill>
            <a:prstDash val="solid"/>
            <a:miter lim="800000"/>
            <a:headEnd type="non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17" name="Straight Connector 1024003"/>
          <p:cNvSpPr>
            <a:spLocks noChangeShapeType="1"/>
          </p:cNvSpPr>
          <p:nvPr/>
        </p:nvSpPr>
        <p:spPr bwMode="auto">
          <a:xfrm rot="5400000" flipH="1">
            <a:off x="1436253" y="3348630"/>
            <a:ext cx="230739" cy="0"/>
          </a:xfrm>
          <a:prstGeom prst="line">
            <a:avLst/>
          </a:prstGeom>
          <a:noFill/>
          <a:ln w="63500" cap="sq" cmpd="sng" algn="ctr">
            <a:solidFill>
              <a:srgbClr val="ED8000"/>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18" name="Straight Connector 1024003"/>
          <p:cNvSpPr>
            <a:spLocks noChangeShapeType="1"/>
          </p:cNvSpPr>
          <p:nvPr/>
        </p:nvSpPr>
        <p:spPr bwMode="auto">
          <a:xfrm rot="5400000" flipH="1">
            <a:off x="1263443" y="4311446"/>
            <a:ext cx="576360" cy="0"/>
          </a:xfrm>
          <a:prstGeom prst="line">
            <a:avLst/>
          </a:prstGeom>
          <a:noFill/>
          <a:ln w="63500" cap="sq" cmpd="sng" algn="ctr">
            <a:solidFill>
              <a:srgbClr val="ED8000"/>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19" name="Straight Connector 1024003"/>
          <p:cNvSpPr>
            <a:spLocks noChangeShapeType="1"/>
          </p:cNvSpPr>
          <p:nvPr/>
        </p:nvSpPr>
        <p:spPr bwMode="auto">
          <a:xfrm flipV="1">
            <a:off x="3866147" y="2918208"/>
            <a:ext cx="0" cy="314959"/>
          </a:xfrm>
          <a:prstGeom prst="line">
            <a:avLst/>
          </a:prstGeom>
          <a:noFill/>
          <a:ln w="63500" cap="sq" cmpd="sng" algn="ctr">
            <a:solidFill>
              <a:srgbClr val="0072C6"/>
            </a:solidFill>
            <a:prstDash val="solid"/>
            <a:miter lim="800000"/>
            <a:headEnd type="non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20" name="Straight Connector 1024003"/>
          <p:cNvSpPr>
            <a:spLocks noChangeShapeType="1"/>
          </p:cNvSpPr>
          <p:nvPr/>
        </p:nvSpPr>
        <p:spPr bwMode="auto">
          <a:xfrm rot="5400000" flipV="1">
            <a:off x="4462915" y="2636400"/>
            <a:ext cx="0" cy="1193536"/>
          </a:xfrm>
          <a:prstGeom prst="line">
            <a:avLst/>
          </a:prstGeom>
          <a:noFill/>
          <a:ln w="63500" cap="sq" cmpd="sng" algn="ctr">
            <a:solidFill>
              <a:srgbClr val="0072C6"/>
            </a:solidFill>
            <a:prstDash val="solid"/>
            <a:miter lim="800000"/>
            <a:headEnd type="non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21" name="Straight Connector 1024003"/>
          <p:cNvSpPr>
            <a:spLocks noChangeShapeType="1"/>
          </p:cNvSpPr>
          <p:nvPr/>
        </p:nvSpPr>
        <p:spPr bwMode="auto">
          <a:xfrm rot="16200000">
            <a:off x="4944265" y="3348584"/>
            <a:ext cx="230832" cy="0"/>
          </a:xfrm>
          <a:prstGeom prst="line">
            <a:avLst/>
          </a:prstGeom>
          <a:noFill/>
          <a:ln w="63500" cap="sq" cmpd="sng" algn="ctr">
            <a:solidFill>
              <a:srgbClr val="0072C6"/>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22" name="Straight Connector 1024003"/>
          <p:cNvSpPr>
            <a:spLocks noChangeShapeType="1"/>
          </p:cNvSpPr>
          <p:nvPr/>
        </p:nvSpPr>
        <p:spPr bwMode="auto">
          <a:xfrm rot="16200000">
            <a:off x="4771644" y="4311590"/>
            <a:ext cx="576072" cy="0"/>
          </a:xfrm>
          <a:prstGeom prst="line">
            <a:avLst/>
          </a:prstGeom>
          <a:noFill/>
          <a:ln w="63500" cap="sq" cmpd="sng" algn="ctr">
            <a:solidFill>
              <a:srgbClr val="0072C6"/>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23" name="Straight Connector 1024003"/>
          <p:cNvSpPr>
            <a:spLocks noChangeShapeType="1"/>
          </p:cNvSpPr>
          <p:nvPr/>
        </p:nvSpPr>
        <p:spPr bwMode="auto">
          <a:xfrm rot="5400000" flipH="1">
            <a:off x="3034185" y="3191104"/>
            <a:ext cx="545792" cy="0"/>
          </a:xfrm>
          <a:prstGeom prst="line">
            <a:avLst/>
          </a:prstGeom>
          <a:noFill/>
          <a:ln w="63500" cap="sq" cmpd="sng" algn="ctr">
            <a:solidFill>
              <a:srgbClr val="353435"/>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24" name="Straight Connector 1024003"/>
          <p:cNvSpPr>
            <a:spLocks noChangeShapeType="1"/>
          </p:cNvSpPr>
          <p:nvPr/>
        </p:nvSpPr>
        <p:spPr bwMode="auto">
          <a:xfrm rot="5400000" flipH="1">
            <a:off x="3005763" y="4311590"/>
            <a:ext cx="576072" cy="0"/>
          </a:xfrm>
          <a:prstGeom prst="line">
            <a:avLst/>
          </a:prstGeom>
          <a:noFill/>
          <a:ln w="63500" cap="sq" cmpd="sng" algn="ctr">
            <a:solidFill>
              <a:srgbClr val="353435"/>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grpSp>
        <p:nvGrpSpPr>
          <p:cNvPr id="25" name="Group 64"/>
          <p:cNvGrpSpPr/>
          <p:nvPr/>
        </p:nvGrpSpPr>
        <p:grpSpPr>
          <a:xfrm>
            <a:off x="1754258" y="3030961"/>
            <a:ext cx="661839" cy="441225"/>
            <a:chOff x="1952742" y="2995316"/>
            <a:chExt cx="719728" cy="441225"/>
          </a:xfrm>
        </p:grpSpPr>
        <p:sp>
          <p:nvSpPr>
            <p:cNvPr id="26" name="Rectangle 65"/>
            <p:cNvSpPr/>
            <p:nvPr/>
          </p:nvSpPr>
          <p:spPr>
            <a:xfrm>
              <a:off x="1952742" y="3015030"/>
              <a:ext cx="719728" cy="421511"/>
            </a:xfrm>
            <a:prstGeom prst="rect">
              <a:avLst/>
            </a:prstGeom>
            <a:solidFill>
              <a:srgbClr val="FFB9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smtClean="0">
                <a:ln>
                  <a:noFill/>
                </a:ln>
                <a:solidFill>
                  <a:prstClr val="white"/>
                </a:solidFill>
                <a:effectLst/>
                <a:uLnTx/>
                <a:uFillTx/>
                <a:ea typeface="Segoe UI" pitchFamily="34" charset="0"/>
                <a:cs typeface="Segoe UI" pitchFamily="34" charset="0"/>
              </a:endParaRPr>
            </a:p>
          </p:txBody>
        </p:sp>
        <p:sp>
          <p:nvSpPr>
            <p:cNvPr id="27" name="TextBox 66"/>
            <p:cNvSpPr txBox="1"/>
            <p:nvPr/>
          </p:nvSpPr>
          <p:spPr>
            <a:xfrm>
              <a:off x="1979345" y="2995316"/>
              <a:ext cx="666523" cy="33855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smtClean="0">
                  <a:ln>
                    <a:noFill/>
                  </a:ln>
                  <a:solidFill>
                    <a:srgbClr val="ED8000"/>
                  </a:solidFill>
                  <a:effectLst/>
                  <a:uLnTx/>
                  <a:uFillTx/>
                  <a:ea typeface="Segoe UI" pitchFamily="34" charset="0"/>
                  <a:cs typeface="Segoe UI" pitchFamily="34" charset="0"/>
                </a:rPr>
                <a:t>Private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smtClean="0">
                  <a:ln>
                    <a:noFill/>
                  </a:ln>
                  <a:solidFill>
                    <a:srgbClr val="ED8000"/>
                  </a:solidFill>
                  <a:effectLst/>
                  <a:uLnTx/>
                  <a:uFillTx/>
                  <a:ea typeface="Segoe UI" pitchFamily="34" charset="0"/>
                  <a:cs typeface="Segoe UI" pitchFamily="34" charset="0"/>
                </a:rPr>
                <a:t>logon</a:t>
              </a:r>
            </a:p>
          </p:txBody>
        </p:sp>
      </p:grpSp>
      <p:grpSp>
        <p:nvGrpSpPr>
          <p:cNvPr id="28" name="Group 67"/>
          <p:cNvGrpSpPr/>
          <p:nvPr/>
        </p:nvGrpSpPr>
        <p:grpSpPr>
          <a:xfrm>
            <a:off x="4170486" y="3030961"/>
            <a:ext cx="642989" cy="435844"/>
            <a:chOff x="2198300" y="2845221"/>
            <a:chExt cx="642989" cy="435844"/>
          </a:xfrm>
        </p:grpSpPr>
        <p:sp>
          <p:nvSpPr>
            <p:cNvPr id="29" name="Rectangle 68"/>
            <p:cNvSpPr/>
            <p:nvPr/>
          </p:nvSpPr>
          <p:spPr>
            <a:xfrm>
              <a:off x="2218815" y="2845221"/>
              <a:ext cx="601961" cy="435844"/>
            </a:xfrm>
            <a:prstGeom prst="rect">
              <a:avLst/>
            </a:prstGeom>
            <a:solidFill>
              <a:srgbClr val="FFB9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smtClean="0">
                <a:ln>
                  <a:noFill/>
                </a:ln>
                <a:solidFill>
                  <a:prstClr val="white"/>
                </a:solidFill>
                <a:effectLst/>
                <a:uLnTx/>
                <a:uFillTx/>
                <a:ea typeface="Segoe UI" pitchFamily="34" charset="0"/>
                <a:cs typeface="Segoe UI" pitchFamily="34" charset="0"/>
              </a:endParaRPr>
            </a:p>
          </p:txBody>
        </p:sp>
        <p:sp>
          <p:nvSpPr>
            <p:cNvPr id="30" name="TextBox 69"/>
            <p:cNvSpPr txBox="1"/>
            <p:nvPr/>
          </p:nvSpPr>
          <p:spPr>
            <a:xfrm>
              <a:off x="2198300" y="2859554"/>
              <a:ext cx="642989" cy="338554"/>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smtClean="0">
                  <a:ln>
                    <a:noFill/>
                  </a:ln>
                  <a:solidFill>
                    <a:srgbClr val="0072C6"/>
                  </a:solidFill>
                  <a:effectLst/>
                  <a:uLnTx/>
                  <a:uFillTx/>
                  <a:ea typeface="Segoe UI" pitchFamily="34" charset="0"/>
                  <a:cs typeface="Segoe UI" pitchFamily="34" charset="0"/>
                </a:rPr>
                <a:t>Public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smtClean="0">
                  <a:ln>
                    <a:noFill/>
                  </a:ln>
                  <a:solidFill>
                    <a:srgbClr val="0072C6"/>
                  </a:solidFill>
                  <a:effectLst/>
                  <a:uLnTx/>
                  <a:uFillTx/>
                  <a:ea typeface="Segoe UI" pitchFamily="34" charset="0"/>
                  <a:cs typeface="Segoe UI" pitchFamily="34" charset="0"/>
                </a:rPr>
                <a:t>logon</a:t>
              </a:r>
            </a:p>
          </p:txBody>
        </p:sp>
      </p:grpSp>
      <p:grpSp>
        <p:nvGrpSpPr>
          <p:cNvPr id="31" name="Group 70"/>
          <p:cNvGrpSpPr/>
          <p:nvPr/>
        </p:nvGrpSpPr>
        <p:grpSpPr>
          <a:xfrm>
            <a:off x="4259689" y="4129500"/>
            <a:ext cx="1607595" cy="252001"/>
            <a:chOff x="1486901" y="2908612"/>
            <a:chExt cx="1380124" cy="252001"/>
          </a:xfrm>
        </p:grpSpPr>
        <p:sp>
          <p:nvSpPr>
            <p:cNvPr id="32" name="Rectangle 71"/>
            <p:cNvSpPr/>
            <p:nvPr/>
          </p:nvSpPr>
          <p:spPr>
            <a:xfrm>
              <a:off x="1493633" y="2908612"/>
              <a:ext cx="1373392" cy="252001"/>
            </a:xfrm>
            <a:prstGeom prst="rect">
              <a:avLst/>
            </a:prstGeom>
            <a:solidFill>
              <a:srgbClr val="FFB9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smtClean="0">
                <a:ln>
                  <a:noFill/>
                </a:ln>
                <a:solidFill>
                  <a:prstClr val="white"/>
                </a:solidFill>
                <a:effectLst/>
                <a:uLnTx/>
                <a:uFillTx/>
                <a:ea typeface="Segoe UI" pitchFamily="34" charset="0"/>
                <a:cs typeface="Segoe UI" pitchFamily="34" charset="0"/>
              </a:endParaRPr>
            </a:p>
          </p:txBody>
        </p:sp>
        <p:sp>
          <p:nvSpPr>
            <p:cNvPr id="33" name="TextBox 72"/>
            <p:cNvSpPr txBox="1"/>
            <p:nvPr/>
          </p:nvSpPr>
          <p:spPr>
            <a:xfrm>
              <a:off x="1486901" y="2920312"/>
              <a:ext cx="1373592" cy="169277"/>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smtClean="0">
                  <a:ln>
                    <a:noFill/>
                  </a:ln>
                  <a:solidFill>
                    <a:srgbClr val="0072C6"/>
                  </a:solidFill>
                  <a:effectLst/>
                  <a:uLnTx/>
                  <a:uFillTx/>
                  <a:ea typeface="Segoe UI" pitchFamily="34" charset="0"/>
                  <a:cs typeface="Segoe UI" pitchFamily="34" charset="0"/>
                </a:rPr>
                <a:t>Content Mailbox</a:t>
              </a:r>
            </a:p>
          </p:txBody>
        </p:sp>
      </p:grpSp>
      <p:grpSp>
        <p:nvGrpSpPr>
          <p:cNvPr id="34" name="Group 73"/>
          <p:cNvGrpSpPr/>
          <p:nvPr/>
        </p:nvGrpSpPr>
        <p:grpSpPr>
          <a:xfrm>
            <a:off x="2416095" y="4129500"/>
            <a:ext cx="1632031" cy="252001"/>
            <a:chOff x="1192233" y="2933129"/>
            <a:chExt cx="1758795" cy="252001"/>
          </a:xfrm>
        </p:grpSpPr>
        <p:sp>
          <p:nvSpPr>
            <p:cNvPr id="35" name="Rectangle 74"/>
            <p:cNvSpPr/>
            <p:nvPr/>
          </p:nvSpPr>
          <p:spPr>
            <a:xfrm>
              <a:off x="1192233" y="2933129"/>
              <a:ext cx="1674793" cy="252001"/>
            </a:xfrm>
            <a:prstGeom prst="rect">
              <a:avLst/>
            </a:prstGeom>
            <a:solidFill>
              <a:srgbClr val="FFB9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smtClean="0">
                <a:ln>
                  <a:noFill/>
                </a:ln>
                <a:solidFill>
                  <a:prstClr val="white"/>
                </a:solidFill>
                <a:effectLst/>
                <a:uLnTx/>
                <a:uFillTx/>
                <a:ea typeface="Segoe UI" pitchFamily="34" charset="0"/>
                <a:cs typeface="Segoe UI" pitchFamily="34" charset="0"/>
              </a:endParaRPr>
            </a:p>
          </p:txBody>
        </p:sp>
        <p:sp>
          <p:nvSpPr>
            <p:cNvPr id="36" name="TextBox 75"/>
            <p:cNvSpPr txBox="1"/>
            <p:nvPr/>
          </p:nvSpPr>
          <p:spPr>
            <a:xfrm>
              <a:off x="1276134" y="2944829"/>
              <a:ext cx="1674894" cy="169277"/>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smtClean="0">
                  <a:ln>
                    <a:noFill/>
                  </a:ln>
                  <a:solidFill>
                    <a:srgbClr val="353435"/>
                  </a:solidFill>
                  <a:effectLst/>
                  <a:uLnTx/>
                  <a:uFillTx/>
                  <a:ea typeface="Segoe UI" pitchFamily="34" charset="0"/>
                  <a:cs typeface="Segoe UI" pitchFamily="34" charset="0"/>
                </a:rPr>
                <a:t>Hierarchy Mailbox</a:t>
              </a:r>
            </a:p>
          </p:txBody>
        </p:sp>
      </p:grpSp>
      <p:grpSp>
        <p:nvGrpSpPr>
          <p:cNvPr id="37" name="Group 76"/>
          <p:cNvGrpSpPr/>
          <p:nvPr/>
        </p:nvGrpSpPr>
        <p:grpSpPr>
          <a:xfrm>
            <a:off x="2743200" y="3030961"/>
            <a:ext cx="1142999" cy="252001"/>
            <a:chOff x="1503686" y="2933129"/>
            <a:chExt cx="1231779" cy="252001"/>
          </a:xfrm>
        </p:grpSpPr>
        <p:sp>
          <p:nvSpPr>
            <p:cNvPr id="38" name="Rectangle 77"/>
            <p:cNvSpPr/>
            <p:nvPr/>
          </p:nvSpPr>
          <p:spPr>
            <a:xfrm>
              <a:off x="1585805" y="2933129"/>
              <a:ext cx="1067544" cy="252001"/>
            </a:xfrm>
            <a:prstGeom prst="rect">
              <a:avLst/>
            </a:prstGeom>
            <a:solidFill>
              <a:srgbClr val="FFB9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smtClean="0">
                <a:ln>
                  <a:noFill/>
                </a:ln>
                <a:solidFill>
                  <a:prstClr val="white"/>
                </a:solidFill>
                <a:effectLst/>
                <a:uLnTx/>
                <a:uFillTx/>
                <a:ea typeface="Segoe UI" pitchFamily="34" charset="0"/>
                <a:cs typeface="Segoe UI" pitchFamily="34" charset="0"/>
              </a:endParaRPr>
            </a:p>
          </p:txBody>
        </p:sp>
        <p:sp>
          <p:nvSpPr>
            <p:cNvPr id="39" name="TextBox 78"/>
            <p:cNvSpPr txBox="1"/>
            <p:nvPr/>
          </p:nvSpPr>
          <p:spPr>
            <a:xfrm>
              <a:off x="1503686" y="2944829"/>
              <a:ext cx="1231779" cy="169277"/>
            </a:xfrm>
            <a:prstGeom prst="rect">
              <a:avLst/>
            </a:prstGeom>
            <a:noFill/>
          </p:spPr>
          <p:txBody>
            <a:bodyPr wrap="square" lIns="0" tIns="0" rIns="0" bIns="0"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1" u="none" strike="noStrike" kern="0" cap="none" spc="0" normalizeH="0" baseline="0" noProof="0" dirty="0" smtClean="0">
                  <a:ln>
                    <a:noFill/>
                  </a:ln>
                  <a:solidFill>
                    <a:srgbClr val="353435"/>
                  </a:solidFill>
                  <a:effectLst/>
                  <a:uLnTx/>
                  <a:uFillTx/>
                  <a:ea typeface="Segoe UI" pitchFamily="34" charset="0"/>
                  <a:cs typeface="Segoe UI" pitchFamily="34" charset="0"/>
                </a:rPr>
                <a:t>Public Logon</a:t>
              </a:r>
            </a:p>
          </p:txBody>
        </p:sp>
      </p:grpSp>
    </p:spTree>
    <p:extLst>
      <p:ext uri="{BB962C8B-B14F-4D97-AF65-F5344CB8AC3E}">
        <p14:creationId xmlns:p14="http://schemas.microsoft.com/office/powerpoint/2010/main" val="1944549629"/>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3999676956"/>
              </p:ext>
            </p:extLst>
          </p:nvPr>
        </p:nvGraphicFramePr>
        <p:xfrm>
          <a:off x="419101" y="1614489"/>
          <a:ext cx="11366500" cy="439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29</a:t>
            </a:fld>
            <a:endParaRPr lang="de-DE"/>
          </a:p>
        </p:txBody>
      </p:sp>
    </p:spTree>
    <p:extLst>
      <p:ext uri="{BB962C8B-B14F-4D97-AF65-F5344CB8AC3E}">
        <p14:creationId xmlns:p14="http://schemas.microsoft.com/office/powerpoint/2010/main" val="220553377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Inhaltsplatzhalter 2"/>
          <p:cNvSpPr>
            <a:spLocks noGrp="1"/>
          </p:cNvSpPr>
          <p:nvPr>
            <p:ph idx="1"/>
          </p:nvPr>
        </p:nvSpPr>
        <p:spPr/>
        <p:txBody>
          <a:bodyPr/>
          <a:lstStyle/>
          <a:p>
            <a:r>
              <a:rPr lang="de-DE" dirty="0" smtClean="0"/>
              <a:t>Exchange 2013 </a:t>
            </a:r>
            <a:r>
              <a:rPr lang="en-US" dirty="0" smtClean="0"/>
              <a:t>Architecture</a:t>
            </a:r>
            <a:endParaRPr lang="de-DE" dirty="0" smtClean="0"/>
          </a:p>
          <a:p>
            <a:pPr lvl="1"/>
            <a:r>
              <a:rPr lang="de-DE" dirty="0" err="1" smtClean="0"/>
              <a:t>Overview</a:t>
            </a:r>
            <a:endParaRPr lang="de-DE" dirty="0" smtClean="0"/>
          </a:p>
          <a:p>
            <a:pPr lvl="1"/>
            <a:r>
              <a:rPr lang="de-DE" dirty="0" smtClean="0"/>
              <a:t>CAS / MBX 2013</a:t>
            </a:r>
          </a:p>
          <a:p>
            <a:pPr lvl="1"/>
            <a:r>
              <a:rPr lang="de-DE" dirty="0" smtClean="0"/>
              <a:t>Transport </a:t>
            </a:r>
            <a:r>
              <a:rPr lang="de-DE" dirty="0" err="1" smtClean="0"/>
              <a:t>Architecture</a:t>
            </a:r>
            <a:endParaRPr lang="de-DE" dirty="0"/>
          </a:p>
          <a:p>
            <a:pPr lvl="1"/>
            <a:r>
              <a:rPr lang="de-DE" dirty="0" smtClean="0"/>
              <a:t>Service Availability</a:t>
            </a:r>
          </a:p>
          <a:p>
            <a:r>
              <a:rPr lang="de-DE" dirty="0" smtClean="0"/>
              <a:t>Exchange </a:t>
            </a:r>
            <a:r>
              <a:rPr lang="en-US" dirty="0" smtClean="0"/>
              <a:t>and</a:t>
            </a:r>
            <a:r>
              <a:rPr lang="de-DE" dirty="0" smtClean="0"/>
              <a:t> Office 365 – </a:t>
            </a:r>
            <a:r>
              <a:rPr lang="de-DE" dirty="0" err="1" smtClean="0"/>
              <a:t>Going</a:t>
            </a:r>
            <a:r>
              <a:rPr lang="de-DE" dirty="0" smtClean="0"/>
              <a:t> Hybrid</a:t>
            </a:r>
          </a:p>
          <a:p>
            <a:pPr lvl="1"/>
            <a:r>
              <a:rPr lang="de-DE" dirty="0" err="1" smtClean="0"/>
              <a:t>Why</a:t>
            </a:r>
            <a:r>
              <a:rPr lang="de-DE" dirty="0" smtClean="0"/>
              <a:t> </a:t>
            </a:r>
            <a:r>
              <a:rPr lang="de-DE" dirty="0" err="1" smtClean="0"/>
              <a:t>are</a:t>
            </a:r>
            <a:r>
              <a:rPr lang="de-DE" dirty="0" smtClean="0"/>
              <a:t> </a:t>
            </a:r>
            <a:r>
              <a:rPr lang="de-DE" dirty="0" err="1" smtClean="0"/>
              <a:t>organizations</a:t>
            </a:r>
            <a:r>
              <a:rPr lang="de-DE" dirty="0" smtClean="0"/>
              <a:t> </a:t>
            </a:r>
            <a:r>
              <a:rPr lang="de-DE" dirty="0" err="1" smtClean="0"/>
              <a:t>going</a:t>
            </a:r>
            <a:r>
              <a:rPr lang="de-DE" dirty="0" smtClean="0"/>
              <a:t> hybrid?</a:t>
            </a:r>
          </a:p>
          <a:p>
            <a:pPr lvl="1"/>
            <a:r>
              <a:rPr lang="de-DE" dirty="0" err="1" smtClean="0"/>
              <a:t>What</a:t>
            </a:r>
            <a:r>
              <a:rPr lang="de-DE" dirty="0" smtClean="0"/>
              <a:t> </a:t>
            </a:r>
            <a:r>
              <a:rPr lang="de-DE" dirty="0" err="1" smtClean="0"/>
              <a:t>are</a:t>
            </a:r>
            <a:r>
              <a:rPr lang="de-DE" dirty="0" smtClean="0"/>
              <a:t> </a:t>
            </a:r>
            <a:r>
              <a:rPr lang="de-DE" dirty="0" err="1" smtClean="0"/>
              <a:t>the</a:t>
            </a:r>
            <a:r>
              <a:rPr lang="de-DE" dirty="0" smtClean="0"/>
              <a:t> </a:t>
            </a:r>
            <a:r>
              <a:rPr lang="de-DE" dirty="0" err="1" smtClean="0"/>
              <a:t>benefits</a:t>
            </a:r>
            <a:r>
              <a:rPr lang="de-DE" dirty="0" smtClean="0"/>
              <a:t> </a:t>
            </a:r>
            <a:r>
              <a:rPr lang="de-DE" dirty="0" err="1" smtClean="0"/>
              <a:t>and</a:t>
            </a:r>
            <a:r>
              <a:rPr lang="de-DE" dirty="0" smtClean="0"/>
              <a:t> </a:t>
            </a:r>
            <a:r>
              <a:rPr lang="de-DE" dirty="0" err="1" smtClean="0"/>
              <a:t>risks</a:t>
            </a:r>
            <a:r>
              <a:rPr lang="de-DE" dirty="0" smtClean="0"/>
              <a:t>?</a:t>
            </a:r>
          </a:p>
          <a:p>
            <a:pPr lvl="1"/>
            <a:r>
              <a:rPr lang="de-DE" dirty="0" err="1" smtClean="0"/>
              <a:t>How</a:t>
            </a:r>
            <a:r>
              <a:rPr lang="de-DE" dirty="0" smtClean="0"/>
              <a:t> do </a:t>
            </a:r>
            <a:r>
              <a:rPr lang="de-DE" dirty="0" err="1" smtClean="0"/>
              <a:t>we</a:t>
            </a:r>
            <a:r>
              <a:rPr lang="de-DE" dirty="0" smtClean="0"/>
              <a:t> </a:t>
            </a:r>
            <a:r>
              <a:rPr lang="de-DE" dirty="0" err="1" smtClean="0"/>
              <a:t>go</a:t>
            </a:r>
            <a:r>
              <a:rPr lang="de-DE" dirty="0" smtClean="0"/>
              <a:t> hybrid?</a:t>
            </a:r>
          </a:p>
          <a:p>
            <a:pPr lvl="1"/>
            <a:r>
              <a:rPr lang="de-DE" dirty="0" smtClean="0"/>
              <a:t>On-</a:t>
            </a:r>
            <a:r>
              <a:rPr lang="de-DE" dirty="0" err="1" smtClean="0"/>
              <a:t>Premise</a:t>
            </a:r>
            <a:r>
              <a:rPr lang="de-DE" dirty="0" smtClean="0"/>
              <a:t> </a:t>
            </a:r>
            <a:r>
              <a:rPr lang="de-DE" dirty="0" err="1" smtClean="0"/>
              <a:t>requirements</a:t>
            </a:r>
            <a:r>
              <a:rPr lang="de-DE" dirty="0" smtClean="0"/>
              <a:t> </a:t>
            </a:r>
            <a:r>
              <a:rPr lang="de-DE" dirty="0" err="1" smtClean="0"/>
              <a:t>for</a:t>
            </a:r>
            <a:r>
              <a:rPr lang="de-DE" dirty="0" smtClean="0"/>
              <a:t> hybrid </a:t>
            </a:r>
            <a:r>
              <a:rPr lang="de-DE" dirty="0" err="1" smtClean="0"/>
              <a:t>or</a:t>
            </a:r>
            <a:r>
              <a:rPr lang="de-DE" dirty="0" smtClean="0"/>
              <a:t> </a:t>
            </a:r>
            <a:r>
              <a:rPr lang="de-DE" dirty="0" err="1" smtClean="0"/>
              <a:t>cut-over</a:t>
            </a:r>
            <a:endParaRPr lang="de-DE" dirty="0" smtClean="0"/>
          </a:p>
          <a:p>
            <a:endParaRPr lang="de-DE" dirty="0" smtClean="0"/>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3</a:t>
            </a:fld>
            <a:endParaRPr lang="de-DE"/>
          </a:p>
        </p:txBody>
      </p:sp>
    </p:spTree>
    <p:extLst>
      <p:ext uri="{BB962C8B-B14F-4D97-AF65-F5344CB8AC3E}">
        <p14:creationId xmlns:p14="http://schemas.microsoft.com/office/powerpoint/2010/main" val="1513169438"/>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Transport on Client Access</a:t>
            </a:r>
            <a:br>
              <a:rPr lang="de-DE" dirty="0" smtClean="0"/>
            </a:br>
            <a:r>
              <a:rPr lang="de-DE" dirty="0" smtClean="0"/>
              <a:t>Front-End Transport Service</a:t>
            </a:r>
            <a:endParaRPr lang="de-DE" dirty="0"/>
          </a:p>
        </p:txBody>
      </p:sp>
      <p:sp>
        <p:nvSpPr>
          <p:cNvPr id="3" name="Inhaltsplatzhalter 2"/>
          <p:cNvSpPr>
            <a:spLocks noGrp="1"/>
          </p:cNvSpPr>
          <p:nvPr>
            <p:ph idx="1"/>
          </p:nvPr>
        </p:nvSpPr>
        <p:spPr/>
        <p:txBody>
          <a:bodyPr/>
          <a:lstStyle/>
          <a:p>
            <a:r>
              <a:rPr lang="en-US" dirty="0"/>
              <a:t>Handles all inbound and outbound external SMTP traffic for the organization, as well as client endpoint for SMTP traffic</a:t>
            </a:r>
          </a:p>
          <a:p>
            <a:pPr lvl="1"/>
            <a:r>
              <a:rPr lang="en-US" dirty="0"/>
              <a:t>Does not replace the Edge Transport Server Role</a:t>
            </a:r>
          </a:p>
          <a:p>
            <a:r>
              <a:rPr lang="en-US" dirty="0" smtClean="0"/>
              <a:t>Functions as a layer 7 proxy and has full access to protocol conversation</a:t>
            </a:r>
          </a:p>
          <a:p>
            <a:r>
              <a:rPr lang="en-US" dirty="0" smtClean="0"/>
              <a:t>Will </a:t>
            </a:r>
            <a:r>
              <a:rPr lang="en-US" dirty="0"/>
              <a:t>not queue mail locally and will be completely stateless</a:t>
            </a:r>
          </a:p>
          <a:p>
            <a:r>
              <a:rPr lang="en-US" dirty="0"/>
              <a:t>All outbound traffic appears to come from the CAS2013</a:t>
            </a:r>
          </a:p>
          <a:p>
            <a:r>
              <a:rPr lang="en-US" dirty="0"/>
              <a:t>Listens on </a:t>
            </a:r>
            <a:r>
              <a:rPr lang="en-US" dirty="0" smtClean="0"/>
              <a:t>TCP 25 </a:t>
            </a:r>
            <a:r>
              <a:rPr lang="en-US" dirty="0"/>
              <a:t>and </a:t>
            </a:r>
            <a:r>
              <a:rPr lang="en-US" dirty="0" smtClean="0"/>
              <a:t>TCP 587 </a:t>
            </a:r>
            <a:r>
              <a:rPr lang="en-US" dirty="0"/>
              <a:t>(two receive connectors)</a:t>
            </a:r>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30</a:t>
            </a:fld>
            <a:endParaRPr lang="de-DE"/>
          </a:p>
        </p:txBody>
      </p:sp>
    </p:spTree>
    <p:extLst>
      <p:ext uri="{BB962C8B-B14F-4D97-AF65-F5344CB8AC3E}">
        <p14:creationId xmlns:p14="http://schemas.microsoft.com/office/powerpoint/2010/main" val="1133047641"/>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Processing </a:t>
            </a:r>
            <a:r>
              <a:rPr lang="de-DE" dirty="0" err="1"/>
              <a:t>Inbound</a:t>
            </a:r>
            <a:r>
              <a:rPr lang="de-DE" dirty="0"/>
              <a:t> Messages</a:t>
            </a:r>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31</a:t>
            </a:fld>
            <a:endParaRPr lang="de-DE"/>
          </a:p>
        </p:txBody>
      </p:sp>
      <p:sp>
        <p:nvSpPr>
          <p:cNvPr id="5" name="Rectangle 20"/>
          <p:cNvSpPr/>
          <p:nvPr/>
        </p:nvSpPr>
        <p:spPr>
          <a:xfrm>
            <a:off x="609600" y="2144488"/>
            <a:ext cx="1066800" cy="3259991"/>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uLnTx/>
                <a:uFillTx/>
              </a:rPr>
              <a:t>External Server</a:t>
            </a:r>
          </a:p>
        </p:txBody>
      </p:sp>
      <p:pic>
        <p:nvPicPr>
          <p:cNvPr id="6" name="Picture 2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14339" y="4574081"/>
            <a:ext cx="446220" cy="3062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61637" y="2951570"/>
            <a:ext cx="562727" cy="14399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3"/>
          <p:cNvSpPr/>
          <p:nvPr/>
        </p:nvSpPr>
        <p:spPr>
          <a:xfrm>
            <a:off x="2526813" y="2144488"/>
            <a:ext cx="1066800" cy="325999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uLnTx/>
                <a:uFillTx/>
              </a:rPr>
              <a:t>CAS</a:t>
            </a: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777177" y="2951569"/>
            <a:ext cx="566072" cy="144475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5"/>
          <p:cNvSpPr/>
          <p:nvPr/>
        </p:nvSpPr>
        <p:spPr>
          <a:xfrm>
            <a:off x="4444027" y="2144488"/>
            <a:ext cx="1066800" cy="325999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prstClr val="white"/>
                </a:solidFill>
                <a:effectLst/>
                <a:uLnTx/>
                <a:uFillTx/>
              </a:rPr>
              <a:t>MBX</a:t>
            </a:r>
          </a:p>
        </p:txBody>
      </p:sp>
      <p:pic>
        <p:nvPicPr>
          <p:cNvPr id="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695125" y="2951569"/>
            <a:ext cx="564603" cy="1444752"/>
          </a:xfrm>
          <a:prstGeom prst="rect">
            <a:avLst/>
          </a:prstGeom>
          <a:noFill/>
          <a:extLst>
            <a:ext uri="{909E8E84-426E-40DD-AFC4-6F175D3DCCD1}">
              <a14:hiddenFill xmlns:a14="http://schemas.microsoft.com/office/drawing/2010/main">
                <a:solidFill>
                  <a:srgbClr val="FFFFFF"/>
                </a:solidFill>
              </a14:hiddenFill>
            </a:ext>
          </a:extLst>
        </p:spPr>
      </p:pic>
      <p:sp>
        <p:nvSpPr>
          <p:cNvPr id="12" name="Straight Connector 1024003"/>
          <p:cNvSpPr>
            <a:spLocks noChangeShapeType="1"/>
          </p:cNvSpPr>
          <p:nvPr/>
        </p:nvSpPr>
        <p:spPr bwMode="auto">
          <a:xfrm rot="16200000" flipH="1" flipV="1">
            <a:off x="2087075" y="3162070"/>
            <a:ext cx="3421" cy="824771"/>
          </a:xfrm>
          <a:prstGeom prst="line">
            <a:avLst/>
          </a:prstGeom>
          <a:noFill/>
          <a:ln w="63500" cap="sq" cmpd="sng" algn="ctr">
            <a:solidFill>
              <a:srgbClr val="FFB900"/>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solidFill>
                  <a:srgbClr val="0072C6"/>
                </a:solidFill>
              </a:ln>
              <a:solidFill>
                <a:srgbClr val="353435"/>
              </a:solidFill>
              <a:effectLst/>
              <a:uLnTx/>
              <a:uFillTx/>
            </a:endParaRPr>
          </a:p>
        </p:txBody>
      </p:sp>
      <p:sp>
        <p:nvSpPr>
          <p:cNvPr id="13" name="Rectangle 28"/>
          <p:cNvSpPr/>
          <p:nvPr/>
        </p:nvSpPr>
        <p:spPr>
          <a:xfrm>
            <a:off x="6361239" y="2144489"/>
            <a:ext cx="5394960" cy="3259991"/>
          </a:xfrm>
          <a:prstGeom prst="rect">
            <a:avLst/>
          </a:prstGeom>
          <a:solidFill>
            <a:srgbClr val="0072C6"/>
          </a:solidFill>
          <a:ln w="25400" cap="flat" cmpd="sng" algn="ctr">
            <a:noFill/>
            <a:prstDash val="solid"/>
          </a:ln>
          <a:effectLst/>
        </p:spPr>
        <p:txBody>
          <a:bodyPr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endParaRPr>
          </a:p>
        </p:txBody>
      </p:sp>
      <p:sp>
        <p:nvSpPr>
          <p:cNvPr id="14" name="TextBox 29"/>
          <p:cNvSpPr txBox="1"/>
          <p:nvPr/>
        </p:nvSpPr>
        <p:spPr>
          <a:xfrm>
            <a:off x="6606443" y="2180629"/>
            <a:ext cx="4762500" cy="3170099"/>
          </a:xfrm>
          <a:prstGeom prst="rect">
            <a:avLst/>
          </a:prstGeom>
          <a:noFill/>
        </p:spPr>
        <p:txBody>
          <a:bodyPr wrap="square" lIns="91438" tIns="45719" rIns="91438" bIns="45719" rtlCol="0">
            <a:spAutoFit/>
          </a:bodyPr>
          <a:lstStyle/>
          <a:p>
            <a:pPr marL="342891" indent="-342891">
              <a:buFont typeface="+mj-lt"/>
              <a:buAutoNum type="arabicPeriod"/>
            </a:pPr>
            <a:r>
              <a:rPr lang="en-US" sz="2000" dirty="0">
                <a:solidFill>
                  <a:prstClr val="white"/>
                </a:solidFill>
              </a:rPr>
              <a:t>New SMTP Connection</a:t>
            </a:r>
          </a:p>
          <a:p>
            <a:pPr marL="342891" indent="-342891">
              <a:buFont typeface="+mj-lt"/>
              <a:buAutoNum type="arabicPeriod"/>
            </a:pPr>
            <a:r>
              <a:rPr lang="en-US" sz="2000" dirty="0">
                <a:solidFill>
                  <a:prstClr val="white"/>
                </a:solidFill>
              </a:rPr>
              <a:t>CAS performs envelope filtering</a:t>
            </a:r>
          </a:p>
          <a:p>
            <a:pPr marL="342891" indent="-342891">
              <a:buFont typeface="+mj-lt"/>
              <a:buAutoNum type="arabicPeriod"/>
            </a:pPr>
            <a:r>
              <a:rPr lang="en-US" sz="2000" dirty="0">
                <a:solidFill>
                  <a:prstClr val="white"/>
                </a:solidFill>
              </a:rPr>
              <a:t>CAS determines route to best MBX server</a:t>
            </a:r>
          </a:p>
          <a:p>
            <a:pPr marL="342891" indent="-342891">
              <a:buFont typeface="+mj-lt"/>
              <a:buAutoNum type="arabicPeriod"/>
            </a:pPr>
            <a:r>
              <a:rPr lang="en-US" sz="2000" dirty="0">
                <a:solidFill>
                  <a:prstClr val="white"/>
                </a:solidFill>
              </a:rPr>
              <a:t>Message delivery begins</a:t>
            </a:r>
          </a:p>
          <a:p>
            <a:pPr marL="800080" lvl="1" indent="-342891">
              <a:buFont typeface="+mj-lt"/>
              <a:buAutoNum type="arabicPeriod"/>
            </a:pPr>
            <a:r>
              <a:rPr lang="en-US" sz="2000" dirty="0">
                <a:solidFill>
                  <a:prstClr val="white"/>
                </a:solidFill>
              </a:rPr>
              <a:t>If successful, CAS returns 250 OK acknowledgement to external server</a:t>
            </a:r>
          </a:p>
          <a:p>
            <a:pPr marL="800080" lvl="1" indent="-342891">
              <a:buFont typeface="+mj-lt"/>
              <a:buAutoNum type="arabicPeriod"/>
            </a:pPr>
            <a:r>
              <a:rPr lang="en-US" sz="2000" dirty="0">
                <a:solidFill>
                  <a:prstClr val="white"/>
                </a:solidFill>
              </a:rPr>
              <a:t>If unsuccessful, CAS returns 421 response</a:t>
            </a:r>
          </a:p>
        </p:txBody>
      </p:sp>
      <p:pic>
        <p:nvPicPr>
          <p:cNvPr id="15"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111" t="25140" r="19758" b="22770"/>
          <a:stretch/>
        </p:blipFill>
        <p:spPr bwMode="auto">
          <a:xfrm>
            <a:off x="2841705" y="4574081"/>
            <a:ext cx="437016" cy="378571"/>
          </a:xfrm>
          <a:prstGeom prst="rect">
            <a:avLst/>
          </a:prstGeom>
          <a:noFill/>
          <a:extLst>
            <a:ext uri="{909E8E84-426E-40DD-AFC4-6F175D3DCCD1}">
              <a14:hiddenFill xmlns:a14="http://schemas.microsoft.com/office/drawing/2010/main">
                <a:solidFill>
                  <a:srgbClr val="FFFFFF"/>
                </a:solidFill>
              </a14:hiddenFill>
            </a:ext>
          </a:extLst>
        </p:spPr>
      </p:pic>
      <p:sp>
        <p:nvSpPr>
          <p:cNvPr id="16" name="Straight Connector 1024003"/>
          <p:cNvSpPr>
            <a:spLocks noChangeShapeType="1"/>
          </p:cNvSpPr>
          <p:nvPr/>
        </p:nvSpPr>
        <p:spPr bwMode="auto">
          <a:xfrm rot="16200000" flipV="1">
            <a:off x="4031641" y="3160361"/>
            <a:ext cx="1" cy="824768"/>
          </a:xfrm>
          <a:prstGeom prst="line">
            <a:avLst/>
          </a:prstGeom>
          <a:noFill/>
          <a:ln w="63500" cap="sq" cmpd="sng" algn="ctr">
            <a:solidFill>
              <a:srgbClr val="969696"/>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solidFill>
                  <a:srgbClr val="0072C6"/>
                </a:solidFill>
              </a:ln>
              <a:solidFill>
                <a:srgbClr val="353435"/>
              </a:solidFill>
              <a:effectLst/>
              <a:uLnTx/>
              <a:uFillTx/>
            </a:endParaRPr>
          </a:p>
        </p:txBody>
      </p:sp>
      <p:sp>
        <p:nvSpPr>
          <p:cNvPr id="17" name="Straight Connector 1024003"/>
          <p:cNvSpPr>
            <a:spLocks noChangeShapeType="1"/>
          </p:cNvSpPr>
          <p:nvPr/>
        </p:nvSpPr>
        <p:spPr bwMode="auto">
          <a:xfrm rot="5400000" flipH="1" flipV="1">
            <a:off x="2106025" y="3473885"/>
            <a:ext cx="1897" cy="861149"/>
          </a:xfrm>
          <a:prstGeom prst="line">
            <a:avLst/>
          </a:prstGeom>
          <a:noFill/>
          <a:ln w="63500" cap="sq" cmpd="sng" algn="ctr">
            <a:solidFill>
              <a:srgbClr val="969696"/>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solidFill>
                  <a:srgbClr val="0072C6"/>
                </a:solidFill>
              </a:ln>
              <a:solidFill>
                <a:srgbClr val="353435"/>
              </a:solidFill>
              <a:effectLst/>
              <a:uLnTx/>
              <a:uFillTx/>
            </a:endParaRPr>
          </a:p>
        </p:txBody>
      </p:sp>
      <p:pic>
        <p:nvPicPr>
          <p:cNvPr id="18" name="Picture 3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749431" y="4574081"/>
            <a:ext cx="446220" cy="306260"/>
          </a:xfrm>
          <a:prstGeom prst="rect">
            <a:avLst/>
          </a:prstGeom>
          <a:noFill/>
          <a:extLst>
            <a:ext uri="{909E8E84-426E-40DD-AFC4-6F175D3DCCD1}">
              <a14:hiddenFill xmlns:a14="http://schemas.microsoft.com/office/drawing/2010/main">
                <a:solidFill>
                  <a:srgbClr val="FFFFFF"/>
                </a:solidFill>
              </a14:hiddenFill>
            </a:ext>
          </a:extLst>
        </p:spPr>
      </p:pic>
      <p:sp>
        <p:nvSpPr>
          <p:cNvPr id="19" name="Straight Connector 1024003"/>
          <p:cNvSpPr>
            <a:spLocks noChangeShapeType="1"/>
          </p:cNvSpPr>
          <p:nvPr/>
        </p:nvSpPr>
        <p:spPr bwMode="auto">
          <a:xfrm rot="5400000" flipH="1" flipV="1">
            <a:off x="4032589" y="3471988"/>
            <a:ext cx="1897" cy="861149"/>
          </a:xfrm>
          <a:prstGeom prst="line">
            <a:avLst/>
          </a:prstGeom>
          <a:noFill/>
          <a:ln w="63500" cap="sq" cmpd="sng" algn="ctr">
            <a:solidFill>
              <a:srgbClr val="ED8000"/>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solidFill>
                  <a:srgbClr val="0072C6"/>
                </a:solidFill>
              </a:ln>
              <a:solidFill>
                <a:srgbClr val="353435"/>
              </a:solidFill>
              <a:effectLst/>
              <a:uLnTx/>
              <a:uFillTx/>
            </a:endParaRPr>
          </a:p>
        </p:txBody>
      </p:sp>
    </p:spTree>
    <p:extLst>
      <p:ext uri="{BB962C8B-B14F-4D97-AF65-F5344CB8AC3E}">
        <p14:creationId xmlns:p14="http://schemas.microsoft.com/office/powerpoint/2010/main" val="416376294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animEffect transition="in" filter="fade">
                                      <p:cBhvr>
                                        <p:cTn id="23" dur="500"/>
                                        <p:tgtEl>
                                          <p:spTgt spid="14">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animEffect transition="in" filter="fade">
                                      <p:cBhvr>
                                        <p:cTn id="26" dur="500"/>
                                        <p:tgtEl>
                                          <p:spTgt spid="1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xEl>
                                              <p:pRg st="3" end="3"/>
                                            </p:txEl>
                                          </p:spTgt>
                                        </p:tgtEl>
                                        <p:attrNameLst>
                                          <p:attrName>style.visibility</p:attrName>
                                        </p:attrNameLst>
                                      </p:cBhvr>
                                      <p:to>
                                        <p:strVal val="visible"/>
                                      </p:to>
                                    </p:set>
                                    <p:animEffect transition="in" filter="fade">
                                      <p:cBhvr>
                                        <p:cTn id="34" dur="500"/>
                                        <p:tgtEl>
                                          <p:spTgt spid="14">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xEl>
                                              <p:pRg st="4" end="4"/>
                                            </p:txEl>
                                          </p:spTgt>
                                        </p:tgtEl>
                                        <p:attrNameLst>
                                          <p:attrName>style.visibility</p:attrName>
                                        </p:attrNameLst>
                                      </p:cBhvr>
                                      <p:to>
                                        <p:strVal val="visible"/>
                                      </p:to>
                                    </p:set>
                                    <p:animEffect transition="in" filter="fade">
                                      <p:cBhvr>
                                        <p:cTn id="39" dur="500"/>
                                        <p:tgtEl>
                                          <p:spTgt spid="14">
                                            <p:txEl>
                                              <p:pRg st="4" end="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18"/>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9"/>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14">
                                            <p:txEl>
                                              <p:pRg st="5" end="5"/>
                                            </p:txEl>
                                          </p:spTgt>
                                        </p:tgtEl>
                                        <p:attrNameLst>
                                          <p:attrName>style.visibility</p:attrName>
                                        </p:attrNameLst>
                                      </p:cBhvr>
                                      <p:to>
                                        <p:strVal val="visible"/>
                                      </p:to>
                                    </p:set>
                                    <p:animEffect transition="in" filter="fade">
                                      <p:cBhvr>
                                        <p:cTn id="58"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7" grpId="0" animBg="1"/>
      <p:bldP spid="19" grpId="0" animBg="1"/>
      <p:bldP spid="1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Benefits</a:t>
            </a:r>
            <a:r>
              <a:rPr lang="de-DE" dirty="0" smtClean="0"/>
              <a:t> of SMTP Front-End Service</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32</a:t>
            </a:fld>
            <a:endParaRPr lang="de-DE"/>
          </a:p>
        </p:txBody>
      </p:sp>
      <p:sp>
        <p:nvSpPr>
          <p:cNvPr id="5" name="Inhaltsplatzhalter 4"/>
          <p:cNvSpPr>
            <a:spLocks noGrp="1"/>
          </p:cNvSpPr>
          <p:nvPr>
            <p:ph idx="1"/>
          </p:nvPr>
        </p:nvSpPr>
        <p:spPr/>
        <p:txBody>
          <a:bodyPr/>
          <a:lstStyle/>
          <a:p>
            <a:r>
              <a:rPr lang="en-US" dirty="0"/>
              <a:t>The SMTP Front-End Service provides:</a:t>
            </a:r>
          </a:p>
          <a:p>
            <a:pPr lvl="1"/>
            <a:r>
              <a:rPr lang="en-US" dirty="0"/>
              <a:t>Protocol level filtering – performs connection, recipient, sender and protocol filtering</a:t>
            </a:r>
          </a:p>
          <a:p>
            <a:pPr lvl="1"/>
            <a:r>
              <a:rPr lang="en-US" dirty="0"/>
              <a:t>Network protection – centralized, load balanced egress/ingress point for the organization</a:t>
            </a:r>
          </a:p>
          <a:p>
            <a:pPr lvl="1"/>
            <a:r>
              <a:rPr lang="en-US" dirty="0"/>
              <a:t>Mailbox locator – avoids unnecessary hops by determining the best </a:t>
            </a:r>
            <a:r>
              <a:rPr lang="en-US" dirty="0" smtClean="0"/>
              <a:t>MBX 2013 </a:t>
            </a:r>
            <a:r>
              <a:rPr lang="en-US" dirty="0"/>
              <a:t>to deliver the message</a:t>
            </a:r>
          </a:p>
          <a:p>
            <a:pPr lvl="1"/>
            <a:r>
              <a:rPr lang="en-US" dirty="0"/>
              <a:t>Load balanced solution for client/application SMTP submissions</a:t>
            </a:r>
          </a:p>
          <a:p>
            <a:r>
              <a:rPr lang="en-US" dirty="0"/>
              <a:t>Scales based on number of connections – just add more servers</a:t>
            </a:r>
          </a:p>
          <a:p>
            <a:endParaRPr lang="de-DE" dirty="0"/>
          </a:p>
        </p:txBody>
      </p:sp>
    </p:spTree>
    <p:extLst>
      <p:ext uri="{BB962C8B-B14F-4D97-AF65-F5344CB8AC3E}">
        <p14:creationId xmlns:p14="http://schemas.microsoft.com/office/powerpoint/2010/main" val="767670988"/>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Transport Components on Mailbox</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33</a:t>
            </a:fld>
            <a:endParaRPr lang="de-DE"/>
          </a:p>
        </p:txBody>
      </p:sp>
      <p:sp>
        <p:nvSpPr>
          <p:cNvPr id="5" name="Inhaltsplatzhalter 4"/>
          <p:cNvSpPr>
            <a:spLocks noGrp="1"/>
          </p:cNvSpPr>
          <p:nvPr>
            <p:ph idx="1"/>
          </p:nvPr>
        </p:nvSpPr>
        <p:spPr/>
        <p:txBody>
          <a:bodyPr/>
          <a:lstStyle/>
          <a:p>
            <a:r>
              <a:rPr lang="en-US" dirty="0"/>
              <a:t>Transport in </a:t>
            </a:r>
            <a:r>
              <a:rPr lang="en-US" dirty="0" smtClean="0"/>
              <a:t>MBX 2013 </a:t>
            </a:r>
            <a:r>
              <a:rPr lang="en-US" dirty="0"/>
              <a:t>has been broken down into three components</a:t>
            </a:r>
          </a:p>
          <a:p>
            <a:pPr lvl="1"/>
            <a:r>
              <a:rPr lang="en-US" dirty="0"/>
              <a:t>Transport Service - </a:t>
            </a:r>
            <a:r>
              <a:rPr lang="en-US" dirty="0" err="1"/>
              <a:t>Stateful</a:t>
            </a:r>
            <a:r>
              <a:rPr lang="en-US" dirty="0"/>
              <a:t> and handles SMTP mail flow for the organization and performs content inspection (Was previously referred to as “Hub Transport”)</a:t>
            </a:r>
          </a:p>
          <a:p>
            <a:pPr lvl="1"/>
            <a:r>
              <a:rPr lang="en-US" dirty="0"/>
              <a:t>Mailbox Transport Delivery Service - Receives mail from the Transport service and deliveries to the Mailbox Database</a:t>
            </a:r>
          </a:p>
          <a:p>
            <a:pPr lvl="1"/>
            <a:r>
              <a:rPr lang="en-US" dirty="0"/>
              <a:t>Mailbox Transport Submission Service - Takes mail from the Mailbox Databases and submits to the Transport service</a:t>
            </a:r>
          </a:p>
          <a:p>
            <a:r>
              <a:rPr lang="en-US" dirty="0"/>
              <a:t>Mailbox Transport is stateless and does not have a persistent storage mechanism</a:t>
            </a:r>
          </a:p>
          <a:p>
            <a:r>
              <a:rPr lang="en-US" dirty="0"/>
              <a:t>Mailbox Transport performs content conversion</a:t>
            </a:r>
          </a:p>
          <a:p>
            <a:endParaRPr lang="de-DE" dirty="0"/>
          </a:p>
        </p:txBody>
      </p:sp>
    </p:spTree>
    <p:extLst>
      <p:ext uri="{BB962C8B-B14F-4D97-AF65-F5344CB8AC3E}">
        <p14:creationId xmlns:p14="http://schemas.microsoft.com/office/powerpoint/2010/main" val="2712859346"/>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Transport Components on </a:t>
            </a:r>
            <a:r>
              <a:rPr lang="en-US" dirty="0" smtClean="0"/>
              <a:t>Mailbox</a:t>
            </a:r>
            <a:br>
              <a:rPr lang="en-US" dirty="0" smtClean="0"/>
            </a:br>
            <a:r>
              <a:rPr lang="en-US" dirty="0" smtClean="0"/>
              <a:t>Responsibilities</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34</a:t>
            </a:fld>
            <a:endParaRPr lang="de-DE"/>
          </a:p>
        </p:txBody>
      </p:sp>
      <p:sp>
        <p:nvSpPr>
          <p:cNvPr id="5" name="Inhaltsplatzhalter 4"/>
          <p:cNvSpPr>
            <a:spLocks noGrp="1"/>
          </p:cNvSpPr>
          <p:nvPr>
            <p:ph idx="1"/>
          </p:nvPr>
        </p:nvSpPr>
        <p:spPr/>
        <p:txBody>
          <a:bodyPr/>
          <a:lstStyle/>
          <a:p>
            <a:r>
              <a:rPr lang="en-US" dirty="0"/>
              <a:t>Receives all inbound mail to the organization (</a:t>
            </a:r>
            <a:r>
              <a:rPr lang="en-US" dirty="0" err="1"/>
              <a:t>Proxied</a:t>
            </a:r>
            <a:r>
              <a:rPr lang="en-US" dirty="0"/>
              <a:t> through CAS or direct)</a:t>
            </a:r>
          </a:p>
          <a:p>
            <a:r>
              <a:rPr lang="en-US" dirty="0"/>
              <a:t>Submits all outbound mail from the organization (</a:t>
            </a:r>
            <a:r>
              <a:rPr lang="en-US" dirty="0" err="1"/>
              <a:t>Proxied</a:t>
            </a:r>
            <a:r>
              <a:rPr lang="en-US" dirty="0"/>
              <a:t> through CAS or direct)</a:t>
            </a:r>
          </a:p>
          <a:p>
            <a:r>
              <a:rPr lang="en-US" dirty="0"/>
              <a:t>Handles all internal message processing such as Transport Rules, Content Filtering, and Anti-Virus</a:t>
            </a:r>
          </a:p>
          <a:p>
            <a:r>
              <a:rPr lang="en-US" dirty="0"/>
              <a:t>Performs mail flow routing</a:t>
            </a:r>
          </a:p>
          <a:p>
            <a:r>
              <a:rPr lang="en-US" dirty="0"/>
              <a:t>Queue messages</a:t>
            </a:r>
          </a:p>
          <a:p>
            <a:r>
              <a:rPr lang="en-US" dirty="0"/>
              <a:t>Supports SMTP extensibility</a:t>
            </a:r>
          </a:p>
          <a:p>
            <a:endParaRPr lang="de-DE" dirty="0"/>
          </a:p>
        </p:txBody>
      </p:sp>
    </p:spTree>
    <p:extLst>
      <p:ext uri="{BB962C8B-B14F-4D97-AF65-F5344CB8AC3E}">
        <p14:creationId xmlns:p14="http://schemas.microsoft.com/office/powerpoint/2010/main" val="464497351"/>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Routing Optimizations</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35</a:t>
            </a:fld>
            <a:endParaRPr lang="de-DE"/>
          </a:p>
        </p:txBody>
      </p:sp>
      <p:sp>
        <p:nvSpPr>
          <p:cNvPr id="5" name="Inhaltsplatzhalter 4"/>
          <p:cNvSpPr>
            <a:spLocks noGrp="1"/>
          </p:cNvSpPr>
          <p:nvPr>
            <p:ph idx="1"/>
          </p:nvPr>
        </p:nvSpPr>
        <p:spPr/>
        <p:txBody>
          <a:bodyPr/>
          <a:lstStyle/>
          <a:p>
            <a:r>
              <a:rPr lang="en-US" dirty="0"/>
              <a:t>Next hop selection is broken down into distinct delivery groups:</a:t>
            </a:r>
          </a:p>
          <a:p>
            <a:pPr lvl="1"/>
            <a:r>
              <a:rPr lang="en-US" dirty="0"/>
              <a:t>Routable DAG</a:t>
            </a:r>
          </a:p>
          <a:p>
            <a:pPr lvl="1"/>
            <a:r>
              <a:rPr lang="en-US" dirty="0"/>
              <a:t>Mailbox Delivery Group</a:t>
            </a:r>
          </a:p>
          <a:p>
            <a:pPr lvl="1"/>
            <a:r>
              <a:rPr lang="en-US" dirty="0"/>
              <a:t>Connector Source Servers</a:t>
            </a:r>
          </a:p>
          <a:p>
            <a:pPr lvl="1"/>
            <a:r>
              <a:rPr lang="en-US" dirty="0"/>
              <a:t>AD Site (Hub Sites; Edge Subscriptions)</a:t>
            </a:r>
          </a:p>
          <a:p>
            <a:pPr lvl="1"/>
            <a:r>
              <a:rPr lang="en-US" dirty="0"/>
              <a:t>Server list (DG expansion servers)</a:t>
            </a:r>
          </a:p>
          <a:p>
            <a:r>
              <a:rPr lang="en-US" dirty="0"/>
              <a:t>Queuing is per delivery group, connector, or mailbox</a:t>
            </a:r>
          </a:p>
          <a:p>
            <a:r>
              <a:rPr lang="en-US" dirty="0"/>
              <a:t>Once message is received at final destination, Transport will deliver the message via SMTP to Mailbox Transport on the server hosting the active database copy</a:t>
            </a:r>
          </a:p>
          <a:p>
            <a:r>
              <a:rPr lang="en-US" dirty="0"/>
              <a:t>Send/Delivery-Agent Connectors can have source servers from multiple DAGs or AD Sites, and can be </a:t>
            </a:r>
            <a:r>
              <a:rPr lang="en-US" dirty="0" err="1"/>
              <a:t>proxied</a:t>
            </a:r>
            <a:r>
              <a:rPr lang="en-US" dirty="0"/>
              <a:t> through CAS</a:t>
            </a:r>
          </a:p>
          <a:p>
            <a:endParaRPr lang="de-DE" dirty="0"/>
          </a:p>
        </p:txBody>
      </p:sp>
    </p:spTree>
    <p:extLst>
      <p:ext uri="{BB962C8B-B14F-4D97-AF65-F5344CB8AC3E}">
        <p14:creationId xmlns:p14="http://schemas.microsoft.com/office/powerpoint/2010/main" val="2962130924"/>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Mail Delivery</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36</a:t>
            </a:fld>
            <a:endParaRPr lang="de-DE"/>
          </a:p>
        </p:txBody>
      </p:sp>
      <p:sp>
        <p:nvSpPr>
          <p:cNvPr id="6" name="Rectangle 37"/>
          <p:cNvSpPr/>
          <p:nvPr/>
        </p:nvSpPr>
        <p:spPr>
          <a:xfrm>
            <a:off x="1498600" y="2148416"/>
            <a:ext cx="1066800" cy="325999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CAS / MBX</a:t>
            </a:r>
          </a:p>
        </p:txBody>
      </p:sp>
      <p:pic>
        <p:nvPicPr>
          <p:cNvPr id="7"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750638" y="3058437"/>
            <a:ext cx="562727" cy="14399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7"/>
          <p:cNvSpPr/>
          <p:nvPr/>
        </p:nvSpPr>
        <p:spPr>
          <a:xfrm>
            <a:off x="3705837" y="2148416"/>
            <a:ext cx="3024643" cy="325999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MBX-1</a:t>
            </a:r>
          </a:p>
        </p:txBody>
      </p:sp>
      <p:pic>
        <p:nvPicPr>
          <p:cNvPr id="9"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918861" y="3053633"/>
            <a:ext cx="564603" cy="144475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58"/>
          <p:cNvSpPr/>
          <p:nvPr/>
        </p:nvSpPr>
        <p:spPr>
          <a:xfrm>
            <a:off x="4696488" y="2475024"/>
            <a:ext cx="1952869" cy="2764527"/>
          </a:xfrm>
          <a:prstGeom prst="rect">
            <a:avLst/>
          </a:prstGeom>
          <a:solidFill>
            <a:srgbClr val="FFB900"/>
          </a:solidFill>
          <a:ln w="25400" cap="flat" cmpd="sng" algn="ctr">
            <a:noFill/>
            <a:prstDash val="solid"/>
          </a:ln>
          <a:effectLst/>
        </p:spPr>
        <p:txBody>
          <a:bodyPr vert="horz"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smtClean="0">
              <a:ln>
                <a:noFill/>
              </a:ln>
              <a:solidFill>
                <a:srgbClr val="353435"/>
              </a:solidFill>
              <a:effectLst/>
              <a:uLnTx/>
              <a:uFillTx/>
            </a:endParaRPr>
          </a:p>
        </p:txBody>
      </p:sp>
      <p:sp>
        <p:nvSpPr>
          <p:cNvPr id="11" name="Can 60"/>
          <p:cNvSpPr/>
          <p:nvPr/>
        </p:nvSpPr>
        <p:spPr>
          <a:xfrm>
            <a:off x="5794415" y="4389303"/>
            <a:ext cx="756899" cy="749951"/>
          </a:xfrm>
          <a:prstGeom prst="can">
            <a:avLst/>
          </a:prstGeom>
          <a:solidFill>
            <a:srgbClr val="353435"/>
          </a:solidFill>
          <a:ln w="28575" cap="flat" cmpd="sng" algn="ctr">
            <a:solidFill>
              <a:srgbClr val="FFB900"/>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DB2</a:t>
            </a:r>
          </a:p>
        </p:txBody>
      </p:sp>
      <p:sp>
        <p:nvSpPr>
          <p:cNvPr id="12" name="Can 62"/>
          <p:cNvSpPr/>
          <p:nvPr/>
        </p:nvSpPr>
        <p:spPr>
          <a:xfrm>
            <a:off x="4794533" y="4389303"/>
            <a:ext cx="756899" cy="749951"/>
          </a:xfrm>
          <a:prstGeom prst="can">
            <a:avLst/>
          </a:prstGeom>
          <a:solidFill>
            <a:srgbClr val="0072C6"/>
          </a:solidFill>
          <a:ln w="28575" cap="flat" cmpd="sng" algn="ctr">
            <a:solidFill>
              <a:srgbClr val="FFB900"/>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DB1</a:t>
            </a:r>
          </a:p>
        </p:txBody>
      </p:sp>
      <p:sp>
        <p:nvSpPr>
          <p:cNvPr id="13" name="Rectangle 64"/>
          <p:cNvSpPr/>
          <p:nvPr/>
        </p:nvSpPr>
        <p:spPr>
          <a:xfrm>
            <a:off x="4928443" y="2681791"/>
            <a:ext cx="1467068" cy="547415"/>
          </a:xfrm>
          <a:prstGeom prst="rect">
            <a:avLst/>
          </a:prstGeom>
          <a:solidFill>
            <a:srgbClr val="969696"/>
          </a:solidFill>
          <a:ln w="25400" cap="flat" cmpd="sng" algn="ctr">
            <a:solidFill>
              <a:srgbClr val="969696"/>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Transport</a:t>
            </a:r>
          </a:p>
        </p:txBody>
      </p:sp>
      <p:sp>
        <p:nvSpPr>
          <p:cNvPr id="14" name="Rectangle 65"/>
          <p:cNvSpPr/>
          <p:nvPr/>
        </p:nvSpPr>
        <p:spPr>
          <a:xfrm>
            <a:off x="4939389" y="3504703"/>
            <a:ext cx="1467068" cy="547415"/>
          </a:xfrm>
          <a:prstGeom prst="rect">
            <a:avLst/>
          </a:prstGeom>
          <a:solidFill>
            <a:srgbClr val="353435"/>
          </a:solidFill>
          <a:ln w="25400" cap="flat" cmpd="sng" algn="ctr">
            <a:solidFill>
              <a:srgbClr val="353435"/>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Mailbox</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Transport</a:t>
            </a:r>
          </a:p>
        </p:txBody>
      </p:sp>
      <p:pic>
        <p:nvPicPr>
          <p:cNvPr id="15"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184482" y="3039579"/>
            <a:ext cx="221975" cy="18533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68"/>
          <p:cNvSpPr/>
          <p:nvPr/>
        </p:nvSpPr>
        <p:spPr>
          <a:xfrm>
            <a:off x="7721132" y="2148416"/>
            <a:ext cx="3024643" cy="3259991"/>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MBX-2</a:t>
            </a:r>
          </a:p>
        </p:txBody>
      </p:sp>
      <p:pic>
        <p:nvPicPr>
          <p:cNvPr id="17"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934156" y="3053633"/>
            <a:ext cx="564603" cy="144475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70"/>
          <p:cNvSpPr/>
          <p:nvPr/>
        </p:nvSpPr>
        <p:spPr>
          <a:xfrm>
            <a:off x="8711783" y="2475024"/>
            <a:ext cx="1952869" cy="2764527"/>
          </a:xfrm>
          <a:prstGeom prst="rect">
            <a:avLst/>
          </a:prstGeom>
          <a:solidFill>
            <a:srgbClr val="FFB900"/>
          </a:solidFill>
          <a:ln w="25400" cap="flat" cmpd="sng" algn="ctr">
            <a:noFill/>
            <a:prstDash val="solid"/>
          </a:ln>
          <a:effectLst/>
        </p:spPr>
        <p:txBody>
          <a:bodyPr vert="horz"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smtClean="0">
              <a:ln>
                <a:noFill/>
              </a:ln>
              <a:solidFill>
                <a:srgbClr val="353435"/>
              </a:solidFill>
              <a:effectLst/>
              <a:uLnTx/>
              <a:uFillTx/>
            </a:endParaRPr>
          </a:p>
        </p:txBody>
      </p:sp>
      <p:sp>
        <p:nvSpPr>
          <p:cNvPr id="19" name="Can 71"/>
          <p:cNvSpPr/>
          <p:nvPr/>
        </p:nvSpPr>
        <p:spPr>
          <a:xfrm>
            <a:off x="9809709" y="4389303"/>
            <a:ext cx="756899" cy="749951"/>
          </a:xfrm>
          <a:prstGeom prst="can">
            <a:avLst/>
          </a:prstGeom>
          <a:solidFill>
            <a:srgbClr val="0072C6"/>
          </a:solidFill>
          <a:ln w="28575" cap="flat" cmpd="sng" algn="ctr">
            <a:solidFill>
              <a:srgbClr val="FFB900"/>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DB2</a:t>
            </a:r>
          </a:p>
        </p:txBody>
      </p:sp>
      <p:sp>
        <p:nvSpPr>
          <p:cNvPr id="20" name="Can 72"/>
          <p:cNvSpPr/>
          <p:nvPr/>
        </p:nvSpPr>
        <p:spPr>
          <a:xfrm>
            <a:off x="8809828" y="4389303"/>
            <a:ext cx="756899" cy="749951"/>
          </a:xfrm>
          <a:prstGeom prst="can">
            <a:avLst/>
          </a:prstGeom>
          <a:solidFill>
            <a:srgbClr val="353435"/>
          </a:solidFill>
          <a:ln w="28575" cap="flat" cmpd="sng" algn="ctr">
            <a:solidFill>
              <a:srgbClr val="FFB900"/>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DB1</a:t>
            </a:r>
          </a:p>
        </p:txBody>
      </p:sp>
      <p:sp>
        <p:nvSpPr>
          <p:cNvPr id="21" name="Rectangle 73"/>
          <p:cNvSpPr/>
          <p:nvPr/>
        </p:nvSpPr>
        <p:spPr>
          <a:xfrm>
            <a:off x="8943737" y="2681791"/>
            <a:ext cx="1467068" cy="547415"/>
          </a:xfrm>
          <a:prstGeom prst="rect">
            <a:avLst/>
          </a:prstGeom>
          <a:solidFill>
            <a:srgbClr val="969696"/>
          </a:solidFill>
          <a:ln w="25400" cap="flat" cmpd="sng" algn="ctr">
            <a:solidFill>
              <a:srgbClr val="969696"/>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Transport</a:t>
            </a:r>
          </a:p>
        </p:txBody>
      </p:sp>
      <p:sp>
        <p:nvSpPr>
          <p:cNvPr id="22" name="Rectangle 74"/>
          <p:cNvSpPr/>
          <p:nvPr/>
        </p:nvSpPr>
        <p:spPr>
          <a:xfrm>
            <a:off x="8954683" y="3504703"/>
            <a:ext cx="1467068" cy="547415"/>
          </a:xfrm>
          <a:prstGeom prst="rect">
            <a:avLst/>
          </a:prstGeom>
          <a:solidFill>
            <a:srgbClr val="353435"/>
          </a:solidFill>
          <a:ln w="25400" cap="flat" cmpd="sng" algn="ctr">
            <a:solidFill>
              <a:srgbClr val="353435"/>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Mailbox</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Transport</a:t>
            </a:r>
          </a:p>
        </p:txBody>
      </p:sp>
      <p:pic>
        <p:nvPicPr>
          <p:cNvPr id="23"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199777" y="3039579"/>
            <a:ext cx="221975" cy="185337"/>
          </a:xfrm>
          <a:prstGeom prst="rect">
            <a:avLst/>
          </a:prstGeom>
          <a:noFill/>
          <a:extLst>
            <a:ext uri="{909E8E84-426E-40DD-AFC4-6F175D3DCCD1}">
              <a14:hiddenFill xmlns:a14="http://schemas.microsoft.com/office/drawing/2010/main">
                <a:solidFill>
                  <a:srgbClr val="FFFFFF"/>
                </a:solidFill>
              </a14:hiddenFill>
            </a:ext>
          </a:extLst>
        </p:spPr>
      </p:pic>
      <p:sp>
        <p:nvSpPr>
          <p:cNvPr id="24" name="Straight Connector 1024003"/>
          <p:cNvSpPr>
            <a:spLocks noChangeShapeType="1"/>
          </p:cNvSpPr>
          <p:nvPr/>
        </p:nvSpPr>
        <p:spPr bwMode="auto">
          <a:xfrm rot="16200000" flipV="1">
            <a:off x="10050996" y="4224693"/>
            <a:ext cx="274320" cy="3"/>
          </a:xfrm>
          <a:prstGeom prst="line">
            <a:avLst/>
          </a:prstGeom>
          <a:noFill/>
          <a:ln w="63500" cap="sq" cmpd="sng" algn="ctr">
            <a:solidFill>
              <a:srgbClr val="353435"/>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25" name="Rectangle 77"/>
          <p:cNvSpPr/>
          <p:nvPr/>
        </p:nvSpPr>
        <p:spPr>
          <a:xfrm>
            <a:off x="3471334" y="1807630"/>
            <a:ext cx="7556500" cy="3905251"/>
          </a:xfrm>
          <a:prstGeom prst="rect">
            <a:avLst/>
          </a:prstGeom>
          <a:noFill/>
          <a:ln w="25400" cap="flat" cmpd="sng" algn="ctr">
            <a:solidFill>
              <a:srgbClr val="ED8000"/>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endParaRPr>
          </a:p>
        </p:txBody>
      </p:sp>
      <p:sp>
        <p:nvSpPr>
          <p:cNvPr id="26" name="TextBox 78"/>
          <p:cNvSpPr txBox="1"/>
          <p:nvPr/>
        </p:nvSpPr>
        <p:spPr>
          <a:xfrm>
            <a:off x="3446298" y="1790464"/>
            <a:ext cx="1037167" cy="400108"/>
          </a:xfrm>
          <a:prstGeom prst="rect">
            <a:avLst/>
          </a:prstGeom>
          <a:noFill/>
        </p:spPr>
        <p:txBody>
          <a:bodyPr wrap="square" lIns="91438" tIns="45719" rIns="91438" bIns="45719" rtlCol="0">
            <a:spAutoFit/>
          </a:bodyPr>
          <a:lstStyle/>
          <a:p>
            <a:r>
              <a:rPr lang="en-US" dirty="0" smtClean="0">
                <a:solidFill>
                  <a:schemeClr val="tx1">
                    <a:lumMod val="85000"/>
                  </a:schemeClr>
                </a:solidFill>
              </a:rPr>
              <a:t>DAG</a:t>
            </a:r>
            <a:endParaRPr lang="en-US" dirty="0">
              <a:solidFill>
                <a:schemeClr val="tx1">
                  <a:lumMod val="85000"/>
                </a:schemeClr>
              </a:solidFill>
            </a:endParaRPr>
          </a:p>
        </p:txBody>
      </p:sp>
      <p:grpSp>
        <p:nvGrpSpPr>
          <p:cNvPr id="27" name="Group 79"/>
          <p:cNvGrpSpPr/>
          <p:nvPr/>
        </p:nvGrpSpPr>
        <p:grpSpPr>
          <a:xfrm>
            <a:off x="2562816" y="2527901"/>
            <a:ext cx="2325160" cy="323165"/>
            <a:chOff x="2562816" y="2223104"/>
            <a:chExt cx="2325160" cy="323165"/>
          </a:xfrm>
        </p:grpSpPr>
        <p:sp>
          <p:nvSpPr>
            <p:cNvPr id="28" name="Straight Connector 1024003"/>
            <p:cNvSpPr>
              <a:spLocks noChangeShapeType="1"/>
            </p:cNvSpPr>
            <p:nvPr/>
          </p:nvSpPr>
          <p:spPr bwMode="auto">
            <a:xfrm rot="16200000" flipV="1">
              <a:off x="3726369" y="1331523"/>
              <a:ext cx="637" cy="2322576"/>
            </a:xfrm>
            <a:prstGeom prst="line">
              <a:avLst/>
            </a:prstGeom>
            <a:noFill/>
            <a:ln w="63500" cap="sq" cmpd="sng" algn="ctr">
              <a:solidFill>
                <a:srgbClr val="0072C6"/>
              </a:solidFill>
              <a:prstDash val="solid"/>
              <a:miter lim="800000"/>
              <a:headEnd type="triangle" w="med" len="sm"/>
              <a:tailEnd type="none" w="med" len="sm"/>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29" name="TextBox 81"/>
            <p:cNvSpPr txBox="1"/>
            <p:nvPr/>
          </p:nvSpPr>
          <p:spPr>
            <a:xfrm>
              <a:off x="2562816" y="2223104"/>
              <a:ext cx="896000" cy="3231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chemeClr val="tx1">
                      <a:lumMod val="85000"/>
                    </a:schemeClr>
                  </a:solidFill>
                  <a:effectLst/>
                  <a:uLnTx/>
                  <a:uFillTx/>
                </a:rPr>
                <a:t>SMTP</a:t>
              </a:r>
            </a:p>
          </p:txBody>
        </p:sp>
      </p:grpSp>
      <p:grpSp>
        <p:nvGrpSpPr>
          <p:cNvPr id="30" name="Group 82"/>
          <p:cNvGrpSpPr/>
          <p:nvPr/>
        </p:nvGrpSpPr>
        <p:grpSpPr>
          <a:xfrm>
            <a:off x="5672921" y="3202049"/>
            <a:ext cx="931435" cy="323165"/>
            <a:chOff x="5672921" y="2897252"/>
            <a:chExt cx="931434" cy="323165"/>
          </a:xfrm>
        </p:grpSpPr>
        <p:sp>
          <p:nvSpPr>
            <p:cNvPr id="31" name="Straight Connector 1024003"/>
            <p:cNvSpPr>
              <a:spLocks noChangeShapeType="1"/>
            </p:cNvSpPr>
            <p:nvPr/>
          </p:nvSpPr>
          <p:spPr bwMode="auto">
            <a:xfrm rot="16200000" flipV="1">
              <a:off x="5550127" y="3049223"/>
              <a:ext cx="245592" cy="3"/>
            </a:xfrm>
            <a:prstGeom prst="line">
              <a:avLst/>
            </a:prstGeom>
            <a:noFill/>
            <a:ln w="63500" cap="sq" cmpd="sng" algn="ctr">
              <a:solidFill>
                <a:srgbClr val="969696"/>
              </a:solidFill>
              <a:prstDash val="solid"/>
              <a:miter lim="800000"/>
              <a:headEnd type="triangle" w="med" len="sm"/>
              <a:tailEnd type="none" w="med" len="sm"/>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32" name="TextBox 84"/>
            <p:cNvSpPr txBox="1"/>
            <p:nvPr/>
          </p:nvSpPr>
          <p:spPr>
            <a:xfrm>
              <a:off x="5708356" y="2897252"/>
              <a:ext cx="895999" cy="3231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353435"/>
                  </a:solidFill>
                  <a:effectLst/>
                  <a:uLnTx/>
                  <a:uFillTx/>
                </a:rPr>
                <a:t>SMTP</a:t>
              </a:r>
            </a:p>
          </p:txBody>
        </p:sp>
      </p:grpSp>
      <p:grpSp>
        <p:nvGrpSpPr>
          <p:cNvPr id="33" name="Group 85"/>
          <p:cNvGrpSpPr/>
          <p:nvPr/>
        </p:nvGrpSpPr>
        <p:grpSpPr>
          <a:xfrm>
            <a:off x="5172980" y="4087533"/>
            <a:ext cx="917769" cy="323165"/>
            <a:chOff x="5172978" y="3782735"/>
            <a:chExt cx="917769" cy="323165"/>
          </a:xfrm>
        </p:grpSpPr>
        <p:sp>
          <p:nvSpPr>
            <p:cNvPr id="34" name="Straight Connector 1024003"/>
            <p:cNvSpPr>
              <a:spLocks noChangeShapeType="1"/>
            </p:cNvSpPr>
            <p:nvPr/>
          </p:nvSpPr>
          <p:spPr bwMode="auto">
            <a:xfrm rot="16200000" flipV="1">
              <a:off x="5035820" y="3919894"/>
              <a:ext cx="274320" cy="3"/>
            </a:xfrm>
            <a:prstGeom prst="line">
              <a:avLst/>
            </a:prstGeom>
            <a:noFill/>
            <a:ln w="63500" cap="sq" cmpd="sng" algn="ctr">
              <a:solidFill>
                <a:srgbClr val="353435"/>
              </a:solidFill>
              <a:prstDash val="solid"/>
              <a:miter lim="800000"/>
              <a:headEnd type="triangle" w="med" len="sm"/>
              <a:tailEnd type="none" w="med" len="sm"/>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35" name="TextBox 87"/>
            <p:cNvSpPr txBox="1"/>
            <p:nvPr/>
          </p:nvSpPr>
          <p:spPr>
            <a:xfrm>
              <a:off x="5194747" y="3782735"/>
              <a:ext cx="896000" cy="3231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353435"/>
                  </a:solidFill>
                  <a:effectLst/>
                  <a:uLnTx/>
                  <a:uFillTx/>
                </a:rPr>
                <a:t>MAPI</a:t>
              </a:r>
            </a:p>
          </p:txBody>
        </p:sp>
      </p:grpSp>
      <p:grpSp>
        <p:nvGrpSpPr>
          <p:cNvPr id="36" name="Group 88"/>
          <p:cNvGrpSpPr/>
          <p:nvPr/>
        </p:nvGrpSpPr>
        <p:grpSpPr>
          <a:xfrm>
            <a:off x="6384723" y="2591752"/>
            <a:ext cx="2548068" cy="1080547"/>
            <a:chOff x="6384722" y="2286954"/>
            <a:chExt cx="2548068" cy="1080547"/>
          </a:xfrm>
        </p:grpSpPr>
        <p:sp>
          <p:nvSpPr>
            <p:cNvPr id="37" name="TextBox 89"/>
            <p:cNvSpPr txBox="1"/>
            <p:nvPr/>
          </p:nvSpPr>
          <p:spPr>
            <a:xfrm>
              <a:off x="6814185" y="2286954"/>
              <a:ext cx="896000" cy="3231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chemeClr val="tx1">
                      <a:lumMod val="85000"/>
                    </a:schemeClr>
                  </a:solidFill>
                  <a:effectLst/>
                  <a:uLnTx/>
                  <a:uFillTx/>
                </a:rPr>
                <a:t>SMTP</a:t>
              </a:r>
            </a:p>
          </p:txBody>
        </p:sp>
        <p:cxnSp>
          <p:nvCxnSpPr>
            <p:cNvPr id="38" name="Elbow Connector 90"/>
            <p:cNvCxnSpPr/>
            <p:nvPr/>
          </p:nvCxnSpPr>
          <p:spPr>
            <a:xfrm rot="10800000">
              <a:off x="6384722" y="2547814"/>
              <a:ext cx="2548068" cy="819687"/>
            </a:xfrm>
            <a:prstGeom prst="bentConnector3">
              <a:avLst/>
            </a:prstGeom>
            <a:noFill/>
            <a:ln w="63500" cap="sq" cmpd="sng" algn="ctr">
              <a:solidFill>
                <a:srgbClr val="969696"/>
              </a:solidFill>
              <a:prstDash val="solid"/>
              <a:miter lim="800000"/>
              <a:headEnd type="triangle" w="med" len="sm"/>
              <a:tailEnd type="none" w="med" len="sm"/>
            </a:ln>
            <a:effectLst/>
          </p:spPr>
        </p:cxnSp>
      </p:grpSp>
      <p:pic>
        <p:nvPicPr>
          <p:cNvPr id="39"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60733" y="4842878"/>
            <a:ext cx="424963" cy="42412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descr="W:\Open Engagements\Productivity\MS-Unified Communications\#1601 BizProd MOD Team Core Content Work\New Iconography\People\Draft\060712_people\Woman_0607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88217" y="4842878"/>
            <a:ext cx="424963" cy="424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66283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9"/>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361617662"/>
              </p:ext>
            </p:extLst>
          </p:nvPr>
        </p:nvGraphicFramePr>
        <p:xfrm>
          <a:off x="419101" y="1614489"/>
          <a:ext cx="11366500" cy="439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37</a:t>
            </a:fld>
            <a:endParaRPr lang="de-DE"/>
          </a:p>
        </p:txBody>
      </p:sp>
    </p:spTree>
    <p:extLst>
      <p:ext uri="{BB962C8B-B14F-4D97-AF65-F5344CB8AC3E}">
        <p14:creationId xmlns:p14="http://schemas.microsoft.com/office/powerpoint/2010/main" val="1965957137"/>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Service Availability </a:t>
            </a:r>
            <a:r>
              <a:rPr lang="de-DE" dirty="0" err="1"/>
              <a:t>Improvements</a:t>
            </a:r>
            <a:endParaRPr lang="de-DE" dirty="0"/>
          </a:p>
        </p:txBody>
      </p:sp>
      <p:sp>
        <p:nvSpPr>
          <p:cNvPr id="3" name="Inhaltsplatzhalter 2"/>
          <p:cNvSpPr>
            <a:spLocks noGrp="1"/>
          </p:cNvSpPr>
          <p:nvPr>
            <p:ph idx="1"/>
          </p:nvPr>
        </p:nvSpPr>
        <p:spPr/>
        <p:txBody>
          <a:bodyPr/>
          <a:lstStyle/>
          <a:p>
            <a:r>
              <a:rPr lang="en-US" dirty="0"/>
              <a:t>Best copy selection now includes health of services when selecting best copy</a:t>
            </a:r>
          </a:p>
          <a:p>
            <a:r>
              <a:rPr lang="en-US" dirty="0"/>
              <a:t>Failover time reductions</a:t>
            </a:r>
          </a:p>
          <a:p>
            <a:r>
              <a:rPr lang="en-US" dirty="0"/>
              <a:t>Lagged copy enhancements</a:t>
            </a:r>
          </a:p>
          <a:p>
            <a:r>
              <a:rPr lang="en-US" dirty="0"/>
              <a:t>Simpler site resilience strategy</a:t>
            </a:r>
          </a:p>
          <a:p>
            <a:r>
              <a:rPr lang="en-US" dirty="0"/>
              <a:t>Managed Availability</a:t>
            </a:r>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38</a:t>
            </a:fld>
            <a:endParaRPr lang="de-DE"/>
          </a:p>
        </p:txBody>
      </p:sp>
    </p:spTree>
    <p:extLst>
      <p:ext uri="{BB962C8B-B14F-4D97-AF65-F5344CB8AC3E}">
        <p14:creationId xmlns:p14="http://schemas.microsoft.com/office/powerpoint/2010/main" val="1637558233"/>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Managed</a:t>
            </a:r>
            <a:r>
              <a:rPr lang="de-DE" dirty="0"/>
              <a:t> Availability</a:t>
            </a:r>
          </a:p>
        </p:txBody>
      </p:sp>
      <p:sp>
        <p:nvSpPr>
          <p:cNvPr id="3" name="Inhaltsplatzhalter 2"/>
          <p:cNvSpPr>
            <a:spLocks noGrp="1"/>
          </p:cNvSpPr>
          <p:nvPr>
            <p:ph idx="1"/>
          </p:nvPr>
        </p:nvSpPr>
        <p:spPr>
          <a:xfrm>
            <a:off x="419102" y="1614489"/>
            <a:ext cx="5023756" cy="4391025"/>
          </a:xfrm>
        </p:spPr>
        <p:txBody>
          <a:bodyPr/>
          <a:lstStyle/>
          <a:p>
            <a:r>
              <a:rPr lang="en-US" dirty="0"/>
              <a:t>Monitoring and recovery infrastructure is integrated with Exchange’s high availability solution</a:t>
            </a:r>
          </a:p>
          <a:p>
            <a:r>
              <a:rPr lang="en-US" dirty="0"/>
              <a:t>Detects and recovers from problems as they occur and are discovered</a:t>
            </a:r>
          </a:p>
          <a:p>
            <a:r>
              <a:rPr lang="en-US" dirty="0"/>
              <a:t>Is user focused – if you can’t measure it, you cannot monitor it</a:t>
            </a:r>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39</a:t>
            </a:fld>
            <a:endParaRPr lang="de-DE"/>
          </a:p>
        </p:txBody>
      </p:sp>
      <p:pic>
        <p:nvPicPr>
          <p:cNvPr id="5" name="Picture 5"/>
          <p:cNvPicPr>
            <a:picLocks noChangeAspect="1"/>
          </p:cNvPicPr>
          <p:nvPr/>
        </p:nvPicPr>
        <p:blipFill>
          <a:blip r:embed="rId3"/>
          <a:stretch>
            <a:fillRect/>
          </a:stretch>
        </p:blipFill>
        <p:spPr>
          <a:xfrm>
            <a:off x="5605770" y="1596378"/>
            <a:ext cx="6444463" cy="3184403"/>
          </a:xfrm>
          <a:prstGeom prst="rect">
            <a:avLst/>
          </a:prstGeom>
        </p:spPr>
      </p:pic>
    </p:spTree>
    <p:extLst>
      <p:ext uri="{BB962C8B-B14F-4D97-AF65-F5344CB8AC3E}">
        <p14:creationId xmlns:p14="http://schemas.microsoft.com/office/powerpoint/2010/main" val="109424028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1460270825"/>
              </p:ext>
            </p:extLst>
          </p:nvPr>
        </p:nvGraphicFramePr>
        <p:xfrm>
          <a:off x="419101" y="1614489"/>
          <a:ext cx="11366500" cy="439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4</a:t>
            </a:fld>
            <a:endParaRPr lang="de-DE"/>
          </a:p>
        </p:txBody>
      </p:sp>
    </p:spTree>
    <p:extLst>
      <p:ext uri="{BB962C8B-B14F-4D97-AF65-F5344CB8AC3E}">
        <p14:creationId xmlns:p14="http://schemas.microsoft.com/office/powerpoint/2010/main" val="4004028506"/>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Managed</a:t>
            </a:r>
            <a:r>
              <a:rPr lang="de-DE" dirty="0"/>
              <a:t> Availability</a:t>
            </a:r>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40</a:t>
            </a:fld>
            <a:endParaRPr lang="de-DE"/>
          </a:p>
        </p:txBody>
      </p:sp>
      <p:sp>
        <p:nvSpPr>
          <p:cNvPr id="7" name="Rectangle 4"/>
          <p:cNvSpPr/>
          <p:nvPr/>
        </p:nvSpPr>
        <p:spPr>
          <a:xfrm>
            <a:off x="8610600" y="1600202"/>
            <a:ext cx="3483635" cy="4343399"/>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marL="115885"/>
            <a:endParaRPr lang="en-US" sz="1200" b="1" dirty="0">
              <a:solidFill>
                <a:srgbClr val="353435"/>
              </a:solidFill>
              <a:latin typeface="Consolas" pitchFamily="49" charset="0"/>
              <a:cs typeface="Consolas" pitchFamily="49" charset="0"/>
            </a:endParaRPr>
          </a:p>
          <a:p>
            <a:pPr marL="228594" indent="-112711">
              <a:lnSpc>
                <a:spcPct val="90000"/>
              </a:lnSpc>
              <a:spcBef>
                <a:spcPts val="600"/>
              </a:spcBef>
              <a:buFont typeface="Consolas" pitchFamily="49" charset="0"/>
              <a:buChar char="—"/>
            </a:pPr>
            <a:r>
              <a:rPr lang="en-US" sz="1400" b="1" kern="0" dirty="0">
                <a:solidFill>
                  <a:srgbClr val="353435"/>
                </a:solidFill>
                <a:latin typeface="Consolas" pitchFamily="49" charset="0"/>
                <a:cs typeface="Consolas" pitchFamily="49" charset="0"/>
              </a:rPr>
              <a:t>OWA send</a:t>
            </a:r>
          </a:p>
          <a:p>
            <a:pPr marL="228594" indent="-112711">
              <a:lnSpc>
                <a:spcPct val="90000"/>
              </a:lnSpc>
              <a:spcBef>
                <a:spcPts val="600"/>
              </a:spcBef>
              <a:buFont typeface="Consolas" pitchFamily="49" charset="0"/>
              <a:buChar char="—"/>
            </a:pPr>
            <a:r>
              <a:rPr lang="en-US" sz="1400" b="1" kern="0" dirty="0">
                <a:solidFill>
                  <a:srgbClr val="353435"/>
                </a:solidFill>
                <a:latin typeface="Consolas" pitchFamily="49" charset="0"/>
                <a:cs typeface="Consolas" pitchFamily="49" charset="0"/>
              </a:rPr>
              <a:t>OWA failure</a:t>
            </a:r>
          </a:p>
          <a:p>
            <a:pPr marL="228594" indent="-112711">
              <a:lnSpc>
                <a:spcPct val="90000"/>
              </a:lnSpc>
              <a:spcBef>
                <a:spcPts val="600"/>
              </a:spcBef>
              <a:buFont typeface="Consolas" pitchFamily="49" charset="0"/>
              <a:buChar char="—"/>
            </a:pPr>
            <a:r>
              <a:rPr lang="en-US" sz="1400" b="1" kern="0" dirty="0">
                <a:solidFill>
                  <a:srgbClr val="353435"/>
                </a:solidFill>
                <a:latin typeface="Consolas" pitchFamily="49" charset="0"/>
                <a:cs typeface="Consolas" pitchFamily="49" charset="0"/>
              </a:rPr>
              <a:t>OWA failure detected </a:t>
            </a:r>
          </a:p>
          <a:p>
            <a:pPr marL="228594" indent="-112711">
              <a:lnSpc>
                <a:spcPct val="90000"/>
              </a:lnSpc>
              <a:spcBef>
                <a:spcPts val="600"/>
              </a:spcBef>
              <a:buFont typeface="Consolas" pitchFamily="49" charset="0"/>
              <a:buChar char="—"/>
            </a:pPr>
            <a:r>
              <a:rPr lang="en-US" sz="1400" b="1" kern="0" dirty="0">
                <a:solidFill>
                  <a:srgbClr val="353435"/>
                </a:solidFill>
                <a:latin typeface="Consolas" pitchFamily="49" charset="0"/>
                <a:cs typeface="Consolas" pitchFamily="49" charset="0"/>
              </a:rPr>
              <a:t>OWA restart service </a:t>
            </a:r>
          </a:p>
          <a:p>
            <a:pPr marL="228594" indent="-112711">
              <a:lnSpc>
                <a:spcPct val="90000"/>
              </a:lnSpc>
              <a:spcBef>
                <a:spcPts val="600"/>
              </a:spcBef>
              <a:buFont typeface="Consolas" pitchFamily="49" charset="0"/>
              <a:buChar char="—"/>
            </a:pPr>
            <a:r>
              <a:rPr lang="en-US" sz="1400" b="1" kern="0" dirty="0">
                <a:solidFill>
                  <a:srgbClr val="353435"/>
                </a:solidFill>
                <a:latin typeface="Consolas" pitchFamily="49" charset="0"/>
                <a:cs typeface="Consolas" pitchFamily="49" charset="0"/>
              </a:rPr>
              <a:t>OWA restart complete </a:t>
            </a:r>
          </a:p>
          <a:p>
            <a:pPr marL="228594" indent="-112711">
              <a:lnSpc>
                <a:spcPct val="90000"/>
              </a:lnSpc>
              <a:spcBef>
                <a:spcPts val="600"/>
              </a:spcBef>
              <a:buFont typeface="Consolas" pitchFamily="49" charset="0"/>
              <a:buChar char="—"/>
            </a:pPr>
            <a:r>
              <a:rPr lang="en-US" sz="1400" b="1" kern="0" dirty="0">
                <a:solidFill>
                  <a:srgbClr val="353435"/>
                </a:solidFill>
                <a:latin typeface="Consolas" pitchFamily="49" charset="0"/>
                <a:cs typeface="Consolas" pitchFamily="49" charset="0"/>
              </a:rPr>
              <a:t>OWA verified as healthy </a:t>
            </a:r>
          </a:p>
          <a:p>
            <a:pPr marL="228594" indent="-112711">
              <a:lnSpc>
                <a:spcPct val="90000"/>
              </a:lnSpc>
              <a:spcBef>
                <a:spcPts val="600"/>
              </a:spcBef>
              <a:buFont typeface="Consolas" pitchFamily="49" charset="0"/>
              <a:buChar char="—"/>
            </a:pPr>
            <a:r>
              <a:rPr lang="en-US" sz="1400" b="1" kern="0" dirty="0">
                <a:solidFill>
                  <a:srgbClr val="353435"/>
                </a:solidFill>
                <a:latin typeface="Consolas" pitchFamily="49" charset="0"/>
                <a:cs typeface="Consolas" pitchFamily="49" charset="0"/>
              </a:rPr>
              <a:t>OWA send</a:t>
            </a:r>
          </a:p>
          <a:p>
            <a:pPr marL="228594" indent="-112711">
              <a:lnSpc>
                <a:spcPct val="90000"/>
              </a:lnSpc>
              <a:spcBef>
                <a:spcPts val="600"/>
              </a:spcBef>
              <a:buFont typeface="Consolas" pitchFamily="49" charset="0"/>
              <a:buChar char="—"/>
            </a:pPr>
            <a:r>
              <a:rPr lang="en-US" sz="1400" b="1" kern="0" dirty="0">
                <a:solidFill>
                  <a:srgbClr val="353435"/>
                </a:solidFill>
                <a:latin typeface="Consolas" pitchFamily="49" charset="0"/>
                <a:cs typeface="Consolas" pitchFamily="49" charset="0"/>
              </a:rPr>
              <a:t>OWA failure</a:t>
            </a:r>
          </a:p>
          <a:p>
            <a:pPr marL="228594" indent="-112711">
              <a:lnSpc>
                <a:spcPct val="90000"/>
              </a:lnSpc>
              <a:spcBef>
                <a:spcPts val="600"/>
              </a:spcBef>
              <a:buFont typeface="Consolas" pitchFamily="49" charset="0"/>
              <a:buChar char="—"/>
            </a:pPr>
            <a:r>
              <a:rPr lang="en-US" sz="1400" b="1" kern="0" dirty="0">
                <a:solidFill>
                  <a:srgbClr val="353435"/>
                </a:solidFill>
                <a:latin typeface="Consolas" pitchFamily="49" charset="0"/>
                <a:cs typeface="Consolas" pitchFamily="49" charset="0"/>
              </a:rPr>
              <a:t>OWA failure detected </a:t>
            </a:r>
          </a:p>
          <a:p>
            <a:pPr marL="228594" indent="-112711">
              <a:lnSpc>
                <a:spcPct val="90000"/>
              </a:lnSpc>
              <a:spcBef>
                <a:spcPts val="600"/>
              </a:spcBef>
              <a:buFont typeface="Consolas" pitchFamily="49" charset="0"/>
              <a:buChar char="—"/>
            </a:pPr>
            <a:r>
              <a:rPr lang="en-US" sz="1400" b="1" kern="0" dirty="0">
                <a:solidFill>
                  <a:srgbClr val="353435"/>
                </a:solidFill>
                <a:latin typeface="Consolas" pitchFamily="49" charset="0"/>
                <a:cs typeface="Consolas" pitchFamily="49" charset="0"/>
              </a:rPr>
              <a:t>OWA restart service </a:t>
            </a:r>
          </a:p>
          <a:p>
            <a:pPr marL="228594" indent="-112711">
              <a:lnSpc>
                <a:spcPct val="90000"/>
              </a:lnSpc>
              <a:spcBef>
                <a:spcPts val="600"/>
              </a:spcBef>
              <a:buFont typeface="Consolas" pitchFamily="49" charset="0"/>
              <a:buChar char="—"/>
            </a:pPr>
            <a:r>
              <a:rPr lang="en-US" sz="1400" b="1" kern="0" spc="-51" dirty="0">
                <a:solidFill>
                  <a:srgbClr val="353435"/>
                </a:solidFill>
                <a:latin typeface="Consolas" pitchFamily="49" charset="0"/>
                <a:cs typeface="Consolas" pitchFamily="49" charset="0"/>
              </a:rPr>
              <a:t>OWA restart service failed</a:t>
            </a:r>
          </a:p>
          <a:p>
            <a:pPr marL="228594" indent="-112711">
              <a:lnSpc>
                <a:spcPct val="90000"/>
              </a:lnSpc>
              <a:spcBef>
                <a:spcPts val="600"/>
              </a:spcBef>
              <a:buFont typeface="Consolas" pitchFamily="49" charset="0"/>
              <a:buChar char="—"/>
            </a:pPr>
            <a:r>
              <a:rPr lang="en-US" sz="1400" b="1" kern="0" dirty="0">
                <a:solidFill>
                  <a:srgbClr val="353435"/>
                </a:solidFill>
                <a:latin typeface="Consolas" pitchFamily="49" charset="0"/>
                <a:cs typeface="Consolas" pitchFamily="49" charset="0"/>
              </a:rPr>
              <a:t>Failover server’s databases</a:t>
            </a:r>
          </a:p>
          <a:p>
            <a:pPr marL="228594" indent="-112711">
              <a:lnSpc>
                <a:spcPct val="90000"/>
              </a:lnSpc>
              <a:spcBef>
                <a:spcPts val="600"/>
              </a:spcBef>
              <a:buFont typeface="Consolas" pitchFamily="49" charset="0"/>
              <a:buChar char="—"/>
            </a:pPr>
            <a:r>
              <a:rPr lang="en-US" sz="1400" b="1" kern="0" dirty="0">
                <a:solidFill>
                  <a:srgbClr val="353435"/>
                </a:solidFill>
                <a:latin typeface="Consolas" pitchFamily="49" charset="0"/>
                <a:cs typeface="Consolas" pitchFamily="49" charset="0"/>
              </a:rPr>
              <a:t>OWA service restarts</a:t>
            </a:r>
          </a:p>
          <a:p>
            <a:pPr marL="228594" indent="-112711">
              <a:lnSpc>
                <a:spcPct val="90000"/>
              </a:lnSpc>
              <a:spcBef>
                <a:spcPts val="600"/>
              </a:spcBef>
              <a:buFont typeface="Consolas" pitchFamily="49" charset="0"/>
              <a:buChar char="—"/>
            </a:pPr>
            <a:r>
              <a:rPr lang="en-US" sz="1400" b="1" kern="0" dirty="0">
                <a:solidFill>
                  <a:srgbClr val="353435"/>
                </a:solidFill>
                <a:latin typeface="Consolas" pitchFamily="49" charset="0"/>
                <a:cs typeface="Consolas" pitchFamily="49" charset="0"/>
              </a:rPr>
              <a:t>OWA verified as healthy </a:t>
            </a:r>
          </a:p>
          <a:p>
            <a:pPr marL="228594" indent="-112711">
              <a:lnSpc>
                <a:spcPct val="90000"/>
              </a:lnSpc>
              <a:spcBef>
                <a:spcPts val="600"/>
              </a:spcBef>
              <a:buFont typeface="Consolas" pitchFamily="49" charset="0"/>
              <a:buChar char="—"/>
            </a:pPr>
            <a:r>
              <a:rPr lang="en-US" sz="1400" b="1" kern="0" dirty="0">
                <a:solidFill>
                  <a:srgbClr val="353435"/>
                </a:solidFill>
                <a:latin typeface="Consolas" pitchFamily="49" charset="0"/>
                <a:cs typeface="Consolas" pitchFamily="49" charset="0"/>
              </a:rPr>
              <a:t>Server becomes “good” failover target (again)</a:t>
            </a:r>
          </a:p>
          <a:p>
            <a:pPr marL="228594" indent="-112711">
              <a:lnSpc>
                <a:spcPct val="90000"/>
              </a:lnSpc>
              <a:spcBef>
                <a:spcPts val="600"/>
              </a:spcBef>
              <a:buFont typeface="Consolas" pitchFamily="49" charset="0"/>
              <a:buChar char="—"/>
            </a:pPr>
            <a:endParaRPr lang="en-US" sz="1500" b="1" kern="0" dirty="0">
              <a:solidFill>
                <a:srgbClr val="353435"/>
              </a:solidFill>
              <a:latin typeface="Consolas" pitchFamily="49" charset="0"/>
              <a:cs typeface="Consolas" pitchFamily="49" charset="0"/>
            </a:endParaRPr>
          </a:p>
          <a:p>
            <a:pPr marL="115885"/>
            <a:endParaRPr lang="en-US" sz="1200" b="1" dirty="0">
              <a:solidFill>
                <a:srgbClr val="353435"/>
              </a:solidFill>
              <a:latin typeface="Consolas" pitchFamily="49" charset="0"/>
              <a:cs typeface="Consolas" pitchFamily="49" charset="0"/>
            </a:endParaRPr>
          </a:p>
        </p:txBody>
      </p:sp>
      <p:sp>
        <p:nvSpPr>
          <p:cNvPr id="11" name="TextBox 138"/>
          <p:cNvSpPr txBox="1"/>
          <p:nvPr/>
        </p:nvSpPr>
        <p:spPr>
          <a:xfrm>
            <a:off x="609600" y="1142296"/>
            <a:ext cx="11353800" cy="400108"/>
          </a:xfrm>
          <a:prstGeom prst="rect">
            <a:avLst/>
          </a:prstGeom>
          <a:noFill/>
        </p:spPr>
        <p:txBody>
          <a:bodyPr wrap="square" lIns="91438" tIns="45719" rIns="91438" bIns="45719" rtlCol="0">
            <a:spAutoFit/>
          </a:bodyPr>
          <a:lstStyle/>
          <a:p>
            <a:r>
              <a:rPr lang="en-US" dirty="0">
                <a:solidFill>
                  <a:srgbClr val="ED8000"/>
                </a:solidFill>
              </a:rPr>
              <a:t>Managed Availability + Retries…</a:t>
            </a:r>
            <a:r>
              <a:rPr lang="en-US" i="1" dirty="0">
                <a:solidFill>
                  <a:srgbClr val="ED8000"/>
                </a:solidFill>
              </a:rPr>
              <a:t>“stuff breaks and the Experience does not”</a:t>
            </a:r>
          </a:p>
        </p:txBody>
      </p:sp>
      <p:sp>
        <p:nvSpPr>
          <p:cNvPr id="12" name="Rectangle 66"/>
          <p:cNvSpPr/>
          <p:nvPr/>
        </p:nvSpPr>
        <p:spPr>
          <a:xfrm>
            <a:off x="609600" y="1600202"/>
            <a:ext cx="1066800" cy="4343399"/>
          </a:xfrm>
          <a:prstGeom prst="rect">
            <a:avLst/>
          </a:prstGeom>
          <a:solidFill>
            <a:srgbClr val="0072C6"/>
          </a:solidFill>
          <a:ln w="25400" cap="flat" cmpd="sng" algn="ctr">
            <a:noFill/>
            <a:prstDash val="solid"/>
          </a:ln>
          <a:effectLst/>
        </p:spPr>
        <p:txBody>
          <a:bodyPr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endParaRPr>
          </a:p>
        </p:txBody>
      </p:sp>
      <p:sp>
        <p:nvSpPr>
          <p:cNvPr id="13" name="Rectangle 67"/>
          <p:cNvSpPr/>
          <p:nvPr/>
        </p:nvSpPr>
        <p:spPr>
          <a:xfrm>
            <a:off x="1879600" y="1600203"/>
            <a:ext cx="762000" cy="4343399"/>
          </a:xfrm>
          <a:prstGeom prst="rect">
            <a:avLst/>
          </a:prstGeom>
          <a:solidFill>
            <a:schemeClr val="bg1">
              <a:lumMod val="60000"/>
              <a:lumOff val="40000"/>
            </a:schemeClr>
          </a:solidFill>
          <a:ln w="25400" cap="flat" cmpd="sng" algn="ctr">
            <a:noFill/>
            <a:prstDash val="solid"/>
          </a:ln>
          <a:effectLst/>
        </p:spPr>
        <p:txBody>
          <a:bodyPr vert="horz" lIns="91438" tIns="45719" rIns="91438" bIns="45719"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LB</a:t>
            </a:r>
          </a:p>
        </p:txBody>
      </p:sp>
      <p:sp>
        <p:nvSpPr>
          <p:cNvPr id="14" name="Rectangle 68"/>
          <p:cNvSpPr/>
          <p:nvPr/>
        </p:nvSpPr>
        <p:spPr>
          <a:xfrm>
            <a:off x="2844800" y="1600203"/>
            <a:ext cx="1600200" cy="20574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CAS-1</a:t>
            </a:r>
          </a:p>
        </p:txBody>
      </p:sp>
      <p:sp>
        <p:nvSpPr>
          <p:cNvPr id="15" name="Rectangle 69"/>
          <p:cNvSpPr/>
          <p:nvPr/>
        </p:nvSpPr>
        <p:spPr>
          <a:xfrm>
            <a:off x="2844800" y="3886201"/>
            <a:ext cx="1600200" cy="20574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vert="horz"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CAS-2</a:t>
            </a:r>
          </a:p>
        </p:txBody>
      </p:sp>
      <p:sp>
        <p:nvSpPr>
          <p:cNvPr id="16" name="Rectangle 70"/>
          <p:cNvSpPr/>
          <p:nvPr/>
        </p:nvSpPr>
        <p:spPr>
          <a:xfrm>
            <a:off x="4648200" y="1600201"/>
            <a:ext cx="3810000" cy="434339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DAG</a:t>
            </a:r>
          </a:p>
        </p:txBody>
      </p:sp>
      <p:sp>
        <p:nvSpPr>
          <p:cNvPr id="17" name="Rectangle 71"/>
          <p:cNvSpPr/>
          <p:nvPr/>
        </p:nvSpPr>
        <p:spPr>
          <a:xfrm>
            <a:off x="4953000" y="1981197"/>
            <a:ext cx="3200400" cy="1188720"/>
          </a:xfrm>
          <a:prstGeom prst="rect">
            <a:avLst/>
          </a:prstGeom>
          <a:solidFill>
            <a:srgbClr val="FFB900"/>
          </a:solidFill>
          <a:ln w="25400" cap="flat" cmpd="sng" algn="ctr">
            <a:noFill/>
            <a:prstDash val="solid"/>
          </a:ln>
          <a:effectLst/>
        </p:spPr>
        <p:txBody>
          <a:bodyPr vert="horz"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353435"/>
                </a:solidFill>
                <a:effectLst/>
                <a:uLnTx/>
                <a:uFillTx/>
              </a:rPr>
              <a:t>MBX-1</a:t>
            </a:r>
          </a:p>
        </p:txBody>
      </p:sp>
      <p:sp>
        <p:nvSpPr>
          <p:cNvPr id="18" name="Can 72"/>
          <p:cNvSpPr/>
          <p:nvPr/>
        </p:nvSpPr>
        <p:spPr>
          <a:xfrm>
            <a:off x="6148971" y="2202007"/>
            <a:ext cx="756899" cy="749951"/>
          </a:xfrm>
          <a:prstGeom prst="can">
            <a:avLst/>
          </a:prstGeom>
          <a:solidFill>
            <a:srgbClr val="0072C6"/>
          </a:solidFill>
          <a:ln w="28575" cap="flat" cmpd="sng" algn="ctr">
            <a:solidFill>
              <a:srgbClr val="FFB900"/>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DB1</a:t>
            </a:r>
          </a:p>
        </p:txBody>
      </p:sp>
      <p:sp>
        <p:nvSpPr>
          <p:cNvPr id="19" name="Can 73"/>
          <p:cNvSpPr/>
          <p:nvPr/>
        </p:nvSpPr>
        <p:spPr>
          <a:xfrm>
            <a:off x="7148852" y="2199165"/>
            <a:ext cx="756899" cy="749951"/>
          </a:xfrm>
          <a:prstGeom prst="can">
            <a:avLst/>
          </a:prstGeom>
          <a:solidFill>
            <a:srgbClr val="353435"/>
          </a:solidFill>
          <a:ln w="28575" cap="flat" cmpd="sng" algn="ctr">
            <a:solidFill>
              <a:srgbClr val="FFB900"/>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DB2</a:t>
            </a:r>
          </a:p>
        </p:txBody>
      </p:sp>
      <p:sp>
        <p:nvSpPr>
          <p:cNvPr id="20" name="Rectangle 74"/>
          <p:cNvSpPr/>
          <p:nvPr/>
        </p:nvSpPr>
        <p:spPr>
          <a:xfrm>
            <a:off x="4953000" y="3282629"/>
            <a:ext cx="3200400" cy="1188720"/>
          </a:xfrm>
          <a:prstGeom prst="rect">
            <a:avLst/>
          </a:prstGeom>
          <a:solidFill>
            <a:srgbClr val="FFB900"/>
          </a:solidFill>
          <a:ln w="25400" cap="flat" cmpd="sng" algn="ctr">
            <a:noFill/>
            <a:prstDash val="solid"/>
          </a:ln>
          <a:effectLst/>
        </p:spPr>
        <p:txBody>
          <a:bodyPr vert="horz"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353435"/>
                </a:solidFill>
                <a:effectLst/>
                <a:uLnTx/>
                <a:uFillTx/>
              </a:rPr>
              <a:t>MBX-2</a:t>
            </a:r>
          </a:p>
        </p:txBody>
      </p:sp>
      <p:sp>
        <p:nvSpPr>
          <p:cNvPr id="21" name="Rounded Rectangle 75"/>
          <p:cNvSpPr/>
          <p:nvPr/>
        </p:nvSpPr>
        <p:spPr>
          <a:xfrm>
            <a:off x="5200649" y="3698741"/>
            <a:ext cx="705339" cy="492259"/>
          </a:xfrm>
          <a:prstGeom prst="roundRect">
            <a:avLst/>
          </a:prstGeom>
          <a:solidFill>
            <a:srgbClr val="ED8000">
              <a:lumMod val="50000"/>
            </a:srgbClr>
          </a:solidFill>
          <a:ln w="25400"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OWA</a:t>
            </a:r>
          </a:p>
        </p:txBody>
      </p:sp>
      <p:sp>
        <p:nvSpPr>
          <p:cNvPr id="22" name="Can 78"/>
          <p:cNvSpPr/>
          <p:nvPr/>
        </p:nvSpPr>
        <p:spPr>
          <a:xfrm>
            <a:off x="6148971" y="3503437"/>
            <a:ext cx="756899" cy="749951"/>
          </a:xfrm>
          <a:prstGeom prst="can">
            <a:avLst/>
          </a:prstGeom>
          <a:solidFill>
            <a:srgbClr val="353435"/>
          </a:solidFill>
          <a:ln w="28575" cap="flat" cmpd="sng" algn="ctr">
            <a:solidFill>
              <a:srgbClr val="FFB900"/>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DB1</a:t>
            </a:r>
          </a:p>
        </p:txBody>
      </p:sp>
      <p:sp>
        <p:nvSpPr>
          <p:cNvPr id="23" name="Can 81"/>
          <p:cNvSpPr/>
          <p:nvPr/>
        </p:nvSpPr>
        <p:spPr>
          <a:xfrm>
            <a:off x="7148852" y="3500594"/>
            <a:ext cx="756899" cy="749951"/>
          </a:xfrm>
          <a:prstGeom prst="can">
            <a:avLst/>
          </a:prstGeom>
          <a:solidFill>
            <a:srgbClr val="353435"/>
          </a:solidFill>
          <a:ln w="28575" cap="flat" cmpd="sng" algn="ctr">
            <a:solidFill>
              <a:srgbClr val="FFB900"/>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DB2</a:t>
            </a:r>
          </a:p>
        </p:txBody>
      </p:sp>
      <p:sp>
        <p:nvSpPr>
          <p:cNvPr id="24" name="Rectangle 84"/>
          <p:cNvSpPr/>
          <p:nvPr/>
        </p:nvSpPr>
        <p:spPr>
          <a:xfrm>
            <a:off x="4953000" y="4584059"/>
            <a:ext cx="3200400" cy="1188720"/>
          </a:xfrm>
          <a:prstGeom prst="rect">
            <a:avLst/>
          </a:prstGeom>
          <a:solidFill>
            <a:srgbClr val="FFB900"/>
          </a:solidFill>
          <a:ln w="25400" cap="flat" cmpd="sng" algn="ctr">
            <a:noFill/>
            <a:prstDash val="solid"/>
          </a:ln>
          <a:effectLst/>
        </p:spPr>
        <p:txBody>
          <a:bodyPr vert="horz"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srgbClr val="353435"/>
                </a:solidFill>
                <a:effectLst/>
                <a:uLnTx/>
                <a:uFillTx/>
              </a:rPr>
              <a:t>MBX-3</a:t>
            </a:r>
          </a:p>
        </p:txBody>
      </p:sp>
      <p:sp>
        <p:nvSpPr>
          <p:cNvPr id="25" name="Rounded Rectangle 87"/>
          <p:cNvSpPr/>
          <p:nvPr/>
        </p:nvSpPr>
        <p:spPr>
          <a:xfrm>
            <a:off x="5200649" y="4959003"/>
            <a:ext cx="705339" cy="492259"/>
          </a:xfrm>
          <a:prstGeom prst="roundRect">
            <a:avLst/>
          </a:prstGeom>
          <a:solidFill>
            <a:srgbClr val="ED8000">
              <a:lumMod val="50000"/>
            </a:srgbClr>
          </a:solidFill>
          <a:ln w="25400"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OWA</a:t>
            </a:r>
          </a:p>
        </p:txBody>
      </p:sp>
      <p:sp>
        <p:nvSpPr>
          <p:cNvPr id="26" name="Can 88"/>
          <p:cNvSpPr/>
          <p:nvPr/>
        </p:nvSpPr>
        <p:spPr>
          <a:xfrm>
            <a:off x="6148971" y="4804866"/>
            <a:ext cx="756899" cy="749951"/>
          </a:xfrm>
          <a:prstGeom prst="can">
            <a:avLst/>
          </a:prstGeom>
          <a:solidFill>
            <a:srgbClr val="353435"/>
          </a:solidFill>
          <a:ln w="28575" cap="flat" cmpd="sng" algn="ctr">
            <a:solidFill>
              <a:srgbClr val="FFB900"/>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DB1</a:t>
            </a:r>
          </a:p>
        </p:txBody>
      </p:sp>
      <p:sp>
        <p:nvSpPr>
          <p:cNvPr id="27" name="Can 89"/>
          <p:cNvSpPr/>
          <p:nvPr/>
        </p:nvSpPr>
        <p:spPr>
          <a:xfrm>
            <a:off x="7148852" y="4802022"/>
            <a:ext cx="756899" cy="749951"/>
          </a:xfrm>
          <a:prstGeom prst="can">
            <a:avLst/>
          </a:prstGeom>
          <a:solidFill>
            <a:srgbClr val="0072C6"/>
          </a:solidFill>
          <a:ln w="28575" cap="flat" cmpd="sng" algn="ctr">
            <a:solidFill>
              <a:srgbClr val="FFB900"/>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DB2</a:t>
            </a:r>
          </a:p>
        </p:txBody>
      </p:sp>
      <p:sp>
        <p:nvSpPr>
          <p:cNvPr id="28" name="Straight Connector 1024003"/>
          <p:cNvSpPr>
            <a:spLocks noChangeShapeType="1"/>
          </p:cNvSpPr>
          <p:nvPr/>
        </p:nvSpPr>
        <p:spPr bwMode="auto">
          <a:xfrm rot="16200000" flipV="1">
            <a:off x="1771299" y="2534937"/>
            <a:ext cx="0" cy="187931"/>
          </a:xfrm>
          <a:prstGeom prst="line">
            <a:avLst/>
          </a:prstGeom>
          <a:noFill/>
          <a:ln w="63500" cap="sq" cmpd="sng" algn="ctr">
            <a:solidFill>
              <a:srgbClr val="0072C6"/>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29" name="Straight Connector 1024003"/>
          <p:cNvSpPr>
            <a:spLocks noChangeShapeType="1"/>
          </p:cNvSpPr>
          <p:nvPr/>
        </p:nvSpPr>
        <p:spPr bwMode="auto">
          <a:xfrm rot="16200000" flipV="1">
            <a:off x="6015955" y="2518937"/>
            <a:ext cx="0" cy="219931"/>
          </a:xfrm>
          <a:prstGeom prst="line">
            <a:avLst/>
          </a:prstGeom>
          <a:noFill/>
          <a:ln w="63500" cap="sq" cmpd="sng" algn="ctr">
            <a:solidFill>
              <a:srgbClr val="ED8000">
                <a:lumMod val="50000"/>
              </a:srgbClr>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solidFill>
                    <a:srgbClr val="0072C6"/>
                  </a:solidFill>
                </a:ln>
                <a:solidFill>
                  <a:srgbClr val="353435"/>
                </a:solidFill>
                <a:effectLst/>
                <a:uLnTx/>
                <a:uFillTx/>
              </a:rPr>
              <a:t> </a:t>
            </a:r>
          </a:p>
        </p:txBody>
      </p:sp>
      <p:sp>
        <p:nvSpPr>
          <p:cNvPr id="30" name="Rounded Rectangle 105"/>
          <p:cNvSpPr/>
          <p:nvPr/>
        </p:nvSpPr>
        <p:spPr>
          <a:xfrm>
            <a:off x="5200649" y="2403341"/>
            <a:ext cx="705339" cy="492259"/>
          </a:xfrm>
          <a:prstGeom prst="roundRect">
            <a:avLst/>
          </a:prstGeom>
          <a:solidFill>
            <a:srgbClr val="ED8000">
              <a:lumMod val="50000"/>
            </a:srgbClr>
          </a:solidFill>
          <a:ln w="25400"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OWA</a:t>
            </a:r>
          </a:p>
        </p:txBody>
      </p:sp>
      <p:sp>
        <p:nvSpPr>
          <p:cNvPr id="31" name="Rectangle 113"/>
          <p:cNvSpPr/>
          <p:nvPr/>
        </p:nvSpPr>
        <p:spPr>
          <a:xfrm>
            <a:off x="609600" y="2057401"/>
            <a:ext cx="1066800" cy="1587939"/>
          </a:xfrm>
          <a:prstGeom prst="rect">
            <a:avLst/>
          </a:prstGeom>
          <a:solidFill>
            <a:srgbClr val="0072C6"/>
          </a:solidFill>
          <a:ln w="25400" cap="flat" cmpd="sng" algn="ctr">
            <a:noFill/>
            <a:prstDash val="solid"/>
          </a:ln>
          <a:effectLst/>
        </p:spPr>
        <p:txBody>
          <a:bodyPr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endParaRPr>
          </a:p>
        </p:txBody>
      </p:sp>
      <p:sp>
        <p:nvSpPr>
          <p:cNvPr id="32" name="Straight Connector 1024003"/>
          <p:cNvSpPr>
            <a:spLocks noChangeShapeType="1"/>
          </p:cNvSpPr>
          <p:nvPr/>
        </p:nvSpPr>
        <p:spPr bwMode="auto">
          <a:xfrm rot="16200000" flipV="1">
            <a:off x="2738681" y="2531821"/>
            <a:ext cx="0" cy="194163"/>
          </a:xfrm>
          <a:prstGeom prst="line">
            <a:avLst/>
          </a:prstGeom>
          <a:noFill/>
          <a:ln w="63500" cap="sq" cmpd="sng" algn="ctr">
            <a:solidFill>
              <a:schemeClr val="bg1">
                <a:lumMod val="60000"/>
                <a:lumOff val="40000"/>
              </a:schemeClr>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33" name="Straight Connector 1024003"/>
          <p:cNvSpPr>
            <a:spLocks noChangeShapeType="1"/>
          </p:cNvSpPr>
          <p:nvPr/>
        </p:nvSpPr>
        <p:spPr bwMode="auto">
          <a:xfrm rot="16200000" flipV="1">
            <a:off x="4818443" y="2255460"/>
            <a:ext cx="0" cy="746885"/>
          </a:xfrm>
          <a:prstGeom prst="line">
            <a:avLst/>
          </a:prstGeom>
          <a:noFill/>
          <a:ln w="63500" cap="sq" cmpd="sng" algn="ctr">
            <a:solidFill>
              <a:srgbClr val="969696"/>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34" name="Rounded Rectangle 124"/>
          <p:cNvSpPr/>
          <p:nvPr/>
        </p:nvSpPr>
        <p:spPr>
          <a:xfrm>
            <a:off x="5200649" y="2403341"/>
            <a:ext cx="705339" cy="492259"/>
          </a:xfrm>
          <a:prstGeom prst="roundRect">
            <a:avLst/>
          </a:prstGeom>
          <a:solidFill>
            <a:srgbClr val="F7470C"/>
          </a:solidFill>
          <a:ln w="25400"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OWA</a:t>
            </a:r>
          </a:p>
        </p:txBody>
      </p:sp>
      <p:sp>
        <p:nvSpPr>
          <p:cNvPr id="35" name="Rounded Rectangle 125"/>
          <p:cNvSpPr/>
          <p:nvPr/>
        </p:nvSpPr>
        <p:spPr>
          <a:xfrm>
            <a:off x="5200649" y="2403341"/>
            <a:ext cx="705339" cy="492259"/>
          </a:xfrm>
          <a:prstGeom prst="roundRect">
            <a:avLst/>
          </a:prstGeom>
          <a:solidFill>
            <a:srgbClr val="ED8000">
              <a:lumMod val="50000"/>
            </a:srgbClr>
          </a:solidFill>
          <a:ln w="25400"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OWA</a:t>
            </a:r>
          </a:p>
        </p:txBody>
      </p:sp>
      <p:sp>
        <p:nvSpPr>
          <p:cNvPr id="36" name="Straight Connector 1024003"/>
          <p:cNvSpPr>
            <a:spLocks noChangeShapeType="1"/>
          </p:cNvSpPr>
          <p:nvPr/>
        </p:nvSpPr>
        <p:spPr bwMode="auto">
          <a:xfrm rot="16200000" flipV="1">
            <a:off x="1771299" y="2534937"/>
            <a:ext cx="0" cy="187931"/>
          </a:xfrm>
          <a:prstGeom prst="line">
            <a:avLst/>
          </a:prstGeom>
          <a:noFill/>
          <a:ln w="63500" cap="sq" cmpd="sng" algn="ctr">
            <a:solidFill>
              <a:srgbClr val="0072C6"/>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37" name="Straight Connector 1024003"/>
          <p:cNvSpPr>
            <a:spLocks noChangeShapeType="1"/>
          </p:cNvSpPr>
          <p:nvPr/>
        </p:nvSpPr>
        <p:spPr bwMode="auto">
          <a:xfrm rot="16200000" flipV="1">
            <a:off x="6018335" y="2518937"/>
            <a:ext cx="0" cy="219931"/>
          </a:xfrm>
          <a:prstGeom prst="line">
            <a:avLst/>
          </a:prstGeom>
          <a:noFill/>
          <a:ln w="63500" cap="sq" cmpd="sng" algn="ctr">
            <a:solidFill>
              <a:srgbClr val="ED8000">
                <a:lumMod val="50000"/>
              </a:srgbClr>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solidFill>
                    <a:srgbClr val="0072C6"/>
                  </a:solidFill>
                </a:ln>
                <a:solidFill>
                  <a:srgbClr val="353435"/>
                </a:solidFill>
                <a:effectLst/>
                <a:uLnTx/>
                <a:uFillTx/>
              </a:rPr>
              <a:t> </a:t>
            </a:r>
          </a:p>
        </p:txBody>
      </p:sp>
      <p:sp>
        <p:nvSpPr>
          <p:cNvPr id="38" name="Straight Connector 1024003"/>
          <p:cNvSpPr>
            <a:spLocks noChangeShapeType="1"/>
          </p:cNvSpPr>
          <p:nvPr/>
        </p:nvSpPr>
        <p:spPr bwMode="auto">
          <a:xfrm rot="16200000" flipV="1">
            <a:off x="2738681" y="2531821"/>
            <a:ext cx="0" cy="194163"/>
          </a:xfrm>
          <a:prstGeom prst="line">
            <a:avLst/>
          </a:prstGeom>
          <a:noFill/>
          <a:ln w="63500" cap="sq" cmpd="sng" algn="ctr">
            <a:solidFill>
              <a:schemeClr val="bg1">
                <a:lumMod val="60000"/>
                <a:lumOff val="40000"/>
              </a:schemeClr>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39" name="Straight Connector 1024003"/>
          <p:cNvSpPr>
            <a:spLocks noChangeShapeType="1"/>
          </p:cNvSpPr>
          <p:nvPr/>
        </p:nvSpPr>
        <p:spPr bwMode="auto">
          <a:xfrm rot="16200000" flipV="1">
            <a:off x="4818443" y="2255460"/>
            <a:ext cx="0" cy="746885"/>
          </a:xfrm>
          <a:prstGeom prst="line">
            <a:avLst/>
          </a:prstGeom>
          <a:noFill/>
          <a:ln w="63500" cap="sq" cmpd="sng" algn="ctr">
            <a:solidFill>
              <a:srgbClr val="969696"/>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grpSp>
        <p:nvGrpSpPr>
          <p:cNvPr id="40" name="Group 143"/>
          <p:cNvGrpSpPr/>
          <p:nvPr/>
        </p:nvGrpSpPr>
        <p:grpSpPr>
          <a:xfrm rot="21219555">
            <a:off x="6019802" y="2227533"/>
            <a:ext cx="421791" cy="289495"/>
            <a:chOff x="4078824" y="5235664"/>
            <a:chExt cx="487810" cy="334805"/>
          </a:xfrm>
        </p:grpSpPr>
        <p:sp>
          <p:nvSpPr>
            <p:cNvPr id="41" name="Rectangle 144"/>
            <p:cNvSpPr/>
            <p:nvPr/>
          </p:nvSpPr>
          <p:spPr>
            <a:xfrm>
              <a:off x="4080436" y="5259645"/>
              <a:ext cx="484542" cy="291276"/>
            </a:xfrm>
            <a:prstGeom prst="rect">
              <a:avLst/>
            </a:prstGeom>
            <a:solidFill>
              <a:srgbClr val="0072C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endParaRPr>
            </a:p>
          </p:txBody>
        </p:sp>
        <p:pic>
          <p:nvPicPr>
            <p:cNvPr id="42" name="Picture 14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078824" y="5235664"/>
              <a:ext cx="487810" cy="334805"/>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Rectangle 146"/>
          <p:cNvSpPr/>
          <p:nvPr/>
        </p:nvSpPr>
        <p:spPr>
          <a:xfrm>
            <a:off x="609600" y="2057401"/>
            <a:ext cx="1066800" cy="1587939"/>
          </a:xfrm>
          <a:prstGeom prst="rect">
            <a:avLst/>
          </a:prstGeom>
          <a:solidFill>
            <a:srgbClr val="0072C6"/>
          </a:solidFill>
          <a:ln w="25400" cap="flat" cmpd="sng" algn="ctr">
            <a:noFill/>
            <a:prstDash val="solid"/>
          </a:ln>
          <a:effectLst/>
        </p:spPr>
        <p:txBody>
          <a:bodyPr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endParaRPr>
          </a:p>
        </p:txBody>
      </p:sp>
      <p:grpSp>
        <p:nvGrpSpPr>
          <p:cNvPr id="44" name="Group 147"/>
          <p:cNvGrpSpPr/>
          <p:nvPr/>
        </p:nvGrpSpPr>
        <p:grpSpPr>
          <a:xfrm rot="21219555">
            <a:off x="6019802" y="2227533"/>
            <a:ext cx="421791" cy="289491"/>
            <a:chOff x="4078824" y="5244882"/>
            <a:chExt cx="487810" cy="334805"/>
          </a:xfrm>
        </p:grpSpPr>
        <p:sp>
          <p:nvSpPr>
            <p:cNvPr id="45" name="Rectangle 148"/>
            <p:cNvSpPr/>
            <p:nvPr/>
          </p:nvSpPr>
          <p:spPr>
            <a:xfrm>
              <a:off x="4080436" y="5259645"/>
              <a:ext cx="484542" cy="291276"/>
            </a:xfrm>
            <a:prstGeom prst="rect">
              <a:avLst/>
            </a:prstGeom>
            <a:solidFill>
              <a:srgbClr val="ED8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endParaRPr>
            </a:p>
          </p:txBody>
        </p:sp>
        <p:pic>
          <p:nvPicPr>
            <p:cNvPr id="46" name="Picture 149"/>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078824" y="5244882"/>
              <a:ext cx="487810" cy="334805"/>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Rounded Rectangle 150"/>
          <p:cNvSpPr/>
          <p:nvPr/>
        </p:nvSpPr>
        <p:spPr>
          <a:xfrm>
            <a:off x="5200649" y="2403341"/>
            <a:ext cx="705339" cy="492259"/>
          </a:xfrm>
          <a:prstGeom prst="roundRect">
            <a:avLst/>
          </a:prstGeom>
          <a:solidFill>
            <a:srgbClr val="F7470C"/>
          </a:solidFill>
          <a:ln w="25400"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prstClr val="white"/>
                </a:solidFill>
                <a:effectLst/>
                <a:uLnTx/>
                <a:uFillTx/>
              </a:rPr>
              <a:t>OWA</a:t>
            </a:r>
          </a:p>
        </p:txBody>
      </p:sp>
      <p:sp>
        <p:nvSpPr>
          <p:cNvPr id="48" name="Can 151"/>
          <p:cNvSpPr/>
          <p:nvPr/>
        </p:nvSpPr>
        <p:spPr>
          <a:xfrm>
            <a:off x="6148971" y="2202007"/>
            <a:ext cx="756899" cy="749951"/>
          </a:xfrm>
          <a:prstGeom prst="can">
            <a:avLst/>
          </a:prstGeom>
          <a:solidFill>
            <a:srgbClr val="353435"/>
          </a:solidFill>
          <a:ln w="28575" cap="flat" cmpd="sng" algn="ctr">
            <a:solidFill>
              <a:srgbClr val="FFB900"/>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DB1</a:t>
            </a:r>
          </a:p>
        </p:txBody>
      </p:sp>
      <p:sp>
        <p:nvSpPr>
          <p:cNvPr id="49" name="Can 152"/>
          <p:cNvSpPr/>
          <p:nvPr/>
        </p:nvSpPr>
        <p:spPr>
          <a:xfrm>
            <a:off x="6148971" y="3503437"/>
            <a:ext cx="756899" cy="749951"/>
          </a:xfrm>
          <a:prstGeom prst="can">
            <a:avLst/>
          </a:prstGeom>
          <a:solidFill>
            <a:srgbClr val="0072C6"/>
          </a:solidFill>
          <a:ln w="28575" cap="flat" cmpd="sng" algn="ctr">
            <a:solidFill>
              <a:srgbClr val="FFB900"/>
            </a:solid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DB1</a:t>
            </a:r>
          </a:p>
        </p:txBody>
      </p:sp>
      <p:sp>
        <p:nvSpPr>
          <p:cNvPr id="50" name="Straight Connector 1024003"/>
          <p:cNvSpPr>
            <a:spLocks noChangeShapeType="1"/>
          </p:cNvSpPr>
          <p:nvPr/>
        </p:nvSpPr>
        <p:spPr bwMode="auto">
          <a:xfrm rot="16200000" flipV="1">
            <a:off x="1771299" y="2534937"/>
            <a:ext cx="0" cy="187931"/>
          </a:xfrm>
          <a:prstGeom prst="line">
            <a:avLst/>
          </a:prstGeom>
          <a:noFill/>
          <a:ln w="63500" cap="sq" cmpd="sng" algn="ctr">
            <a:solidFill>
              <a:srgbClr val="0072C6"/>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51" name="Straight Connector 1024003"/>
          <p:cNvSpPr>
            <a:spLocks noChangeShapeType="1"/>
          </p:cNvSpPr>
          <p:nvPr/>
        </p:nvSpPr>
        <p:spPr bwMode="auto">
          <a:xfrm rot="16200000" flipV="1">
            <a:off x="2738681" y="2531821"/>
            <a:ext cx="0" cy="194163"/>
          </a:xfrm>
          <a:prstGeom prst="line">
            <a:avLst/>
          </a:prstGeom>
          <a:noFill/>
          <a:ln w="63500" cap="sq" cmpd="sng" algn="ctr">
            <a:solidFill>
              <a:schemeClr val="bg1">
                <a:lumMod val="60000"/>
                <a:lumOff val="40000"/>
              </a:schemeClr>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52" name="Straight Connector 1024003"/>
          <p:cNvSpPr>
            <a:spLocks noChangeShapeType="1"/>
          </p:cNvSpPr>
          <p:nvPr/>
        </p:nvSpPr>
        <p:spPr bwMode="auto">
          <a:xfrm rot="16200000" flipV="1">
            <a:off x="4614561" y="2459342"/>
            <a:ext cx="0" cy="339121"/>
          </a:xfrm>
          <a:prstGeom prst="line">
            <a:avLst/>
          </a:prstGeom>
          <a:noFill/>
          <a:ln w="63500" cap="sq" cmpd="sng" algn="ctr">
            <a:solidFill>
              <a:srgbClr val="969696"/>
            </a:solidFill>
            <a:prstDash val="solid"/>
            <a:miter lim="800000"/>
            <a:headEnd type="non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53" name="Straight Connector 1024003"/>
          <p:cNvSpPr>
            <a:spLocks noChangeShapeType="1"/>
          </p:cNvSpPr>
          <p:nvPr/>
        </p:nvSpPr>
        <p:spPr bwMode="auto">
          <a:xfrm flipV="1">
            <a:off x="4784121" y="2628901"/>
            <a:ext cx="0" cy="1315971"/>
          </a:xfrm>
          <a:prstGeom prst="line">
            <a:avLst/>
          </a:prstGeom>
          <a:noFill/>
          <a:ln w="63500" cap="sq" cmpd="sng" algn="ctr">
            <a:solidFill>
              <a:srgbClr val="969696"/>
            </a:solidFill>
            <a:prstDash val="solid"/>
            <a:miter lim="800000"/>
            <a:headEnd type="non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54" name="Straight Connector 1024003"/>
          <p:cNvSpPr>
            <a:spLocks noChangeShapeType="1"/>
          </p:cNvSpPr>
          <p:nvPr/>
        </p:nvSpPr>
        <p:spPr bwMode="auto">
          <a:xfrm rot="16200000" flipV="1">
            <a:off x="4982860" y="3746134"/>
            <a:ext cx="0" cy="397479"/>
          </a:xfrm>
          <a:prstGeom prst="line">
            <a:avLst/>
          </a:prstGeom>
          <a:noFill/>
          <a:ln w="63500" cap="sq" cmpd="sng" algn="ctr">
            <a:solidFill>
              <a:srgbClr val="969696"/>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0072C6"/>
                </a:solidFill>
              </a:ln>
              <a:solidFill>
                <a:srgbClr val="353435"/>
              </a:solidFill>
              <a:effectLst/>
              <a:uLnTx/>
              <a:uFillTx/>
            </a:endParaRPr>
          </a:p>
        </p:txBody>
      </p:sp>
      <p:sp>
        <p:nvSpPr>
          <p:cNvPr id="55" name="Straight Connector 1024003"/>
          <p:cNvSpPr>
            <a:spLocks noChangeShapeType="1"/>
          </p:cNvSpPr>
          <p:nvPr/>
        </p:nvSpPr>
        <p:spPr bwMode="auto">
          <a:xfrm rot="16200000" flipV="1">
            <a:off x="6018335" y="3834907"/>
            <a:ext cx="0" cy="219931"/>
          </a:xfrm>
          <a:prstGeom prst="line">
            <a:avLst/>
          </a:prstGeom>
          <a:noFill/>
          <a:ln w="63500" cap="sq" cmpd="sng" algn="ctr">
            <a:solidFill>
              <a:srgbClr val="ED8000">
                <a:lumMod val="50000"/>
              </a:srgbClr>
            </a:solidFill>
            <a:prstDash val="solid"/>
            <a:miter lim="800000"/>
            <a:headEnd type="triangle" w="med" len="sm"/>
            <a:tailEnd type="none" w="med" len="sm"/>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solidFill>
                    <a:srgbClr val="0072C6"/>
                  </a:solidFill>
                </a:ln>
                <a:solidFill>
                  <a:srgbClr val="353435"/>
                </a:solidFill>
                <a:effectLst/>
                <a:uLnTx/>
                <a:uFillTx/>
              </a:rPr>
              <a:t> </a:t>
            </a:r>
          </a:p>
        </p:txBody>
      </p:sp>
      <p:grpSp>
        <p:nvGrpSpPr>
          <p:cNvPr id="56" name="Group 159"/>
          <p:cNvGrpSpPr/>
          <p:nvPr/>
        </p:nvGrpSpPr>
        <p:grpSpPr>
          <a:xfrm rot="21219555">
            <a:off x="4510498" y="2227533"/>
            <a:ext cx="421791" cy="289491"/>
            <a:chOff x="4079294" y="5240646"/>
            <a:chExt cx="487811" cy="334807"/>
          </a:xfrm>
        </p:grpSpPr>
        <p:sp>
          <p:nvSpPr>
            <p:cNvPr id="57" name="Rectangle 160"/>
            <p:cNvSpPr/>
            <p:nvPr/>
          </p:nvSpPr>
          <p:spPr>
            <a:xfrm>
              <a:off x="4080436" y="5259645"/>
              <a:ext cx="484542" cy="291276"/>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endParaRPr>
            </a:p>
          </p:txBody>
        </p:sp>
        <p:pic>
          <p:nvPicPr>
            <p:cNvPr id="58" name="Picture 16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079294" y="5240646"/>
              <a:ext cx="487811" cy="3348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9" name="Group 162"/>
          <p:cNvGrpSpPr/>
          <p:nvPr/>
        </p:nvGrpSpPr>
        <p:grpSpPr>
          <a:xfrm rot="21219555">
            <a:off x="4510499" y="2227535"/>
            <a:ext cx="421791" cy="289491"/>
            <a:chOff x="4079302" y="5240649"/>
            <a:chExt cx="487812" cy="334807"/>
          </a:xfrm>
        </p:grpSpPr>
        <p:sp>
          <p:nvSpPr>
            <p:cNvPr id="60" name="Rectangle 163"/>
            <p:cNvSpPr/>
            <p:nvPr/>
          </p:nvSpPr>
          <p:spPr>
            <a:xfrm>
              <a:off x="4080436" y="5259645"/>
              <a:ext cx="484542" cy="291276"/>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endParaRPr>
            </a:p>
          </p:txBody>
        </p:sp>
        <p:pic>
          <p:nvPicPr>
            <p:cNvPr id="61" name="Picture 16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079302" y="5240649"/>
              <a:ext cx="487812" cy="3348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2" name="Group 165"/>
          <p:cNvGrpSpPr/>
          <p:nvPr/>
        </p:nvGrpSpPr>
        <p:grpSpPr>
          <a:xfrm rot="21219555">
            <a:off x="4510501" y="3574305"/>
            <a:ext cx="421791" cy="289491"/>
            <a:chOff x="4079294" y="5240650"/>
            <a:chExt cx="487811" cy="334807"/>
          </a:xfrm>
        </p:grpSpPr>
        <p:sp>
          <p:nvSpPr>
            <p:cNvPr id="63" name="Rectangle 166"/>
            <p:cNvSpPr/>
            <p:nvPr/>
          </p:nvSpPr>
          <p:spPr>
            <a:xfrm>
              <a:off x="4080436" y="5259645"/>
              <a:ext cx="484542" cy="291276"/>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endParaRPr>
            </a:p>
          </p:txBody>
        </p:sp>
        <p:pic>
          <p:nvPicPr>
            <p:cNvPr id="64" name="Picture 167"/>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079294" y="5240650"/>
              <a:ext cx="487811" cy="334807"/>
            </a:xfrm>
            <a:prstGeom prst="rect">
              <a:avLst/>
            </a:prstGeom>
            <a:noFill/>
            <a:extLst>
              <a:ext uri="{909E8E84-426E-40DD-AFC4-6F175D3DCCD1}">
                <a14:hiddenFill xmlns:a14="http://schemas.microsoft.com/office/drawing/2010/main">
                  <a:solidFill>
                    <a:srgbClr val="FFFFFF"/>
                  </a:solidFill>
                </a14:hiddenFill>
              </a:ext>
            </a:extLst>
          </p:spPr>
        </p:pic>
      </p:grpSp>
      <p:sp>
        <p:nvSpPr>
          <p:cNvPr id="65" name="Rectangle 168"/>
          <p:cNvSpPr/>
          <p:nvPr/>
        </p:nvSpPr>
        <p:spPr>
          <a:xfrm>
            <a:off x="609600" y="2057401"/>
            <a:ext cx="1066800" cy="1587939"/>
          </a:xfrm>
          <a:prstGeom prst="rect">
            <a:avLst/>
          </a:prstGeom>
          <a:solidFill>
            <a:srgbClr val="0072C6"/>
          </a:solidFill>
          <a:ln w="25400" cap="flat" cmpd="sng" algn="ctr">
            <a:noFill/>
            <a:prstDash val="solid"/>
          </a:ln>
          <a:effectLst/>
        </p:spPr>
        <p:txBody>
          <a:bodyPr lIns="91438" tIns="45719" rIns="91438" bIns="45719"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endParaRPr>
          </a:p>
        </p:txBody>
      </p:sp>
      <p:pic>
        <p:nvPicPr>
          <p:cNvPr id="66" name="Picture 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90561" y="2358357"/>
            <a:ext cx="904875" cy="582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722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fade">
                                      <p:cBhvr>
                                        <p:cTn id="52" dur="500"/>
                                        <p:tgtEl>
                                          <p:spTgt spid="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Effect transition="in" filter="fade">
                                      <p:cBhvr>
                                        <p:cTn id="57" dur="500"/>
                                        <p:tgtEl>
                                          <p:spTgt spid="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xEl>
                                              <p:pRg st="12" end="12"/>
                                            </p:txEl>
                                          </p:spTgt>
                                        </p:tgtEl>
                                        <p:attrNameLst>
                                          <p:attrName>style.visibility</p:attrName>
                                        </p:attrNameLst>
                                      </p:cBhvr>
                                      <p:to>
                                        <p:strVal val="visible"/>
                                      </p:to>
                                    </p:set>
                                    <p:animEffect transition="in" filter="fade">
                                      <p:cBhvr>
                                        <p:cTn id="62" dur="500"/>
                                        <p:tgtEl>
                                          <p:spTgt spid="7">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
                                            <p:txEl>
                                              <p:pRg st="13" end="13"/>
                                            </p:txEl>
                                          </p:spTgt>
                                        </p:tgtEl>
                                        <p:attrNameLst>
                                          <p:attrName>style.visibility</p:attrName>
                                        </p:attrNameLst>
                                      </p:cBhvr>
                                      <p:to>
                                        <p:strVal val="visible"/>
                                      </p:to>
                                    </p:set>
                                    <p:animEffect transition="in" filter="fade">
                                      <p:cBhvr>
                                        <p:cTn id="67" dur="500"/>
                                        <p:tgtEl>
                                          <p:spTgt spid="7">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
                                            <p:txEl>
                                              <p:pRg st="14" end="14"/>
                                            </p:txEl>
                                          </p:spTgt>
                                        </p:tgtEl>
                                        <p:attrNameLst>
                                          <p:attrName>style.visibility</p:attrName>
                                        </p:attrNameLst>
                                      </p:cBhvr>
                                      <p:to>
                                        <p:strVal val="visible"/>
                                      </p:to>
                                    </p:set>
                                    <p:animEffect transition="in" filter="fade">
                                      <p:cBhvr>
                                        <p:cTn id="72" dur="500"/>
                                        <p:tgtEl>
                                          <p:spTgt spid="7">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7">
                                            <p:txEl>
                                              <p:pRg st="15" end="15"/>
                                            </p:txEl>
                                          </p:spTgt>
                                        </p:tgtEl>
                                        <p:attrNameLst>
                                          <p:attrName>style.visibility</p:attrName>
                                        </p:attrNameLst>
                                      </p:cBhvr>
                                      <p:to>
                                        <p:strVal val="visible"/>
                                      </p:to>
                                    </p:set>
                                    <p:animEffect transition="in" filter="fade">
                                      <p:cBhvr>
                                        <p:cTn id="77" dur="500"/>
                                        <p:tgtEl>
                                          <p:spTgt spid="7">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500"/>
                                        <p:tgtEl>
                                          <p:spTgt spid="11"/>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left)">
                                      <p:cBhvr>
                                        <p:cTn id="86" dur="500"/>
                                        <p:tgtEl>
                                          <p:spTgt spid="28"/>
                                        </p:tgtEl>
                                      </p:cBhvr>
                                    </p:animEffect>
                                  </p:childTnLst>
                                </p:cTn>
                              </p:par>
                            </p:childTnLst>
                          </p:cTn>
                        </p:par>
                        <p:par>
                          <p:cTn id="87" fill="hold">
                            <p:stCondLst>
                              <p:cond delay="1000"/>
                            </p:stCondLst>
                            <p:childTnLst>
                              <p:par>
                                <p:cTn id="88" presetID="22" presetClass="entr" presetSubtype="8" fill="hold" grpId="0" nodeType="after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wipe(left)">
                                      <p:cBhvr>
                                        <p:cTn id="90" dur="500"/>
                                        <p:tgtEl>
                                          <p:spTgt spid="32"/>
                                        </p:tgtEl>
                                      </p:cBhvr>
                                    </p:animEffect>
                                  </p:childTnLst>
                                </p:cTn>
                              </p:par>
                            </p:childTnLst>
                          </p:cTn>
                        </p:par>
                        <p:par>
                          <p:cTn id="91" fill="hold">
                            <p:stCondLst>
                              <p:cond delay="1500"/>
                            </p:stCondLst>
                            <p:childTnLst>
                              <p:par>
                                <p:cTn id="92" presetID="22" presetClass="entr" presetSubtype="8" fill="hold" grpId="0" nodeType="after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wipe(left)">
                                      <p:cBhvr>
                                        <p:cTn id="94" dur="500"/>
                                        <p:tgtEl>
                                          <p:spTgt spid="33"/>
                                        </p:tgtEl>
                                      </p:cBhvr>
                                    </p:animEffect>
                                  </p:childTnLst>
                                </p:cTn>
                              </p:par>
                            </p:childTnLst>
                          </p:cTn>
                        </p:par>
                        <p:par>
                          <p:cTn id="95" fill="hold">
                            <p:stCondLst>
                              <p:cond delay="2000"/>
                            </p:stCondLst>
                            <p:childTnLst>
                              <p:par>
                                <p:cTn id="96" presetID="22" presetClass="entr" presetSubtype="8" fill="hold" grpId="0" nodeType="after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wipe(left)">
                                      <p:cBhvr>
                                        <p:cTn id="98" dur="500"/>
                                        <p:tgtEl>
                                          <p:spTgt spid="29"/>
                                        </p:tgtEl>
                                      </p:cBhvr>
                                    </p:animEffect>
                                  </p:childTnLst>
                                </p:cTn>
                              </p:par>
                            </p:childTnLst>
                          </p:cTn>
                        </p:par>
                        <p:par>
                          <p:cTn id="99" fill="hold">
                            <p:stCondLst>
                              <p:cond delay="2500"/>
                            </p:stCondLst>
                            <p:childTnLst>
                              <p:par>
                                <p:cTn id="100" presetID="2" presetClass="entr" presetSubtype="8" fill="hold" nodeType="afterEffect">
                                  <p:stCondLst>
                                    <p:cond delay="0"/>
                                  </p:stCondLst>
                                  <p:childTnLst>
                                    <p:set>
                                      <p:cBhvr>
                                        <p:cTn id="101" dur="1" fill="hold">
                                          <p:stCondLst>
                                            <p:cond delay="0"/>
                                          </p:stCondLst>
                                        </p:cTn>
                                        <p:tgtEl>
                                          <p:spTgt spid="40"/>
                                        </p:tgtEl>
                                        <p:attrNameLst>
                                          <p:attrName>style.visibility</p:attrName>
                                        </p:attrNameLst>
                                      </p:cBhvr>
                                      <p:to>
                                        <p:strVal val="visible"/>
                                      </p:to>
                                    </p:set>
                                    <p:anim calcmode="lin" valueType="num">
                                      <p:cBhvr additive="base">
                                        <p:cTn id="102" dur="1000" fill="hold"/>
                                        <p:tgtEl>
                                          <p:spTgt spid="40"/>
                                        </p:tgtEl>
                                        <p:attrNameLst>
                                          <p:attrName>ppt_x</p:attrName>
                                        </p:attrNameLst>
                                      </p:cBhvr>
                                      <p:tavLst>
                                        <p:tav tm="0">
                                          <p:val>
                                            <p:strVal val="0-#ppt_w/2"/>
                                          </p:val>
                                        </p:tav>
                                        <p:tav tm="100000">
                                          <p:val>
                                            <p:strVal val="#ppt_x"/>
                                          </p:val>
                                        </p:tav>
                                      </p:tavLst>
                                    </p:anim>
                                    <p:anim calcmode="lin" valueType="num">
                                      <p:cBhvr additive="base">
                                        <p:cTn id="103" dur="1000" fill="hold"/>
                                        <p:tgtEl>
                                          <p:spTgt spid="40"/>
                                        </p:tgtEl>
                                        <p:attrNameLst>
                                          <p:attrName>ppt_y</p:attrName>
                                        </p:attrNameLst>
                                      </p:cBhvr>
                                      <p:tavLst>
                                        <p:tav tm="0">
                                          <p:val>
                                            <p:strVal val="#ppt_y"/>
                                          </p:val>
                                        </p:tav>
                                        <p:tav tm="100000">
                                          <p:val>
                                            <p:strVal val="#ppt_y"/>
                                          </p:val>
                                        </p:tav>
                                      </p:tavLst>
                                    </p:anim>
                                  </p:childTnLst>
                                </p:cTn>
                              </p:par>
                              <p:par>
                                <p:cTn id="104" presetID="10" presetClass="entr" presetSubtype="0"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fade">
                                      <p:cBhvr>
                                        <p:cTn id="106" dur="500"/>
                                        <p:tgtEl>
                                          <p:spTgt spid="34"/>
                                        </p:tgtEl>
                                      </p:cBhvr>
                                    </p:animEffect>
                                  </p:childTnLst>
                                </p:cTn>
                              </p:par>
                              <p:par>
                                <p:cTn id="107" presetID="10" presetClass="exit" presetSubtype="0" fill="hold" grpId="1" nodeType="withEffect">
                                  <p:stCondLst>
                                    <p:cond delay="0"/>
                                  </p:stCondLst>
                                  <p:childTnLst>
                                    <p:animEffect transition="out" filter="fade">
                                      <p:cBhvr>
                                        <p:cTn id="108" dur="500"/>
                                        <p:tgtEl>
                                          <p:spTgt spid="33"/>
                                        </p:tgtEl>
                                      </p:cBhvr>
                                    </p:animEffect>
                                    <p:set>
                                      <p:cBhvr>
                                        <p:cTn id="109" dur="1" fill="hold">
                                          <p:stCondLst>
                                            <p:cond delay="499"/>
                                          </p:stCondLst>
                                        </p:cTn>
                                        <p:tgtEl>
                                          <p:spTgt spid="33"/>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28"/>
                                        </p:tgtEl>
                                      </p:cBhvr>
                                    </p:animEffect>
                                    <p:set>
                                      <p:cBhvr>
                                        <p:cTn id="112" dur="1" fill="hold">
                                          <p:stCondLst>
                                            <p:cond delay="499"/>
                                          </p:stCondLst>
                                        </p:cTn>
                                        <p:tgtEl>
                                          <p:spTgt spid="28"/>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32"/>
                                        </p:tgtEl>
                                      </p:cBhvr>
                                    </p:animEffect>
                                    <p:set>
                                      <p:cBhvr>
                                        <p:cTn id="115" dur="1" fill="hold">
                                          <p:stCondLst>
                                            <p:cond delay="499"/>
                                          </p:stCondLst>
                                        </p:cTn>
                                        <p:tgtEl>
                                          <p:spTgt spid="32"/>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29"/>
                                        </p:tgtEl>
                                      </p:cBhvr>
                                    </p:animEffect>
                                    <p:set>
                                      <p:cBhvr>
                                        <p:cTn id="118" dur="1" fill="hold">
                                          <p:stCondLst>
                                            <p:cond delay="499"/>
                                          </p:stCondLst>
                                        </p:cTn>
                                        <p:tgtEl>
                                          <p:spTgt spid="29"/>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40"/>
                                        </p:tgtEl>
                                      </p:cBhvr>
                                    </p:animEffect>
                                    <p:set>
                                      <p:cBhvr>
                                        <p:cTn id="121" dur="1" fill="hold">
                                          <p:stCondLst>
                                            <p:cond delay="499"/>
                                          </p:stCondLst>
                                        </p:cTn>
                                        <p:tgtEl>
                                          <p:spTgt spid="40"/>
                                        </p:tgtEl>
                                        <p:attrNameLst>
                                          <p:attrName>style.visibility</p:attrName>
                                        </p:attrNameLst>
                                      </p:cBhvr>
                                      <p:to>
                                        <p:strVal val="hidden"/>
                                      </p:to>
                                    </p:set>
                                  </p:childTnLst>
                                </p:cTn>
                              </p:par>
                              <p:par>
                                <p:cTn id="122" presetID="10" presetClass="entr" presetSubtype="0" fill="hold" grpId="0" nodeType="with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fade">
                                      <p:cBhvr>
                                        <p:cTn id="124" dur="500"/>
                                        <p:tgtEl>
                                          <p:spTgt spid="35"/>
                                        </p:tgtEl>
                                      </p:cBhvr>
                                    </p:animEffect>
                                  </p:childTnLst>
                                </p:cTn>
                              </p:par>
                            </p:childTnLst>
                          </p:cTn>
                        </p:par>
                        <p:par>
                          <p:cTn id="125" fill="hold">
                            <p:stCondLst>
                              <p:cond delay="3500"/>
                            </p:stCondLst>
                            <p:childTnLst>
                              <p:par>
                                <p:cTn id="126" presetID="22" presetClass="entr" presetSubtype="8" fill="hold" grpId="0" nodeType="after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wipe(left)">
                                      <p:cBhvr>
                                        <p:cTn id="128" dur="500"/>
                                        <p:tgtEl>
                                          <p:spTgt spid="36"/>
                                        </p:tgtEl>
                                      </p:cBhvr>
                                    </p:animEffect>
                                  </p:childTnLst>
                                </p:cTn>
                              </p:par>
                            </p:childTnLst>
                          </p:cTn>
                        </p:par>
                        <p:par>
                          <p:cTn id="129" fill="hold">
                            <p:stCondLst>
                              <p:cond delay="4000"/>
                            </p:stCondLst>
                            <p:childTnLst>
                              <p:par>
                                <p:cTn id="130" presetID="22" presetClass="entr" presetSubtype="8" fill="hold" grpId="0"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wipe(left)">
                                      <p:cBhvr>
                                        <p:cTn id="132" dur="500"/>
                                        <p:tgtEl>
                                          <p:spTgt spid="38"/>
                                        </p:tgtEl>
                                      </p:cBhvr>
                                    </p:animEffect>
                                  </p:childTnLst>
                                </p:cTn>
                              </p:par>
                            </p:childTnLst>
                          </p:cTn>
                        </p:par>
                        <p:par>
                          <p:cTn id="133" fill="hold">
                            <p:stCondLst>
                              <p:cond delay="4500"/>
                            </p:stCondLst>
                            <p:childTnLst>
                              <p:par>
                                <p:cTn id="134" presetID="22" presetClass="entr" presetSubtype="8" fill="hold" grpId="0" nodeType="afterEffect">
                                  <p:stCondLst>
                                    <p:cond delay="0"/>
                                  </p:stCondLst>
                                  <p:childTnLst>
                                    <p:set>
                                      <p:cBhvr>
                                        <p:cTn id="135" dur="1" fill="hold">
                                          <p:stCondLst>
                                            <p:cond delay="0"/>
                                          </p:stCondLst>
                                        </p:cTn>
                                        <p:tgtEl>
                                          <p:spTgt spid="39"/>
                                        </p:tgtEl>
                                        <p:attrNameLst>
                                          <p:attrName>style.visibility</p:attrName>
                                        </p:attrNameLst>
                                      </p:cBhvr>
                                      <p:to>
                                        <p:strVal val="visible"/>
                                      </p:to>
                                    </p:set>
                                    <p:animEffect transition="in" filter="wipe(left)">
                                      <p:cBhvr>
                                        <p:cTn id="136" dur="500"/>
                                        <p:tgtEl>
                                          <p:spTgt spid="39"/>
                                        </p:tgtEl>
                                      </p:cBhvr>
                                    </p:animEffect>
                                  </p:childTnLst>
                                </p:cTn>
                              </p:par>
                            </p:childTnLst>
                          </p:cTn>
                        </p:par>
                        <p:par>
                          <p:cTn id="137" fill="hold">
                            <p:stCondLst>
                              <p:cond delay="5000"/>
                            </p:stCondLst>
                            <p:childTnLst>
                              <p:par>
                                <p:cTn id="138" presetID="22" presetClass="entr" presetSubtype="8" fill="hold" grpId="0" nodeType="afterEffect">
                                  <p:stCondLst>
                                    <p:cond delay="0"/>
                                  </p:stCondLst>
                                  <p:childTnLst>
                                    <p:set>
                                      <p:cBhvr>
                                        <p:cTn id="139" dur="1" fill="hold">
                                          <p:stCondLst>
                                            <p:cond delay="0"/>
                                          </p:stCondLst>
                                        </p:cTn>
                                        <p:tgtEl>
                                          <p:spTgt spid="37"/>
                                        </p:tgtEl>
                                        <p:attrNameLst>
                                          <p:attrName>style.visibility</p:attrName>
                                        </p:attrNameLst>
                                      </p:cBhvr>
                                      <p:to>
                                        <p:strVal val="visible"/>
                                      </p:to>
                                    </p:set>
                                    <p:animEffect transition="in" filter="wipe(left)">
                                      <p:cBhvr>
                                        <p:cTn id="140" dur="500"/>
                                        <p:tgtEl>
                                          <p:spTgt spid="37"/>
                                        </p:tgtEl>
                                      </p:cBhvr>
                                    </p:animEffect>
                                  </p:childTnLst>
                                </p:cTn>
                              </p:par>
                            </p:childTnLst>
                          </p:cTn>
                        </p:par>
                        <p:par>
                          <p:cTn id="141" fill="hold">
                            <p:stCondLst>
                              <p:cond delay="5500"/>
                            </p:stCondLst>
                            <p:childTnLst>
                              <p:par>
                                <p:cTn id="142" presetID="2" presetClass="entr" presetSubtype="8" fill="hold" nodeType="afterEffect">
                                  <p:stCondLst>
                                    <p:cond delay="0"/>
                                  </p:stCondLst>
                                  <p:childTnLst>
                                    <p:set>
                                      <p:cBhvr>
                                        <p:cTn id="143" dur="1" fill="hold">
                                          <p:stCondLst>
                                            <p:cond delay="0"/>
                                          </p:stCondLst>
                                        </p:cTn>
                                        <p:tgtEl>
                                          <p:spTgt spid="44"/>
                                        </p:tgtEl>
                                        <p:attrNameLst>
                                          <p:attrName>style.visibility</p:attrName>
                                        </p:attrNameLst>
                                      </p:cBhvr>
                                      <p:to>
                                        <p:strVal val="visible"/>
                                      </p:to>
                                    </p:set>
                                    <p:anim calcmode="lin" valueType="num">
                                      <p:cBhvr additive="base">
                                        <p:cTn id="144" dur="1000" fill="hold"/>
                                        <p:tgtEl>
                                          <p:spTgt spid="44"/>
                                        </p:tgtEl>
                                        <p:attrNameLst>
                                          <p:attrName>ppt_x</p:attrName>
                                        </p:attrNameLst>
                                      </p:cBhvr>
                                      <p:tavLst>
                                        <p:tav tm="0">
                                          <p:val>
                                            <p:strVal val="0-#ppt_w/2"/>
                                          </p:val>
                                        </p:tav>
                                        <p:tav tm="100000">
                                          <p:val>
                                            <p:strVal val="#ppt_x"/>
                                          </p:val>
                                        </p:tav>
                                      </p:tavLst>
                                    </p:anim>
                                    <p:anim calcmode="lin" valueType="num">
                                      <p:cBhvr additive="base">
                                        <p:cTn id="145" dur="1000" fill="hold"/>
                                        <p:tgtEl>
                                          <p:spTgt spid="44"/>
                                        </p:tgtEl>
                                        <p:attrNameLst>
                                          <p:attrName>ppt_y</p:attrName>
                                        </p:attrNameLst>
                                      </p:cBhvr>
                                      <p:tavLst>
                                        <p:tav tm="0">
                                          <p:val>
                                            <p:strVal val="#ppt_y"/>
                                          </p:val>
                                        </p:tav>
                                        <p:tav tm="100000">
                                          <p:val>
                                            <p:strVal val="#ppt_y"/>
                                          </p:val>
                                        </p:tav>
                                      </p:tavLst>
                                    </p:anim>
                                  </p:childTnLst>
                                </p:cTn>
                              </p:par>
                              <p:par>
                                <p:cTn id="146" presetID="10" presetClass="exit" presetSubtype="0" fill="hold" grpId="1" nodeType="withEffect">
                                  <p:stCondLst>
                                    <p:cond delay="0"/>
                                  </p:stCondLst>
                                  <p:childTnLst>
                                    <p:animEffect transition="out" filter="fade">
                                      <p:cBhvr>
                                        <p:cTn id="147" dur="500"/>
                                        <p:tgtEl>
                                          <p:spTgt spid="36"/>
                                        </p:tgtEl>
                                      </p:cBhvr>
                                    </p:animEffect>
                                    <p:set>
                                      <p:cBhvr>
                                        <p:cTn id="148" dur="1" fill="hold">
                                          <p:stCondLst>
                                            <p:cond delay="499"/>
                                          </p:stCondLst>
                                        </p:cTn>
                                        <p:tgtEl>
                                          <p:spTgt spid="36"/>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500"/>
                                        <p:tgtEl>
                                          <p:spTgt spid="38"/>
                                        </p:tgtEl>
                                      </p:cBhvr>
                                    </p:animEffect>
                                    <p:set>
                                      <p:cBhvr>
                                        <p:cTn id="151" dur="1" fill="hold">
                                          <p:stCondLst>
                                            <p:cond delay="499"/>
                                          </p:stCondLst>
                                        </p:cTn>
                                        <p:tgtEl>
                                          <p:spTgt spid="38"/>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39"/>
                                        </p:tgtEl>
                                      </p:cBhvr>
                                    </p:animEffect>
                                    <p:set>
                                      <p:cBhvr>
                                        <p:cTn id="154" dur="1" fill="hold">
                                          <p:stCondLst>
                                            <p:cond delay="499"/>
                                          </p:stCondLst>
                                        </p:cTn>
                                        <p:tgtEl>
                                          <p:spTgt spid="39"/>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37"/>
                                        </p:tgtEl>
                                      </p:cBhvr>
                                    </p:animEffect>
                                    <p:set>
                                      <p:cBhvr>
                                        <p:cTn id="157" dur="1" fill="hold">
                                          <p:stCondLst>
                                            <p:cond delay="499"/>
                                          </p:stCondLst>
                                        </p:cTn>
                                        <p:tgtEl>
                                          <p:spTgt spid="37"/>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44"/>
                                        </p:tgtEl>
                                      </p:cBhvr>
                                    </p:animEffect>
                                    <p:set>
                                      <p:cBhvr>
                                        <p:cTn id="160" dur="1" fill="hold">
                                          <p:stCondLst>
                                            <p:cond delay="499"/>
                                          </p:stCondLst>
                                        </p:cTn>
                                        <p:tgtEl>
                                          <p:spTgt spid="44"/>
                                        </p:tgtEl>
                                        <p:attrNameLst>
                                          <p:attrName>style.visibility</p:attrName>
                                        </p:attrNameLst>
                                      </p:cBhvr>
                                      <p:to>
                                        <p:strVal val="hidden"/>
                                      </p:to>
                                    </p:set>
                                  </p:childTnLst>
                                </p:cTn>
                              </p:par>
                              <p:par>
                                <p:cTn id="161" presetID="10" presetClass="entr" presetSubtype="0" fill="hold" grpId="0" nodeType="withEffect">
                                  <p:stCondLst>
                                    <p:cond delay="0"/>
                                  </p:stCondLst>
                                  <p:childTnLst>
                                    <p:set>
                                      <p:cBhvr>
                                        <p:cTn id="162" dur="1" fill="hold">
                                          <p:stCondLst>
                                            <p:cond delay="0"/>
                                          </p:stCondLst>
                                        </p:cTn>
                                        <p:tgtEl>
                                          <p:spTgt spid="47"/>
                                        </p:tgtEl>
                                        <p:attrNameLst>
                                          <p:attrName>style.visibility</p:attrName>
                                        </p:attrNameLst>
                                      </p:cBhvr>
                                      <p:to>
                                        <p:strVal val="visible"/>
                                      </p:to>
                                    </p:set>
                                    <p:animEffect transition="in" filter="fade">
                                      <p:cBhvr>
                                        <p:cTn id="163" dur="500"/>
                                        <p:tgtEl>
                                          <p:spTgt spid="47"/>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8"/>
                                        </p:tgtEl>
                                        <p:attrNameLst>
                                          <p:attrName>style.visibility</p:attrName>
                                        </p:attrNameLst>
                                      </p:cBhvr>
                                      <p:to>
                                        <p:strVal val="visible"/>
                                      </p:to>
                                    </p:set>
                                    <p:animEffect transition="in" filter="fade">
                                      <p:cBhvr>
                                        <p:cTn id="166" dur="500"/>
                                        <p:tgtEl>
                                          <p:spTgt spid="48"/>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49"/>
                                        </p:tgtEl>
                                        <p:attrNameLst>
                                          <p:attrName>style.visibility</p:attrName>
                                        </p:attrNameLst>
                                      </p:cBhvr>
                                      <p:to>
                                        <p:strVal val="visible"/>
                                      </p:to>
                                    </p:set>
                                    <p:animEffect transition="in" filter="fade">
                                      <p:cBhvr>
                                        <p:cTn id="169" dur="500"/>
                                        <p:tgtEl>
                                          <p:spTgt spid="49"/>
                                        </p:tgtEl>
                                      </p:cBhvr>
                                    </p:animEffect>
                                  </p:childTnLst>
                                </p:cTn>
                              </p:par>
                              <p:par>
                                <p:cTn id="170" presetID="10" presetClass="exit" presetSubtype="0" fill="hold" grpId="1" nodeType="withEffect">
                                  <p:stCondLst>
                                    <p:cond delay="0"/>
                                  </p:stCondLst>
                                  <p:childTnLst>
                                    <p:animEffect transition="out" filter="fade">
                                      <p:cBhvr>
                                        <p:cTn id="171" dur="1250"/>
                                        <p:tgtEl>
                                          <p:spTgt spid="47"/>
                                        </p:tgtEl>
                                      </p:cBhvr>
                                    </p:animEffect>
                                    <p:set>
                                      <p:cBhvr>
                                        <p:cTn id="172" dur="1" fill="hold">
                                          <p:stCondLst>
                                            <p:cond delay="1249"/>
                                          </p:stCondLst>
                                        </p:cTn>
                                        <p:tgtEl>
                                          <p:spTgt spid="47"/>
                                        </p:tgtEl>
                                        <p:attrNameLst>
                                          <p:attrName>style.visibility</p:attrName>
                                        </p:attrNameLst>
                                      </p:cBhvr>
                                      <p:to>
                                        <p:strVal val="hidden"/>
                                      </p:to>
                                    </p:set>
                                  </p:childTnLst>
                                </p:cTn>
                              </p:par>
                            </p:childTnLst>
                          </p:cTn>
                        </p:par>
                        <p:par>
                          <p:cTn id="173" fill="hold">
                            <p:stCondLst>
                              <p:cond delay="6750"/>
                            </p:stCondLst>
                            <p:childTnLst>
                              <p:par>
                                <p:cTn id="174" presetID="22" presetClass="entr" presetSubtype="8" fill="hold" grpId="0" nodeType="afterEffect">
                                  <p:stCondLst>
                                    <p:cond delay="0"/>
                                  </p:stCondLst>
                                  <p:childTnLst>
                                    <p:set>
                                      <p:cBhvr>
                                        <p:cTn id="175" dur="1" fill="hold">
                                          <p:stCondLst>
                                            <p:cond delay="0"/>
                                          </p:stCondLst>
                                        </p:cTn>
                                        <p:tgtEl>
                                          <p:spTgt spid="50"/>
                                        </p:tgtEl>
                                        <p:attrNameLst>
                                          <p:attrName>style.visibility</p:attrName>
                                        </p:attrNameLst>
                                      </p:cBhvr>
                                      <p:to>
                                        <p:strVal val="visible"/>
                                      </p:to>
                                    </p:set>
                                    <p:animEffect transition="in" filter="wipe(left)">
                                      <p:cBhvr>
                                        <p:cTn id="176" dur="500"/>
                                        <p:tgtEl>
                                          <p:spTgt spid="50"/>
                                        </p:tgtEl>
                                      </p:cBhvr>
                                    </p:animEffect>
                                  </p:childTnLst>
                                </p:cTn>
                              </p:par>
                            </p:childTnLst>
                          </p:cTn>
                        </p:par>
                        <p:par>
                          <p:cTn id="177" fill="hold">
                            <p:stCondLst>
                              <p:cond delay="7250"/>
                            </p:stCondLst>
                            <p:childTnLst>
                              <p:par>
                                <p:cTn id="178" presetID="22" presetClass="entr" presetSubtype="8" fill="hold" grpId="0" nodeType="afterEffect">
                                  <p:stCondLst>
                                    <p:cond delay="0"/>
                                  </p:stCondLst>
                                  <p:childTnLst>
                                    <p:set>
                                      <p:cBhvr>
                                        <p:cTn id="179" dur="1" fill="hold">
                                          <p:stCondLst>
                                            <p:cond delay="0"/>
                                          </p:stCondLst>
                                        </p:cTn>
                                        <p:tgtEl>
                                          <p:spTgt spid="51"/>
                                        </p:tgtEl>
                                        <p:attrNameLst>
                                          <p:attrName>style.visibility</p:attrName>
                                        </p:attrNameLst>
                                      </p:cBhvr>
                                      <p:to>
                                        <p:strVal val="visible"/>
                                      </p:to>
                                    </p:set>
                                    <p:animEffect transition="in" filter="wipe(left)">
                                      <p:cBhvr>
                                        <p:cTn id="180" dur="500"/>
                                        <p:tgtEl>
                                          <p:spTgt spid="51"/>
                                        </p:tgtEl>
                                      </p:cBhvr>
                                    </p:animEffect>
                                  </p:childTnLst>
                                </p:cTn>
                              </p:par>
                            </p:childTnLst>
                          </p:cTn>
                        </p:par>
                        <p:par>
                          <p:cTn id="181" fill="hold">
                            <p:stCondLst>
                              <p:cond delay="7750"/>
                            </p:stCondLst>
                            <p:childTnLst>
                              <p:par>
                                <p:cTn id="182" presetID="22" presetClass="entr" presetSubtype="8" fill="hold" grpId="0" nodeType="afterEffect">
                                  <p:stCondLst>
                                    <p:cond delay="0"/>
                                  </p:stCondLst>
                                  <p:childTnLst>
                                    <p:set>
                                      <p:cBhvr>
                                        <p:cTn id="183" dur="1" fill="hold">
                                          <p:stCondLst>
                                            <p:cond delay="0"/>
                                          </p:stCondLst>
                                        </p:cTn>
                                        <p:tgtEl>
                                          <p:spTgt spid="52"/>
                                        </p:tgtEl>
                                        <p:attrNameLst>
                                          <p:attrName>style.visibility</p:attrName>
                                        </p:attrNameLst>
                                      </p:cBhvr>
                                      <p:to>
                                        <p:strVal val="visible"/>
                                      </p:to>
                                    </p:set>
                                    <p:animEffect transition="in" filter="wipe(left)">
                                      <p:cBhvr>
                                        <p:cTn id="184" dur="500"/>
                                        <p:tgtEl>
                                          <p:spTgt spid="52"/>
                                        </p:tgtEl>
                                      </p:cBhvr>
                                    </p:animEffect>
                                  </p:childTnLst>
                                </p:cTn>
                              </p:par>
                            </p:childTnLst>
                          </p:cTn>
                        </p:par>
                        <p:par>
                          <p:cTn id="185" fill="hold">
                            <p:stCondLst>
                              <p:cond delay="8250"/>
                            </p:stCondLst>
                            <p:childTnLst>
                              <p:par>
                                <p:cTn id="186" presetID="22" presetClass="entr" presetSubtype="1" fill="hold" grpId="0" nodeType="afterEffect">
                                  <p:stCondLst>
                                    <p:cond delay="0"/>
                                  </p:stCondLst>
                                  <p:childTnLst>
                                    <p:set>
                                      <p:cBhvr>
                                        <p:cTn id="187" dur="1" fill="hold">
                                          <p:stCondLst>
                                            <p:cond delay="0"/>
                                          </p:stCondLst>
                                        </p:cTn>
                                        <p:tgtEl>
                                          <p:spTgt spid="53"/>
                                        </p:tgtEl>
                                        <p:attrNameLst>
                                          <p:attrName>style.visibility</p:attrName>
                                        </p:attrNameLst>
                                      </p:cBhvr>
                                      <p:to>
                                        <p:strVal val="visible"/>
                                      </p:to>
                                    </p:set>
                                    <p:animEffect transition="in" filter="wipe(up)">
                                      <p:cBhvr>
                                        <p:cTn id="188" dur="500"/>
                                        <p:tgtEl>
                                          <p:spTgt spid="53"/>
                                        </p:tgtEl>
                                      </p:cBhvr>
                                    </p:animEffect>
                                  </p:childTnLst>
                                </p:cTn>
                              </p:par>
                            </p:childTnLst>
                          </p:cTn>
                        </p:par>
                        <p:par>
                          <p:cTn id="189" fill="hold">
                            <p:stCondLst>
                              <p:cond delay="8750"/>
                            </p:stCondLst>
                            <p:childTnLst>
                              <p:par>
                                <p:cTn id="190" presetID="22" presetClass="entr" presetSubtype="8" fill="hold" grpId="0" nodeType="afterEffect">
                                  <p:stCondLst>
                                    <p:cond delay="0"/>
                                  </p:stCondLst>
                                  <p:childTnLst>
                                    <p:set>
                                      <p:cBhvr>
                                        <p:cTn id="191" dur="1" fill="hold">
                                          <p:stCondLst>
                                            <p:cond delay="0"/>
                                          </p:stCondLst>
                                        </p:cTn>
                                        <p:tgtEl>
                                          <p:spTgt spid="54"/>
                                        </p:tgtEl>
                                        <p:attrNameLst>
                                          <p:attrName>style.visibility</p:attrName>
                                        </p:attrNameLst>
                                      </p:cBhvr>
                                      <p:to>
                                        <p:strVal val="visible"/>
                                      </p:to>
                                    </p:set>
                                    <p:animEffect transition="in" filter="wipe(left)">
                                      <p:cBhvr>
                                        <p:cTn id="192" dur="500"/>
                                        <p:tgtEl>
                                          <p:spTgt spid="54"/>
                                        </p:tgtEl>
                                      </p:cBhvr>
                                    </p:animEffect>
                                  </p:childTnLst>
                                </p:cTn>
                              </p:par>
                            </p:childTnLst>
                          </p:cTn>
                        </p:par>
                        <p:par>
                          <p:cTn id="193" fill="hold">
                            <p:stCondLst>
                              <p:cond delay="9250"/>
                            </p:stCondLst>
                            <p:childTnLst>
                              <p:par>
                                <p:cTn id="194" presetID="22" presetClass="entr" presetSubtype="8" fill="hold" grpId="0" nodeType="afterEffect">
                                  <p:stCondLst>
                                    <p:cond delay="0"/>
                                  </p:stCondLst>
                                  <p:childTnLst>
                                    <p:set>
                                      <p:cBhvr>
                                        <p:cTn id="195" dur="1" fill="hold">
                                          <p:stCondLst>
                                            <p:cond delay="0"/>
                                          </p:stCondLst>
                                        </p:cTn>
                                        <p:tgtEl>
                                          <p:spTgt spid="55"/>
                                        </p:tgtEl>
                                        <p:attrNameLst>
                                          <p:attrName>style.visibility</p:attrName>
                                        </p:attrNameLst>
                                      </p:cBhvr>
                                      <p:to>
                                        <p:strVal val="visible"/>
                                      </p:to>
                                    </p:set>
                                    <p:animEffect transition="in" filter="wipe(left)">
                                      <p:cBhvr>
                                        <p:cTn id="196" dur="500"/>
                                        <p:tgtEl>
                                          <p:spTgt spid="55"/>
                                        </p:tgtEl>
                                      </p:cBhvr>
                                    </p:animEffect>
                                  </p:childTnLst>
                                </p:cTn>
                              </p:par>
                            </p:childTnLst>
                          </p:cTn>
                        </p:par>
                        <p:par>
                          <p:cTn id="197" fill="hold">
                            <p:stCondLst>
                              <p:cond delay="9750"/>
                            </p:stCondLst>
                            <p:childTnLst>
                              <p:par>
                                <p:cTn id="198" presetID="2" presetClass="entr" presetSubtype="8" fill="hold" nodeType="afterEffect">
                                  <p:stCondLst>
                                    <p:cond delay="0"/>
                                  </p:stCondLst>
                                  <p:childTnLst>
                                    <p:set>
                                      <p:cBhvr>
                                        <p:cTn id="199" dur="1" fill="hold">
                                          <p:stCondLst>
                                            <p:cond delay="0"/>
                                          </p:stCondLst>
                                        </p:cTn>
                                        <p:tgtEl>
                                          <p:spTgt spid="56"/>
                                        </p:tgtEl>
                                        <p:attrNameLst>
                                          <p:attrName>style.visibility</p:attrName>
                                        </p:attrNameLst>
                                      </p:cBhvr>
                                      <p:to>
                                        <p:strVal val="visible"/>
                                      </p:to>
                                    </p:set>
                                    <p:anim calcmode="lin" valueType="num">
                                      <p:cBhvr additive="base">
                                        <p:cTn id="200" dur="1000" fill="hold"/>
                                        <p:tgtEl>
                                          <p:spTgt spid="56"/>
                                        </p:tgtEl>
                                        <p:attrNameLst>
                                          <p:attrName>ppt_x</p:attrName>
                                        </p:attrNameLst>
                                      </p:cBhvr>
                                      <p:tavLst>
                                        <p:tav tm="0">
                                          <p:val>
                                            <p:strVal val="0-#ppt_w/2"/>
                                          </p:val>
                                        </p:tav>
                                        <p:tav tm="100000">
                                          <p:val>
                                            <p:strVal val="#ppt_x"/>
                                          </p:val>
                                        </p:tav>
                                      </p:tavLst>
                                    </p:anim>
                                    <p:anim calcmode="lin" valueType="num">
                                      <p:cBhvr additive="base">
                                        <p:cTn id="201" dur="1000" fill="hold"/>
                                        <p:tgtEl>
                                          <p:spTgt spid="56"/>
                                        </p:tgtEl>
                                        <p:attrNameLst>
                                          <p:attrName>ppt_y</p:attrName>
                                        </p:attrNameLst>
                                      </p:cBhvr>
                                      <p:tavLst>
                                        <p:tav tm="0">
                                          <p:val>
                                            <p:strVal val="#ppt_y"/>
                                          </p:val>
                                        </p:tav>
                                        <p:tav tm="100000">
                                          <p:val>
                                            <p:strVal val="#ppt_y"/>
                                          </p:val>
                                        </p:tav>
                                      </p:tavLst>
                                    </p:anim>
                                  </p:childTnLst>
                                </p:cTn>
                              </p:par>
                            </p:childTnLst>
                          </p:cTn>
                        </p:par>
                        <p:par>
                          <p:cTn id="202" fill="hold">
                            <p:stCondLst>
                              <p:cond delay="10750"/>
                            </p:stCondLst>
                            <p:childTnLst>
                              <p:par>
                                <p:cTn id="203" presetID="1" presetClass="entr" presetSubtype="0" fill="hold" nodeType="afterEffect">
                                  <p:stCondLst>
                                    <p:cond delay="0"/>
                                  </p:stCondLst>
                                  <p:childTnLst>
                                    <p:set>
                                      <p:cBhvr>
                                        <p:cTn id="204" dur="1" fill="hold">
                                          <p:stCondLst>
                                            <p:cond delay="0"/>
                                          </p:stCondLst>
                                        </p:cTn>
                                        <p:tgtEl>
                                          <p:spTgt spid="59"/>
                                        </p:tgtEl>
                                        <p:attrNameLst>
                                          <p:attrName>style.visibility</p:attrName>
                                        </p:attrNameLst>
                                      </p:cBhvr>
                                      <p:to>
                                        <p:strVal val="visible"/>
                                      </p:to>
                                    </p:set>
                                  </p:childTnLst>
                                </p:cTn>
                              </p:par>
                            </p:childTnLst>
                          </p:cTn>
                        </p:par>
                        <p:par>
                          <p:cTn id="205" fill="hold">
                            <p:stCondLst>
                              <p:cond delay="10750"/>
                            </p:stCondLst>
                            <p:childTnLst>
                              <p:par>
                                <p:cTn id="206" presetID="42" presetClass="path" presetSubtype="0" accel="50000" decel="50000" fill="hold" nodeType="afterEffect">
                                  <p:stCondLst>
                                    <p:cond delay="0"/>
                                  </p:stCondLst>
                                  <p:childTnLst>
                                    <p:animMotion origin="layout" path="M 4.16667E-7 -3.33333E-6 L 4.16667E-7 0.1875 " pathEditMode="relative" rAng="0" ptsTypes="AA">
                                      <p:cBhvr>
                                        <p:cTn id="207" dur="3000" fill="hold"/>
                                        <p:tgtEl>
                                          <p:spTgt spid="59"/>
                                        </p:tgtEl>
                                        <p:attrNameLst>
                                          <p:attrName>ppt_x</p:attrName>
                                          <p:attrName>ppt_y</p:attrName>
                                        </p:attrNameLst>
                                      </p:cBhvr>
                                      <p:rCtr x="0" y="9375"/>
                                    </p:animMotion>
                                  </p:childTnLst>
                                </p:cTn>
                              </p:par>
                              <p:par>
                                <p:cTn id="208" presetID="1" presetClass="exit" presetSubtype="0" fill="hold" nodeType="withEffect">
                                  <p:stCondLst>
                                    <p:cond delay="0"/>
                                  </p:stCondLst>
                                  <p:childTnLst>
                                    <p:set>
                                      <p:cBhvr>
                                        <p:cTn id="209" dur="1" fill="hold">
                                          <p:stCondLst>
                                            <p:cond delay="0"/>
                                          </p:stCondLst>
                                        </p:cTn>
                                        <p:tgtEl>
                                          <p:spTgt spid="56"/>
                                        </p:tgtEl>
                                        <p:attrNameLst>
                                          <p:attrName>style.visibility</p:attrName>
                                        </p:attrNameLst>
                                      </p:cBhvr>
                                      <p:to>
                                        <p:strVal val="hidden"/>
                                      </p:to>
                                    </p:set>
                                  </p:childTnLst>
                                </p:cTn>
                              </p:par>
                            </p:childTnLst>
                          </p:cTn>
                        </p:par>
                        <p:par>
                          <p:cTn id="210" fill="hold">
                            <p:stCondLst>
                              <p:cond delay="13750"/>
                            </p:stCondLst>
                            <p:childTnLst>
                              <p:par>
                                <p:cTn id="211" presetID="1" presetClass="exit" presetSubtype="0" fill="hold" nodeType="afterEffect">
                                  <p:stCondLst>
                                    <p:cond delay="0"/>
                                  </p:stCondLst>
                                  <p:childTnLst>
                                    <p:set>
                                      <p:cBhvr>
                                        <p:cTn id="212" dur="1" fill="hold">
                                          <p:stCondLst>
                                            <p:cond delay="0"/>
                                          </p:stCondLst>
                                        </p:cTn>
                                        <p:tgtEl>
                                          <p:spTgt spid="59"/>
                                        </p:tgtEl>
                                        <p:attrNameLst>
                                          <p:attrName>style.visibility</p:attrName>
                                        </p:attrNameLst>
                                      </p:cBhvr>
                                      <p:to>
                                        <p:strVal val="hidden"/>
                                      </p:to>
                                    </p:set>
                                  </p:childTnLst>
                                </p:cTn>
                              </p:par>
                              <p:par>
                                <p:cTn id="213" presetID="1" presetClass="entr" presetSubtype="0" fill="hold" nodeType="withEffect">
                                  <p:stCondLst>
                                    <p:cond delay="0"/>
                                  </p:stCondLst>
                                  <p:childTnLst>
                                    <p:set>
                                      <p:cBhvr>
                                        <p:cTn id="214" dur="1" fill="hold">
                                          <p:stCondLst>
                                            <p:cond delay="0"/>
                                          </p:stCondLst>
                                        </p:cTn>
                                        <p:tgtEl>
                                          <p:spTgt spid="62"/>
                                        </p:tgtEl>
                                        <p:attrNameLst>
                                          <p:attrName>style.visibility</p:attrName>
                                        </p:attrNameLst>
                                      </p:cBhvr>
                                      <p:to>
                                        <p:strVal val="visible"/>
                                      </p:to>
                                    </p:set>
                                  </p:childTnLst>
                                </p:cTn>
                              </p:par>
                            </p:childTnLst>
                          </p:cTn>
                        </p:par>
                        <p:par>
                          <p:cTn id="215" fill="hold">
                            <p:stCondLst>
                              <p:cond delay="13750"/>
                            </p:stCondLst>
                            <p:childTnLst>
                              <p:par>
                                <p:cTn id="216" presetID="63" presetClass="path" presetSubtype="0" accel="50000" decel="50000" fill="hold" nodeType="afterEffect">
                                  <p:stCondLst>
                                    <p:cond delay="0"/>
                                  </p:stCondLst>
                                  <p:childTnLst>
                                    <p:animMotion origin="layout" path="M 4.16667E-7 -0.00903 L 0.12526 -0.00903 " pathEditMode="relative" rAng="0" ptsTypes="AA">
                                      <p:cBhvr>
                                        <p:cTn id="217" dur="3000" fill="hold"/>
                                        <p:tgtEl>
                                          <p:spTgt spid="62"/>
                                        </p:tgtEl>
                                        <p:attrNameLst>
                                          <p:attrName>ppt_x</p:attrName>
                                          <p:attrName>ppt_y</p:attrName>
                                        </p:attrNameLst>
                                      </p:cBhvr>
                                      <p:rCtr x="626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8" grpId="0" animBg="1"/>
      <p:bldP spid="28" grpId="1" animBg="1"/>
      <p:bldP spid="29" grpId="0" animBg="1"/>
      <p:bldP spid="29" grpId="1" animBg="1"/>
      <p:bldP spid="32" grpId="0" animBg="1"/>
      <p:bldP spid="32" grpId="1" animBg="1"/>
      <p:bldP spid="33" grpId="0" animBg="1"/>
      <p:bldP spid="33" grpId="1" animBg="1"/>
      <p:bldP spid="34" grpId="0" animBg="1"/>
      <p:bldP spid="35" grpId="0" animBg="1"/>
      <p:bldP spid="36" grpId="0" animBg="1"/>
      <p:bldP spid="36" grpId="1" animBg="1"/>
      <p:bldP spid="37" grpId="0" animBg="1"/>
      <p:bldP spid="37" grpId="1" animBg="1"/>
      <p:bldP spid="38" grpId="0" animBg="1"/>
      <p:bldP spid="38" grpId="1" animBg="1"/>
      <p:bldP spid="39" grpId="0" animBg="1"/>
      <p:bldP spid="39" grpId="1" animBg="1"/>
      <p:bldP spid="47" grpId="0" animBg="1"/>
      <p:bldP spid="47" grpId="1" animBg="1"/>
      <p:bldP spid="48" grpId="0" animBg="1"/>
      <p:bldP spid="49" grpId="0" animBg="1"/>
      <p:bldP spid="50" grpId="0" animBg="1"/>
      <p:bldP spid="51" grpId="0" animBg="1"/>
      <p:bldP spid="52" grpId="0" animBg="1"/>
      <p:bldP spid="53" grpId="0" animBg="1"/>
      <p:bldP spid="54" grpId="0" animBg="1"/>
      <p:bldP spid="5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Transport High Availability </a:t>
            </a:r>
            <a:r>
              <a:rPr lang="de-DE" dirty="0" err="1"/>
              <a:t>Improvements</a:t>
            </a:r>
            <a:endParaRPr lang="de-DE" dirty="0"/>
          </a:p>
        </p:txBody>
      </p:sp>
      <p:sp>
        <p:nvSpPr>
          <p:cNvPr id="3" name="Inhaltsplatzhalter 2"/>
          <p:cNvSpPr>
            <a:spLocks noGrp="1"/>
          </p:cNvSpPr>
          <p:nvPr>
            <p:ph idx="1"/>
          </p:nvPr>
        </p:nvSpPr>
        <p:spPr/>
        <p:txBody>
          <a:bodyPr/>
          <a:lstStyle/>
          <a:p>
            <a:r>
              <a:rPr lang="en-US" dirty="0"/>
              <a:t>Every message is redundantly persisted before its receipt is acknowledged to the sender</a:t>
            </a:r>
          </a:p>
          <a:p>
            <a:r>
              <a:rPr lang="en-US" dirty="0"/>
              <a:t>Delivered messages are kept redundant in transport similar to active messages</a:t>
            </a:r>
          </a:p>
          <a:p>
            <a:r>
              <a:rPr lang="en-US" dirty="0"/>
              <a:t>Every DAG represents a transport HA boundary and owns its HA implementation</a:t>
            </a:r>
          </a:p>
          <a:p>
            <a:pPr lvl="1"/>
            <a:r>
              <a:rPr lang="en-US" dirty="0"/>
              <a:t>If you have a stretched DAG, you also have transport site resilience</a:t>
            </a:r>
          </a:p>
          <a:p>
            <a:r>
              <a:rPr lang="en-US" dirty="0"/>
              <a:t>Resubmits due to transport </a:t>
            </a:r>
            <a:r>
              <a:rPr lang="en-US" dirty="0" smtClean="0"/>
              <a:t>DB </a:t>
            </a:r>
            <a:r>
              <a:rPr lang="en-US" dirty="0"/>
              <a:t>loss or MDB *over are fully automatic and do not require any manual involvement</a:t>
            </a:r>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41</a:t>
            </a:fld>
            <a:endParaRPr lang="de-DE"/>
          </a:p>
        </p:txBody>
      </p:sp>
    </p:spTree>
    <p:extLst>
      <p:ext uri="{BB962C8B-B14F-4D97-AF65-F5344CB8AC3E}">
        <p14:creationId xmlns:p14="http://schemas.microsoft.com/office/powerpoint/2010/main" val="2576161940"/>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Summary</a:t>
            </a:r>
            <a:endParaRPr lang="de-DE" dirty="0"/>
          </a:p>
        </p:txBody>
      </p:sp>
      <p:sp>
        <p:nvSpPr>
          <p:cNvPr id="3" name="Inhaltsplatzhalter 2"/>
          <p:cNvSpPr>
            <a:spLocks noGrp="1"/>
          </p:cNvSpPr>
          <p:nvPr>
            <p:ph idx="1"/>
          </p:nvPr>
        </p:nvSpPr>
        <p:spPr>
          <a:xfrm>
            <a:off x="419101" y="1048431"/>
            <a:ext cx="11366500" cy="5360307"/>
          </a:xfrm>
        </p:spPr>
        <p:txBody>
          <a:bodyPr/>
          <a:lstStyle/>
          <a:p>
            <a:r>
              <a:rPr lang="en-US" dirty="0"/>
              <a:t>New Building Blocks</a:t>
            </a:r>
          </a:p>
          <a:p>
            <a:pPr lvl="1"/>
            <a:r>
              <a:rPr lang="en-US" sz="1600" dirty="0"/>
              <a:t>Facilitates deployments at all scales – from self-hosted small organizations to Office 365</a:t>
            </a:r>
          </a:p>
          <a:p>
            <a:pPr lvl="1"/>
            <a:r>
              <a:rPr lang="en-US" sz="1600" dirty="0"/>
              <a:t>Provides more flexibility in namespace management</a:t>
            </a:r>
          </a:p>
          <a:p>
            <a:r>
              <a:rPr lang="en-US" dirty="0"/>
              <a:t>Simplified HA</a:t>
            </a:r>
          </a:p>
          <a:p>
            <a:pPr lvl="1"/>
            <a:r>
              <a:rPr lang="en-US" sz="1600" dirty="0"/>
              <a:t>All core Exchange functionality for a given mailbox is served by the </a:t>
            </a:r>
            <a:r>
              <a:rPr lang="en-US" sz="1600" dirty="0" smtClean="0"/>
              <a:t>MBX 2013 </a:t>
            </a:r>
            <a:r>
              <a:rPr lang="en-US" sz="1600" dirty="0"/>
              <a:t>server where that mailbox’s database is currently activated</a:t>
            </a:r>
          </a:p>
          <a:p>
            <a:pPr lvl="1"/>
            <a:r>
              <a:rPr lang="en-US" sz="1600" dirty="0"/>
              <a:t>Simplifies the network layer</a:t>
            </a:r>
          </a:p>
          <a:p>
            <a:pPr lvl="1"/>
            <a:r>
              <a:rPr lang="en-US" sz="1600" dirty="0"/>
              <a:t>Transport protection is built-in</a:t>
            </a:r>
          </a:p>
          <a:p>
            <a:r>
              <a:rPr lang="en-US" dirty="0"/>
              <a:t>Simplified upgrade and inter-op</a:t>
            </a:r>
          </a:p>
          <a:p>
            <a:pPr lvl="1"/>
            <a:r>
              <a:rPr lang="en-US" sz="1600" dirty="0"/>
              <a:t>All components in a given server upgraded together</a:t>
            </a:r>
          </a:p>
          <a:p>
            <a:pPr lvl="1"/>
            <a:r>
              <a:rPr lang="en-US" sz="1600" dirty="0"/>
              <a:t>No need to juggle with CAS &lt;-&gt; MBX versions separately</a:t>
            </a:r>
          </a:p>
          <a:p>
            <a:r>
              <a:rPr lang="en-US" dirty="0"/>
              <a:t>Aligned with hardware trends</a:t>
            </a:r>
          </a:p>
          <a:p>
            <a:pPr lvl="1"/>
            <a:r>
              <a:rPr lang="en-US" sz="1600" dirty="0"/>
              <a:t>Utilize CPU core increase, cheaper RAM</a:t>
            </a:r>
          </a:p>
          <a:p>
            <a:pPr lvl="1"/>
            <a:r>
              <a:rPr lang="en-US" sz="1600" dirty="0"/>
              <a:t>Utilize capacity effectively</a:t>
            </a:r>
          </a:p>
          <a:p>
            <a:pPr lvl="1"/>
            <a:r>
              <a:rPr lang="en-US" sz="1600" dirty="0"/>
              <a:t>Fewer disks/server =&gt; simpler server SKUs</a:t>
            </a:r>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42</a:t>
            </a:fld>
            <a:endParaRPr lang="de-DE"/>
          </a:p>
        </p:txBody>
      </p:sp>
    </p:spTree>
    <p:extLst>
      <p:ext uri="{BB962C8B-B14F-4D97-AF65-F5344CB8AC3E}">
        <p14:creationId xmlns:p14="http://schemas.microsoft.com/office/powerpoint/2010/main" val="1521985230"/>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Summary – Part II</a:t>
            </a:r>
            <a:endParaRPr lang="de-DE" dirty="0"/>
          </a:p>
        </p:txBody>
      </p:sp>
      <p:sp>
        <p:nvSpPr>
          <p:cNvPr id="3" name="Inhaltsplatzhalter 2"/>
          <p:cNvSpPr>
            <a:spLocks noGrp="1"/>
          </p:cNvSpPr>
          <p:nvPr>
            <p:ph idx="1"/>
          </p:nvPr>
        </p:nvSpPr>
        <p:spPr>
          <a:xfrm>
            <a:off x="419101" y="1048431"/>
            <a:ext cx="11366500" cy="5360307"/>
          </a:xfrm>
        </p:spPr>
        <p:txBody>
          <a:bodyPr/>
          <a:lstStyle/>
          <a:p>
            <a:r>
              <a:rPr lang="en-US" dirty="0" smtClean="0"/>
              <a:t>What is gone</a:t>
            </a:r>
            <a:endParaRPr lang="en-US" dirty="0"/>
          </a:p>
          <a:p>
            <a:pPr lvl="1"/>
            <a:r>
              <a:rPr lang="en-US" sz="1600" dirty="0" smtClean="0"/>
              <a:t>Exchange Management Console and Exchange Control Panel</a:t>
            </a:r>
          </a:p>
          <a:p>
            <a:pPr lvl="1"/>
            <a:r>
              <a:rPr lang="en-US" sz="1600" dirty="0"/>
              <a:t>RPC/TCP access for Outlook clients</a:t>
            </a:r>
            <a:endParaRPr lang="en-US" sz="1600" dirty="0" smtClean="0"/>
          </a:p>
          <a:p>
            <a:pPr lvl="2"/>
            <a:r>
              <a:rPr lang="en-US" sz="1400" dirty="0" smtClean="0"/>
              <a:t>Support for Outlook 2003 </a:t>
            </a:r>
            <a:endParaRPr lang="en-US" sz="1400" dirty="0"/>
          </a:p>
          <a:p>
            <a:pPr lvl="1"/>
            <a:r>
              <a:rPr lang="en-US" sz="1600" dirty="0" smtClean="0"/>
              <a:t>OWA built-In spell-check (now relies on Browser)</a:t>
            </a:r>
          </a:p>
          <a:p>
            <a:pPr lvl="1"/>
            <a:r>
              <a:rPr lang="en-US" sz="1600" dirty="0" smtClean="0"/>
              <a:t>Linked connectors</a:t>
            </a:r>
          </a:p>
          <a:p>
            <a:pPr lvl="1"/>
            <a:r>
              <a:rPr lang="en-US" sz="1600" dirty="0" smtClean="0"/>
              <a:t>Forefront Protection for Exchange</a:t>
            </a:r>
            <a:endParaRPr lang="en-US" sz="1600" dirty="0"/>
          </a:p>
          <a:p>
            <a:r>
              <a:rPr lang="en-US" dirty="0" smtClean="0"/>
              <a:t>What is (currently) not available</a:t>
            </a:r>
            <a:endParaRPr lang="en-US" dirty="0"/>
          </a:p>
          <a:p>
            <a:pPr lvl="1"/>
            <a:r>
              <a:rPr lang="en-US" sz="1600" dirty="0" smtClean="0"/>
              <a:t>S/MIME support in Outlook Web App</a:t>
            </a:r>
            <a:endParaRPr lang="en-US" sz="1600" dirty="0"/>
          </a:p>
          <a:p>
            <a:pPr lvl="1"/>
            <a:r>
              <a:rPr lang="en-US" sz="1600" dirty="0" smtClean="0"/>
              <a:t>Public Folder support on Outlook Web App</a:t>
            </a:r>
            <a:endParaRPr lang="en-US" sz="1600" dirty="0"/>
          </a:p>
          <a:p>
            <a:r>
              <a:rPr lang="en-US" dirty="0" smtClean="0"/>
              <a:t>What is different</a:t>
            </a:r>
            <a:endParaRPr lang="en-US" dirty="0"/>
          </a:p>
          <a:p>
            <a:pPr lvl="1"/>
            <a:r>
              <a:rPr lang="en-US" sz="1600" dirty="0" smtClean="0"/>
              <a:t>No uninstall option for CUs</a:t>
            </a:r>
            <a:endParaRPr lang="en-US" sz="1600" dirty="0"/>
          </a:p>
          <a:p>
            <a:pPr lvl="1"/>
            <a:r>
              <a:rPr lang="en-US" sz="1600" dirty="0" smtClean="0"/>
              <a:t>Larger disk space requirements -&gt; 30GB minimum (mostly due to Safety Net and Managed Availability logging)</a:t>
            </a:r>
            <a:endParaRPr lang="en-US" sz="1600"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43</a:t>
            </a:fld>
            <a:endParaRPr lang="de-DE"/>
          </a:p>
        </p:txBody>
      </p:sp>
    </p:spTree>
    <p:extLst>
      <p:ext uri="{BB962C8B-B14F-4D97-AF65-F5344CB8AC3E}">
        <p14:creationId xmlns:p14="http://schemas.microsoft.com/office/powerpoint/2010/main" val="4200557460"/>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Questions</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44</a:t>
            </a:fld>
            <a:endParaRPr lang="de-DE"/>
          </a:p>
        </p:txBody>
      </p:sp>
      <p:pic>
        <p:nvPicPr>
          <p:cNvPr id="5" name="Grafik 4"/>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999116" y="1916506"/>
            <a:ext cx="4111952" cy="36308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788711979"/>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4224843527"/>
              </p:ext>
            </p:extLst>
          </p:nvPr>
        </p:nvGraphicFramePr>
        <p:xfrm>
          <a:off x="419101" y="1614489"/>
          <a:ext cx="11366500" cy="439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45</a:t>
            </a:fld>
            <a:endParaRPr lang="de-DE"/>
          </a:p>
        </p:txBody>
      </p:sp>
    </p:spTree>
    <p:extLst>
      <p:ext uri="{BB962C8B-B14F-4D97-AF65-F5344CB8AC3E}">
        <p14:creationId xmlns:p14="http://schemas.microsoft.com/office/powerpoint/2010/main" val="885176701"/>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46</a:t>
            </a:fld>
            <a:endParaRPr lang="de-DE"/>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6" y="598714"/>
            <a:ext cx="11664548" cy="6035902"/>
          </a:xfrm>
          <a:prstGeom prst="rect">
            <a:avLst/>
          </a:prstGeom>
        </p:spPr>
      </p:pic>
    </p:spTree>
    <p:extLst>
      <p:ext uri="{BB962C8B-B14F-4D97-AF65-F5344CB8AC3E}">
        <p14:creationId xmlns:p14="http://schemas.microsoft.com/office/powerpoint/2010/main" val="2699388291"/>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 is it good for</a:t>
            </a:r>
            <a:r>
              <a:rPr lang="en-US" dirty="0" smtClean="0"/>
              <a:t>?</a:t>
            </a:r>
            <a:endParaRPr lang="de-DE" dirty="0"/>
          </a:p>
        </p:txBody>
      </p:sp>
      <p:sp>
        <p:nvSpPr>
          <p:cNvPr id="3" name="Inhaltsplatzhalter 2"/>
          <p:cNvSpPr>
            <a:spLocks noGrp="1"/>
          </p:cNvSpPr>
          <p:nvPr>
            <p:ph idx="1"/>
          </p:nvPr>
        </p:nvSpPr>
        <p:spPr/>
        <p:txBody>
          <a:bodyPr/>
          <a:lstStyle/>
          <a:p>
            <a:r>
              <a:rPr lang="de-DE" dirty="0" err="1" smtClean="0"/>
              <a:t>Enhance</a:t>
            </a:r>
            <a:r>
              <a:rPr lang="de-DE" dirty="0" smtClean="0"/>
              <a:t> </a:t>
            </a:r>
            <a:r>
              <a:rPr lang="de-DE" dirty="0" err="1" smtClean="0"/>
              <a:t>service</a:t>
            </a:r>
            <a:r>
              <a:rPr lang="de-DE" dirty="0" smtClean="0"/>
              <a:t> </a:t>
            </a:r>
            <a:r>
              <a:rPr lang="de-DE" dirty="0" err="1" smtClean="0"/>
              <a:t>availability</a:t>
            </a:r>
            <a:r>
              <a:rPr lang="de-DE" dirty="0" smtClean="0"/>
              <a:t> </a:t>
            </a:r>
            <a:r>
              <a:rPr lang="de-DE" dirty="0" err="1" smtClean="0"/>
              <a:t>for</a:t>
            </a:r>
            <a:r>
              <a:rPr lang="de-DE" dirty="0" smtClean="0"/>
              <a:t> </a:t>
            </a:r>
            <a:r>
              <a:rPr lang="de-DE" dirty="0" err="1" smtClean="0"/>
              <a:t>messaging</a:t>
            </a:r>
            <a:endParaRPr lang="de-DE" dirty="0" smtClean="0"/>
          </a:p>
          <a:p>
            <a:pPr lvl="1"/>
            <a:r>
              <a:rPr lang="de-DE" dirty="0" smtClean="0"/>
              <a:t>Mobile </a:t>
            </a:r>
            <a:r>
              <a:rPr lang="de-DE" dirty="0" err="1" smtClean="0"/>
              <a:t>work</a:t>
            </a:r>
            <a:r>
              <a:rPr lang="de-DE" dirty="0" smtClean="0"/>
              <a:t> </a:t>
            </a:r>
            <a:r>
              <a:rPr lang="de-DE" dirty="0" err="1" smtClean="0"/>
              <a:t>force</a:t>
            </a:r>
            <a:r>
              <a:rPr lang="de-DE" dirty="0" smtClean="0"/>
              <a:t> </a:t>
            </a:r>
          </a:p>
          <a:p>
            <a:pPr lvl="1"/>
            <a:r>
              <a:rPr lang="de-DE" dirty="0" smtClean="0"/>
              <a:t>Small / remote </a:t>
            </a:r>
            <a:r>
              <a:rPr lang="de-DE" dirty="0" err="1" smtClean="0"/>
              <a:t>branch</a:t>
            </a:r>
            <a:r>
              <a:rPr lang="de-DE" dirty="0" smtClean="0"/>
              <a:t> </a:t>
            </a:r>
            <a:r>
              <a:rPr lang="de-DE" dirty="0" err="1" smtClean="0"/>
              <a:t>offices</a:t>
            </a:r>
            <a:endParaRPr lang="de-DE" dirty="0" smtClean="0"/>
          </a:p>
          <a:p>
            <a:r>
              <a:rPr lang="de-DE" dirty="0" err="1" smtClean="0"/>
              <a:t>Reduce</a:t>
            </a:r>
            <a:r>
              <a:rPr lang="de-DE" dirty="0" smtClean="0"/>
              <a:t> on-</a:t>
            </a:r>
            <a:r>
              <a:rPr lang="de-DE" dirty="0" err="1" smtClean="0"/>
              <a:t>premise</a:t>
            </a:r>
            <a:r>
              <a:rPr lang="de-DE" dirty="0" smtClean="0"/>
              <a:t> </a:t>
            </a:r>
            <a:r>
              <a:rPr lang="de-DE" dirty="0" err="1" smtClean="0"/>
              <a:t>hardware</a:t>
            </a:r>
            <a:r>
              <a:rPr lang="de-DE" dirty="0" smtClean="0"/>
              <a:t> </a:t>
            </a:r>
            <a:r>
              <a:rPr lang="de-DE" dirty="0" err="1" smtClean="0"/>
              <a:t>costs</a:t>
            </a:r>
            <a:endParaRPr lang="de-DE" dirty="0" smtClean="0"/>
          </a:p>
          <a:p>
            <a:pPr lvl="1"/>
            <a:r>
              <a:rPr lang="de-DE" dirty="0" smtClean="0"/>
              <a:t>HA implementations </a:t>
            </a:r>
            <a:r>
              <a:rPr lang="de-DE" dirty="0" err="1" smtClean="0"/>
              <a:t>are</a:t>
            </a:r>
            <a:r>
              <a:rPr lang="de-DE" dirty="0" smtClean="0"/>
              <a:t> still expensive</a:t>
            </a:r>
          </a:p>
          <a:p>
            <a:r>
              <a:rPr lang="de-DE" dirty="0" smtClean="0"/>
              <a:t>Online </a:t>
            </a:r>
            <a:r>
              <a:rPr lang="de-DE" dirty="0" err="1" smtClean="0"/>
              <a:t>archiving</a:t>
            </a:r>
            <a:endParaRPr lang="de-DE" dirty="0" smtClean="0"/>
          </a:p>
          <a:p>
            <a:pPr lvl="1"/>
            <a:r>
              <a:rPr lang="de-DE" dirty="0" err="1" smtClean="0"/>
              <a:t>Avoid</a:t>
            </a:r>
            <a:r>
              <a:rPr lang="de-DE" dirty="0" smtClean="0"/>
              <a:t> on-</a:t>
            </a:r>
            <a:r>
              <a:rPr lang="de-DE" dirty="0" err="1" smtClean="0"/>
              <a:t>premise</a:t>
            </a:r>
            <a:r>
              <a:rPr lang="de-DE" dirty="0" smtClean="0"/>
              <a:t> </a:t>
            </a:r>
            <a:r>
              <a:rPr lang="de-DE" dirty="0" err="1" smtClean="0"/>
              <a:t>message</a:t>
            </a:r>
            <a:r>
              <a:rPr lang="de-DE" dirty="0" smtClean="0"/>
              <a:t> </a:t>
            </a:r>
            <a:r>
              <a:rPr lang="de-DE" dirty="0" err="1" smtClean="0"/>
              <a:t>archiving</a:t>
            </a:r>
            <a:r>
              <a:rPr lang="de-DE" dirty="0" smtClean="0"/>
              <a:t> </a:t>
            </a:r>
            <a:r>
              <a:rPr lang="de-DE" dirty="0" err="1" smtClean="0"/>
              <a:t>infrastructure</a:t>
            </a:r>
            <a:endParaRPr lang="de-DE" dirty="0" smtClean="0"/>
          </a:p>
          <a:p>
            <a:r>
              <a:rPr lang="de-DE" dirty="0" err="1" smtClean="0"/>
              <a:t>Because</a:t>
            </a:r>
            <a:r>
              <a:rPr lang="de-DE" dirty="0" smtClean="0"/>
              <a:t> </a:t>
            </a:r>
            <a:r>
              <a:rPr lang="de-DE" dirty="0" err="1" smtClean="0"/>
              <a:t>we</a:t>
            </a:r>
            <a:r>
              <a:rPr lang="de-DE" dirty="0" smtClean="0"/>
              <a:t> </a:t>
            </a:r>
            <a:r>
              <a:rPr lang="de-DE" dirty="0" err="1" smtClean="0"/>
              <a:t>can</a:t>
            </a:r>
            <a:r>
              <a:rPr lang="de-DE" dirty="0" smtClean="0"/>
              <a:t> </a:t>
            </a:r>
            <a:r>
              <a:rPr lang="de-DE" dirty="0" err="1" smtClean="0"/>
              <a:t>and</a:t>
            </a:r>
            <a:r>
              <a:rPr lang="de-DE" dirty="0" smtClean="0"/>
              <a:t> </a:t>
            </a:r>
            <a:r>
              <a:rPr lang="de-DE" dirty="0" err="1" smtClean="0"/>
              <a:t>it</a:t>
            </a:r>
            <a:r>
              <a:rPr lang="de-DE" dirty="0" smtClean="0"/>
              <a:t> </a:t>
            </a:r>
            <a:r>
              <a:rPr lang="de-DE" dirty="0" err="1" smtClean="0"/>
              <a:t>is</a:t>
            </a:r>
            <a:r>
              <a:rPr lang="de-DE" dirty="0" smtClean="0"/>
              <a:t> </a:t>
            </a:r>
            <a:r>
              <a:rPr lang="de-DE" dirty="0" err="1" smtClean="0"/>
              <a:t>new</a:t>
            </a:r>
            <a:r>
              <a:rPr lang="de-DE" dirty="0" smtClean="0"/>
              <a:t> cool </a:t>
            </a:r>
            <a:r>
              <a:rPr lang="de-DE" dirty="0" err="1" smtClean="0"/>
              <a:t>stuff</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47</a:t>
            </a:fld>
            <a:endParaRPr lang="de-DE"/>
          </a:p>
        </p:txBody>
      </p:sp>
    </p:spTree>
    <p:extLst>
      <p:ext uri="{BB962C8B-B14F-4D97-AF65-F5344CB8AC3E}">
        <p14:creationId xmlns:p14="http://schemas.microsoft.com/office/powerpoint/2010/main" val="759482143"/>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idx="1"/>
          </p:nvPr>
        </p:nvSpPr>
        <p:spPr/>
        <p:txBody>
          <a:bodyPr/>
          <a:lstStyle/>
          <a:p>
            <a:r>
              <a:rPr lang="de-DE" dirty="0" err="1" smtClean="0"/>
              <a:t>Benefits</a:t>
            </a:r>
            <a:endParaRPr lang="de-DE" dirty="0"/>
          </a:p>
        </p:txBody>
      </p:sp>
      <p:sp>
        <p:nvSpPr>
          <p:cNvPr id="7" name="Inhaltsplatzhalter 6"/>
          <p:cNvSpPr>
            <a:spLocks noGrp="1"/>
          </p:cNvSpPr>
          <p:nvPr>
            <p:ph sz="half" idx="2"/>
          </p:nvPr>
        </p:nvSpPr>
        <p:spPr/>
        <p:txBody>
          <a:bodyPr/>
          <a:lstStyle/>
          <a:p>
            <a:r>
              <a:rPr lang="de-DE" sz="1800" dirty="0" smtClean="0"/>
              <a:t>Enterprise </a:t>
            </a:r>
            <a:r>
              <a:rPr lang="de-DE" sz="1800" dirty="0" err="1" smtClean="0"/>
              <a:t>security</a:t>
            </a:r>
            <a:r>
              <a:rPr lang="de-DE" sz="1800" dirty="0" smtClean="0"/>
              <a:t> </a:t>
            </a:r>
            <a:r>
              <a:rPr lang="de-DE" sz="1800" dirty="0" err="1" smtClean="0"/>
              <a:t>and</a:t>
            </a:r>
            <a:r>
              <a:rPr lang="de-DE" sz="1800" dirty="0" smtClean="0"/>
              <a:t> </a:t>
            </a:r>
            <a:r>
              <a:rPr lang="de-DE" sz="1800" dirty="0" err="1" smtClean="0"/>
              <a:t>reliability</a:t>
            </a:r>
            <a:endParaRPr lang="de-DE" sz="1800" dirty="0" smtClean="0"/>
          </a:p>
          <a:p>
            <a:pPr lvl="1"/>
            <a:r>
              <a:rPr lang="de-DE" dirty="0" err="1" smtClean="0"/>
              <a:t>Numerous</a:t>
            </a:r>
            <a:r>
              <a:rPr lang="de-DE" dirty="0" smtClean="0"/>
              <a:t> </a:t>
            </a:r>
            <a:r>
              <a:rPr lang="de-DE" dirty="0" err="1" smtClean="0"/>
              <a:t>layers</a:t>
            </a:r>
            <a:r>
              <a:rPr lang="de-DE" dirty="0" smtClean="0"/>
              <a:t> of </a:t>
            </a:r>
            <a:r>
              <a:rPr lang="de-DE" dirty="0" err="1" smtClean="0"/>
              <a:t>security</a:t>
            </a:r>
            <a:r>
              <a:rPr lang="de-DE" dirty="0" smtClean="0"/>
              <a:t> at Office 365 </a:t>
            </a:r>
            <a:r>
              <a:rPr lang="de-DE" dirty="0" err="1" smtClean="0"/>
              <a:t>data</a:t>
            </a:r>
            <a:r>
              <a:rPr lang="de-DE" dirty="0" smtClean="0"/>
              <a:t> </a:t>
            </a:r>
            <a:r>
              <a:rPr lang="de-DE" dirty="0" err="1" smtClean="0"/>
              <a:t>centers</a:t>
            </a:r>
            <a:endParaRPr lang="de-DE" dirty="0" smtClean="0"/>
          </a:p>
          <a:p>
            <a:pPr lvl="1"/>
            <a:r>
              <a:rPr lang="de-DE" dirty="0" smtClean="0"/>
              <a:t>Stringent </a:t>
            </a:r>
            <a:r>
              <a:rPr lang="de-DE" dirty="0" err="1" smtClean="0"/>
              <a:t>privacy</a:t>
            </a:r>
            <a:r>
              <a:rPr lang="de-DE" dirty="0" smtClean="0"/>
              <a:t> </a:t>
            </a:r>
            <a:r>
              <a:rPr lang="de-DE" dirty="0" err="1" smtClean="0"/>
              <a:t>policies</a:t>
            </a:r>
            <a:endParaRPr lang="de-DE" dirty="0" smtClean="0"/>
          </a:p>
          <a:p>
            <a:pPr lvl="1"/>
            <a:r>
              <a:rPr lang="de-DE" dirty="0" smtClean="0"/>
              <a:t>99.9 </a:t>
            </a:r>
            <a:r>
              <a:rPr lang="de-DE" dirty="0" err="1" smtClean="0"/>
              <a:t>percent</a:t>
            </a:r>
            <a:r>
              <a:rPr lang="de-DE" dirty="0" smtClean="0"/>
              <a:t> </a:t>
            </a:r>
            <a:r>
              <a:rPr lang="de-DE" dirty="0" err="1" smtClean="0"/>
              <a:t>uptime</a:t>
            </a:r>
            <a:endParaRPr lang="de-DE" dirty="0" smtClean="0"/>
          </a:p>
          <a:p>
            <a:r>
              <a:rPr lang="de-DE" dirty="0" smtClean="0"/>
              <a:t>IT </a:t>
            </a:r>
            <a:r>
              <a:rPr lang="de-DE" dirty="0" err="1" smtClean="0"/>
              <a:t>control</a:t>
            </a:r>
            <a:r>
              <a:rPr lang="de-DE" dirty="0" smtClean="0"/>
              <a:t> </a:t>
            </a:r>
            <a:r>
              <a:rPr lang="de-DE" dirty="0" err="1" smtClean="0"/>
              <a:t>and</a:t>
            </a:r>
            <a:r>
              <a:rPr lang="de-DE" dirty="0" smtClean="0"/>
              <a:t> </a:t>
            </a:r>
            <a:r>
              <a:rPr lang="de-DE" dirty="0" err="1" smtClean="0"/>
              <a:t>efficiency</a:t>
            </a:r>
            <a:endParaRPr lang="de-DE" dirty="0" smtClean="0"/>
          </a:p>
          <a:p>
            <a:pPr lvl="1"/>
            <a:r>
              <a:rPr lang="de-DE" dirty="0" smtClean="0"/>
              <a:t>Security </a:t>
            </a:r>
            <a:r>
              <a:rPr lang="de-DE" dirty="0" err="1" smtClean="0"/>
              <a:t>updates</a:t>
            </a:r>
            <a:r>
              <a:rPr lang="de-DE" dirty="0" smtClean="0"/>
              <a:t> </a:t>
            </a:r>
            <a:r>
              <a:rPr lang="de-DE" dirty="0" err="1" smtClean="0"/>
              <a:t>and</a:t>
            </a:r>
            <a:r>
              <a:rPr lang="de-DE" dirty="0" smtClean="0"/>
              <a:t> back-end </a:t>
            </a:r>
            <a:r>
              <a:rPr lang="de-DE" dirty="0" err="1" smtClean="0"/>
              <a:t>systems</a:t>
            </a:r>
            <a:r>
              <a:rPr lang="de-DE" dirty="0" smtClean="0"/>
              <a:t> </a:t>
            </a:r>
            <a:r>
              <a:rPr lang="de-DE" dirty="0" err="1" smtClean="0"/>
              <a:t>upgrades</a:t>
            </a:r>
            <a:r>
              <a:rPr lang="de-DE" dirty="0" smtClean="0"/>
              <a:t> </a:t>
            </a:r>
            <a:r>
              <a:rPr lang="de-DE" dirty="0" err="1" smtClean="0"/>
              <a:t>handled</a:t>
            </a:r>
            <a:r>
              <a:rPr lang="de-DE" dirty="0" smtClean="0"/>
              <a:t> </a:t>
            </a:r>
            <a:r>
              <a:rPr lang="de-DE" dirty="0" err="1" smtClean="0"/>
              <a:t>by</a:t>
            </a:r>
            <a:r>
              <a:rPr lang="de-DE" dirty="0" smtClean="0"/>
              <a:t> Office 365</a:t>
            </a:r>
          </a:p>
          <a:p>
            <a:pPr lvl="1"/>
            <a:r>
              <a:rPr lang="de-DE" dirty="0" smtClean="0"/>
              <a:t>On-</a:t>
            </a:r>
            <a:r>
              <a:rPr lang="de-DE" dirty="0" err="1" smtClean="0"/>
              <a:t>premise</a:t>
            </a:r>
            <a:r>
              <a:rPr lang="de-DE" dirty="0" smtClean="0"/>
              <a:t> IT </a:t>
            </a:r>
            <a:r>
              <a:rPr lang="de-DE" dirty="0" err="1" smtClean="0"/>
              <a:t>staff</a:t>
            </a:r>
            <a:r>
              <a:rPr lang="de-DE" dirty="0" smtClean="0"/>
              <a:t> </a:t>
            </a:r>
            <a:r>
              <a:rPr lang="de-DE" dirty="0" err="1" smtClean="0"/>
              <a:t>uses</a:t>
            </a:r>
            <a:r>
              <a:rPr lang="de-DE" dirty="0" smtClean="0"/>
              <a:t> </a:t>
            </a:r>
            <a:r>
              <a:rPr lang="de-DE" dirty="0" err="1" smtClean="0"/>
              <a:t>browser</a:t>
            </a:r>
            <a:r>
              <a:rPr lang="de-DE" dirty="0" smtClean="0"/>
              <a:t> </a:t>
            </a:r>
            <a:r>
              <a:rPr lang="de-DE" dirty="0" err="1" smtClean="0"/>
              <a:t>and</a:t>
            </a:r>
            <a:r>
              <a:rPr lang="de-DE" dirty="0" smtClean="0"/>
              <a:t> </a:t>
            </a:r>
            <a:r>
              <a:rPr lang="de-DE" dirty="0" err="1" smtClean="0"/>
              <a:t>PowerShell</a:t>
            </a:r>
            <a:r>
              <a:rPr lang="de-DE" dirty="0" smtClean="0"/>
              <a:t> </a:t>
            </a:r>
            <a:r>
              <a:rPr lang="de-DE" dirty="0" err="1" smtClean="0"/>
              <a:t>to</a:t>
            </a:r>
            <a:r>
              <a:rPr lang="de-DE" dirty="0" smtClean="0"/>
              <a:t> manage </a:t>
            </a:r>
            <a:r>
              <a:rPr lang="de-DE" dirty="0" err="1" smtClean="0"/>
              <a:t>tenant</a:t>
            </a:r>
            <a:endParaRPr lang="de-DE" dirty="0" smtClean="0"/>
          </a:p>
          <a:p>
            <a:r>
              <a:rPr lang="de-DE" dirty="0" smtClean="0"/>
              <a:t>User </a:t>
            </a:r>
            <a:r>
              <a:rPr lang="de-DE" dirty="0" err="1" smtClean="0"/>
              <a:t>familiarity</a:t>
            </a:r>
            <a:r>
              <a:rPr lang="de-DE" dirty="0" smtClean="0"/>
              <a:t> </a:t>
            </a:r>
            <a:r>
              <a:rPr lang="de-DE" dirty="0" err="1" smtClean="0"/>
              <a:t>and</a:t>
            </a:r>
            <a:r>
              <a:rPr lang="de-DE" dirty="0" smtClean="0"/>
              <a:t> </a:t>
            </a:r>
            <a:r>
              <a:rPr lang="de-DE" dirty="0" err="1" smtClean="0"/>
              <a:t>productivity</a:t>
            </a:r>
            <a:endParaRPr lang="de-DE" dirty="0" smtClean="0"/>
          </a:p>
          <a:p>
            <a:pPr lvl="1"/>
            <a:r>
              <a:rPr lang="de-DE" dirty="0" smtClean="0"/>
              <a:t>Easy </a:t>
            </a:r>
            <a:r>
              <a:rPr lang="de-DE" dirty="0" err="1" smtClean="0"/>
              <a:t>transitioning</a:t>
            </a:r>
            <a:r>
              <a:rPr lang="de-DE" dirty="0" smtClean="0"/>
              <a:t> </a:t>
            </a:r>
            <a:r>
              <a:rPr lang="de-DE" dirty="0" err="1" smtClean="0"/>
              <a:t>for</a:t>
            </a:r>
            <a:r>
              <a:rPr lang="de-DE" dirty="0" smtClean="0"/>
              <a:t> </a:t>
            </a:r>
            <a:r>
              <a:rPr lang="de-DE" dirty="0" err="1" smtClean="0"/>
              <a:t>employees</a:t>
            </a:r>
            <a:endParaRPr lang="de-DE" dirty="0" smtClean="0"/>
          </a:p>
          <a:p>
            <a:pPr lvl="1"/>
            <a:r>
              <a:rPr lang="de-DE" dirty="0" err="1" smtClean="0"/>
              <a:t>Always</a:t>
            </a:r>
            <a:r>
              <a:rPr lang="de-DE" dirty="0" smtClean="0"/>
              <a:t> on </a:t>
            </a:r>
            <a:r>
              <a:rPr lang="de-DE" dirty="0" err="1" smtClean="0"/>
              <a:t>experience</a:t>
            </a:r>
            <a:endParaRPr lang="de-DE" dirty="0" smtClean="0"/>
          </a:p>
          <a:p>
            <a:pPr lvl="1"/>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48</a:t>
            </a:fld>
            <a:endParaRPr lang="de-DE"/>
          </a:p>
        </p:txBody>
      </p:sp>
      <p:sp>
        <p:nvSpPr>
          <p:cNvPr id="2" name="Titel 1"/>
          <p:cNvSpPr>
            <a:spLocks noGrp="1"/>
          </p:cNvSpPr>
          <p:nvPr>
            <p:ph type="title"/>
          </p:nvPr>
        </p:nvSpPr>
        <p:spPr/>
        <p:txBody>
          <a:bodyPr/>
          <a:lstStyle/>
          <a:p>
            <a:r>
              <a:rPr lang="de-DE" dirty="0" err="1" smtClean="0"/>
              <a:t>Benefits</a:t>
            </a:r>
            <a:r>
              <a:rPr lang="de-DE" dirty="0" smtClean="0"/>
              <a:t> </a:t>
            </a:r>
            <a:r>
              <a:rPr lang="de-DE" dirty="0" err="1" smtClean="0"/>
              <a:t>and</a:t>
            </a:r>
            <a:r>
              <a:rPr lang="de-DE" dirty="0" smtClean="0"/>
              <a:t> </a:t>
            </a:r>
            <a:r>
              <a:rPr lang="de-DE" dirty="0" err="1" smtClean="0"/>
              <a:t>risks</a:t>
            </a:r>
            <a:endParaRPr lang="de-DE" dirty="0"/>
          </a:p>
        </p:txBody>
      </p:sp>
      <p:sp>
        <p:nvSpPr>
          <p:cNvPr id="6" name="Textplatzhalter 5"/>
          <p:cNvSpPr>
            <a:spLocks noGrp="1"/>
          </p:cNvSpPr>
          <p:nvPr>
            <p:ph type="body" idx="11"/>
          </p:nvPr>
        </p:nvSpPr>
        <p:spPr/>
        <p:txBody>
          <a:bodyPr/>
          <a:lstStyle/>
          <a:p>
            <a:r>
              <a:rPr lang="de-DE" dirty="0" err="1" smtClean="0"/>
              <a:t>Risks</a:t>
            </a:r>
            <a:endParaRPr lang="de-DE" dirty="0"/>
          </a:p>
        </p:txBody>
      </p:sp>
      <p:sp>
        <p:nvSpPr>
          <p:cNvPr id="8" name="Inhaltsplatzhalter 7"/>
          <p:cNvSpPr>
            <a:spLocks noGrp="1"/>
          </p:cNvSpPr>
          <p:nvPr>
            <p:ph sz="half" idx="12"/>
          </p:nvPr>
        </p:nvSpPr>
        <p:spPr/>
        <p:txBody>
          <a:bodyPr/>
          <a:lstStyle/>
          <a:p>
            <a:r>
              <a:rPr lang="de-DE" dirty="0" err="1" smtClean="0"/>
              <a:t>Contracts</a:t>
            </a:r>
            <a:endParaRPr lang="de-DE" dirty="0" smtClean="0"/>
          </a:p>
          <a:p>
            <a:pPr lvl="1"/>
            <a:r>
              <a:rPr lang="de-DE" dirty="0" err="1" smtClean="0"/>
              <a:t>Current</a:t>
            </a:r>
            <a:r>
              <a:rPr lang="de-DE" dirty="0" smtClean="0"/>
              <a:t> </a:t>
            </a:r>
            <a:r>
              <a:rPr lang="de-DE" dirty="0" err="1" smtClean="0"/>
              <a:t>contracts</a:t>
            </a:r>
            <a:r>
              <a:rPr lang="de-DE" dirty="0" smtClean="0"/>
              <a:t> </a:t>
            </a:r>
            <a:r>
              <a:rPr lang="de-DE" dirty="0" err="1" smtClean="0"/>
              <a:t>with</a:t>
            </a:r>
            <a:r>
              <a:rPr lang="de-DE" dirty="0" smtClean="0"/>
              <a:t> UC </a:t>
            </a:r>
            <a:r>
              <a:rPr lang="de-DE" dirty="0" err="1" smtClean="0"/>
              <a:t>vendors</a:t>
            </a:r>
            <a:r>
              <a:rPr lang="de-DE" dirty="0" smtClean="0"/>
              <a:t> </a:t>
            </a:r>
            <a:r>
              <a:rPr lang="de-DE" dirty="0" err="1" smtClean="0"/>
              <a:t>might</a:t>
            </a:r>
            <a:r>
              <a:rPr lang="de-DE" dirty="0" smtClean="0"/>
              <a:t> </a:t>
            </a:r>
            <a:r>
              <a:rPr lang="de-DE" dirty="0" err="1" smtClean="0"/>
              <a:t>interfere</a:t>
            </a:r>
            <a:r>
              <a:rPr lang="de-DE" dirty="0" smtClean="0"/>
              <a:t> </a:t>
            </a:r>
            <a:r>
              <a:rPr lang="de-DE" dirty="0" err="1" smtClean="0"/>
              <a:t>with</a:t>
            </a:r>
            <a:r>
              <a:rPr lang="de-DE" dirty="0" smtClean="0"/>
              <a:t> </a:t>
            </a:r>
            <a:r>
              <a:rPr lang="de-DE" dirty="0" err="1" smtClean="0"/>
              <a:t>new</a:t>
            </a:r>
            <a:r>
              <a:rPr lang="de-DE" dirty="0" smtClean="0"/>
              <a:t> UC </a:t>
            </a:r>
            <a:r>
              <a:rPr lang="de-DE" dirty="0" err="1" smtClean="0"/>
              <a:t>deployments</a:t>
            </a:r>
            <a:endParaRPr lang="de-DE" dirty="0" smtClean="0"/>
          </a:p>
          <a:p>
            <a:r>
              <a:rPr lang="de-DE" dirty="0" err="1" smtClean="0"/>
              <a:t>Regulations</a:t>
            </a:r>
            <a:endParaRPr lang="de-DE" dirty="0" smtClean="0"/>
          </a:p>
          <a:p>
            <a:pPr lvl="1"/>
            <a:r>
              <a:rPr lang="de-DE" dirty="0" err="1" smtClean="0"/>
              <a:t>Might</a:t>
            </a:r>
            <a:r>
              <a:rPr lang="de-DE" dirty="0" smtClean="0"/>
              <a:t> not </a:t>
            </a:r>
            <a:r>
              <a:rPr lang="de-DE" dirty="0" err="1" smtClean="0"/>
              <a:t>be</a:t>
            </a:r>
            <a:r>
              <a:rPr lang="de-DE" dirty="0" smtClean="0"/>
              <a:t> </a:t>
            </a:r>
            <a:r>
              <a:rPr lang="de-DE" dirty="0" err="1" smtClean="0"/>
              <a:t>suitable</a:t>
            </a:r>
            <a:r>
              <a:rPr lang="de-DE" dirty="0" smtClean="0"/>
              <a:t> </a:t>
            </a:r>
            <a:r>
              <a:rPr lang="de-DE" dirty="0" err="1" smtClean="0"/>
              <a:t>to</a:t>
            </a:r>
            <a:r>
              <a:rPr lang="de-DE" dirty="0" smtClean="0"/>
              <a:t> </a:t>
            </a:r>
            <a:r>
              <a:rPr lang="de-DE" dirty="0" err="1" smtClean="0"/>
              <a:t>certain</a:t>
            </a:r>
            <a:r>
              <a:rPr lang="de-DE" dirty="0" smtClean="0"/>
              <a:t> </a:t>
            </a:r>
            <a:r>
              <a:rPr lang="de-DE" dirty="0" err="1" smtClean="0"/>
              <a:t>laws</a:t>
            </a:r>
            <a:r>
              <a:rPr lang="de-DE" dirty="0" smtClean="0"/>
              <a:t> an </a:t>
            </a:r>
            <a:r>
              <a:rPr lang="de-DE" dirty="0" err="1" smtClean="0"/>
              <a:t>regulations</a:t>
            </a:r>
            <a:r>
              <a:rPr lang="de-DE" dirty="0" smtClean="0"/>
              <a:t> (e.g. PCI)</a:t>
            </a:r>
          </a:p>
          <a:p>
            <a:r>
              <a:rPr lang="de-DE" dirty="0" err="1" smtClean="0"/>
              <a:t>Customization</a:t>
            </a:r>
            <a:endParaRPr lang="de-DE" dirty="0"/>
          </a:p>
          <a:p>
            <a:pPr lvl="1"/>
            <a:r>
              <a:rPr lang="de-DE" dirty="0"/>
              <a:t>Limited SharePoint </a:t>
            </a:r>
            <a:r>
              <a:rPr lang="de-DE" dirty="0" err="1"/>
              <a:t>and</a:t>
            </a:r>
            <a:r>
              <a:rPr lang="de-DE" dirty="0"/>
              <a:t> Exchange </a:t>
            </a:r>
            <a:r>
              <a:rPr lang="de-DE" dirty="0" err="1"/>
              <a:t>customization</a:t>
            </a:r>
            <a:r>
              <a:rPr lang="de-DE" dirty="0"/>
              <a:t> </a:t>
            </a:r>
            <a:r>
              <a:rPr lang="de-DE" dirty="0" err="1"/>
              <a:t>features</a:t>
            </a:r>
            <a:r>
              <a:rPr lang="de-DE" dirty="0"/>
              <a:t> </a:t>
            </a:r>
            <a:r>
              <a:rPr lang="de-DE" dirty="0" err="1"/>
              <a:t>available</a:t>
            </a:r>
            <a:endParaRPr lang="de-DE" dirty="0"/>
          </a:p>
          <a:p>
            <a:endParaRPr lang="de-DE" dirty="0"/>
          </a:p>
        </p:txBody>
      </p:sp>
    </p:spTree>
    <p:extLst>
      <p:ext uri="{BB962C8B-B14F-4D97-AF65-F5344CB8AC3E}">
        <p14:creationId xmlns:p14="http://schemas.microsoft.com/office/powerpoint/2010/main" val="2444407809"/>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Migration </a:t>
            </a:r>
            <a:r>
              <a:rPr lang="de-DE" dirty="0" err="1" smtClean="0"/>
              <a:t>options</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0966C94E-74B0-48FA-A276-27AFF16F6158}" type="slidenum">
              <a:rPr lang="de-DE" smtClean="0"/>
              <a:pPr/>
              <a:t>49</a:t>
            </a:fld>
            <a:endParaRPr lang="de-DE"/>
          </a:p>
        </p:txBody>
      </p:sp>
      <p:graphicFrame>
        <p:nvGraphicFramePr>
          <p:cNvPr id="30" name="Table 31"/>
          <p:cNvGraphicFramePr>
            <a:graphicFrameLocks noGrp="1"/>
          </p:cNvGraphicFramePr>
          <p:nvPr>
            <p:extLst>
              <p:ext uri="{D42A27DB-BD31-4B8C-83A1-F6EECF244321}">
                <p14:modId xmlns:p14="http://schemas.microsoft.com/office/powerpoint/2010/main" val="2324287566"/>
              </p:ext>
            </p:extLst>
          </p:nvPr>
        </p:nvGraphicFramePr>
        <p:xfrm>
          <a:off x="7207830" y="1312818"/>
          <a:ext cx="3901496" cy="4637827"/>
        </p:xfrm>
        <a:graphic>
          <a:graphicData uri="http://schemas.openxmlformats.org/drawingml/2006/table">
            <a:tbl>
              <a:tblPr firstRow="1" bandRow="1"/>
              <a:tblGrid>
                <a:gridCol w="1627736"/>
                <a:gridCol w="528158"/>
                <a:gridCol w="339748"/>
                <a:gridCol w="468618"/>
                <a:gridCol w="468618"/>
                <a:gridCol w="468618"/>
              </a:tblGrid>
              <a:tr h="1949491">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endParaRPr lang="en-US" sz="1600" dirty="0">
                        <a:solidFill>
                          <a:schemeClr val="tx1"/>
                        </a:solidFill>
                      </a:endParaRPr>
                    </a:p>
                  </a:txBody>
                  <a:tcPr marL="12189" marR="12189">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B3C00"/>
                    </a:solidFill>
                  </a:tcPr>
                </a:tc>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pPr algn="ctr"/>
                      <a:r>
                        <a:rPr lang="en-US" sz="1600" b="0" dirty="0" smtClean="0"/>
                        <a:t> IMAP migration</a:t>
                      </a:r>
                      <a:endParaRPr lang="en-US" sz="1600" b="0" dirty="0" smtClean="0">
                        <a:solidFill>
                          <a:schemeClr val="tx1"/>
                        </a:solidFill>
                      </a:endParaRPr>
                    </a:p>
                  </a:txBody>
                  <a:tcPr marL="12189" marR="12189" vert="vert27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B3C00"/>
                    </a:solidFill>
                  </a:tcPr>
                </a:tc>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pPr algn="ctr"/>
                      <a:r>
                        <a:rPr lang="en-US" sz="1600" b="0" dirty="0" smtClean="0"/>
                        <a:t>Cutover migration</a:t>
                      </a:r>
                      <a:endParaRPr lang="en-US" sz="1600" b="0" dirty="0">
                        <a:solidFill>
                          <a:schemeClr val="tx1"/>
                        </a:solidFill>
                      </a:endParaRPr>
                    </a:p>
                  </a:txBody>
                  <a:tcPr marL="12189" marR="12189" vert="vert27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B3C00"/>
                    </a:solidFill>
                  </a:tcPr>
                </a:tc>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pPr algn="ctr"/>
                      <a:r>
                        <a:rPr lang="en-US" sz="1600" b="0" dirty="0" smtClean="0"/>
                        <a:t>Staged migration</a:t>
                      </a:r>
                      <a:endParaRPr lang="en-US" sz="1600" b="0" dirty="0" smtClean="0">
                        <a:solidFill>
                          <a:schemeClr val="tx1"/>
                        </a:solidFill>
                      </a:endParaRPr>
                    </a:p>
                  </a:txBody>
                  <a:tcPr marL="12189" marR="12189" vert="vert27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B3C00"/>
                    </a:solidFill>
                  </a:tcPr>
                </a:tc>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2010 hybrid</a:t>
                      </a:r>
                    </a:p>
                  </a:txBody>
                  <a:tcPr marL="12189" marR="12189" vert="vert27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B3C00"/>
                    </a:solidFill>
                  </a:tcPr>
                </a:tc>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600" b="0" dirty="0" smtClean="0"/>
                        <a:t>2013 hybrid</a:t>
                      </a:r>
                      <a:endParaRPr lang="en-US" sz="1600" b="0" dirty="0" smtClean="0">
                        <a:solidFill>
                          <a:schemeClr val="tx1"/>
                        </a:solidFill>
                      </a:endParaRPr>
                    </a:p>
                  </a:txBody>
                  <a:tcPr marL="12189" marR="12189" vert="vert270" anchor="ctr" anchorCtr="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EB3C00"/>
                    </a:solidFill>
                  </a:tcPr>
                </a:tc>
              </a:tr>
              <a:tr h="297435">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bg2">
                              <a:lumMod val="75000"/>
                            </a:schemeClr>
                          </a:solidFill>
                        </a:rPr>
                        <a:t>Exchange 5.5</a:t>
                      </a:r>
                      <a:endParaRPr lang="en-US" sz="1600" b="1"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r>
                        <a:rPr lang="en-US" sz="1200" dirty="0" smtClean="0">
                          <a:solidFill>
                            <a:schemeClr val="bg2">
                              <a:lumMod val="75000"/>
                            </a:schemeClr>
                          </a:solidFill>
                          <a:sym typeface="Webdings"/>
                        </a:rPr>
                        <a:t></a:t>
                      </a: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r>
              <a:tr h="297435">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bg2">
                              <a:lumMod val="75000"/>
                            </a:schemeClr>
                          </a:solidFill>
                        </a:rPr>
                        <a:t>Exchange 2000</a:t>
                      </a:r>
                      <a:endParaRPr lang="en-US" sz="1600" b="1"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chemeClr val="bg2">
                              <a:lumMod val="75000"/>
                            </a:schemeClr>
                          </a:solidFill>
                          <a:sym typeface="Webdings"/>
                        </a:rPr>
                        <a:t></a:t>
                      </a:r>
                      <a:endParaRPr lang="en-US" sz="1200"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r>
              <a:tr h="297435">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bg2">
                              <a:lumMod val="75000"/>
                            </a:schemeClr>
                          </a:solidFill>
                        </a:rPr>
                        <a:t>Exchange 2003</a:t>
                      </a:r>
                      <a:endParaRPr lang="en-US" sz="1600" b="1"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chemeClr val="bg2">
                              <a:lumMod val="75000"/>
                            </a:schemeClr>
                          </a:solidFill>
                          <a:sym typeface="Webdings"/>
                        </a:rPr>
                        <a:t></a:t>
                      </a: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r>
                        <a:rPr lang="en-US" sz="1200" dirty="0" smtClean="0">
                          <a:solidFill>
                            <a:schemeClr val="bg2">
                              <a:lumMod val="75000"/>
                            </a:schemeClr>
                          </a:solidFill>
                          <a:sym typeface="Webdings"/>
                        </a:rPr>
                        <a:t></a:t>
                      </a: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r>
                        <a:rPr lang="en-US" sz="1200" dirty="0" smtClean="0">
                          <a:solidFill>
                            <a:schemeClr val="bg2">
                              <a:lumMod val="75000"/>
                            </a:schemeClr>
                          </a:solidFill>
                          <a:sym typeface="Webdings"/>
                        </a:rPr>
                        <a:t></a:t>
                      </a: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r>
                        <a:rPr lang="en-US" sz="1200" dirty="0" smtClean="0">
                          <a:solidFill>
                            <a:schemeClr val="bg2">
                              <a:lumMod val="75000"/>
                            </a:schemeClr>
                          </a:solidFill>
                          <a:sym typeface="Webdings"/>
                        </a:rPr>
                        <a:t></a:t>
                      </a: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r>
              <a:tr h="297435">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bg2">
                              <a:lumMod val="75000"/>
                            </a:schemeClr>
                          </a:solidFill>
                        </a:rPr>
                        <a:t>Exchange</a:t>
                      </a:r>
                      <a:r>
                        <a:rPr lang="en-US" sz="1600" baseline="0" dirty="0" smtClean="0">
                          <a:solidFill>
                            <a:schemeClr val="bg2">
                              <a:lumMod val="75000"/>
                            </a:schemeClr>
                          </a:solidFill>
                        </a:rPr>
                        <a:t> </a:t>
                      </a:r>
                      <a:r>
                        <a:rPr lang="en-US" sz="1600" dirty="0" smtClean="0">
                          <a:solidFill>
                            <a:schemeClr val="bg2">
                              <a:lumMod val="75000"/>
                            </a:schemeClr>
                          </a:solidFill>
                        </a:rPr>
                        <a:t>2007</a:t>
                      </a:r>
                      <a:endParaRPr lang="en-US" sz="1600" b="1"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chemeClr val="bg2">
                              <a:lumMod val="75000"/>
                            </a:schemeClr>
                          </a:solidFill>
                          <a:sym typeface="Webdings"/>
                        </a:rPr>
                        <a:t></a:t>
                      </a:r>
                      <a:endParaRPr lang="en-US" sz="1200"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r>
                        <a:rPr lang="en-US" sz="1200" dirty="0" smtClean="0">
                          <a:solidFill>
                            <a:schemeClr val="bg2">
                              <a:lumMod val="75000"/>
                            </a:schemeClr>
                          </a:solidFill>
                          <a:sym typeface="Webdings"/>
                        </a:rPr>
                        <a:t></a:t>
                      </a: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r>
                        <a:rPr lang="en-US" sz="1200" dirty="0" smtClean="0">
                          <a:solidFill>
                            <a:schemeClr val="bg2">
                              <a:lumMod val="75000"/>
                            </a:schemeClr>
                          </a:solidFill>
                          <a:sym typeface="Webdings"/>
                        </a:rPr>
                        <a:t></a:t>
                      </a: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r>
                        <a:rPr lang="en-US" sz="1200" dirty="0" smtClean="0">
                          <a:solidFill>
                            <a:schemeClr val="bg2">
                              <a:lumMod val="75000"/>
                            </a:schemeClr>
                          </a:solidFill>
                          <a:sym typeface="Webdings"/>
                        </a:rPr>
                        <a:t></a:t>
                      </a: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r>
                        <a:rPr lang="en-US" sz="1200" dirty="0" smtClean="0">
                          <a:solidFill>
                            <a:schemeClr val="bg2">
                              <a:lumMod val="75000"/>
                            </a:schemeClr>
                          </a:solidFill>
                          <a:sym typeface="Webdings"/>
                        </a:rPr>
                        <a:t></a:t>
                      </a: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r>
              <a:tr h="297435">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bg2">
                              <a:lumMod val="75000"/>
                            </a:schemeClr>
                          </a:solidFill>
                        </a:rPr>
                        <a:t>Exchange</a:t>
                      </a:r>
                      <a:r>
                        <a:rPr lang="en-US" sz="1600" baseline="0" dirty="0" smtClean="0">
                          <a:solidFill>
                            <a:schemeClr val="bg2">
                              <a:lumMod val="75000"/>
                            </a:schemeClr>
                          </a:solidFill>
                        </a:rPr>
                        <a:t> </a:t>
                      </a:r>
                      <a:r>
                        <a:rPr lang="en-US" sz="1600" dirty="0" smtClean="0">
                          <a:solidFill>
                            <a:schemeClr val="bg2">
                              <a:lumMod val="75000"/>
                            </a:schemeClr>
                          </a:solidFill>
                        </a:rPr>
                        <a:t>2010</a:t>
                      </a:r>
                      <a:endParaRPr lang="en-US" sz="1600" b="1"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chemeClr val="bg2">
                              <a:lumMod val="75000"/>
                            </a:schemeClr>
                          </a:solidFill>
                          <a:sym typeface="Webdings"/>
                        </a:rPr>
                        <a:t></a:t>
                      </a:r>
                      <a:endParaRPr lang="en-US" sz="1200"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r>
                        <a:rPr lang="en-US" sz="1200" dirty="0" smtClean="0">
                          <a:solidFill>
                            <a:schemeClr val="bg2">
                              <a:lumMod val="75000"/>
                            </a:schemeClr>
                          </a:solidFill>
                          <a:sym typeface="Webdings"/>
                        </a:rPr>
                        <a:t></a:t>
                      </a: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r>
                        <a:rPr lang="en-US" sz="1200" dirty="0" smtClean="0">
                          <a:solidFill>
                            <a:schemeClr val="bg2">
                              <a:lumMod val="75000"/>
                            </a:schemeClr>
                          </a:solidFill>
                          <a:sym typeface="Webdings"/>
                        </a:rPr>
                        <a:t></a:t>
                      </a:r>
                      <a:endParaRPr lang="en-US" sz="1200"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r>
                        <a:rPr lang="en-US" sz="1200" dirty="0" smtClean="0">
                          <a:solidFill>
                            <a:schemeClr val="bg2">
                              <a:lumMod val="75000"/>
                            </a:schemeClr>
                          </a:solidFill>
                          <a:sym typeface="Webdings"/>
                        </a:rPr>
                        <a:t></a:t>
                      </a:r>
                      <a:endParaRPr lang="en-US" sz="1200"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r>
              <a:tr h="297435">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2">
                              <a:lumMod val="75000"/>
                            </a:schemeClr>
                          </a:solidFill>
                        </a:rPr>
                        <a:t>Exchange</a:t>
                      </a:r>
                      <a:r>
                        <a:rPr lang="en-US" sz="1600" b="0" baseline="0" dirty="0" smtClean="0">
                          <a:solidFill>
                            <a:schemeClr val="bg2">
                              <a:lumMod val="75000"/>
                            </a:schemeClr>
                          </a:solidFill>
                        </a:rPr>
                        <a:t> 2013</a:t>
                      </a:r>
                      <a:endParaRPr lang="en-US" sz="1600" b="0"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chemeClr val="bg2">
                              <a:lumMod val="75000"/>
                            </a:schemeClr>
                          </a:solidFill>
                          <a:sym typeface="Webdings"/>
                        </a:rPr>
                        <a:t></a:t>
                      </a:r>
                      <a:endParaRPr lang="en-US" sz="1200"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r>
                        <a:rPr lang="en-US" sz="1200" dirty="0" smtClean="0">
                          <a:solidFill>
                            <a:schemeClr val="bg2">
                              <a:lumMod val="75000"/>
                            </a:schemeClr>
                          </a:solidFill>
                          <a:sym typeface="Webdings"/>
                        </a:rPr>
                        <a:t></a:t>
                      </a: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r>
                        <a:rPr lang="en-US" sz="1200" dirty="0" smtClean="0">
                          <a:solidFill>
                            <a:schemeClr val="bg2">
                              <a:lumMod val="75000"/>
                            </a:schemeClr>
                          </a:solidFill>
                          <a:sym typeface="Webdings"/>
                        </a:rPr>
                        <a:t></a:t>
                      </a:r>
                      <a:endParaRPr lang="en-US" sz="1200"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r>
              <a:tr h="297435">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bg2">
                              <a:lumMod val="75000"/>
                            </a:schemeClr>
                          </a:solidFill>
                        </a:rPr>
                        <a:t>Notes/Domino</a:t>
                      </a:r>
                      <a:endParaRPr lang="en-US" sz="1600" b="1"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chemeClr val="bg2">
                              <a:lumMod val="75000"/>
                            </a:schemeClr>
                          </a:solidFill>
                          <a:sym typeface="Webdings"/>
                        </a:rPr>
                        <a:t></a:t>
                      </a: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r>
              <a:tr h="272557">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solidFill>
                            <a:schemeClr val="bg2">
                              <a:lumMod val="75000"/>
                            </a:schemeClr>
                          </a:solidFill>
                        </a:rPr>
                        <a:t>GroupWise</a:t>
                      </a:r>
                      <a:endParaRPr lang="en-US" sz="1600" b="1"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chemeClr val="bg2">
                              <a:lumMod val="75000"/>
                            </a:schemeClr>
                          </a:solidFill>
                          <a:sym typeface="Webdings"/>
                        </a:rPr>
                        <a:t></a:t>
                      </a: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smtClean="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20000"/>
                      </a:srgbClr>
                    </a:solidFill>
                  </a:tcPr>
                </a:tc>
              </a:tr>
              <a:tr h="297435">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r>
                        <a:rPr lang="en-US" sz="1600" dirty="0" smtClean="0">
                          <a:solidFill>
                            <a:schemeClr val="bg2">
                              <a:lumMod val="75000"/>
                            </a:schemeClr>
                          </a:solidFill>
                        </a:rPr>
                        <a:t>Other</a:t>
                      </a:r>
                      <a:endParaRPr lang="en-US" sz="1600" b="1"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olidFill>
                            <a:schemeClr val="bg2">
                              <a:lumMod val="75000"/>
                            </a:schemeClr>
                          </a:solidFill>
                          <a:sym typeface="Webdings"/>
                        </a:rPr>
                        <a:t></a:t>
                      </a: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bg2">
                            <a:lumMod val="75000"/>
                          </a:schemeClr>
                        </a:solidFill>
                      </a:endParaRPr>
                    </a:p>
                  </a:txBody>
                  <a:tcPr marL="60944" marR="36567" marT="27432" marB="27432">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EB3C00">
                        <a:tint val="40000"/>
                      </a:srgbClr>
                    </a:solidFill>
                  </a:tcPr>
                </a:tc>
              </a:tr>
            </a:tbl>
          </a:graphicData>
        </a:graphic>
      </p:graphicFrame>
      <p:sp>
        <p:nvSpPr>
          <p:cNvPr id="31" name="TextBox 53"/>
          <p:cNvSpPr txBox="1"/>
          <p:nvPr/>
        </p:nvSpPr>
        <p:spPr>
          <a:xfrm>
            <a:off x="465139" y="5983515"/>
            <a:ext cx="6357699" cy="246221"/>
          </a:xfrm>
          <a:prstGeom prst="rect">
            <a:avLst/>
          </a:prstGeom>
          <a:noFill/>
        </p:spPr>
        <p:txBody>
          <a:bodyPr wrap="square" lIns="0" tIns="0" rIns="0" bIns="0" rtlCol="0">
            <a:spAutoFit/>
          </a:bodyPr>
          <a:lstStyle/>
          <a:p>
            <a:pPr defTabSz="914363" fontAlgn="auto">
              <a:spcBef>
                <a:spcPts val="0"/>
              </a:spcBef>
              <a:spcAft>
                <a:spcPts val="0"/>
              </a:spcAft>
            </a:pPr>
            <a:r>
              <a:rPr lang="en-US" sz="1600" dirty="0" smtClean="0">
                <a:solidFill>
                  <a:schemeClr val="bg1">
                    <a:lumMod val="20000"/>
                    <a:lumOff val="80000"/>
                  </a:schemeClr>
                </a:solidFill>
                <a:latin typeface="Segoe UI"/>
              </a:rPr>
              <a:t>Additional </a:t>
            </a:r>
            <a:r>
              <a:rPr lang="en-US" sz="1600" dirty="0">
                <a:solidFill>
                  <a:schemeClr val="bg1">
                    <a:lumMod val="20000"/>
                    <a:lumOff val="80000"/>
                  </a:schemeClr>
                </a:solidFill>
                <a:latin typeface="Segoe UI"/>
              </a:rPr>
              <a:t>options available with tools from migration partners</a:t>
            </a:r>
          </a:p>
        </p:txBody>
      </p:sp>
      <p:sp>
        <p:nvSpPr>
          <p:cNvPr id="32" name="Rectangle 26"/>
          <p:cNvSpPr/>
          <p:nvPr/>
        </p:nvSpPr>
        <p:spPr bwMode="auto">
          <a:xfrm>
            <a:off x="419101" y="1312818"/>
            <a:ext cx="6434876" cy="1040533"/>
          </a:xfrm>
          <a:prstGeom prst="rect">
            <a:avLst/>
          </a:prstGeom>
          <a:solidFill>
            <a:srgbClr val="FFB900"/>
          </a:solidFill>
          <a:ln w="9525" cap="flat" cmpd="sng" algn="ctr">
            <a:noFill/>
            <a:prstDash val="solid"/>
            <a:headEnd type="none" w="med" len="med"/>
            <a:tailEnd type="none" w="med" len="med"/>
          </a:ln>
          <a:effectLst/>
        </p:spPr>
        <p:txBody>
          <a:bodyPr vert="horz" wrap="square" lIns="89987" tIns="44994" rIns="89987" bIns="44994" numCol="1" rtlCol="0" anchor="ctr" anchorCtr="0" compatLnSpc="1">
            <a:prstTxWarp prst="textNoShape">
              <a:avLst/>
            </a:prstTxWarp>
          </a:bodyPr>
          <a:lstStyle/>
          <a:p>
            <a:pPr marL="0" marR="0" lvl="0" indent="0" algn="ctr" defTabSz="899624" eaLnBrk="1" fontAlgn="auto" latinLnBrk="0" hangingPunct="1">
              <a:lnSpc>
                <a:spcPct val="85000"/>
              </a:lnSpc>
              <a:spcBef>
                <a:spcPts val="0"/>
              </a:spcBef>
              <a:spcAft>
                <a:spcPts val="0"/>
              </a:spcAft>
              <a:buClrTx/>
              <a:buSzTx/>
              <a:buFontTx/>
              <a:buNone/>
              <a:tabLst/>
              <a:defRPr/>
            </a:pPr>
            <a:endParaRPr kumimoji="0" lang="en-US" sz="2100" b="0" i="0" u="none" strike="noStrike" kern="0" cap="none" spc="0" normalizeH="0" baseline="0" noProof="0" dirty="0">
              <a:ln>
                <a:noFill/>
              </a:ln>
              <a:solidFill>
                <a:srgbClr val="000000">
                  <a:alpha val="99000"/>
                </a:srgbClr>
              </a:solidFill>
              <a:effectLst/>
              <a:uLnTx/>
              <a:uFillTx/>
              <a:latin typeface="Segoe UI"/>
            </a:endParaRPr>
          </a:p>
        </p:txBody>
      </p:sp>
      <p:sp>
        <p:nvSpPr>
          <p:cNvPr id="33" name="Rectangle 27"/>
          <p:cNvSpPr/>
          <p:nvPr/>
        </p:nvSpPr>
        <p:spPr bwMode="auto">
          <a:xfrm>
            <a:off x="419101" y="3372454"/>
            <a:ext cx="6434876" cy="1001259"/>
          </a:xfrm>
          <a:prstGeom prst="rect">
            <a:avLst/>
          </a:prstGeom>
          <a:solidFill>
            <a:srgbClr val="EB3C00"/>
          </a:solidFill>
          <a:ln w="9525" cap="flat" cmpd="sng" algn="ctr">
            <a:noFill/>
            <a:prstDash val="solid"/>
            <a:headEnd type="none" w="med" len="med"/>
            <a:tailEnd type="none" w="med" len="med"/>
          </a:ln>
          <a:effectLst/>
        </p:spPr>
        <p:txBody>
          <a:bodyPr vert="horz" wrap="square" lIns="89987" tIns="44994" rIns="89987" bIns="44994" numCol="1" rtlCol="0" anchor="ctr" anchorCtr="0" compatLnSpc="1">
            <a:prstTxWarp prst="textNoShape">
              <a:avLst/>
            </a:prstTxWarp>
          </a:bodyPr>
          <a:lstStyle/>
          <a:p>
            <a:pPr marL="0" marR="0" lvl="0" indent="0" algn="ctr" defTabSz="899624" eaLnBrk="1" fontAlgn="auto" latinLnBrk="0" hangingPunct="1">
              <a:lnSpc>
                <a:spcPct val="100000"/>
              </a:lnSpc>
              <a:spcBef>
                <a:spcPts val="0"/>
              </a:spcBef>
              <a:spcAft>
                <a:spcPts val="0"/>
              </a:spcAft>
              <a:buClr>
                <a:srgbClr val="FFFFFF">
                  <a:lumMod val="50000"/>
                </a:srgbClr>
              </a:buClr>
              <a:buSzPct val="125000"/>
              <a:buFontTx/>
              <a:buNone/>
              <a:tabLst/>
              <a:defRPr/>
            </a:pPr>
            <a:endParaRPr kumimoji="0" lang="en-US" sz="2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34" name="Rectangle 28"/>
          <p:cNvSpPr/>
          <p:nvPr/>
        </p:nvSpPr>
        <p:spPr bwMode="auto">
          <a:xfrm>
            <a:off x="419101" y="2354764"/>
            <a:ext cx="6434876" cy="1015791"/>
          </a:xfrm>
          <a:prstGeom prst="rect">
            <a:avLst/>
          </a:prstGeom>
          <a:solidFill>
            <a:srgbClr val="FF8C00"/>
          </a:solidFill>
          <a:ln w="9525" cap="flat" cmpd="sng" algn="ctr">
            <a:noFill/>
            <a:prstDash val="solid"/>
            <a:headEnd type="none" w="med" len="med"/>
            <a:tailEnd type="none" w="med" len="med"/>
          </a:ln>
          <a:effectLst/>
        </p:spPr>
        <p:txBody>
          <a:bodyPr vert="horz" wrap="square" lIns="89987" tIns="44994" rIns="89987" bIns="44994" numCol="1" rtlCol="0" anchor="ctr" anchorCtr="0" compatLnSpc="1">
            <a:prstTxWarp prst="textNoShape">
              <a:avLst/>
            </a:prstTxWarp>
          </a:bodyPr>
          <a:lstStyle/>
          <a:p>
            <a:pPr marL="0" marR="0" lvl="0" indent="-168735" algn="ctr" defTabSz="899624" eaLnBrk="1" fontAlgn="auto" latinLnBrk="0" hangingPunct="1">
              <a:lnSpc>
                <a:spcPct val="100000"/>
              </a:lnSpc>
              <a:spcBef>
                <a:spcPts val="0"/>
              </a:spcBef>
              <a:spcAft>
                <a:spcPts val="0"/>
              </a:spcAft>
              <a:buClr>
                <a:srgbClr val="FFFFFF">
                  <a:lumMod val="50000"/>
                </a:srgbClr>
              </a:buClr>
              <a:buSzPct val="125000"/>
              <a:buFont typeface="Arial" pitchFamily="34" charset="0"/>
              <a:buChar char="•"/>
              <a:tabLst/>
              <a:defRPr/>
            </a:pPr>
            <a:endParaRPr kumimoji="0" lang="en-US" sz="2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35" name="Rectangle 29"/>
          <p:cNvSpPr/>
          <p:nvPr/>
        </p:nvSpPr>
        <p:spPr bwMode="auto">
          <a:xfrm>
            <a:off x="419107" y="4541930"/>
            <a:ext cx="6434872" cy="1387651"/>
          </a:xfrm>
          <a:prstGeom prst="rect">
            <a:avLst/>
          </a:prstGeom>
          <a:solidFill>
            <a:srgbClr val="797A7D"/>
          </a:solidFill>
          <a:ln w="9525" cap="flat" cmpd="sng" algn="ctr">
            <a:noFill/>
            <a:prstDash val="solid"/>
            <a:headEnd type="none" w="med" len="med"/>
            <a:tailEnd type="none" w="med" len="med"/>
          </a:ln>
          <a:effectLst/>
        </p:spPr>
        <p:txBody>
          <a:bodyPr vert="horz" wrap="square" lIns="89987" tIns="44994" rIns="89987" bIns="44994" numCol="1" rtlCol="0" anchor="ctr" anchorCtr="0" compatLnSpc="1">
            <a:prstTxWarp prst="textNoShape">
              <a:avLst/>
            </a:prstTxWarp>
          </a:bodyPr>
          <a:lstStyle/>
          <a:p>
            <a:pPr marL="0" marR="0" lvl="0" indent="-168735" algn="ctr" defTabSz="899624" eaLnBrk="1" fontAlgn="auto" latinLnBrk="0" hangingPunct="1">
              <a:lnSpc>
                <a:spcPct val="100000"/>
              </a:lnSpc>
              <a:spcBef>
                <a:spcPts val="0"/>
              </a:spcBef>
              <a:spcAft>
                <a:spcPts val="0"/>
              </a:spcAft>
              <a:buClr>
                <a:srgbClr val="FFFFFF">
                  <a:lumMod val="50000"/>
                </a:srgbClr>
              </a:buClr>
              <a:buSzPct val="125000"/>
              <a:buFont typeface="Arial" pitchFamily="34" charset="0"/>
              <a:buChar char="•"/>
              <a:tabLst/>
              <a:defRPr/>
            </a:pPr>
            <a:endParaRPr kumimoji="0" lang="en-US" sz="2100" b="0" i="0" u="none" strike="noStrike" kern="0" cap="none" spc="0" normalizeH="0" baseline="0" noProof="0" dirty="0">
              <a:ln>
                <a:noFill/>
              </a:ln>
              <a:solidFill>
                <a:srgbClr val="000000">
                  <a:alpha val="99000"/>
                </a:srgbClr>
              </a:solidFill>
              <a:effectLst/>
              <a:uLnTx/>
              <a:uFillTx/>
              <a:latin typeface="Segoe UI"/>
            </a:endParaRPr>
          </a:p>
        </p:txBody>
      </p:sp>
      <p:sp>
        <p:nvSpPr>
          <p:cNvPr id="36" name="Rectangle 30"/>
          <p:cNvSpPr/>
          <p:nvPr/>
        </p:nvSpPr>
        <p:spPr bwMode="auto">
          <a:xfrm rot="16200000">
            <a:off x="-798050" y="2534330"/>
            <a:ext cx="3056544" cy="622230"/>
          </a:xfrm>
          <a:prstGeom prst="rect">
            <a:avLst/>
          </a:prstGeom>
          <a:solidFill>
            <a:srgbClr val="505050">
              <a:shade val="80000"/>
              <a:satMod val="180000"/>
            </a:srgbClr>
          </a:solidFill>
          <a:ln w="9525" cap="flat" cmpd="sng" algn="ctr">
            <a:solidFill>
              <a:srgbClr val="505050"/>
            </a:solidFill>
            <a:prstDash val="solid"/>
            <a:headEnd type="none" w="med" len="med"/>
            <a:tailEnd type="none" w="med" len="med"/>
          </a:ln>
          <a:effectLst/>
        </p:spPr>
        <p:txBody>
          <a:bodyPr vert="horz" wrap="square" lIns="89987" tIns="44994" rIns="89987" bIns="44994" numCol="1" rtlCol="0" anchor="ctr" anchorCtr="0" compatLnSpc="1">
            <a:prstTxWarp prst="textNoShape">
              <a:avLst/>
            </a:prstTxWarp>
          </a:bodyPr>
          <a:lstStyle/>
          <a:p>
            <a:pPr algn="ctr" defTabSz="899624">
              <a:lnSpc>
                <a:spcPct val="85000"/>
              </a:lnSpc>
              <a:defRPr/>
            </a:pPr>
            <a:r>
              <a:rPr lang="en-US" sz="2400" kern="0" dirty="0" smtClean="0">
                <a:solidFill>
                  <a:srgbClr val="FFFFFF"/>
                </a:solidFill>
                <a:latin typeface="Segoe UI Light"/>
              </a:rPr>
              <a:t>Simple migrations</a:t>
            </a:r>
            <a:endParaRPr lang="en-US" sz="2400" kern="0" dirty="0">
              <a:solidFill>
                <a:srgbClr val="FFFFFF"/>
              </a:solidFill>
              <a:latin typeface="Segoe UI Light"/>
            </a:endParaRPr>
          </a:p>
        </p:txBody>
      </p:sp>
      <p:sp>
        <p:nvSpPr>
          <p:cNvPr id="37" name="Rectangle 32"/>
          <p:cNvSpPr/>
          <p:nvPr/>
        </p:nvSpPr>
        <p:spPr bwMode="auto">
          <a:xfrm rot="16200000">
            <a:off x="36395" y="4924640"/>
            <a:ext cx="1387653" cy="622230"/>
          </a:xfrm>
          <a:prstGeom prst="rect">
            <a:avLst/>
          </a:prstGeom>
          <a:solidFill>
            <a:srgbClr val="505050">
              <a:shade val="80000"/>
              <a:satMod val="180000"/>
            </a:srgbClr>
          </a:solidFill>
          <a:ln w="9525" cap="flat" cmpd="sng" algn="ctr">
            <a:solidFill>
              <a:srgbClr val="505050"/>
            </a:solidFill>
            <a:prstDash val="solid"/>
            <a:headEnd type="none" w="med" len="med"/>
            <a:tailEnd type="none" w="med" len="med"/>
          </a:ln>
          <a:effectLst/>
        </p:spPr>
        <p:txBody>
          <a:bodyPr vert="horz" wrap="square" lIns="89987" tIns="44994" rIns="89987" bIns="44994" numCol="1" rtlCol="0" anchor="ctr" anchorCtr="0" compatLnSpc="1">
            <a:prstTxWarp prst="textNoShape">
              <a:avLst/>
            </a:prstTxWarp>
          </a:bodyPr>
          <a:lstStyle/>
          <a:p>
            <a:pPr algn="ctr" defTabSz="899624">
              <a:lnSpc>
                <a:spcPct val="85000"/>
              </a:lnSpc>
              <a:defRPr/>
            </a:pPr>
            <a:r>
              <a:rPr lang="en-US" sz="2400" kern="0" dirty="0">
                <a:solidFill>
                  <a:srgbClr val="FFFFFF"/>
                </a:solidFill>
                <a:latin typeface="Segoe UI Light"/>
              </a:rPr>
              <a:t>Hybrid</a:t>
            </a:r>
          </a:p>
        </p:txBody>
      </p:sp>
      <p:sp>
        <p:nvSpPr>
          <p:cNvPr id="38" name="Text Placeholder 2"/>
          <p:cNvSpPr txBox="1">
            <a:spLocks/>
          </p:cNvSpPr>
          <p:nvPr/>
        </p:nvSpPr>
        <p:spPr>
          <a:xfrm>
            <a:off x="1222153" y="1401972"/>
            <a:ext cx="5742791" cy="2948499"/>
          </a:xfrm>
          <a:prstGeom prst="rect">
            <a:avLst/>
          </a:prstGeom>
        </p:spPr>
        <p:txBody>
          <a:bodyPr vert="horz" wrap="square" lIns="0" tIns="0" rIns="0" bIns="0" rtlCol="0">
            <a:spAutoFit/>
          </a:bodyPr>
          <a:lstStyle/>
          <a:p>
            <a:pPr fontAlgn="auto">
              <a:lnSpc>
                <a:spcPct val="90000"/>
              </a:lnSpc>
              <a:spcBef>
                <a:spcPct val="20000"/>
              </a:spcBef>
              <a:spcAft>
                <a:spcPts val="0"/>
              </a:spcAft>
              <a:buSzPct val="90000"/>
              <a:defRPr/>
            </a:pPr>
            <a:r>
              <a:rPr lang="en-US" kern="0" dirty="0">
                <a:solidFill>
                  <a:srgbClr val="FFFFFF"/>
                </a:solidFill>
                <a:latin typeface="Segoe UI Light"/>
              </a:rPr>
              <a:t>IMAP </a:t>
            </a:r>
            <a:r>
              <a:rPr lang="en-US" kern="0" dirty="0" smtClean="0">
                <a:solidFill>
                  <a:srgbClr val="FFFFFF"/>
                </a:solidFill>
                <a:latin typeface="Segoe UI Light"/>
              </a:rPr>
              <a:t>migration</a:t>
            </a:r>
            <a:endParaRPr lang="en-US" kern="0" dirty="0">
              <a:solidFill>
                <a:srgbClr val="FFFFFF"/>
              </a:solidFill>
              <a:latin typeface="Segoe UI Light"/>
            </a:endParaRPr>
          </a:p>
          <a:p>
            <a:pPr marL="109366" lvl="1" fontAlgn="auto">
              <a:lnSpc>
                <a:spcPct val="90000"/>
              </a:lnSpc>
              <a:spcBef>
                <a:spcPct val="20000"/>
              </a:spcBef>
              <a:spcAft>
                <a:spcPts val="0"/>
              </a:spcAft>
              <a:buSzPct val="90000"/>
              <a:defRPr/>
            </a:pPr>
            <a:r>
              <a:rPr lang="en-US" sz="1600" kern="0" dirty="0">
                <a:solidFill>
                  <a:srgbClr val="FFFFFF"/>
                </a:solidFill>
                <a:latin typeface="Segoe UI"/>
              </a:rPr>
              <a:t>Supports wide range of email platforms</a:t>
            </a:r>
          </a:p>
          <a:p>
            <a:pPr marL="109366" lvl="1" fontAlgn="auto">
              <a:lnSpc>
                <a:spcPct val="90000"/>
              </a:lnSpc>
              <a:spcBef>
                <a:spcPct val="20000"/>
              </a:spcBef>
              <a:spcAft>
                <a:spcPts val="0"/>
              </a:spcAft>
              <a:buSzPct val="90000"/>
              <a:defRPr/>
            </a:pPr>
            <a:r>
              <a:rPr lang="en-US" sz="1600" kern="0" dirty="0">
                <a:solidFill>
                  <a:srgbClr val="FFFFFF"/>
                </a:solidFill>
                <a:latin typeface="Segoe UI"/>
              </a:rPr>
              <a:t>Email only (no calendar, contacts, or tasks)</a:t>
            </a:r>
          </a:p>
          <a:p>
            <a:pPr fontAlgn="auto">
              <a:lnSpc>
                <a:spcPct val="150000"/>
              </a:lnSpc>
              <a:spcBef>
                <a:spcPct val="20000"/>
              </a:spcBef>
              <a:spcAft>
                <a:spcPts val="0"/>
              </a:spcAft>
              <a:buSzPct val="90000"/>
              <a:defRPr/>
            </a:pPr>
            <a:r>
              <a:rPr lang="en-US" kern="0" dirty="0">
                <a:solidFill>
                  <a:srgbClr val="FFFFFF"/>
                </a:solidFill>
                <a:latin typeface="Segoe UI Light"/>
              </a:rPr>
              <a:t>Cutover Exchange </a:t>
            </a:r>
            <a:r>
              <a:rPr lang="en-US" kern="0" dirty="0" smtClean="0">
                <a:solidFill>
                  <a:srgbClr val="FFFFFF"/>
                </a:solidFill>
                <a:latin typeface="Segoe UI Light"/>
              </a:rPr>
              <a:t>migration (CEM)</a:t>
            </a:r>
            <a:endParaRPr lang="en-US" kern="0" dirty="0">
              <a:solidFill>
                <a:srgbClr val="FFFFFF"/>
              </a:solidFill>
              <a:latin typeface="Segoe UI Light"/>
            </a:endParaRPr>
          </a:p>
          <a:p>
            <a:pPr marL="109366" lvl="1" fontAlgn="auto">
              <a:lnSpc>
                <a:spcPct val="90000"/>
              </a:lnSpc>
              <a:spcBef>
                <a:spcPct val="20000"/>
              </a:spcBef>
              <a:spcAft>
                <a:spcPts val="0"/>
              </a:spcAft>
              <a:buSzPct val="90000"/>
              <a:defRPr/>
            </a:pPr>
            <a:r>
              <a:rPr lang="en-US" sz="1600" kern="0" dirty="0">
                <a:solidFill>
                  <a:srgbClr val="FFFFFF"/>
                </a:solidFill>
                <a:latin typeface="Segoe UI"/>
              </a:rPr>
              <a:t>Good for fast, cutover migrations</a:t>
            </a:r>
          </a:p>
          <a:p>
            <a:pPr marL="109366" lvl="1" fontAlgn="auto">
              <a:lnSpc>
                <a:spcPct val="90000"/>
              </a:lnSpc>
              <a:spcBef>
                <a:spcPct val="20000"/>
              </a:spcBef>
              <a:spcAft>
                <a:spcPts val="0"/>
              </a:spcAft>
              <a:buSzPct val="90000"/>
              <a:defRPr/>
            </a:pPr>
            <a:r>
              <a:rPr lang="en-US" sz="1600" kern="0" dirty="0">
                <a:solidFill>
                  <a:srgbClr val="FFFFFF"/>
                </a:solidFill>
                <a:latin typeface="Segoe UI"/>
              </a:rPr>
              <a:t>No </a:t>
            </a:r>
            <a:r>
              <a:rPr lang="en-US" sz="1600" kern="0" dirty="0" smtClean="0">
                <a:solidFill>
                  <a:srgbClr val="FFFFFF"/>
                </a:solidFill>
                <a:latin typeface="Segoe UI"/>
              </a:rPr>
              <a:t>migration tool or computer required </a:t>
            </a:r>
            <a:r>
              <a:rPr lang="en-US" sz="1600" kern="0" dirty="0">
                <a:solidFill>
                  <a:srgbClr val="FFFFFF"/>
                </a:solidFill>
                <a:latin typeface="Segoe UI"/>
              </a:rPr>
              <a:t>on-premises</a:t>
            </a:r>
          </a:p>
          <a:p>
            <a:pPr fontAlgn="auto">
              <a:lnSpc>
                <a:spcPct val="150000"/>
              </a:lnSpc>
              <a:spcBef>
                <a:spcPct val="20000"/>
              </a:spcBef>
              <a:spcAft>
                <a:spcPts val="0"/>
              </a:spcAft>
              <a:buSzPct val="90000"/>
              <a:defRPr/>
            </a:pPr>
            <a:r>
              <a:rPr lang="en-US" kern="0" dirty="0">
                <a:solidFill>
                  <a:srgbClr val="FFFFFF"/>
                </a:solidFill>
                <a:latin typeface="Segoe UI Light"/>
              </a:rPr>
              <a:t>Staged Exchange </a:t>
            </a:r>
            <a:r>
              <a:rPr lang="en-US" kern="0" dirty="0" smtClean="0">
                <a:solidFill>
                  <a:srgbClr val="FFFFFF"/>
                </a:solidFill>
                <a:latin typeface="Segoe UI Light"/>
              </a:rPr>
              <a:t>migration (SEM)</a:t>
            </a:r>
            <a:endParaRPr lang="en-US" kern="0" dirty="0">
              <a:solidFill>
                <a:srgbClr val="FFFFFF"/>
              </a:solidFill>
              <a:latin typeface="Segoe UI Light"/>
            </a:endParaRPr>
          </a:p>
          <a:p>
            <a:pPr marL="109366" lvl="1" fontAlgn="auto">
              <a:lnSpc>
                <a:spcPct val="90000"/>
              </a:lnSpc>
              <a:spcBef>
                <a:spcPct val="20000"/>
              </a:spcBef>
              <a:spcAft>
                <a:spcPts val="0"/>
              </a:spcAft>
              <a:buSzPct val="90000"/>
            </a:pPr>
            <a:r>
              <a:rPr lang="en-US" sz="1600" kern="0" dirty="0">
                <a:solidFill>
                  <a:srgbClr val="FFFFFF"/>
                </a:solidFill>
                <a:latin typeface="Segoe UI"/>
              </a:rPr>
              <a:t>No migration tool or computer required on-premises</a:t>
            </a:r>
          </a:p>
          <a:p>
            <a:pPr marL="109366" lvl="1" fontAlgn="auto">
              <a:lnSpc>
                <a:spcPct val="90000"/>
              </a:lnSpc>
              <a:spcBef>
                <a:spcPct val="20000"/>
              </a:spcBef>
              <a:spcAft>
                <a:spcPts val="0"/>
              </a:spcAft>
              <a:buSzPct val="90000"/>
              <a:defRPr/>
            </a:pPr>
            <a:r>
              <a:rPr lang="en-US" sz="1600" kern="0" dirty="0" smtClean="0">
                <a:solidFill>
                  <a:srgbClr val="FFFFFF"/>
                </a:solidFill>
                <a:latin typeface="Segoe UI"/>
              </a:rPr>
              <a:t>Requires Directory Synchronization with on-premises AD</a:t>
            </a:r>
            <a:endParaRPr lang="en-US" sz="1600" kern="0" dirty="0">
              <a:solidFill>
                <a:srgbClr val="FFFFFF"/>
              </a:solidFill>
              <a:latin typeface="Segoe UI"/>
            </a:endParaRPr>
          </a:p>
        </p:txBody>
      </p:sp>
      <p:sp>
        <p:nvSpPr>
          <p:cNvPr id="39" name="Text Placeholder 2"/>
          <p:cNvSpPr txBox="1">
            <a:spLocks/>
          </p:cNvSpPr>
          <p:nvPr/>
        </p:nvSpPr>
        <p:spPr>
          <a:xfrm>
            <a:off x="1222153" y="4584321"/>
            <a:ext cx="5409895" cy="1217000"/>
          </a:xfrm>
          <a:prstGeom prst="rect">
            <a:avLst/>
          </a:prstGeom>
        </p:spPr>
        <p:txBody>
          <a:bodyPr vert="horz" wrap="square" lIns="0" tIns="0" rIns="0" bIns="0" rtlCol="0">
            <a:spAutoFit/>
          </a:bodyPr>
          <a:lstStyle/>
          <a:p>
            <a:pPr fontAlgn="auto">
              <a:lnSpc>
                <a:spcPct val="150000"/>
              </a:lnSpc>
              <a:spcBef>
                <a:spcPct val="20000"/>
              </a:spcBef>
              <a:spcAft>
                <a:spcPts val="0"/>
              </a:spcAft>
              <a:buSzPct val="90000"/>
              <a:defRPr/>
            </a:pPr>
            <a:r>
              <a:rPr lang="en-US" kern="0" dirty="0">
                <a:solidFill>
                  <a:srgbClr val="FFFFFF"/>
                </a:solidFill>
                <a:latin typeface="Segoe UI Light"/>
              </a:rPr>
              <a:t>Hybrid </a:t>
            </a:r>
            <a:r>
              <a:rPr lang="en-US" kern="0" dirty="0" smtClean="0">
                <a:solidFill>
                  <a:srgbClr val="FFFFFF"/>
                </a:solidFill>
                <a:latin typeface="Segoe UI Light"/>
              </a:rPr>
              <a:t>deployment</a:t>
            </a:r>
            <a:endParaRPr lang="en-US" kern="0" dirty="0">
              <a:solidFill>
                <a:srgbClr val="FFFFFF"/>
              </a:solidFill>
              <a:latin typeface="Segoe UI Light"/>
            </a:endParaRPr>
          </a:p>
          <a:p>
            <a:pPr marL="109366" lvl="1" fontAlgn="auto">
              <a:lnSpc>
                <a:spcPct val="90000"/>
              </a:lnSpc>
              <a:spcBef>
                <a:spcPct val="20000"/>
              </a:spcBef>
              <a:spcAft>
                <a:spcPts val="0"/>
              </a:spcAft>
              <a:buSzPct val="90000"/>
              <a:defRPr/>
            </a:pPr>
            <a:r>
              <a:rPr lang="en-US" sz="1600" kern="0" dirty="0">
                <a:solidFill>
                  <a:srgbClr val="FFFFFF"/>
                </a:solidFill>
                <a:latin typeface="Segoe UI"/>
              </a:rPr>
              <a:t>Manage users on-premises and online</a:t>
            </a:r>
          </a:p>
          <a:p>
            <a:pPr marL="109366" lvl="1" fontAlgn="auto">
              <a:lnSpc>
                <a:spcPct val="90000"/>
              </a:lnSpc>
              <a:spcBef>
                <a:spcPct val="20000"/>
              </a:spcBef>
              <a:spcAft>
                <a:spcPts val="0"/>
              </a:spcAft>
              <a:buSzPct val="90000"/>
              <a:defRPr/>
            </a:pPr>
            <a:r>
              <a:rPr lang="en-US" sz="1600" kern="0" dirty="0">
                <a:solidFill>
                  <a:srgbClr val="FFFFFF"/>
                </a:solidFill>
                <a:latin typeface="Segoe UI"/>
              </a:rPr>
              <a:t>Enables cross-premises calendaring, smooth migration, and easy off-boarding</a:t>
            </a:r>
          </a:p>
        </p:txBody>
      </p:sp>
    </p:spTree>
    <p:extLst>
      <p:ext uri="{BB962C8B-B14F-4D97-AF65-F5344CB8AC3E}">
        <p14:creationId xmlns:p14="http://schemas.microsoft.com/office/powerpoint/2010/main" val="212664730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50064929"/>
              </p:ext>
            </p:extLst>
          </p:nvPr>
        </p:nvGraphicFramePr>
        <p:xfrm>
          <a:off x="419101" y="1614489"/>
          <a:ext cx="11366500" cy="439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5</a:t>
            </a:fld>
            <a:endParaRPr lang="de-DE"/>
          </a:p>
        </p:txBody>
      </p:sp>
    </p:spTree>
    <p:extLst>
      <p:ext uri="{BB962C8B-B14F-4D97-AF65-F5344CB8AC3E}">
        <p14:creationId xmlns:p14="http://schemas.microsoft.com/office/powerpoint/2010/main" val="3533828150"/>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Additional </a:t>
            </a:r>
            <a:r>
              <a:rPr lang="de-DE" dirty="0" err="1"/>
              <a:t>onboarding</a:t>
            </a:r>
            <a:r>
              <a:rPr lang="de-DE" dirty="0"/>
              <a:t> </a:t>
            </a:r>
            <a:r>
              <a:rPr lang="de-DE" dirty="0" err="1"/>
              <a:t>options</a:t>
            </a:r>
            <a:endParaRPr lang="de-DE" dirty="0"/>
          </a:p>
        </p:txBody>
      </p:sp>
      <p:sp>
        <p:nvSpPr>
          <p:cNvPr id="4" name="Fußzeilenplatzhalter 3"/>
          <p:cNvSpPr>
            <a:spLocks noGrp="1"/>
          </p:cNvSpPr>
          <p:nvPr>
            <p:ph type="ftr" sz="quarter" idx="10"/>
          </p:nvPr>
        </p:nvSpPr>
        <p:spPr/>
        <p:txBody>
          <a:bodyPr/>
          <a:lstStyle/>
          <a:p>
            <a:r>
              <a:rPr lang="de-DE" dirty="0" smtClean="0"/>
              <a:t>Page </a:t>
            </a:r>
            <a:r>
              <a:rPr lang="de-DE" dirty="0" smtClean="0">
                <a:sym typeface="Wingdings" pitchFamily="2" charset="2"/>
              </a:rPr>
              <a:t></a:t>
            </a:r>
            <a:r>
              <a:rPr lang="de-DE" dirty="0" smtClean="0"/>
              <a:t> </a:t>
            </a:r>
            <a:fld id="{D40D814E-026B-4E19-8849-6290BE2FC288}" type="slidenum">
              <a:rPr lang="de-DE" smtClean="0"/>
              <a:pPr/>
              <a:t>50</a:t>
            </a:fld>
            <a:endParaRPr lang="de-DE" dirty="0"/>
          </a:p>
        </p:txBody>
      </p:sp>
      <p:graphicFrame>
        <p:nvGraphicFramePr>
          <p:cNvPr id="5" name="Table 13"/>
          <p:cNvGraphicFramePr>
            <a:graphicFrameLocks noGrp="1"/>
          </p:cNvGraphicFramePr>
          <p:nvPr>
            <p:extLst>
              <p:ext uri="{D42A27DB-BD31-4B8C-83A1-F6EECF244321}">
                <p14:modId xmlns:p14="http://schemas.microsoft.com/office/powerpoint/2010/main" val="2827112610"/>
              </p:ext>
            </p:extLst>
          </p:nvPr>
        </p:nvGraphicFramePr>
        <p:xfrm>
          <a:off x="520700" y="1285420"/>
          <a:ext cx="11152188" cy="4689348"/>
        </p:xfrm>
        <a:graphic>
          <a:graphicData uri="http://schemas.openxmlformats.org/drawingml/2006/table">
            <a:tbl>
              <a:tblPr firstRow="1" firstCol="1" bandCol="1"/>
              <a:tblGrid>
                <a:gridCol w="2392063"/>
                <a:gridCol w="4489523"/>
                <a:gridCol w="4270602"/>
              </a:tblGrid>
              <a:tr h="410707">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pPr marL="0" algn="ctr" defTabSz="914400" rtl="0" eaLnBrk="1" fontAlgn="b" latinLnBrk="0" hangingPunct="1"/>
                      <a:r>
                        <a:rPr lang="en-US" sz="2400" b="1" u="none" strike="noStrike" kern="1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Control</a:t>
                      </a:r>
                      <a:endParaRPr lang="en-US" sz="2400" b="1" u="none" strike="noStrike"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68598" marR="68598" marT="0" marB="0" anchor="ctr">
                    <a:lnL w="38100" cap="flat" cmpd="sng" algn="ctr">
                      <a:solidFill>
                        <a:schemeClr val="bg2">
                          <a:lumMod val="75000"/>
                          <a:lumOff val="25000"/>
                        </a:schemeClr>
                      </a:solidFill>
                      <a:prstDash val="solid"/>
                      <a:round/>
                      <a:headEnd type="none" w="med" len="med"/>
                      <a:tailEnd type="none" w="med" len="med"/>
                    </a:lnL>
                    <a:lnR w="38100" cap="flat" cmpd="sng" algn="ctr">
                      <a:solidFill>
                        <a:schemeClr val="bg2">
                          <a:lumMod val="75000"/>
                          <a:lumOff val="25000"/>
                        </a:schemeClr>
                      </a:solidFill>
                      <a:prstDash val="solid"/>
                      <a:round/>
                      <a:headEnd type="none" w="med" len="med"/>
                      <a:tailEnd type="none" w="med" len="med"/>
                    </a:lnR>
                    <a:lnT w="38100" cap="flat" cmpd="sng" algn="ctr">
                      <a:solidFill>
                        <a:schemeClr val="bg2">
                          <a:lumMod val="75000"/>
                          <a:lumOff val="25000"/>
                        </a:schemeClr>
                      </a:solidFill>
                      <a:prstDash val="solid"/>
                      <a:round/>
                      <a:headEnd type="none" w="med" len="med"/>
                      <a:tailEnd type="none" w="med" len="med"/>
                    </a:lnT>
                    <a:lnB w="38100" cap="flat" cmpd="sng" algn="ctr">
                      <a:solidFill>
                        <a:schemeClr val="bg2">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797A7D"/>
                    </a:solidFill>
                  </a:tcPr>
                </a:tc>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pPr marL="0" algn="ctr" defTabSz="914400" rtl="0" eaLnBrk="1" fontAlgn="b" latinLnBrk="0" hangingPunct="1"/>
                      <a:r>
                        <a:rPr lang="en-US" sz="2400" b="1" u="none" strike="noStrike" kern="1200" dirty="0" smtClean="0">
                          <a:ln>
                            <a:noFill/>
                          </a:ln>
                          <a:solidFill>
                            <a:schemeClr val="tx1"/>
                          </a:solidFill>
                          <a:latin typeface="Segoe UI" panose="020B0502040204020203" pitchFamily="34" charset="0"/>
                          <a:ea typeface="Segoe UI" panose="020B0502040204020203" pitchFamily="34" charset="0"/>
                          <a:cs typeface="Segoe UI" panose="020B0502040204020203" pitchFamily="34" charset="0"/>
                        </a:rPr>
                        <a:t>Deployment</a:t>
                      </a:r>
                      <a:r>
                        <a:rPr lang="en-US" sz="2400" b="1" u="none" strike="noStrike" kern="1200" baseline="0" dirty="0" smtClean="0">
                          <a:ln>
                            <a:noFill/>
                          </a:ln>
                          <a:solidFill>
                            <a:schemeClr val="tx1"/>
                          </a:solidFill>
                          <a:latin typeface="Segoe UI" panose="020B0502040204020203" pitchFamily="34" charset="0"/>
                          <a:ea typeface="Segoe UI" panose="020B0502040204020203" pitchFamily="34" charset="0"/>
                          <a:cs typeface="Segoe UI" panose="020B0502040204020203" pitchFamily="34" charset="0"/>
                        </a:rPr>
                        <a:t> Type</a:t>
                      </a:r>
                      <a:endParaRPr lang="en-US" sz="2400" b="1" u="none" strike="noStrike" kern="1200" dirty="0">
                        <a:ln>
                          <a:noFill/>
                        </a:ln>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68598" marR="68598" marT="34290" marB="34290" anchor="ctr">
                    <a:lnL w="38100" cap="flat" cmpd="sng" algn="ctr">
                      <a:solidFill>
                        <a:schemeClr val="bg2">
                          <a:lumMod val="75000"/>
                          <a:lumOff val="25000"/>
                        </a:schemeClr>
                      </a:solidFill>
                      <a:prstDash val="solid"/>
                      <a:round/>
                      <a:headEnd type="none" w="med" len="med"/>
                      <a:tailEnd type="none" w="med" len="med"/>
                    </a:lnL>
                    <a:lnR w="38100" cap="flat" cmpd="sng" algn="ctr">
                      <a:solidFill>
                        <a:schemeClr val="bg2">
                          <a:lumMod val="75000"/>
                          <a:lumOff val="25000"/>
                        </a:schemeClr>
                      </a:solidFill>
                      <a:prstDash val="solid"/>
                      <a:round/>
                      <a:headEnd type="none" w="med" len="med"/>
                      <a:tailEnd type="none" w="med" len="med"/>
                    </a:lnR>
                    <a:lnT w="38100" cap="flat" cmpd="sng" algn="ctr">
                      <a:solidFill>
                        <a:schemeClr val="bg2">
                          <a:lumMod val="75000"/>
                          <a:lumOff val="25000"/>
                        </a:schemeClr>
                      </a:solidFill>
                      <a:prstDash val="solid"/>
                      <a:round/>
                      <a:headEnd type="none" w="med" len="med"/>
                      <a:tailEnd type="none" w="med" len="med"/>
                    </a:lnT>
                    <a:lnB w="38100" cap="flat" cmpd="sng" algn="ctr">
                      <a:solidFill>
                        <a:schemeClr val="bg2">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797A7D"/>
                    </a:solidFill>
                  </a:tcPr>
                </a:tc>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pPr marL="0" algn="ctr" defTabSz="914400" rtl="0" eaLnBrk="1" fontAlgn="b" latinLnBrk="0" hangingPunct="1"/>
                      <a:r>
                        <a:rPr lang="en-US" sz="2400" b="1" u="none" strike="noStrike" kern="1200" dirty="0" smtClean="0">
                          <a:ln>
                            <a:noFill/>
                          </a:ln>
                          <a:solidFill>
                            <a:schemeClr val="tx1"/>
                          </a:solidFill>
                          <a:latin typeface="Segoe UI" panose="020B0502040204020203" pitchFamily="34" charset="0"/>
                          <a:ea typeface="Segoe UI" panose="020B0502040204020203" pitchFamily="34" charset="0"/>
                          <a:cs typeface="Segoe UI" panose="020B0502040204020203" pitchFamily="34" charset="0"/>
                        </a:rPr>
                        <a:t>Description</a:t>
                      </a:r>
                      <a:endParaRPr lang="en-US" sz="2400" b="1" u="none" strike="noStrike" kern="1200" dirty="0">
                        <a:ln>
                          <a:noFill/>
                        </a:ln>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68598" marR="68598" marT="34290" marB="34290" anchor="ctr">
                    <a:lnL w="38100" cap="flat" cmpd="sng" algn="ctr">
                      <a:solidFill>
                        <a:schemeClr val="bg2">
                          <a:lumMod val="75000"/>
                          <a:lumOff val="25000"/>
                        </a:schemeClr>
                      </a:solidFill>
                      <a:prstDash val="solid"/>
                      <a:round/>
                      <a:headEnd type="none" w="med" len="med"/>
                      <a:tailEnd type="none" w="med" len="med"/>
                    </a:lnL>
                    <a:lnR w="38100" cap="flat" cmpd="sng" algn="ctr">
                      <a:solidFill>
                        <a:schemeClr val="bg2">
                          <a:lumMod val="75000"/>
                          <a:lumOff val="25000"/>
                        </a:schemeClr>
                      </a:solidFill>
                      <a:prstDash val="solid"/>
                      <a:round/>
                      <a:headEnd type="none" w="med" len="med"/>
                      <a:tailEnd type="none" w="med" len="med"/>
                    </a:lnR>
                    <a:lnT w="38100" cap="flat" cmpd="sng" algn="ctr">
                      <a:solidFill>
                        <a:schemeClr val="bg2">
                          <a:lumMod val="75000"/>
                          <a:lumOff val="25000"/>
                        </a:schemeClr>
                      </a:solidFill>
                      <a:prstDash val="solid"/>
                      <a:round/>
                      <a:headEnd type="none" w="med" len="med"/>
                      <a:tailEnd type="none" w="med" len="med"/>
                    </a:lnT>
                    <a:lnB w="38100" cap="flat" cmpd="sng" algn="ctr">
                      <a:solidFill>
                        <a:schemeClr val="bg2">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797A7D"/>
                    </a:solidFill>
                  </a:tcPr>
                </a:tc>
              </a:tr>
              <a:tr h="606583">
                <a:tc rowSpan="3">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pPr marL="0" algn="ctr" defTabSz="914363" rtl="0" eaLnBrk="1" fontAlgn="b" latinLnBrk="0" hangingPunct="1"/>
                      <a:r>
                        <a:rPr lang="en-US" sz="2400" b="1" u="none" strike="noStrike" kern="1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User driven</a:t>
                      </a:r>
                      <a:endParaRPr lang="en-US" sz="2400" b="1" u="none" strike="noStrike"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marL="68598" marR="68598" marT="0" marB="0" anchor="ctr">
                    <a:lnL w="38100" cap="flat" cmpd="sng" algn="ctr">
                      <a:solidFill>
                        <a:schemeClr val="bg2">
                          <a:lumMod val="75000"/>
                          <a:lumOff val="25000"/>
                        </a:schemeClr>
                      </a:solidFill>
                      <a:prstDash val="solid"/>
                      <a:round/>
                      <a:headEnd type="none" w="med" len="med"/>
                      <a:tailEnd type="none" w="med" len="med"/>
                    </a:lnL>
                    <a:lnR w="38100" cap="flat" cmpd="sng" algn="ctr">
                      <a:solidFill>
                        <a:schemeClr val="bg2">
                          <a:lumMod val="75000"/>
                          <a:lumOff val="25000"/>
                        </a:schemeClr>
                      </a:solidFill>
                      <a:prstDash val="solid"/>
                      <a:round/>
                      <a:headEnd type="none" w="med" len="med"/>
                      <a:tailEnd type="none" w="med" len="med"/>
                    </a:lnR>
                    <a:lnT w="38100" cap="flat" cmpd="sng" algn="ctr">
                      <a:solidFill>
                        <a:schemeClr val="bg2">
                          <a:lumMod val="75000"/>
                          <a:lumOff val="25000"/>
                        </a:schemeClr>
                      </a:solidFill>
                      <a:prstDash val="solid"/>
                      <a:round/>
                      <a:headEnd type="none" w="med" len="med"/>
                      <a:tailEnd type="none" w="med" len="med"/>
                    </a:lnT>
                    <a:lnB w="38100" cap="flat" cmpd="sng" algn="ctr">
                      <a:solidFill>
                        <a:schemeClr val="bg2">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B900"/>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2000" b="0" u="none" strike="noStrike" kern="120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New</a:t>
                      </a:r>
                      <a:r>
                        <a:rPr lang="en-US" sz="2000" b="0" u="none" strike="noStrike" kern="1200" baseline="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 mailbox</a:t>
                      </a:r>
                      <a:endParaRPr lang="en-US" sz="2000" b="0" u="none" strike="noStrike" kern="1200" dirty="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endParaRPr>
                    </a:p>
                  </a:txBody>
                  <a:tcPr marL="68598" marR="68598" marT="34290" marB="34290" anchor="ctr" anchorCtr="1">
                    <a:lnL w="38100" cap="flat" cmpd="sng" algn="ctr">
                      <a:solidFill>
                        <a:schemeClr val="bg2">
                          <a:lumMod val="75000"/>
                          <a:lumOff val="25000"/>
                        </a:schemeClr>
                      </a:solidFill>
                      <a:prstDash val="solid"/>
                      <a:round/>
                      <a:headEnd type="none" w="med" len="med"/>
                      <a:tailEnd type="none" w="med" len="med"/>
                    </a:lnL>
                    <a:lnR w="38100" cap="flat" cmpd="sng" algn="ctr">
                      <a:solidFill>
                        <a:schemeClr val="bg2">
                          <a:lumMod val="75000"/>
                          <a:lumOff val="25000"/>
                        </a:schemeClr>
                      </a:solidFill>
                      <a:prstDash val="solid"/>
                      <a:round/>
                      <a:headEnd type="none" w="med" len="med"/>
                      <a:tailEnd type="none" w="med" len="med"/>
                    </a:lnR>
                    <a:lnT w="38100" cap="flat" cmpd="sng" algn="ctr">
                      <a:solidFill>
                        <a:schemeClr val="bg2">
                          <a:lumMod val="75000"/>
                          <a:lumOff val="25000"/>
                        </a:schemeClr>
                      </a:solidFill>
                      <a:prstDash val="solid"/>
                      <a:round/>
                      <a:headEnd type="none" w="med" len="med"/>
                      <a:tailEnd type="none" w="med" len="med"/>
                    </a:lnT>
                    <a:lnB w="38100" cap="flat" cmpd="sng" algn="ctr">
                      <a:solidFill>
                        <a:schemeClr val="bg2">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2000" b="0" u="none" strike="noStrike" kern="120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User receives new “green field” mailbox – i.e. user is </a:t>
                      </a:r>
                      <a:r>
                        <a:rPr lang="en-US" sz="2000" b="0" u="none" strike="noStrike" kern="1200" dirty="0" err="1"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onboarded</a:t>
                      </a:r>
                      <a:r>
                        <a:rPr lang="en-US" sz="2000" b="0" u="none" strike="noStrike" kern="1200" baseline="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 to without data migration.</a:t>
                      </a:r>
                      <a:endParaRPr lang="en-US" sz="2000" b="0" u="none" strike="noStrike" kern="1200" dirty="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endParaRPr>
                    </a:p>
                  </a:txBody>
                  <a:tcPr marR="73152" marT="36576" marB="36576" anchor="ctr">
                    <a:lnL w="38100" cap="flat" cmpd="sng" algn="ctr">
                      <a:solidFill>
                        <a:schemeClr val="bg2">
                          <a:lumMod val="75000"/>
                          <a:lumOff val="25000"/>
                        </a:schemeClr>
                      </a:solidFill>
                      <a:prstDash val="solid"/>
                      <a:round/>
                      <a:headEnd type="none" w="med" len="med"/>
                      <a:tailEnd type="none" w="med" len="med"/>
                    </a:lnL>
                    <a:lnR w="38100" cap="flat" cmpd="sng" algn="ctr">
                      <a:solidFill>
                        <a:schemeClr val="bg2">
                          <a:lumMod val="75000"/>
                          <a:lumOff val="25000"/>
                        </a:schemeClr>
                      </a:solidFill>
                      <a:prstDash val="solid"/>
                      <a:round/>
                      <a:headEnd type="none" w="med" len="med"/>
                      <a:tailEnd type="none" w="med" len="med"/>
                    </a:lnR>
                    <a:lnT w="38100" cap="flat" cmpd="sng" algn="ctr">
                      <a:solidFill>
                        <a:schemeClr val="bg2">
                          <a:lumMod val="75000"/>
                          <a:lumOff val="25000"/>
                        </a:schemeClr>
                      </a:solidFill>
                      <a:prstDash val="solid"/>
                      <a:round/>
                      <a:headEnd type="none" w="med" len="med"/>
                      <a:tailEnd type="none" w="med" len="med"/>
                    </a:lnT>
                    <a:lnB w="38100" cap="flat" cmpd="sng" algn="ctr">
                      <a:solidFill>
                        <a:schemeClr val="bg2">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606583">
                <a:tc vMerge="1">
                  <a:txBody>
                    <a:bodyPr/>
                    <a:lstStyle/>
                    <a:p>
                      <a:pPr marL="0" algn="l" defTabSz="914363" rtl="0" eaLnBrk="1" fontAlgn="b" latinLnBrk="0" hangingPunct="1"/>
                      <a:endParaRPr lang="en-US" sz="2000" b="0" u="none" strike="noStrike" kern="1200" dirty="0">
                        <a:gradFill>
                          <a:gsLst>
                            <a:gs pos="1250">
                              <a:schemeClr val="bg2"/>
                            </a:gs>
                            <a:gs pos="100000">
                              <a:schemeClr val="bg2"/>
                            </a:gs>
                          </a:gsLst>
                          <a:lin ang="5400000" scaled="0"/>
                        </a:gradFill>
                        <a:latin typeface="+mn-lt"/>
                        <a:ea typeface="Segoe UI" pitchFamily="34" charset="0"/>
                        <a:cs typeface="Segoe UI" pitchFamily="34" charset="0"/>
                      </a:endParaRPr>
                    </a:p>
                  </a:txBody>
                  <a:tcPr marL="68598" marR="68598"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2000" b="0" u="none" strike="noStrike" kern="120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New mailbox</a:t>
                      </a:r>
                      <a:r>
                        <a:rPr lang="en-US" sz="2000" b="0" u="none" strike="noStrike" kern="1200" baseline="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 + Outlook PST</a:t>
                      </a:r>
                      <a:endParaRPr lang="en-US" sz="2000" b="0" u="none" strike="noStrike" kern="1200" dirty="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endParaRPr>
                    </a:p>
                  </a:txBody>
                  <a:tcPr marL="68598" marR="68598" marT="34290" marB="34290" anchor="ctr" anchorCtr="1">
                    <a:lnL w="38100" cap="flat" cmpd="sng" algn="ctr">
                      <a:solidFill>
                        <a:schemeClr val="bg2">
                          <a:lumMod val="75000"/>
                          <a:lumOff val="25000"/>
                        </a:schemeClr>
                      </a:solidFill>
                      <a:prstDash val="solid"/>
                      <a:round/>
                      <a:headEnd type="none" w="med" len="med"/>
                      <a:tailEnd type="none" w="med" len="med"/>
                    </a:lnL>
                    <a:lnR w="38100" cap="flat" cmpd="sng" algn="ctr">
                      <a:solidFill>
                        <a:schemeClr val="bg2">
                          <a:lumMod val="75000"/>
                          <a:lumOff val="25000"/>
                        </a:schemeClr>
                      </a:solidFill>
                      <a:prstDash val="solid"/>
                      <a:round/>
                      <a:headEnd type="none" w="med" len="med"/>
                      <a:tailEnd type="none" w="med" len="med"/>
                    </a:lnR>
                    <a:lnT w="38100" cap="flat" cmpd="sng" algn="ctr">
                      <a:solidFill>
                        <a:schemeClr val="bg2">
                          <a:lumMod val="75000"/>
                          <a:lumOff val="25000"/>
                        </a:schemeClr>
                      </a:solidFill>
                      <a:prstDash val="solid"/>
                      <a:round/>
                      <a:headEnd type="none" w="med" len="med"/>
                      <a:tailEnd type="none" w="med" len="med"/>
                    </a:lnT>
                    <a:lnB w="38100" cap="flat" cmpd="sng" algn="ctr">
                      <a:solidFill>
                        <a:schemeClr val="bg2">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2000" b="0" u="none" strike="noStrike" kern="120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User receives new mailbox</a:t>
                      </a:r>
                      <a:r>
                        <a:rPr lang="en-US" sz="2000" b="0" u="none" strike="noStrike" kern="1200" baseline="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 and either attaches or imports PST files for access to pre-Office 365 data.</a:t>
                      </a:r>
                      <a:endParaRPr lang="en-US" sz="2000" b="0" u="none" strike="noStrike" kern="1200" dirty="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endParaRPr>
                    </a:p>
                  </a:txBody>
                  <a:tcPr marR="73152" marT="36576" marB="36576" anchor="ctr">
                    <a:lnL w="38100" cap="flat" cmpd="sng" algn="ctr">
                      <a:solidFill>
                        <a:schemeClr val="bg2">
                          <a:lumMod val="75000"/>
                          <a:lumOff val="25000"/>
                        </a:schemeClr>
                      </a:solidFill>
                      <a:prstDash val="solid"/>
                      <a:round/>
                      <a:headEnd type="none" w="med" len="med"/>
                      <a:tailEnd type="none" w="med" len="med"/>
                    </a:lnL>
                    <a:lnR w="38100" cap="flat" cmpd="sng" algn="ctr">
                      <a:solidFill>
                        <a:schemeClr val="bg2">
                          <a:lumMod val="75000"/>
                          <a:lumOff val="25000"/>
                        </a:schemeClr>
                      </a:solidFill>
                      <a:prstDash val="solid"/>
                      <a:round/>
                      <a:headEnd type="none" w="med" len="med"/>
                      <a:tailEnd type="none" w="med" len="med"/>
                    </a:lnR>
                    <a:lnT w="38100" cap="flat" cmpd="sng" algn="ctr">
                      <a:solidFill>
                        <a:schemeClr val="bg2">
                          <a:lumMod val="75000"/>
                          <a:lumOff val="25000"/>
                        </a:schemeClr>
                      </a:solidFill>
                      <a:prstDash val="solid"/>
                      <a:round/>
                      <a:headEnd type="none" w="med" len="med"/>
                      <a:tailEnd type="none" w="med" len="med"/>
                    </a:lnT>
                    <a:lnB w="38100" cap="flat" cmpd="sng" algn="ctr">
                      <a:solidFill>
                        <a:schemeClr val="bg2">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606583">
                <a:tc vMerge="1">
                  <a:txBody>
                    <a:bodyPr/>
                    <a:lstStyle/>
                    <a:p>
                      <a:pPr marL="0" algn="l" defTabSz="914363" rtl="0" eaLnBrk="1" fontAlgn="b" latinLnBrk="0" hangingPunct="1"/>
                      <a:endParaRPr lang="en-US" sz="2000" b="0" u="none" strike="noStrike" kern="1200" dirty="0">
                        <a:gradFill>
                          <a:gsLst>
                            <a:gs pos="1250">
                              <a:schemeClr val="bg2"/>
                            </a:gs>
                            <a:gs pos="100000">
                              <a:schemeClr val="bg2"/>
                            </a:gs>
                          </a:gsLst>
                          <a:lin ang="5400000" scaled="0"/>
                        </a:gradFill>
                        <a:latin typeface="+mn-lt"/>
                        <a:ea typeface="Segoe UI" pitchFamily="34" charset="0"/>
                        <a:cs typeface="Segoe UI" pitchFamily="34" charset="0"/>
                      </a:endParaRPr>
                    </a:p>
                  </a:txBody>
                  <a:tcPr marL="68598" marR="68598" marT="0" marB="0" anchor="ctr">
                    <a:lnL w="3175"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2000" b="0" u="none" strike="noStrike" kern="120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New mailbox</a:t>
                      </a:r>
                      <a:r>
                        <a:rPr lang="en-US" sz="2000" b="0" u="none" strike="noStrike" kern="1200" baseline="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 + connected accounts</a:t>
                      </a:r>
                      <a:endParaRPr lang="en-US" sz="2000" b="0" u="none" strike="noStrike" kern="1200" dirty="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endParaRPr>
                    </a:p>
                  </a:txBody>
                  <a:tcPr marL="68598" marR="68598" marT="34290" marB="34290" anchor="ctr" anchorCtr="1">
                    <a:lnL w="38100" cap="flat" cmpd="sng" algn="ctr">
                      <a:solidFill>
                        <a:schemeClr val="bg2">
                          <a:lumMod val="75000"/>
                          <a:lumOff val="25000"/>
                        </a:schemeClr>
                      </a:solidFill>
                      <a:prstDash val="solid"/>
                      <a:round/>
                      <a:headEnd type="none" w="med" len="med"/>
                      <a:tailEnd type="none" w="med" len="med"/>
                    </a:lnL>
                    <a:lnR w="38100" cap="flat" cmpd="sng" algn="ctr">
                      <a:solidFill>
                        <a:schemeClr val="bg2">
                          <a:lumMod val="75000"/>
                          <a:lumOff val="25000"/>
                        </a:schemeClr>
                      </a:solidFill>
                      <a:prstDash val="solid"/>
                      <a:round/>
                      <a:headEnd type="none" w="med" len="med"/>
                      <a:tailEnd type="none" w="med" len="med"/>
                    </a:lnR>
                    <a:lnT w="38100" cap="flat" cmpd="sng" algn="ctr">
                      <a:solidFill>
                        <a:schemeClr val="bg2">
                          <a:lumMod val="75000"/>
                          <a:lumOff val="25000"/>
                        </a:schemeClr>
                      </a:solidFill>
                      <a:prstDash val="solid"/>
                      <a:round/>
                      <a:headEnd type="none" w="med" len="med"/>
                      <a:tailEnd type="none" w="med" len="med"/>
                    </a:lnT>
                    <a:lnB w="38100" cap="flat" cmpd="sng" algn="ctr">
                      <a:solidFill>
                        <a:schemeClr val="bg2">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2000" b="0" u="none" strike="noStrike" kern="120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User receives new</a:t>
                      </a:r>
                      <a:r>
                        <a:rPr lang="en-US" sz="2000" b="0" u="none" strike="noStrike" kern="1200" baseline="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 mailbox and configures connected accounts </a:t>
                      </a:r>
                      <a:br>
                        <a:rPr lang="en-US" sz="2000" b="0" u="none" strike="noStrike" kern="1200" baseline="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br>
                      <a:r>
                        <a:rPr lang="en-US" sz="2000" b="0" u="none" strike="noStrike" kern="1200" baseline="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via OWA.</a:t>
                      </a:r>
                      <a:endParaRPr lang="en-US" sz="2000" b="0" u="none" strike="noStrike" kern="1200" dirty="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endParaRPr>
                    </a:p>
                  </a:txBody>
                  <a:tcPr marR="73152" marT="36576" marB="36576" anchor="ctr">
                    <a:lnL w="38100" cap="flat" cmpd="sng" algn="ctr">
                      <a:solidFill>
                        <a:schemeClr val="bg2">
                          <a:lumMod val="75000"/>
                          <a:lumOff val="25000"/>
                        </a:schemeClr>
                      </a:solidFill>
                      <a:prstDash val="solid"/>
                      <a:round/>
                      <a:headEnd type="none" w="med" len="med"/>
                      <a:tailEnd type="none" w="med" len="med"/>
                    </a:lnL>
                    <a:lnR w="38100" cap="flat" cmpd="sng" algn="ctr">
                      <a:solidFill>
                        <a:schemeClr val="bg2">
                          <a:lumMod val="75000"/>
                          <a:lumOff val="25000"/>
                        </a:schemeClr>
                      </a:solidFill>
                      <a:prstDash val="solid"/>
                      <a:round/>
                      <a:headEnd type="none" w="med" len="med"/>
                      <a:tailEnd type="none" w="med" len="med"/>
                    </a:lnR>
                    <a:lnT w="38100" cap="flat" cmpd="sng" algn="ctr">
                      <a:solidFill>
                        <a:schemeClr val="bg2">
                          <a:lumMod val="75000"/>
                          <a:lumOff val="25000"/>
                        </a:schemeClr>
                      </a:solidFill>
                      <a:prstDash val="solid"/>
                      <a:round/>
                      <a:headEnd type="none" w="med" len="med"/>
                      <a:tailEnd type="none" w="med" len="med"/>
                    </a:lnT>
                    <a:lnB w="38100" cap="flat" cmpd="sng" algn="ctr">
                      <a:solidFill>
                        <a:schemeClr val="bg2">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606583">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pPr marL="0" marR="0" indent="0" algn="ctr" defTabSz="914363" rtl="0" eaLnBrk="1" fontAlgn="b" latinLnBrk="0" hangingPunct="1">
                        <a:lnSpc>
                          <a:spcPct val="100000"/>
                        </a:lnSpc>
                        <a:spcBef>
                          <a:spcPts val="0"/>
                        </a:spcBef>
                        <a:spcAft>
                          <a:spcPts val="0"/>
                        </a:spcAft>
                        <a:buClrTx/>
                        <a:buSzTx/>
                        <a:buFontTx/>
                        <a:buNone/>
                        <a:tabLst/>
                        <a:defRPr/>
                      </a:pPr>
                      <a:r>
                        <a:rPr lang="en-US" sz="2400" b="1" u="none" strike="noStrike" kern="1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Admin driven</a:t>
                      </a:r>
                    </a:p>
                  </a:txBody>
                  <a:tcPr marL="68598" marR="68598" marT="0" marB="0" anchor="ctr">
                    <a:lnL w="38100" cap="flat" cmpd="sng" algn="ctr">
                      <a:solidFill>
                        <a:schemeClr val="bg2">
                          <a:lumMod val="75000"/>
                          <a:lumOff val="25000"/>
                        </a:schemeClr>
                      </a:solidFill>
                      <a:prstDash val="solid"/>
                      <a:round/>
                      <a:headEnd type="none" w="med" len="med"/>
                      <a:tailEnd type="none" w="med" len="med"/>
                    </a:lnL>
                    <a:lnR w="38100" cap="flat" cmpd="sng" algn="ctr">
                      <a:solidFill>
                        <a:schemeClr val="bg2">
                          <a:lumMod val="75000"/>
                          <a:lumOff val="25000"/>
                        </a:schemeClr>
                      </a:solidFill>
                      <a:prstDash val="solid"/>
                      <a:round/>
                      <a:headEnd type="none" w="med" len="med"/>
                      <a:tailEnd type="none" w="med" len="med"/>
                    </a:lnR>
                    <a:lnT w="38100" cap="flat" cmpd="sng" algn="ctr">
                      <a:solidFill>
                        <a:schemeClr val="bg2">
                          <a:lumMod val="75000"/>
                          <a:lumOff val="25000"/>
                        </a:schemeClr>
                      </a:solidFill>
                      <a:prstDash val="solid"/>
                      <a:round/>
                      <a:headEnd type="none" w="med" len="med"/>
                      <a:tailEnd type="none" w="med" len="med"/>
                    </a:lnT>
                    <a:lnB w="38100" cap="flat" cmpd="sng" algn="ctr">
                      <a:solidFill>
                        <a:schemeClr val="bg2">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EB3C00"/>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2000" b="0" u="none" strike="noStrike" kern="120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New mailbox + PST Import</a:t>
                      </a:r>
                      <a:endParaRPr lang="en-US" sz="2000" b="0" u="none" strike="noStrike" kern="1200" dirty="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endParaRPr>
                    </a:p>
                  </a:txBody>
                  <a:tcPr marL="68598" marR="68598" marT="34290" marB="34290" anchor="ctr" anchorCtr="1">
                    <a:lnL w="38100" cap="flat" cmpd="sng" algn="ctr">
                      <a:solidFill>
                        <a:schemeClr val="bg2">
                          <a:lumMod val="75000"/>
                          <a:lumOff val="25000"/>
                        </a:schemeClr>
                      </a:solidFill>
                      <a:prstDash val="solid"/>
                      <a:round/>
                      <a:headEnd type="none" w="med" len="med"/>
                      <a:tailEnd type="none" w="med" len="med"/>
                    </a:lnL>
                    <a:lnR w="38100" cap="flat" cmpd="sng" algn="ctr">
                      <a:solidFill>
                        <a:schemeClr val="bg2">
                          <a:lumMod val="75000"/>
                          <a:lumOff val="25000"/>
                        </a:schemeClr>
                      </a:solidFill>
                      <a:prstDash val="solid"/>
                      <a:round/>
                      <a:headEnd type="none" w="med" len="med"/>
                      <a:tailEnd type="none" w="med" len="med"/>
                    </a:lnR>
                    <a:lnT w="38100" cap="flat" cmpd="sng" algn="ctr">
                      <a:solidFill>
                        <a:schemeClr val="bg2">
                          <a:lumMod val="75000"/>
                          <a:lumOff val="25000"/>
                        </a:schemeClr>
                      </a:solidFill>
                      <a:prstDash val="solid"/>
                      <a:round/>
                      <a:headEnd type="none" w="med" len="med"/>
                      <a:tailEnd type="none" w="med" len="med"/>
                    </a:lnT>
                    <a:lnB w="38100" cap="flat" cmpd="sng" algn="ctr">
                      <a:solidFill>
                        <a:schemeClr val="bg2">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algn="l" defTabSz="914363" rtl="0" eaLnBrk="1" latinLnBrk="0" hangingPunct="1"/>
                      <a:r>
                        <a:rPr lang="en-US" sz="2000" b="0" u="none" strike="noStrike" kern="120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User receives</a:t>
                      </a:r>
                      <a:r>
                        <a:rPr lang="en-US" sz="2000" b="0" u="none" strike="noStrike" kern="1200" baseline="0" dirty="0" smtClean="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rPr>
                        <a:t> a new mailbox and admin uses the PST Capture Tool to import PST data into the user’s Exchange Online mailbox.</a:t>
                      </a:r>
                      <a:endParaRPr lang="en-US" sz="2000" b="0" u="none" strike="noStrike" kern="1200" dirty="0">
                        <a:solidFill>
                          <a:schemeClr val="bg2">
                            <a:lumMod val="75000"/>
                          </a:schemeClr>
                        </a:solidFill>
                        <a:latin typeface="Segoe UI" panose="020B0502040204020203" pitchFamily="34" charset="0"/>
                        <a:ea typeface="Segoe UI" panose="020B0502040204020203" pitchFamily="34" charset="0"/>
                        <a:cs typeface="Segoe UI" panose="020B0502040204020203" pitchFamily="34" charset="0"/>
                      </a:endParaRPr>
                    </a:p>
                  </a:txBody>
                  <a:tcPr marR="73152" marT="36576" marB="36576" anchor="ctr">
                    <a:lnL w="38100" cap="flat" cmpd="sng" algn="ctr">
                      <a:solidFill>
                        <a:schemeClr val="bg2">
                          <a:lumMod val="75000"/>
                          <a:lumOff val="25000"/>
                        </a:schemeClr>
                      </a:solidFill>
                      <a:prstDash val="solid"/>
                      <a:round/>
                      <a:headEnd type="none" w="med" len="med"/>
                      <a:tailEnd type="none" w="med" len="med"/>
                    </a:lnL>
                    <a:lnR w="38100" cap="flat" cmpd="sng" algn="ctr">
                      <a:solidFill>
                        <a:schemeClr val="bg2">
                          <a:lumMod val="75000"/>
                          <a:lumOff val="25000"/>
                        </a:schemeClr>
                      </a:solidFill>
                      <a:prstDash val="solid"/>
                      <a:round/>
                      <a:headEnd type="none" w="med" len="med"/>
                      <a:tailEnd type="none" w="med" len="med"/>
                    </a:lnR>
                    <a:lnT w="38100" cap="flat" cmpd="sng" algn="ctr">
                      <a:solidFill>
                        <a:schemeClr val="bg2">
                          <a:lumMod val="75000"/>
                          <a:lumOff val="25000"/>
                        </a:schemeClr>
                      </a:solidFill>
                      <a:prstDash val="solid"/>
                      <a:round/>
                      <a:headEnd type="none" w="med" len="med"/>
                      <a:tailEnd type="none" w="med" len="med"/>
                    </a:lnT>
                    <a:lnB w="38100" cap="flat" cmpd="sng" algn="ctr">
                      <a:solidFill>
                        <a:schemeClr val="bg2">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bl>
          </a:graphicData>
        </a:graphic>
      </p:graphicFrame>
    </p:spTree>
    <p:extLst>
      <p:ext uri="{BB962C8B-B14F-4D97-AF65-F5344CB8AC3E}">
        <p14:creationId xmlns:p14="http://schemas.microsoft.com/office/powerpoint/2010/main" val="2312726584"/>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Migration </a:t>
            </a:r>
            <a:r>
              <a:rPr lang="de-DE" dirty="0" err="1"/>
              <a:t>option</a:t>
            </a:r>
            <a:r>
              <a:rPr lang="de-DE" dirty="0"/>
              <a:t> </a:t>
            </a:r>
            <a:r>
              <a:rPr lang="de-DE" dirty="0" err="1"/>
              <a:t>decision</a:t>
            </a:r>
            <a:r>
              <a:rPr lang="de-DE" dirty="0"/>
              <a:t> </a:t>
            </a:r>
            <a:r>
              <a:rPr lang="de-DE" dirty="0" err="1"/>
              <a:t>factors</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51</a:t>
            </a:fld>
            <a:endParaRPr lang="de-DE"/>
          </a:p>
        </p:txBody>
      </p:sp>
      <p:sp>
        <p:nvSpPr>
          <p:cNvPr id="5" name="Footer Placeholder 12"/>
          <p:cNvSpPr txBox="1">
            <a:spLocks/>
          </p:cNvSpPr>
          <p:nvPr/>
        </p:nvSpPr>
        <p:spPr>
          <a:xfrm>
            <a:off x="1856971" y="5976051"/>
            <a:ext cx="4107649" cy="156889"/>
          </a:xfrm>
          <a:prstGeom prst="rect">
            <a:avLst/>
          </a:prstGeom>
        </p:spPr>
        <p:txBody>
          <a:bodyPr lIns="0" tIns="0" rIns="0" bIns="0" anchor="ctr"/>
          <a:lstStyle>
            <a:defPPr>
              <a:defRPr lang="en-US"/>
            </a:defPPr>
            <a:lvl1pPr marL="0" algn="l" defTabSz="914363" rtl="0" eaLnBrk="1" latinLnBrk="0" hangingPunct="1">
              <a:defRPr sz="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E6B99D99-642A-4E17-BD22-6C52BED7EF28}" type="slidenum">
              <a:rPr lang="en-US" smtClean="0">
                <a:solidFill>
                  <a:srgbClr val="000000"/>
                </a:solidFill>
                <a:latin typeface="Segoe UI"/>
              </a:rPr>
              <a:pPr fontAlgn="auto">
                <a:spcBef>
                  <a:spcPts val="0"/>
                </a:spcBef>
                <a:spcAft>
                  <a:spcPts val="0"/>
                </a:spcAft>
                <a:defRPr/>
              </a:pPr>
              <a:t>51</a:t>
            </a:fld>
            <a:r>
              <a:rPr lang="en-US" smtClean="0">
                <a:solidFill>
                  <a:srgbClr val="000000"/>
                </a:solidFill>
                <a:latin typeface="Segoe UI"/>
              </a:rPr>
              <a:t>  </a:t>
            </a:r>
            <a:r>
              <a:rPr lang="en-US" smtClean="0">
                <a:solidFill>
                  <a:srgbClr val="FFC200"/>
                </a:solidFill>
                <a:latin typeface="Segoe UI"/>
              </a:rPr>
              <a:t>|  </a:t>
            </a:r>
            <a:r>
              <a:rPr lang="en-US" smtClean="0">
                <a:solidFill>
                  <a:srgbClr val="FFFFFF"/>
                </a:solidFill>
                <a:latin typeface="Segoe UI"/>
              </a:rPr>
              <a:t>Microsoft Confidential</a:t>
            </a:r>
            <a:endParaRPr lang="en-US" dirty="0">
              <a:solidFill>
                <a:srgbClr val="FFFFFF"/>
              </a:solidFill>
              <a:latin typeface="Segoe UI"/>
            </a:endParaRPr>
          </a:p>
        </p:txBody>
      </p:sp>
      <p:sp>
        <p:nvSpPr>
          <p:cNvPr id="6" name="Oval 44"/>
          <p:cNvSpPr/>
          <p:nvPr/>
        </p:nvSpPr>
        <p:spPr bwMode="auto">
          <a:xfrm>
            <a:off x="4825551" y="4158172"/>
            <a:ext cx="2174423" cy="2274125"/>
          </a:xfrm>
          <a:prstGeom prst="ellipse">
            <a:avLst/>
          </a:prstGeom>
          <a:solidFill>
            <a:srgbClr val="FF8C00"/>
          </a:solidFill>
          <a:ln w="9525" cap="flat" cmpd="sng" algn="ctr">
            <a:solidFill>
              <a:srgbClr val="FFFFFF">
                <a:shade val="80000"/>
              </a:srgbClr>
            </a:solidFill>
            <a:prstDash val="solid"/>
            <a:headEnd type="none" w="med" len="med"/>
            <a:tailEnd type="none" w="med" len="med"/>
          </a:ln>
          <a:effectLst/>
        </p:spPr>
        <p:txBody>
          <a:bodyPr vert="horz" wrap="square" lIns="0" tIns="0" rIns="0" bIns="0" numCol="1" rtlCol="0" anchor="t" anchorCtr="0" compatLnSpc="1">
            <a:prstTxWarp prst="textNoShape">
              <a:avLst/>
            </a:prstTxWarp>
            <a:norm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smtClean="0">
              <a:ln>
                <a:noFill/>
              </a:ln>
              <a:solidFill>
                <a:srgbClr val="FFFFFF"/>
              </a:solidFill>
              <a:effectLst/>
              <a:uLnTx/>
              <a:uFillTx/>
              <a:latin typeface="Segoe UI"/>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FFFF"/>
                </a:solidFill>
                <a:effectLst/>
                <a:uLnTx/>
                <a:uFillTx/>
                <a:latin typeface="Segoe UI"/>
              </a:rPr>
              <a:t>DEPLOYMENT PLAN</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FFFFFF"/>
                </a:solidFill>
                <a:effectLst/>
                <a:uLnTx/>
                <a:uFillTx/>
                <a:latin typeface="Segoe UI"/>
              </a:rPr>
              <a:t>Migration solution is part of the plan</a:t>
            </a:r>
            <a:endParaRPr kumimoji="0" lang="en-US" sz="1600" b="1" i="0" u="none" strike="noStrike" kern="0" cap="none" spc="0" normalizeH="0" baseline="0" noProof="0" dirty="0">
              <a:ln>
                <a:noFill/>
              </a:ln>
              <a:solidFill>
                <a:srgbClr val="FFFFFF"/>
              </a:solidFill>
              <a:effectLst/>
              <a:uLnTx/>
              <a:uFillTx/>
              <a:latin typeface="Segoe UI"/>
            </a:endParaRPr>
          </a:p>
        </p:txBody>
      </p:sp>
      <p:sp>
        <p:nvSpPr>
          <p:cNvPr id="7" name="Right Arrow 45"/>
          <p:cNvSpPr/>
          <p:nvPr/>
        </p:nvSpPr>
        <p:spPr bwMode="auto">
          <a:xfrm>
            <a:off x="3750000" y="4995052"/>
            <a:ext cx="804672" cy="575168"/>
          </a:xfrm>
          <a:prstGeom prst="rightArrow">
            <a:avLst/>
          </a:prstGeom>
          <a:solidFill>
            <a:srgbClr val="0072C6"/>
          </a:solidFill>
          <a:ln>
            <a:noFill/>
            <a:headEnd type="none" w="med" len="med"/>
            <a:tailEnd type="none" w="med" len="med"/>
          </a:ln>
          <a:effectLst/>
          <a:scene3d>
            <a:camera prst="orthographicFront">
              <a:rot lat="0" lon="0" rev="0"/>
            </a:camera>
            <a:lightRig rig="threePt" dir="t">
              <a:rot lat="0" lon="0" rev="20400000"/>
            </a:lightRig>
          </a:scene3d>
          <a:sp3d contourW="6350">
            <a:contourClr>
              <a:srgbClr val="FFE5B8">
                <a:shade val="25000"/>
                <a:satMod val="150000"/>
              </a:srgbClr>
            </a:contourClr>
          </a:sp3d>
        </p:spPr>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defRPr/>
            </a:pPr>
            <a:endParaRPr lang="en-US" sz="2200" kern="0" dirty="0" smtClean="0">
              <a:solidFill>
                <a:srgbClr val="FFFFFF">
                  <a:alpha val="99000"/>
                </a:srgbClr>
              </a:solidFill>
              <a:latin typeface="Segoe UI"/>
            </a:endParaRPr>
          </a:p>
        </p:txBody>
      </p:sp>
      <p:sp>
        <p:nvSpPr>
          <p:cNvPr id="8" name="Rectangle 46"/>
          <p:cNvSpPr/>
          <p:nvPr/>
        </p:nvSpPr>
        <p:spPr bwMode="auto">
          <a:xfrm>
            <a:off x="1762812" y="4508459"/>
            <a:ext cx="1886441" cy="1600200"/>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115888" marR="0" lvl="0" indent="-115888" defTabSz="914400" eaLnBrk="1" fontAlgn="auto" latinLnBrk="0" hangingPunct="1">
              <a:lnSpc>
                <a:spcPct val="100000"/>
              </a:lnSpc>
              <a:spcBef>
                <a:spcPts val="0"/>
              </a:spcBef>
              <a:spcAft>
                <a:spcPts val="600"/>
              </a:spcAft>
              <a:buClr>
                <a:srgbClr val="000000">
                  <a:lumMod val="50000"/>
                </a:srgbClr>
              </a:buClr>
              <a:buSzPct val="125000"/>
              <a:buFont typeface="Arial" pitchFamily="34" charset="0"/>
              <a:buChar char="•"/>
              <a:tabLst/>
              <a:defRPr/>
            </a:pPr>
            <a:endParaRPr kumimoji="0" lang="en-US" sz="1200" b="0" i="0" u="none" strike="noStrike" kern="0" cap="none" spc="0" normalizeH="0" baseline="0" noProof="0" dirty="0" smtClean="0">
              <a:ln>
                <a:noFill/>
              </a:ln>
              <a:solidFill>
                <a:srgbClr val="000000"/>
              </a:solidFill>
              <a:effectLst/>
              <a:uLnTx/>
              <a:uFillTx/>
              <a:latin typeface="Segoe" pitchFamily="34" charset="0"/>
            </a:endParaRPr>
          </a:p>
        </p:txBody>
      </p:sp>
      <p:sp>
        <p:nvSpPr>
          <p:cNvPr id="9" name="Rounded Rectangle 47"/>
          <p:cNvSpPr/>
          <p:nvPr/>
        </p:nvSpPr>
        <p:spPr bwMode="auto">
          <a:xfrm>
            <a:off x="1762812" y="3697191"/>
            <a:ext cx="1886441" cy="749808"/>
          </a:xfrm>
          <a:prstGeom prst="roundRect">
            <a:avLst>
              <a:gd name="adj" fmla="val 0"/>
            </a:avLst>
          </a:prstGeom>
          <a:solidFill>
            <a:srgbClr val="797A7D"/>
          </a:solidFill>
          <a:ln w="9525" cap="flat" cmpd="sng" algn="ctr">
            <a:solidFill>
              <a:srgbClr val="A5A5A5">
                <a:shade val="80000"/>
              </a:srgbClr>
            </a:solidFill>
            <a:prstDash val="solid"/>
            <a:headEnd type="none" w="med" len="med"/>
            <a:tailEnd type="none" w="med" len="med"/>
          </a:ln>
          <a:effectLst/>
        </p:spPr>
        <p:txBody>
          <a:bodyPr vert="horz" wrap="square" lIns="91436" tIns="45718" rIns="91436" bIns="45718" numCol="1" rtlCol="0" anchor="b" anchorCtr="0" compatLnSpc="1">
            <a:prstTxWarp prst="textNoShape">
              <a:avLst/>
            </a:prstTxWarp>
          </a:bodyPr>
          <a:lstStyle/>
          <a:p>
            <a:pPr marL="0" marR="0" lvl="0" indent="0" defTabSz="91409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rPr>
              <a:t>Source </a:t>
            </a:r>
            <a:r>
              <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rPr>
              <a:t>server</a:t>
            </a:r>
          </a:p>
        </p:txBody>
      </p:sp>
      <p:sp>
        <p:nvSpPr>
          <p:cNvPr id="10" name="Text Placeholder 2"/>
          <p:cNvSpPr txBox="1">
            <a:spLocks/>
          </p:cNvSpPr>
          <p:nvPr/>
        </p:nvSpPr>
        <p:spPr>
          <a:xfrm>
            <a:off x="1881340" y="4671779"/>
            <a:ext cx="1638024" cy="1163395"/>
          </a:xfrm>
          <a:prstGeom prst="rect">
            <a:avLst/>
          </a:prstGeom>
        </p:spPr>
        <p:txBody>
          <a:bodyPr vert="horz" wrap="square" lIns="0" tIns="0" rIns="0" bIns="0" rtlCol="0">
            <a:spAutoFit/>
          </a:bodyPr>
          <a:lstStyle/>
          <a:p>
            <a:pPr marL="344488" indent="-344488" fontAlgn="auto">
              <a:lnSpc>
                <a:spcPct val="90000"/>
              </a:lnSpc>
              <a:spcBef>
                <a:spcPct val="20000"/>
              </a:spcBef>
              <a:spcAft>
                <a:spcPts val="0"/>
              </a:spcAft>
              <a:buSzPct val="90000"/>
              <a:buFontTx/>
              <a:buBlip>
                <a:blip r:embed="rId3"/>
              </a:buBlip>
              <a:defRPr/>
            </a:pPr>
            <a:r>
              <a:rPr lang="en-US" sz="1800" kern="0" dirty="0">
                <a:solidFill>
                  <a:srgbClr val="000000"/>
                </a:solidFill>
                <a:latin typeface="Segoe UI"/>
              </a:rPr>
              <a:t>Exchange</a:t>
            </a:r>
          </a:p>
          <a:p>
            <a:pPr marL="344488" indent="-344488" fontAlgn="auto">
              <a:lnSpc>
                <a:spcPct val="90000"/>
              </a:lnSpc>
              <a:spcBef>
                <a:spcPct val="20000"/>
              </a:spcBef>
              <a:spcAft>
                <a:spcPts val="0"/>
              </a:spcAft>
              <a:buSzPct val="90000"/>
              <a:buFontTx/>
              <a:buBlip>
                <a:blip r:embed="rId3"/>
              </a:buBlip>
              <a:defRPr/>
            </a:pPr>
            <a:r>
              <a:rPr lang="en-US" sz="1800" kern="0" dirty="0">
                <a:solidFill>
                  <a:srgbClr val="000000"/>
                </a:solidFill>
                <a:latin typeface="Segoe UI"/>
              </a:rPr>
              <a:t>IMAP</a:t>
            </a:r>
          </a:p>
          <a:p>
            <a:pPr marL="344488" indent="-344488" fontAlgn="auto">
              <a:lnSpc>
                <a:spcPct val="90000"/>
              </a:lnSpc>
              <a:spcBef>
                <a:spcPct val="20000"/>
              </a:spcBef>
              <a:spcAft>
                <a:spcPts val="0"/>
              </a:spcAft>
              <a:buSzPct val="90000"/>
              <a:buFontTx/>
              <a:buBlip>
                <a:blip r:embed="rId3"/>
              </a:buBlip>
              <a:defRPr/>
            </a:pPr>
            <a:r>
              <a:rPr lang="en-US" sz="1800" kern="0" dirty="0">
                <a:solidFill>
                  <a:srgbClr val="000000"/>
                </a:solidFill>
                <a:latin typeface="Segoe UI"/>
              </a:rPr>
              <a:t>Lotus Notes</a:t>
            </a:r>
          </a:p>
          <a:p>
            <a:pPr marL="344488" indent="-344488" fontAlgn="auto">
              <a:lnSpc>
                <a:spcPct val="90000"/>
              </a:lnSpc>
              <a:spcBef>
                <a:spcPct val="20000"/>
              </a:spcBef>
              <a:spcAft>
                <a:spcPts val="0"/>
              </a:spcAft>
              <a:buSzPct val="90000"/>
              <a:buFontTx/>
              <a:buBlip>
                <a:blip r:embed="rId3"/>
              </a:buBlip>
              <a:defRPr/>
            </a:pPr>
            <a:r>
              <a:rPr lang="en-US" sz="1800" kern="0" dirty="0">
                <a:solidFill>
                  <a:srgbClr val="000000"/>
                </a:solidFill>
                <a:latin typeface="Segoe UI"/>
              </a:rPr>
              <a:t>Google</a:t>
            </a:r>
          </a:p>
        </p:txBody>
      </p:sp>
      <p:sp>
        <p:nvSpPr>
          <p:cNvPr id="11" name="Rectangle 49"/>
          <p:cNvSpPr/>
          <p:nvPr/>
        </p:nvSpPr>
        <p:spPr bwMode="auto">
          <a:xfrm>
            <a:off x="2681412" y="2132365"/>
            <a:ext cx="1886441" cy="1293013"/>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115888" marR="0" lvl="0" indent="-115888" defTabSz="914400" eaLnBrk="1" fontAlgn="auto" latinLnBrk="0" hangingPunct="1">
              <a:lnSpc>
                <a:spcPct val="100000"/>
              </a:lnSpc>
              <a:spcBef>
                <a:spcPts val="0"/>
              </a:spcBef>
              <a:spcAft>
                <a:spcPts val="600"/>
              </a:spcAft>
              <a:buClr>
                <a:srgbClr val="000000">
                  <a:lumMod val="50000"/>
                </a:srgbClr>
              </a:buClr>
              <a:buSzPct val="125000"/>
              <a:buFont typeface="Arial" pitchFamily="34" charset="0"/>
              <a:buChar char="•"/>
              <a:tabLst/>
              <a:defRPr/>
            </a:pPr>
            <a:endParaRPr kumimoji="0" lang="en-US" sz="1200" b="0" i="0" u="none" strike="noStrike" kern="0" cap="none" spc="0" normalizeH="0" baseline="0" noProof="0" dirty="0" smtClean="0">
              <a:ln>
                <a:noFill/>
              </a:ln>
              <a:solidFill>
                <a:srgbClr val="000000"/>
              </a:solidFill>
              <a:effectLst/>
              <a:uLnTx/>
              <a:uFillTx/>
              <a:latin typeface="Segoe" pitchFamily="34" charset="0"/>
            </a:endParaRPr>
          </a:p>
        </p:txBody>
      </p:sp>
      <p:sp>
        <p:nvSpPr>
          <p:cNvPr id="12" name="Rounded Rectangle 50"/>
          <p:cNvSpPr/>
          <p:nvPr/>
        </p:nvSpPr>
        <p:spPr bwMode="auto">
          <a:xfrm>
            <a:off x="2681412" y="1317440"/>
            <a:ext cx="1886441" cy="749808"/>
          </a:xfrm>
          <a:prstGeom prst="roundRect">
            <a:avLst>
              <a:gd name="adj" fmla="val 0"/>
            </a:avLst>
          </a:prstGeom>
          <a:solidFill>
            <a:srgbClr val="797A7D"/>
          </a:solidFill>
          <a:ln w="9525" cap="flat" cmpd="sng" algn="ctr">
            <a:solidFill>
              <a:srgbClr val="A5A5A5">
                <a:shade val="80000"/>
              </a:srgbClr>
            </a:solidFill>
            <a:prstDash val="solid"/>
            <a:headEnd type="none" w="med" len="med"/>
            <a:tailEnd type="none" w="med" len="med"/>
          </a:ln>
          <a:effectLst/>
        </p:spPr>
        <p:txBody>
          <a:bodyPr vert="horz" wrap="square" lIns="91436" tIns="45718" rIns="91436" bIns="45718" numCol="1" rtlCol="0" anchor="b" anchorCtr="0" compatLnSpc="1">
            <a:prstTxWarp prst="textNoShape">
              <a:avLst/>
            </a:prstTxWarp>
          </a:bodyPr>
          <a:lstStyle/>
          <a:p>
            <a:pPr marL="0" marR="0" lvl="0" indent="0" defTabSz="91409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rPr>
              <a:t>Size</a:t>
            </a:r>
          </a:p>
        </p:txBody>
      </p:sp>
      <p:sp>
        <p:nvSpPr>
          <p:cNvPr id="13" name="Right Arrow 51"/>
          <p:cNvSpPr/>
          <p:nvPr/>
        </p:nvSpPr>
        <p:spPr bwMode="auto">
          <a:xfrm rot="2083412">
            <a:off x="4173690" y="3811117"/>
            <a:ext cx="807772" cy="575168"/>
          </a:xfrm>
          <a:prstGeom prst="rightArrow">
            <a:avLst/>
          </a:prstGeom>
          <a:solidFill>
            <a:srgbClr val="0072C6"/>
          </a:solidFill>
          <a:ln>
            <a:noFill/>
            <a:headEnd type="none" w="med" len="med"/>
            <a:tailEnd type="none" w="med" len="med"/>
          </a:ln>
          <a:effectLst/>
          <a:scene3d>
            <a:camera prst="orthographicFront">
              <a:rot lat="0" lon="0" rev="0"/>
            </a:camera>
            <a:lightRig rig="threePt" dir="t">
              <a:rot lat="0" lon="0" rev="20400000"/>
            </a:lightRig>
          </a:scene3d>
          <a:sp3d contourW="6350">
            <a:contourClr>
              <a:srgbClr val="FFE5B8">
                <a:shade val="25000"/>
                <a:satMod val="150000"/>
              </a:srgbClr>
            </a:contourClr>
          </a:sp3d>
        </p:spPr>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defRPr/>
            </a:pPr>
            <a:endParaRPr lang="en-US" sz="2200" kern="0" dirty="0" smtClean="0">
              <a:solidFill>
                <a:srgbClr val="FFFFFF">
                  <a:alpha val="99000"/>
                </a:srgbClr>
              </a:solidFill>
              <a:latin typeface="Segoe UI"/>
            </a:endParaRPr>
          </a:p>
        </p:txBody>
      </p:sp>
      <p:sp>
        <p:nvSpPr>
          <p:cNvPr id="14" name="Text Placeholder 2"/>
          <p:cNvSpPr txBox="1">
            <a:spLocks/>
          </p:cNvSpPr>
          <p:nvPr/>
        </p:nvSpPr>
        <p:spPr>
          <a:xfrm>
            <a:off x="2842124" y="2208900"/>
            <a:ext cx="1608212" cy="858697"/>
          </a:xfrm>
          <a:prstGeom prst="rect">
            <a:avLst/>
          </a:prstGeom>
        </p:spPr>
        <p:txBody>
          <a:bodyPr vert="horz" wrap="square" lIns="0" tIns="0" rIns="0" bIns="0" rtlCol="0">
            <a:spAutoFit/>
          </a:bodyPr>
          <a:lstStyle/>
          <a:p>
            <a:pPr marL="344488" indent="-344488" fontAlgn="auto">
              <a:lnSpc>
                <a:spcPct val="90000"/>
              </a:lnSpc>
              <a:spcBef>
                <a:spcPct val="20000"/>
              </a:spcBef>
              <a:spcAft>
                <a:spcPts val="0"/>
              </a:spcAft>
              <a:buSzPct val="90000"/>
              <a:buFontTx/>
              <a:buBlip>
                <a:blip r:embed="rId3"/>
              </a:buBlip>
              <a:defRPr/>
            </a:pPr>
            <a:r>
              <a:rPr lang="en-US" sz="1800" kern="0" dirty="0">
                <a:solidFill>
                  <a:srgbClr val="000000"/>
                </a:solidFill>
                <a:latin typeface="Segoe UI"/>
              </a:rPr>
              <a:t>Large</a:t>
            </a:r>
          </a:p>
          <a:p>
            <a:pPr marL="344488" indent="-344488" fontAlgn="auto">
              <a:lnSpc>
                <a:spcPct val="90000"/>
              </a:lnSpc>
              <a:spcBef>
                <a:spcPct val="20000"/>
              </a:spcBef>
              <a:spcAft>
                <a:spcPts val="0"/>
              </a:spcAft>
              <a:buSzPct val="90000"/>
              <a:buFontTx/>
              <a:buBlip>
                <a:blip r:embed="rId3"/>
              </a:buBlip>
              <a:defRPr/>
            </a:pPr>
            <a:r>
              <a:rPr lang="en-US" sz="1800" kern="0" dirty="0">
                <a:solidFill>
                  <a:srgbClr val="000000"/>
                </a:solidFill>
                <a:latin typeface="Segoe UI"/>
              </a:rPr>
              <a:t>Medium</a:t>
            </a:r>
          </a:p>
          <a:p>
            <a:pPr marL="344488" indent="-344488" fontAlgn="auto">
              <a:lnSpc>
                <a:spcPct val="90000"/>
              </a:lnSpc>
              <a:spcBef>
                <a:spcPct val="20000"/>
              </a:spcBef>
              <a:spcAft>
                <a:spcPts val="0"/>
              </a:spcAft>
              <a:buSzPct val="90000"/>
              <a:buFontTx/>
              <a:buBlip>
                <a:blip r:embed="rId3"/>
              </a:buBlip>
              <a:defRPr/>
            </a:pPr>
            <a:r>
              <a:rPr lang="en-US" sz="1800" kern="0" dirty="0">
                <a:solidFill>
                  <a:srgbClr val="000000"/>
                </a:solidFill>
                <a:latin typeface="Segoe UI"/>
              </a:rPr>
              <a:t>Small</a:t>
            </a:r>
          </a:p>
        </p:txBody>
      </p:sp>
      <p:sp>
        <p:nvSpPr>
          <p:cNvPr id="15" name="Rectangle 54"/>
          <p:cNvSpPr/>
          <p:nvPr/>
        </p:nvSpPr>
        <p:spPr bwMode="auto">
          <a:xfrm>
            <a:off x="8302825" y="4773086"/>
            <a:ext cx="1886441" cy="1293014"/>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115888" marR="0" lvl="0" indent="-115888" defTabSz="914400" eaLnBrk="1" fontAlgn="auto" latinLnBrk="0" hangingPunct="1">
              <a:lnSpc>
                <a:spcPct val="100000"/>
              </a:lnSpc>
              <a:spcBef>
                <a:spcPts val="0"/>
              </a:spcBef>
              <a:spcAft>
                <a:spcPts val="600"/>
              </a:spcAft>
              <a:buClr>
                <a:srgbClr val="000000">
                  <a:lumMod val="50000"/>
                </a:srgbClr>
              </a:buClr>
              <a:buSzPct val="125000"/>
              <a:buFont typeface="Arial" pitchFamily="34" charset="0"/>
              <a:buChar char="•"/>
              <a:tabLst/>
              <a:defRPr/>
            </a:pPr>
            <a:endParaRPr kumimoji="0" lang="en-US" sz="1200" b="0" i="0" u="none" strike="noStrike" kern="0" cap="none" spc="0" normalizeH="0" baseline="0" noProof="0" dirty="0">
              <a:ln>
                <a:noFill/>
              </a:ln>
              <a:solidFill>
                <a:srgbClr val="000000"/>
              </a:solidFill>
              <a:effectLst/>
              <a:uLnTx/>
              <a:uFillTx/>
              <a:latin typeface="Segoe" pitchFamily="34" charset="0"/>
            </a:endParaRPr>
          </a:p>
        </p:txBody>
      </p:sp>
      <p:sp>
        <p:nvSpPr>
          <p:cNvPr id="16" name="Right Arrow 55"/>
          <p:cNvSpPr/>
          <p:nvPr/>
        </p:nvSpPr>
        <p:spPr bwMode="auto">
          <a:xfrm rot="5400000">
            <a:off x="5501634" y="3422106"/>
            <a:ext cx="804672" cy="576072"/>
          </a:xfrm>
          <a:prstGeom prst="rightArrow">
            <a:avLst/>
          </a:prstGeom>
          <a:solidFill>
            <a:srgbClr val="0072C6"/>
          </a:solidFill>
          <a:ln>
            <a:noFill/>
            <a:headEnd type="none" w="med" len="med"/>
            <a:tailEnd type="none" w="med" len="med"/>
          </a:ln>
          <a:effectLst/>
          <a:scene3d>
            <a:camera prst="orthographicFront">
              <a:rot lat="0" lon="0" rev="0"/>
            </a:camera>
            <a:lightRig rig="threePt" dir="t">
              <a:rot lat="0" lon="0" rev="20400000"/>
            </a:lightRig>
          </a:scene3d>
          <a:sp3d contourW="6350">
            <a:contourClr>
              <a:srgbClr val="FFE5B8">
                <a:shade val="25000"/>
                <a:satMod val="150000"/>
              </a:srgbClr>
            </a:contourClr>
          </a:sp3d>
        </p:spPr>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defRPr/>
            </a:pPr>
            <a:endParaRPr lang="en-US" sz="2200" kern="0" dirty="0" smtClean="0">
              <a:solidFill>
                <a:srgbClr val="FFFFFF">
                  <a:alpha val="99000"/>
                </a:srgbClr>
              </a:solidFill>
              <a:latin typeface="Segoe UI"/>
            </a:endParaRPr>
          </a:p>
        </p:txBody>
      </p:sp>
      <p:sp>
        <p:nvSpPr>
          <p:cNvPr id="17" name="Rounded Rectangle 56"/>
          <p:cNvSpPr/>
          <p:nvPr/>
        </p:nvSpPr>
        <p:spPr bwMode="auto">
          <a:xfrm>
            <a:off x="8302825" y="3960637"/>
            <a:ext cx="1886441" cy="744856"/>
          </a:xfrm>
          <a:prstGeom prst="roundRect">
            <a:avLst>
              <a:gd name="adj" fmla="val 0"/>
            </a:avLst>
          </a:prstGeom>
          <a:solidFill>
            <a:srgbClr val="FFB900"/>
          </a:solidFill>
          <a:ln w="9525" cap="flat" cmpd="sng" algn="ctr">
            <a:solidFill>
              <a:srgbClr val="FFC200">
                <a:shade val="80000"/>
              </a:srgbClr>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defTabSz="91409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rPr>
              <a:t>Identity management</a:t>
            </a:r>
          </a:p>
        </p:txBody>
      </p:sp>
      <p:sp>
        <p:nvSpPr>
          <p:cNvPr id="18" name="Text Placeholder 2"/>
          <p:cNvSpPr txBox="1">
            <a:spLocks/>
          </p:cNvSpPr>
          <p:nvPr/>
        </p:nvSpPr>
        <p:spPr>
          <a:xfrm>
            <a:off x="8341775" y="4849621"/>
            <a:ext cx="1847491" cy="858697"/>
          </a:xfrm>
          <a:prstGeom prst="rect">
            <a:avLst/>
          </a:prstGeom>
        </p:spPr>
        <p:txBody>
          <a:bodyPr vert="horz" wrap="square" lIns="0" tIns="0" rIns="0" bIns="0" rtlCol="0">
            <a:spAutoFit/>
          </a:bodyPr>
          <a:lstStyle/>
          <a:p>
            <a:pPr marL="344488" indent="-344488" fontAlgn="auto">
              <a:lnSpc>
                <a:spcPct val="90000"/>
              </a:lnSpc>
              <a:spcBef>
                <a:spcPct val="20000"/>
              </a:spcBef>
              <a:spcAft>
                <a:spcPts val="0"/>
              </a:spcAft>
              <a:buSzPct val="90000"/>
              <a:buFontTx/>
              <a:buBlip>
                <a:blip r:embed="rId3"/>
              </a:buBlip>
              <a:defRPr/>
            </a:pPr>
            <a:r>
              <a:rPr lang="en-US" sz="1800" kern="0" dirty="0" smtClean="0">
                <a:solidFill>
                  <a:srgbClr val="000000"/>
                </a:solidFill>
                <a:latin typeface="Segoe UI"/>
              </a:rPr>
              <a:t>On-premises</a:t>
            </a:r>
            <a:endParaRPr lang="en-US" sz="1800" kern="0" dirty="0">
              <a:solidFill>
                <a:srgbClr val="000000"/>
              </a:solidFill>
              <a:latin typeface="Segoe UI"/>
            </a:endParaRPr>
          </a:p>
          <a:p>
            <a:pPr marL="344488" indent="-344488" fontAlgn="auto">
              <a:lnSpc>
                <a:spcPct val="90000"/>
              </a:lnSpc>
              <a:spcBef>
                <a:spcPct val="20000"/>
              </a:spcBef>
              <a:spcAft>
                <a:spcPts val="0"/>
              </a:spcAft>
              <a:buSzPct val="90000"/>
              <a:buFontTx/>
              <a:buBlip>
                <a:blip r:embed="rId3"/>
              </a:buBlip>
              <a:defRPr/>
            </a:pPr>
            <a:r>
              <a:rPr lang="en-US" sz="1800" kern="0" spc="-40" dirty="0">
                <a:solidFill>
                  <a:srgbClr val="000000"/>
                </a:solidFill>
                <a:latin typeface="Segoe UI"/>
              </a:rPr>
              <a:t>Single </a:t>
            </a:r>
            <a:r>
              <a:rPr lang="en-US" sz="1800" kern="0" spc="-40" dirty="0" smtClean="0">
                <a:solidFill>
                  <a:srgbClr val="000000"/>
                </a:solidFill>
                <a:latin typeface="Segoe UI"/>
              </a:rPr>
              <a:t>sign-on</a:t>
            </a:r>
            <a:endParaRPr lang="en-US" sz="1800" kern="0" spc="-40" dirty="0">
              <a:solidFill>
                <a:srgbClr val="000000"/>
              </a:solidFill>
              <a:latin typeface="Segoe UI"/>
            </a:endParaRPr>
          </a:p>
          <a:p>
            <a:pPr marL="344488" indent="-344488" fontAlgn="auto">
              <a:lnSpc>
                <a:spcPct val="90000"/>
              </a:lnSpc>
              <a:spcBef>
                <a:spcPct val="20000"/>
              </a:spcBef>
              <a:spcAft>
                <a:spcPts val="0"/>
              </a:spcAft>
              <a:buSzPct val="90000"/>
              <a:buFontTx/>
              <a:buBlip>
                <a:blip r:embed="rId3"/>
              </a:buBlip>
              <a:defRPr/>
            </a:pPr>
            <a:r>
              <a:rPr lang="en-US" sz="1800" kern="0" dirty="0" smtClean="0">
                <a:solidFill>
                  <a:srgbClr val="000000"/>
                </a:solidFill>
                <a:latin typeface="Segoe UI"/>
              </a:rPr>
              <a:t>On-cloud</a:t>
            </a:r>
            <a:endParaRPr lang="en-US" sz="1800" kern="0" dirty="0">
              <a:solidFill>
                <a:srgbClr val="000000"/>
              </a:solidFill>
              <a:latin typeface="Segoe UI"/>
            </a:endParaRPr>
          </a:p>
        </p:txBody>
      </p:sp>
      <p:sp>
        <p:nvSpPr>
          <p:cNvPr id="19" name="Right Arrow 58"/>
          <p:cNvSpPr/>
          <p:nvPr/>
        </p:nvSpPr>
        <p:spPr bwMode="auto">
          <a:xfrm rot="19048696" flipH="1">
            <a:off x="6971061" y="3811117"/>
            <a:ext cx="807772" cy="575168"/>
          </a:xfrm>
          <a:prstGeom prst="rightArrow">
            <a:avLst/>
          </a:prstGeom>
          <a:solidFill>
            <a:srgbClr val="0072C6"/>
          </a:solidFill>
          <a:ln>
            <a:noFill/>
            <a:headEnd type="none" w="med" len="med"/>
            <a:tailEnd type="none" w="med" len="med"/>
          </a:ln>
          <a:effectLst/>
          <a:scene3d>
            <a:camera prst="orthographicFront">
              <a:rot lat="0" lon="0" rev="0"/>
            </a:camera>
            <a:lightRig rig="threePt" dir="t">
              <a:rot lat="0" lon="0" rev="20400000"/>
            </a:lightRig>
          </a:scene3d>
          <a:sp3d contourW="6350">
            <a:contourClr>
              <a:srgbClr val="FFE5B8">
                <a:shade val="25000"/>
                <a:satMod val="150000"/>
              </a:srgbClr>
            </a:contourClr>
          </a:sp3d>
        </p:spPr>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defRPr/>
            </a:pPr>
            <a:endParaRPr lang="en-US" sz="2200" kern="0" dirty="0" smtClean="0">
              <a:solidFill>
                <a:srgbClr val="FFFFFF">
                  <a:alpha val="99000"/>
                </a:srgbClr>
              </a:solidFill>
              <a:latin typeface="Segoe UI"/>
            </a:endParaRPr>
          </a:p>
        </p:txBody>
      </p:sp>
      <p:sp>
        <p:nvSpPr>
          <p:cNvPr id="20" name="Right Arrow 59"/>
          <p:cNvSpPr/>
          <p:nvPr/>
        </p:nvSpPr>
        <p:spPr bwMode="auto">
          <a:xfrm rot="10800000">
            <a:off x="7321652" y="4995052"/>
            <a:ext cx="804672" cy="575168"/>
          </a:xfrm>
          <a:prstGeom prst="rightArrow">
            <a:avLst/>
          </a:prstGeom>
          <a:solidFill>
            <a:srgbClr val="0072C6"/>
          </a:solidFill>
          <a:ln>
            <a:noFill/>
            <a:headEnd type="none" w="med" len="med"/>
            <a:tailEnd type="none" w="med" len="med"/>
          </a:ln>
          <a:effectLst/>
          <a:scene3d>
            <a:camera prst="orthographicFront">
              <a:rot lat="0" lon="0" rev="0"/>
            </a:camera>
            <a:lightRig rig="threePt" dir="t">
              <a:rot lat="0" lon="0" rev="20400000"/>
            </a:lightRig>
          </a:scene3d>
          <a:sp3d contourW="6350">
            <a:contourClr>
              <a:srgbClr val="FFE5B8">
                <a:shade val="25000"/>
                <a:satMod val="150000"/>
              </a:srgbClr>
            </a:contourClr>
          </a:sp3d>
        </p:spPr>
        <p:txBody>
          <a:bodyPr vert="horz" wrap="square" lIns="91436" tIns="45718" rIns="91436" bIns="45718" numCol="1" rtlCol="0" anchor="ctr" anchorCtr="0" compatLnSpc="1">
            <a:prstTxWarp prst="textNoShape">
              <a:avLst/>
            </a:prstTxWarp>
          </a:bodyPr>
          <a:lstStyle/>
          <a:p>
            <a:pPr algn="ctr" defTabSz="914099" fontAlgn="auto">
              <a:spcBef>
                <a:spcPts val="0"/>
              </a:spcBef>
              <a:spcAft>
                <a:spcPts val="0"/>
              </a:spcAft>
              <a:defRPr/>
            </a:pPr>
            <a:endParaRPr lang="en-US" sz="2200" kern="0" dirty="0" smtClean="0">
              <a:solidFill>
                <a:srgbClr val="FFFFFF">
                  <a:alpha val="99000"/>
                </a:srgbClr>
              </a:solidFill>
              <a:latin typeface="Segoe UI"/>
            </a:endParaRPr>
          </a:p>
        </p:txBody>
      </p:sp>
      <p:sp>
        <p:nvSpPr>
          <p:cNvPr id="21" name="Rectangle 60"/>
          <p:cNvSpPr/>
          <p:nvPr/>
        </p:nvSpPr>
        <p:spPr bwMode="auto">
          <a:xfrm>
            <a:off x="7388864" y="1985194"/>
            <a:ext cx="1886441" cy="1600200"/>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115888" marR="0" lvl="0" indent="-115888" defTabSz="914400" eaLnBrk="1" fontAlgn="auto" latinLnBrk="0" hangingPunct="1">
              <a:lnSpc>
                <a:spcPct val="100000"/>
              </a:lnSpc>
              <a:spcBef>
                <a:spcPts val="0"/>
              </a:spcBef>
              <a:spcAft>
                <a:spcPts val="600"/>
              </a:spcAft>
              <a:buClr>
                <a:srgbClr val="000000">
                  <a:lumMod val="50000"/>
                </a:srgbClr>
              </a:buClr>
              <a:buSzPct val="125000"/>
              <a:buFont typeface="Arial" pitchFamily="34" charset="0"/>
              <a:buChar char="•"/>
              <a:tabLst/>
              <a:defRPr/>
            </a:pPr>
            <a:endParaRPr kumimoji="0" lang="en-US" sz="1200" b="0" i="0" u="none" strike="noStrike" kern="0" cap="none" spc="0" normalizeH="0" baseline="0" noProof="0" dirty="0" smtClean="0">
              <a:ln>
                <a:noFill/>
              </a:ln>
              <a:solidFill>
                <a:srgbClr val="000000"/>
              </a:solidFill>
              <a:effectLst/>
              <a:uLnTx/>
              <a:uFillTx/>
              <a:latin typeface="Segoe" pitchFamily="34" charset="0"/>
            </a:endParaRPr>
          </a:p>
        </p:txBody>
      </p:sp>
      <p:sp>
        <p:nvSpPr>
          <p:cNvPr id="22" name="Rounded Rectangle 61"/>
          <p:cNvSpPr/>
          <p:nvPr/>
        </p:nvSpPr>
        <p:spPr bwMode="auto">
          <a:xfrm>
            <a:off x="7388864" y="1173926"/>
            <a:ext cx="1886441" cy="749808"/>
          </a:xfrm>
          <a:prstGeom prst="roundRect">
            <a:avLst>
              <a:gd name="adj" fmla="val 0"/>
            </a:avLst>
          </a:prstGeom>
          <a:solidFill>
            <a:srgbClr val="EB3C00"/>
          </a:solidFill>
          <a:ln w="9525" cap="flat" cmpd="sng" algn="ctr">
            <a:noFill/>
            <a:prstDash val="solid"/>
            <a:headEnd type="none" w="med" len="med"/>
            <a:tailEnd type="none" w="med" len="med"/>
          </a:ln>
          <a:effectLst/>
        </p:spPr>
        <p:txBody>
          <a:bodyPr vert="horz" wrap="square" lIns="91436" tIns="45718" rIns="91436" bIns="45718" numCol="1" rtlCol="0" anchor="b" anchorCtr="0" compatLnSpc="1">
            <a:prstTxWarp prst="textNoShape">
              <a:avLst/>
            </a:prstTxWarp>
          </a:bodyPr>
          <a:lstStyle/>
          <a:p>
            <a:pPr marL="0" marR="0" lvl="0" indent="0" defTabSz="91409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rPr>
              <a:t>Provisioning</a:t>
            </a:r>
          </a:p>
        </p:txBody>
      </p:sp>
      <p:sp>
        <p:nvSpPr>
          <p:cNvPr id="23" name="Text Placeholder 2"/>
          <p:cNvSpPr txBox="1">
            <a:spLocks/>
          </p:cNvSpPr>
          <p:nvPr/>
        </p:nvSpPr>
        <p:spPr>
          <a:xfrm>
            <a:off x="7493635" y="2126741"/>
            <a:ext cx="1758777" cy="1357295"/>
          </a:xfrm>
          <a:prstGeom prst="rect">
            <a:avLst/>
          </a:prstGeom>
        </p:spPr>
        <p:txBody>
          <a:bodyPr vert="horz" wrap="square" lIns="0" tIns="0" rIns="0" bIns="0" rtlCol="0">
            <a:spAutoFit/>
          </a:bodyPr>
          <a:lstStyle/>
          <a:p>
            <a:pPr marL="344488" indent="-344488" fontAlgn="auto">
              <a:lnSpc>
                <a:spcPct val="90000"/>
              </a:lnSpc>
              <a:spcBef>
                <a:spcPct val="20000"/>
              </a:spcBef>
              <a:spcAft>
                <a:spcPts val="0"/>
              </a:spcAft>
              <a:buSzPct val="90000"/>
              <a:buFontTx/>
              <a:buBlip>
                <a:blip r:embed="rId3"/>
              </a:buBlip>
              <a:defRPr/>
            </a:pPr>
            <a:r>
              <a:rPr lang="en-US" sz="1800" kern="0" dirty="0" smtClean="0">
                <a:solidFill>
                  <a:srgbClr val="000000"/>
                </a:solidFill>
                <a:latin typeface="Segoe UI"/>
              </a:rPr>
              <a:t>DirSync</a:t>
            </a:r>
          </a:p>
          <a:p>
            <a:pPr marL="344488" indent="-344488" fontAlgn="auto">
              <a:lnSpc>
                <a:spcPct val="90000"/>
              </a:lnSpc>
              <a:spcBef>
                <a:spcPct val="20000"/>
              </a:spcBef>
              <a:spcAft>
                <a:spcPts val="0"/>
              </a:spcAft>
              <a:buSzPct val="90000"/>
              <a:buFontTx/>
              <a:buBlip>
                <a:blip r:embed="rId3"/>
              </a:buBlip>
              <a:defRPr/>
            </a:pPr>
            <a:r>
              <a:rPr lang="en-US" sz="1800" kern="0" dirty="0" smtClean="0">
                <a:solidFill>
                  <a:srgbClr val="000000"/>
                </a:solidFill>
                <a:latin typeface="Segoe UI"/>
              </a:rPr>
              <a:t>Manual/Bulk Provisioning</a:t>
            </a:r>
          </a:p>
          <a:p>
            <a:pPr marL="344488" indent="-344488" fontAlgn="auto">
              <a:lnSpc>
                <a:spcPct val="90000"/>
              </a:lnSpc>
              <a:spcBef>
                <a:spcPct val="20000"/>
              </a:spcBef>
              <a:spcAft>
                <a:spcPts val="0"/>
              </a:spcAft>
              <a:buSzPct val="90000"/>
              <a:buFontTx/>
              <a:buBlip>
                <a:blip r:embed="rId3"/>
              </a:buBlip>
              <a:defRPr/>
            </a:pPr>
            <a:r>
              <a:rPr lang="en-US" sz="1800" kern="0" dirty="0" smtClean="0">
                <a:solidFill>
                  <a:srgbClr val="000000"/>
                </a:solidFill>
                <a:latin typeface="Segoe UI"/>
              </a:rPr>
              <a:t>Automatic Provisioning</a:t>
            </a:r>
          </a:p>
        </p:txBody>
      </p:sp>
      <p:sp>
        <p:nvSpPr>
          <p:cNvPr id="24" name="Rectangle 63"/>
          <p:cNvSpPr/>
          <p:nvPr/>
        </p:nvSpPr>
        <p:spPr bwMode="auto">
          <a:xfrm>
            <a:off x="5048033" y="1927773"/>
            <a:ext cx="1886441" cy="1293013"/>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115888" marR="0" lvl="0" indent="-115888" defTabSz="914400" eaLnBrk="1" fontAlgn="auto" latinLnBrk="0" hangingPunct="1">
              <a:lnSpc>
                <a:spcPct val="100000"/>
              </a:lnSpc>
              <a:spcBef>
                <a:spcPts val="0"/>
              </a:spcBef>
              <a:spcAft>
                <a:spcPts val="600"/>
              </a:spcAft>
              <a:buClr>
                <a:srgbClr val="000000">
                  <a:lumMod val="50000"/>
                </a:srgbClr>
              </a:buClr>
              <a:buSzPct val="125000"/>
              <a:buFont typeface="Arial" pitchFamily="34" charset="0"/>
              <a:buChar char="•"/>
              <a:tabLst/>
              <a:defRPr/>
            </a:pPr>
            <a:endParaRPr kumimoji="0" lang="en-US" sz="1200" b="0" i="0" u="none" strike="noStrike" kern="0" cap="none" spc="0" normalizeH="0" baseline="0" noProof="0" dirty="0" smtClean="0">
              <a:ln>
                <a:noFill/>
              </a:ln>
              <a:solidFill>
                <a:srgbClr val="000000"/>
              </a:solidFill>
              <a:effectLst/>
              <a:uLnTx/>
              <a:uFillTx/>
              <a:latin typeface="Segoe" pitchFamily="34" charset="0"/>
            </a:endParaRPr>
          </a:p>
        </p:txBody>
      </p:sp>
      <p:sp>
        <p:nvSpPr>
          <p:cNvPr id="25" name="Rounded Rectangle 64"/>
          <p:cNvSpPr/>
          <p:nvPr/>
        </p:nvSpPr>
        <p:spPr bwMode="auto">
          <a:xfrm>
            <a:off x="5048033" y="1112848"/>
            <a:ext cx="1886441" cy="749808"/>
          </a:xfrm>
          <a:prstGeom prst="roundRect">
            <a:avLst>
              <a:gd name="adj" fmla="val 0"/>
            </a:avLst>
          </a:prstGeom>
          <a:solidFill>
            <a:srgbClr val="797A7D"/>
          </a:solidFill>
          <a:ln w="9525" cap="flat" cmpd="sng" algn="ctr">
            <a:solidFill>
              <a:srgbClr val="A5A5A5">
                <a:shade val="80000"/>
              </a:srgbClr>
            </a:solidFill>
            <a:prstDash val="solid"/>
            <a:headEnd type="none" w="med" len="med"/>
            <a:tailEnd type="none" w="med" len="med"/>
          </a:ln>
          <a:effectLst/>
        </p:spPr>
        <p:txBody>
          <a:bodyPr vert="horz" wrap="square" lIns="91436" tIns="45718" rIns="91436" bIns="45718" numCol="1" rtlCol="0" anchor="b" anchorCtr="0" compatLnSpc="1">
            <a:prstTxWarp prst="textNoShape">
              <a:avLst/>
            </a:prstTxWarp>
          </a:bodyPr>
          <a:lstStyle/>
          <a:p>
            <a:pPr marL="0" marR="0" lvl="0" indent="0" defTabSz="91409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rPr>
              <a:t>Coexistence</a:t>
            </a:r>
          </a:p>
          <a:p>
            <a:pPr marL="0" marR="0" lvl="0" indent="0" defTabSz="914099"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Light"/>
              </a:rPr>
              <a:t>requirement</a:t>
            </a:r>
          </a:p>
        </p:txBody>
      </p:sp>
      <p:sp>
        <p:nvSpPr>
          <p:cNvPr id="26" name="Text Placeholder 2"/>
          <p:cNvSpPr txBox="1">
            <a:spLocks/>
          </p:cNvSpPr>
          <p:nvPr/>
        </p:nvSpPr>
        <p:spPr>
          <a:xfrm>
            <a:off x="5162247" y="2008586"/>
            <a:ext cx="1483424" cy="553998"/>
          </a:xfrm>
          <a:prstGeom prst="rect">
            <a:avLst/>
          </a:prstGeom>
        </p:spPr>
        <p:txBody>
          <a:bodyPr vert="horz" wrap="square" lIns="0" tIns="0" rIns="0" bIns="0" rtlCol="0">
            <a:spAutoFit/>
          </a:bodyPr>
          <a:lstStyle/>
          <a:p>
            <a:pPr marL="344488" indent="-344488" fontAlgn="auto">
              <a:lnSpc>
                <a:spcPct val="90000"/>
              </a:lnSpc>
              <a:spcBef>
                <a:spcPct val="20000"/>
              </a:spcBef>
              <a:spcAft>
                <a:spcPts val="0"/>
              </a:spcAft>
              <a:buSzPct val="90000"/>
              <a:buFontTx/>
              <a:buBlip>
                <a:blip r:embed="rId3"/>
              </a:buBlip>
              <a:defRPr/>
            </a:pPr>
            <a:r>
              <a:rPr lang="en-US" sz="1800" kern="0" dirty="0" smtClean="0">
                <a:solidFill>
                  <a:srgbClr val="000000"/>
                </a:solidFill>
                <a:latin typeface="Segoe UI"/>
              </a:rPr>
              <a:t>Simple</a:t>
            </a:r>
            <a:endParaRPr lang="en-US" sz="1800" kern="0" dirty="0">
              <a:solidFill>
                <a:srgbClr val="000000"/>
              </a:solidFill>
              <a:latin typeface="Segoe UI"/>
            </a:endParaRPr>
          </a:p>
          <a:p>
            <a:pPr marL="344488" indent="-344488" fontAlgn="auto">
              <a:lnSpc>
                <a:spcPct val="90000"/>
              </a:lnSpc>
              <a:spcBef>
                <a:spcPct val="20000"/>
              </a:spcBef>
              <a:spcAft>
                <a:spcPts val="0"/>
              </a:spcAft>
              <a:buSzPct val="90000"/>
              <a:buFontTx/>
              <a:buBlip>
                <a:blip r:embed="rId3"/>
              </a:buBlip>
              <a:defRPr/>
            </a:pPr>
            <a:r>
              <a:rPr lang="en-US" sz="1800" kern="0" dirty="0" smtClean="0">
                <a:solidFill>
                  <a:srgbClr val="000000"/>
                </a:solidFill>
                <a:latin typeface="Segoe UI"/>
              </a:rPr>
              <a:t>Rich</a:t>
            </a:r>
            <a:endParaRPr lang="en-US" sz="1800" kern="0" dirty="0">
              <a:solidFill>
                <a:srgbClr val="000000"/>
              </a:solidFill>
              <a:latin typeface="Segoe UI"/>
            </a:endParaRPr>
          </a:p>
        </p:txBody>
      </p:sp>
    </p:spTree>
    <p:extLst>
      <p:ext uri="{BB962C8B-B14F-4D97-AF65-F5344CB8AC3E}">
        <p14:creationId xmlns:p14="http://schemas.microsoft.com/office/powerpoint/2010/main" val="16680050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ircle(in)">
                                      <p:cBhvr>
                                        <p:cTn id="13" dur="2000"/>
                                        <p:tgtEl>
                                          <p:spTgt spid="13"/>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circle(in)">
                                      <p:cBhvr>
                                        <p:cTn id="16" dur="2000"/>
                                        <p:tgtEl>
                                          <p:spTgt spid="16"/>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circle(in)">
                                      <p:cBhvr>
                                        <p:cTn id="19" dur="2000"/>
                                        <p:tgtEl>
                                          <p:spTgt spid="19"/>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in)">
                                      <p:cBhvr>
                                        <p:cTn id="2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16" grpId="0" animBg="1"/>
      <p:bldP spid="19" grpId="0" animBg="1"/>
      <p:bldP spid="2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DirSync</a:t>
            </a:r>
            <a:endParaRPr lang="de-DE" dirty="0"/>
          </a:p>
        </p:txBody>
      </p:sp>
      <p:sp>
        <p:nvSpPr>
          <p:cNvPr id="3" name="Inhaltsplatzhalter 2"/>
          <p:cNvSpPr>
            <a:spLocks noGrp="1"/>
          </p:cNvSpPr>
          <p:nvPr>
            <p:ph idx="1"/>
          </p:nvPr>
        </p:nvSpPr>
        <p:spPr/>
        <p:txBody>
          <a:bodyPr/>
          <a:lstStyle/>
          <a:p>
            <a:r>
              <a:rPr lang="en-US" dirty="0"/>
              <a:t>Enables coexistence</a:t>
            </a:r>
          </a:p>
          <a:p>
            <a:pPr lvl="1"/>
            <a:r>
              <a:rPr lang="en-US" dirty="0"/>
              <a:t>Provisions objects in Office 365 with same email addresses as the objects in the </a:t>
            </a:r>
            <a:br>
              <a:rPr lang="en-US" dirty="0"/>
            </a:br>
            <a:r>
              <a:rPr lang="en-US" dirty="0"/>
              <a:t>on-premises environment</a:t>
            </a:r>
          </a:p>
          <a:p>
            <a:pPr lvl="1"/>
            <a:r>
              <a:rPr lang="en-US" dirty="0"/>
              <a:t>Provides a unified Global Address List experience between on-premises </a:t>
            </a:r>
            <a:br>
              <a:rPr lang="en-US" dirty="0"/>
            </a:br>
            <a:r>
              <a:rPr lang="en-US" dirty="0"/>
              <a:t>and Office 365</a:t>
            </a:r>
          </a:p>
          <a:p>
            <a:r>
              <a:rPr lang="en-US" dirty="0"/>
              <a:t>Objects hidden from the GAL on-premises are also hidden from the GAL </a:t>
            </a:r>
            <a:br>
              <a:rPr lang="en-US" dirty="0"/>
            </a:br>
            <a:r>
              <a:rPr lang="en-US" dirty="0"/>
              <a:t>in Office 365</a:t>
            </a:r>
          </a:p>
          <a:p>
            <a:r>
              <a:rPr lang="en-US" dirty="0"/>
              <a:t>Enables coexistence for Exchange</a:t>
            </a:r>
          </a:p>
          <a:p>
            <a:r>
              <a:rPr lang="en-US" dirty="0"/>
              <a:t>Works in both simple and hybrid deployment scenarios</a:t>
            </a:r>
          </a:p>
          <a:p>
            <a:r>
              <a:rPr lang="en-US" dirty="0"/>
              <a:t>Enabler for mail routing between on-premises and Office 365 with a shared </a:t>
            </a:r>
            <a:br>
              <a:rPr lang="en-US" dirty="0"/>
            </a:br>
            <a:r>
              <a:rPr lang="en-US" dirty="0"/>
              <a:t>domain namespace</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52</a:t>
            </a:fld>
            <a:endParaRPr lang="de-DE"/>
          </a:p>
        </p:txBody>
      </p:sp>
    </p:spTree>
    <p:extLst>
      <p:ext uri="{BB962C8B-B14F-4D97-AF65-F5344CB8AC3E}">
        <p14:creationId xmlns:p14="http://schemas.microsoft.com/office/powerpoint/2010/main" val="4237831951"/>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Simple </a:t>
            </a:r>
            <a:r>
              <a:rPr lang="de-DE" dirty="0" err="1"/>
              <a:t>coexistence</a:t>
            </a:r>
            <a:r>
              <a:rPr lang="de-DE" dirty="0"/>
              <a:t> </a:t>
            </a:r>
            <a:r>
              <a:rPr lang="de-DE" dirty="0" err="1"/>
              <a:t>deployment</a:t>
            </a:r>
            <a:endParaRPr lang="de-DE" dirty="0"/>
          </a:p>
        </p:txBody>
      </p:sp>
      <p:sp>
        <p:nvSpPr>
          <p:cNvPr id="3" name="Inhaltsplatzhalter 2"/>
          <p:cNvSpPr>
            <a:spLocks noGrp="1"/>
          </p:cNvSpPr>
          <p:nvPr>
            <p:ph idx="1"/>
          </p:nvPr>
        </p:nvSpPr>
        <p:spPr/>
        <p:txBody>
          <a:bodyPr/>
          <a:lstStyle/>
          <a:p>
            <a:r>
              <a:rPr lang="en-US" dirty="0"/>
              <a:t>Uses Directory Synchronization for GAL synchronization</a:t>
            </a:r>
          </a:p>
          <a:p>
            <a:pPr lvl="1"/>
            <a:r>
              <a:rPr lang="en-US" dirty="0"/>
              <a:t>Enabler for mail routing between on-premises and Office 365 using a shared </a:t>
            </a:r>
            <a:br>
              <a:rPr lang="en-US" dirty="0"/>
            </a:br>
            <a:r>
              <a:rPr lang="en-US" dirty="0"/>
              <a:t>DNS namespace</a:t>
            </a:r>
          </a:p>
          <a:p>
            <a:pPr lvl="1"/>
            <a:r>
              <a:rPr lang="en-US" dirty="0"/>
              <a:t>Provides a unified GAL experience</a:t>
            </a:r>
          </a:p>
          <a:p>
            <a:r>
              <a:rPr lang="en-US" dirty="0"/>
              <a:t>Can be used with cloud identities or federated identities</a:t>
            </a:r>
          </a:p>
          <a:p>
            <a:r>
              <a:rPr lang="en-US" dirty="0"/>
              <a:t>Does not require an on-premises Hybrid server</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53</a:t>
            </a:fld>
            <a:endParaRPr lang="de-DE"/>
          </a:p>
        </p:txBody>
      </p:sp>
    </p:spTree>
    <p:extLst>
      <p:ext uri="{BB962C8B-B14F-4D97-AF65-F5344CB8AC3E}">
        <p14:creationId xmlns:p14="http://schemas.microsoft.com/office/powerpoint/2010/main" val="4108821833"/>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Hybrid </a:t>
            </a:r>
            <a:r>
              <a:rPr lang="de-DE" dirty="0" err="1"/>
              <a:t>deployment</a:t>
            </a:r>
            <a:endParaRPr lang="de-DE" dirty="0"/>
          </a:p>
        </p:txBody>
      </p:sp>
      <p:sp>
        <p:nvSpPr>
          <p:cNvPr id="3" name="Inhaltsplatzhalter 2"/>
          <p:cNvSpPr>
            <a:spLocks noGrp="1"/>
          </p:cNvSpPr>
          <p:nvPr>
            <p:ph idx="1"/>
          </p:nvPr>
        </p:nvSpPr>
        <p:spPr/>
        <p:txBody>
          <a:bodyPr/>
          <a:lstStyle/>
          <a:p>
            <a:r>
              <a:rPr lang="en-US" dirty="0"/>
              <a:t>Uses Directory Synchronization for GAL synchronization</a:t>
            </a:r>
          </a:p>
          <a:p>
            <a:pPr lvl="1"/>
            <a:r>
              <a:rPr lang="en-US" dirty="0"/>
              <a:t>Enabler for mail routing between on-premises and Office 365 using a shared </a:t>
            </a:r>
            <a:br>
              <a:rPr lang="en-US" dirty="0"/>
            </a:br>
            <a:r>
              <a:rPr lang="en-US" dirty="0"/>
              <a:t>DNS namespace</a:t>
            </a:r>
          </a:p>
          <a:p>
            <a:pPr lvl="1"/>
            <a:r>
              <a:rPr lang="en-US" dirty="0"/>
              <a:t>Provides a unified GAL experience</a:t>
            </a:r>
          </a:p>
          <a:p>
            <a:r>
              <a:rPr lang="en-US" dirty="0"/>
              <a:t>Can be used with cloud identities or federated identities</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54</a:t>
            </a:fld>
            <a:endParaRPr lang="de-DE"/>
          </a:p>
        </p:txBody>
      </p:sp>
    </p:spTree>
    <p:extLst>
      <p:ext uri="{BB962C8B-B14F-4D97-AF65-F5344CB8AC3E}">
        <p14:creationId xmlns:p14="http://schemas.microsoft.com/office/powerpoint/2010/main" val="1435017131"/>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Hybrid </a:t>
            </a:r>
            <a:r>
              <a:rPr lang="de-DE" dirty="0" err="1"/>
              <a:t>deployment</a:t>
            </a:r>
            <a:endParaRPr lang="de-DE" dirty="0"/>
          </a:p>
        </p:txBody>
      </p:sp>
      <p:sp>
        <p:nvSpPr>
          <p:cNvPr id="3" name="Inhaltsplatzhalter 2"/>
          <p:cNvSpPr>
            <a:spLocks noGrp="1"/>
          </p:cNvSpPr>
          <p:nvPr>
            <p:ph idx="1"/>
          </p:nvPr>
        </p:nvSpPr>
        <p:spPr>
          <a:xfrm>
            <a:off x="419101" y="1614489"/>
            <a:ext cx="5557156" cy="4391025"/>
          </a:xfrm>
        </p:spPr>
        <p:txBody>
          <a:bodyPr/>
          <a:lstStyle/>
          <a:p>
            <a:r>
              <a:rPr lang="en-US" dirty="0">
                <a:latin typeface="Segoe UI" panose="020B0502040204020203" pitchFamily="34" charset="0"/>
                <a:ea typeface="Segoe UI" panose="020B0502040204020203" pitchFamily="34" charset="0"/>
                <a:cs typeface="Segoe UI" panose="020B0502040204020203" pitchFamily="34" charset="0"/>
              </a:rPr>
              <a:t>Enables </a:t>
            </a:r>
            <a:r>
              <a:rPr lang="en-US" dirty="0" err="1">
                <a:latin typeface="Segoe UI" panose="020B0502040204020203" pitchFamily="34" charset="0"/>
                <a:ea typeface="Segoe UI" panose="020B0502040204020203" pitchFamily="34" charset="0"/>
                <a:cs typeface="Segoe UI" panose="020B0502040204020203" pitchFamily="34" charset="0"/>
              </a:rPr>
              <a:t>DirSync</a:t>
            </a:r>
            <a:r>
              <a:rPr lang="en-US" dirty="0">
                <a:latin typeface="Segoe UI" panose="020B0502040204020203" pitchFamily="34" charset="0"/>
                <a:ea typeface="Segoe UI" panose="020B0502040204020203" pitchFamily="34" charset="0"/>
                <a:cs typeface="Segoe UI" panose="020B0502040204020203" pitchFamily="34" charset="0"/>
              </a:rPr>
              <a:t> </a:t>
            </a:r>
            <a:br>
              <a:rPr lang="en-US"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panose="020B0502040204020203" pitchFamily="34" charset="0"/>
                <a:ea typeface="Segoe UI" panose="020B0502040204020203" pitchFamily="34" charset="0"/>
                <a:cs typeface="Segoe UI" panose="020B0502040204020203" pitchFamily="34" charset="0"/>
              </a:rPr>
              <a:t>“Write Back”</a:t>
            </a:r>
          </a:p>
          <a:p>
            <a:pPr lvl="1"/>
            <a:r>
              <a:rPr lang="en-US" dirty="0">
                <a:latin typeface="Segoe UI" panose="020B0502040204020203" pitchFamily="34" charset="0"/>
                <a:ea typeface="Segoe UI" panose="020B0502040204020203" pitchFamily="34" charset="0"/>
                <a:cs typeface="Segoe UI" panose="020B0502040204020203" pitchFamily="34" charset="0"/>
              </a:rPr>
              <a:t>Easily move mailboxes back to </a:t>
            </a:r>
            <a:br>
              <a:rPr lang="en-US"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panose="020B0502040204020203" pitchFamily="34" charset="0"/>
                <a:ea typeface="Segoe UI" panose="020B0502040204020203" pitchFamily="34" charset="0"/>
                <a:cs typeface="Segoe UI" panose="020B0502040204020203" pitchFamily="34" charset="0"/>
              </a:rPr>
              <a:t>on-premises (off-boarding)</a:t>
            </a:r>
          </a:p>
          <a:p>
            <a:pPr lvl="1"/>
            <a:r>
              <a:rPr lang="en-US" dirty="0">
                <a:latin typeface="Segoe UI" panose="020B0502040204020203" pitchFamily="34" charset="0"/>
                <a:ea typeface="Segoe UI" panose="020B0502040204020203" pitchFamily="34" charset="0"/>
                <a:cs typeface="Segoe UI" panose="020B0502040204020203" pitchFamily="34" charset="0"/>
              </a:rPr>
              <a:t>Enables </a:t>
            </a:r>
            <a:r>
              <a:rPr lang="en-US" dirty="0" err="1">
                <a:latin typeface="Segoe UI" panose="020B0502040204020203" pitchFamily="34" charset="0"/>
                <a:ea typeface="Segoe UI" panose="020B0502040204020203" pitchFamily="34" charset="0"/>
                <a:cs typeface="Segoe UI" panose="020B0502040204020203" pitchFamily="34" charset="0"/>
              </a:rPr>
              <a:t>Safelist</a:t>
            </a:r>
            <a:r>
              <a:rPr lang="en-US" dirty="0">
                <a:latin typeface="Segoe UI" panose="020B0502040204020203" pitchFamily="34" charset="0"/>
                <a:ea typeface="Segoe UI" panose="020B0502040204020203" pitchFamily="34" charset="0"/>
                <a:cs typeface="Segoe UI" panose="020B0502040204020203" pitchFamily="34" charset="0"/>
              </a:rPr>
              <a:t> Aggregation </a:t>
            </a:r>
            <a:br>
              <a:rPr lang="en-US" dirty="0">
                <a:latin typeface="Segoe UI" panose="020B0502040204020203" pitchFamily="34" charset="0"/>
                <a:ea typeface="Segoe UI" panose="020B0502040204020203" pitchFamily="34" charset="0"/>
                <a:cs typeface="Segoe UI" panose="020B0502040204020203" pitchFamily="34" charset="0"/>
              </a:rPr>
            </a:br>
            <a:r>
              <a:rPr lang="en-US" dirty="0">
                <a:latin typeface="Segoe UI" panose="020B0502040204020203" pitchFamily="34" charset="0"/>
                <a:ea typeface="Segoe UI" panose="020B0502040204020203" pitchFamily="34" charset="0"/>
                <a:cs typeface="Segoe UI" panose="020B0502040204020203" pitchFamily="34" charset="0"/>
              </a:rPr>
              <a:t>(a.k.a. Filtering Coexistence)</a:t>
            </a:r>
          </a:p>
          <a:p>
            <a:pPr lvl="1"/>
            <a:r>
              <a:rPr lang="en-US" dirty="0">
                <a:latin typeface="Segoe UI" panose="020B0502040204020203" pitchFamily="34" charset="0"/>
                <a:ea typeface="Segoe UI" panose="020B0502040204020203" pitchFamily="34" charset="0"/>
                <a:cs typeface="Segoe UI" panose="020B0502040204020203" pitchFamily="34" charset="0"/>
              </a:rPr>
              <a:t>Enables cloud archive</a:t>
            </a:r>
          </a:p>
          <a:p>
            <a:r>
              <a:rPr lang="en-US" dirty="0">
                <a:latin typeface="Segoe UI" panose="020B0502040204020203" pitchFamily="34" charset="0"/>
                <a:ea typeface="Segoe UI" panose="020B0502040204020203" pitchFamily="34" charset="0"/>
                <a:cs typeface="Segoe UI" panose="020B0502040204020203" pitchFamily="34" charset="0"/>
              </a:rPr>
              <a:t>Requires on-premises hybrid server deployment</a:t>
            </a:r>
          </a:p>
          <a:p>
            <a:endParaRPr lang="de-DE" dirty="0">
              <a:latin typeface="Segoe UI" panose="020B0502040204020203" pitchFamily="34" charset="0"/>
              <a:ea typeface="Segoe UI" panose="020B0502040204020203" pitchFamily="34" charset="0"/>
              <a:cs typeface="Segoe UI" panose="020B0502040204020203" pitchFamily="34" charset="0"/>
            </a:endParaRPr>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55</a:t>
            </a:fld>
            <a:endParaRPr lang="de-DE"/>
          </a:p>
        </p:txBody>
      </p:sp>
      <p:graphicFrame>
        <p:nvGraphicFramePr>
          <p:cNvPr id="5" name="Table 5"/>
          <p:cNvGraphicFramePr>
            <a:graphicFrameLocks noGrp="1"/>
          </p:cNvGraphicFramePr>
          <p:nvPr>
            <p:extLst>
              <p:ext uri="{D42A27DB-BD31-4B8C-83A1-F6EECF244321}">
                <p14:modId xmlns:p14="http://schemas.microsoft.com/office/powerpoint/2010/main" val="645479818"/>
              </p:ext>
            </p:extLst>
          </p:nvPr>
        </p:nvGraphicFramePr>
        <p:xfrm>
          <a:off x="6290809" y="1453810"/>
          <a:ext cx="5627235" cy="4585138"/>
        </p:xfrm>
        <a:graphic>
          <a:graphicData uri="http://schemas.openxmlformats.org/drawingml/2006/table">
            <a:tbl>
              <a:tblPr firstRow="1" bandRow="1">
                <a:tableStyleId>{B301B821-A1FF-4177-AEE7-76D212191A09}</a:tableStyleId>
              </a:tblPr>
              <a:tblGrid>
                <a:gridCol w="2154586"/>
                <a:gridCol w="3472649"/>
              </a:tblGrid>
              <a:tr h="493001">
                <a:tc>
                  <a:txBody>
                    <a:bodyPr/>
                    <a:lstStyle/>
                    <a:p>
                      <a:pPr marL="0" marR="0" algn="ctr">
                        <a:spcBef>
                          <a:spcPts val="0"/>
                        </a:spcBef>
                        <a:spcAft>
                          <a:spcPts val="0"/>
                        </a:spcAft>
                      </a:pPr>
                      <a:r>
                        <a:rPr lang="en-US" sz="1800" dirty="0">
                          <a:effectLst/>
                          <a:latin typeface="Segoe UI" panose="020B0502040204020203" pitchFamily="34" charset="0"/>
                          <a:ea typeface="Segoe UI" panose="020B0502040204020203" pitchFamily="34" charset="0"/>
                          <a:cs typeface="Segoe UI" panose="020B0502040204020203" pitchFamily="34" charset="0"/>
                        </a:rPr>
                        <a:t>Attribute</a:t>
                      </a:r>
                    </a:p>
                  </a:txBody>
                  <a:tcPr marL="28020" marR="28020" marT="18680" marB="18680" anchor="ctr"/>
                </a:tc>
                <a:tc>
                  <a:txBody>
                    <a:bodyPr/>
                    <a:lstStyle/>
                    <a:p>
                      <a:pPr marL="0" marR="0" algn="ctr">
                        <a:spcBef>
                          <a:spcPts val="0"/>
                        </a:spcBef>
                        <a:spcAft>
                          <a:spcPts val="0"/>
                        </a:spcAft>
                      </a:pPr>
                      <a:r>
                        <a:rPr lang="en-US" sz="1800" dirty="0">
                          <a:effectLst/>
                          <a:latin typeface="Segoe UI" panose="020B0502040204020203" pitchFamily="34" charset="0"/>
                          <a:ea typeface="Segoe UI" panose="020B0502040204020203" pitchFamily="34" charset="0"/>
                          <a:cs typeface="Segoe UI" panose="020B0502040204020203" pitchFamily="34" charset="0"/>
                        </a:rPr>
                        <a:t>Feature</a:t>
                      </a:r>
                    </a:p>
                  </a:txBody>
                  <a:tcPr marL="28020" marR="28020" marT="18680" marB="18680" anchor="ctr"/>
                </a:tc>
              </a:tr>
              <a:tr h="972693">
                <a:tc>
                  <a:txBody>
                    <a:bodyPr/>
                    <a:lstStyle/>
                    <a:p>
                      <a:pPr marL="0" marR="0">
                        <a:spcBef>
                          <a:spcPts val="0"/>
                        </a:spcBef>
                        <a:spcAft>
                          <a:spcPts val="0"/>
                        </a:spcAft>
                      </a:pPr>
                      <a:r>
                        <a:rPr lang="en-US" sz="1370" dirty="0" err="1">
                          <a:effectLst/>
                          <a:latin typeface="Segoe UI" panose="020B0502040204020203" pitchFamily="34" charset="0"/>
                          <a:ea typeface="Segoe UI" panose="020B0502040204020203" pitchFamily="34" charset="0"/>
                          <a:cs typeface="Segoe UI" panose="020B0502040204020203" pitchFamily="34" charset="0"/>
                        </a:rPr>
                        <a:t>SafeSendersHash</a:t>
                      </a:r>
                      <a:endParaRPr lang="en-US" sz="1370" dirty="0">
                        <a:effectLst/>
                        <a:latin typeface="Segoe UI" panose="020B0502040204020203" pitchFamily="34" charset="0"/>
                        <a:ea typeface="Segoe UI" panose="020B0502040204020203" pitchFamily="34" charset="0"/>
                        <a:cs typeface="Segoe UI" panose="020B0502040204020203" pitchFamily="34" charset="0"/>
                      </a:endParaRPr>
                    </a:p>
                    <a:p>
                      <a:pPr marL="0" marR="0">
                        <a:spcBef>
                          <a:spcPts val="0"/>
                        </a:spcBef>
                        <a:spcAft>
                          <a:spcPts val="0"/>
                        </a:spcAft>
                      </a:pPr>
                      <a:r>
                        <a:rPr lang="en-US" sz="1370" dirty="0" err="1">
                          <a:effectLst/>
                          <a:latin typeface="Segoe UI" panose="020B0502040204020203" pitchFamily="34" charset="0"/>
                          <a:ea typeface="Segoe UI" panose="020B0502040204020203" pitchFamily="34" charset="0"/>
                          <a:cs typeface="Segoe UI" panose="020B0502040204020203" pitchFamily="34" charset="0"/>
                        </a:rPr>
                        <a:t>BlockedSendersHash</a:t>
                      </a:r>
                      <a:endParaRPr lang="en-US" sz="1370" dirty="0">
                        <a:effectLst/>
                        <a:latin typeface="Segoe UI" panose="020B0502040204020203" pitchFamily="34" charset="0"/>
                        <a:ea typeface="Segoe UI" panose="020B0502040204020203" pitchFamily="34" charset="0"/>
                        <a:cs typeface="Segoe UI" panose="020B0502040204020203" pitchFamily="34" charset="0"/>
                      </a:endParaRPr>
                    </a:p>
                    <a:p>
                      <a:pPr marL="0" marR="0">
                        <a:spcBef>
                          <a:spcPts val="0"/>
                        </a:spcBef>
                        <a:spcAft>
                          <a:spcPts val="0"/>
                        </a:spcAft>
                      </a:pPr>
                      <a:r>
                        <a:rPr lang="en-US" sz="1370" dirty="0" err="1">
                          <a:effectLst/>
                          <a:latin typeface="Segoe UI" panose="020B0502040204020203" pitchFamily="34" charset="0"/>
                          <a:ea typeface="Segoe UI" panose="020B0502040204020203" pitchFamily="34" charset="0"/>
                          <a:cs typeface="Segoe UI" panose="020B0502040204020203" pitchFamily="34" charset="0"/>
                        </a:rPr>
                        <a:t>SafeRecipientHash</a:t>
                      </a:r>
                      <a:endParaRPr lang="en-US" sz="1370" dirty="0">
                        <a:effectLst/>
                        <a:latin typeface="Segoe UI" panose="020B0502040204020203" pitchFamily="34" charset="0"/>
                        <a:ea typeface="Segoe UI" panose="020B0502040204020203" pitchFamily="34" charset="0"/>
                        <a:cs typeface="Segoe UI" panose="020B0502040204020203" pitchFamily="34" charset="0"/>
                      </a:endParaRPr>
                    </a:p>
                  </a:txBody>
                  <a:tcPr marR="27432" marT="18288" marB="18288" anchor="ctr"/>
                </a:tc>
                <a:tc>
                  <a:txBody>
                    <a:bodyPr/>
                    <a:lstStyle/>
                    <a:p>
                      <a:pPr marL="0" marR="0">
                        <a:spcBef>
                          <a:spcPts val="0"/>
                        </a:spcBef>
                        <a:spcAft>
                          <a:spcPts val="0"/>
                        </a:spcAft>
                      </a:pPr>
                      <a:r>
                        <a:rPr lang="en-US" sz="1370" dirty="0" err="1">
                          <a:effectLst/>
                          <a:latin typeface="Segoe UI" panose="020B0502040204020203" pitchFamily="34" charset="0"/>
                          <a:ea typeface="Segoe UI" panose="020B0502040204020203" pitchFamily="34" charset="0"/>
                          <a:cs typeface="Segoe UI" panose="020B0502040204020203" pitchFamily="34" charset="0"/>
                        </a:rPr>
                        <a:t>Safelist</a:t>
                      </a:r>
                      <a:r>
                        <a:rPr lang="en-US" sz="1370" dirty="0">
                          <a:effectLst/>
                          <a:latin typeface="Segoe UI" panose="020B0502040204020203" pitchFamily="34" charset="0"/>
                          <a:ea typeface="Segoe UI" panose="020B0502040204020203" pitchFamily="34" charset="0"/>
                          <a:cs typeface="Segoe UI" panose="020B0502040204020203" pitchFamily="34" charset="0"/>
                        </a:rPr>
                        <a:t> Aggregation (a.k.a. Filtering Coexistence )</a:t>
                      </a:r>
                    </a:p>
                    <a:p>
                      <a:pPr marL="0" marR="0">
                        <a:spcBef>
                          <a:spcPts val="0"/>
                        </a:spcBef>
                        <a:spcAft>
                          <a:spcPts val="0"/>
                        </a:spcAft>
                      </a:pPr>
                      <a:r>
                        <a:rPr lang="en-US" sz="1370" dirty="0">
                          <a:effectLst/>
                          <a:latin typeface="Segoe UI" panose="020B0502040204020203" pitchFamily="34" charset="0"/>
                          <a:ea typeface="Segoe UI" panose="020B0502040204020203" pitchFamily="34" charset="0"/>
                          <a:cs typeface="Segoe UI" panose="020B0502040204020203" pitchFamily="34" charset="0"/>
                        </a:rPr>
                        <a:t>enables </a:t>
                      </a:r>
                      <a:r>
                        <a:rPr lang="en-US" sz="1370" dirty="0" smtClean="0">
                          <a:effectLst/>
                          <a:latin typeface="Segoe UI" panose="020B0502040204020203" pitchFamily="34" charset="0"/>
                          <a:ea typeface="Segoe UI" panose="020B0502040204020203" pitchFamily="34" charset="0"/>
                          <a:cs typeface="Segoe UI" panose="020B0502040204020203" pitchFamily="34" charset="0"/>
                        </a:rPr>
                        <a:t>on-premises </a:t>
                      </a:r>
                      <a:r>
                        <a:rPr lang="en-US" sz="1370" dirty="0">
                          <a:effectLst/>
                          <a:latin typeface="Segoe UI" panose="020B0502040204020203" pitchFamily="34" charset="0"/>
                          <a:ea typeface="Segoe UI" panose="020B0502040204020203" pitchFamily="34" charset="0"/>
                          <a:cs typeface="Segoe UI" panose="020B0502040204020203" pitchFamily="34" charset="0"/>
                        </a:rPr>
                        <a:t>filtering using cloud safe/blocked sender info</a:t>
                      </a:r>
                    </a:p>
                  </a:txBody>
                  <a:tcPr marR="27432" marT="18288" marB="18288" anchor="ctr"/>
                </a:tc>
              </a:tr>
              <a:tr h="972693">
                <a:tc>
                  <a:txBody>
                    <a:bodyPr/>
                    <a:lstStyle/>
                    <a:p>
                      <a:pPr marL="0" marR="0">
                        <a:spcBef>
                          <a:spcPts val="0"/>
                        </a:spcBef>
                        <a:spcAft>
                          <a:spcPts val="0"/>
                        </a:spcAft>
                      </a:pPr>
                      <a:r>
                        <a:rPr lang="en-US" sz="1370">
                          <a:effectLst/>
                          <a:latin typeface="Segoe UI" panose="020B0502040204020203" pitchFamily="34" charset="0"/>
                          <a:ea typeface="Segoe UI" panose="020B0502040204020203" pitchFamily="34" charset="0"/>
                          <a:cs typeface="Segoe UI" panose="020B0502040204020203" pitchFamily="34" charset="0"/>
                        </a:rPr>
                        <a:t>msExchArchiveStatus</a:t>
                      </a:r>
                    </a:p>
                  </a:txBody>
                  <a:tcPr marR="27432" marT="18288" marB="18288" anchor="ctr"/>
                </a:tc>
                <a:tc>
                  <a:txBody>
                    <a:bodyPr/>
                    <a:lstStyle/>
                    <a:p>
                      <a:pPr marL="0" marR="0">
                        <a:spcBef>
                          <a:spcPts val="0"/>
                        </a:spcBef>
                        <a:spcAft>
                          <a:spcPts val="0"/>
                        </a:spcAft>
                      </a:pPr>
                      <a:r>
                        <a:rPr lang="en-US" sz="1370">
                          <a:effectLst/>
                          <a:latin typeface="Segoe UI" panose="020B0502040204020203" pitchFamily="34" charset="0"/>
                          <a:ea typeface="Segoe UI" panose="020B0502040204020203" pitchFamily="34" charset="0"/>
                          <a:cs typeface="Segoe UI" panose="020B0502040204020203" pitchFamily="34" charset="0"/>
                        </a:rPr>
                        <a:t>Cloud Archive</a:t>
                      </a:r>
                    </a:p>
                    <a:p>
                      <a:pPr marL="0" marR="0">
                        <a:spcBef>
                          <a:spcPts val="0"/>
                        </a:spcBef>
                        <a:spcAft>
                          <a:spcPts val="0"/>
                        </a:spcAft>
                      </a:pPr>
                      <a:r>
                        <a:rPr lang="en-US" sz="1370">
                          <a:effectLst/>
                          <a:latin typeface="Segoe UI" panose="020B0502040204020203" pitchFamily="34" charset="0"/>
                          <a:ea typeface="Segoe UI" panose="020B0502040204020203" pitchFamily="34" charset="0"/>
                          <a:cs typeface="Segoe UI" panose="020B0502040204020203" pitchFamily="34" charset="0"/>
                        </a:rPr>
                        <a:t>Allows users to archive mail to the Office 365 service</a:t>
                      </a:r>
                    </a:p>
                  </a:txBody>
                  <a:tcPr marR="27432" marT="18288" marB="18288" anchor="ctr"/>
                </a:tc>
              </a:tr>
              <a:tr h="972693">
                <a:tc>
                  <a:txBody>
                    <a:bodyPr/>
                    <a:lstStyle/>
                    <a:p>
                      <a:pPr marL="0" marR="0">
                        <a:spcBef>
                          <a:spcPts val="0"/>
                        </a:spcBef>
                        <a:spcAft>
                          <a:spcPts val="0"/>
                        </a:spcAft>
                      </a:pPr>
                      <a:r>
                        <a:rPr lang="en-US" sz="1370" dirty="0" err="1">
                          <a:effectLst/>
                          <a:latin typeface="Segoe UI" panose="020B0502040204020203" pitchFamily="34" charset="0"/>
                          <a:ea typeface="Segoe UI" panose="020B0502040204020203" pitchFamily="34" charset="0"/>
                          <a:cs typeface="Segoe UI" panose="020B0502040204020203" pitchFamily="34" charset="0"/>
                        </a:rPr>
                        <a:t>ProxyAddresses</a:t>
                      </a:r>
                      <a:r>
                        <a:rPr lang="en-US" sz="1370" dirty="0">
                          <a:effectLst/>
                          <a:latin typeface="Segoe UI" panose="020B0502040204020203" pitchFamily="34" charset="0"/>
                          <a:ea typeface="Segoe UI" panose="020B0502040204020203" pitchFamily="34" charset="0"/>
                          <a:cs typeface="Segoe UI" panose="020B0502040204020203" pitchFamily="34" charset="0"/>
                        </a:rPr>
                        <a:t> (</a:t>
                      </a:r>
                      <a:r>
                        <a:rPr lang="en-US" sz="1370" dirty="0" err="1">
                          <a:effectLst/>
                          <a:latin typeface="Segoe UI" panose="020B0502040204020203" pitchFamily="34" charset="0"/>
                          <a:ea typeface="Segoe UI" panose="020B0502040204020203" pitchFamily="34" charset="0"/>
                          <a:cs typeface="Segoe UI" panose="020B0502040204020203" pitchFamily="34" charset="0"/>
                        </a:rPr>
                        <a:t>cloudLegDN</a:t>
                      </a:r>
                      <a:r>
                        <a:rPr lang="en-US" sz="1370" dirty="0">
                          <a:effectLst/>
                          <a:latin typeface="Segoe UI" panose="020B0502040204020203" pitchFamily="34" charset="0"/>
                          <a:ea typeface="Segoe UI" panose="020B0502040204020203" pitchFamily="34" charset="0"/>
                          <a:cs typeface="Segoe UI" panose="020B0502040204020203" pitchFamily="34" charset="0"/>
                        </a:rPr>
                        <a:t>)</a:t>
                      </a:r>
                    </a:p>
                  </a:txBody>
                  <a:tcPr marR="27432" marT="18288" marB="18288" anchor="ctr"/>
                </a:tc>
                <a:tc>
                  <a:txBody>
                    <a:bodyPr/>
                    <a:lstStyle/>
                    <a:p>
                      <a:pPr marL="0" marR="0">
                        <a:spcBef>
                          <a:spcPts val="0"/>
                        </a:spcBef>
                        <a:spcAft>
                          <a:spcPts val="0"/>
                        </a:spcAft>
                      </a:pPr>
                      <a:r>
                        <a:rPr lang="en-US" sz="1370" dirty="0">
                          <a:effectLst/>
                          <a:latin typeface="Segoe UI" panose="020B0502040204020203" pitchFamily="34" charset="0"/>
                          <a:ea typeface="Segoe UI" panose="020B0502040204020203" pitchFamily="34" charset="0"/>
                          <a:cs typeface="Segoe UI" panose="020B0502040204020203" pitchFamily="34" charset="0"/>
                        </a:rPr>
                        <a:t>Mailbox off-boarding</a:t>
                      </a:r>
                    </a:p>
                    <a:p>
                      <a:pPr marL="0" marR="0">
                        <a:spcBef>
                          <a:spcPts val="0"/>
                        </a:spcBef>
                        <a:spcAft>
                          <a:spcPts val="0"/>
                        </a:spcAft>
                      </a:pPr>
                      <a:r>
                        <a:rPr lang="en-US" sz="1370" dirty="0">
                          <a:effectLst/>
                          <a:latin typeface="Segoe UI" panose="020B0502040204020203" pitchFamily="34" charset="0"/>
                          <a:ea typeface="Segoe UI" panose="020B0502040204020203" pitchFamily="34" charset="0"/>
                          <a:cs typeface="Segoe UI" panose="020B0502040204020203" pitchFamily="34" charset="0"/>
                        </a:rPr>
                        <a:t>Enables off-boarding of mailboxes back to </a:t>
                      </a:r>
                      <a:r>
                        <a:rPr lang="en-US" sz="1370" dirty="0" smtClean="0">
                          <a:effectLst/>
                          <a:latin typeface="Segoe UI" panose="020B0502040204020203" pitchFamily="34" charset="0"/>
                          <a:ea typeface="Segoe UI" panose="020B0502040204020203" pitchFamily="34" charset="0"/>
                          <a:cs typeface="Segoe UI" panose="020B0502040204020203" pitchFamily="34" charset="0"/>
                        </a:rPr>
                        <a:t>on-premises</a:t>
                      </a:r>
                      <a:endParaRPr lang="en-US" sz="1370" dirty="0">
                        <a:effectLst/>
                        <a:latin typeface="Segoe UI" panose="020B0502040204020203" pitchFamily="34" charset="0"/>
                        <a:ea typeface="Segoe UI" panose="020B0502040204020203" pitchFamily="34" charset="0"/>
                        <a:cs typeface="Segoe UI" panose="020B0502040204020203" pitchFamily="34" charset="0"/>
                      </a:endParaRPr>
                    </a:p>
                  </a:txBody>
                  <a:tcPr marR="27432" marT="18288" marB="18288" anchor="ctr"/>
                </a:tc>
              </a:tr>
              <a:tr h="1174058">
                <a:tc>
                  <a:txBody>
                    <a:bodyPr/>
                    <a:lstStyle/>
                    <a:p>
                      <a:pPr marL="0" marR="0">
                        <a:spcBef>
                          <a:spcPts val="0"/>
                        </a:spcBef>
                        <a:spcAft>
                          <a:spcPts val="0"/>
                        </a:spcAft>
                      </a:pPr>
                      <a:r>
                        <a:rPr lang="en-US" sz="1370">
                          <a:effectLst/>
                          <a:latin typeface="Segoe UI" panose="020B0502040204020203" pitchFamily="34" charset="0"/>
                          <a:ea typeface="Segoe UI" panose="020B0502040204020203" pitchFamily="34" charset="0"/>
                          <a:cs typeface="Segoe UI" panose="020B0502040204020203" pitchFamily="34" charset="0"/>
                        </a:rPr>
                        <a:t>cloudmsExchUCVoiceMailSettings</a:t>
                      </a:r>
                    </a:p>
                  </a:txBody>
                  <a:tcPr marR="27432" marT="18288" marB="18288" anchor="ctr"/>
                </a:tc>
                <a:tc>
                  <a:txBody>
                    <a:bodyPr/>
                    <a:lstStyle/>
                    <a:p>
                      <a:pPr marL="0" marR="0">
                        <a:spcBef>
                          <a:spcPts val="0"/>
                        </a:spcBef>
                        <a:spcAft>
                          <a:spcPts val="0"/>
                        </a:spcAft>
                      </a:pPr>
                      <a:r>
                        <a:rPr lang="en-US" sz="1370" dirty="0">
                          <a:effectLst/>
                          <a:latin typeface="Segoe UI" panose="020B0502040204020203" pitchFamily="34" charset="0"/>
                          <a:ea typeface="Segoe UI" panose="020B0502040204020203" pitchFamily="34" charset="0"/>
                          <a:cs typeface="Segoe UI" panose="020B0502040204020203" pitchFamily="34" charset="0"/>
                        </a:rPr>
                        <a:t>Voicemail Co-Existence</a:t>
                      </a:r>
                    </a:p>
                    <a:p>
                      <a:pPr marL="0" marR="0">
                        <a:spcBef>
                          <a:spcPts val="0"/>
                        </a:spcBef>
                        <a:spcAft>
                          <a:spcPts val="0"/>
                        </a:spcAft>
                      </a:pPr>
                      <a:r>
                        <a:rPr lang="en-US" sz="1370" dirty="0">
                          <a:effectLst/>
                          <a:latin typeface="Segoe UI" panose="020B0502040204020203" pitchFamily="34" charset="0"/>
                          <a:ea typeface="Segoe UI" panose="020B0502040204020203" pitchFamily="34" charset="0"/>
                          <a:cs typeface="Segoe UI" panose="020B0502040204020203" pitchFamily="34" charset="0"/>
                        </a:rPr>
                        <a:t>Used for Exchange Unified Messaging-Microsoft Lync Server 2010 integration to indicate to on-premises Lync Server that the user has voice mail in the cloud</a:t>
                      </a:r>
                    </a:p>
                  </a:txBody>
                  <a:tcPr marR="27432" marT="18288" marB="18288" anchor="ctr"/>
                </a:tc>
              </a:tr>
            </a:tbl>
          </a:graphicData>
        </a:graphic>
      </p:graphicFrame>
    </p:spTree>
    <p:extLst>
      <p:ext uri="{BB962C8B-B14F-4D97-AF65-F5344CB8AC3E}">
        <p14:creationId xmlns:p14="http://schemas.microsoft.com/office/powerpoint/2010/main" val="2870338225"/>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697519586"/>
              </p:ext>
            </p:extLst>
          </p:nvPr>
        </p:nvGraphicFramePr>
        <p:xfrm>
          <a:off x="419101" y="1614489"/>
          <a:ext cx="11366500" cy="439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56</a:t>
            </a:fld>
            <a:endParaRPr lang="de-DE"/>
          </a:p>
        </p:txBody>
      </p:sp>
    </p:spTree>
    <p:extLst>
      <p:ext uri="{BB962C8B-B14F-4D97-AF65-F5344CB8AC3E}">
        <p14:creationId xmlns:p14="http://schemas.microsoft.com/office/powerpoint/2010/main" val="3230652156"/>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IMAP </a:t>
            </a:r>
            <a:r>
              <a:rPr lang="de-DE" dirty="0" err="1"/>
              <a:t>features</a:t>
            </a:r>
            <a:r>
              <a:rPr lang="de-DE" dirty="0"/>
              <a:t> </a:t>
            </a:r>
            <a:r>
              <a:rPr lang="de-DE" dirty="0" err="1"/>
              <a:t>and</a:t>
            </a:r>
            <a:r>
              <a:rPr lang="de-DE" dirty="0"/>
              <a:t> </a:t>
            </a:r>
            <a:r>
              <a:rPr lang="de-DE" dirty="0" err="1"/>
              <a:t>benefits</a:t>
            </a:r>
            <a:endParaRPr lang="de-DE" dirty="0"/>
          </a:p>
        </p:txBody>
      </p:sp>
      <p:sp>
        <p:nvSpPr>
          <p:cNvPr id="3" name="Inhaltsplatzhalter 2"/>
          <p:cNvSpPr>
            <a:spLocks noGrp="1"/>
          </p:cNvSpPr>
          <p:nvPr>
            <p:ph idx="1"/>
          </p:nvPr>
        </p:nvSpPr>
        <p:spPr/>
        <p:txBody>
          <a:bodyPr/>
          <a:lstStyle/>
          <a:p>
            <a:r>
              <a:rPr lang="en-US" b="0" dirty="0">
                <a:latin typeface="Segoe UI" panose="020B0502040204020203" pitchFamily="34" charset="0"/>
                <a:ea typeface="Segoe UI" panose="020B0502040204020203" pitchFamily="34" charset="0"/>
                <a:cs typeface="Segoe UI" panose="020B0502040204020203" pitchFamily="34" charset="0"/>
              </a:rPr>
              <a:t>Works with a </a:t>
            </a:r>
            <a:r>
              <a:rPr lang="en-US" i="1" dirty="0">
                <a:latin typeface="Segoe UI" panose="020B0502040204020203" pitchFamily="34" charset="0"/>
                <a:ea typeface="Segoe UI" panose="020B0502040204020203" pitchFamily="34" charset="0"/>
                <a:cs typeface="Segoe UI" panose="020B0502040204020203" pitchFamily="34" charset="0"/>
              </a:rPr>
              <a:t>large number of source mail systems</a:t>
            </a:r>
          </a:p>
          <a:p>
            <a:r>
              <a:rPr lang="en-US" b="0" dirty="0">
                <a:latin typeface="Segoe UI" panose="020B0502040204020203" pitchFamily="34" charset="0"/>
                <a:ea typeface="Segoe UI" panose="020B0502040204020203" pitchFamily="34" charset="0"/>
                <a:cs typeface="Segoe UI" panose="020B0502040204020203" pitchFamily="34" charset="0"/>
              </a:rPr>
              <a:t>Works with </a:t>
            </a:r>
            <a:r>
              <a:rPr lang="en-US" i="1" dirty="0">
                <a:latin typeface="Segoe UI" panose="020B0502040204020203" pitchFamily="34" charset="0"/>
                <a:ea typeface="Segoe UI" panose="020B0502040204020203" pitchFamily="34" charset="0"/>
                <a:cs typeface="Segoe UI" panose="020B0502040204020203" pitchFamily="34" charset="0"/>
              </a:rPr>
              <a:t>on-premises or hosted </a:t>
            </a:r>
            <a:r>
              <a:rPr lang="en-US" b="0" dirty="0">
                <a:latin typeface="Segoe UI" panose="020B0502040204020203" pitchFamily="34" charset="0"/>
                <a:ea typeface="Segoe UI" panose="020B0502040204020203" pitchFamily="34" charset="0"/>
                <a:cs typeface="Segoe UI" panose="020B0502040204020203" pitchFamily="34" charset="0"/>
              </a:rPr>
              <a:t>systems</a:t>
            </a:r>
          </a:p>
          <a:p>
            <a:r>
              <a:rPr lang="en-US" b="0" dirty="0">
                <a:latin typeface="Segoe UI" panose="020B0502040204020203" pitchFamily="34" charset="0"/>
                <a:ea typeface="Segoe UI" panose="020B0502040204020203" pitchFamily="34" charset="0"/>
                <a:cs typeface="Segoe UI" panose="020B0502040204020203" pitchFamily="34" charset="0"/>
              </a:rPr>
              <a:t>Users can be migrated in </a:t>
            </a:r>
            <a:r>
              <a:rPr lang="en-US" i="1" dirty="0">
                <a:latin typeface="Segoe UI" panose="020B0502040204020203" pitchFamily="34" charset="0"/>
                <a:ea typeface="Segoe UI" panose="020B0502040204020203" pitchFamily="34" charset="0"/>
                <a:cs typeface="Segoe UI" panose="020B0502040204020203" pitchFamily="34" charset="0"/>
              </a:rPr>
              <a:t>batches</a:t>
            </a:r>
          </a:p>
          <a:p>
            <a:r>
              <a:rPr lang="en-US" b="0" dirty="0">
                <a:latin typeface="Segoe UI" panose="020B0502040204020203" pitchFamily="34" charset="0"/>
                <a:ea typeface="Segoe UI" panose="020B0502040204020203" pitchFamily="34" charset="0"/>
                <a:cs typeface="Segoe UI" panose="020B0502040204020203" pitchFamily="34" charset="0"/>
              </a:rPr>
              <a:t>On-premises migration tool is </a:t>
            </a:r>
            <a:r>
              <a:rPr lang="en-US" i="1" dirty="0">
                <a:latin typeface="Segoe UI" panose="020B0502040204020203" pitchFamily="34" charset="0"/>
                <a:ea typeface="Segoe UI" panose="020B0502040204020203" pitchFamily="34" charset="0"/>
                <a:cs typeface="Segoe UI" panose="020B0502040204020203" pitchFamily="34" charset="0"/>
              </a:rPr>
              <a:t>not</a:t>
            </a:r>
            <a:r>
              <a:rPr lang="en-US" b="0" dirty="0">
                <a:latin typeface="Segoe UI" panose="020B0502040204020203" pitchFamily="34" charset="0"/>
                <a:ea typeface="Segoe UI" panose="020B0502040204020203" pitchFamily="34" charset="0"/>
                <a:cs typeface="Segoe UI" panose="020B0502040204020203" pitchFamily="34" charset="0"/>
              </a:rPr>
              <a:t> required</a:t>
            </a:r>
          </a:p>
          <a:p>
            <a:endParaRPr lang="de-DE" b="0" dirty="0">
              <a:latin typeface="Segoe UI" panose="020B0502040204020203" pitchFamily="34" charset="0"/>
              <a:ea typeface="Segoe UI" panose="020B0502040204020203" pitchFamily="34" charset="0"/>
              <a:cs typeface="Segoe UI" panose="020B0502040204020203" pitchFamily="34" charset="0"/>
            </a:endParaRPr>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57</a:t>
            </a:fld>
            <a:endParaRPr lang="de-DE"/>
          </a:p>
        </p:txBody>
      </p:sp>
    </p:spTree>
    <p:extLst>
      <p:ext uri="{BB962C8B-B14F-4D97-AF65-F5344CB8AC3E}">
        <p14:creationId xmlns:p14="http://schemas.microsoft.com/office/powerpoint/2010/main" val="815050187"/>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IMAP </a:t>
            </a:r>
            <a:r>
              <a:rPr lang="de-DE" dirty="0" err="1"/>
              <a:t>requirements</a:t>
            </a:r>
            <a:r>
              <a:rPr lang="de-DE" dirty="0"/>
              <a:t> </a:t>
            </a:r>
            <a:r>
              <a:rPr lang="de-DE" dirty="0" err="1"/>
              <a:t>and</a:t>
            </a:r>
            <a:r>
              <a:rPr lang="de-DE" dirty="0"/>
              <a:t> </a:t>
            </a:r>
            <a:r>
              <a:rPr lang="de-DE" dirty="0" err="1"/>
              <a:t>limitations</a:t>
            </a:r>
            <a:endParaRPr lang="de-DE" dirty="0"/>
          </a:p>
        </p:txBody>
      </p:sp>
      <p:sp>
        <p:nvSpPr>
          <p:cNvPr id="3" name="Inhaltsplatzhalter 2"/>
          <p:cNvSpPr>
            <a:spLocks noGrp="1"/>
          </p:cNvSpPr>
          <p:nvPr>
            <p:ph idx="1"/>
          </p:nvPr>
        </p:nvSpPr>
        <p:spPr>
          <a:xfrm>
            <a:off x="419101" y="1309691"/>
            <a:ext cx="11366500" cy="4391025"/>
          </a:xfrm>
        </p:spPr>
        <p:txBody>
          <a:bodyPr/>
          <a:lstStyle/>
          <a:p>
            <a:r>
              <a:rPr lang="de-DE" b="0" dirty="0">
                <a:latin typeface="Segoe UI" panose="020B0502040204020203" pitchFamily="34" charset="0"/>
                <a:ea typeface="Segoe UI" panose="020B0502040204020203" pitchFamily="34" charset="0"/>
                <a:cs typeface="Segoe UI" panose="020B0502040204020203" pitchFamily="34" charset="0"/>
              </a:rPr>
              <a:t>Access </a:t>
            </a:r>
            <a:r>
              <a:rPr lang="de-DE" b="0" dirty="0" err="1">
                <a:latin typeface="Segoe UI" panose="020B0502040204020203" pitchFamily="34" charset="0"/>
                <a:ea typeface="Segoe UI" panose="020B0502040204020203" pitchFamily="34" charset="0"/>
                <a:cs typeface="Segoe UI" panose="020B0502040204020203" pitchFamily="34" charset="0"/>
              </a:rPr>
              <a:t>to</a:t>
            </a:r>
            <a:r>
              <a:rPr lang="de-DE" b="0" dirty="0">
                <a:latin typeface="Segoe UI" panose="020B0502040204020203" pitchFamily="34" charset="0"/>
                <a:ea typeface="Segoe UI" panose="020B0502040204020203" pitchFamily="34" charset="0"/>
                <a:cs typeface="Segoe UI" panose="020B0502040204020203" pitchFamily="34" charset="0"/>
              </a:rPr>
              <a:t> IMAP </a:t>
            </a:r>
            <a:r>
              <a:rPr lang="de-DE" b="0" dirty="0" err="1">
                <a:latin typeface="Segoe UI" panose="020B0502040204020203" pitchFamily="34" charset="0"/>
                <a:ea typeface="Segoe UI" panose="020B0502040204020203" pitchFamily="34" charset="0"/>
                <a:cs typeface="Segoe UI" panose="020B0502040204020203" pitchFamily="34" charset="0"/>
              </a:rPr>
              <a:t>ports</a:t>
            </a:r>
            <a:r>
              <a:rPr lang="de-DE" b="0" dirty="0">
                <a:latin typeface="Segoe UI" panose="020B0502040204020203" pitchFamily="34" charset="0"/>
                <a:ea typeface="Segoe UI" panose="020B0502040204020203" pitchFamily="34" charset="0"/>
                <a:cs typeface="Segoe UI" panose="020B0502040204020203" pitchFamily="34" charset="0"/>
              </a:rPr>
              <a:t> (TCP/143/993)</a:t>
            </a:r>
          </a:p>
          <a:p>
            <a:r>
              <a:rPr lang="de-DE" b="0" dirty="0">
                <a:latin typeface="Segoe UI" panose="020B0502040204020203" pitchFamily="34" charset="0"/>
                <a:ea typeface="Segoe UI" panose="020B0502040204020203" pitchFamily="34" charset="0"/>
                <a:cs typeface="Segoe UI" panose="020B0502040204020203" pitchFamily="34" charset="0"/>
              </a:rPr>
              <a:t>SMTP </a:t>
            </a:r>
            <a:r>
              <a:rPr lang="de-DE" b="0" dirty="0" err="1">
                <a:latin typeface="Segoe UI" panose="020B0502040204020203" pitchFamily="34" charset="0"/>
                <a:ea typeface="Segoe UI" panose="020B0502040204020203" pitchFamily="34" charset="0"/>
                <a:cs typeface="Segoe UI" panose="020B0502040204020203" pitchFamily="34" charset="0"/>
              </a:rPr>
              <a:t>domains</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configured</a:t>
            </a:r>
            <a:r>
              <a:rPr lang="de-DE" b="0" dirty="0">
                <a:latin typeface="Segoe UI" panose="020B0502040204020203" pitchFamily="34" charset="0"/>
                <a:ea typeface="Segoe UI" panose="020B0502040204020203" pitchFamily="34" charset="0"/>
                <a:cs typeface="Segoe UI" panose="020B0502040204020203" pitchFamily="34" charset="0"/>
              </a:rPr>
              <a:t> in </a:t>
            </a:r>
            <a:r>
              <a:rPr lang="de-DE" b="0" dirty="0" smtClean="0">
                <a:latin typeface="Segoe UI" panose="020B0502040204020203" pitchFamily="34" charset="0"/>
                <a:ea typeface="Segoe UI" panose="020B0502040204020203" pitchFamily="34" charset="0"/>
                <a:cs typeface="Segoe UI" panose="020B0502040204020203" pitchFamily="34" charset="0"/>
              </a:rPr>
              <a:t>Office 365 </a:t>
            </a:r>
            <a:r>
              <a:rPr lang="de-DE" b="0" dirty="0" err="1">
                <a:latin typeface="Segoe UI" panose="020B0502040204020203" pitchFamily="34" charset="0"/>
                <a:ea typeface="Segoe UI" panose="020B0502040204020203" pitchFamily="34" charset="0"/>
                <a:cs typeface="Segoe UI" panose="020B0502040204020203" pitchFamily="34" charset="0"/>
              </a:rPr>
              <a:t>tenant</a:t>
            </a:r>
            <a:endParaRPr lang="de-DE" b="0" dirty="0">
              <a:latin typeface="Segoe UI" panose="020B0502040204020203" pitchFamily="34" charset="0"/>
              <a:ea typeface="Segoe UI" panose="020B0502040204020203" pitchFamily="34" charset="0"/>
              <a:cs typeface="Segoe UI" panose="020B0502040204020203" pitchFamily="34" charset="0"/>
            </a:endParaRPr>
          </a:p>
          <a:p>
            <a:r>
              <a:rPr lang="de-DE" b="0" dirty="0">
                <a:latin typeface="Segoe UI" panose="020B0502040204020203" pitchFamily="34" charset="0"/>
                <a:ea typeface="Segoe UI" panose="020B0502040204020203" pitchFamily="34" charset="0"/>
                <a:cs typeface="Segoe UI" panose="020B0502040204020203" pitchFamily="34" charset="0"/>
              </a:rPr>
              <a:t>Users + </a:t>
            </a:r>
            <a:r>
              <a:rPr lang="de-DE" b="0" dirty="0" err="1">
                <a:latin typeface="Segoe UI" panose="020B0502040204020203" pitchFamily="34" charset="0"/>
                <a:ea typeface="Segoe UI" panose="020B0502040204020203" pitchFamily="34" charset="0"/>
                <a:cs typeface="Segoe UI" panose="020B0502040204020203" pitchFamily="34" charset="0"/>
              </a:rPr>
              <a:t>mailboxes</a:t>
            </a:r>
            <a:r>
              <a:rPr lang="de-DE" b="0" dirty="0">
                <a:latin typeface="Segoe UI" panose="020B0502040204020203" pitchFamily="34" charset="0"/>
                <a:ea typeface="Segoe UI" panose="020B0502040204020203" pitchFamily="34" charset="0"/>
                <a:cs typeface="Segoe UI" panose="020B0502040204020203" pitchFamily="34" charset="0"/>
              </a:rPr>
              <a:t> must </a:t>
            </a:r>
            <a:r>
              <a:rPr lang="de-DE" b="0" dirty="0" err="1">
                <a:latin typeface="Segoe UI" panose="020B0502040204020203" pitchFamily="34" charset="0"/>
                <a:ea typeface="Segoe UI" panose="020B0502040204020203" pitchFamily="34" charset="0"/>
                <a:cs typeface="Segoe UI" panose="020B0502040204020203" pitchFamily="34" charset="0"/>
              </a:rPr>
              <a:t>be</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provisioned</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prior</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to</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migration</a:t>
            </a:r>
            <a:endParaRPr lang="de-DE" b="0" dirty="0">
              <a:latin typeface="Segoe UI" panose="020B0502040204020203" pitchFamily="34" charset="0"/>
              <a:ea typeface="Segoe UI" panose="020B0502040204020203" pitchFamily="34" charset="0"/>
              <a:cs typeface="Segoe UI" panose="020B0502040204020203" pitchFamily="34" charset="0"/>
            </a:endParaRPr>
          </a:p>
          <a:p>
            <a:r>
              <a:rPr lang="de-DE" b="0" dirty="0" err="1">
                <a:latin typeface="Segoe UI" panose="020B0502040204020203" pitchFamily="34" charset="0"/>
                <a:ea typeface="Segoe UI" panose="020B0502040204020203" pitchFamily="34" charset="0"/>
                <a:cs typeface="Segoe UI" panose="020B0502040204020203" pitchFamily="34" charset="0"/>
              </a:rPr>
              <a:t>Bulk</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provisioning</a:t>
            </a:r>
            <a:r>
              <a:rPr lang="de-DE" b="0" dirty="0">
                <a:latin typeface="Segoe UI" panose="020B0502040204020203" pitchFamily="34" charset="0"/>
                <a:ea typeface="Segoe UI" panose="020B0502040204020203" pitchFamily="34" charset="0"/>
                <a:cs typeface="Segoe UI" panose="020B0502040204020203" pitchFamily="34" charset="0"/>
              </a:rPr>
              <a:t>, CSV </a:t>
            </a:r>
            <a:r>
              <a:rPr lang="de-DE" b="0" dirty="0" err="1">
                <a:latin typeface="Segoe UI" panose="020B0502040204020203" pitchFamily="34" charset="0"/>
                <a:ea typeface="Segoe UI" panose="020B0502040204020203" pitchFamily="34" charset="0"/>
                <a:cs typeface="Segoe UI" panose="020B0502040204020203" pitchFamily="34" charset="0"/>
              </a:rPr>
              <a:t>parser</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manual</a:t>
            </a:r>
            <a:r>
              <a:rPr lang="de-DE" b="0" dirty="0">
                <a:latin typeface="Segoe UI" panose="020B0502040204020203" pitchFamily="34" charset="0"/>
                <a:ea typeface="Segoe UI" panose="020B0502040204020203" pitchFamily="34" charset="0"/>
                <a:cs typeface="Segoe UI" panose="020B0502040204020203" pitchFamily="34" charset="0"/>
              </a:rPr>
              <a:t>, etc.</a:t>
            </a:r>
          </a:p>
          <a:p>
            <a:r>
              <a:rPr lang="de-DE" b="0" dirty="0" err="1">
                <a:latin typeface="Segoe UI" panose="020B0502040204020203" pitchFamily="34" charset="0"/>
                <a:ea typeface="Segoe UI" panose="020B0502040204020203" pitchFamily="34" charset="0"/>
                <a:cs typeface="Segoe UI" panose="020B0502040204020203" pitchFamily="34" charset="0"/>
              </a:rPr>
              <a:t>Gather</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user</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credentials</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or</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setup</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admin</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credentials</a:t>
            </a:r>
            <a:endParaRPr lang="de-DE" b="0" dirty="0">
              <a:latin typeface="Segoe UI" panose="020B0502040204020203" pitchFamily="34" charset="0"/>
              <a:ea typeface="Segoe UI" panose="020B0502040204020203" pitchFamily="34" charset="0"/>
              <a:cs typeface="Segoe UI" panose="020B0502040204020203" pitchFamily="34" charset="0"/>
            </a:endParaRPr>
          </a:p>
          <a:p>
            <a:r>
              <a:rPr lang="de-DE" b="0" dirty="0" err="1">
                <a:latin typeface="Segoe UI" panose="020B0502040204020203" pitchFamily="34" charset="0"/>
                <a:ea typeface="Segoe UI" panose="020B0502040204020203" pitchFamily="34" charset="0"/>
                <a:cs typeface="Segoe UI" panose="020B0502040204020203" pitchFamily="34" charset="0"/>
              </a:rPr>
              <a:t>Prepare</a:t>
            </a:r>
            <a:r>
              <a:rPr lang="de-DE" b="0" dirty="0">
                <a:latin typeface="Segoe UI" panose="020B0502040204020203" pitchFamily="34" charset="0"/>
                <a:ea typeface="Segoe UI" panose="020B0502040204020203" pitchFamily="34" charset="0"/>
                <a:cs typeface="Segoe UI" panose="020B0502040204020203" pitchFamily="34" charset="0"/>
              </a:rPr>
              <a:t> a CSV </a:t>
            </a:r>
            <a:r>
              <a:rPr lang="de-DE" b="0" dirty="0" err="1">
                <a:latin typeface="Segoe UI" panose="020B0502040204020203" pitchFamily="34" charset="0"/>
                <a:ea typeface="Segoe UI" panose="020B0502040204020203" pitchFamily="34" charset="0"/>
                <a:cs typeface="Segoe UI" panose="020B0502040204020203" pitchFamily="34" charset="0"/>
              </a:rPr>
              <a:t>file</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with</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list</a:t>
            </a:r>
            <a:r>
              <a:rPr lang="de-DE" b="0" dirty="0">
                <a:latin typeface="Segoe UI" panose="020B0502040204020203" pitchFamily="34" charset="0"/>
                <a:ea typeface="Segoe UI" panose="020B0502040204020203" pitchFamily="34" charset="0"/>
                <a:cs typeface="Segoe UI" panose="020B0502040204020203" pitchFamily="34" charset="0"/>
              </a:rPr>
              <a:t> of </a:t>
            </a:r>
            <a:r>
              <a:rPr lang="de-DE" b="0" dirty="0" err="1">
                <a:latin typeface="Segoe UI" panose="020B0502040204020203" pitchFamily="34" charset="0"/>
                <a:ea typeface="Segoe UI" panose="020B0502040204020203" pitchFamily="34" charset="0"/>
                <a:cs typeface="Segoe UI" panose="020B0502040204020203" pitchFamily="34" charset="0"/>
              </a:rPr>
              <a:t>users</a:t>
            </a:r>
            <a:endParaRPr lang="de-DE" b="0" dirty="0">
              <a:latin typeface="Segoe UI" panose="020B0502040204020203" pitchFamily="34" charset="0"/>
              <a:ea typeface="Segoe UI" panose="020B0502040204020203" pitchFamily="34" charset="0"/>
              <a:cs typeface="Segoe UI" panose="020B0502040204020203" pitchFamily="34" charset="0"/>
            </a:endParaRPr>
          </a:p>
          <a:p>
            <a:pPr lvl="1"/>
            <a:r>
              <a:rPr lang="de-DE" b="0" dirty="0">
                <a:latin typeface="Segoe UI" panose="020B0502040204020203" pitchFamily="34" charset="0"/>
                <a:ea typeface="Segoe UI" panose="020B0502040204020203" pitchFamily="34" charset="0"/>
                <a:cs typeface="Segoe UI" panose="020B0502040204020203" pitchFamily="34" charset="0"/>
              </a:rPr>
              <a:t>Email </a:t>
            </a:r>
            <a:r>
              <a:rPr lang="de-DE" b="0" dirty="0" err="1">
                <a:latin typeface="Segoe UI" panose="020B0502040204020203" pitchFamily="34" charset="0"/>
                <a:ea typeface="Segoe UI" panose="020B0502040204020203" pitchFamily="34" charset="0"/>
                <a:cs typeface="Segoe UI" panose="020B0502040204020203" pitchFamily="34" charset="0"/>
              </a:rPr>
              <a:t>address</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user</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name</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password</a:t>
            </a:r>
            <a:endParaRPr lang="de-DE" b="0" dirty="0">
              <a:latin typeface="Segoe UI" panose="020B0502040204020203" pitchFamily="34" charset="0"/>
              <a:ea typeface="Segoe UI" panose="020B0502040204020203" pitchFamily="34" charset="0"/>
              <a:cs typeface="Segoe UI" panose="020B0502040204020203" pitchFamily="34" charset="0"/>
            </a:endParaRPr>
          </a:p>
          <a:p>
            <a:pPr lvl="1"/>
            <a:r>
              <a:rPr lang="de-DE" b="0" dirty="0">
                <a:latin typeface="Segoe UI" panose="020B0502040204020203" pitchFamily="34" charset="0"/>
                <a:ea typeface="Segoe UI" panose="020B0502040204020203" pitchFamily="34" charset="0"/>
                <a:cs typeface="Segoe UI" panose="020B0502040204020203" pitchFamily="34" charset="0"/>
              </a:rPr>
              <a:t>Max of 50,000 </a:t>
            </a:r>
            <a:r>
              <a:rPr lang="de-DE" b="0" dirty="0" err="1" smtClean="0">
                <a:latin typeface="Segoe UI" panose="020B0502040204020203" pitchFamily="34" charset="0"/>
                <a:ea typeface="Segoe UI" panose="020B0502040204020203" pitchFamily="34" charset="0"/>
                <a:cs typeface="Segoe UI" panose="020B0502040204020203" pitchFamily="34" charset="0"/>
              </a:rPr>
              <a:t>rows</a:t>
            </a:r>
            <a:endParaRPr lang="de-DE" b="0" dirty="0">
              <a:latin typeface="Segoe UI" panose="020B0502040204020203" pitchFamily="34" charset="0"/>
              <a:ea typeface="Segoe UI" panose="020B0502040204020203" pitchFamily="34" charset="0"/>
              <a:cs typeface="Segoe UI" panose="020B0502040204020203" pitchFamily="34" charset="0"/>
            </a:endParaRPr>
          </a:p>
          <a:p>
            <a:r>
              <a:rPr lang="de-DE" b="0" dirty="0" err="1">
                <a:latin typeface="Segoe UI" panose="020B0502040204020203" pitchFamily="34" charset="0"/>
                <a:ea typeface="Segoe UI" panose="020B0502040204020203" pitchFamily="34" charset="0"/>
                <a:cs typeface="Segoe UI" panose="020B0502040204020203" pitchFamily="34" charset="0"/>
              </a:rPr>
              <a:t>Very</a:t>
            </a:r>
            <a:r>
              <a:rPr lang="de-DE" b="0" dirty="0">
                <a:latin typeface="Segoe UI" panose="020B0502040204020203" pitchFamily="34" charset="0"/>
                <a:ea typeface="Segoe UI" panose="020B0502040204020203" pitchFamily="34" charset="0"/>
                <a:cs typeface="Segoe UI" panose="020B0502040204020203" pitchFamily="34" charset="0"/>
              </a:rPr>
              <a:t> limited </a:t>
            </a:r>
            <a:r>
              <a:rPr lang="de-DE" b="0" dirty="0" err="1">
                <a:latin typeface="Segoe UI" panose="020B0502040204020203" pitchFamily="34" charset="0"/>
                <a:ea typeface="Segoe UI" panose="020B0502040204020203" pitchFamily="34" charset="0"/>
                <a:cs typeface="Segoe UI" panose="020B0502040204020203" pitchFamily="34" charset="0"/>
              </a:rPr>
              <a:t>data</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migration</a:t>
            </a:r>
            <a:r>
              <a:rPr lang="de-DE" b="0" dirty="0">
                <a:latin typeface="Segoe UI" panose="020B0502040204020203" pitchFamily="34" charset="0"/>
                <a:ea typeface="Segoe UI" panose="020B0502040204020203" pitchFamily="34" charset="0"/>
                <a:cs typeface="Segoe UI" panose="020B0502040204020203" pitchFamily="34" charset="0"/>
              </a:rPr>
              <a:t> </a:t>
            </a:r>
            <a:r>
              <a:rPr lang="de-DE" b="0" dirty="0" err="1">
                <a:latin typeface="Segoe UI" panose="020B0502040204020203" pitchFamily="34" charset="0"/>
                <a:ea typeface="Segoe UI" panose="020B0502040204020203" pitchFamily="34" charset="0"/>
                <a:cs typeface="Segoe UI" panose="020B0502040204020203" pitchFamily="34" charset="0"/>
              </a:rPr>
              <a:t>scope</a:t>
            </a:r>
            <a:endParaRPr lang="de-DE" b="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de-DE" b="0" dirty="0">
              <a:latin typeface="Segoe UI" panose="020B0502040204020203" pitchFamily="34" charset="0"/>
              <a:ea typeface="Segoe UI" panose="020B0502040204020203" pitchFamily="34" charset="0"/>
              <a:cs typeface="Segoe UI" panose="020B0502040204020203" pitchFamily="34" charset="0"/>
            </a:endParaRPr>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58</a:t>
            </a:fld>
            <a:endParaRPr lang="de-DE"/>
          </a:p>
        </p:txBody>
      </p:sp>
    </p:spTree>
    <p:extLst>
      <p:ext uri="{BB962C8B-B14F-4D97-AF65-F5344CB8AC3E}">
        <p14:creationId xmlns:p14="http://schemas.microsoft.com/office/powerpoint/2010/main" val="4049785574"/>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IMAP </a:t>
            </a:r>
            <a:r>
              <a:rPr lang="de-DE" dirty="0" err="1"/>
              <a:t>data</a:t>
            </a:r>
            <a:r>
              <a:rPr lang="de-DE" dirty="0"/>
              <a:t> </a:t>
            </a:r>
            <a:r>
              <a:rPr lang="de-DE" dirty="0" err="1"/>
              <a:t>migration</a:t>
            </a:r>
            <a:r>
              <a:rPr lang="de-DE" dirty="0"/>
              <a:t> </a:t>
            </a:r>
            <a:r>
              <a:rPr lang="de-DE" dirty="0" err="1"/>
              <a:t>scope</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59</a:t>
            </a:fld>
            <a:endParaRPr lang="de-DE"/>
          </a:p>
        </p:txBody>
      </p:sp>
      <p:sp>
        <p:nvSpPr>
          <p:cNvPr id="5" name="Rectangle 10"/>
          <p:cNvSpPr/>
          <p:nvPr/>
        </p:nvSpPr>
        <p:spPr bwMode="auto">
          <a:xfrm>
            <a:off x="548640" y="1371600"/>
            <a:ext cx="5415598" cy="4572000"/>
          </a:xfrm>
          <a:prstGeom prst="rect">
            <a:avLst/>
          </a:prstGeom>
          <a:solidFill>
            <a:schemeClr val="accent1">
              <a:lumMod val="75000"/>
            </a:scheme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auto" latinLnBrk="0" hangingPunct="1">
              <a:lnSpc>
                <a:spcPct val="100000"/>
              </a:lnSpc>
              <a:spcBef>
                <a:spcPts val="0"/>
              </a:spcBef>
              <a:spcAft>
                <a:spcPts val="600"/>
              </a:spcAft>
              <a:buClrTx/>
              <a:buSzTx/>
              <a:buFontTx/>
              <a:buNone/>
              <a:tabLst/>
              <a:defRPr/>
            </a:pPr>
            <a:r>
              <a:rPr kumimoji="0" lang="en-US" sz="3600" b="0" i="0" u="none" strike="noStrike" kern="0" cap="none" spc="0" normalizeH="0" baseline="0" noProof="0" dirty="0" smtClean="0">
                <a:ln>
                  <a:noFill/>
                </a:ln>
                <a:solidFill>
                  <a:srgbClr val="FFFFFF"/>
                </a:solidFill>
                <a:effectLst/>
                <a:uLnTx/>
                <a:uFillTx/>
                <a:latin typeface="Segoe UI Light"/>
              </a:rPr>
              <a:t>Migrated</a:t>
            </a:r>
            <a:endParaRPr kumimoji="0" lang="en-US" sz="3200" b="0" i="0" u="none" strike="noStrike" kern="0" cap="none" spc="0" normalizeH="0" baseline="0" noProof="0" dirty="0" smtClean="0">
              <a:ln>
                <a:noFill/>
              </a:ln>
              <a:solidFill>
                <a:srgbClr val="FFFFFF"/>
              </a:solidFill>
              <a:effectLst/>
              <a:uLnTx/>
              <a:uFillTx/>
              <a:latin typeface="Segoe UI Light"/>
            </a:endParaRP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kumimoji="0" lang="en-US" sz="2800" b="0" i="0" u="none" strike="noStrike" kern="0" cap="none" spc="0" normalizeH="0" baseline="0" noProof="0" dirty="0" smtClean="0">
                <a:ln>
                  <a:noFill/>
                </a:ln>
                <a:solidFill>
                  <a:srgbClr val="FFFFFF"/>
                </a:solidFill>
                <a:effectLst/>
                <a:uLnTx/>
                <a:uFillTx/>
                <a:latin typeface="Segoe UI Light"/>
              </a:rPr>
              <a:t>Mail messages </a:t>
            </a:r>
            <a:br>
              <a:rPr kumimoji="0" lang="en-US" sz="2800" b="0" i="0" u="none" strike="noStrike" kern="0" cap="none" spc="0" normalizeH="0" baseline="0" noProof="0" dirty="0" smtClean="0">
                <a:ln>
                  <a:noFill/>
                </a:ln>
                <a:solidFill>
                  <a:srgbClr val="FFFFFF"/>
                </a:solidFill>
                <a:effectLst/>
                <a:uLnTx/>
                <a:uFillTx/>
                <a:latin typeface="Segoe UI Light"/>
              </a:rPr>
            </a:br>
            <a:r>
              <a:rPr kumimoji="0" lang="en-US" sz="2800" b="0" i="0" u="none" strike="noStrike" kern="0" cap="none" spc="0" normalizeH="0" baseline="0" noProof="0" dirty="0" smtClean="0">
                <a:ln>
                  <a:noFill/>
                </a:ln>
                <a:solidFill>
                  <a:srgbClr val="FFFFFF"/>
                </a:solidFill>
                <a:effectLst/>
                <a:uLnTx/>
                <a:uFillTx/>
                <a:latin typeface="Segoe UI Light"/>
              </a:rPr>
              <a:t>(Inbox and other folders)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kumimoji="0" lang="en-US" sz="2800" b="0" i="0" u="none" strike="noStrike" kern="0" cap="none" spc="0" normalizeH="0" baseline="0" noProof="0" dirty="0" smtClean="0">
                <a:ln>
                  <a:noFill/>
                </a:ln>
                <a:solidFill>
                  <a:srgbClr val="FFFFFF"/>
                </a:solidFill>
                <a:effectLst/>
                <a:uLnTx/>
                <a:uFillTx/>
                <a:latin typeface="Segoe UI Light"/>
              </a:rPr>
              <a:t>Maximum of 500,000 items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kumimoji="0" lang="en-US" sz="2800" b="0" i="0" u="none" strike="noStrike" kern="0" cap="none" spc="0" normalizeH="0" baseline="0" noProof="0" dirty="0" smtClean="0">
                <a:ln>
                  <a:noFill/>
                </a:ln>
                <a:solidFill>
                  <a:srgbClr val="FFFFFF"/>
                </a:solidFill>
                <a:effectLst/>
                <a:uLnTx/>
                <a:uFillTx/>
                <a:latin typeface="Segoe UI Light"/>
              </a:rPr>
              <a:t>Possible to exclude specific folders from migration</a:t>
            </a:r>
            <a:br>
              <a:rPr kumimoji="0" lang="en-US" sz="2800" b="0" i="0" u="none" strike="noStrike" kern="0" cap="none" spc="0" normalizeH="0" baseline="0" noProof="0" dirty="0" smtClean="0">
                <a:ln>
                  <a:noFill/>
                </a:ln>
                <a:solidFill>
                  <a:srgbClr val="FFFFFF"/>
                </a:solidFill>
                <a:effectLst/>
                <a:uLnTx/>
                <a:uFillTx/>
                <a:latin typeface="Segoe UI Light"/>
              </a:rPr>
            </a:br>
            <a:r>
              <a:rPr kumimoji="0" lang="en-US" sz="2800" b="0" i="0" u="none" strike="noStrike" kern="0" cap="none" spc="0" normalizeH="0" baseline="0" noProof="0" dirty="0" smtClean="0">
                <a:ln>
                  <a:noFill/>
                </a:ln>
                <a:solidFill>
                  <a:srgbClr val="FFFFFF"/>
                </a:solidFill>
                <a:effectLst/>
                <a:uLnTx/>
                <a:uFillTx/>
                <a:latin typeface="Segoe UI Light"/>
              </a:rPr>
              <a:t>(e.g. Deleted Items, Junk E-Mail)</a:t>
            </a:r>
          </a:p>
        </p:txBody>
      </p:sp>
      <p:sp>
        <p:nvSpPr>
          <p:cNvPr id="6" name="Rectangle 11"/>
          <p:cNvSpPr/>
          <p:nvPr/>
        </p:nvSpPr>
        <p:spPr bwMode="auto">
          <a:xfrm>
            <a:off x="6229511" y="1377950"/>
            <a:ext cx="5413248" cy="457200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auto" latinLnBrk="0" hangingPunct="1">
              <a:lnSpc>
                <a:spcPct val="100000"/>
              </a:lnSpc>
              <a:spcBef>
                <a:spcPts val="0"/>
              </a:spcBef>
              <a:spcAft>
                <a:spcPts val="600"/>
              </a:spcAft>
              <a:buClrTx/>
              <a:buSzTx/>
              <a:buFontTx/>
              <a:buNone/>
              <a:tabLst/>
              <a:defRPr/>
            </a:pPr>
            <a:r>
              <a:rPr kumimoji="0" lang="en-US" sz="3600" b="0" i="0" u="none" strike="noStrike" kern="0" cap="none" spc="0" normalizeH="0" baseline="0" noProof="0" dirty="0" smtClean="0">
                <a:ln>
                  <a:noFill/>
                </a:ln>
                <a:solidFill>
                  <a:srgbClr val="FFFFFF"/>
                </a:solidFill>
                <a:effectLst/>
                <a:uLnTx/>
                <a:uFillTx/>
                <a:latin typeface="Segoe UI Light"/>
              </a:rPr>
              <a:t>Not migrated</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kumimoji="0" lang="en-US" sz="2800" b="0" i="0" u="none" strike="noStrike" kern="0" cap="none" spc="0" normalizeH="0" baseline="0" noProof="0" dirty="0" smtClean="0">
                <a:ln>
                  <a:noFill/>
                </a:ln>
                <a:solidFill>
                  <a:srgbClr val="FFFFFF"/>
                </a:solidFill>
                <a:effectLst/>
                <a:uLnTx/>
                <a:uFillTx/>
                <a:latin typeface="Segoe UI Light"/>
              </a:rPr>
              <a:t>Contacts, Calendars, Tasks, etc.</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kumimoji="0" lang="en-US" sz="2800" b="0" i="0" u="none" strike="noStrike" kern="0" cap="none" spc="0" normalizeH="0" baseline="0" noProof="0" dirty="0" smtClean="0">
                <a:ln>
                  <a:noFill/>
                </a:ln>
                <a:solidFill>
                  <a:srgbClr val="FFFFFF"/>
                </a:solidFill>
                <a:effectLst/>
                <a:uLnTx/>
                <a:uFillTx/>
                <a:latin typeface="Segoe UI Light"/>
              </a:rPr>
              <a:t>Excluded folders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kumimoji="0" lang="en-US" sz="2800" b="0" i="0" u="none" strike="noStrike" kern="0" cap="none" spc="0" normalizeH="0" baseline="0" noProof="0" dirty="0" smtClean="0">
                <a:ln>
                  <a:noFill/>
                </a:ln>
                <a:solidFill>
                  <a:srgbClr val="FFFFFF"/>
                </a:solidFill>
                <a:effectLst/>
                <a:uLnTx/>
                <a:uFillTx/>
                <a:latin typeface="Segoe UI Light"/>
              </a:rPr>
              <a:t>Folders with a forward slash</a:t>
            </a:r>
            <a:br>
              <a:rPr kumimoji="0" lang="en-US" sz="2800" b="0" i="0" u="none" strike="noStrike" kern="0" cap="none" spc="0" normalizeH="0" baseline="0" noProof="0" dirty="0" smtClean="0">
                <a:ln>
                  <a:noFill/>
                </a:ln>
                <a:solidFill>
                  <a:srgbClr val="FFFFFF"/>
                </a:solidFill>
                <a:effectLst/>
                <a:uLnTx/>
                <a:uFillTx/>
                <a:latin typeface="Segoe UI Light"/>
              </a:rPr>
            </a:br>
            <a:r>
              <a:rPr kumimoji="0" lang="en-US" sz="2800" b="0" i="0" u="none" strike="noStrike" kern="0" cap="none" spc="0" normalizeH="0" baseline="0" noProof="0" dirty="0" smtClean="0">
                <a:ln>
                  <a:noFill/>
                </a:ln>
                <a:solidFill>
                  <a:srgbClr val="FFFFFF"/>
                </a:solidFill>
                <a:effectLst/>
                <a:uLnTx/>
                <a:uFillTx/>
                <a:latin typeface="Segoe UI Light"/>
              </a:rPr>
              <a:t>( / ) in the folder name</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kumimoji="0" lang="en-US" sz="2800" b="0" i="0" u="none" strike="noStrike" kern="0" cap="none" spc="0" normalizeH="0" baseline="0" noProof="0" dirty="0" smtClean="0">
                <a:ln>
                  <a:noFill/>
                </a:ln>
                <a:solidFill>
                  <a:srgbClr val="FFFFFF"/>
                </a:solidFill>
                <a:effectLst/>
                <a:uLnTx/>
                <a:uFillTx/>
                <a:latin typeface="Segoe UI Light"/>
              </a:rPr>
              <a:t>Messages larger than </a:t>
            </a:r>
            <a:r>
              <a:rPr kumimoji="0" lang="en-US" sz="2800" b="0" i="0" u="none" strike="noStrike" kern="0" cap="none" spc="0" normalizeH="0" baseline="0" noProof="0" dirty="0" smtClean="0">
                <a:ln>
                  <a:noFill/>
                </a:ln>
                <a:solidFill>
                  <a:srgbClr val="FFFFFF"/>
                </a:solidFill>
                <a:effectLst/>
                <a:uLnTx/>
                <a:uFillTx/>
                <a:latin typeface="Segoe UI Light"/>
              </a:rPr>
              <a:t>35 </a:t>
            </a:r>
            <a:r>
              <a:rPr kumimoji="0" lang="en-US" sz="2800" b="0" i="0" u="none" strike="noStrike" kern="0" cap="none" spc="0" normalizeH="0" baseline="0" noProof="0" dirty="0" smtClean="0">
                <a:ln>
                  <a:noFill/>
                </a:ln>
                <a:solidFill>
                  <a:srgbClr val="FFFFFF"/>
                </a:solidFill>
                <a:effectLst/>
                <a:uLnTx/>
                <a:uFillTx/>
                <a:latin typeface="Segoe UI Light"/>
              </a:rPr>
              <a:t>MB</a:t>
            </a:r>
          </a:p>
        </p:txBody>
      </p:sp>
    </p:spTree>
    <p:extLst>
      <p:ext uri="{BB962C8B-B14F-4D97-AF65-F5344CB8AC3E}">
        <p14:creationId xmlns:p14="http://schemas.microsoft.com/office/powerpoint/2010/main" val="592712097"/>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Exchange 2007/2010 Server </a:t>
            </a:r>
            <a:r>
              <a:rPr lang="de-DE" dirty="0" err="1" smtClean="0"/>
              <a:t>Role</a:t>
            </a:r>
            <a:r>
              <a:rPr lang="de-DE" dirty="0" smtClean="0"/>
              <a:t> </a:t>
            </a:r>
            <a:r>
              <a:rPr lang="de-DE" dirty="0" err="1" smtClean="0"/>
              <a:t>Architecture</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6</a:t>
            </a:fld>
            <a:endParaRPr lang="de-DE"/>
          </a:p>
        </p:txBody>
      </p:sp>
      <p:sp>
        <p:nvSpPr>
          <p:cNvPr id="119" name="Rectangle 148"/>
          <p:cNvSpPr/>
          <p:nvPr/>
        </p:nvSpPr>
        <p:spPr>
          <a:xfrm>
            <a:off x="7924802" y="1600202"/>
            <a:ext cx="3657599" cy="434339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91438" tIns="45719" rIns="91438" bIns="45719" rtlCol="0" anchor="ctr"/>
          <a:lstStyle/>
          <a:p>
            <a:pPr algn="ctr" fontAlgn="auto">
              <a:spcBef>
                <a:spcPts val="0"/>
              </a:spcBef>
              <a:spcAft>
                <a:spcPts val="0"/>
              </a:spcAft>
              <a:defRPr/>
            </a:pPr>
            <a:endParaRPr lang="en-US" sz="1800" kern="0" smtClean="0">
              <a:solidFill>
                <a:prstClr val="white"/>
              </a:solidFill>
              <a:latin typeface="Segoe UI Light"/>
            </a:endParaRPr>
          </a:p>
        </p:txBody>
      </p:sp>
      <p:pic>
        <p:nvPicPr>
          <p:cNvPr id="120"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108995" y="2118764"/>
            <a:ext cx="706260" cy="629480"/>
          </a:xfrm>
          <a:prstGeom prst="rect">
            <a:avLst/>
          </a:prstGeom>
          <a:noFill/>
          <a:extLst>
            <a:ext uri="{909E8E84-426E-40DD-AFC4-6F175D3DCCD1}">
              <a14:hiddenFill xmlns:a14="http://schemas.microsoft.com/office/drawing/2010/main">
                <a:solidFill>
                  <a:srgbClr val="FFFFFF"/>
                </a:solidFill>
              </a14:hiddenFill>
            </a:ext>
          </a:extLst>
        </p:spPr>
      </p:pic>
      <p:sp>
        <p:nvSpPr>
          <p:cNvPr id="121" name="Rectangle 150"/>
          <p:cNvSpPr/>
          <p:nvPr/>
        </p:nvSpPr>
        <p:spPr>
          <a:xfrm>
            <a:off x="2362200" y="1600202"/>
            <a:ext cx="5486400" cy="43433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438" tIns="45719" rIns="91438" bIns="45719" rtlCol="0" anchor="ctr"/>
          <a:lstStyle/>
          <a:p>
            <a:pPr algn="ctr" fontAlgn="auto">
              <a:spcBef>
                <a:spcPts val="0"/>
              </a:spcBef>
              <a:spcAft>
                <a:spcPts val="0"/>
              </a:spcAft>
              <a:defRPr/>
            </a:pPr>
            <a:endParaRPr lang="en-US" sz="1800" kern="0" smtClean="0">
              <a:solidFill>
                <a:prstClr val="white"/>
              </a:solidFill>
              <a:latin typeface="Segoe UI Light"/>
            </a:endParaRPr>
          </a:p>
        </p:txBody>
      </p:sp>
      <p:pic>
        <p:nvPicPr>
          <p:cNvPr id="122"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779641" y="1895956"/>
            <a:ext cx="1554939" cy="869141"/>
          </a:xfrm>
          <a:prstGeom prst="rect">
            <a:avLst/>
          </a:prstGeom>
          <a:noFill/>
          <a:extLst>
            <a:ext uri="{909E8E84-426E-40DD-AFC4-6F175D3DCCD1}">
              <a14:hiddenFill xmlns:a14="http://schemas.microsoft.com/office/drawing/2010/main">
                <a:solidFill>
                  <a:srgbClr val="FFFFFF"/>
                </a:solidFill>
              </a14:hiddenFill>
            </a:ext>
          </a:extLst>
        </p:spPr>
      </p:pic>
      <p:sp>
        <p:nvSpPr>
          <p:cNvPr id="123" name="Rounded Rectangle 152"/>
          <p:cNvSpPr/>
          <p:nvPr/>
        </p:nvSpPr>
        <p:spPr>
          <a:xfrm>
            <a:off x="3730844" y="1753289"/>
            <a:ext cx="1671717" cy="1253863"/>
          </a:xfrm>
          <a:prstGeom prst="roundRect">
            <a:avLst/>
          </a:prstGeom>
          <a:solidFill>
            <a:srgbClr val="353435">
              <a:alpha val="55000"/>
            </a:srgbClr>
          </a:solidFill>
          <a:ln w="25400" cap="flat" cmpd="sng" algn="ctr">
            <a:solidFill>
              <a:sysClr val="window" lastClr="FFFFFF"/>
            </a:solidFill>
            <a:prstDash val="sysDot"/>
            <a:bevel/>
          </a:ln>
          <a:effectLst/>
        </p:spPr>
        <p:txBody>
          <a:bodyPr lIns="91438" tIns="45719" rIns="91438" bIns="45719" rtlCol="0" anchor="ctr"/>
          <a:lstStyle/>
          <a:p>
            <a:pPr algn="ctr" fontAlgn="auto">
              <a:spcBef>
                <a:spcPts val="0"/>
              </a:spcBef>
              <a:spcAft>
                <a:spcPts val="0"/>
              </a:spcAft>
              <a:defRPr/>
            </a:pPr>
            <a:endParaRPr lang="en-US" sz="1800" kern="0" smtClean="0">
              <a:solidFill>
                <a:prstClr val="white"/>
              </a:solidFill>
              <a:latin typeface="Segoe UI Light"/>
            </a:endParaRPr>
          </a:p>
        </p:txBody>
      </p:sp>
      <p:pic>
        <p:nvPicPr>
          <p:cNvPr id="124" name="Picture 15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623596" y="2118765"/>
            <a:ext cx="664915" cy="631255"/>
          </a:xfrm>
          <a:prstGeom prst="rect">
            <a:avLst/>
          </a:prstGeom>
          <a:noFill/>
          <a:extLst>
            <a:ext uri="{909E8E84-426E-40DD-AFC4-6F175D3DCCD1}">
              <a14:hiddenFill xmlns:a14="http://schemas.microsoft.com/office/drawing/2010/main">
                <a:solidFill>
                  <a:srgbClr val="FFFFFF"/>
                </a:solidFill>
              </a14:hiddenFill>
            </a:ext>
          </a:extLst>
        </p:spPr>
      </p:pic>
      <p:grpSp>
        <p:nvGrpSpPr>
          <p:cNvPr id="125" name="Group 155"/>
          <p:cNvGrpSpPr/>
          <p:nvPr/>
        </p:nvGrpSpPr>
        <p:grpSpPr>
          <a:xfrm>
            <a:off x="10847876" y="5248038"/>
            <a:ext cx="647899" cy="649501"/>
            <a:chOff x="10198669" y="4593658"/>
            <a:chExt cx="1245380" cy="1248463"/>
          </a:xfrm>
        </p:grpSpPr>
        <p:grpSp>
          <p:nvGrpSpPr>
            <p:cNvPr id="126" name="Group 156"/>
            <p:cNvGrpSpPr/>
            <p:nvPr/>
          </p:nvGrpSpPr>
          <p:grpSpPr>
            <a:xfrm>
              <a:off x="10353743" y="4593658"/>
              <a:ext cx="992872" cy="855924"/>
              <a:chOff x="5328067" y="1285340"/>
              <a:chExt cx="1098835" cy="947272"/>
            </a:xfrm>
          </p:grpSpPr>
          <p:sp>
            <p:nvSpPr>
              <p:cNvPr id="128" name="Isosceles Triangle 158"/>
              <p:cNvSpPr/>
              <p:nvPr/>
            </p:nvSpPr>
            <p:spPr bwMode="auto">
              <a:xfrm>
                <a:off x="5328067" y="1285340"/>
                <a:ext cx="1098835" cy="947272"/>
              </a:xfrm>
              <a:prstGeom prst="triangle">
                <a:avLst/>
              </a:prstGeom>
              <a:noFill/>
              <a:ln w="12700" cap="flat" cmpd="sng" algn="ctr">
                <a:solidFill>
                  <a:sysClr val="window" lastClr="FFFFFF"/>
                </a:solid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914076">
                  <a:defRPr/>
                </a:pPr>
                <a:endParaRPr lang="en-US" sz="2300"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129" name="Group 159"/>
              <p:cNvGrpSpPr/>
              <p:nvPr/>
            </p:nvGrpSpPr>
            <p:grpSpPr>
              <a:xfrm>
                <a:off x="5478232" y="1601909"/>
                <a:ext cx="798505" cy="542221"/>
                <a:chOff x="5486400" y="1637624"/>
                <a:chExt cx="798505" cy="542221"/>
              </a:xfrm>
            </p:grpSpPr>
            <p:sp>
              <p:nvSpPr>
                <p:cNvPr id="130" name="Rectangle 160"/>
                <p:cNvSpPr/>
                <p:nvPr/>
              </p:nvSpPr>
              <p:spPr bwMode="auto">
                <a:xfrm>
                  <a:off x="5617116" y="1855540"/>
                  <a:ext cx="222428" cy="99563"/>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914076">
                    <a:defRPr/>
                  </a:pPr>
                  <a:endParaRPr lang="en-US" sz="2300"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31" name="Rectangle 161"/>
                <p:cNvSpPr/>
                <p:nvPr/>
              </p:nvSpPr>
              <p:spPr bwMode="auto">
                <a:xfrm>
                  <a:off x="5907887" y="1855541"/>
                  <a:ext cx="222428" cy="99563"/>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914076">
                    <a:defRPr/>
                  </a:pPr>
                  <a:endParaRPr lang="en-US" sz="2300"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32" name="Rectangle 162"/>
                <p:cNvSpPr/>
                <p:nvPr/>
              </p:nvSpPr>
              <p:spPr bwMode="auto">
                <a:xfrm>
                  <a:off x="5486400" y="2080282"/>
                  <a:ext cx="176698" cy="99563"/>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914076">
                    <a:defRPr/>
                  </a:pPr>
                  <a:endParaRPr lang="en-US" sz="2300"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33" name="Rectangle 163"/>
                <p:cNvSpPr/>
                <p:nvPr/>
              </p:nvSpPr>
              <p:spPr bwMode="auto">
                <a:xfrm>
                  <a:off x="5693669" y="2080282"/>
                  <a:ext cx="176698" cy="99563"/>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914076">
                    <a:defRPr/>
                  </a:pPr>
                  <a:endParaRPr lang="en-US" sz="2300"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34" name="Rectangle 164"/>
                <p:cNvSpPr/>
                <p:nvPr/>
              </p:nvSpPr>
              <p:spPr bwMode="auto">
                <a:xfrm>
                  <a:off x="5900938" y="2080282"/>
                  <a:ext cx="176698" cy="99563"/>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914076">
                    <a:defRPr/>
                  </a:pPr>
                  <a:endParaRPr lang="en-US" sz="2300"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35" name="Rectangle 165"/>
                <p:cNvSpPr/>
                <p:nvPr/>
              </p:nvSpPr>
              <p:spPr bwMode="auto">
                <a:xfrm>
                  <a:off x="6108207" y="2080282"/>
                  <a:ext cx="176698" cy="99563"/>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914076">
                    <a:defRPr/>
                  </a:pPr>
                  <a:endParaRPr lang="en-US" sz="2300"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36" name="Rectangle 166"/>
                <p:cNvSpPr/>
                <p:nvPr/>
              </p:nvSpPr>
              <p:spPr bwMode="auto">
                <a:xfrm>
                  <a:off x="5766270" y="1637624"/>
                  <a:ext cx="222428" cy="99563"/>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914076">
                    <a:defRPr/>
                  </a:pPr>
                  <a:endParaRPr lang="en-US" sz="2300"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cxnSp>
              <p:nvCxnSpPr>
                <p:cNvPr id="137" name="Straight Connector 167"/>
                <p:cNvCxnSpPr/>
                <p:nvPr/>
              </p:nvCxnSpPr>
              <p:spPr>
                <a:xfrm>
                  <a:off x="5877484" y="1686326"/>
                  <a:ext cx="0" cy="95671"/>
                </a:xfrm>
                <a:prstGeom prst="line">
                  <a:avLst/>
                </a:prstGeom>
                <a:noFill/>
                <a:ln w="6350" cap="flat" cmpd="sng" algn="ctr">
                  <a:solidFill>
                    <a:sysClr val="window" lastClr="FFFFFF"/>
                  </a:solidFill>
                  <a:prstDash val="solid"/>
                  <a:headEnd type="none"/>
                  <a:tailEnd type="none"/>
                </a:ln>
                <a:effectLst/>
              </p:spPr>
            </p:cxnSp>
            <p:cxnSp>
              <p:nvCxnSpPr>
                <p:cNvPr id="138" name="Straight Connector 168"/>
                <p:cNvCxnSpPr/>
                <p:nvPr/>
              </p:nvCxnSpPr>
              <p:spPr>
                <a:xfrm flipH="1">
                  <a:off x="5728329" y="1783858"/>
                  <a:ext cx="290772" cy="0"/>
                </a:xfrm>
                <a:prstGeom prst="line">
                  <a:avLst/>
                </a:prstGeom>
                <a:noFill/>
                <a:ln w="6350" cap="flat" cmpd="sng" algn="ctr">
                  <a:solidFill>
                    <a:sysClr val="window" lastClr="FFFFFF"/>
                  </a:solidFill>
                  <a:prstDash val="solid"/>
                  <a:headEnd type="none"/>
                  <a:tailEnd type="none"/>
                </a:ln>
                <a:effectLst/>
              </p:spPr>
            </p:cxnSp>
            <p:grpSp>
              <p:nvGrpSpPr>
                <p:cNvPr id="139" name="Group 169"/>
                <p:cNvGrpSpPr/>
                <p:nvPr/>
              </p:nvGrpSpPr>
              <p:grpSpPr>
                <a:xfrm>
                  <a:off x="5574749" y="1918147"/>
                  <a:ext cx="207269" cy="176329"/>
                  <a:chOff x="5574749" y="1918147"/>
                  <a:chExt cx="207269" cy="176329"/>
                </a:xfrm>
              </p:grpSpPr>
              <p:cxnSp>
                <p:nvCxnSpPr>
                  <p:cNvPr id="147" name="Straight Connector 177"/>
                  <p:cNvCxnSpPr/>
                  <p:nvPr/>
                </p:nvCxnSpPr>
                <p:spPr>
                  <a:xfrm>
                    <a:off x="5728329" y="1918147"/>
                    <a:ext cx="0" cy="86974"/>
                  </a:xfrm>
                  <a:prstGeom prst="line">
                    <a:avLst/>
                  </a:prstGeom>
                  <a:noFill/>
                  <a:ln w="6350" cap="sq" cmpd="sng" algn="ctr">
                    <a:solidFill>
                      <a:sysClr val="window" lastClr="FFFFFF"/>
                    </a:solidFill>
                    <a:prstDash val="solid"/>
                    <a:miter lim="800000"/>
                    <a:headEnd type="none"/>
                    <a:tailEnd type="none"/>
                  </a:ln>
                  <a:effectLst/>
                </p:spPr>
              </p:cxnSp>
              <p:cxnSp>
                <p:nvCxnSpPr>
                  <p:cNvPr id="148" name="Straight Connector 178"/>
                  <p:cNvCxnSpPr/>
                  <p:nvPr/>
                </p:nvCxnSpPr>
                <p:spPr>
                  <a:xfrm flipH="1">
                    <a:off x="5574750" y="2007502"/>
                    <a:ext cx="207268" cy="0"/>
                  </a:xfrm>
                  <a:prstGeom prst="line">
                    <a:avLst/>
                  </a:prstGeom>
                  <a:noFill/>
                  <a:ln w="6350" cap="flat" cmpd="sng" algn="ctr">
                    <a:solidFill>
                      <a:sysClr val="window" lastClr="FFFFFF"/>
                    </a:solidFill>
                    <a:prstDash val="solid"/>
                    <a:headEnd type="none"/>
                    <a:tailEnd type="none"/>
                  </a:ln>
                  <a:effectLst/>
                </p:spPr>
              </p:cxnSp>
              <p:cxnSp>
                <p:nvCxnSpPr>
                  <p:cNvPr id="149" name="Straight Connector 179"/>
                  <p:cNvCxnSpPr/>
                  <p:nvPr/>
                </p:nvCxnSpPr>
                <p:spPr>
                  <a:xfrm>
                    <a:off x="5574749" y="2007502"/>
                    <a:ext cx="0" cy="86974"/>
                  </a:xfrm>
                  <a:prstGeom prst="line">
                    <a:avLst/>
                  </a:prstGeom>
                  <a:noFill/>
                  <a:ln w="6350" cap="sq" cmpd="sng" algn="ctr">
                    <a:solidFill>
                      <a:sysClr val="window" lastClr="FFFFFF"/>
                    </a:solidFill>
                    <a:prstDash val="solid"/>
                    <a:miter lim="800000"/>
                    <a:headEnd type="none"/>
                    <a:tailEnd type="none"/>
                  </a:ln>
                  <a:effectLst/>
                </p:spPr>
              </p:cxnSp>
              <p:cxnSp>
                <p:nvCxnSpPr>
                  <p:cNvPr id="150" name="Straight Connector 180"/>
                  <p:cNvCxnSpPr/>
                  <p:nvPr/>
                </p:nvCxnSpPr>
                <p:spPr>
                  <a:xfrm>
                    <a:off x="5782018" y="2007502"/>
                    <a:ext cx="0" cy="86974"/>
                  </a:xfrm>
                  <a:prstGeom prst="line">
                    <a:avLst/>
                  </a:prstGeom>
                  <a:noFill/>
                  <a:ln w="6350" cap="sq" cmpd="sng" algn="ctr">
                    <a:solidFill>
                      <a:sysClr val="window" lastClr="FFFFFF"/>
                    </a:solidFill>
                    <a:prstDash val="solid"/>
                    <a:miter lim="800000"/>
                    <a:headEnd type="none"/>
                    <a:tailEnd type="none"/>
                  </a:ln>
                  <a:effectLst/>
                </p:spPr>
              </p:cxnSp>
            </p:grpSp>
            <p:grpSp>
              <p:nvGrpSpPr>
                <p:cNvPr id="140" name="Group 170"/>
                <p:cNvGrpSpPr/>
                <p:nvPr/>
              </p:nvGrpSpPr>
              <p:grpSpPr>
                <a:xfrm flipH="1">
                  <a:off x="5988698" y="1918147"/>
                  <a:ext cx="207269" cy="176329"/>
                  <a:chOff x="5574749" y="1918147"/>
                  <a:chExt cx="207269" cy="176329"/>
                </a:xfrm>
              </p:grpSpPr>
              <p:cxnSp>
                <p:nvCxnSpPr>
                  <p:cNvPr id="143" name="Straight Connector 173"/>
                  <p:cNvCxnSpPr/>
                  <p:nvPr/>
                </p:nvCxnSpPr>
                <p:spPr>
                  <a:xfrm>
                    <a:off x="5728329" y="1918147"/>
                    <a:ext cx="0" cy="86974"/>
                  </a:xfrm>
                  <a:prstGeom prst="line">
                    <a:avLst/>
                  </a:prstGeom>
                  <a:noFill/>
                  <a:ln w="6350" cap="sq" cmpd="sng" algn="ctr">
                    <a:solidFill>
                      <a:sysClr val="window" lastClr="FFFFFF"/>
                    </a:solidFill>
                    <a:prstDash val="solid"/>
                    <a:miter lim="800000"/>
                    <a:headEnd type="none"/>
                    <a:tailEnd type="none"/>
                  </a:ln>
                  <a:effectLst/>
                </p:spPr>
              </p:cxnSp>
              <p:cxnSp>
                <p:nvCxnSpPr>
                  <p:cNvPr id="144" name="Straight Connector 174"/>
                  <p:cNvCxnSpPr/>
                  <p:nvPr/>
                </p:nvCxnSpPr>
                <p:spPr>
                  <a:xfrm flipH="1">
                    <a:off x="5574750" y="2007502"/>
                    <a:ext cx="207268" cy="0"/>
                  </a:xfrm>
                  <a:prstGeom prst="line">
                    <a:avLst/>
                  </a:prstGeom>
                  <a:noFill/>
                  <a:ln w="6350" cap="flat" cmpd="sng" algn="ctr">
                    <a:solidFill>
                      <a:sysClr val="window" lastClr="FFFFFF"/>
                    </a:solidFill>
                    <a:prstDash val="solid"/>
                    <a:headEnd type="none"/>
                    <a:tailEnd type="none"/>
                  </a:ln>
                  <a:effectLst/>
                </p:spPr>
              </p:cxnSp>
              <p:cxnSp>
                <p:nvCxnSpPr>
                  <p:cNvPr id="145" name="Straight Connector 175"/>
                  <p:cNvCxnSpPr/>
                  <p:nvPr/>
                </p:nvCxnSpPr>
                <p:spPr>
                  <a:xfrm>
                    <a:off x="5574749" y="2007502"/>
                    <a:ext cx="0" cy="86974"/>
                  </a:xfrm>
                  <a:prstGeom prst="line">
                    <a:avLst/>
                  </a:prstGeom>
                  <a:noFill/>
                  <a:ln w="6350" cap="sq" cmpd="sng" algn="ctr">
                    <a:solidFill>
                      <a:sysClr val="window" lastClr="FFFFFF"/>
                    </a:solidFill>
                    <a:prstDash val="solid"/>
                    <a:miter lim="800000"/>
                    <a:headEnd type="none"/>
                    <a:tailEnd type="none"/>
                  </a:ln>
                  <a:effectLst/>
                </p:spPr>
              </p:cxnSp>
              <p:cxnSp>
                <p:nvCxnSpPr>
                  <p:cNvPr id="146" name="Straight Connector 176"/>
                  <p:cNvCxnSpPr/>
                  <p:nvPr/>
                </p:nvCxnSpPr>
                <p:spPr>
                  <a:xfrm>
                    <a:off x="5782018" y="2007502"/>
                    <a:ext cx="0" cy="86974"/>
                  </a:xfrm>
                  <a:prstGeom prst="line">
                    <a:avLst/>
                  </a:prstGeom>
                  <a:noFill/>
                  <a:ln w="6350" cap="sq" cmpd="sng" algn="ctr">
                    <a:solidFill>
                      <a:sysClr val="window" lastClr="FFFFFF"/>
                    </a:solidFill>
                    <a:prstDash val="solid"/>
                    <a:miter lim="800000"/>
                    <a:headEnd type="none"/>
                    <a:tailEnd type="none"/>
                  </a:ln>
                  <a:effectLst/>
                </p:spPr>
              </p:cxnSp>
            </p:grpSp>
            <p:cxnSp>
              <p:nvCxnSpPr>
                <p:cNvPr id="141" name="Straight Connector 171"/>
                <p:cNvCxnSpPr/>
                <p:nvPr/>
              </p:nvCxnSpPr>
              <p:spPr>
                <a:xfrm>
                  <a:off x="5728330" y="1783858"/>
                  <a:ext cx="0" cy="86974"/>
                </a:xfrm>
                <a:prstGeom prst="line">
                  <a:avLst/>
                </a:prstGeom>
                <a:noFill/>
                <a:ln w="6350" cap="sq" cmpd="sng" algn="ctr">
                  <a:solidFill>
                    <a:sysClr val="window" lastClr="FFFFFF"/>
                  </a:solidFill>
                  <a:prstDash val="solid"/>
                  <a:miter lim="800000"/>
                  <a:headEnd type="none"/>
                  <a:tailEnd type="none"/>
                </a:ln>
                <a:effectLst/>
              </p:spPr>
            </p:cxnSp>
            <p:cxnSp>
              <p:nvCxnSpPr>
                <p:cNvPr id="142" name="Straight Connector 172"/>
                <p:cNvCxnSpPr/>
                <p:nvPr/>
              </p:nvCxnSpPr>
              <p:spPr>
                <a:xfrm>
                  <a:off x="6019101" y="1783858"/>
                  <a:ext cx="0" cy="86974"/>
                </a:xfrm>
                <a:prstGeom prst="line">
                  <a:avLst/>
                </a:prstGeom>
                <a:noFill/>
                <a:ln w="6350" cap="sq" cmpd="sng" algn="ctr">
                  <a:solidFill>
                    <a:sysClr val="window" lastClr="FFFFFF"/>
                  </a:solidFill>
                  <a:prstDash val="solid"/>
                  <a:miter lim="800000"/>
                  <a:headEnd type="none"/>
                  <a:tailEnd type="none"/>
                </a:ln>
                <a:effectLst/>
              </p:spPr>
            </p:cxnSp>
          </p:grpSp>
        </p:grpSp>
        <p:sp>
          <p:nvSpPr>
            <p:cNvPr id="127" name="TextBox 157"/>
            <p:cNvSpPr txBox="1"/>
            <p:nvPr/>
          </p:nvSpPr>
          <p:spPr>
            <a:xfrm>
              <a:off x="10198669" y="5516739"/>
              <a:ext cx="1245380" cy="325382"/>
            </a:xfrm>
            <a:prstGeom prst="rect">
              <a:avLst/>
            </a:prstGeom>
            <a:noFill/>
          </p:spPr>
          <p:txBody>
            <a:bodyPr wrap="square" lIns="0" tIns="0" rIns="0" bIns="0" rtlCol="0">
              <a:spAutoFit/>
            </a:bodyPr>
            <a:lstStyle/>
            <a:p>
              <a:pPr algn="ctr" defTabSz="685790" fontAlgn="auto">
                <a:spcBef>
                  <a:spcPts val="0"/>
                </a:spcBef>
                <a:spcAft>
                  <a:spcPts val="0"/>
                </a:spcAft>
                <a:defRPr/>
              </a:pPr>
              <a:r>
                <a:rPr lang="en-US" sz="1100" b="1" kern="0" spc="-53" dirty="0" smtClean="0">
                  <a:solidFill>
                    <a:srgbClr val="353435"/>
                  </a:solidFill>
                  <a:latin typeface="Segoe UI Light"/>
                </a:rPr>
                <a:t>AD</a:t>
              </a:r>
            </a:p>
          </p:txBody>
        </p:sp>
      </p:grpSp>
      <p:grpSp>
        <p:nvGrpSpPr>
          <p:cNvPr id="151" name="Group 181"/>
          <p:cNvGrpSpPr/>
          <p:nvPr/>
        </p:nvGrpSpPr>
        <p:grpSpPr>
          <a:xfrm>
            <a:off x="3763309" y="4342863"/>
            <a:ext cx="630967" cy="1452236"/>
            <a:chOff x="2042040" y="4254223"/>
            <a:chExt cx="630967" cy="1452236"/>
          </a:xfrm>
        </p:grpSpPr>
        <p:pic>
          <p:nvPicPr>
            <p:cNvPr id="152" name="Picture 18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042040" y="5327018"/>
              <a:ext cx="589710" cy="379441"/>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18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042040" y="4728189"/>
              <a:ext cx="630967" cy="482944"/>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184"/>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2210453" y="4254223"/>
              <a:ext cx="190979" cy="318833"/>
            </a:xfrm>
            <a:prstGeom prst="rect">
              <a:avLst/>
            </a:prstGeom>
            <a:noFill/>
            <a:extLst>
              <a:ext uri="{909E8E84-426E-40DD-AFC4-6F175D3DCCD1}">
                <a14:hiddenFill xmlns:a14="http://schemas.microsoft.com/office/drawing/2010/main">
                  <a:solidFill>
                    <a:srgbClr val="FFFFFF"/>
                  </a:solidFill>
                </a14:hiddenFill>
              </a:ext>
            </a:extLst>
          </p:spPr>
        </p:pic>
      </p:grpSp>
      <p:pic>
        <p:nvPicPr>
          <p:cNvPr id="155" name="Picture 185"/>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8098085" y="3121519"/>
            <a:ext cx="415427" cy="346859"/>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555235" y="2118764"/>
            <a:ext cx="706260" cy="629480"/>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608233" y="4704520"/>
            <a:ext cx="706260" cy="629480"/>
          </a:xfrm>
          <a:prstGeom prst="rect">
            <a:avLst/>
          </a:prstGeom>
          <a:noFill/>
          <a:extLst>
            <a:ext uri="{909E8E84-426E-40DD-AFC4-6F175D3DCCD1}">
              <a14:hiddenFill xmlns:a14="http://schemas.microsoft.com/office/drawing/2010/main">
                <a:solidFill>
                  <a:srgbClr val="FFFFFF"/>
                </a:solidFill>
              </a14:hiddenFill>
            </a:ext>
          </a:extLst>
        </p:spPr>
      </p:pic>
      <p:grpSp>
        <p:nvGrpSpPr>
          <p:cNvPr id="158" name="Group 188"/>
          <p:cNvGrpSpPr/>
          <p:nvPr/>
        </p:nvGrpSpPr>
        <p:grpSpPr>
          <a:xfrm>
            <a:off x="3763308" y="3475796"/>
            <a:ext cx="509759" cy="629123"/>
            <a:chOff x="1027127" y="3370415"/>
            <a:chExt cx="774493" cy="955848"/>
          </a:xfrm>
        </p:grpSpPr>
        <p:pic>
          <p:nvPicPr>
            <p:cNvPr id="159" name="Picture 189"/>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428082" y="3370415"/>
              <a:ext cx="373538" cy="955848"/>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1027127" y="3370415"/>
              <a:ext cx="373541" cy="955848"/>
            </a:xfrm>
            <a:prstGeom prst="rect">
              <a:avLst/>
            </a:prstGeom>
            <a:noFill/>
            <a:extLst>
              <a:ext uri="{909E8E84-426E-40DD-AFC4-6F175D3DCCD1}">
                <a14:hiddenFill xmlns:a14="http://schemas.microsoft.com/office/drawing/2010/main">
                  <a:solidFill>
                    <a:srgbClr val="FFFFFF"/>
                  </a:solidFill>
                </a14:hiddenFill>
              </a:ext>
            </a:extLst>
          </p:spPr>
        </p:pic>
      </p:grpSp>
      <p:pic>
        <p:nvPicPr>
          <p:cNvPr id="161" name="Picture 191"/>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8098085" y="3510081"/>
            <a:ext cx="415427" cy="346859"/>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19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4892174" y="2448230"/>
            <a:ext cx="274055" cy="188095"/>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193"/>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4282574" y="2464206"/>
            <a:ext cx="274055" cy="188095"/>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194"/>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4618119" y="2236541"/>
            <a:ext cx="274055" cy="188095"/>
          </a:xfrm>
          <a:prstGeom prst="rect">
            <a:avLst/>
          </a:prstGeom>
          <a:noFill/>
          <a:extLst>
            <a:ext uri="{909E8E84-426E-40DD-AFC4-6F175D3DCCD1}">
              <a14:hiddenFill xmlns:a14="http://schemas.microsoft.com/office/drawing/2010/main">
                <a:solidFill>
                  <a:srgbClr val="FFFFFF"/>
                </a:solidFill>
              </a14:hiddenFill>
            </a:ext>
          </a:extLst>
        </p:spPr>
      </p:pic>
      <p:cxnSp>
        <p:nvCxnSpPr>
          <p:cNvPr id="165" name="Straight Connector 195"/>
          <p:cNvCxnSpPr/>
          <p:nvPr/>
        </p:nvCxnSpPr>
        <p:spPr>
          <a:xfrm>
            <a:off x="9372599" y="4460276"/>
            <a:ext cx="629653" cy="0"/>
          </a:xfrm>
          <a:prstGeom prst="line">
            <a:avLst/>
          </a:prstGeom>
          <a:noFill/>
          <a:ln w="25400" cap="flat" cmpd="sng" algn="ctr">
            <a:solidFill>
              <a:sysClr val="window" lastClr="FFFFFF"/>
            </a:solidFill>
            <a:prstDash val="sysDot"/>
          </a:ln>
          <a:effectLst/>
        </p:spPr>
      </p:cxnSp>
      <p:cxnSp>
        <p:nvCxnSpPr>
          <p:cNvPr id="166" name="Straight Connector 196"/>
          <p:cNvCxnSpPr/>
          <p:nvPr/>
        </p:nvCxnSpPr>
        <p:spPr>
          <a:xfrm flipV="1">
            <a:off x="11165876" y="2821802"/>
            <a:ext cx="0" cy="335241"/>
          </a:xfrm>
          <a:prstGeom prst="line">
            <a:avLst/>
          </a:prstGeom>
          <a:noFill/>
          <a:ln w="25400" cap="sq" cmpd="sng" algn="ctr">
            <a:solidFill>
              <a:sysClr val="window" lastClr="FFFFFF"/>
            </a:solidFill>
            <a:prstDash val="sysDot"/>
            <a:miter lim="800000"/>
          </a:ln>
          <a:effectLst/>
        </p:spPr>
      </p:cxnSp>
      <p:cxnSp>
        <p:nvCxnSpPr>
          <p:cNvPr id="167" name="Straight Connector 197"/>
          <p:cNvCxnSpPr/>
          <p:nvPr/>
        </p:nvCxnSpPr>
        <p:spPr>
          <a:xfrm flipH="1">
            <a:off x="9849627" y="3475796"/>
            <a:ext cx="152624" cy="0"/>
          </a:xfrm>
          <a:prstGeom prst="line">
            <a:avLst/>
          </a:prstGeom>
          <a:noFill/>
          <a:ln w="25400" cap="sq" cmpd="sng" algn="ctr">
            <a:solidFill>
              <a:sysClr val="window" lastClr="FFFFFF"/>
            </a:solidFill>
            <a:prstDash val="sysDot"/>
            <a:miter lim="800000"/>
          </a:ln>
          <a:effectLst/>
        </p:spPr>
      </p:cxnSp>
      <p:grpSp>
        <p:nvGrpSpPr>
          <p:cNvPr id="168" name="Group 198"/>
          <p:cNvGrpSpPr/>
          <p:nvPr/>
        </p:nvGrpSpPr>
        <p:grpSpPr>
          <a:xfrm>
            <a:off x="2514601" y="4286410"/>
            <a:ext cx="1187255" cy="1544884"/>
            <a:chOff x="2260518" y="4286409"/>
            <a:chExt cx="1187254" cy="1544884"/>
          </a:xfrm>
        </p:grpSpPr>
        <p:sp>
          <p:nvSpPr>
            <p:cNvPr id="169" name="Rectangle 1024013"/>
            <p:cNvSpPr>
              <a:spLocks noChangeArrowheads="1"/>
            </p:cNvSpPr>
            <p:nvPr/>
          </p:nvSpPr>
          <p:spPr bwMode="gray">
            <a:xfrm>
              <a:off x="2549405" y="4806060"/>
              <a:ext cx="898367" cy="461661"/>
            </a:xfrm>
            <a:prstGeom prst="rect">
              <a:avLst/>
            </a:prstGeom>
            <a:noFill/>
            <a:ln w="9525">
              <a:noFill/>
              <a:miter lim="800000"/>
              <a:headEnd/>
              <a:tailEnd/>
            </a:ln>
          </p:spPr>
          <p:txBody>
            <a:bodyPr wrap="square" lIns="91436" tIns="45718" rIns="91436" bIns="45718" anchor="ctr">
              <a:spAutoFit/>
            </a:bodyPr>
            <a:lstStyle/>
            <a:p>
              <a:pPr algn="r" fontAlgn="auto">
                <a:spcAft>
                  <a:spcPts val="0"/>
                </a:spcAft>
                <a:defRPr/>
              </a:pPr>
              <a:r>
                <a:rPr lang="en-US" sz="1200" b="1" kern="0" dirty="0" smtClean="0">
                  <a:solidFill>
                    <a:prstClr val="white"/>
                  </a:solidFill>
                  <a:latin typeface="Segoe UI"/>
                </a:rPr>
                <a:t>Web</a:t>
              </a:r>
            </a:p>
            <a:p>
              <a:pPr algn="r" fontAlgn="auto">
                <a:spcAft>
                  <a:spcPts val="0"/>
                </a:spcAft>
                <a:defRPr/>
              </a:pPr>
              <a:r>
                <a:rPr lang="en-US" sz="1200" b="1" kern="0" dirty="0" smtClean="0">
                  <a:solidFill>
                    <a:prstClr val="white"/>
                  </a:solidFill>
                  <a:latin typeface="Segoe UI"/>
                </a:rPr>
                <a:t> browser</a:t>
              </a:r>
            </a:p>
          </p:txBody>
        </p:sp>
        <p:sp>
          <p:nvSpPr>
            <p:cNvPr id="170" name="Rectangle 1024013"/>
            <p:cNvSpPr>
              <a:spLocks noChangeArrowheads="1"/>
            </p:cNvSpPr>
            <p:nvPr/>
          </p:nvSpPr>
          <p:spPr bwMode="gray">
            <a:xfrm>
              <a:off x="2260518" y="5369632"/>
              <a:ext cx="1187253" cy="461661"/>
            </a:xfrm>
            <a:prstGeom prst="rect">
              <a:avLst/>
            </a:prstGeom>
            <a:noFill/>
            <a:ln w="9525">
              <a:noFill/>
              <a:miter lim="800000"/>
              <a:headEnd/>
              <a:tailEnd/>
            </a:ln>
          </p:spPr>
          <p:txBody>
            <a:bodyPr wrap="square" lIns="91436" tIns="45718" rIns="91436" bIns="45718" anchor="ctr">
              <a:spAutoFit/>
            </a:bodyPr>
            <a:lstStyle/>
            <a:p>
              <a:pPr algn="r" fontAlgn="auto">
                <a:spcAft>
                  <a:spcPts val="0"/>
                </a:spcAft>
                <a:defRPr/>
              </a:pPr>
              <a:r>
                <a:rPr lang="en-US" sz="1200" b="1" kern="0" dirty="0" smtClean="0">
                  <a:solidFill>
                    <a:prstClr val="white"/>
                  </a:solidFill>
                  <a:latin typeface="Segoe UI"/>
                </a:rPr>
                <a:t>Outlook </a:t>
              </a:r>
            </a:p>
            <a:p>
              <a:pPr algn="r" fontAlgn="auto">
                <a:spcAft>
                  <a:spcPts val="0"/>
                </a:spcAft>
                <a:defRPr/>
              </a:pPr>
              <a:r>
                <a:rPr lang="en-US" sz="1200" kern="0" dirty="0" smtClean="0">
                  <a:solidFill>
                    <a:prstClr val="white"/>
                  </a:solidFill>
                  <a:latin typeface="Segoe UI"/>
                </a:rPr>
                <a:t>(remote user)</a:t>
              </a:r>
            </a:p>
          </p:txBody>
        </p:sp>
        <p:sp>
          <p:nvSpPr>
            <p:cNvPr id="171" name="Rectangle 1024013"/>
            <p:cNvSpPr>
              <a:spLocks noChangeArrowheads="1"/>
            </p:cNvSpPr>
            <p:nvPr/>
          </p:nvSpPr>
          <p:spPr bwMode="gray">
            <a:xfrm>
              <a:off x="2743200" y="4286409"/>
              <a:ext cx="704572" cy="461661"/>
            </a:xfrm>
            <a:prstGeom prst="rect">
              <a:avLst/>
            </a:prstGeom>
            <a:noFill/>
            <a:ln w="9525">
              <a:noFill/>
              <a:miter lim="800000"/>
              <a:headEnd/>
              <a:tailEnd/>
            </a:ln>
          </p:spPr>
          <p:txBody>
            <a:bodyPr wrap="square" lIns="91436" tIns="45718" rIns="91436" bIns="45718" anchor="ctr">
              <a:spAutoFit/>
            </a:bodyPr>
            <a:lstStyle/>
            <a:p>
              <a:pPr algn="r" fontAlgn="auto">
                <a:spcAft>
                  <a:spcPts val="0"/>
                </a:spcAft>
                <a:defRPr/>
              </a:pPr>
              <a:r>
                <a:rPr lang="en-US" sz="1200" b="1" kern="0" dirty="0" smtClean="0">
                  <a:solidFill>
                    <a:prstClr val="white"/>
                  </a:solidFill>
                  <a:latin typeface="Segoe UI"/>
                </a:rPr>
                <a:t>Mobile </a:t>
              </a:r>
            </a:p>
            <a:p>
              <a:pPr algn="r" fontAlgn="auto">
                <a:spcAft>
                  <a:spcPts val="0"/>
                </a:spcAft>
                <a:defRPr/>
              </a:pPr>
              <a:r>
                <a:rPr lang="en-US" sz="1200" b="1" kern="0" dirty="0" smtClean="0">
                  <a:solidFill>
                    <a:prstClr val="white"/>
                  </a:solidFill>
                  <a:latin typeface="Segoe UI"/>
                </a:rPr>
                <a:t>phone</a:t>
              </a:r>
            </a:p>
          </p:txBody>
        </p:sp>
      </p:grpSp>
      <p:cxnSp>
        <p:nvCxnSpPr>
          <p:cNvPr id="172" name="Straight Connector 202"/>
          <p:cNvCxnSpPr/>
          <p:nvPr/>
        </p:nvCxnSpPr>
        <p:spPr>
          <a:xfrm flipH="1" flipV="1">
            <a:off x="4353019" y="4502281"/>
            <a:ext cx="1141756" cy="450721"/>
          </a:xfrm>
          <a:prstGeom prst="line">
            <a:avLst/>
          </a:prstGeom>
          <a:noFill/>
          <a:ln w="25400" cap="sq" cmpd="sng" algn="ctr">
            <a:solidFill>
              <a:sysClr val="window" lastClr="FFFFFF"/>
            </a:solidFill>
            <a:prstDash val="sysDot"/>
            <a:miter lim="800000"/>
          </a:ln>
          <a:effectLst/>
        </p:spPr>
      </p:cxnSp>
      <p:cxnSp>
        <p:nvCxnSpPr>
          <p:cNvPr id="173" name="Straight Connector 203"/>
          <p:cNvCxnSpPr/>
          <p:nvPr/>
        </p:nvCxnSpPr>
        <p:spPr>
          <a:xfrm flipH="1">
            <a:off x="5963278" y="4488295"/>
            <a:ext cx="2059711" cy="0"/>
          </a:xfrm>
          <a:prstGeom prst="line">
            <a:avLst/>
          </a:prstGeom>
          <a:noFill/>
          <a:ln w="25400" cap="sq" cmpd="sng" algn="ctr">
            <a:solidFill>
              <a:sysClr val="window" lastClr="FFFFFF"/>
            </a:solidFill>
            <a:prstDash val="sysDot"/>
            <a:miter lim="800000"/>
          </a:ln>
          <a:effectLst/>
        </p:spPr>
      </p:cxnSp>
      <p:cxnSp>
        <p:nvCxnSpPr>
          <p:cNvPr id="174" name="Straight Connector 204"/>
          <p:cNvCxnSpPr/>
          <p:nvPr/>
        </p:nvCxnSpPr>
        <p:spPr>
          <a:xfrm flipH="1">
            <a:off x="4363359" y="5052437"/>
            <a:ext cx="1131416" cy="30801"/>
          </a:xfrm>
          <a:prstGeom prst="line">
            <a:avLst/>
          </a:prstGeom>
          <a:noFill/>
          <a:ln w="25400" cap="sq" cmpd="sng" algn="ctr">
            <a:solidFill>
              <a:sysClr val="window" lastClr="FFFFFF"/>
            </a:solidFill>
            <a:prstDash val="sysDot"/>
            <a:miter lim="800000"/>
          </a:ln>
          <a:effectLst/>
        </p:spPr>
      </p:cxnSp>
      <p:sp>
        <p:nvSpPr>
          <p:cNvPr id="175" name="Rectangle 1024013"/>
          <p:cNvSpPr>
            <a:spLocks noChangeArrowheads="1"/>
          </p:cNvSpPr>
          <p:nvPr/>
        </p:nvSpPr>
        <p:spPr bwMode="gray">
          <a:xfrm>
            <a:off x="9872578" y="5119516"/>
            <a:ext cx="993519" cy="600160"/>
          </a:xfrm>
          <a:prstGeom prst="rect">
            <a:avLst/>
          </a:prstGeom>
          <a:noFill/>
          <a:ln w="9525">
            <a:noFill/>
            <a:miter lim="800000"/>
            <a:headEnd/>
            <a:tailEnd/>
          </a:ln>
        </p:spPr>
        <p:txBody>
          <a:bodyPr wrap="square" lIns="91434" tIns="45718" rIns="91434" bIns="45718" anchor="ctr">
            <a:spAutoFit/>
          </a:bodyPr>
          <a:lstStyle/>
          <a:p>
            <a:pPr fontAlgn="auto">
              <a:spcAft>
                <a:spcPts val="0"/>
              </a:spcAft>
              <a:defRPr/>
            </a:pPr>
            <a:r>
              <a:rPr lang="en-US" sz="1100" b="1" kern="0" dirty="0" smtClean="0">
                <a:solidFill>
                  <a:srgbClr val="353435"/>
                </a:solidFill>
                <a:latin typeface="Segoe UI"/>
              </a:rPr>
              <a:t>Line of </a:t>
            </a:r>
          </a:p>
          <a:p>
            <a:pPr fontAlgn="auto">
              <a:spcAft>
                <a:spcPts val="0"/>
              </a:spcAft>
              <a:defRPr/>
            </a:pPr>
            <a:r>
              <a:rPr lang="en-US" sz="1100" b="1" kern="0" dirty="0" smtClean="0">
                <a:solidFill>
                  <a:srgbClr val="353435"/>
                </a:solidFill>
                <a:latin typeface="Segoe UI"/>
              </a:rPr>
              <a:t>business </a:t>
            </a:r>
          </a:p>
          <a:p>
            <a:pPr fontAlgn="auto">
              <a:spcAft>
                <a:spcPts val="0"/>
              </a:spcAft>
              <a:defRPr/>
            </a:pPr>
            <a:r>
              <a:rPr lang="en-US" sz="1100" b="1" kern="0" dirty="0" smtClean="0">
                <a:solidFill>
                  <a:srgbClr val="353435"/>
                </a:solidFill>
                <a:latin typeface="Segoe UI"/>
              </a:rPr>
              <a:t>application</a:t>
            </a:r>
          </a:p>
        </p:txBody>
      </p:sp>
      <p:cxnSp>
        <p:nvCxnSpPr>
          <p:cNvPr id="176" name="Straight Connector 206"/>
          <p:cNvCxnSpPr/>
          <p:nvPr/>
        </p:nvCxnSpPr>
        <p:spPr>
          <a:xfrm flipH="1">
            <a:off x="8518679" y="3376072"/>
            <a:ext cx="196183" cy="0"/>
          </a:xfrm>
          <a:prstGeom prst="line">
            <a:avLst/>
          </a:prstGeom>
          <a:noFill/>
          <a:ln w="25400" cap="sq" cmpd="sng" algn="ctr">
            <a:solidFill>
              <a:sysClr val="window" lastClr="FFFFFF"/>
            </a:solidFill>
            <a:prstDash val="sysDot"/>
            <a:miter lim="800000"/>
          </a:ln>
          <a:effectLst/>
        </p:spPr>
      </p:cxnSp>
      <p:cxnSp>
        <p:nvCxnSpPr>
          <p:cNvPr id="177" name="Straight Connector 207"/>
          <p:cNvCxnSpPr/>
          <p:nvPr/>
        </p:nvCxnSpPr>
        <p:spPr>
          <a:xfrm>
            <a:off x="8907244" y="4663875"/>
            <a:ext cx="0" cy="392932"/>
          </a:xfrm>
          <a:prstGeom prst="line">
            <a:avLst/>
          </a:prstGeom>
          <a:noFill/>
          <a:ln w="25400" cap="sq" cmpd="sng" algn="ctr">
            <a:solidFill>
              <a:sysClr val="window" lastClr="FFFFFF"/>
            </a:solidFill>
            <a:prstDash val="sysDot"/>
            <a:miter lim="800000"/>
          </a:ln>
          <a:effectLst/>
        </p:spPr>
      </p:cxnSp>
      <p:sp>
        <p:nvSpPr>
          <p:cNvPr id="178" name="Rectangle 1024025"/>
          <p:cNvSpPr>
            <a:spLocks noChangeArrowheads="1"/>
          </p:cNvSpPr>
          <p:nvPr/>
        </p:nvSpPr>
        <p:spPr bwMode="gray">
          <a:xfrm>
            <a:off x="10047804" y="4195720"/>
            <a:ext cx="1421587" cy="600160"/>
          </a:xfrm>
          <a:prstGeom prst="rect">
            <a:avLst/>
          </a:prstGeom>
          <a:solidFill>
            <a:srgbClr val="353435"/>
          </a:solidFill>
          <a:ln w="9525" cap="flat" cmpd="sng" algn="ctr">
            <a:noFill/>
            <a:prstDash val="solid"/>
            <a:headEnd/>
            <a:tailEnd/>
          </a:ln>
          <a:effectLst/>
        </p:spPr>
        <p:txBody>
          <a:bodyPr wrap="square" lIns="91434" tIns="45718" rIns="91434" bIns="45718" anchor="ctr">
            <a:spAutoFit/>
          </a:bodyPr>
          <a:lstStyle/>
          <a:p>
            <a:pPr fontAlgn="auto">
              <a:spcAft>
                <a:spcPts val="0"/>
              </a:spcAft>
              <a:defRPr/>
            </a:pPr>
            <a:r>
              <a:rPr lang="en-US" sz="1100" b="1" kern="0" dirty="0" smtClean="0">
                <a:solidFill>
                  <a:prstClr val="white"/>
                </a:solidFill>
                <a:latin typeface="Segoe UI"/>
              </a:rPr>
              <a:t>Client Access</a:t>
            </a:r>
          </a:p>
          <a:p>
            <a:pPr fontAlgn="auto">
              <a:spcAft>
                <a:spcPts val="0"/>
              </a:spcAft>
              <a:defRPr/>
            </a:pPr>
            <a:r>
              <a:rPr lang="en-US" sz="1100" kern="0" dirty="0" smtClean="0">
                <a:solidFill>
                  <a:prstClr val="white"/>
                </a:solidFill>
                <a:latin typeface="Segoe UI"/>
              </a:rPr>
              <a:t>Client connectivity</a:t>
            </a:r>
          </a:p>
          <a:p>
            <a:pPr fontAlgn="auto">
              <a:spcAft>
                <a:spcPts val="0"/>
              </a:spcAft>
              <a:defRPr/>
            </a:pPr>
            <a:r>
              <a:rPr lang="en-US" sz="1100" kern="0" dirty="0" smtClean="0">
                <a:solidFill>
                  <a:prstClr val="white"/>
                </a:solidFill>
                <a:latin typeface="Segoe UI"/>
              </a:rPr>
              <a:t>Web services</a:t>
            </a:r>
          </a:p>
        </p:txBody>
      </p:sp>
      <p:grpSp>
        <p:nvGrpSpPr>
          <p:cNvPr id="179" name="Group 209"/>
          <p:cNvGrpSpPr/>
          <p:nvPr/>
        </p:nvGrpSpPr>
        <p:grpSpPr>
          <a:xfrm>
            <a:off x="7932563" y="5095268"/>
            <a:ext cx="1534412" cy="808318"/>
            <a:chOff x="6779352" y="5135282"/>
            <a:chExt cx="1534412" cy="808317"/>
          </a:xfrm>
        </p:grpSpPr>
        <p:grpSp>
          <p:nvGrpSpPr>
            <p:cNvPr id="180" name="Group 210"/>
            <p:cNvGrpSpPr/>
            <p:nvPr/>
          </p:nvGrpSpPr>
          <p:grpSpPr>
            <a:xfrm>
              <a:off x="6872473" y="5135282"/>
              <a:ext cx="1243477" cy="491273"/>
              <a:chOff x="6324600" y="5257800"/>
              <a:chExt cx="1243477" cy="491273"/>
            </a:xfrm>
          </p:grpSpPr>
          <p:pic>
            <p:nvPicPr>
              <p:cNvPr id="182" name="Picture 21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6324600" y="5369632"/>
                <a:ext cx="589710" cy="379441"/>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21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937110" y="5257800"/>
                <a:ext cx="630967" cy="482944"/>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Rectangle 1024013"/>
            <p:cNvSpPr>
              <a:spLocks noChangeArrowheads="1"/>
            </p:cNvSpPr>
            <p:nvPr/>
          </p:nvSpPr>
          <p:spPr bwMode="gray">
            <a:xfrm>
              <a:off x="6779352" y="5666604"/>
              <a:ext cx="1534412" cy="276995"/>
            </a:xfrm>
            <a:prstGeom prst="rect">
              <a:avLst/>
            </a:prstGeom>
            <a:noFill/>
            <a:ln w="9525">
              <a:noFill/>
              <a:miter lim="800000"/>
              <a:headEnd/>
              <a:tailEnd/>
            </a:ln>
          </p:spPr>
          <p:txBody>
            <a:bodyPr wrap="square" lIns="91436" tIns="45718" rIns="91436" bIns="45718" anchor="ctr">
              <a:spAutoFit/>
            </a:bodyPr>
            <a:lstStyle/>
            <a:p>
              <a:pPr algn="ctr" fontAlgn="auto">
                <a:spcAft>
                  <a:spcPts val="0"/>
                </a:spcAft>
                <a:defRPr/>
              </a:pPr>
              <a:r>
                <a:rPr lang="en-US" sz="1100" b="1" kern="0" dirty="0" smtClean="0">
                  <a:solidFill>
                    <a:srgbClr val="353435"/>
                  </a:solidFill>
                  <a:latin typeface="Segoe UI"/>
                </a:rPr>
                <a:t>Outlook</a:t>
              </a:r>
              <a:r>
                <a:rPr lang="en-US" sz="1200" kern="0" dirty="0" smtClean="0">
                  <a:solidFill>
                    <a:srgbClr val="353435"/>
                  </a:solidFill>
                  <a:latin typeface="Segoe UI"/>
                </a:rPr>
                <a:t> (local user)</a:t>
              </a:r>
            </a:p>
          </p:txBody>
        </p:sp>
      </p:grpSp>
      <p:sp>
        <p:nvSpPr>
          <p:cNvPr id="184" name="Rectangle 214"/>
          <p:cNvSpPr/>
          <p:nvPr/>
        </p:nvSpPr>
        <p:spPr>
          <a:xfrm>
            <a:off x="8098086" y="4309517"/>
            <a:ext cx="1190159" cy="326123"/>
          </a:xfrm>
          <a:prstGeom prst="rect">
            <a:avLst/>
          </a:prstGeom>
          <a:solidFill>
            <a:srgbClr val="353435"/>
          </a:solidFill>
          <a:ln w="9525" cap="flat" cmpd="sng" algn="ctr">
            <a:noFill/>
            <a:prstDash val="solid"/>
          </a:ln>
          <a:effectLst/>
        </p:spPr>
        <p:txBody>
          <a:bodyPr lIns="91438" tIns="45719" rIns="91438" bIns="45719" rtlCol="0" anchor="ctr"/>
          <a:lstStyle/>
          <a:p>
            <a:pPr algn="ctr" fontAlgn="auto">
              <a:spcBef>
                <a:spcPts val="0"/>
              </a:spcBef>
              <a:spcAft>
                <a:spcPts val="0"/>
              </a:spcAft>
              <a:defRPr/>
            </a:pPr>
            <a:r>
              <a:rPr lang="en-US" sz="1100" b="1" kern="0" dirty="0" smtClean="0">
                <a:solidFill>
                  <a:prstClr val="white"/>
                </a:solidFill>
                <a:latin typeface="Segoe UI"/>
              </a:rPr>
              <a:t>Layer 7 LB</a:t>
            </a:r>
          </a:p>
        </p:txBody>
      </p:sp>
      <p:sp>
        <p:nvSpPr>
          <p:cNvPr id="185" name="Straight Connector 1024003"/>
          <p:cNvSpPr>
            <a:spLocks noChangeShapeType="1"/>
          </p:cNvSpPr>
          <p:nvPr/>
        </p:nvSpPr>
        <p:spPr bwMode="auto">
          <a:xfrm flipH="1" flipV="1">
            <a:off x="4027211" y="3042673"/>
            <a:ext cx="0" cy="369619"/>
          </a:xfrm>
          <a:prstGeom prst="line">
            <a:avLst/>
          </a:prstGeom>
          <a:noFill/>
          <a:ln w="25400" cap="sq" cmpd="sng" algn="ctr">
            <a:solidFill>
              <a:srgbClr val="353435"/>
            </a:solidFill>
            <a:prstDash val="sysDash"/>
            <a:miter lim="800000"/>
            <a:headEnd/>
            <a:tailEnd/>
          </a:ln>
          <a:effectLst/>
        </p:spPr>
        <p:txBody>
          <a:bodyPr lIns="91438" tIns="45719" rIns="91438" bIns="45719"/>
          <a:lstStyle/>
          <a:p>
            <a:pPr fontAlgn="auto">
              <a:spcBef>
                <a:spcPts val="0"/>
              </a:spcBef>
              <a:spcAft>
                <a:spcPts val="0"/>
              </a:spcAft>
              <a:defRPr/>
            </a:pPr>
            <a:endParaRPr lang="en-US" sz="1800" kern="0" dirty="0" smtClean="0">
              <a:ln>
                <a:solidFill>
                  <a:srgbClr val="FFB900"/>
                </a:solidFill>
              </a:ln>
              <a:solidFill>
                <a:srgbClr val="353435"/>
              </a:solidFill>
              <a:latin typeface="Segoe UI Light"/>
            </a:endParaRPr>
          </a:p>
        </p:txBody>
      </p:sp>
      <p:sp>
        <p:nvSpPr>
          <p:cNvPr id="186" name="Rectangle 1024013"/>
          <p:cNvSpPr>
            <a:spLocks noChangeArrowheads="1"/>
          </p:cNvSpPr>
          <p:nvPr/>
        </p:nvSpPr>
        <p:spPr bwMode="gray">
          <a:xfrm>
            <a:off x="2866577" y="3376771"/>
            <a:ext cx="835279" cy="646327"/>
          </a:xfrm>
          <a:prstGeom prst="rect">
            <a:avLst/>
          </a:prstGeom>
          <a:noFill/>
          <a:ln w="9525">
            <a:noFill/>
            <a:miter lim="800000"/>
            <a:headEnd/>
            <a:tailEnd/>
          </a:ln>
        </p:spPr>
        <p:txBody>
          <a:bodyPr wrap="square" lIns="91434" tIns="45718" rIns="91434" bIns="45718" anchor="ctr">
            <a:spAutoFit/>
          </a:bodyPr>
          <a:lstStyle/>
          <a:p>
            <a:pPr algn="r" fontAlgn="auto">
              <a:spcAft>
                <a:spcPts val="0"/>
              </a:spcAft>
              <a:defRPr/>
            </a:pPr>
            <a:r>
              <a:rPr lang="en-US" sz="1200" b="1" kern="0" dirty="0" smtClean="0">
                <a:solidFill>
                  <a:prstClr val="white"/>
                </a:solidFill>
                <a:latin typeface="Segoe UI"/>
              </a:rPr>
              <a:t>External</a:t>
            </a:r>
          </a:p>
          <a:p>
            <a:pPr algn="r" fontAlgn="auto">
              <a:spcAft>
                <a:spcPts val="0"/>
              </a:spcAft>
              <a:defRPr/>
            </a:pPr>
            <a:r>
              <a:rPr lang="en-US" sz="1200" b="1" kern="0" dirty="0" smtClean="0">
                <a:solidFill>
                  <a:prstClr val="white"/>
                </a:solidFill>
                <a:latin typeface="Segoe UI"/>
              </a:rPr>
              <a:t>SMTP</a:t>
            </a:r>
            <a:br>
              <a:rPr lang="en-US" sz="1200" b="1" kern="0" dirty="0" smtClean="0">
                <a:solidFill>
                  <a:prstClr val="white"/>
                </a:solidFill>
                <a:latin typeface="Segoe UI"/>
              </a:rPr>
            </a:br>
            <a:r>
              <a:rPr lang="en-US" sz="1200" b="1" kern="0" dirty="0" smtClean="0">
                <a:solidFill>
                  <a:prstClr val="white"/>
                </a:solidFill>
                <a:latin typeface="Segoe UI"/>
              </a:rPr>
              <a:t>servers</a:t>
            </a:r>
          </a:p>
        </p:txBody>
      </p:sp>
      <p:sp>
        <p:nvSpPr>
          <p:cNvPr id="187" name="Straight Connector 1024003"/>
          <p:cNvSpPr>
            <a:spLocks noChangeShapeType="1"/>
          </p:cNvSpPr>
          <p:nvPr/>
        </p:nvSpPr>
        <p:spPr bwMode="auto">
          <a:xfrm>
            <a:off x="4363358" y="3623724"/>
            <a:ext cx="1545007" cy="0"/>
          </a:xfrm>
          <a:prstGeom prst="line">
            <a:avLst/>
          </a:prstGeom>
          <a:noFill/>
          <a:ln w="25400" cap="sq" cmpd="sng" algn="ctr">
            <a:solidFill>
              <a:srgbClr val="353435"/>
            </a:solidFill>
            <a:prstDash val="sysDash"/>
            <a:miter lim="800000"/>
            <a:headEnd/>
            <a:tailEnd/>
          </a:ln>
          <a:effectLst/>
        </p:spPr>
        <p:txBody>
          <a:bodyPr lIns="91438" tIns="45719" rIns="91438" bIns="45719"/>
          <a:lstStyle/>
          <a:p>
            <a:pPr fontAlgn="auto">
              <a:spcBef>
                <a:spcPts val="0"/>
              </a:spcBef>
              <a:spcAft>
                <a:spcPts val="0"/>
              </a:spcAft>
              <a:defRPr/>
            </a:pPr>
            <a:endParaRPr lang="en-US" sz="1800" kern="0" dirty="0" smtClean="0">
              <a:ln>
                <a:solidFill>
                  <a:srgbClr val="FFB900"/>
                </a:solidFill>
              </a:ln>
              <a:solidFill>
                <a:srgbClr val="353435"/>
              </a:solidFill>
              <a:latin typeface="Segoe UI Light"/>
            </a:endParaRPr>
          </a:p>
        </p:txBody>
      </p:sp>
      <p:sp>
        <p:nvSpPr>
          <p:cNvPr id="188" name="Rectangle 1024016"/>
          <p:cNvSpPr>
            <a:spLocks noChangeArrowheads="1"/>
          </p:cNvSpPr>
          <p:nvPr/>
        </p:nvSpPr>
        <p:spPr bwMode="gray">
          <a:xfrm>
            <a:off x="9144686" y="2236541"/>
            <a:ext cx="1257063" cy="372081"/>
          </a:xfrm>
          <a:prstGeom prst="rect">
            <a:avLst/>
          </a:prstGeom>
          <a:solidFill>
            <a:srgbClr val="353435"/>
          </a:solidFill>
          <a:ln w="9525" cap="flat" cmpd="sng" algn="ctr">
            <a:noFill/>
            <a:prstDash val="solid"/>
            <a:headEnd/>
            <a:tailEnd/>
          </a:ln>
          <a:effectLst/>
        </p:spPr>
        <p:txBody>
          <a:bodyPr lIns="91434" tIns="45718" rIns="91434" bIns="45718" anchor="ctr"/>
          <a:lstStyle/>
          <a:p>
            <a:pPr fontAlgn="auto">
              <a:spcAft>
                <a:spcPts val="0"/>
              </a:spcAft>
              <a:defRPr/>
            </a:pPr>
            <a:r>
              <a:rPr lang="en-US" sz="1100" b="1" kern="0" dirty="0" smtClean="0">
                <a:solidFill>
                  <a:prstClr val="white"/>
                </a:solidFill>
                <a:latin typeface="Segoe UI"/>
              </a:rPr>
              <a:t>Hub Transport</a:t>
            </a:r>
          </a:p>
          <a:p>
            <a:pPr fontAlgn="auto">
              <a:spcAft>
                <a:spcPts val="0"/>
              </a:spcAft>
              <a:defRPr/>
            </a:pPr>
            <a:r>
              <a:rPr lang="en-US" sz="1100" kern="0" dirty="0" smtClean="0">
                <a:solidFill>
                  <a:prstClr val="white"/>
                </a:solidFill>
                <a:latin typeface="Segoe UI"/>
              </a:rPr>
              <a:t>Routing &amp; policy</a:t>
            </a:r>
          </a:p>
        </p:txBody>
      </p:sp>
      <p:sp>
        <p:nvSpPr>
          <p:cNvPr id="189" name="Rectangle 1024013"/>
          <p:cNvSpPr>
            <a:spLocks noChangeArrowheads="1"/>
          </p:cNvSpPr>
          <p:nvPr/>
        </p:nvSpPr>
        <p:spPr bwMode="gray">
          <a:xfrm>
            <a:off x="2310745" y="2018009"/>
            <a:ext cx="1391111" cy="830993"/>
          </a:xfrm>
          <a:prstGeom prst="rect">
            <a:avLst/>
          </a:prstGeom>
          <a:noFill/>
          <a:ln w="9525">
            <a:noFill/>
            <a:miter lim="800000"/>
            <a:headEnd/>
            <a:tailEnd/>
          </a:ln>
        </p:spPr>
        <p:txBody>
          <a:bodyPr wrap="square" lIns="91434" tIns="45718" rIns="91434" bIns="45718" anchor="ctr">
            <a:spAutoFit/>
          </a:bodyPr>
          <a:lstStyle/>
          <a:p>
            <a:pPr algn="r" fontAlgn="auto">
              <a:spcAft>
                <a:spcPts val="0"/>
              </a:spcAft>
              <a:defRPr/>
            </a:pPr>
            <a:r>
              <a:rPr lang="en-US" sz="1200" b="1" kern="0" dirty="0" smtClean="0">
                <a:solidFill>
                  <a:prstClr val="white"/>
                </a:solidFill>
                <a:latin typeface="Segoe UI"/>
              </a:rPr>
              <a:t>Forefront </a:t>
            </a:r>
          </a:p>
          <a:p>
            <a:pPr algn="r" fontAlgn="auto">
              <a:spcAft>
                <a:spcPts val="0"/>
              </a:spcAft>
              <a:defRPr/>
            </a:pPr>
            <a:r>
              <a:rPr lang="en-US" sz="1200" b="1" kern="0" dirty="0" smtClean="0">
                <a:solidFill>
                  <a:prstClr val="white"/>
                </a:solidFill>
                <a:latin typeface="Segoe UI"/>
              </a:rPr>
              <a:t>Online Protection for Exchange</a:t>
            </a:r>
          </a:p>
        </p:txBody>
      </p:sp>
      <p:sp>
        <p:nvSpPr>
          <p:cNvPr id="190" name="Rounded Rectangle 1024008"/>
          <p:cNvSpPr>
            <a:spLocks noChangeArrowheads="1"/>
          </p:cNvSpPr>
          <p:nvPr/>
        </p:nvSpPr>
        <p:spPr bwMode="gray">
          <a:xfrm>
            <a:off x="8763001" y="3234664"/>
            <a:ext cx="1046627" cy="533400"/>
          </a:xfrm>
          <a:prstGeom prst="rect">
            <a:avLst/>
          </a:prstGeom>
          <a:solidFill>
            <a:srgbClr val="353435"/>
          </a:solidFill>
          <a:ln w="9525" cap="flat" cmpd="sng" algn="ctr">
            <a:noFill/>
            <a:prstDash val="soli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fontAlgn="auto">
              <a:spcAft>
                <a:spcPts val="0"/>
              </a:spcAft>
              <a:defRPr/>
            </a:pPr>
            <a:r>
              <a:rPr lang="en-US" sz="1100" b="1" kern="0" dirty="0" smtClean="0">
                <a:solidFill>
                  <a:prstClr val="white"/>
                </a:solidFill>
                <a:latin typeface="Segoe UI"/>
              </a:rPr>
              <a:t>Mailbox</a:t>
            </a:r>
          </a:p>
          <a:p>
            <a:pPr fontAlgn="auto">
              <a:spcAft>
                <a:spcPts val="0"/>
              </a:spcAft>
              <a:defRPr/>
            </a:pPr>
            <a:r>
              <a:rPr lang="en-US" sz="1100" kern="0" dirty="0" smtClean="0">
                <a:solidFill>
                  <a:prstClr val="white"/>
                </a:solidFill>
                <a:latin typeface="Segoe UI"/>
              </a:rPr>
              <a:t>Storage of mailbox items</a:t>
            </a:r>
          </a:p>
        </p:txBody>
      </p:sp>
      <p:sp>
        <p:nvSpPr>
          <p:cNvPr id="191" name="Rectangle 1024012"/>
          <p:cNvSpPr>
            <a:spLocks noChangeArrowheads="1"/>
          </p:cNvSpPr>
          <p:nvPr/>
        </p:nvSpPr>
        <p:spPr bwMode="gray">
          <a:xfrm>
            <a:off x="7924801" y="1592509"/>
            <a:ext cx="2767012" cy="384717"/>
          </a:xfrm>
          <a:prstGeom prst="rect">
            <a:avLst/>
          </a:prstGeom>
          <a:noFill/>
          <a:ln w="9525">
            <a:noFill/>
            <a:miter lim="800000"/>
            <a:headEnd/>
            <a:tailEnd/>
          </a:ln>
        </p:spPr>
        <p:txBody>
          <a:bodyPr lIns="91434" tIns="45718" rIns="91434" bIns="45718" anchor="ctr">
            <a:spAutoFit/>
          </a:bodyPr>
          <a:lstStyle/>
          <a:p>
            <a:pPr fontAlgn="auto">
              <a:spcAft>
                <a:spcPts val="0"/>
              </a:spcAft>
              <a:defRPr/>
            </a:pPr>
            <a:r>
              <a:rPr lang="en-US" sz="1800" b="1" kern="0" dirty="0" smtClean="0">
                <a:solidFill>
                  <a:srgbClr val="353435"/>
                </a:solidFill>
                <a:latin typeface="Segoe UI"/>
              </a:rPr>
              <a:t>Enterprise Network</a:t>
            </a:r>
          </a:p>
        </p:txBody>
      </p:sp>
      <p:sp>
        <p:nvSpPr>
          <p:cNvPr id="192" name="TextBox 1024021"/>
          <p:cNvSpPr txBox="1">
            <a:spLocks noChangeArrowheads="1"/>
          </p:cNvSpPr>
          <p:nvPr/>
        </p:nvSpPr>
        <p:spPr bwMode="gray">
          <a:xfrm>
            <a:off x="10401749" y="1700578"/>
            <a:ext cx="1124651" cy="430887"/>
          </a:xfrm>
          <a:prstGeom prst="rect">
            <a:avLst/>
          </a:prstGeom>
          <a:noFill/>
          <a:ln w="9525">
            <a:noFill/>
            <a:miter lim="800000"/>
            <a:headEnd/>
            <a:tailEnd/>
          </a:ln>
        </p:spPr>
        <p:txBody>
          <a:bodyPr wrap="square" lIns="91438" tIns="45719" rIns="91438" bIns="45719">
            <a:spAutoFit/>
          </a:bodyPr>
          <a:lstStyle/>
          <a:p>
            <a:pPr fontAlgn="auto">
              <a:spcBef>
                <a:spcPct val="50000"/>
              </a:spcBef>
              <a:spcAft>
                <a:spcPts val="0"/>
              </a:spcAft>
              <a:defRPr/>
            </a:pPr>
            <a:r>
              <a:rPr lang="en-US" sz="1100" b="1" kern="0" dirty="0" smtClean="0">
                <a:solidFill>
                  <a:srgbClr val="353435"/>
                </a:solidFill>
                <a:latin typeface="Segoe UI"/>
              </a:rPr>
              <a:t>Phone system </a:t>
            </a:r>
            <a:r>
              <a:rPr lang="en-US" sz="1100" kern="0" dirty="0" smtClean="0">
                <a:solidFill>
                  <a:srgbClr val="353435"/>
                </a:solidFill>
                <a:latin typeface="Segoe UI"/>
              </a:rPr>
              <a:t>(PBX or VOIP)</a:t>
            </a:r>
          </a:p>
        </p:txBody>
      </p:sp>
      <p:sp>
        <p:nvSpPr>
          <p:cNvPr id="193" name="Rectangle 1024016"/>
          <p:cNvSpPr>
            <a:spLocks noChangeArrowheads="1"/>
          </p:cNvSpPr>
          <p:nvPr/>
        </p:nvSpPr>
        <p:spPr bwMode="gray">
          <a:xfrm>
            <a:off x="10047803" y="3234664"/>
            <a:ext cx="1421588" cy="533400"/>
          </a:xfrm>
          <a:prstGeom prst="rect">
            <a:avLst/>
          </a:prstGeom>
          <a:solidFill>
            <a:srgbClr val="353435"/>
          </a:solidFill>
          <a:ln w="9525" cap="flat" cmpd="sng" algn="ctr">
            <a:noFill/>
            <a:prstDash val="solid"/>
            <a:headEnd/>
            <a:tailEnd/>
          </a:ln>
          <a:effectLst/>
        </p:spPr>
        <p:txBody>
          <a:bodyPr lIns="91434" tIns="45718" rIns="91434" bIns="45718" anchor="ctr"/>
          <a:lstStyle/>
          <a:p>
            <a:pPr fontAlgn="auto">
              <a:spcAft>
                <a:spcPts val="0"/>
              </a:spcAft>
              <a:defRPr/>
            </a:pPr>
            <a:r>
              <a:rPr lang="en-US" sz="1100" b="1" kern="0" dirty="0" smtClean="0">
                <a:solidFill>
                  <a:prstClr val="white"/>
                </a:solidFill>
                <a:latin typeface="Segoe UI"/>
              </a:rPr>
              <a:t>Unified Messaging</a:t>
            </a:r>
          </a:p>
          <a:p>
            <a:pPr fontAlgn="auto">
              <a:spcAft>
                <a:spcPts val="0"/>
              </a:spcAft>
              <a:defRPr/>
            </a:pPr>
            <a:r>
              <a:rPr lang="en-US" sz="1100" kern="0" dirty="0" smtClean="0">
                <a:solidFill>
                  <a:prstClr val="white"/>
                </a:solidFill>
                <a:latin typeface="Segoe UI"/>
              </a:rPr>
              <a:t>Voice mail and </a:t>
            </a:r>
          </a:p>
          <a:p>
            <a:pPr fontAlgn="auto">
              <a:spcAft>
                <a:spcPts val="0"/>
              </a:spcAft>
              <a:defRPr/>
            </a:pPr>
            <a:r>
              <a:rPr lang="en-US" sz="1100" kern="0" dirty="0" smtClean="0">
                <a:solidFill>
                  <a:prstClr val="white"/>
                </a:solidFill>
                <a:latin typeface="Segoe UI"/>
              </a:rPr>
              <a:t>voice access</a:t>
            </a:r>
          </a:p>
        </p:txBody>
      </p:sp>
      <p:pic>
        <p:nvPicPr>
          <p:cNvPr id="194" name="Picture 4"/>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9668605" y="5099643"/>
            <a:ext cx="245859" cy="629124"/>
          </a:xfrm>
          <a:prstGeom prst="rect">
            <a:avLst/>
          </a:prstGeom>
          <a:noFill/>
          <a:extLst>
            <a:ext uri="{909E8E84-426E-40DD-AFC4-6F175D3DCCD1}">
              <a14:hiddenFill xmlns:a14="http://schemas.microsoft.com/office/drawing/2010/main">
                <a:solidFill>
                  <a:srgbClr val="FFFFFF"/>
                </a:solidFill>
              </a14:hiddenFill>
            </a:ext>
          </a:extLst>
        </p:spPr>
      </p:pic>
      <p:cxnSp>
        <p:nvCxnSpPr>
          <p:cNvPr id="195" name="Straight Connector 225"/>
          <p:cNvCxnSpPr/>
          <p:nvPr/>
        </p:nvCxnSpPr>
        <p:spPr>
          <a:xfrm flipH="1">
            <a:off x="4419603" y="5207098"/>
            <a:ext cx="1075172" cy="383503"/>
          </a:xfrm>
          <a:prstGeom prst="line">
            <a:avLst/>
          </a:prstGeom>
          <a:noFill/>
          <a:ln w="25400" cap="sq" cmpd="sng" algn="ctr">
            <a:solidFill>
              <a:sysClr val="window" lastClr="FFFFFF"/>
            </a:solidFill>
            <a:prstDash val="sysDot"/>
            <a:miter lim="800000"/>
          </a:ln>
          <a:effectLst/>
        </p:spPr>
      </p:cxnSp>
      <p:sp>
        <p:nvSpPr>
          <p:cNvPr id="196" name="Straight Connector 1024003"/>
          <p:cNvSpPr>
            <a:spLocks noChangeShapeType="1"/>
          </p:cNvSpPr>
          <p:nvPr/>
        </p:nvSpPr>
        <p:spPr bwMode="auto">
          <a:xfrm flipH="1" flipV="1">
            <a:off x="5908364" y="2849001"/>
            <a:ext cx="0" cy="774723"/>
          </a:xfrm>
          <a:prstGeom prst="line">
            <a:avLst/>
          </a:prstGeom>
          <a:noFill/>
          <a:ln w="25400" cap="sq" cmpd="sng" algn="ctr">
            <a:solidFill>
              <a:srgbClr val="353435"/>
            </a:solidFill>
            <a:prstDash val="sysDash"/>
            <a:miter lim="800000"/>
            <a:headEnd/>
            <a:tailEnd/>
          </a:ln>
          <a:effectLst/>
        </p:spPr>
        <p:txBody>
          <a:bodyPr lIns="91438" tIns="45719" rIns="91438" bIns="45719"/>
          <a:lstStyle/>
          <a:p>
            <a:pPr fontAlgn="auto">
              <a:spcBef>
                <a:spcPts val="0"/>
              </a:spcBef>
              <a:spcAft>
                <a:spcPts val="0"/>
              </a:spcAft>
              <a:defRPr/>
            </a:pPr>
            <a:endParaRPr lang="en-US" sz="1800" kern="0" dirty="0" smtClean="0">
              <a:ln>
                <a:solidFill>
                  <a:srgbClr val="FFB900"/>
                </a:solidFill>
              </a:ln>
              <a:solidFill>
                <a:srgbClr val="353435"/>
              </a:solidFill>
              <a:latin typeface="Segoe UI Light"/>
            </a:endParaRPr>
          </a:p>
        </p:txBody>
      </p:sp>
      <p:sp>
        <p:nvSpPr>
          <p:cNvPr id="197" name="Straight Connector 1024003"/>
          <p:cNvSpPr>
            <a:spLocks noChangeShapeType="1"/>
          </p:cNvSpPr>
          <p:nvPr/>
        </p:nvSpPr>
        <p:spPr bwMode="auto">
          <a:xfrm>
            <a:off x="5452537" y="2433504"/>
            <a:ext cx="76201" cy="0"/>
          </a:xfrm>
          <a:prstGeom prst="line">
            <a:avLst/>
          </a:prstGeom>
          <a:noFill/>
          <a:ln w="25400" cap="sq" cmpd="sng" algn="ctr">
            <a:solidFill>
              <a:srgbClr val="353435"/>
            </a:solidFill>
            <a:prstDash val="solid"/>
            <a:miter lim="800000"/>
            <a:headEnd/>
            <a:tailEnd/>
          </a:ln>
          <a:effectLst/>
        </p:spPr>
        <p:txBody>
          <a:bodyPr lIns="91438" tIns="45719" rIns="91438" bIns="45719"/>
          <a:lstStyle/>
          <a:p>
            <a:pPr fontAlgn="auto">
              <a:spcBef>
                <a:spcPts val="0"/>
              </a:spcBef>
              <a:spcAft>
                <a:spcPts val="0"/>
              </a:spcAft>
              <a:defRPr/>
            </a:pPr>
            <a:r>
              <a:rPr lang="en-US" sz="1800" kern="0" dirty="0" smtClean="0">
                <a:ln>
                  <a:solidFill>
                    <a:srgbClr val="FFB900"/>
                  </a:solidFill>
                </a:ln>
                <a:solidFill>
                  <a:srgbClr val="353435"/>
                </a:solidFill>
                <a:latin typeface="Segoe UI Light"/>
              </a:rPr>
              <a:t> </a:t>
            </a:r>
          </a:p>
        </p:txBody>
      </p:sp>
      <p:sp>
        <p:nvSpPr>
          <p:cNvPr id="198" name="Straight Connector 1024003"/>
          <p:cNvSpPr>
            <a:spLocks noChangeShapeType="1"/>
          </p:cNvSpPr>
          <p:nvPr/>
        </p:nvSpPr>
        <p:spPr bwMode="auto">
          <a:xfrm>
            <a:off x="7824271" y="2433504"/>
            <a:ext cx="236939" cy="0"/>
          </a:xfrm>
          <a:prstGeom prst="line">
            <a:avLst/>
          </a:prstGeom>
          <a:noFill/>
          <a:ln w="25400" cap="sq" cmpd="sng" algn="ctr">
            <a:solidFill>
              <a:srgbClr val="353435"/>
            </a:solidFill>
            <a:prstDash val="solid"/>
            <a:miter lim="800000"/>
            <a:headEnd/>
            <a:tailEnd/>
          </a:ln>
          <a:effectLst/>
        </p:spPr>
        <p:txBody>
          <a:bodyPr lIns="91438" tIns="45719" rIns="91438" bIns="45719"/>
          <a:lstStyle/>
          <a:p>
            <a:pPr fontAlgn="auto">
              <a:spcBef>
                <a:spcPts val="0"/>
              </a:spcBef>
              <a:spcAft>
                <a:spcPts val="0"/>
              </a:spcAft>
              <a:defRPr/>
            </a:pPr>
            <a:endParaRPr lang="en-US" sz="1800" kern="0" dirty="0" smtClean="0">
              <a:ln>
                <a:solidFill>
                  <a:srgbClr val="FFB900"/>
                </a:solidFill>
              </a:ln>
              <a:solidFill>
                <a:srgbClr val="353435"/>
              </a:solidFill>
              <a:latin typeface="Segoe UI Light"/>
            </a:endParaRPr>
          </a:p>
        </p:txBody>
      </p:sp>
      <p:grpSp>
        <p:nvGrpSpPr>
          <p:cNvPr id="199" name="Group 229"/>
          <p:cNvGrpSpPr/>
          <p:nvPr/>
        </p:nvGrpSpPr>
        <p:grpSpPr>
          <a:xfrm>
            <a:off x="9372598" y="3810001"/>
            <a:ext cx="629655" cy="535041"/>
            <a:chOff x="9283148" y="3894140"/>
            <a:chExt cx="526478" cy="450901"/>
          </a:xfrm>
        </p:grpSpPr>
        <p:cxnSp>
          <p:nvCxnSpPr>
            <p:cNvPr id="200" name="Straight Connector 230"/>
            <p:cNvCxnSpPr/>
            <p:nvPr/>
          </p:nvCxnSpPr>
          <p:spPr>
            <a:xfrm flipV="1">
              <a:off x="9283148" y="3894140"/>
              <a:ext cx="0" cy="450901"/>
            </a:xfrm>
            <a:prstGeom prst="line">
              <a:avLst/>
            </a:prstGeom>
            <a:noFill/>
            <a:ln w="25400" cap="sq" cmpd="sng" algn="ctr">
              <a:solidFill>
                <a:sysClr val="window" lastClr="FFFFFF"/>
              </a:solidFill>
              <a:prstDash val="sysDot"/>
              <a:miter lim="800000"/>
            </a:ln>
            <a:effectLst/>
          </p:spPr>
        </p:cxnSp>
        <p:cxnSp>
          <p:nvCxnSpPr>
            <p:cNvPr id="201" name="Straight Connector 231"/>
            <p:cNvCxnSpPr/>
            <p:nvPr/>
          </p:nvCxnSpPr>
          <p:spPr>
            <a:xfrm flipH="1">
              <a:off x="9283148" y="4345041"/>
              <a:ext cx="526478" cy="0"/>
            </a:xfrm>
            <a:prstGeom prst="line">
              <a:avLst/>
            </a:prstGeom>
            <a:noFill/>
            <a:ln w="25400" cap="sq" cmpd="sng" algn="ctr">
              <a:solidFill>
                <a:sysClr val="window" lastClr="FFFFFF"/>
              </a:solidFill>
              <a:prstDash val="sysDot"/>
              <a:miter lim="800000"/>
            </a:ln>
            <a:effectLst/>
          </p:spPr>
        </p:cxnSp>
      </p:grpSp>
      <p:sp>
        <p:nvSpPr>
          <p:cNvPr id="202" name="Straight Connector 1024003"/>
          <p:cNvSpPr>
            <a:spLocks noChangeShapeType="1"/>
          </p:cNvSpPr>
          <p:nvPr/>
        </p:nvSpPr>
        <p:spPr bwMode="auto">
          <a:xfrm>
            <a:off x="6287993" y="2433504"/>
            <a:ext cx="87652" cy="0"/>
          </a:xfrm>
          <a:prstGeom prst="line">
            <a:avLst/>
          </a:prstGeom>
          <a:noFill/>
          <a:ln w="25400" cap="sq" cmpd="sng" algn="ctr">
            <a:solidFill>
              <a:srgbClr val="353435"/>
            </a:solidFill>
            <a:prstDash val="solid"/>
            <a:miter lim="800000"/>
            <a:headEnd/>
            <a:tailEnd/>
          </a:ln>
          <a:effectLst/>
        </p:spPr>
        <p:txBody>
          <a:bodyPr lIns="91438" tIns="45719" rIns="91438" bIns="45719"/>
          <a:lstStyle/>
          <a:p>
            <a:pPr fontAlgn="auto">
              <a:spcBef>
                <a:spcPts val="0"/>
              </a:spcBef>
              <a:spcAft>
                <a:spcPts val="0"/>
              </a:spcAft>
              <a:defRPr/>
            </a:pPr>
            <a:endParaRPr lang="en-US" sz="1800" kern="0" dirty="0" smtClean="0">
              <a:ln>
                <a:solidFill>
                  <a:srgbClr val="FFB900"/>
                </a:solidFill>
              </a:ln>
              <a:solidFill>
                <a:srgbClr val="353435"/>
              </a:solidFill>
              <a:latin typeface="Segoe UI Light"/>
            </a:endParaRPr>
          </a:p>
        </p:txBody>
      </p:sp>
      <p:sp>
        <p:nvSpPr>
          <p:cNvPr id="203" name="Rounded Rectangle 1024006"/>
          <p:cNvSpPr>
            <a:spLocks noChangeArrowheads="1"/>
          </p:cNvSpPr>
          <p:nvPr/>
        </p:nvSpPr>
        <p:spPr bwMode="gray">
          <a:xfrm>
            <a:off x="6402143" y="2236541"/>
            <a:ext cx="1384399" cy="372081"/>
          </a:xfrm>
          <a:prstGeom prst="rect">
            <a:avLst/>
          </a:prstGeom>
          <a:solidFill>
            <a:srgbClr val="353435"/>
          </a:solidFill>
          <a:ln w="9525" cap="flat" cmpd="sng" algn="ctr">
            <a:noFill/>
            <a:prstDash val="soli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fontAlgn="auto">
              <a:spcAft>
                <a:spcPts val="0"/>
              </a:spcAft>
              <a:defRPr/>
            </a:pPr>
            <a:r>
              <a:rPr lang="en-US" sz="1100" b="1" kern="0" dirty="0" smtClean="0">
                <a:solidFill>
                  <a:prstClr val="white"/>
                </a:solidFill>
                <a:latin typeface="Segoe UI"/>
              </a:rPr>
              <a:t>Edge Transport</a:t>
            </a:r>
          </a:p>
          <a:p>
            <a:pPr fontAlgn="auto">
              <a:spcAft>
                <a:spcPts val="0"/>
              </a:spcAft>
              <a:defRPr/>
            </a:pPr>
            <a:r>
              <a:rPr lang="en-US" sz="1100" kern="0" dirty="0" smtClean="0">
                <a:solidFill>
                  <a:prstClr val="white"/>
                </a:solidFill>
                <a:latin typeface="Segoe UI"/>
              </a:rPr>
              <a:t>Routing and AV/AS</a:t>
            </a:r>
          </a:p>
        </p:txBody>
      </p:sp>
      <p:cxnSp>
        <p:nvCxnSpPr>
          <p:cNvPr id="204" name="Straight Connector 234"/>
          <p:cNvCxnSpPr/>
          <p:nvPr/>
        </p:nvCxnSpPr>
        <p:spPr>
          <a:xfrm flipH="1">
            <a:off x="8520490" y="3623724"/>
            <a:ext cx="196183" cy="0"/>
          </a:xfrm>
          <a:prstGeom prst="line">
            <a:avLst/>
          </a:prstGeom>
          <a:noFill/>
          <a:ln w="25400" cap="sq" cmpd="sng" algn="ctr">
            <a:solidFill>
              <a:sysClr val="window" lastClr="FFFFFF"/>
            </a:solidFill>
            <a:prstDash val="sysDot"/>
            <a:miter lim="800000"/>
          </a:ln>
          <a:effectLst/>
        </p:spPr>
      </p:cxnSp>
      <p:sp>
        <p:nvSpPr>
          <p:cNvPr id="205" name="Straight Connector 1024003"/>
          <p:cNvSpPr>
            <a:spLocks noChangeShapeType="1"/>
          </p:cNvSpPr>
          <p:nvPr/>
        </p:nvSpPr>
        <p:spPr bwMode="auto">
          <a:xfrm>
            <a:off x="8850779" y="2433504"/>
            <a:ext cx="236939" cy="0"/>
          </a:xfrm>
          <a:prstGeom prst="line">
            <a:avLst/>
          </a:prstGeom>
          <a:noFill/>
          <a:ln w="25400" cap="sq" cmpd="sng" algn="ctr">
            <a:solidFill>
              <a:srgbClr val="353435"/>
            </a:solidFill>
            <a:prstDash val="solid"/>
            <a:miter lim="800000"/>
            <a:headEnd/>
            <a:tailEnd/>
          </a:ln>
          <a:effectLst/>
        </p:spPr>
        <p:txBody>
          <a:bodyPr lIns="91438" tIns="45719" rIns="91438" bIns="45719"/>
          <a:lstStyle/>
          <a:p>
            <a:pPr fontAlgn="auto">
              <a:spcBef>
                <a:spcPts val="0"/>
              </a:spcBef>
              <a:spcAft>
                <a:spcPts val="0"/>
              </a:spcAft>
              <a:defRPr/>
            </a:pPr>
            <a:endParaRPr lang="en-US" sz="1800" kern="0" dirty="0" smtClean="0">
              <a:ln>
                <a:solidFill>
                  <a:srgbClr val="FFB900"/>
                </a:solidFill>
              </a:ln>
              <a:solidFill>
                <a:srgbClr val="353435"/>
              </a:solidFill>
              <a:latin typeface="Segoe UI Light"/>
            </a:endParaRPr>
          </a:p>
        </p:txBody>
      </p:sp>
      <p:cxnSp>
        <p:nvCxnSpPr>
          <p:cNvPr id="206" name="Straight Connector 236"/>
          <p:cNvCxnSpPr/>
          <p:nvPr/>
        </p:nvCxnSpPr>
        <p:spPr>
          <a:xfrm rot="10800000" flipV="1">
            <a:off x="9809625" y="4580607"/>
            <a:ext cx="0" cy="471829"/>
          </a:xfrm>
          <a:prstGeom prst="line">
            <a:avLst/>
          </a:prstGeom>
          <a:noFill/>
          <a:ln w="25400" cap="sq" cmpd="sng" algn="ctr">
            <a:solidFill>
              <a:sysClr val="window" lastClr="FFFFFF"/>
            </a:solidFill>
            <a:prstDash val="sysDot"/>
            <a:miter lim="800000"/>
          </a:ln>
          <a:effectLst/>
        </p:spPr>
      </p:cxnSp>
      <p:cxnSp>
        <p:nvCxnSpPr>
          <p:cNvPr id="207" name="Straight Connector 237"/>
          <p:cNvCxnSpPr/>
          <p:nvPr/>
        </p:nvCxnSpPr>
        <p:spPr>
          <a:xfrm rot="10800000" flipH="1">
            <a:off x="9372599" y="4580607"/>
            <a:ext cx="437027" cy="0"/>
          </a:xfrm>
          <a:prstGeom prst="line">
            <a:avLst/>
          </a:prstGeom>
          <a:noFill/>
          <a:ln w="25400" cap="sq" cmpd="sng" algn="ctr">
            <a:solidFill>
              <a:sysClr val="window" lastClr="FFFFFF"/>
            </a:solidFill>
            <a:prstDash val="sysDot"/>
            <a:miter lim="800000"/>
          </a:ln>
          <a:effectLst/>
        </p:spPr>
      </p:cxnSp>
      <p:cxnSp>
        <p:nvCxnSpPr>
          <p:cNvPr id="208" name="Straight Connector 238"/>
          <p:cNvCxnSpPr/>
          <p:nvPr/>
        </p:nvCxnSpPr>
        <p:spPr>
          <a:xfrm>
            <a:off x="5963279" y="4488295"/>
            <a:ext cx="0" cy="175580"/>
          </a:xfrm>
          <a:prstGeom prst="line">
            <a:avLst/>
          </a:prstGeom>
          <a:noFill/>
          <a:ln w="25400" cap="sq" cmpd="sng" algn="ctr">
            <a:solidFill>
              <a:sysClr val="window" lastClr="FFFFFF"/>
            </a:solidFill>
            <a:prstDash val="sysDot"/>
            <a:miter lim="800000"/>
          </a:ln>
          <a:effectLst/>
        </p:spPr>
      </p:cxnSp>
      <p:sp>
        <p:nvSpPr>
          <p:cNvPr id="209" name="Straight Connector 1024003"/>
          <p:cNvSpPr>
            <a:spLocks noChangeShapeType="1"/>
          </p:cNvSpPr>
          <p:nvPr/>
        </p:nvSpPr>
        <p:spPr bwMode="auto">
          <a:xfrm>
            <a:off x="10210800" y="2667000"/>
            <a:ext cx="0" cy="490043"/>
          </a:xfrm>
          <a:prstGeom prst="line">
            <a:avLst/>
          </a:prstGeom>
          <a:noFill/>
          <a:ln w="25400" cap="sq" cmpd="sng" algn="ctr">
            <a:solidFill>
              <a:srgbClr val="353435"/>
            </a:solidFill>
            <a:prstDash val="solid"/>
            <a:miter lim="800000"/>
            <a:headEnd/>
            <a:tailEnd/>
          </a:ln>
          <a:effectLst/>
        </p:spPr>
        <p:txBody>
          <a:bodyPr lIns="91438" tIns="45719" rIns="91438" bIns="45719"/>
          <a:lstStyle/>
          <a:p>
            <a:pPr fontAlgn="auto">
              <a:spcBef>
                <a:spcPts val="0"/>
              </a:spcBef>
              <a:spcAft>
                <a:spcPts val="0"/>
              </a:spcAft>
              <a:defRPr/>
            </a:pPr>
            <a:endParaRPr lang="en-US" sz="1800" kern="0" dirty="0" smtClean="0">
              <a:ln>
                <a:solidFill>
                  <a:srgbClr val="FFB900"/>
                </a:solidFill>
              </a:ln>
              <a:solidFill>
                <a:srgbClr val="353435"/>
              </a:solidFill>
              <a:latin typeface="Segoe UI Light"/>
            </a:endParaRPr>
          </a:p>
        </p:txBody>
      </p:sp>
      <p:sp>
        <p:nvSpPr>
          <p:cNvPr id="95" name="Straight Connector 1024003"/>
          <p:cNvSpPr>
            <a:spLocks noChangeShapeType="1"/>
          </p:cNvSpPr>
          <p:nvPr/>
        </p:nvSpPr>
        <p:spPr bwMode="auto">
          <a:xfrm>
            <a:off x="9360873" y="2652301"/>
            <a:ext cx="0" cy="490043"/>
          </a:xfrm>
          <a:prstGeom prst="line">
            <a:avLst/>
          </a:prstGeom>
          <a:noFill/>
          <a:ln w="25400" cap="sq" cmpd="sng" algn="ctr">
            <a:solidFill>
              <a:srgbClr val="353435"/>
            </a:solidFill>
            <a:prstDash val="solid"/>
            <a:miter lim="800000"/>
            <a:headEnd/>
            <a:tailEnd/>
          </a:ln>
          <a:effectLst/>
        </p:spPr>
        <p:txBody>
          <a:bodyPr lIns="91438" tIns="45719" rIns="91438" bIns="45719"/>
          <a:lstStyle/>
          <a:p>
            <a:pPr fontAlgn="auto">
              <a:spcBef>
                <a:spcPts val="0"/>
              </a:spcBef>
              <a:spcAft>
                <a:spcPts val="0"/>
              </a:spcAft>
              <a:defRPr/>
            </a:pPr>
            <a:endParaRPr lang="en-US" sz="1800" kern="0" dirty="0" smtClean="0">
              <a:ln>
                <a:solidFill>
                  <a:srgbClr val="FFB900"/>
                </a:solidFill>
              </a:ln>
              <a:solidFill>
                <a:srgbClr val="353435"/>
              </a:solidFill>
              <a:latin typeface="Segoe UI Light"/>
            </a:endParaRPr>
          </a:p>
        </p:txBody>
      </p:sp>
      <p:sp>
        <p:nvSpPr>
          <p:cNvPr id="96" name="Content Placeholder 6"/>
          <p:cNvSpPr txBox="1">
            <a:spLocks/>
          </p:cNvSpPr>
          <p:nvPr/>
        </p:nvSpPr>
        <p:spPr>
          <a:xfrm>
            <a:off x="214213" y="1623609"/>
            <a:ext cx="1967979" cy="2541216"/>
          </a:xfrm>
          <a:prstGeom prst="rect">
            <a:avLst/>
          </a:prstGeom>
        </p:spPr>
        <p:txBody>
          <a:bodyPr vert="horz" lIns="91438" tIns="45719" rIns="91438" bIns="45719" rtlCol="0">
            <a:noAutofit/>
          </a:bodyPr>
          <a:lstStyle>
            <a:lvl1pPr marL="457189" indent="-457189" algn="l" defTabSz="1219170" rtl="0" eaLnBrk="1" latinLnBrk="0" hangingPunct="1">
              <a:spcBef>
                <a:spcPct val="20000"/>
              </a:spcBef>
              <a:buFont typeface="Arial" pitchFamily="34" charset="0"/>
              <a:buChar char="•"/>
              <a:defRPr sz="2667" kern="1200">
                <a:solidFill>
                  <a:schemeClr val="tx1"/>
                </a:solidFill>
                <a:latin typeface="Segoe UI" pitchFamily="34" charset="0"/>
                <a:ea typeface="Segoe UI" pitchFamily="34" charset="0"/>
                <a:cs typeface="Segoe UI" pitchFamily="34" charset="0"/>
              </a:defRPr>
            </a:lvl1pPr>
            <a:lvl2pPr marL="990575" indent="-380990" algn="l" defTabSz="121917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2pPr>
            <a:lvl3pPr marL="1523962" indent="-304792" algn="l" defTabSz="1219170" rtl="0" eaLnBrk="1" latinLnBrk="0" hangingPunct="1">
              <a:spcBef>
                <a:spcPct val="20000"/>
              </a:spcBef>
              <a:buFont typeface="Arial" pitchFamily="34" charset="0"/>
              <a:buChar char="•"/>
              <a:defRPr sz="2133" kern="1200">
                <a:solidFill>
                  <a:schemeClr val="tx1"/>
                </a:solidFill>
                <a:latin typeface="Segoe UI" pitchFamily="34" charset="0"/>
                <a:ea typeface="Segoe UI" pitchFamily="34" charset="0"/>
                <a:cs typeface="Segoe UI" pitchFamily="34" charset="0"/>
              </a:defRPr>
            </a:lvl3pPr>
            <a:lvl4pPr marL="2133547" indent="-304792" algn="l" defTabSz="1219170" rtl="0" eaLnBrk="1" latinLnBrk="0" hangingPunct="1">
              <a:spcBef>
                <a:spcPct val="20000"/>
              </a:spcBef>
              <a:buFont typeface="Arial" pitchFamily="34" charset="0"/>
              <a:buChar char="–"/>
              <a:defRPr sz="1867" kern="1200">
                <a:solidFill>
                  <a:schemeClr val="tx1"/>
                </a:solidFill>
                <a:latin typeface="Segoe UI" pitchFamily="34" charset="0"/>
                <a:ea typeface="Segoe UI" pitchFamily="34" charset="0"/>
                <a:cs typeface="Segoe UI" pitchFamily="34" charset="0"/>
              </a:defRPr>
            </a:lvl4pPr>
            <a:lvl5pPr marL="2743131" indent="-304792" algn="l" defTabSz="1219170" rtl="0" eaLnBrk="1" latinLnBrk="0" hangingPunct="1">
              <a:spcBef>
                <a:spcPct val="20000"/>
              </a:spcBef>
              <a:buFont typeface="Arial" pitchFamily="34" charset="0"/>
              <a:buChar char="»"/>
              <a:defRPr sz="1867" kern="1200">
                <a:solidFill>
                  <a:schemeClr val="tx1"/>
                </a:solidFill>
                <a:latin typeface="Segoe UI" pitchFamily="34" charset="0"/>
                <a:ea typeface="Segoe UI" pitchFamily="34" charset="0"/>
                <a:cs typeface="Segoe UI"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3175" lvl="1" indent="0">
              <a:lnSpc>
                <a:spcPct val="110000"/>
              </a:lnSpc>
              <a:spcBef>
                <a:spcPts val="1200"/>
              </a:spcBef>
              <a:buFont typeface="Arial" pitchFamily="34" charset="0"/>
              <a:buNone/>
            </a:pPr>
            <a:r>
              <a:rPr lang="en-US" sz="1900" b="1" dirty="0">
                <a:solidFill>
                  <a:schemeClr val="tx1">
                    <a:lumMod val="85000"/>
                  </a:schemeClr>
                </a:solidFill>
                <a:latin typeface="Segoe UI"/>
              </a:rPr>
              <a:t>5 major </a:t>
            </a:r>
            <a:r>
              <a:rPr lang="en-US" sz="1900" b="1" dirty="0" smtClean="0">
                <a:solidFill>
                  <a:schemeClr val="tx1">
                    <a:lumMod val="85000"/>
                  </a:schemeClr>
                </a:solidFill>
                <a:latin typeface="Segoe UI"/>
              </a:rPr>
              <a:t>roles</a:t>
            </a:r>
            <a:endParaRPr lang="en-US" sz="1900" dirty="0">
              <a:solidFill>
                <a:schemeClr val="tx1">
                  <a:lumMod val="85000"/>
                </a:schemeClr>
              </a:solidFill>
              <a:latin typeface="Segoe UI"/>
            </a:endParaRPr>
          </a:p>
          <a:p>
            <a:pPr marL="3175" lvl="1" indent="0">
              <a:lnSpc>
                <a:spcPct val="110000"/>
              </a:lnSpc>
              <a:spcBef>
                <a:spcPts val="1200"/>
              </a:spcBef>
              <a:buFont typeface="Arial" pitchFamily="34" charset="0"/>
              <a:buNone/>
            </a:pPr>
            <a:r>
              <a:rPr lang="en-US" sz="1900" b="1" spc="-60" dirty="0" smtClean="0">
                <a:solidFill>
                  <a:schemeClr val="tx1">
                    <a:lumMod val="85000"/>
                  </a:schemeClr>
                </a:solidFill>
                <a:latin typeface="Segoe UI"/>
              </a:rPr>
              <a:t>Tightly </a:t>
            </a:r>
            <a:r>
              <a:rPr lang="en-US" sz="1900" b="1" spc="-60" dirty="0">
                <a:solidFill>
                  <a:schemeClr val="tx1">
                    <a:lumMod val="85000"/>
                  </a:schemeClr>
                </a:solidFill>
                <a:latin typeface="Segoe UI"/>
              </a:rPr>
              <a:t>coupled</a:t>
            </a:r>
          </a:p>
          <a:p>
            <a:pPr marL="230182" lvl="1" indent="-114297">
              <a:lnSpc>
                <a:spcPct val="110000"/>
              </a:lnSpc>
              <a:spcBef>
                <a:spcPts val="600"/>
              </a:spcBef>
              <a:buFont typeface="Arial"/>
              <a:buChar char="•"/>
            </a:pPr>
            <a:r>
              <a:rPr lang="en-US" sz="1400" dirty="0">
                <a:solidFill>
                  <a:schemeClr val="tx1">
                    <a:lumMod val="85000"/>
                  </a:schemeClr>
                </a:solidFill>
                <a:latin typeface="Segoe UI"/>
              </a:rPr>
              <a:t>Functionality</a:t>
            </a:r>
          </a:p>
          <a:p>
            <a:pPr marL="230182" lvl="1" indent="-114297">
              <a:lnSpc>
                <a:spcPct val="110000"/>
              </a:lnSpc>
              <a:spcBef>
                <a:spcPts val="600"/>
              </a:spcBef>
              <a:buFont typeface="Arial"/>
              <a:buChar char="•"/>
            </a:pPr>
            <a:r>
              <a:rPr lang="en-US" sz="1400" dirty="0">
                <a:solidFill>
                  <a:schemeClr val="tx1">
                    <a:lumMod val="85000"/>
                  </a:schemeClr>
                </a:solidFill>
                <a:latin typeface="Segoe UI"/>
              </a:rPr>
              <a:t>Geo affinity</a:t>
            </a:r>
          </a:p>
          <a:p>
            <a:pPr marL="230182" lvl="1" indent="-114297">
              <a:lnSpc>
                <a:spcPct val="110000"/>
              </a:lnSpc>
              <a:spcBef>
                <a:spcPts val="600"/>
              </a:spcBef>
              <a:buFont typeface="Arial"/>
              <a:buChar char="•"/>
            </a:pPr>
            <a:r>
              <a:rPr lang="en-US" sz="1400" dirty="0">
                <a:solidFill>
                  <a:schemeClr val="tx1">
                    <a:lumMod val="85000"/>
                  </a:schemeClr>
                </a:solidFill>
                <a:latin typeface="Segoe UI"/>
              </a:rPr>
              <a:t>Versioning</a:t>
            </a:r>
          </a:p>
          <a:p>
            <a:pPr marL="230182" lvl="1" indent="-114297">
              <a:lnSpc>
                <a:spcPct val="110000"/>
              </a:lnSpc>
              <a:spcBef>
                <a:spcPts val="600"/>
              </a:spcBef>
              <a:buFont typeface="Arial"/>
              <a:buChar char="•"/>
            </a:pPr>
            <a:r>
              <a:rPr lang="en-US" sz="1400" dirty="0">
                <a:solidFill>
                  <a:schemeClr val="tx1">
                    <a:lumMod val="85000"/>
                  </a:schemeClr>
                </a:solidFill>
                <a:latin typeface="Segoe UI"/>
              </a:rPr>
              <a:t>User partitioning</a:t>
            </a:r>
          </a:p>
          <a:p>
            <a:pPr marL="0" indent="0">
              <a:lnSpc>
                <a:spcPct val="110000"/>
              </a:lnSpc>
              <a:spcBef>
                <a:spcPts val="600"/>
              </a:spcBef>
              <a:buFont typeface="Arial" pitchFamily="34" charset="0"/>
              <a:buNone/>
            </a:pPr>
            <a:endParaRPr lang="en-US" sz="700" dirty="0">
              <a:solidFill>
                <a:schemeClr val="tx1">
                  <a:lumMod val="85000"/>
                </a:schemeClr>
              </a:solidFill>
              <a:latin typeface="Segoe UI"/>
            </a:endParaRPr>
          </a:p>
        </p:txBody>
      </p:sp>
    </p:spTree>
    <p:extLst>
      <p:ext uri="{BB962C8B-B14F-4D97-AF65-F5344CB8AC3E}">
        <p14:creationId xmlns:p14="http://schemas.microsoft.com/office/powerpoint/2010/main" val="735221539"/>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IMAP </a:t>
            </a:r>
            <a:r>
              <a:rPr lang="de-DE" dirty="0" err="1"/>
              <a:t>migration</a:t>
            </a:r>
            <a:r>
              <a:rPr lang="de-DE" dirty="0"/>
              <a:t> </a:t>
            </a:r>
            <a:r>
              <a:rPr lang="de-DE" dirty="0" err="1"/>
              <a:t>flow</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60</a:t>
            </a:fld>
            <a:endParaRPr lang="de-DE"/>
          </a:p>
        </p:txBody>
      </p:sp>
      <p:grpSp>
        <p:nvGrpSpPr>
          <p:cNvPr id="5" name="Group 10"/>
          <p:cNvGrpSpPr/>
          <p:nvPr/>
        </p:nvGrpSpPr>
        <p:grpSpPr>
          <a:xfrm>
            <a:off x="10076209" y="1371600"/>
            <a:ext cx="1463040" cy="4572000"/>
            <a:chOff x="10076209" y="1371600"/>
            <a:chExt cx="1463040" cy="4572000"/>
          </a:xfrm>
        </p:grpSpPr>
        <p:sp>
          <p:nvSpPr>
            <p:cNvPr id="6" name="Rectangle 17"/>
            <p:cNvSpPr/>
            <p:nvPr/>
          </p:nvSpPr>
          <p:spPr bwMode="auto">
            <a:xfrm>
              <a:off x="10076209" y="1371600"/>
              <a:ext cx="1463040" cy="457200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Final </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sync and cleanup</a:t>
              </a:r>
            </a:p>
          </p:txBody>
        </p: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276058" y="1517535"/>
              <a:ext cx="1063342" cy="5943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11"/>
          <p:cNvGrpSpPr/>
          <p:nvPr/>
        </p:nvGrpSpPr>
        <p:grpSpPr>
          <a:xfrm>
            <a:off x="5321006" y="1371600"/>
            <a:ext cx="1463040" cy="4572000"/>
            <a:chOff x="5285256" y="1371600"/>
            <a:chExt cx="1463040" cy="4572000"/>
          </a:xfrm>
        </p:grpSpPr>
        <p:grpSp>
          <p:nvGrpSpPr>
            <p:cNvPr id="9" name="Group 6"/>
            <p:cNvGrpSpPr/>
            <p:nvPr/>
          </p:nvGrpSpPr>
          <p:grpSpPr>
            <a:xfrm>
              <a:off x="5285256" y="1371600"/>
              <a:ext cx="1463040" cy="2240280"/>
              <a:chOff x="5285256" y="1371600"/>
              <a:chExt cx="1463040" cy="2240280"/>
            </a:xfrm>
          </p:grpSpPr>
          <p:sp>
            <p:nvSpPr>
              <p:cNvPr id="13" name="Rectangle 77"/>
              <p:cNvSpPr/>
              <p:nvPr/>
            </p:nvSpPr>
            <p:spPr bwMode="auto">
              <a:xfrm>
                <a:off x="5285256" y="1371600"/>
                <a:ext cx="1463040" cy="224028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Initial </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sync</a:t>
                </a:r>
              </a:p>
            </p:txBody>
          </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475458" y="1468117"/>
                <a:ext cx="1063342" cy="5943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7"/>
            <p:cNvGrpSpPr/>
            <p:nvPr/>
          </p:nvGrpSpPr>
          <p:grpSpPr>
            <a:xfrm>
              <a:off x="5285256" y="3703320"/>
              <a:ext cx="1463040" cy="2240280"/>
              <a:chOff x="5285256" y="3703320"/>
              <a:chExt cx="1463040" cy="2240280"/>
            </a:xfrm>
          </p:grpSpPr>
          <p:sp>
            <p:nvSpPr>
              <p:cNvPr id="11" name="Rectangle 15"/>
              <p:cNvSpPr/>
              <p:nvPr/>
            </p:nvSpPr>
            <p:spPr bwMode="auto">
              <a:xfrm>
                <a:off x="5285256" y="3703320"/>
                <a:ext cx="1463040" cy="224028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Delta</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sync </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every 24 hours</a:t>
                </a:r>
              </a:p>
            </p:txBody>
          </p:sp>
          <p:pic>
            <p:nvPicPr>
              <p:cNvPr id="12"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978" t="19489" r="15368" b="15015"/>
              <a:stretch/>
            </p:blipFill>
            <p:spPr bwMode="auto">
              <a:xfrm>
                <a:off x="5688041" y="3776048"/>
                <a:ext cx="764336" cy="718709"/>
              </a:xfrm>
              <a:prstGeom prst="rect">
                <a:avLst/>
              </a:prstGeom>
              <a:noFill/>
              <a:ln>
                <a:noFill/>
              </a:ln>
              <a:extLst>
                <a:ext uri="{909E8E84-426E-40DD-AFC4-6F175D3DCCD1}">
                  <a14:hiddenFill xmlns:a14="http://schemas.microsoft.com/office/drawing/2010/main">
                    <a:solidFill>
                      <a:srgbClr val="FFFFFF"/>
                    </a:solidFill>
                  </a14:hiddenFill>
                </a:ext>
              </a:extLst>
            </p:spPr>
          </p:pic>
        </p:grpSp>
      </p:grpSp>
      <p:grpSp>
        <p:nvGrpSpPr>
          <p:cNvPr id="15" name="Group 9"/>
          <p:cNvGrpSpPr/>
          <p:nvPr/>
        </p:nvGrpSpPr>
        <p:grpSpPr>
          <a:xfrm>
            <a:off x="8491140" y="1371600"/>
            <a:ext cx="1463040" cy="4572000"/>
            <a:chOff x="8475974" y="1371600"/>
            <a:chExt cx="1463040" cy="4572000"/>
          </a:xfrm>
        </p:grpSpPr>
        <p:sp>
          <p:nvSpPr>
            <p:cNvPr id="16" name="Rectangle 16"/>
            <p:cNvSpPr/>
            <p:nvPr/>
          </p:nvSpPr>
          <p:spPr bwMode="auto">
            <a:xfrm>
              <a:off x="8475974" y="1371600"/>
              <a:ext cx="1463040" cy="457200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Mark migration as complete</a:t>
              </a:r>
            </a:p>
          </p:txBody>
        </p:sp>
        <p:pic>
          <p:nvPicPr>
            <p:cNvPr id="17" name="Picture 16" descr="W:\Open Engagements\Productivity\MS-Unified Communications\#1601 BizProd MOD Team Core Content Work\New Iconography\Words\Yes_060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1665" y="1384300"/>
              <a:ext cx="951658" cy="9516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8"/>
          <p:cNvGrpSpPr/>
          <p:nvPr/>
        </p:nvGrpSpPr>
        <p:grpSpPr>
          <a:xfrm>
            <a:off x="6906073" y="1371600"/>
            <a:ext cx="1463040" cy="4572000"/>
            <a:chOff x="6875809" y="1371600"/>
            <a:chExt cx="1463040" cy="4572000"/>
          </a:xfrm>
        </p:grpSpPr>
        <p:sp>
          <p:nvSpPr>
            <p:cNvPr id="19" name="Rectangle 14"/>
            <p:cNvSpPr/>
            <p:nvPr/>
          </p:nvSpPr>
          <p:spPr bwMode="auto">
            <a:xfrm>
              <a:off x="6875809" y="1371600"/>
              <a:ext cx="1463040" cy="4572000"/>
            </a:xfrm>
            <a:prstGeom prst="rect">
              <a:avLst/>
            </a:prstGeom>
            <a:solidFill>
              <a:srgbClr val="797A7D"/>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Change MX</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record</a:t>
              </a:r>
            </a:p>
          </p:txBody>
        </p:sp>
        <p:pic>
          <p:nvPicPr>
            <p:cNvPr id="20" name="Picture 2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7141031" y="1540089"/>
              <a:ext cx="932596" cy="640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1"/>
          <p:cNvGrpSpPr/>
          <p:nvPr/>
        </p:nvGrpSpPr>
        <p:grpSpPr>
          <a:xfrm>
            <a:off x="565805" y="1371600"/>
            <a:ext cx="1463040" cy="4572000"/>
            <a:chOff x="538509" y="1371600"/>
            <a:chExt cx="1463040" cy="4572000"/>
          </a:xfrm>
        </p:grpSpPr>
        <p:sp>
          <p:nvSpPr>
            <p:cNvPr id="22" name="Rectangle 73"/>
            <p:cNvSpPr/>
            <p:nvPr/>
          </p:nvSpPr>
          <p:spPr bwMode="auto">
            <a:xfrm>
              <a:off x="538509" y="1371600"/>
              <a:ext cx="1463040" cy="4572000"/>
            </a:xfrm>
            <a:prstGeom prst="rect">
              <a:avLst/>
            </a:prstGeom>
            <a:solidFill>
              <a:srgbClr val="797A7D"/>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Provision</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users</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mailboxes</a:t>
              </a:r>
            </a:p>
            <a:p>
              <a:pPr marL="0" marR="0" lvl="0" indent="0" algn="ctr" defTabSz="914099" eaLnBrk="1" fontAlgn="auto" latinLnBrk="0" hangingPunct="1">
                <a:lnSpc>
                  <a:spcPct val="100000"/>
                </a:lnSpc>
                <a:spcBef>
                  <a:spcPts val="0"/>
                </a:spcBef>
                <a:spcAft>
                  <a:spcPts val="60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in O365</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(license assigned)</a:t>
              </a:r>
            </a:p>
          </p:txBody>
        </p:sp>
        <p:pic>
          <p:nvPicPr>
            <p:cNvPr id="23"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6700" y="1371600"/>
              <a:ext cx="1266657" cy="12666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3"/>
          <p:cNvGrpSpPr/>
          <p:nvPr/>
        </p:nvGrpSpPr>
        <p:grpSpPr>
          <a:xfrm>
            <a:off x="2150872" y="1371600"/>
            <a:ext cx="1463040" cy="4572000"/>
            <a:chOff x="2113309" y="1371600"/>
            <a:chExt cx="1463040" cy="4572000"/>
          </a:xfrm>
        </p:grpSpPr>
        <p:sp>
          <p:nvSpPr>
            <p:cNvPr id="25" name="Rectangle 74"/>
            <p:cNvSpPr/>
            <p:nvPr/>
          </p:nvSpPr>
          <p:spPr bwMode="auto">
            <a:xfrm>
              <a:off x="2113309" y="1371600"/>
              <a:ext cx="1463040" cy="4572000"/>
            </a:xfrm>
            <a:prstGeom prst="rect">
              <a:avLst/>
            </a:prstGeom>
            <a:solidFill>
              <a:srgbClr val="797A7D"/>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Gather IMAP credentials and prepare CSV</a:t>
              </a:r>
            </a:p>
          </p:txBody>
        </p:sp>
        <p:pic>
          <p:nvPicPr>
            <p:cNvPr id="26" name="Picture 3" descr="C:\Users\hannahr\Dropbox\MOD Servers Metro Icon Library\victor melniciuc\PNGs\Tech_Words\TechWords_06-13-12-Security.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2565" t="14368" r="13984" b="11770"/>
            <a:stretch/>
          </p:blipFill>
          <p:spPr bwMode="auto">
            <a:xfrm>
              <a:off x="2402888" y="1397000"/>
              <a:ext cx="883881" cy="1028901"/>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27" name="Group 5"/>
          <p:cNvGrpSpPr/>
          <p:nvPr/>
        </p:nvGrpSpPr>
        <p:grpSpPr>
          <a:xfrm>
            <a:off x="3735939" y="1371600"/>
            <a:ext cx="1463040" cy="4572000"/>
            <a:chOff x="3700809" y="1371600"/>
            <a:chExt cx="1463040" cy="4572000"/>
          </a:xfrm>
        </p:grpSpPr>
        <p:sp>
          <p:nvSpPr>
            <p:cNvPr id="28" name="Rectangle 75"/>
            <p:cNvSpPr/>
            <p:nvPr/>
          </p:nvSpPr>
          <p:spPr bwMode="auto">
            <a:xfrm>
              <a:off x="3700809" y="1371600"/>
              <a:ext cx="1463040" cy="457200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EAC </a:t>
              </a:r>
            </a:p>
            <a:p>
              <a:pPr marL="0" marR="0" lvl="0" indent="0" algn="ctr" defTabSz="914099" eaLnBrk="1" fontAlgn="auto" latinLnBrk="0" hangingPunct="1">
                <a:lnSpc>
                  <a:spcPct val="100000"/>
                </a:lnSpc>
                <a:spcBef>
                  <a:spcPts val="0"/>
                </a:spcBef>
                <a:spcAft>
                  <a:spcPts val="60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Wizard:</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Enter server settings and upload CSV</a:t>
              </a:r>
            </a:p>
          </p:txBody>
        </p:sp>
        <p:pic>
          <p:nvPicPr>
            <p:cNvPr id="29" name="Picture 4"/>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0111" t="25140" r="19758" b="22770"/>
            <a:stretch/>
          </p:blipFill>
          <p:spPr bwMode="auto">
            <a:xfrm>
              <a:off x="3969930" y="1464662"/>
              <a:ext cx="934270" cy="809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613225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CEM </a:t>
            </a:r>
            <a:r>
              <a:rPr lang="de-DE" dirty="0" err="1"/>
              <a:t>features</a:t>
            </a:r>
            <a:r>
              <a:rPr lang="de-DE" dirty="0"/>
              <a:t> </a:t>
            </a:r>
            <a:r>
              <a:rPr lang="de-DE" dirty="0" err="1"/>
              <a:t>and</a:t>
            </a:r>
            <a:r>
              <a:rPr lang="de-DE" dirty="0"/>
              <a:t> </a:t>
            </a:r>
            <a:r>
              <a:rPr lang="de-DE" dirty="0" err="1"/>
              <a:t>benefits</a:t>
            </a:r>
            <a:endParaRPr lang="de-DE" dirty="0"/>
          </a:p>
        </p:txBody>
      </p:sp>
      <p:sp>
        <p:nvSpPr>
          <p:cNvPr id="3" name="Inhaltsplatzhalter 2"/>
          <p:cNvSpPr>
            <a:spLocks noGrp="1"/>
          </p:cNvSpPr>
          <p:nvPr>
            <p:ph idx="1"/>
          </p:nvPr>
        </p:nvSpPr>
        <p:spPr/>
        <p:txBody>
          <a:bodyPr/>
          <a:lstStyle/>
          <a:p>
            <a:r>
              <a:rPr lang="en-US" b="1" dirty="0"/>
              <a:t>Simple and quick</a:t>
            </a:r>
            <a:r>
              <a:rPr lang="en-US" dirty="0"/>
              <a:t> migration solution</a:t>
            </a:r>
          </a:p>
          <a:p>
            <a:r>
              <a:rPr lang="en-US" b="1" dirty="0"/>
              <a:t>High-fidelity</a:t>
            </a:r>
            <a:r>
              <a:rPr lang="en-US" dirty="0"/>
              <a:t> solution – all mailbox content is migrated</a:t>
            </a:r>
          </a:p>
          <a:p>
            <a:r>
              <a:rPr lang="en-US" dirty="0"/>
              <a:t>Typically best suited to </a:t>
            </a:r>
            <a:r>
              <a:rPr lang="en-US" b="1" dirty="0"/>
              <a:t>small and medium </a:t>
            </a:r>
            <a:r>
              <a:rPr lang="en-US" dirty="0"/>
              <a:t>organizations</a:t>
            </a:r>
          </a:p>
          <a:p>
            <a:r>
              <a:rPr lang="en-US" dirty="0"/>
              <a:t>Users are </a:t>
            </a:r>
            <a:r>
              <a:rPr lang="en-US" b="1" dirty="0"/>
              <a:t>provisioned automatically </a:t>
            </a:r>
            <a:r>
              <a:rPr lang="en-US" dirty="0"/>
              <a:t>during migration</a:t>
            </a:r>
          </a:p>
          <a:p>
            <a:r>
              <a:rPr lang="en-US" dirty="0"/>
              <a:t>Works with </a:t>
            </a:r>
            <a:r>
              <a:rPr lang="en-US" b="1" dirty="0"/>
              <a:t>Exchange 2003 and newer</a:t>
            </a:r>
          </a:p>
          <a:p>
            <a:r>
              <a:rPr lang="en-US" dirty="0"/>
              <a:t>Works with </a:t>
            </a:r>
            <a:r>
              <a:rPr lang="en-US" b="1" dirty="0"/>
              <a:t>on-premises or hosted </a:t>
            </a:r>
            <a:r>
              <a:rPr lang="en-US" dirty="0"/>
              <a:t>Exchange systems</a:t>
            </a:r>
          </a:p>
          <a:p>
            <a:r>
              <a:rPr lang="en-US" dirty="0"/>
              <a:t>Identity management in the cloud (at least initially)</a:t>
            </a:r>
          </a:p>
          <a:p>
            <a:r>
              <a:rPr lang="en-US" dirty="0"/>
              <a:t>On-premises migration tool is </a:t>
            </a:r>
            <a:r>
              <a:rPr lang="en-US" b="1" dirty="0"/>
              <a:t>not</a:t>
            </a:r>
            <a:r>
              <a:rPr lang="en-US" dirty="0"/>
              <a:t> required</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61</a:t>
            </a:fld>
            <a:endParaRPr lang="de-DE"/>
          </a:p>
        </p:txBody>
      </p:sp>
    </p:spTree>
    <p:extLst>
      <p:ext uri="{BB962C8B-B14F-4D97-AF65-F5344CB8AC3E}">
        <p14:creationId xmlns:p14="http://schemas.microsoft.com/office/powerpoint/2010/main" val="1120479257"/>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CEM requirements and limitations</a:t>
            </a:r>
            <a:endParaRPr lang="de-DE" dirty="0"/>
          </a:p>
        </p:txBody>
      </p:sp>
      <p:sp>
        <p:nvSpPr>
          <p:cNvPr id="3" name="Inhaltsplatzhalter 2"/>
          <p:cNvSpPr>
            <a:spLocks noGrp="1"/>
          </p:cNvSpPr>
          <p:nvPr>
            <p:ph idx="1"/>
          </p:nvPr>
        </p:nvSpPr>
        <p:spPr/>
        <p:txBody>
          <a:bodyPr/>
          <a:lstStyle/>
          <a:p>
            <a:r>
              <a:rPr lang="en-US" b="1" dirty="0"/>
              <a:t>Outlook Anywhere </a:t>
            </a:r>
            <a:r>
              <a:rPr lang="en-US" dirty="0"/>
              <a:t>service on source system</a:t>
            </a:r>
            <a:br>
              <a:rPr lang="en-US" dirty="0"/>
            </a:br>
            <a:r>
              <a:rPr lang="en-US" dirty="0"/>
              <a:t>(must have SSL certificate issued by a </a:t>
            </a:r>
            <a:r>
              <a:rPr lang="en-US" b="1" dirty="0"/>
              <a:t>public CA</a:t>
            </a:r>
            <a:r>
              <a:rPr lang="en-US" dirty="0"/>
              <a:t>)</a:t>
            </a:r>
          </a:p>
          <a:p>
            <a:r>
              <a:rPr lang="en-US" dirty="0"/>
              <a:t>Migration Account with </a:t>
            </a:r>
            <a:r>
              <a:rPr lang="en-US" b="1" dirty="0"/>
              <a:t>Full Access </a:t>
            </a:r>
            <a:r>
              <a:rPr lang="en-US" dirty="0"/>
              <a:t>or </a:t>
            </a:r>
            <a:r>
              <a:rPr lang="en-US" b="1" dirty="0"/>
              <a:t>Receive-A</a:t>
            </a:r>
            <a:r>
              <a:rPr lang="en-US" dirty="0"/>
              <a:t>s permissions to all mailboxes that will be migrated</a:t>
            </a:r>
          </a:p>
          <a:p>
            <a:r>
              <a:rPr lang="en-US" b="1" dirty="0"/>
              <a:t>SMTP domains </a:t>
            </a:r>
            <a:r>
              <a:rPr lang="en-US" dirty="0"/>
              <a:t>configured in </a:t>
            </a:r>
            <a:r>
              <a:rPr lang="en-US" dirty="0" smtClean="0"/>
              <a:t>Office 365 </a:t>
            </a:r>
            <a:r>
              <a:rPr lang="en-US" dirty="0"/>
              <a:t>tenant</a:t>
            </a:r>
          </a:p>
          <a:p>
            <a:r>
              <a:rPr lang="en-US" b="1" dirty="0"/>
              <a:t>Directory Sync </a:t>
            </a:r>
            <a:r>
              <a:rPr lang="en-US" dirty="0"/>
              <a:t>tool</a:t>
            </a:r>
            <a:r>
              <a:rPr lang="en-US" b="1" dirty="0"/>
              <a:t> disabled</a:t>
            </a:r>
            <a:r>
              <a:rPr lang="en-US" dirty="0"/>
              <a:t> in </a:t>
            </a:r>
            <a:r>
              <a:rPr lang="en-US" dirty="0" smtClean="0"/>
              <a:t>Office 365 </a:t>
            </a:r>
            <a:r>
              <a:rPr lang="en-US" dirty="0"/>
              <a:t>tenant</a:t>
            </a:r>
          </a:p>
          <a:p>
            <a:r>
              <a:rPr lang="en-US" b="1" dirty="0"/>
              <a:t>Up to 1000 mailboxes </a:t>
            </a:r>
            <a:r>
              <a:rPr lang="en-US" dirty="0"/>
              <a:t>in source system</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62</a:t>
            </a:fld>
            <a:endParaRPr lang="de-DE"/>
          </a:p>
        </p:txBody>
      </p:sp>
    </p:spTree>
    <p:extLst>
      <p:ext uri="{BB962C8B-B14F-4D97-AF65-F5344CB8AC3E}">
        <p14:creationId xmlns:p14="http://schemas.microsoft.com/office/powerpoint/2010/main" val="1311725622"/>
      </p:ext>
    </p:extLst>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CEM </a:t>
            </a:r>
            <a:r>
              <a:rPr lang="de-DE" dirty="0" err="1"/>
              <a:t>architecture</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63</a:t>
            </a:fld>
            <a:endParaRPr lang="de-DE"/>
          </a:p>
        </p:txBody>
      </p:sp>
      <p:sp>
        <p:nvSpPr>
          <p:cNvPr id="5" name="Rounded Rectangle 12"/>
          <p:cNvSpPr/>
          <p:nvPr/>
        </p:nvSpPr>
        <p:spPr>
          <a:xfrm>
            <a:off x="7863840" y="1433015"/>
            <a:ext cx="3657600" cy="4516934"/>
          </a:xfrm>
          <a:prstGeom prst="roundRect">
            <a:avLst>
              <a:gd name="adj" fmla="val 7498"/>
            </a:avLst>
          </a:prstGeom>
          <a:solidFill>
            <a:srgbClr val="EB3C00"/>
          </a:solidFill>
          <a:ln w="25400" cap="flat" cmpd="sng" algn="ctr">
            <a:noFill/>
            <a:prstDash val="solid"/>
          </a:ln>
          <a:effectLst/>
        </p:spPr>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ysClr val="window" lastClr="FFFFFF"/>
                </a:solidFill>
                <a:effectLst/>
                <a:uLnTx/>
                <a:uFillTx/>
                <a:latin typeface="Segoe UI"/>
              </a:rPr>
              <a:t>Office 365</a:t>
            </a:r>
          </a:p>
        </p:txBody>
      </p:sp>
      <p:sp>
        <p:nvSpPr>
          <p:cNvPr id="6" name="Rounded Rectangle 16"/>
          <p:cNvSpPr/>
          <p:nvPr/>
        </p:nvSpPr>
        <p:spPr>
          <a:xfrm>
            <a:off x="640080" y="1433015"/>
            <a:ext cx="3657600" cy="4516934"/>
          </a:xfrm>
          <a:prstGeom prst="roundRect">
            <a:avLst>
              <a:gd name="adj" fmla="val 7498"/>
            </a:avLst>
          </a:prstGeom>
          <a:solidFill>
            <a:srgbClr val="0072C6"/>
          </a:solidFill>
          <a:ln w="25400" cap="flat" cmpd="sng" algn="ctr">
            <a:noFill/>
            <a:prstDash val="solid"/>
          </a:ln>
          <a:effectLst/>
        </p:spPr>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2000" dirty="0" smtClean="0">
                <a:solidFill>
                  <a:sysClr val="window" lastClr="FFFFFF"/>
                </a:solidFill>
                <a:latin typeface="Segoe UI"/>
              </a:rPr>
              <a:t>On-premises Exchange org</a:t>
            </a:r>
          </a:p>
        </p:txBody>
      </p:sp>
      <p:sp>
        <p:nvSpPr>
          <p:cNvPr id="7" name="Right Arrow 20"/>
          <p:cNvSpPr/>
          <p:nvPr/>
        </p:nvSpPr>
        <p:spPr>
          <a:xfrm>
            <a:off x="3382097" y="2286000"/>
            <a:ext cx="4481743" cy="1371600"/>
          </a:xfrm>
          <a:prstGeom prst="rightArrow">
            <a:avLst/>
          </a:prstGeom>
          <a:solidFill>
            <a:srgbClr val="FFB900"/>
          </a:solidFill>
          <a:ln w="25400" cap="flat" cmpd="sng" algn="ctr">
            <a:solidFill>
              <a:srgbClr val="FFB90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353435"/>
                </a:solidFill>
                <a:effectLst/>
                <a:uLnTx/>
                <a:uFillTx/>
                <a:latin typeface="Segoe UI"/>
              </a:rPr>
              <a:t>Users, Groups, Contacts via Outlook Anywhere (NSPI)</a:t>
            </a:r>
            <a:endParaRPr kumimoji="0" lang="en-US" sz="2000" b="0" i="0" u="none" strike="noStrike" kern="1200" cap="none" spc="0" normalizeH="0" baseline="0" noProof="0" dirty="0">
              <a:ln>
                <a:noFill/>
              </a:ln>
              <a:solidFill>
                <a:srgbClr val="353435"/>
              </a:solidFill>
              <a:effectLst/>
              <a:uLnTx/>
              <a:uFillTx/>
              <a:latin typeface="Segoe UI"/>
            </a:endParaRPr>
          </a:p>
        </p:txBody>
      </p:sp>
      <p:sp>
        <p:nvSpPr>
          <p:cNvPr id="8" name="Right Arrow 21"/>
          <p:cNvSpPr/>
          <p:nvPr/>
        </p:nvSpPr>
        <p:spPr>
          <a:xfrm>
            <a:off x="3382097" y="3786050"/>
            <a:ext cx="4481743" cy="1371600"/>
          </a:xfrm>
          <a:prstGeom prst="rightArrow">
            <a:avLst/>
          </a:prstGeom>
          <a:solidFill>
            <a:srgbClr val="797A7D">
              <a:lumMod val="75000"/>
            </a:srgbClr>
          </a:solidFill>
          <a:ln w="25400" cap="flat" cmpd="sng" algn="ctr">
            <a:solidFill>
              <a:srgbClr val="797A7D">
                <a:lumMod val="75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ysClr val="window" lastClr="FFFFFF"/>
                </a:solidFill>
                <a:effectLst/>
                <a:uLnTx/>
                <a:uFillTx/>
                <a:latin typeface="Segoe UI"/>
              </a:rPr>
              <a:t>Mailbox Data via Outlook Anywhere (RPC over HTTP)</a:t>
            </a:r>
            <a:endParaRPr kumimoji="0" lang="en-US" sz="2000" b="0" i="0" u="none" strike="noStrike" kern="1200" cap="none" spc="0" normalizeH="0" baseline="0" noProof="0" dirty="0">
              <a:ln>
                <a:noFill/>
              </a:ln>
              <a:solidFill>
                <a:sysClr val="window" lastClr="FFFFFF"/>
              </a:solidFill>
              <a:effectLst/>
              <a:uLnTx/>
              <a:uFillTx/>
              <a:latin typeface="Segoe UI"/>
            </a:endParaRPr>
          </a:p>
        </p:txBody>
      </p:sp>
      <p:pic>
        <p:nvPicPr>
          <p:cNvPr id="9" name="Picture 2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33254" y="2797324"/>
            <a:ext cx="571744"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620192" y="2968573"/>
            <a:ext cx="2128160" cy="11887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7"/>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350755" y="2797324"/>
            <a:ext cx="571744" cy="14630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8"/>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994018" y="2797324"/>
            <a:ext cx="571744" cy="146304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2"/>
          <p:cNvSpPr txBox="1"/>
          <p:nvPr/>
        </p:nvSpPr>
        <p:spPr>
          <a:xfrm>
            <a:off x="1005840" y="4312612"/>
            <a:ext cx="2356332" cy="292388"/>
          </a:xfrm>
          <a:prstGeom prst="rect">
            <a:avLst/>
          </a:prstGeom>
          <a:noFill/>
        </p:spPr>
        <p:txBody>
          <a:bodyPr wrap="square" lIns="0" tIns="0" rIns="0" bIns="0" rtlCol="0">
            <a:spAutoFit/>
          </a:bodyPr>
          <a:lstStyle/>
          <a:p>
            <a:pPr defTabSz="914363" fontAlgn="auto">
              <a:spcBef>
                <a:spcPts val="0"/>
              </a:spcBef>
              <a:spcAft>
                <a:spcPts val="0"/>
              </a:spcAft>
            </a:pPr>
            <a:r>
              <a:rPr lang="en-US" sz="1900" spc="-70" dirty="0" smtClean="0">
                <a:solidFill>
                  <a:srgbClr val="FFFFFF"/>
                </a:solidFill>
                <a:latin typeface="Segoe UI"/>
              </a:rPr>
              <a:t>Exchange 2003 or later</a:t>
            </a:r>
          </a:p>
        </p:txBody>
      </p:sp>
    </p:spTree>
    <p:extLst>
      <p:ext uri="{BB962C8B-B14F-4D97-AF65-F5344CB8AC3E}">
        <p14:creationId xmlns:p14="http://schemas.microsoft.com/office/powerpoint/2010/main" val="18869848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42" presetClass="entr" presetSubtype="0" fill="hold" grpId="0" nodeType="afterEffect">
                                  <p:stCondLst>
                                    <p:cond delay="75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75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CEM </a:t>
            </a:r>
            <a:r>
              <a:rPr lang="de-DE" dirty="0" err="1"/>
              <a:t>accounts</a:t>
            </a:r>
            <a:r>
              <a:rPr lang="de-DE" dirty="0"/>
              <a:t> </a:t>
            </a:r>
            <a:r>
              <a:rPr lang="de-DE" dirty="0" err="1"/>
              <a:t>and</a:t>
            </a:r>
            <a:r>
              <a:rPr lang="de-DE" dirty="0"/>
              <a:t> </a:t>
            </a:r>
            <a:r>
              <a:rPr lang="de-DE" dirty="0" err="1"/>
              <a:t>passwords</a:t>
            </a:r>
            <a:endParaRPr lang="de-DE" dirty="0"/>
          </a:p>
        </p:txBody>
      </p:sp>
      <p:sp>
        <p:nvSpPr>
          <p:cNvPr id="3" name="Inhaltsplatzhalter 2"/>
          <p:cNvSpPr>
            <a:spLocks noGrp="1"/>
          </p:cNvSpPr>
          <p:nvPr>
            <p:ph idx="1"/>
          </p:nvPr>
        </p:nvSpPr>
        <p:spPr/>
        <p:txBody>
          <a:bodyPr/>
          <a:lstStyle/>
          <a:p>
            <a:r>
              <a:rPr lang="en-US" dirty="0"/>
              <a:t>Accounts provisioning</a:t>
            </a:r>
          </a:p>
          <a:p>
            <a:pPr lvl="1"/>
            <a:r>
              <a:rPr lang="en-US" b="1" dirty="0"/>
              <a:t>Migration tool </a:t>
            </a:r>
            <a:r>
              <a:rPr lang="en-US" dirty="0"/>
              <a:t>creates users, mailboxes, DLs and contacts</a:t>
            </a:r>
          </a:p>
          <a:p>
            <a:pPr lvl="1"/>
            <a:r>
              <a:rPr lang="en-US" dirty="0"/>
              <a:t>Migration enables replies to migrated messages</a:t>
            </a:r>
            <a:br>
              <a:rPr lang="en-US" dirty="0"/>
            </a:br>
            <a:r>
              <a:rPr lang="en-US" dirty="0"/>
              <a:t>(i.e. provision process brings over the </a:t>
            </a:r>
            <a:r>
              <a:rPr lang="en-US" b="1" dirty="0"/>
              <a:t>Legacy DNs</a:t>
            </a:r>
            <a:r>
              <a:rPr lang="en-US" dirty="0"/>
              <a:t>)</a:t>
            </a:r>
          </a:p>
          <a:p>
            <a:r>
              <a:rPr lang="en-US" dirty="0"/>
              <a:t>Passwords</a:t>
            </a:r>
          </a:p>
          <a:p>
            <a:pPr lvl="1"/>
            <a:r>
              <a:rPr lang="en-US" dirty="0"/>
              <a:t>No access to </a:t>
            </a:r>
            <a:r>
              <a:rPr lang="en-US" b="1" dirty="0"/>
              <a:t>passwords from source directory</a:t>
            </a:r>
          </a:p>
          <a:p>
            <a:pPr lvl="1"/>
            <a:r>
              <a:rPr lang="en-US" b="1" dirty="0"/>
              <a:t>New passwords </a:t>
            </a:r>
            <a:r>
              <a:rPr lang="en-US" dirty="0"/>
              <a:t>created for all users </a:t>
            </a:r>
          </a:p>
          <a:p>
            <a:pPr lvl="1"/>
            <a:r>
              <a:rPr lang="en-US" dirty="0"/>
              <a:t>A link to download passwords is sent to </a:t>
            </a:r>
            <a:r>
              <a:rPr lang="en-US" b="1" dirty="0"/>
              <a:t>admin</a:t>
            </a:r>
          </a:p>
          <a:p>
            <a:pPr lvl="1"/>
            <a:r>
              <a:rPr lang="en-US" dirty="0"/>
              <a:t>Users must </a:t>
            </a:r>
            <a:r>
              <a:rPr lang="en-US" b="1" dirty="0"/>
              <a:t>change password </a:t>
            </a:r>
            <a:r>
              <a:rPr lang="en-US" dirty="0"/>
              <a:t>on their first login </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64</a:t>
            </a:fld>
            <a:endParaRPr lang="de-DE"/>
          </a:p>
        </p:txBody>
      </p:sp>
    </p:spTree>
    <p:extLst>
      <p:ext uri="{BB962C8B-B14F-4D97-AF65-F5344CB8AC3E}">
        <p14:creationId xmlns:p14="http://schemas.microsoft.com/office/powerpoint/2010/main" val="139798115"/>
      </p:ext>
    </p:extLst>
  </p:cSld>
  <p:clrMapOvr>
    <a:masterClrMapping/>
  </p:clrMapOvr>
  <p:transition spd="med">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CEM </a:t>
            </a:r>
            <a:r>
              <a:rPr lang="de-DE" dirty="0" err="1"/>
              <a:t>data</a:t>
            </a:r>
            <a:r>
              <a:rPr lang="de-DE" dirty="0"/>
              <a:t> </a:t>
            </a:r>
            <a:r>
              <a:rPr lang="de-DE" dirty="0" err="1"/>
              <a:t>migration</a:t>
            </a:r>
            <a:r>
              <a:rPr lang="de-DE" dirty="0"/>
              <a:t> </a:t>
            </a:r>
            <a:r>
              <a:rPr lang="de-DE" dirty="0" err="1"/>
              <a:t>scope</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65</a:t>
            </a:fld>
            <a:endParaRPr lang="de-DE"/>
          </a:p>
        </p:txBody>
      </p:sp>
      <p:sp>
        <p:nvSpPr>
          <p:cNvPr id="5" name="Rectangle 10"/>
          <p:cNvSpPr/>
          <p:nvPr/>
        </p:nvSpPr>
        <p:spPr bwMode="auto">
          <a:xfrm>
            <a:off x="548640" y="1371600"/>
            <a:ext cx="5415598" cy="4572000"/>
          </a:xfrm>
          <a:prstGeom prst="rect">
            <a:avLst/>
          </a:prstGeom>
          <a:solidFill>
            <a:schemeClr val="accent1">
              <a:lumMod val="75000"/>
            </a:scheme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auto" latinLnBrk="0" hangingPunct="1">
              <a:lnSpc>
                <a:spcPct val="100000"/>
              </a:lnSpc>
              <a:spcBef>
                <a:spcPts val="0"/>
              </a:spcBef>
              <a:spcAft>
                <a:spcPts val="600"/>
              </a:spcAft>
              <a:buClrTx/>
              <a:buSzTx/>
              <a:buFontTx/>
              <a:buNone/>
              <a:tabLst/>
              <a:defRPr/>
            </a:pPr>
            <a:r>
              <a:rPr kumimoji="0" lang="en-US" sz="3600" b="0" i="0" u="none" strike="noStrike" kern="0" cap="none" spc="0" normalizeH="0" baseline="0" noProof="0" dirty="0" smtClean="0">
                <a:ln>
                  <a:noFill/>
                </a:ln>
                <a:solidFill>
                  <a:srgbClr val="FFFFFF"/>
                </a:solidFill>
                <a:effectLst/>
                <a:uLnTx/>
                <a:uFillTx/>
                <a:latin typeface="Segoe UI Light"/>
              </a:rPr>
              <a:t>Migrated</a:t>
            </a:r>
            <a:endParaRPr kumimoji="0" lang="en-US" sz="3200" b="0" i="0" u="none" strike="noStrike" kern="0" cap="none" spc="0" normalizeH="0" baseline="0" noProof="0" dirty="0" smtClean="0">
              <a:ln>
                <a:noFill/>
              </a:ln>
              <a:solidFill>
                <a:srgbClr val="FFFFFF"/>
              </a:solidFill>
              <a:effectLst/>
              <a:uLnTx/>
              <a:uFillTx/>
              <a:latin typeface="Segoe UI Light"/>
            </a:endParaRP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Mail messages and folders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Rules and categories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Calendar (normal, recurring)</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Out-of-Office settings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Contacts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Tasks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Delegates and folder perms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Outlook settings (e.g. favorites)</a:t>
            </a:r>
          </a:p>
        </p:txBody>
      </p:sp>
      <p:sp>
        <p:nvSpPr>
          <p:cNvPr id="6" name="Rectangle 11"/>
          <p:cNvSpPr/>
          <p:nvPr/>
        </p:nvSpPr>
        <p:spPr bwMode="auto">
          <a:xfrm>
            <a:off x="6229511" y="1377950"/>
            <a:ext cx="5413248" cy="457200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auto" latinLnBrk="0" hangingPunct="1">
              <a:lnSpc>
                <a:spcPct val="100000"/>
              </a:lnSpc>
              <a:spcBef>
                <a:spcPts val="0"/>
              </a:spcBef>
              <a:spcAft>
                <a:spcPts val="600"/>
              </a:spcAft>
              <a:buClrTx/>
              <a:buSzTx/>
              <a:buFontTx/>
              <a:buNone/>
              <a:tabLst/>
              <a:defRPr/>
            </a:pPr>
            <a:r>
              <a:rPr kumimoji="0" lang="en-US" sz="3600" b="0" i="0" u="none" strike="noStrike" kern="0" cap="none" spc="0" normalizeH="0" baseline="0" noProof="0" dirty="0" smtClean="0">
                <a:ln>
                  <a:noFill/>
                </a:ln>
                <a:solidFill>
                  <a:srgbClr val="FFFFFF"/>
                </a:solidFill>
                <a:effectLst/>
                <a:uLnTx/>
                <a:uFillTx/>
                <a:latin typeface="Segoe UI Light"/>
              </a:rPr>
              <a:t>Not migrated</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Security Groups, DDLs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System mailboxes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Dumpster</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Send-As permissions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Messages larger than 25 MB</a:t>
            </a:r>
          </a:p>
        </p:txBody>
      </p:sp>
    </p:spTree>
    <p:extLst>
      <p:ext uri="{BB962C8B-B14F-4D97-AF65-F5344CB8AC3E}">
        <p14:creationId xmlns:p14="http://schemas.microsoft.com/office/powerpoint/2010/main" val="2061559601"/>
      </p:ext>
    </p:extLst>
  </p:cSld>
  <p:clrMapOvr>
    <a:masterClrMapping/>
  </p:clrMapOvr>
  <p:transition spd="med">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CEM </a:t>
            </a:r>
            <a:r>
              <a:rPr lang="de-DE" dirty="0" err="1"/>
              <a:t>data</a:t>
            </a:r>
            <a:r>
              <a:rPr lang="de-DE" dirty="0"/>
              <a:t> </a:t>
            </a:r>
            <a:r>
              <a:rPr lang="de-DE" dirty="0" err="1"/>
              <a:t>migration</a:t>
            </a:r>
            <a:r>
              <a:rPr lang="de-DE" dirty="0"/>
              <a:t> </a:t>
            </a:r>
            <a:r>
              <a:rPr lang="de-DE" dirty="0" err="1"/>
              <a:t>scope</a:t>
            </a:r>
            <a:endParaRPr lang="de-DE" dirty="0"/>
          </a:p>
        </p:txBody>
      </p:sp>
      <p:sp>
        <p:nvSpPr>
          <p:cNvPr id="3" name="Inhaltsplatzhalter 2"/>
          <p:cNvSpPr>
            <a:spLocks noGrp="1"/>
          </p:cNvSpPr>
          <p:nvPr>
            <p:ph idx="1"/>
          </p:nvPr>
        </p:nvSpPr>
        <p:spPr/>
        <p:txBody>
          <a:bodyPr/>
          <a:lstStyle/>
          <a:p>
            <a:r>
              <a:rPr lang="en-US" b="1" dirty="0"/>
              <a:t>Partial</a:t>
            </a:r>
            <a:r>
              <a:rPr lang="en-US" dirty="0"/>
              <a:t> migrations are </a:t>
            </a:r>
            <a:r>
              <a:rPr lang="en-US" b="1" dirty="0"/>
              <a:t>not possible </a:t>
            </a:r>
            <a:r>
              <a:rPr lang="en-US" dirty="0"/>
              <a:t/>
            </a:r>
            <a:br>
              <a:rPr lang="en-US" dirty="0"/>
            </a:br>
            <a:r>
              <a:rPr lang="en-US" dirty="0"/>
              <a:t>(no folder exclusion, no time range selection, etc.)</a:t>
            </a:r>
          </a:p>
          <a:p>
            <a:r>
              <a:rPr lang="en-US" dirty="0"/>
              <a:t>Mailboxes enabled for </a:t>
            </a:r>
            <a:r>
              <a:rPr lang="en-US" b="1" dirty="0"/>
              <a:t>Unified Messaging </a:t>
            </a:r>
            <a:r>
              <a:rPr lang="en-US" dirty="0"/>
              <a:t>cannot be migrated</a:t>
            </a:r>
          </a:p>
          <a:p>
            <a:r>
              <a:rPr lang="en-US" b="1" dirty="0"/>
              <a:t>Hidden mailboxes </a:t>
            </a:r>
            <a:r>
              <a:rPr lang="en-US" dirty="0"/>
              <a:t>(not visible to tool) cannot be migrated</a:t>
            </a:r>
          </a:p>
          <a:p>
            <a:r>
              <a:rPr lang="en-US" b="1" dirty="0"/>
              <a:t>New cloud mailbox </a:t>
            </a:r>
            <a:r>
              <a:rPr lang="en-US" dirty="0"/>
              <a:t>is created (new GUID) and </a:t>
            </a:r>
            <a:r>
              <a:rPr lang="en-US" b="1" dirty="0"/>
              <a:t>data is copied</a:t>
            </a:r>
          </a:p>
          <a:p>
            <a:r>
              <a:rPr lang="en-US" dirty="0"/>
              <a:t>Existing cached-mode files (OST files) </a:t>
            </a:r>
            <a:r>
              <a:rPr lang="en-US" b="1" dirty="0"/>
              <a:t>cannot be preserved</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66</a:t>
            </a:fld>
            <a:endParaRPr lang="de-DE"/>
          </a:p>
        </p:txBody>
      </p:sp>
    </p:spTree>
    <p:extLst>
      <p:ext uri="{BB962C8B-B14F-4D97-AF65-F5344CB8AC3E}">
        <p14:creationId xmlns:p14="http://schemas.microsoft.com/office/powerpoint/2010/main" val="3987371410"/>
      </p:ext>
    </p:extLst>
  </p:cSld>
  <p:clrMapOvr>
    <a:masterClrMapping/>
  </p:clrMapOvr>
  <p:transition spd="med">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CEM </a:t>
            </a:r>
            <a:r>
              <a:rPr lang="de-DE" dirty="0" err="1"/>
              <a:t>user</a:t>
            </a:r>
            <a:r>
              <a:rPr lang="de-DE" dirty="0"/>
              <a:t> </a:t>
            </a:r>
            <a:r>
              <a:rPr lang="de-DE" dirty="0" err="1"/>
              <a:t>experience</a:t>
            </a:r>
            <a:endParaRPr lang="de-DE" dirty="0"/>
          </a:p>
        </p:txBody>
      </p:sp>
      <p:sp>
        <p:nvSpPr>
          <p:cNvPr id="3" name="Inhaltsplatzhalter 2"/>
          <p:cNvSpPr>
            <a:spLocks noGrp="1"/>
          </p:cNvSpPr>
          <p:nvPr>
            <p:ph idx="1"/>
          </p:nvPr>
        </p:nvSpPr>
        <p:spPr/>
        <p:txBody>
          <a:bodyPr/>
          <a:lstStyle/>
          <a:p>
            <a:r>
              <a:rPr lang="en-US" dirty="0"/>
              <a:t>Admin needs to </a:t>
            </a:r>
            <a:r>
              <a:rPr lang="en-US" b="1" dirty="0" smtClean="0"/>
              <a:t>distribute new passwords </a:t>
            </a:r>
            <a:r>
              <a:rPr lang="en-US" dirty="0" smtClean="0"/>
              <a:t>to </a:t>
            </a:r>
            <a:r>
              <a:rPr lang="en-US" dirty="0"/>
              <a:t>users</a:t>
            </a:r>
          </a:p>
          <a:p>
            <a:r>
              <a:rPr lang="en-US" b="1" dirty="0"/>
              <a:t>Users create their new Outlook profile </a:t>
            </a:r>
            <a:r>
              <a:rPr lang="en-US" dirty="0"/>
              <a:t>using </a:t>
            </a:r>
            <a:r>
              <a:rPr lang="en-US" dirty="0" smtClean="0"/>
              <a:t>Office 365 </a:t>
            </a:r>
            <a:r>
              <a:rPr lang="en-US" dirty="0"/>
              <a:t>username and new passwords (Autodiscover)</a:t>
            </a:r>
          </a:p>
          <a:p>
            <a:r>
              <a:rPr lang="en-US" dirty="0"/>
              <a:t>All mail is downloaded from the Office 365 mailbox </a:t>
            </a:r>
            <a:br>
              <a:rPr lang="en-US" dirty="0"/>
            </a:br>
            <a:r>
              <a:rPr lang="en-US" dirty="0"/>
              <a:t>(i.e. the </a:t>
            </a:r>
            <a:r>
              <a:rPr lang="en-US" b="1" dirty="0" smtClean="0"/>
              <a:t>OST</a:t>
            </a:r>
            <a:r>
              <a:rPr lang="en-US" dirty="0" smtClean="0"/>
              <a:t> file </a:t>
            </a:r>
            <a:r>
              <a:rPr lang="en-US" dirty="0"/>
              <a:t>must be recreated)</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67</a:t>
            </a:fld>
            <a:endParaRPr lang="de-DE"/>
          </a:p>
        </p:txBody>
      </p:sp>
    </p:spTree>
    <p:extLst>
      <p:ext uri="{BB962C8B-B14F-4D97-AF65-F5344CB8AC3E}">
        <p14:creationId xmlns:p14="http://schemas.microsoft.com/office/powerpoint/2010/main" val="2789345552"/>
      </p:ext>
    </p:extLst>
  </p:cSld>
  <p:clrMapOvr>
    <a:masterClrMapping/>
  </p:clrMapOvr>
  <p:transition spd="med">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CEM </a:t>
            </a:r>
            <a:r>
              <a:rPr lang="de-DE" dirty="0" err="1"/>
              <a:t>migration</a:t>
            </a:r>
            <a:r>
              <a:rPr lang="de-DE" dirty="0"/>
              <a:t> </a:t>
            </a:r>
            <a:r>
              <a:rPr lang="de-DE" dirty="0" err="1"/>
              <a:t>flow</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68</a:t>
            </a:fld>
            <a:endParaRPr lang="de-DE"/>
          </a:p>
        </p:txBody>
      </p:sp>
      <p:grpSp>
        <p:nvGrpSpPr>
          <p:cNvPr id="5" name="Group 10"/>
          <p:cNvGrpSpPr/>
          <p:nvPr/>
        </p:nvGrpSpPr>
        <p:grpSpPr>
          <a:xfrm>
            <a:off x="8884255" y="1371600"/>
            <a:ext cx="1280160" cy="4572000"/>
            <a:chOff x="8874542" y="1371600"/>
            <a:chExt cx="1280160" cy="4572000"/>
          </a:xfrm>
        </p:grpSpPr>
        <p:sp>
          <p:nvSpPr>
            <p:cNvPr id="6" name="Rectangle 17"/>
            <p:cNvSpPr/>
            <p:nvPr/>
          </p:nvSpPr>
          <p:spPr bwMode="auto">
            <a:xfrm>
              <a:off x="8874542" y="1371600"/>
              <a:ext cx="1280160" cy="457200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Final </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sync and cleanup</a:t>
              </a:r>
            </a:p>
          </p:txBody>
        </p:sp>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986753" y="1504656"/>
              <a:ext cx="1063342" cy="5943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12"/>
          <p:cNvGrpSpPr/>
          <p:nvPr/>
        </p:nvGrpSpPr>
        <p:grpSpPr>
          <a:xfrm>
            <a:off x="4720673" y="1371600"/>
            <a:ext cx="1289807" cy="4577080"/>
            <a:chOff x="4738685" y="1371600"/>
            <a:chExt cx="1289807" cy="4577080"/>
          </a:xfrm>
        </p:grpSpPr>
        <p:grpSp>
          <p:nvGrpSpPr>
            <p:cNvPr id="9" name="Group 7"/>
            <p:cNvGrpSpPr/>
            <p:nvPr/>
          </p:nvGrpSpPr>
          <p:grpSpPr>
            <a:xfrm>
              <a:off x="4748332" y="1371600"/>
              <a:ext cx="1280160" cy="2240280"/>
              <a:chOff x="4748332" y="1371600"/>
              <a:chExt cx="1280160" cy="2240280"/>
            </a:xfrm>
          </p:grpSpPr>
          <p:sp>
            <p:nvSpPr>
              <p:cNvPr id="13" name="Rectangle 77"/>
              <p:cNvSpPr/>
              <p:nvPr/>
            </p:nvSpPr>
            <p:spPr bwMode="auto">
              <a:xfrm>
                <a:off x="4748332" y="1371600"/>
                <a:ext cx="1280160" cy="224028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Initial </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sync</a:t>
                </a:r>
              </a:p>
            </p:txBody>
          </p:sp>
          <p:pic>
            <p:nvPicPr>
              <p:cNvPr id="14" name="Picture 6"/>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874139" y="1468117"/>
                <a:ext cx="1063342" cy="5943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6"/>
            <p:cNvGrpSpPr/>
            <p:nvPr/>
          </p:nvGrpSpPr>
          <p:grpSpPr>
            <a:xfrm>
              <a:off x="4738685" y="3708400"/>
              <a:ext cx="1280160" cy="2240280"/>
              <a:chOff x="4738685" y="3708400"/>
              <a:chExt cx="1280160" cy="2240280"/>
            </a:xfrm>
          </p:grpSpPr>
          <p:sp>
            <p:nvSpPr>
              <p:cNvPr id="11" name="Rectangle 15"/>
              <p:cNvSpPr/>
              <p:nvPr/>
            </p:nvSpPr>
            <p:spPr bwMode="auto">
              <a:xfrm>
                <a:off x="4738685" y="3708400"/>
                <a:ext cx="1280160" cy="224028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Delta</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sync </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every 24 hours</a:t>
                </a:r>
              </a:p>
            </p:txBody>
          </p:sp>
          <p:pic>
            <p:nvPicPr>
              <p:cNvPr id="12"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978" t="19489" r="15368" b="15015"/>
              <a:stretch/>
            </p:blipFill>
            <p:spPr bwMode="auto">
              <a:xfrm>
                <a:off x="5023043" y="3776048"/>
                <a:ext cx="764336" cy="718709"/>
              </a:xfrm>
              <a:prstGeom prst="rect">
                <a:avLst/>
              </a:prstGeom>
              <a:noFill/>
              <a:ln>
                <a:noFill/>
              </a:ln>
              <a:extLst>
                <a:ext uri="{909E8E84-426E-40DD-AFC4-6F175D3DCCD1}">
                  <a14:hiddenFill xmlns:a14="http://schemas.microsoft.com/office/drawing/2010/main">
                    <a:solidFill>
                      <a:srgbClr val="FFFFFF"/>
                    </a:solidFill>
                  </a14:hiddenFill>
                </a:ext>
              </a:extLst>
            </p:spPr>
          </p:pic>
        </p:grpSp>
      </p:grpSp>
      <p:grpSp>
        <p:nvGrpSpPr>
          <p:cNvPr id="15" name="Group 9"/>
          <p:cNvGrpSpPr/>
          <p:nvPr/>
        </p:nvGrpSpPr>
        <p:grpSpPr>
          <a:xfrm>
            <a:off x="7499610" y="1371600"/>
            <a:ext cx="1280160" cy="4572000"/>
            <a:chOff x="7503009" y="1371600"/>
            <a:chExt cx="1280160" cy="4572000"/>
          </a:xfrm>
        </p:grpSpPr>
        <p:sp>
          <p:nvSpPr>
            <p:cNvPr id="16" name="Rectangle 16"/>
            <p:cNvSpPr/>
            <p:nvPr/>
          </p:nvSpPr>
          <p:spPr bwMode="auto">
            <a:xfrm>
              <a:off x="7503009" y="1371600"/>
              <a:ext cx="1280160" cy="457200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Mark migration as complete</a:t>
              </a:r>
            </a:p>
          </p:txBody>
        </p:sp>
        <p:pic>
          <p:nvPicPr>
            <p:cNvPr id="17" name="Picture 16" descr="W:\Open Engagements\Productivity\MS-Unified Communications\#1601 BizProd MOD Team Core Content Work\New Iconography\Words\Yes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96518" y="1373147"/>
              <a:ext cx="951658" cy="9516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8"/>
          <p:cNvGrpSpPr/>
          <p:nvPr/>
        </p:nvGrpSpPr>
        <p:grpSpPr>
          <a:xfrm>
            <a:off x="6114965" y="1371600"/>
            <a:ext cx="1280160" cy="4572000"/>
            <a:chOff x="6130183" y="1371600"/>
            <a:chExt cx="1280160" cy="4572000"/>
          </a:xfrm>
        </p:grpSpPr>
        <p:sp>
          <p:nvSpPr>
            <p:cNvPr id="19" name="Rectangle 14"/>
            <p:cNvSpPr/>
            <p:nvPr/>
          </p:nvSpPr>
          <p:spPr bwMode="auto">
            <a:xfrm>
              <a:off x="6130183" y="1371600"/>
              <a:ext cx="1280160" cy="4572000"/>
            </a:xfrm>
            <a:prstGeom prst="rect">
              <a:avLst/>
            </a:prstGeom>
            <a:solidFill>
              <a:srgbClr val="797A7D"/>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smtClean="0">
                  <a:ln>
                    <a:noFill/>
                  </a:ln>
                  <a:solidFill>
                    <a:srgbClr val="FFFFFF"/>
                  </a:solidFill>
                  <a:effectLst/>
                  <a:uLnTx/>
                  <a:uFillTx/>
                  <a:latin typeface="Segoe UI"/>
                </a:rPr>
                <a:t>Change </a:t>
              </a:r>
              <a:br>
                <a:rPr kumimoji="0" lang="en-US" sz="1900" b="0" i="0" u="none" strike="noStrike" kern="0" cap="none" spc="0" normalizeH="0" baseline="0" noProof="0" smtClean="0">
                  <a:ln>
                    <a:noFill/>
                  </a:ln>
                  <a:solidFill>
                    <a:srgbClr val="FFFFFF"/>
                  </a:solidFill>
                  <a:effectLst/>
                  <a:uLnTx/>
                  <a:uFillTx/>
                  <a:latin typeface="Segoe UI"/>
                </a:rPr>
              </a:br>
              <a:r>
                <a:rPr kumimoji="0" lang="en-US" sz="1900" b="0" i="0" u="none" strike="noStrike" kern="0" cap="none" spc="0" normalizeH="0" baseline="0" noProof="0" smtClean="0">
                  <a:ln>
                    <a:noFill/>
                  </a:ln>
                  <a:solidFill>
                    <a:srgbClr val="FFFFFF"/>
                  </a:solidFill>
                  <a:effectLst/>
                  <a:uLnTx/>
                  <a:uFillTx/>
                  <a:latin typeface="Segoe UI"/>
                </a:rPr>
                <a:t>MX</a:t>
              </a:r>
              <a:endParaRPr kumimoji="0" lang="en-US" sz="1900" b="0" i="0" u="none" strike="noStrike" kern="0" cap="none" spc="0" normalizeH="0" baseline="0" noProof="0" dirty="0" smtClean="0">
                <a:ln>
                  <a:noFill/>
                </a:ln>
                <a:solidFill>
                  <a:srgbClr val="FFFFFF"/>
                </a:solidFill>
                <a:effectLst/>
                <a:uLnTx/>
                <a:uFillTx/>
                <a:latin typeface="Segoe UI"/>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record</a:t>
              </a:r>
            </a:p>
          </p:txBody>
        </p:sp>
        <p:pic>
          <p:nvPicPr>
            <p:cNvPr id="20" name="Picture 2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05073" y="1540089"/>
              <a:ext cx="932596" cy="640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3"/>
          <p:cNvGrpSpPr/>
          <p:nvPr/>
        </p:nvGrpSpPr>
        <p:grpSpPr>
          <a:xfrm>
            <a:off x="1951383" y="1371600"/>
            <a:ext cx="1280160" cy="4572000"/>
            <a:chOff x="2000359" y="1371600"/>
            <a:chExt cx="1280160" cy="4572000"/>
          </a:xfrm>
        </p:grpSpPr>
        <p:sp>
          <p:nvSpPr>
            <p:cNvPr id="22" name="Rectangle 75"/>
            <p:cNvSpPr/>
            <p:nvPr/>
          </p:nvSpPr>
          <p:spPr bwMode="auto">
            <a:xfrm>
              <a:off x="2000359" y="1371600"/>
              <a:ext cx="1280160" cy="457200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EAC</a:t>
              </a:r>
            </a:p>
            <a:p>
              <a:pPr marL="0" marR="0" lvl="0" indent="0" algn="ctr" defTabSz="914099" eaLnBrk="1" fontAlgn="auto" latinLnBrk="0" hangingPunct="1">
                <a:lnSpc>
                  <a:spcPct val="100000"/>
                </a:lnSpc>
                <a:spcBef>
                  <a:spcPts val="0"/>
                </a:spcBef>
                <a:spcAft>
                  <a:spcPts val="120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Wizard:</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30" normalizeH="0" baseline="0" noProof="0" dirty="0" smtClean="0">
                  <a:ln>
                    <a:noFill/>
                  </a:ln>
                  <a:solidFill>
                    <a:srgbClr val="FFFFFF"/>
                  </a:solidFill>
                  <a:effectLst/>
                  <a:uLnTx/>
                  <a:uFillTx/>
                  <a:latin typeface="Segoe UI"/>
                </a:rPr>
                <a:t>Enter server </a:t>
              </a:r>
              <a:r>
                <a:rPr kumimoji="0" lang="en-US" sz="1900" b="0" i="0" u="none" strike="noStrike" kern="0" cap="none" spc="0" normalizeH="0" baseline="0" noProof="0" dirty="0" smtClean="0">
                  <a:ln>
                    <a:noFill/>
                  </a:ln>
                  <a:solidFill>
                    <a:srgbClr val="FFFFFF"/>
                  </a:solidFill>
                  <a:effectLst/>
                  <a:uLnTx/>
                  <a:uFillTx/>
                  <a:latin typeface="Segoe UI"/>
                </a:rPr>
                <a:t>settings and admin</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credentials</a:t>
              </a:r>
            </a:p>
          </p:txBody>
        </p:sp>
        <p:pic>
          <p:nvPicPr>
            <p:cNvPr id="23"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111" t="25140" r="19758" b="22770"/>
            <a:stretch/>
          </p:blipFill>
          <p:spPr bwMode="auto">
            <a:xfrm>
              <a:off x="2217964" y="1477359"/>
              <a:ext cx="934270" cy="8093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11"/>
          <p:cNvGrpSpPr/>
          <p:nvPr/>
        </p:nvGrpSpPr>
        <p:grpSpPr>
          <a:xfrm>
            <a:off x="10268903" y="1371600"/>
            <a:ext cx="1280160" cy="4572000"/>
            <a:chOff x="10243601" y="1371600"/>
            <a:chExt cx="1280160" cy="4572000"/>
          </a:xfrm>
        </p:grpSpPr>
        <p:sp>
          <p:nvSpPr>
            <p:cNvPr id="25" name="Rectangle 27"/>
            <p:cNvSpPr/>
            <p:nvPr/>
          </p:nvSpPr>
          <p:spPr bwMode="auto">
            <a:xfrm>
              <a:off x="10243601" y="1371600"/>
              <a:ext cx="1280160" cy="457200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License users</a:t>
              </a:r>
            </a:p>
          </p:txBody>
        </p:sp>
        <p:pic>
          <p:nvPicPr>
            <p:cNvPr id="26" name="Picture 4" descr="C:\Users\hannahr\Dropbox\MOD Servers Metro Icon Library\david enriquez\061412\HR_0601412white3-01.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4733" r="27195"/>
            <a:stretch/>
          </p:blipFill>
          <p:spPr bwMode="auto">
            <a:xfrm>
              <a:off x="10607456" y="1438722"/>
              <a:ext cx="552449" cy="11492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1"/>
          <p:cNvGrpSpPr/>
          <p:nvPr/>
        </p:nvGrpSpPr>
        <p:grpSpPr>
          <a:xfrm>
            <a:off x="566738" y="1371600"/>
            <a:ext cx="1280160" cy="4572000"/>
            <a:chOff x="638391" y="1371600"/>
            <a:chExt cx="1280160" cy="4572000"/>
          </a:xfrm>
        </p:grpSpPr>
        <p:sp>
          <p:nvSpPr>
            <p:cNvPr id="28" name="Rectangle 24"/>
            <p:cNvSpPr/>
            <p:nvPr/>
          </p:nvSpPr>
          <p:spPr bwMode="auto">
            <a:xfrm>
              <a:off x="638391" y="1371600"/>
              <a:ext cx="1280160" cy="4572000"/>
            </a:xfrm>
            <a:prstGeom prst="rect">
              <a:avLst/>
            </a:prstGeom>
            <a:solidFill>
              <a:srgbClr val="797A7D"/>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120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Configure Outlook anywhere</a:t>
              </a:r>
            </a:p>
            <a:p>
              <a:pPr marL="0" marR="0" lvl="0" indent="0" algn="ctr" defTabSz="914099" eaLnBrk="1" fontAlgn="auto" latinLnBrk="0" hangingPunct="1">
                <a:lnSpc>
                  <a:spcPct val="100000"/>
                </a:lnSpc>
                <a:spcBef>
                  <a:spcPts val="0"/>
                </a:spcBef>
                <a:spcAft>
                  <a:spcPts val="120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Test using </a:t>
              </a:r>
              <a:r>
                <a:rPr kumimoji="0" lang="en-US" sz="1900" b="0" i="0" u="none" strike="noStrike" kern="0" cap="none" spc="0" normalizeH="0" baseline="0" noProof="0" dirty="0" err="1" smtClean="0">
                  <a:ln>
                    <a:noFill/>
                  </a:ln>
                  <a:solidFill>
                    <a:srgbClr val="FFFFFF"/>
                  </a:solidFill>
                  <a:effectLst/>
                  <a:uLnTx/>
                  <a:uFillTx/>
                  <a:latin typeface="Segoe UI"/>
                </a:rPr>
                <a:t>ExRCA</a:t>
              </a:r>
              <a:endParaRPr kumimoji="0" lang="en-US" sz="1900" b="0" i="0" u="none" strike="noStrike" kern="0" cap="none" spc="0" normalizeH="0" baseline="0" noProof="0" dirty="0" smtClean="0">
                <a:ln>
                  <a:noFill/>
                </a:ln>
                <a:solidFill>
                  <a:srgbClr val="FFFFFF"/>
                </a:solidFill>
                <a:effectLst/>
                <a:uLnTx/>
                <a:uFillTx/>
                <a:latin typeface="Segoe UI"/>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Assign migration</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permissions</a:t>
              </a:r>
            </a:p>
          </p:txBody>
        </p:sp>
        <p:pic>
          <p:nvPicPr>
            <p:cNvPr id="29"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5899" y="1450311"/>
              <a:ext cx="865144" cy="8634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5"/>
          <p:cNvGrpSpPr/>
          <p:nvPr/>
        </p:nvGrpSpPr>
        <p:grpSpPr>
          <a:xfrm>
            <a:off x="3336028" y="1371600"/>
            <a:ext cx="1280160" cy="4572000"/>
            <a:chOff x="3365199" y="1371600"/>
            <a:chExt cx="1280160" cy="4572000"/>
          </a:xfrm>
        </p:grpSpPr>
        <p:sp>
          <p:nvSpPr>
            <p:cNvPr id="31" name="Rectangle 25"/>
            <p:cNvSpPr/>
            <p:nvPr/>
          </p:nvSpPr>
          <p:spPr bwMode="auto">
            <a:xfrm>
              <a:off x="3365199" y="1371600"/>
              <a:ext cx="1280160" cy="457200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FFFFFF"/>
                </a:solidFill>
                <a:effectLst/>
                <a:uLnTx/>
                <a:uFillTx/>
                <a:latin typeface="Segoe UI Light"/>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Migration</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tool</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provisions</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users mailboxes</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DLs</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contacts</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dirty="0" smtClean="0">
                  <a:ln>
                    <a:noFill/>
                  </a:ln>
                  <a:solidFill>
                    <a:srgbClr val="FFFFFF"/>
                  </a:solidFill>
                  <a:effectLst/>
                  <a:uLnTx/>
                  <a:uFillTx/>
                  <a:latin typeface="Segoe UI"/>
                </a:rPr>
                <a:t>in O365</a:t>
              </a:r>
            </a:p>
          </p:txBody>
        </p:sp>
        <p:pic>
          <p:nvPicPr>
            <p:cNvPr id="32" name="Picture 5" descr="W:\Open Engagements\Productivity\MS-Unified Communications\#1601 BizProd MOD Team Core Content Work\New Iconography\People\GroupOfPeople_06081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67230" y="1371600"/>
              <a:ext cx="1266657" cy="126665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7785501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1000"/>
                                        <p:tgtEl>
                                          <p:spTgt spid="24"/>
                                        </p:tgtEl>
                                      </p:cBhvr>
                                    </p:animEffect>
                                    <p:anim calcmode="lin" valueType="num">
                                      <p:cBhvr>
                                        <p:cTn id="57" dur="1000" fill="hold"/>
                                        <p:tgtEl>
                                          <p:spTgt spid="24"/>
                                        </p:tgtEl>
                                        <p:attrNameLst>
                                          <p:attrName>ppt_x</p:attrName>
                                        </p:attrNameLst>
                                      </p:cBhvr>
                                      <p:tavLst>
                                        <p:tav tm="0">
                                          <p:val>
                                            <p:strVal val="#ppt_x"/>
                                          </p:val>
                                        </p:tav>
                                        <p:tav tm="100000">
                                          <p:val>
                                            <p:strVal val="#ppt_x"/>
                                          </p:val>
                                        </p:tav>
                                      </p:tavLst>
                                    </p:anim>
                                    <p:anim calcmode="lin" valueType="num">
                                      <p:cBhvr>
                                        <p:cTn id="5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SEM </a:t>
            </a:r>
            <a:r>
              <a:rPr lang="de-DE" dirty="0" err="1"/>
              <a:t>features</a:t>
            </a:r>
            <a:r>
              <a:rPr lang="de-DE" dirty="0"/>
              <a:t> </a:t>
            </a:r>
            <a:r>
              <a:rPr lang="de-DE" dirty="0" err="1"/>
              <a:t>and</a:t>
            </a:r>
            <a:r>
              <a:rPr lang="de-DE" dirty="0"/>
              <a:t> </a:t>
            </a:r>
            <a:r>
              <a:rPr lang="de-DE" dirty="0" err="1"/>
              <a:t>benefits</a:t>
            </a:r>
            <a:endParaRPr lang="de-DE" dirty="0"/>
          </a:p>
        </p:txBody>
      </p:sp>
      <p:sp>
        <p:nvSpPr>
          <p:cNvPr id="3" name="Inhaltsplatzhalter 2"/>
          <p:cNvSpPr>
            <a:spLocks noGrp="1"/>
          </p:cNvSpPr>
          <p:nvPr>
            <p:ph idx="1"/>
          </p:nvPr>
        </p:nvSpPr>
        <p:spPr/>
        <p:txBody>
          <a:bodyPr/>
          <a:lstStyle/>
          <a:p>
            <a:r>
              <a:rPr lang="en-US" b="1" dirty="0"/>
              <a:t>Simple and flexible </a:t>
            </a:r>
            <a:r>
              <a:rPr lang="en-US" dirty="0"/>
              <a:t>migration solution</a:t>
            </a:r>
          </a:p>
          <a:p>
            <a:r>
              <a:rPr lang="en-US" b="1" dirty="0"/>
              <a:t>High-fidelity</a:t>
            </a:r>
            <a:r>
              <a:rPr lang="en-US" dirty="0"/>
              <a:t> solution – all mailbox content is migrated</a:t>
            </a:r>
          </a:p>
          <a:p>
            <a:r>
              <a:rPr lang="en-US" dirty="0"/>
              <a:t>Typically best suited to </a:t>
            </a:r>
            <a:r>
              <a:rPr lang="en-US" b="1" dirty="0"/>
              <a:t>medium and large </a:t>
            </a:r>
            <a:r>
              <a:rPr lang="en-US" dirty="0"/>
              <a:t>organizations</a:t>
            </a:r>
          </a:p>
          <a:p>
            <a:r>
              <a:rPr lang="en-US" dirty="0"/>
              <a:t>Users are provisioned with </a:t>
            </a:r>
            <a:r>
              <a:rPr lang="en-US" b="1" dirty="0"/>
              <a:t>Directory Sync </a:t>
            </a:r>
            <a:r>
              <a:rPr lang="en-US" dirty="0"/>
              <a:t>prior to migration</a:t>
            </a:r>
          </a:p>
          <a:p>
            <a:r>
              <a:rPr lang="en-US" b="1" dirty="0"/>
              <a:t>No limit </a:t>
            </a:r>
            <a:r>
              <a:rPr lang="en-US" dirty="0"/>
              <a:t>on the </a:t>
            </a:r>
            <a:r>
              <a:rPr lang="en-US" b="1" dirty="0"/>
              <a:t>number of mailboxes</a:t>
            </a:r>
          </a:p>
          <a:p>
            <a:r>
              <a:rPr lang="en-US" dirty="0"/>
              <a:t>Users can be migrated in </a:t>
            </a:r>
            <a:r>
              <a:rPr lang="en-US" b="1" dirty="0"/>
              <a:t>batches</a:t>
            </a:r>
            <a:r>
              <a:rPr lang="en-US" dirty="0"/>
              <a:t> (up to </a:t>
            </a:r>
            <a:r>
              <a:rPr lang="en-US" b="1" dirty="0"/>
              <a:t>1000</a:t>
            </a:r>
            <a:r>
              <a:rPr lang="en-US" dirty="0"/>
              <a:t> per batch)</a:t>
            </a:r>
          </a:p>
          <a:p>
            <a:r>
              <a:rPr lang="en-US" dirty="0"/>
              <a:t>Works with </a:t>
            </a:r>
            <a:r>
              <a:rPr lang="en-US" b="1" dirty="0" smtClean="0"/>
              <a:t>Exchange </a:t>
            </a:r>
            <a:r>
              <a:rPr lang="en-US" b="1" dirty="0"/>
              <a:t>2003 and 2007 </a:t>
            </a:r>
            <a:r>
              <a:rPr lang="en-US" dirty="0"/>
              <a:t>only, </a:t>
            </a:r>
            <a:r>
              <a:rPr lang="en-US" b="1" dirty="0"/>
              <a:t>on-premises or hosted</a:t>
            </a:r>
          </a:p>
          <a:p>
            <a:r>
              <a:rPr lang="en-US" dirty="0"/>
              <a:t>Identity management on-premises</a:t>
            </a:r>
          </a:p>
          <a:p>
            <a:r>
              <a:rPr lang="en-US" dirty="0"/>
              <a:t>On-premises migration tool is </a:t>
            </a:r>
            <a:r>
              <a:rPr lang="en-US" b="1" dirty="0"/>
              <a:t>not</a:t>
            </a:r>
            <a:r>
              <a:rPr lang="en-US" dirty="0"/>
              <a:t> required</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69</a:t>
            </a:fld>
            <a:endParaRPr lang="de-DE"/>
          </a:p>
        </p:txBody>
      </p:sp>
    </p:spTree>
    <p:extLst>
      <p:ext uri="{BB962C8B-B14F-4D97-AF65-F5344CB8AC3E}">
        <p14:creationId xmlns:p14="http://schemas.microsoft.com/office/powerpoint/2010/main" val="1220134119"/>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Anything</a:t>
            </a:r>
            <a:r>
              <a:rPr lang="de-DE" dirty="0" smtClean="0"/>
              <a:t> </a:t>
            </a:r>
            <a:r>
              <a:rPr lang="de-DE" dirty="0" err="1" smtClean="0"/>
              <a:t>wrong</a:t>
            </a:r>
            <a:r>
              <a:rPr lang="de-DE" dirty="0" smtClean="0"/>
              <a:t> </a:t>
            </a:r>
            <a:r>
              <a:rPr lang="de-DE" dirty="0" err="1" smtClean="0"/>
              <a:t>with</a:t>
            </a:r>
            <a:r>
              <a:rPr lang="de-DE" dirty="0" smtClean="0"/>
              <a:t> </a:t>
            </a:r>
            <a:r>
              <a:rPr lang="de-DE" dirty="0" err="1" smtClean="0"/>
              <a:t>the</a:t>
            </a:r>
            <a:r>
              <a:rPr lang="de-DE" dirty="0" smtClean="0"/>
              <a:t> </a:t>
            </a:r>
            <a:r>
              <a:rPr lang="de-DE" dirty="0" err="1" smtClean="0"/>
              <a:t>existing</a:t>
            </a:r>
            <a:r>
              <a:rPr lang="de-DE" dirty="0" smtClean="0"/>
              <a:t> </a:t>
            </a:r>
            <a:r>
              <a:rPr lang="de-DE" dirty="0" err="1" smtClean="0"/>
              <a:t>model</a:t>
            </a:r>
            <a:r>
              <a:rPr lang="de-DE" dirty="0" smtClean="0"/>
              <a:t>?</a:t>
            </a:r>
            <a:endParaRPr lang="de-DE" dirty="0"/>
          </a:p>
        </p:txBody>
      </p:sp>
      <p:sp>
        <p:nvSpPr>
          <p:cNvPr id="3" name="Inhaltsplatzhalter 2"/>
          <p:cNvSpPr>
            <a:spLocks noGrp="1"/>
          </p:cNvSpPr>
          <p:nvPr>
            <p:ph idx="1"/>
          </p:nvPr>
        </p:nvSpPr>
        <p:spPr/>
        <p:txBody>
          <a:bodyPr/>
          <a:lstStyle/>
          <a:p>
            <a:r>
              <a:rPr lang="de-DE" dirty="0" smtClean="0"/>
              <a:t>Exchange </a:t>
            </a:r>
            <a:r>
              <a:rPr lang="de-DE" dirty="0" err="1" smtClean="0"/>
              <a:t>load</a:t>
            </a:r>
            <a:r>
              <a:rPr lang="de-DE" dirty="0" smtClean="0"/>
              <a:t> </a:t>
            </a:r>
            <a:r>
              <a:rPr lang="de-DE" dirty="0" err="1" smtClean="0"/>
              <a:t>balancing</a:t>
            </a:r>
            <a:r>
              <a:rPr lang="de-DE" dirty="0" smtClean="0"/>
              <a:t> not easy </a:t>
            </a:r>
            <a:r>
              <a:rPr lang="de-DE" dirty="0" err="1" smtClean="0"/>
              <a:t>to</a:t>
            </a:r>
            <a:r>
              <a:rPr lang="de-DE" dirty="0" smtClean="0"/>
              <a:t> </a:t>
            </a:r>
            <a:r>
              <a:rPr lang="de-DE" dirty="0" err="1" smtClean="0"/>
              <a:t>configure</a:t>
            </a:r>
            <a:endParaRPr lang="de-DE" dirty="0" smtClean="0"/>
          </a:p>
          <a:p>
            <a:pPr lvl="1"/>
            <a:r>
              <a:rPr lang="de-DE" dirty="0" smtClean="0"/>
              <a:t>LB </a:t>
            </a:r>
            <a:r>
              <a:rPr lang="de-DE" dirty="0" err="1" smtClean="0"/>
              <a:t>session</a:t>
            </a:r>
            <a:r>
              <a:rPr lang="de-DE" dirty="0" smtClean="0"/>
              <a:t> </a:t>
            </a:r>
            <a:r>
              <a:rPr lang="de-DE" dirty="0" err="1" smtClean="0"/>
              <a:t>affinity</a:t>
            </a:r>
            <a:r>
              <a:rPr lang="de-DE" dirty="0" smtClean="0"/>
              <a:t> </a:t>
            </a:r>
            <a:r>
              <a:rPr lang="de-DE" dirty="0" err="1" smtClean="0"/>
              <a:t>impacts</a:t>
            </a:r>
            <a:r>
              <a:rPr lang="de-DE" dirty="0" smtClean="0"/>
              <a:t> </a:t>
            </a:r>
            <a:r>
              <a:rPr lang="de-DE" dirty="0" err="1" smtClean="0"/>
              <a:t>scalability</a:t>
            </a:r>
            <a:endParaRPr lang="de-DE" dirty="0" smtClean="0"/>
          </a:p>
          <a:p>
            <a:pPr lvl="1"/>
            <a:r>
              <a:rPr lang="de-DE" dirty="0" err="1" smtClean="0"/>
              <a:t>Hardeware</a:t>
            </a:r>
            <a:r>
              <a:rPr lang="de-DE" dirty="0" smtClean="0"/>
              <a:t> LB </a:t>
            </a:r>
            <a:r>
              <a:rPr lang="de-DE" dirty="0" err="1" smtClean="0"/>
              <a:t>solutions</a:t>
            </a:r>
            <a:r>
              <a:rPr lang="de-DE" dirty="0" smtClean="0"/>
              <a:t> </a:t>
            </a:r>
            <a:r>
              <a:rPr lang="de-DE" dirty="0" err="1" smtClean="0"/>
              <a:t>tend</a:t>
            </a:r>
            <a:r>
              <a:rPr lang="de-DE" dirty="0" smtClean="0"/>
              <a:t> </a:t>
            </a:r>
            <a:r>
              <a:rPr lang="de-DE" dirty="0" err="1" smtClean="0"/>
              <a:t>to</a:t>
            </a:r>
            <a:r>
              <a:rPr lang="de-DE" dirty="0" smtClean="0"/>
              <a:t> </a:t>
            </a:r>
            <a:r>
              <a:rPr lang="de-DE" dirty="0" err="1" smtClean="0"/>
              <a:t>be</a:t>
            </a:r>
            <a:r>
              <a:rPr lang="de-DE" dirty="0" smtClean="0"/>
              <a:t> expensive </a:t>
            </a:r>
            <a:r>
              <a:rPr lang="de-DE" dirty="0" err="1" smtClean="0"/>
              <a:t>and</a:t>
            </a:r>
            <a:r>
              <a:rPr lang="de-DE" dirty="0" smtClean="0"/>
              <a:t> </a:t>
            </a:r>
            <a:r>
              <a:rPr lang="de-DE" dirty="0" err="1" smtClean="0"/>
              <a:t>therefore</a:t>
            </a:r>
            <a:r>
              <a:rPr lang="de-DE" dirty="0" smtClean="0"/>
              <a:t> </a:t>
            </a:r>
            <a:r>
              <a:rPr lang="de-DE" dirty="0" err="1" smtClean="0"/>
              <a:t>are</a:t>
            </a:r>
            <a:r>
              <a:rPr lang="de-DE" dirty="0" smtClean="0"/>
              <a:t> a </a:t>
            </a:r>
            <a:r>
              <a:rPr lang="de-DE" dirty="0" err="1" smtClean="0"/>
              <a:t>luxury</a:t>
            </a:r>
            <a:r>
              <a:rPr lang="de-DE" dirty="0" smtClean="0"/>
              <a:t> </a:t>
            </a:r>
            <a:r>
              <a:rPr lang="de-DE" dirty="0" err="1" smtClean="0"/>
              <a:t>to</a:t>
            </a:r>
            <a:r>
              <a:rPr lang="de-DE" dirty="0" smtClean="0"/>
              <a:t> </a:t>
            </a:r>
            <a:r>
              <a:rPr lang="de-DE" dirty="0" err="1" smtClean="0"/>
              <a:t>many</a:t>
            </a:r>
            <a:r>
              <a:rPr lang="de-DE" dirty="0" smtClean="0"/>
              <a:t> Exchange </a:t>
            </a:r>
            <a:r>
              <a:rPr lang="de-DE" dirty="0" err="1" smtClean="0"/>
              <a:t>customers</a:t>
            </a:r>
            <a:endParaRPr lang="de-DE" dirty="0" smtClean="0"/>
          </a:p>
          <a:p>
            <a:r>
              <a:rPr lang="de-DE" dirty="0" err="1" smtClean="0"/>
              <a:t>Deployment</a:t>
            </a:r>
            <a:r>
              <a:rPr lang="de-DE" dirty="0" smtClean="0"/>
              <a:t> </a:t>
            </a:r>
            <a:r>
              <a:rPr lang="de-DE" dirty="0" err="1" smtClean="0"/>
              <a:t>based</a:t>
            </a:r>
            <a:r>
              <a:rPr lang="de-DE" dirty="0" smtClean="0"/>
              <a:t> on </a:t>
            </a:r>
            <a:r>
              <a:rPr lang="de-DE" dirty="0" err="1" smtClean="0"/>
              <a:t>dedicated</a:t>
            </a:r>
            <a:r>
              <a:rPr lang="de-DE" dirty="0" smtClean="0"/>
              <a:t> </a:t>
            </a:r>
            <a:r>
              <a:rPr lang="de-DE" dirty="0" err="1" smtClean="0"/>
              <a:t>server</a:t>
            </a:r>
            <a:r>
              <a:rPr lang="de-DE" dirty="0" smtClean="0"/>
              <a:t> </a:t>
            </a:r>
            <a:r>
              <a:rPr lang="de-DE" dirty="0" err="1" smtClean="0"/>
              <a:t>roles</a:t>
            </a:r>
            <a:endParaRPr lang="de-DE" dirty="0" smtClean="0"/>
          </a:p>
          <a:p>
            <a:pPr lvl="1"/>
            <a:r>
              <a:rPr lang="de-DE" dirty="0" smtClean="0"/>
              <a:t>Hardware </a:t>
            </a:r>
            <a:r>
              <a:rPr lang="de-DE" dirty="0" err="1" smtClean="0"/>
              <a:t>stays</a:t>
            </a:r>
            <a:r>
              <a:rPr lang="de-DE" dirty="0" smtClean="0"/>
              <a:t> </a:t>
            </a:r>
            <a:r>
              <a:rPr lang="de-DE" dirty="0" err="1" smtClean="0"/>
              <a:t>unutilized</a:t>
            </a:r>
            <a:r>
              <a:rPr lang="de-DE" dirty="0" smtClean="0"/>
              <a:t> </a:t>
            </a:r>
            <a:r>
              <a:rPr lang="de-DE" dirty="0" err="1" smtClean="0"/>
              <a:t>or</a:t>
            </a:r>
            <a:r>
              <a:rPr lang="de-DE" dirty="0" smtClean="0"/>
              <a:t> </a:t>
            </a:r>
            <a:r>
              <a:rPr lang="de-DE" dirty="0" err="1" smtClean="0"/>
              <a:t>under-utilized</a:t>
            </a:r>
            <a:endParaRPr lang="de-DE" dirty="0" smtClean="0"/>
          </a:p>
          <a:p>
            <a:pPr lvl="1"/>
            <a:r>
              <a:rPr lang="de-DE" dirty="0" smtClean="0"/>
              <a:t>Real multi-</a:t>
            </a:r>
            <a:r>
              <a:rPr lang="de-DE" dirty="0" err="1" smtClean="0"/>
              <a:t>role</a:t>
            </a:r>
            <a:r>
              <a:rPr lang="de-DE" dirty="0" smtClean="0"/>
              <a:t> </a:t>
            </a:r>
            <a:r>
              <a:rPr lang="de-DE" dirty="0" err="1" smtClean="0"/>
              <a:t>deployments</a:t>
            </a:r>
            <a:r>
              <a:rPr lang="de-DE" dirty="0" smtClean="0"/>
              <a:t> </a:t>
            </a:r>
            <a:r>
              <a:rPr lang="de-DE" dirty="0" err="1" smtClean="0"/>
              <a:t>are</a:t>
            </a:r>
            <a:r>
              <a:rPr lang="de-DE" dirty="0" smtClean="0"/>
              <a:t> rare</a:t>
            </a:r>
          </a:p>
          <a:p>
            <a:r>
              <a:rPr lang="de-DE" dirty="0" err="1" smtClean="0"/>
              <a:t>Too</a:t>
            </a:r>
            <a:r>
              <a:rPr lang="de-DE" dirty="0" smtClean="0"/>
              <a:t> </a:t>
            </a:r>
            <a:r>
              <a:rPr lang="de-DE" dirty="0" err="1" smtClean="0"/>
              <a:t>many</a:t>
            </a:r>
            <a:r>
              <a:rPr lang="de-DE" dirty="0" smtClean="0"/>
              <a:t> </a:t>
            </a:r>
            <a:r>
              <a:rPr lang="de-DE" dirty="0" err="1" smtClean="0"/>
              <a:t>namespaces</a:t>
            </a:r>
            <a:r>
              <a:rPr lang="de-DE" dirty="0" smtClean="0"/>
              <a:t> (</a:t>
            </a:r>
            <a:r>
              <a:rPr lang="de-DE" dirty="0" err="1" smtClean="0"/>
              <a:t>especially</a:t>
            </a:r>
            <a:r>
              <a:rPr lang="de-DE" dirty="0" smtClean="0"/>
              <a:t> in </a:t>
            </a:r>
            <a:r>
              <a:rPr lang="de-DE" dirty="0" err="1" smtClean="0"/>
              <a:t>site</a:t>
            </a:r>
            <a:r>
              <a:rPr lang="de-DE" dirty="0" smtClean="0"/>
              <a:t> </a:t>
            </a:r>
            <a:r>
              <a:rPr lang="de-DE" dirty="0" err="1" smtClean="0"/>
              <a:t>resilient</a:t>
            </a:r>
            <a:r>
              <a:rPr lang="de-DE" dirty="0" smtClean="0"/>
              <a:t> </a:t>
            </a:r>
            <a:r>
              <a:rPr lang="de-DE" dirty="0" err="1" smtClean="0"/>
              <a:t>designs</a:t>
            </a:r>
            <a:r>
              <a:rPr lang="de-DE" dirty="0" smtClean="0"/>
              <a:t>)</a:t>
            </a:r>
          </a:p>
          <a:p>
            <a:r>
              <a:rPr lang="de-DE" dirty="0" smtClean="0"/>
              <a:t>Exchange </a:t>
            </a:r>
            <a:r>
              <a:rPr lang="de-DE" dirty="0" err="1" smtClean="0"/>
              <a:t>deployments</a:t>
            </a:r>
            <a:r>
              <a:rPr lang="de-DE" dirty="0" smtClean="0"/>
              <a:t> </a:t>
            </a:r>
            <a:r>
              <a:rPr lang="de-DE" dirty="0" err="1" smtClean="0"/>
              <a:t>are</a:t>
            </a:r>
            <a:r>
              <a:rPr lang="de-DE" dirty="0" smtClean="0"/>
              <a:t> </a:t>
            </a:r>
            <a:r>
              <a:rPr lang="de-DE" dirty="0" err="1" smtClean="0"/>
              <a:t>overly</a:t>
            </a:r>
            <a:r>
              <a:rPr lang="de-DE" dirty="0" smtClean="0"/>
              <a:t> </a:t>
            </a:r>
            <a:r>
              <a:rPr lang="de-DE" dirty="0" err="1" smtClean="0"/>
              <a:t>complicated</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7</a:t>
            </a:fld>
            <a:endParaRPr lang="de-DE"/>
          </a:p>
        </p:txBody>
      </p:sp>
    </p:spTree>
    <p:extLst>
      <p:ext uri="{BB962C8B-B14F-4D97-AF65-F5344CB8AC3E}">
        <p14:creationId xmlns:p14="http://schemas.microsoft.com/office/powerpoint/2010/main" val="755813770"/>
      </p:ext>
    </p:extLst>
  </p:cSld>
  <p:clrMapOvr>
    <a:masterClrMapping/>
  </p:clrMapOvr>
  <p:transition spd="med">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SEM requirements</a:t>
            </a:r>
            <a:endParaRPr lang="de-DE" dirty="0"/>
          </a:p>
        </p:txBody>
      </p:sp>
      <p:sp>
        <p:nvSpPr>
          <p:cNvPr id="3" name="Inhaltsplatzhalter 2"/>
          <p:cNvSpPr>
            <a:spLocks noGrp="1"/>
          </p:cNvSpPr>
          <p:nvPr>
            <p:ph idx="1"/>
          </p:nvPr>
        </p:nvSpPr>
        <p:spPr/>
        <p:txBody>
          <a:bodyPr/>
          <a:lstStyle/>
          <a:p>
            <a:r>
              <a:rPr lang="en-US" b="1" dirty="0"/>
              <a:t>Outlook Anywhere </a:t>
            </a:r>
            <a:r>
              <a:rPr lang="en-US" dirty="0"/>
              <a:t>service on source system</a:t>
            </a:r>
            <a:br>
              <a:rPr lang="en-US" dirty="0"/>
            </a:br>
            <a:r>
              <a:rPr lang="en-US" dirty="0"/>
              <a:t>(must have SSL certificate issued by a </a:t>
            </a:r>
            <a:r>
              <a:rPr lang="en-US" b="1" dirty="0"/>
              <a:t>public CA</a:t>
            </a:r>
            <a:r>
              <a:rPr lang="en-US" dirty="0"/>
              <a:t>)</a:t>
            </a:r>
          </a:p>
          <a:p>
            <a:r>
              <a:rPr lang="en-US" dirty="0"/>
              <a:t>Migration Account with </a:t>
            </a:r>
            <a:r>
              <a:rPr lang="en-US" b="1" dirty="0"/>
              <a:t>Full Access </a:t>
            </a:r>
            <a:r>
              <a:rPr lang="en-US" dirty="0"/>
              <a:t>or </a:t>
            </a:r>
            <a:r>
              <a:rPr lang="en-US" b="1" dirty="0"/>
              <a:t>Receive-As</a:t>
            </a:r>
            <a:r>
              <a:rPr lang="en-US" dirty="0"/>
              <a:t> permissions to all mailboxes that will be migrated</a:t>
            </a:r>
          </a:p>
          <a:p>
            <a:r>
              <a:rPr lang="en-US" b="1" dirty="0"/>
              <a:t>SMTP domain(s) </a:t>
            </a:r>
            <a:r>
              <a:rPr lang="en-US" dirty="0"/>
              <a:t>configured in </a:t>
            </a:r>
            <a:r>
              <a:rPr lang="en-US" dirty="0" smtClean="0"/>
              <a:t>Office 365 </a:t>
            </a:r>
            <a:r>
              <a:rPr lang="en-US" dirty="0"/>
              <a:t>tenant</a:t>
            </a:r>
          </a:p>
          <a:p>
            <a:r>
              <a:rPr lang="en-US" b="1" dirty="0"/>
              <a:t>Directory Sync </a:t>
            </a:r>
            <a:r>
              <a:rPr lang="en-US" dirty="0"/>
              <a:t>tool </a:t>
            </a:r>
            <a:r>
              <a:rPr lang="en-US" b="1" dirty="0"/>
              <a:t>enabled</a:t>
            </a:r>
            <a:r>
              <a:rPr lang="en-US" dirty="0"/>
              <a:t> in </a:t>
            </a:r>
            <a:r>
              <a:rPr lang="en-US" dirty="0" smtClean="0"/>
              <a:t>Office 365 </a:t>
            </a:r>
            <a:r>
              <a:rPr lang="en-US" dirty="0"/>
              <a:t>tenant</a:t>
            </a:r>
            <a:br>
              <a:rPr lang="en-US" dirty="0"/>
            </a:br>
            <a:r>
              <a:rPr lang="en-US" dirty="0"/>
              <a:t>(i.e. requires simple coexistence)</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70</a:t>
            </a:fld>
            <a:endParaRPr lang="de-DE"/>
          </a:p>
        </p:txBody>
      </p:sp>
    </p:spTree>
    <p:extLst>
      <p:ext uri="{BB962C8B-B14F-4D97-AF65-F5344CB8AC3E}">
        <p14:creationId xmlns:p14="http://schemas.microsoft.com/office/powerpoint/2010/main" val="651755521"/>
      </p:ext>
    </p:extLst>
  </p:cSld>
  <p:clrMapOvr>
    <a:masterClrMapping/>
  </p:clrMapOvr>
  <p:transition spd="med">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SEM </a:t>
            </a:r>
            <a:r>
              <a:rPr lang="de-DE" dirty="0" err="1"/>
              <a:t>limitations</a:t>
            </a:r>
            <a:endParaRPr lang="de-DE" dirty="0"/>
          </a:p>
        </p:txBody>
      </p:sp>
      <p:sp>
        <p:nvSpPr>
          <p:cNvPr id="3" name="Inhaltsplatzhalter 2"/>
          <p:cNvSpPr>
            <a:spLocks noGrp="1"/>
          </p:cNvSpPr>
          <p:nvPr>
            <p:ph idx="1"/>
          </p:nvPr>
        </p:nvSpPr>
        <p:spPr/>
        <p:txBody>
          <a:bodyPr/>
          <a:lstStyle/>
          <a:p>
            <a:r>
              <a:rPr lang="en-US" dirty="0"/>
              <a:t>SEM is </a:t>
            </a:r>
            <a:r>
              <a:rPr lang="en-US" b="1" dirty="0"/>
              <a:t>not supported </a:t>
            </a:r>
            <a:r>
              <a:rPr lang="en-US" dirty="0"/>
              <a:t>with </a:t>
            </a:r>
            <a:r>
              <a:rPr lang="en-US" b="1" dirty="0"/>
              <a:t>Exchange 2010 </a:t>
            </a:r>
            <a:r>
              <a:rPr lang="en-US" dirty="0"/>
              <a:t>and </a:t>
            </a:r>
            <a:r>
              <a:rPr lang="en-US" b="1" dirty="0"/>
              <a:t>2013</a:t>
            </a:r>
          </a:p>
          <a:p>
            <a:r>
              <a:rPr lang="en-US" b="1" dirty="0"/>
              <a:t>Only simple coexistence is available</a:t>
            </a:r>
            <a:r>
              <a:rPr lang="en-US" dirty="0"/>
              <a:t/>
            </a:r>
            <a:br>
              <a:rPr lang="en-US" dirty="0"/>
            </a:br>
            <a:r>
              <a:rPr lang="en-US" dirty="0"/>
              <a:t>(no sharing of free/busy, calendar, etc.)</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71</a:t>
            </a:fld>
            <a:endParaRPr lang="de-DE"/>
          </a:p>
        </p:txBody>
      </p:sp>
    </p:spTree>
    <p:extLst>
      <p:ext uri="{BB962C8B-B14F-4D97-AF65-F5344CB8AC3E}">
        <p14:creationId xmlns:p14="http://schemas.microsoft.com/office/powerpoint/2010/main" val="3294570536"/>
      </p:ext>
    </p:extLst>
  </p:cSld>
  <p:clrMapOvr>
    <a:masterClrMapping/>
  </p:clrMapOvr>
  <p:transition spd="med">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SEM architecture</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72</a:t>
            </a:fld>
            <a:endParaRPr lang="de-DE"/>
          </a:p>
        </p:txBody>
      </p:sp>
      <p:sp>
        <p:nvSpPr>
          <p:cNvPr id="5" name="Rounded Rectangle 14"/>
          <p:cNvSpPr/>
          <p:nvPr/>
        </p:nvSpPr>
        <p:spPr>
          <a:xfrm>
            <a:off x="7863840" y="1430338"/>
            <a:ext cx="3657600" cy="4519612"/>
          </a:xfrm>
          <a:prstGeom prst="roundRect">
            <a:avLst>
              <a:gd name="adj" fmla="val 7498"/>
            </a:avLst>
          </a:prstGeom>
          <a:solidFill>
            <a:srgbClr val="EB3C00"/>
          </a:solidFill>
          <a:ln w="25400" cap="flat" cmpd="sng" algn="ctr">
            <a:noFill/>
            <a:prstDash val="solid"/>
          </a:ln>
          <a:effectLst/>
        </p:spPr>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ysClr val="window" lastClr="FFFFFF"/>
                </a:solidFill>
                <a:effectLst/>
                <a:uLnTx/>
                <a:uFillTx/>
                <a:latin typeface="Segoe UI"/>
              </a:rPr>
              <a:t>Office 365</a:t>
            </a:r>
          </a:p>
        </p:txBody>
      </p:sp>
      <p:sp>
        <p:nvSpPr>
          <p:cNvPr id="6" name="Rounded Rectangle 16"/>
          <p:cNvSpPr/>
          <p:nvPr/>
        </p:nvSpPr>
        <p:spPr>
          <a:xfrm>
            <a:off x="640080" y="1430338"/>
            <a:ext cx="3657600" cy="4519612"/>
          </a:xfrm>
          <a:prstGeom prst="roundRect">
            <a:avLst>
              <a:gd name="adj" fmla="val 7498"/>
            </a:avLst>
          </a:prstGeom>
          <a:solidFill>
            <a:srgbClr val="0072C6"/>
          </a:solidFill>
          <a:ln w="25400" cap="flat" cmpd="sng" algn="ctr">
            <a:noFill/>
            <a:prstDash val="solid"/>
          </a:ln>
          <a:effectLst/>
        </p:spPr>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2000" dirty="0">
                <a:solidFill>
                  <a:sysClr val="window" lastClr="FFFFFF"/>
                </a:solidFill>
                <a:latin typeface="Segoe UI"/>
              </a:rPr>
              <a:t>On-premises Exchange </a:t>
            </a:r>
            <a:r>
              <a:rPr lang="en-US" sz="2000" dirty="0" smtClean="0">
                <a:solidFill>
                  <a:sysClr val="window" lastClr="FFFFFF"/>
                </a:solidFill>
                <a:latin typeface="Segoe UI"/>
              </a:rPr>
              <a:t>org</a:t>
            </a:r>
            <a:endParaRPr lang="en-US" sz="2000" dirty="0">
              <a:solidFill>
                <a:sysClr val="window" lastClr="FFFFFF"/>
              </a:solidFill>
              <a:latin typeface="Segoe UI"/>
            </a:endParaRPr>
          </a:p>
        </p:txBody>
      </p:sp>
      <p:sp>
        <p:nvSpPr>
          <p:cNvPr id="7" name="Right Arrow 20"/>
          <p:cNvSpPr/>
          <p:nvPr/>
        </p:nvSpPr>
        <p:spPr>
          <a:xfrm>
            <a:off x="3371211" y="2288182"/>
            <a:ext cx="4481743" cy="1371600"/>
          </a:xfrm>
          <a:prstGeom prst="rightArrow">
            <a:avLst/>
          </a:prstGeom>
          <a:solidFill>
            <a:srgbClr val="FFB900"/>
          </a:solidFill>
          <a:ln w="25400" cap="flat" cmpd="sng" algn="ctr">
            <a:solidFill>
              <a:srgbClr val="FFB90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53435"/>
                </a:solidFill>
                <a:effectLst/>
                <a:uLnTx/>
                <a:uFillTx/>
                <a:latin typeface="Segoe UI"/>
              </a:rPr>
              <a:t>Users, Groups, Contacts via </a:t>
            </a:r>
            <a:r>
              <a:rPr kumimoji="0" lang="en-US" sz="2000" b="0" i="0" u="none" strike="noStrike" kern="1200" cap="none" spc="0" normalizeH="0" baseline="0" noProof="0" dirty="0" err="1">
                <a:ln>
                  <a:noFill/>
                </a:ln>
                <a:solidFill>
                  <a:srgbClr val="353435"/>
                </a:solidFill>
                <a:effectLst/>
                <a:uLnTx/>
                <a:uFillTx/>
                <a:latin typeface="Segoe UI"/>
              </a:rPr>
              <a:t>DirSync</a:t>
            </a:r>
            <a:endParaRPr kumimoji="0" lang="en-US" sz="2000" b="0" i="0" u="none" strike="noStrike" kern="1200" cap="none" spc="0" normalizeH="0" baseline="0" noProof="0" dirty="0">
              <a:ln>
                <a:noFill/>
              </a:ln>
              <a:solidFill>
                <a:srgbClr val="353435"/>
              </a:solidFill>
              <a:effectLst/>
              <a:uLnTx/>
              <a:uFillTx/>
              <a:latin typeface="Segoe UI"/>
            </a:endParaRPr>
          </a:p>
        </p:txBody>
      </p:sp>
      <p:sp>
        <p:nvSpPr>
          <p:cNvPr id="8" name="Right Arrow 21"/>
          <p:cNvSpPr/>
          <p:nvPr/>
        </p:nvSpPr>
        <p:spPr>
          <a:xfrm>
            <a:off x="3371211" y="3788232"/>
            <a:ext cx="4481743" cy="1371600"/>
          </a:xfrm>
          <a:prstGeom prst="rightArrow">
            <a:avLst/>
          </a:prstGeom>
          <a:solidFill>
            <a:srgbClr val="797A7D">
              <a:lumMod val="75000"/>
            </a:srgbClr>
          </a:solidFill>
          <a:ln w="25400" cap="flat" cmpd="sng" algn="ctr">
            <a:solidFill>
              <a:srgbClr val="797A7D">
                <a:lumMod val="75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ysClr val="window" lastClr="FFFFFF"/>
                </a:solidFill>
                <a:effectLst/>
                <a:uLnTx/>
                <a:uFillTx/>
                <a:latin typeface="Segoe UI"/>
              </a:rPr>
              <a:t>Mailbox Data via Outlook Anywhere (RPC over HTTP)</a:t>
            </a:r>
            <a:endParaRPr kumimoji="0" lang="en-US" sz="2000" b="0" i="0" u="none" strike="noStrike" kern="1200" cap="none" spc="0" normalizeH="0" baseline="0" noProof="0" dirty="0">
              <a:ln>
                <a:noFill/>
              </a:ln>
              <a:solidFill>
                <a:sysClr val="window" lastClr="FFFFFF"/>
              </a:solidFill>
              <a:effectLst/>
              <a:uLnTx/>
              <a:uFillTx/>
              <a:latin typeface="Segoe UI"/>
            </a:endParaRPr>
          </a:p>
        </p:txBody>
      </p:sp>
      <p:pic>
        <p:nvPicPr>
          <p:cNvPr id="9" name="Picture 2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755923" y="3753422"/>
            <a:ext cx="53601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620192" y="2971800"/>
            <a:ext cx="2128160" cy="11887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7"/>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73424" y="3753422"/>
            <a:ext cx="53601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116687" y="3753422"/>
            <a:ext cx="536010" cy="1371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2"/>
          <p:cNvSpPr txBox="1"/>
          <p:nvPr/>
        </p:nvSpPr>
        <p:spPr>
          <a:xfrm>
            <a:off x="960834" y="5148964"/>
            <a:ext cx="2356332" cy="292388"/>
          </a:xfrm>
          <a:prstGeom prst="rect">
            <a:avLst/>
          </a:prstGeom>
          <a:noFill/>
        </p:spPr>
        <p:txBody>
          <a:bodyPr wrap="square" lIns="0" tIns="0" rIns="0" bIns="0" rtlCol="0">
            <a:spAutoFit/>
          </a:bodyPr>
          <a:lstStyle/>
          <a:p>
            <a:pPr algn="r" defTabSz="914363" fontAlgn="auto">
              <a:spcBef>
                <a:spcPts val="0"/>
              </a:spcBef>
              <a:spcAft>
                <a:spcPts val="0"/>
              </a:spcAft>
            </a:pPr>
            <a:r>
              <a:rPr lang="en-US" sz="1900" spc="-70" dirty="0">
                <a:solidFill>
                  <a:srgbClr val="FFFFFF"/>
                </a:solidFill>
                <a:latin typeface="Segoe UI"/>
              </a:rPr>
              <a:t>Exchange 2003 or 2007</a:t>
            </a:r>
          </a:p>
        </p:txBody>
      </p:sp>
      <p:pic>
        <p:nvPicPr>
          <p:cNvPr id="14" name="Picture 1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753168" y="2323793"/>
            <a:ext cx="536015" cy="1371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3"/>
          <p:cNvSpPr txBox="1"/>
          <p:nvPr/>
        </p:nvSpPr>
        <p:spPr>
          <a:xfrm>
            <a:off x="641444" y="2537720"/>
            <a:ext cx="2031917" cy="877163"/>
          </a:xfrm>
          <a:prstGeom prst="rect">
            <a:avLst/>
          </a:prstGeom>
          <a:noFill/>
        </p:spPr>
        <p:txBody>
          <a:bodyPr wrap="square" lIns="0" tIns="0" rIns="0" bIns="0" rtlCol="0">
            <a:spAutoFit/>
          </a:bodyPr>
          <a:lstStyle/>
          <a:p>
            <a:pPr algn="r" defTabSz="914363" fontAlgn="auto">
              <a:spcBef>
                <a:spcPts val="0"/>
              </a:spcBef>
              <a:spcAft>
                <a:spcPts val="0"/>
              </a:spcAft>
            </a:pPr>
            <a:r>
              <a:rPr lang="en-US" sz="1900" spc="-80" dirty="0" smtClean="0">
                <a:solidFill>
                  <a:srgbClr val="FFFFFF"/>
                </a:solidFill>
                <a:latin typeface="Segoe UI"/>
              </a:rPr>
              <a:t>Office 365 Directory </a:t>
            </a:r>
            <a:r>
              <a:rPr lang="en-US" sz="1900" spc="-70" dirty="0" smtClean="0">
                <a:solidFill>
                  <a:srgbClr val="FFFFFF"/>
                </a:solidFill>
                <a:latin typeface="Segoe UI"/>
              </a:rPr>
              <a:t>Synchronization</a:t>
            </a:r>
          </a:p>
          <a:p>
            <a:pPr algn="r" defTabSz="914363" fontAlgn="auto">
              <a:spcBef>
                <a:spcPts val="0"/>
              </a:spcBef>
              <a:spcAft>
                <a:spcPts val="0"/>
              </a:spcAft>
            </a:pPr>
            <a:r>
              <a:rPr lang="en-US" sz="1900" spc="-70" dirty="0" smtClean="0">
                <a:solidFill>
                  <a:srgbClr val="FFFFFF"/>
                </a:solidFill>
                <a:latin typeface="Segoe UI"/>
              </a:rPr>
              <a:t>app</a:t>
            </a:r>
          </a:p>
        </p:txBody>
      </p:sp>
    </p:spTree>
    <p:extLst>
      <p:ext uri="{BB962C8B-B14F-4D97-AF65-F5344CB8AC3E}">
        <p14:creationId xmlns:p14="http://schemas.microsoft.com/office/powerpoint/2010/main" val="7056893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42" presetClass="entr" presetSubtype="0"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left)">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left)">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3" grpId="0"/>
      <p:bldP spid="1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Mail </a:t>
            </a:r>
            <a:r>
              <a:rPr lang="en-US" dirty="0" smtClean="0"/>
              <a:t>routing</a:t>
            </a:r>
            <a:br>
              <a:rPr lang="en-US" dirty="0" smtClean="0"/>
            </a:br>
            <a:r>
              <a:rPr lang="en-US" dirty="0" smtClean="0"/>
              <a:t>Pre-coexistence</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73</a:t>
            </a:fld>
            <a:endParaRPr lang="de-DE"/>
          </a:p>
        </p:txBody>
      </p:sp>
      <p:sp>
        <p:nvSpPr>
          <p:cNvPr id="5" name="Rounded Rectangle 4"/>
          <p:cNvSpPr/>
          <p:nvPr/>
        </p:nvSpPr>
        <p:spPr>
          <a:xfrm>
            <a:off x="520700" y="1617805"/>
            <a:ext cx="3656648" cy="4114800"/>
          </a:xfrm>
          <a:prstGeom prst="roundRect">
            <a:avLst>
              <a:gd name="adj" fmla="val 0"/>
            </a:avLst>
          </a:prstGeom>
          <a:solidFill>
            <a:srgbClr val="FFFFFF">
              <a:lumMod val="65000"/>
            </a:srgbClr>
          </a:solidFill>
          <a:ln w="9525" cap="flat" cmpd="sng" algn="ctr">
            <a:noFill/>
            <a:prstDash val="solid"/>
          </a:ln>
          <a:effectLst/>
        </p:spPr>
        <p:txBody>
          <a:bodyPr rtlCol="0" anchor="t"/>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On-premises</a:t>
            </a:r>
          </a:p>
        </p:txBody>
      </p:sp>
      <p:sp>
        <p:nvSpPr>
          <p:cNvPr id="6" name="Rounded Rectangle 13"/>
          <p:cNvSpPr/>
          <p:nvPr/>
        </p:nvSpPr>
        <p:spPr>
          <a:xfrm rot="5400000">
            <a:off x="2335910" y="3446665"/>
            <a:ext cx="4114800" cy="457081"/>
          </a:xfrm>
          <a:prstGeom prst="roundRect">
            <a:avLst>
              <a:gd name="adj" fmla="val 0"/>
            </a:avLst>
          </a:prstGeom>
          <a:solidFill>
            <a:srgbClr val="797A7D"/>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FFFFFF"/>
                </a:solidFill>
                <a:effectLst/>
                <a:uLnTx/>
                <a:uFillTx/>
                <a:latin typeface="Segoe UI"/>
              </a:rPr>
              <a:t>Message filtering</a:t>
            </a:r>
            <a:endParaRPr kumimoji="0" lang="en-US" sz="1800" b="0" i="0" u="none" strike="noStrike" kern="0" cap="none" spc="0" normalizeH="0" baseline="0" noProof="0" dirty="0" smtClean="0">
              <a:ln>
                <a:noFill/>
              </a:ln>
              <a:solidFill>
                <a:srgbClr val="FFFFFF"/>
              </a:solidFill>
              <a:effectLst/>
              <a:uLnTx/>
              <a:uFillTx/>
              <a:latin typeface="Segoe UI"/>
            </a:endParaRPr>
          </a:p>
        </p:txBody>
      </p:sp>
      <p:sp>
        <p:nvSpPr>
          <p:cNvPr id="7" name="Rounded Rectangle 20"/>
          <p:cNvSpPr/>
          <p:nvPr/>
        </p:nvSpPr>
        <p:spPr>
          <a:xfrm>
            <a:off x="4947742" y="2111941"/>
            <a:ext cx="2285405" cy="457200"/>
          </a:xfrm>
          <a:prstGeom prst="roundRect">
            <a:avLst>
              <a:gd name="adj" fmla="val 0"/>
            </a:avLst>
          </a:prstGeom>
          <a:solidFill>
            <a:srgbClr val="FFB9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Segoe UI"/>
              </a:rPr>
              <a:t>MX Record:</a:t>
            </a:r>
          </a:p>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Segoe UI"/>
              </a:rPr>
              <a:t>contoso.com</a:t>
            </a:r>
          </a:p>
        </p:txBody>
      </p:sp>
      <p:sp>
        <p:nvSpPr>
          <p:cNvPr id="8" name="Down Arrow 21"/>
          <p:cNvSpPr/>
          <p:nvPr/>
        </p:nvSpPr>
        <p:spPr>
          <a:xfrm rot="4658592">
            <a:off x="4965444" y="2370470"/>
            <a:ext cx="111997" cy="737121"/>
          </a:xfrm>
          <a:prstGeom prst="downArrow">
            <a:avLst/>
          </a:prstGeom>
          <a:solidFill>
            <a:srgbClr val="FFB9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Segoe UI"/>
            </a:endParaRPr>
          </a:p>
        </p:txBody>
      </p:sp>
      <p:pic>
        <p:nvPicPr>
          <p:cNvPr id="9"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551" y="2084192"/>
            <a:ext cx="925230" cy="925471"/>
          </a:xfrm>
          <a:prstGeom prst="rect">
            <a:avLst/>
          </a:prstGeom>
        </p:spPr>
      </p:pic>
      <p:sp>
        <p:nvSpPr>
          <p:cNvPr id="10" name="TextBox 38"/>
          <p:cNvSpPr txBox="1"/>
          <p:nvPr/>
        </p:nvSpPr>
        <p:spPr>
          <a:xfrm>
            <a:off x="884596" y="3416084"/>
            <a:ext cx="2332052" cy="707886"/>
          </a:xfrm>
          <a:prstGeom prst="roundRect">
            <a:avLst>
              <a:gd name="adj" fmla="val 0"/>
            </a:avLst>
          </a:prstGeom>
          <a:solidFill>
            <a:srgbClr val="FFB90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wrap="square" rtlCol="0">
            <a:sp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Segoe UI"/>
              </a:rPr>
              <a:t>User Object</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Segoe UI"/>
              </a:rPr>
              <a:t>Mailbox-enabled</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err="1" smtClean="0">
                <a:ln>
                  <a:noFill/>
                </a:ln>
                <a:solidFill>
                  <a:srgbClr val="000000"/>
                </a:solidFill>
                <a:effectLst/>
                <a:uLnTx/>
                <a:uFillTx/>
                <a:latin typeface="Segoe UI"/>
              </a:rPr>
              <a:t>ProxyAddresses</a:t>
            </a:r>
            <a:r>
              <a:rPr kumimoji="0" lang="en-US" sz="1000" b="1" i="0" u="none" strike="noStrike" kern="0" cap="none" spc="0" normalizeH="0" baseline="0" noProof="0" dirty="0" smtClean="0">
                <a:ln>
                  <a:noFill/>
                </a:ln>
                <a:solidFill>
                  <a:srgbClr val="000000"/>
                </a:solidFill>
                <a:effectLst/>
                <a:uLnTx/>
                <a:uFillTx/>
                <a:latin typeface="Segoe UI"/>
              </a:rPr>
              <a:t>:</a:t>
            </a:r>
            <a:r>
              <a:rPr kumimoji="0" lang="en-US" sz="1000" b="0" i="0" u="none" strike="noStrike" kern="0" cap="none" spc="0" normalizeH="0" baseline="0" noProof="0" dirty="0" smtClean="0">
                <a:ln>
                  <a:noFill/>
                </a:ln>
                <a:solidFill>
                  <a:srgbClr val="000000"/>
                </a:solidFill>
                <a:effectLst/>
                <a:uLnTx/>
                <a:uFillTx/>
                <a:latin typeface="Segoe UI"/>
              </a:rPr>
              <a:t/>
            </a:r>
            <a:br>
              <a:rPr kumimoji="0" lang="en-US" sz="1000" b="0" i="0" u="none" strike="noStrike" kern="0" cap="none" spc="0" normalizeH="0" baseline="0" noProof="0" dirty="0" smtClean="0">
                <a:ln>
                  <a:noFill/>
                </a:ln>
                <a:solidFill>
                  <a:srgbClr val="000000"/>
                </a:solidFill>
                <a:effectLst/>
                <a:uLnTx/>
                <a:uFillTx/>
                <a:latin typeface="Segoe UI"/>
              </a:rPr>
            </a:br>
            <a:r>
              <a:rPr kumimoji="0" lang="en-US" sz="1000" b="0" i="0" u="none" strike="noStrike" kern="0" cap="none" spc="0" normalizeH="0" baseline="0" noProof="0" dirty="0" smtClean="0">
                <a:ln>
                  <a:noFill/>
                </a:ln>
                <a:solidFill>
                  <a:srgbClr val="000000"/>
                </a:solidFill>
                <a:effectLst/>
                <a:uLnTx/>
                <a:uFillTx/>
                <a:latin typeface="Segoe UI"/>
              </a:rPr>
              <a:t>   SMTP: John.Doe@contoso.com</a:t>
            </a:r>
            <a:endParaRPr kumimoji="0" lang="en-US" sz="1000" b="1" i="0" u="none" strike="noStrike" kern="0" cap="none" spc="0" normalizeH="0" baseline="0" noProof="0" dirty="0" smtClean="0">
              <a:ln>
                <a:noFill/>
              </a:ln>
              <a:solidFill>
                <a:srgbClr val="000000"/>
              </a:solidFill>
              <a:effectLst/>
              <a:uLnTx/>
              <a:uFillTx/>
              <a:latin typeface="Segoe UI"/>
            </a:endParaRPr>
          </a:p>
        </p:txBody>
      </p:sp>
      <p:sp>
        <p:nvSpPr>
          <p:cNvPr id="11" name="Rectangle 40"/>
          <p:cNvSpPr/>
          <p:nvPr/>
        </p:nvSpPr>
        <p:spPr bwMode="auto">
          <a:xfrm>
            <a:off x="1036313" y="3896341"/>
            <a:ext cx="1828324" cy="182880"/>
          </a:xfrm>
          <a:prstGeom prst="rect">
            <a:avLst/>
          </a:prstGeom>
          <a:noFill/>
          <a:ln w="38100">
            <a:solidFill>
              <a:srgbClr val="EB3C00"/>
            </a:solid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12"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123" y="2084190"/>
            <a:ext cx="925230" cy="925471"/>
          </a:xfrm>
          <a:prstGeom prst="rect">
            <a:avLst/>
          </a:prstGeom>
        </p:spPr>
      </p:pic>
      <p:sp>
        <p:nvSpPr>
          <p:cNvPr id="13" name="TextBox 7"/>
          <p:cNvSpPr txBox="1"/>
          <p:nvPr/>
        </p:nvSpPr>
        <p:spPr>
          <a:xfrm>
            <a:off x="3206030" y="2989550"/>
            <a:ext cx="677621" cy="184666"/>
          </a:xfrm>
          <a:prstGeom prst="rect">
            <a:avLst/>
          </a:prstGeom>
          <a:noFill/>
        </p:spPr>
        <p:txBody>
          <a:bodyPr wrap="square" lIns="0" tIns="0" rIns="0" bIns="0" rtlCol="0">
            <a:spAutoFit/>
          </a:bodyPr>
          <a:lstStyle/>
          <a:p>
            <a:pPr defTabSz="914363" fontAlgn="auto">
              <a:spcBef>
                <a:spcPts val="0"/>
              </a:spcBef>
              <a:spcAft>
                <a:spcPts val="0"/>
              </a:spcAft>
            </a:pPr>
            <a:r>
              <a:rPr lang="en-US" sz="1200" spc="-70" dirty="0" smtClean="0">
                <a:solidFill>
                  <a:srgbClr val="FFFFFF"/>
                </a:solidFill>
                <a:latin typeface="Segoe UI"/>
              </a:rPr>
              <a:t>Exchange</a:t>
            </a:r>
          </a:p>
        </p:txBody>
      </p:sp>
      <p:cxnSp>
        <p:nvCxnSpPr>
          <p:cNvPr id="14" name="Straight Arrow Connector 30"/>
          <p:cNvCxnSpPr>
            <a:stCxn id="9" idx="1"/>
            <a:endCxn id="10" idx="0"/>
          </p:cNvCxnSpPr>
          <p:nvPr/>
        </p:nvCxnSpPr>
        <p:spPr>
          <a:xfrm flipH="1">
            <a:off x="2050622" y="2546928"/>
            <a:ext cx="1036929" cy="869157"/>
          </a:xfrm>
          <a:prstGeom prst="straightConnector1">
            <a:avLst/>
          </a:prstGeom>
          <a:noFill/>
          <a:ln w="25400" cap="flat" cmpd="sng" algn="ctr">
            <a:solidFill>
              <a:srgbClr val="EB3C00"/>
            </a:solidFill>
            <a:prstDash val="dash"/>
            <a:tailEnd type="arrow"/>
          </a:ln>
          <a:effectLst/>
        </p:spPr>
      </p:cxnSp>
      <p:sp>
        <p:nvSpPr>
          <p:cNvPr id="15" name="TextBox 26"/>
          <p:cNvSpPr txBox="1"/>
          <p:nvPr/>
        </p:nvSpPr>
        <p:spPr>
          <a:xfrm>
            <a:off x="794969" y="2989550"/>
            <a:ext cx="990166" cy="184666"/>
          </a:xfrm>
          <a:prstGeom prst="rect">
            <a:avLst/>
          </a:prstGeom>
          <a:noFill/>
        </p:spPr>
        <p:txBody>
          <a:bodyPr wrap="square" lIns="0" tIns="0" rIns="0" bIns="0" rtlCol="0">
            <a:spAutoFit/>
          </a:bodyPr>
          <a:lstStyle/>
          <a:p>
            <a:pPr defTabSz="914363" fontAlgn="auto">
              <a:spcBef>
                <a:spcPts val="0"/>
              </a:spcBef>
              <a:spcAft>
                <a:spcPts val="0"/>
              </a:spcAft>
            </a:pPr>
            <a:r>
              <a:rPr lang="en-US" sz="1200" spc="-70" dirty="0" smtClean="0">
                <a:solidFill>
                  <a:srgbClr val="FFFFFF"/>
                </a:solidFill>
                <a:latin typeface="Segoe UI"/>
              </a:rPr>
              <a:t>Active Directory</a:t>
            </a:r>
          </a:p>
        </p:txBody>
      </p:sp>
      <p:pic>
        <p:nvPicPr>
          <p:cNvPr id="16" name="Picture 5" descr="C:\Users\tashwor.REDMOND\AppData\Local\Microsoft\Windows\Temporary Internet Files\Content.IE5\ON1BJX2K\MCj04414550000[1].png"/>
          <p:cNvPicPr>
            <a:picLocks noChangeAspect="1" noChangeArrowheads="1"/>
          </p:cNvPicPr>
          <p:nvPr/>
        </p:nvPicPr>
        <p:blipFill>
          <a:blip r:embed="rId4" cstate="print"/>
          <a:srcRect/>
          <a:stretch>
            <a:fillRect/>
          </a:stretch>
        </p:blipFill>
        <p:spPr bwMode="auto">
          <a:xfrm>
            <a:off x="6098940" y="1519505"/>
            <a:ext cx="542784" cy="542925"/>
          </a:xfrm>
          <a:prstGeom prst="rect">
            <a:avLst/>
          </a:prstGeom>
          <a:noFill/>
        </p:spPr>
      </p:pic>
      <p:pic>
        <p:nvPicPr>
          <p:cNvPr id="17" name="Picture 5" descr="C:\Users\tashwor.REDMOND\AppData\Local\Microsoft\Windows\Temporary Internet Files\Content.IE5\ON1BJX2K\MCj04414550000[1].png"/>
          <p:cNvPicPr>
            <a:picLocks noChangeAspect="1" noChangeArrowheads="1"/>
          </p:cNvPicPr>
          <p:nvPr/>
        </p:nvPicPr>
        <p:blipFill>
          <a:blip r:embed="rId4" cstate="print"/>
          <a:srcRect/>
          <a:stretch>
            <a:fillRect/>
          </a:stretch>
        </p:blipFill>
        <p:spPr bwMode="auto">
          <a:xfrm>
            <a:off x="3278775" y="2467569"/>
            <a:ext cx="542784" cy="542925"/>
          </a:xfrm>
          <a:prstGeom prst="rect">
            <a:avLst/>
          </a:prstGeom>
          <a:noFill/>
        </p:spPr>
      </p:pic>
      <p:pic>
        <p:nvPicPr>
          <p:cNvPr id="18"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43971" y="1169774"/>
            <a:ext cx="524400" cy="524537"/>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85429" y="3538749"/>
            <a:ext cx="462436" cy="462556"/>
          </a:xfrm>
          <a:prstGeom prst="rect">
            <a:avLst/>
          </a:prstGeom>
        </p:spPr>
      </p:pic>
    </p:spTree>
    <p:extLst>
      <p:ext uri="{BB962C8B-B14F-4D97-AF65-F5344CB8AC3E}">
        <p14:creationId xmlns:p14="http://schemas.microsoft.com/office/powerpoint/2010/main" val="35561101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0.00105 -1.11111E-6 L -0.03463 0.08333 L -0.23138 0.1382 " pathEditMode="relative" rAng="0" ptsTypes="AAA">
                                      <p:cBhvr>
                                        <p:cTn id="34" dur="2000" fill="hold"/>
                                        <p:tgtEl>
                                          <p:spTgt spid="16"/>
                                        </p:tgtEl>
                                        <p:attrNameLst>
                                          <p:attrName>ppt_x</p:attrName>
                                          <p:attrName>ppt_y</p:attrName>
                                        </p:attrNameLst>
                                      </p:cBhvr>
                                      <p:rCtr x="-11628" y="6898"/>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26" presetClass="emph" presetSubtype="0" fill="hold" grpId="1" nodeType="withEffect">
                                  <p:stCondLst>
                                    <p:cond delay="0"/>
                                  </p:stCondLst>
                                  <p:childTnLst>
                                    <p:animEffect transition="out" filter="fade">
                                      <p:cBhvr>
                                        <p:cTn id="44" dur="500" tmFilter="0, 0; .2, .5; .8, .5; 1, 0"/>
                                        <p:tgtEl>
                                          <p:spTgt spid="11"/>
                                        </p:tgtEl>
                                      </p:cBhvr>
                                    </p:animEffect>
                                    <p:animScale>
                                      <p:cBhvr>
                                        <p:cTn id="45" dur="250" autoRev="1" fill="hold"/>
                                        <p:tgtEl>
                                          <p:spTgt spid="11"/>
                                        </p:tgtEl>
                                      </p:cBhvr>
                                      <p:by x="105000" y="105000"/>
                                    </p:animScale>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6"/>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14"/>
                                        </p:tgtEl>
                                        <p:attrNameLst>
                                          <p:attrName>style.visibility</p:attrName>
                                        </p:attrNameLst>
                                      </p:cBhvr>
                                      <p:to>
                                        <p:strVal val="hidden"/>
                                      </p:to>
                                    </p:set>
                                  </p:childTnLst>
                                </p:cTn>
                              </p:par>
                              <p:par>
                                <p:cTn id="52" presetID="1" presetClass="exit"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par>
                                <p:cTn id="56" presetID="0" presetClass="path" presetSubtype="0" accel="50000" decel="50000" fill="hold" nodeType="withEffect">
                                  <p:stCondLst>
                                    <p:cond delay="0"/>
                                  </p:stCondLst>
                                  <p:childTnLst>
                                    <p:animMotion origin="layout" path="M 3.95833E-6 4.44444E-6 L -0.01172 0.20208 " pathEditMode="relative" rAng="0" ptsTypes="AA">
                                      <p:cBhvr>
                                        <p:cTn id="57" dur="2000" fill="hold"/>
                                        <p:tgtEl>
                                          <p:spTgt spid="17"/>
                                        </p:tgtEl>
                                        <p:attrNameLst>
                                          <p:attrName>ppt_x</p:attrName>
                                          <p:attrName>ppt_y</p:attrName>
                                        </p:attrNameLst>
                                      </p:cBhvr>
                                      <p:rCtr x="-586" y="100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1" grpId="1" animBg="1"/>
      <p:bldP spid="11" grpId="2" animBg="1"/>
      <p:bldP spid="13" grpId="0"/>
      <p:bldP spid="1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Mail </a:t>
            </a:r>
            <a:r>
              <a:rPr lang="en-US" dirty="0" smtClean="0"/>
              <a:t>routing</a:t>
            </a:r>
            <a:br>
              <a:rPr lang="en-US" dirty="0" smtClean="0"/>
            </a:br>
            <a:r>
              <a:rPr lang="en-US" dirty="0" smtClean="0"/>
              <a:t>On-premises </a:t>
            </a:r>
            <a:r>
              <a:rPr lang="en-US" dirty="0"/>
              <a:t>to Office 365</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74</a:t>
            </a:fld>
            <a:endParaRPr lang="de-DE"/>
          </a:p>
        </p:txBody>
      </p:sp>
      <p:sp>
        <p:nvSpPr>
          <p:cNvPr id="5" name="Rounded Rectangle 4"/>
          <p:cNvSpPr/>
          <p:nvPr/>
        </p:nvSpPr>
        <p:spPr>
          <a:xfrm>
            <a:off x="519113" y="1617805"/>
            <a:ext cx="3656648" cy="4114800"/>
          </a:xfrm>
          <a:prstGeom prst="roundRect">
            <a:avLst>
              <a:gd name="adj" fmla="val 0"/>
            </a:avLst>
          </a:prstGeom>
          <a:solidFill>
            <a:srgbClr val="FFFFFF">
              <a:lumMod val="65000"/>
            </a:srgbClr>
          </a:solidFill>
          <a:ln w="9525" cap="flat" cmpd="sng" algn="ctr">
            <a:noFill/>
            <a:prstDash val="solid"/>
          </a:ln>
          <a:effectLst/>
        </p:spPr>
        <p:txBody>
          <a:bodyPr rtlCol="0" anchor="t"/>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On-premises</a:t>
            </a:r>
          </a:p>
        </p:txBody>
      </p:sp>
      <p:sp>
        <p:nvSpPr>
          <p:cNvPr id="6" name="Rounded Rectangle 13"/>
          <p:cNvSpPr/>
          <p:nvPr/>
        </p:nvSpPr>
        <p:spPr>
          <a:xfrm rot="5400000">
            <a:off x="2334323" y="3446665"/>
            <a:ext cx="4114800" cy="457081"/>
          </a:xfrm>
          <a:prstGeom prst="roundRect">
            <a:avLst>
              <a:gd name="adj" fmla="val 0"/>
            </a:avLst>
          </a:prstGeom>
          <a:solidFill>
            <a:srgbClr val="797A7D"/>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FFFFFF"/>
                </a:solidFill>
                <a:effectLst/>
                <a:uLnTx/>
                <a:uFillTx/>
                <a:latin typeface="Segoe UI"/>
              </a:rPr>
              <a:t>Message filtering</a:t>
            </a:r>
            <a:endParaRPr kumimoji="0" lang="en-US" sz="1800" b="0" i="0" u="none" strike="noStrike" kern="0" cap="none" spc="0" normalizeH="0" baseline="0" noProof="0" dirty="0" smtClean="0">
              <a:ln>
                <a:noFill/>
              </a:ln>
              <a:solidFill>
                <a:srgbClr val="FFFFFF"/>
              </a:solidFill>
              <a:effectLst/>
              <a:uLnTx/>
              <a:uFillTx/>
              <a:latin typeface="Segoe UI"/>
            </a:endParaRPr>
          </a:p>
        </p:txBody>
      </p:sp>
      <p:sp>
        <p:nvSpPr>
          <p:cNvPr id="7" name="Rounded Rectangle 20"/>
          <p:cNvSpPr/>
          <p:nvPr/>
        </p:nvSpPr>
        <p:spPr>
          <a:xfrm>
            <a:off x="4947742" y="2111941"/>
            <a:ext cx="2285405" cy="457200"/>
          </a:xfrm>
          <a:prstGeom prst="roundRect">
            <a:avLst>
              <a:gd name="adj" fmla="val 0"/>
            </a:avLst>
          </a:prstGeom>
          <a:solidFill>
            <a:srgbClr val="FFB9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Segoe UI"/>
              </a:rPr>
              <a:t>MX Record:</a:t>
            </a:r>
          </a:p>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Segoe UI"/>
              </a:rPr>
              <a:t>contoso.com</a:t>
            </a:r>
          </a:p>
        </p:txBody>
      </p:sp>
      <p:sp>
        <p:nvSpPr>
          <p:cNvPr id="8" name="Down Arrow 21"/>
          <p:cNvSpPr/>
          <p:nvPr/>
        </p:nvSpPr>
        <p:spPr>
          <a:xfrm rot="4658592">
            <a:off x="4965444" y="2370470"/>
            <a:ext cx="111997" cy="737121"/>
          </a:xfrm>
          <a:prstGeom prst="downArrow">
            <a:avLst/>
          </a:prstGeom>
          <a:solidFill>
            <a:srgbClr val="FFB9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Segoe UI"/>
            </a:endParaRPr>
          </a:p>
        </p:txBody>
      </p:sp>
      <p:pic>
        <p:nvPicPr>
          <p:cNvPr id="9"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551" y="2092430"/>
            <a:ext cx="925230" cy="925471"/>
          </a:xfrm>
          <a:prstGeom prst="rect">
            <a:avLst/>
          </a:prstGeom>
        </p:spPr>
      </p:pic>
      <p:pic>
        <p:nvPicPr>
          <p:cNvPr id="10"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123" y="2092428"/>
            <a:ext cx="925230" cy="925471"/>
          </a:xfrm>
          <a:prstGeom prst="rect">
            <a:avLst/>
          </a:prstGeom>
        </p:spPr>
      </p:pic>
      <p:sp>
        <p:nvSpPr>
          <p:cNvPr id="11" name="TextBox 7"/>
          <p:cNvSpPr txBox="1"/>
          <p:nvPr/>
        </p:nvSpPr>
        <p:spPr>
          <a:xfrm>
            <a:off x="3206030" y="2997788"/>
            <a:ext cx="677621" cy="184666"/>
          </a:xfrm>
          <a:prstGeom prst="rect">
            <a:avLst/>
          </a:prstGeom>
          <a:noFill/>
        </p:spPr>
        <p:txBody>
          <a:bodyPr wrap="square" lIns="0" tIns="0" rIns="0" bIns="0" rtlCol="0">
            <a:spAutoFit/>
          </a:bodyPr>
          <a:lstStyle/>
          <a:p>
            <a:pPr defTabSz="914363" fontAlgn="auto">
              <a:spcBef>
                <a:spcPts val="0"/>
              </a:spcBef>
              <a:spcAft>
                <a:spcPts val="0"/>
              </a:spcAft>
            </a:pPr>
            <a:r>
              <a:rPr lang="en-US" sz="1200" spc="-70" dirty="0" smtClean="0">
                <a:solidFill>
                  <a:srgbClr val="FFFFFF"/>
                </a:solidFill>
                <a:latin typeface="Segoe UI"/>
              </a:rPr>
              <a:t>Exchange</a:t>
            </a:r>
          </a:p>
        </p:txBody>
      </p:sp>
      <p:sp>
        <p:nvSpPr>
          <p:cNvPr id="12" name="TextBox 26"/>
          <p:cNvSpPr txBox="1"/>
          <p:nvPr/>
        </p:nvSpPr>
        <p:spPr>
          <a:xfrm>
            <a:off x="794969" y="2997788"/>
            <a:ext cx="990166" cy="184666"/>
          </a:xfrm>
          <a:prstGeom prst="rect">
            <a:avLst/>
          </a:prstGeom>
          <a:noFill/>
        </p:spPr>
        <p:txBody>
          <a:bodyPr wrap="square" lIns="0" tIns="0" rIns="0" bIns="0" rtlCol="0">
            <a:spAutoFit/>
          </a:bodyPr>
          <a:lstStyle/>
          <a:p>
            <a:pPr defTabSz="914363" fontAlgn="auto">
              <a:spcBef>
                <a:spcPts val="0"/>
              </a:spcBef>
              <a:spcAft>
                <a:spcPts val="0"/>
              </a:spcAft>
            </a:pPr>
            <a:r>
              <a:rPr lang="en-US" sz="1200" spc="-70" dirty="0" smtClean="0">
                <a:solidFill>
                  <a:srgbClr val="FFFFFF"/>
                </a:solidFill>
                <a:latin typeface="Segoe UI"/>
              </a:rPr>
              <a:t>Active Directory</a:t>
            </a:r>
          </a:p>
        </p:txBody>
      </p:sp>
      <p:sp>
        <p:nvSpPr>
          <p:cNvPr id="13" name="Rounded Rectangle 27"/>
          <p:cNvSpPr/>
          <p:nvPr/>
        </p:nvSpPr>
        <p:spPr>
          <a:xfrm>
            <a:off x="8011478" y="1617805"/>
            <a:ext cx="3656648" cy="4114800"/>
          </a:xfrm>
          <a:prstGeom prst="roundRect">
            <a:avLst>
              <a:gd name="adj" fmla="val 0"/>
            </a:avLst>
          </a:prstGeom>
          <a:solidFill>
            <a:srgbClr val="0072C6"/>
          </a:solidFill>
          <a:ln w="9525" cap="flat" cmpd="sng" algn="ctr">
            <a:noFill/>
            <a:prstDash val="solid"/>
          </a:ln>
          <a:effectLst/>
        </p:spPr>
        <p:txBody>
          <a:bodyPr rtlCol="0" anchor="t"/>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Office 365</a:t>
            </a:r>
          </a:p>
        </p:txBody>
      </p:sp>
      <p:sp>
        <p:nvSpPr>
          <p:cNvPr id="14" name="Rounded Rectangle 28"/>
          <p:cNvSpPr/>
          <p:nvPr/>
        </p:nvSpPr>
        <p:spPr>
          <a:xfrm>
            <a:off x="4947742" y="4896371"/>
            <a:ext cx="2285405" cy="636414"/>
          </a:xfrm>
          <a:prstGeom prst="roundRect">
            <a:avLst>
              <a:gd name="adj" fmla="val 0"/>
            </a:avLst>
          </a:prstGeom>
          <a:solidFill>
            <a:srgbClr val="FF8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Segoe UI"/>
              </a:rPr>
              <a:t>MX Record:</a:t>
            </a:r>
          </a:p>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Segoe UI"/>
              </a:rPr>
              <a:t>contoso.onmicrosoft.com</a:t>
            </a:r>
          </a:p>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Segoe UI"/>
              </a:rPr>
              <a:t>contoso.mail.onmicrosoft.com</a:t>
            </a:r>
          </a:p>
        </p:txBody>
      </p:sp>
      <p:sp>
        <p:nvSpPr>
          <p:cNvPr id="15" name="Rounded Rectangle 31"/>
          <p:cNvSpPr/>
          <p:nvPr/>
        </p:nvSpPr>
        <p:spPr>
          <a:xfrm rot="16200000">
            <a:off x="5731765" y="3446665"/>
            <a:ext cx="4114802" cy="457081"/>
          </a:xfrm>
          <a:prstGeom prst="roundRect">
            <a:avLst>
              <a:gd name="adj" fmla="val 0"/>
            </a:avLst>
          </a:prstGeom>
          <a:solidFill>
            <a:srgbClr val="797A7D"/>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Exchange Online Protection</a:t>
            </a:r>
          </a:p>
        </p:txBody>
      </p:sp>
      <p:sp>
        <p:nvSpPr>
          <p:cNvPr id="16" name="Down Arrow 32"/>
          <p:cNvSpPr/>
          <p:nvPr/>
        </p:nvSpPr>
        <p:spPr>
          <a:xfrm rot="15470522">
            <a:off x="7096626" y="4361858"/>
            <a:ext cx="109461" cy="720949"/>
          </a:xfrm>
          <a:prstGeom prst="downArrow">
            <a:avLst/>
          </a:prstGeom>
          <a:solidFill>
            <a:srgbClr val="FF8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Segoe UI"/>
            </a:endParaRPr>
          </a:p>
        </p:txBody>
      </p:sp>
      <p:pic>
        <p:nvPicPr>
          <p:cNvPr id="17"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4849" y="2129903"/>
            <a:ext cx="925230" cy="925471"/>
          </a:xfrm>
          <a:prstGeom prst="rect">
            <a:avLst/>
          </a:prstGeom>
        </p:spPr>
      </p:pic>
      <p:pic>
        <p:nvPicPr>
          <p:cNvPr id="18"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080" y="2129902"/>
            <a:ext cx="925230" cy="925471"/>
          </a:xfrm>
          <a:prstGeom prst="rect">
            <a:avLst/>
          </a:prstGeom>
        </p:spPr>
      </p:pic>
      <p:sp>
        <p:nvSpPr>
          <p:cNvPr id="19" name="TextBox 35"/>
          <p:cNvSpPr txBox="1"/>
          <p:nvPr/>
        </p:nvSpPr>
        <p:spPr>
          <a:xfrm>
            <a:off x="8297238" y="3028903"/>
            <a:ext cx="1060449" cy="188160"/>
          </a:xfrm>
          <a:prstGeom prst="rect">
            <a:avLst/>
          </a:prstGeom>
          <a:noFill/>
        </p:spPr>
        <p:txBody>
          <a:bodyPr wrap="square" lIns="0" tIns="0" rIns="0" bIns="0" rtlCol="0">
            <a:spAutoFit/>
          </a:bodyPr>
          <a:lstStyle/>
          <a:p>
            <a:pPr defTabSz="914363" fontAlgn="auto">
              <a:spcBef>
                <a:spcPts val="0"/>
              </a:spcBef>
              <a:spcAft>
                <a:spcPts val="0"/>
              </a:spcAft>
            </a:pPr>
            <a:r>
              <a:rPr lang="en-US" sz="1200" spc="-70" dirty="0" smtClean="0">
                <a:solidFill>
                  <a:srgbClr val="FFFFFF"/>
                </a:solidFill>
                <a:latin typeface="Segoe UI"/>
              </a:rPr>
              <a:t>Exchange Online</a:t>
            </a:r>
          </a:p>
        </p:txBody>
      </p:sp>
      <p:sp>
        <p:nvSpPr>
          <p:cNvPr id="20" name="TextBox 36"/>
          <p:cNvSpPr txBox="1"/>
          <p:nvPr/>
        </p:nvSpPr>
        <p:spPr>
          <a:xfrm>
            <a:off x="10420611" y="3038755"/>
            <a:ext cx="990166" cy="184666"/>
          </a:xfrm>
          <a:prstGeom prst="rect">
            <a:avLst/>
          </a:prstGeom>
          <a:noFill/>
        </p:spPr>
        <p:txBody>
          <a:bodyPr wrap="square" lIns="0" tIns="0" rIns="0" bIns="0" rtlCol="0">
            <a:spAutoFit/>
          </a:bodyPr>
          <a:lstStyle/>
          <a:p>
            <a:pPr defTabSz="914363" fontAlgn="auto">
              <a:spcBef>
                <a:spcPts val="0"/>
              </a:spcBef>
              <a:spcAft>
                <a:spcPts val="0"/>
              </a:spcAft>
            </a:pPr>
            <a:r>
              <a:rPr lang="en-US" sz="1200" spc="-70" dirty="0" smtClean="0">
                <a:solidFill>
                  <a:srgbClr val="FFFFFF"/>
                </a:solidFill>
                <a:latin typeface="Segoe UI"/>
              </a:rPr>
              <a:t>Online Directory</a:t>
            </a:r>
          </a:p>
        </p:txBody>
      </p:sp>
      <p:pic>
        <p:nvPicPr>
          <p:cNvPr id="21"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1545" y="4411674"/>
            <a:ext cx="925230" cy="925471"/>
          </a:xfrm>
          <a:prstGeom prst="rect">
            <a:avLst/>
          </a:prstGeom>
        </p:spPr>
      </p:pic>
      <p:sp>
        <p:nvSpPr>
          <p:cNvPr id="22" name="TextBox 41"/>
          <p:cNvSpPr txBox="1"/>
          <p:nvPr/>
        </p:nvSpPr>
        <p:spPr>
          <a:xfrm>
            <a:off x="2874275" y="5344625"/>
            <a:ext cx="1060449" cy="188160"/>
          </a:xfrm>
          <a:prstGeom prst="rect">
            <a:avLst/>
          </a:prstGeom>
          <a:noFill/>
        </p:spPr>
        <p:txBody>
          <a:bodyPr wrap="square" lIns="0" tIns="0" rIns="0" bIns="0" rtlCol="0">
            <a:spAutoFit/>
          </a:bodyPr>
          <a:lstStyle/>
          <a:p>
            <a:pPr algn="ctr" defTabSz="914363" fontAlgn="auto">
              <a:spcBef>
                <a:spcPts val="0"/>
              </a:spcBef>
              <a:spcAft>
                <a:spcPts val="0"/>
              </a:spcAft>
            </a:pPr>
            <a:r>
              <a:rPr lang="en-US" sz="1200" spc="-70" dirty="0" err="1" smtClean="0">
                <a:solidFill>
                  <a:srgbClr val="FFFFFF"/>
                </a:solidFill>
                <a:latin typeface="Segoe UI"/>
              </a:rPr>
              <a:t>DirSync</a:t>
            </a:r>
            <a:endParaRPr lang="en-US" sz="1200" spc="-70" dirty="0" smtClean="0">
              <a:solidFill>
                <a:srgbClr val="FFFFFF"/>
              </a:solidFill>
              <a:latin typeface="Segoe UI"/>
            </a:endParaRPr>
          </a:p>
        </p:txBody>
      </p:sp>
      <p:pic>
        <p:nvPicPr>
          <p:cNvPr id="23"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46947" y="1172750"/>
            <a:ext cx="521424" cy="521560"/>
          </a:xfrm>
          <a:prstGeom prst="rect">
            <a:avLst/>
          </a:prstGeom>
        </p:spPr>
      </p:pic>
      <p:pic>
        <p:nvPicPr>
          <p:cNvPr id="24"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4849" y="4411674"/>
            <a:ext cx="925230" cy="925471"/>
          </a:xfrm>
          <a:prstGeom prst="rect">
            <a:avLst/>
          </a:prstGeom>
        </p:spPr>
      </p:pic>
      <p:sp>
        <p:nvSpPr>
          <p:cNvPr id="25" name="TextBox 43"/>
          <p:cNvSpPr txBox="1"/>
          <p:nvPr/>
        </p:nvSpPr>
        <p:spPr>
          <a:xfrm>
            <a:off x="8229630" y="5310300"/>
            <a:ext cx="1060449" cy="369332"/>
          </a:xfrm>
          <a:prstGeom prst="rect">
            <a:avLst/>
          </a:prstGeom>
          <a:noFill/>
        </p:spPr>
        <p:txBody>
          <a:bodyPr wrap="square" lIns="0" tIns="0" rIns="0" bIns="0" rtlCol="0">
            <a:spAutoFit/>
          </a:bodyPr>
          <a:lstStyle/>
          <a:p>
            <a:pPr algn="ctr" defTabSz="914363" fontAlgn="auto">
              <a:spcBef>
                <a:spcPts val="0"/>
              </a:spcBef>
              <a:spcAft>
                <a:spcPts val="0"/>
              </a:spcAft>
            </a:pPr>
            <a:r>
              <a:rPr lang="en-US" sz="1200" spc="-70" dirty="0" err="1" smtClean="0">
                <a:solidFill>
                  <a:srgbClr val="FFFFFF"/>
                </a:solidFill>
                <a:latin typeface="Segoe UI"/>
              </a:rPr>
              <a:t>DirSync</a:t>
            </a:r>
            <a:r>
              <a:rPr lang="en-US" sz="1200" spc="-70" dirty="0" smtClean="0">
                <a:solidFill>
                  <a:srgbClr val="FFFFFF"/>
                </a:solidFill>
                <a:latin typeface="Segoe UI"/>
              </a:rPr>
              <a:t> Web Service</a:t>
            </a:r>
          </a:p>
        </p:txBody>
      </p:sp>
      <p:sp>
        <p:nvSpPr>
          <p:cNvPr id="26" name="TextBox 44"/>
          <p:cNvSpPr txBox="1"/>
          <p:nvPr/>
        </p:nvSpPr>
        <p:spPr>
          <a:xfrm>
            <a:off x="8589828" y="3317047"/>
            <a:ext cx="2973084" cy="1015663"/>
          </a:xfrm>
          <a:prstGeom prst="roundRect">
            <a:avLst>
              <a:gd name="adj" fmla="val 0"/>
            </a:avLst>
          </a:prstGeom>
          <a:solidFill>
            <a:srgbClr val="FF8C0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wrap="square" rtlCol="0">
            <a:sp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Segoe UI"/>
              </a:rPr>
              <a:t>Logon Enabled User</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Segoe UI"/>
              </a:rPr>
              <a:t>Mailbox-enabled</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err="1" smtClean="0">
                <a:ln>
                  <a:noFill/>
                </a:ln>
                <a:solidFill>
                  <a:srgbClr val="FFFFFF"/>
                </a:solidFill>
                <a:effectLst/>
                <a:uLnTx/>
                <a:uFillTx/>
                <a:latin typeface="Segoe UI"/>
              </a:rPr>
              <a:t>ProxyAddresses</a:t>
            </a:r>
            <a:r>
              <a:rPr kumimoji="0" lang="en-US" sz="1000" b="1" i="0" u="none" strike="noStrike" kern="0" cap="none" spc="0" normalizeH="0" baseline="0" noProof="0" dirty="0" smtClean="0">
                <a:ln>
                  <a:noFill/>
                </a:ln>
                <a:solidFill>
                  <a:srgbClr val="FFFFFF"/>
                </a:solidFill>
                <a:effectLst/>
                <a:uLnTx/>
                <a:uFillTx/>
                <a:latin typeface="Segoe UI"/>
              </a:rPr>
              <a:t>:</a:t>
            </a:r>
            <a:r>
              <a:rPr kumimoji="0" lang="en-US" sz="1000" b="0" i="0" u="none" strike="noStrike" kern="0" cap="none" spc="0" normalizeH="0" baseline="0" noProof="0" dirty="0" smtClean="0">
                <a:ln>
                  <a:noFill/>
                </a:ln>
                <a:solidFill>
                  <a:srgbClr val="FFFFFF"/>
                </a:solidFill>
                <a:effectLst/>
                <a:uLnTx/>
                <a:uFillTx/>
                <a:latin typeface="Segoe UI"/>
              </a:rPr>
              <a:t/>
            </a:r>
            <a:br>
              <a:rPr kumimoji="0" lang="en-US" sz="1000" b="0" i="0" u="none" strike="noStrike" kern="0" cap="none" spc="0" normalizeH="0" baseline="0" noProof="0" dirty="0" smtClean="0">
                <a:ln>
                  <a:noFill/>
                </a:ln>
                <a:solidFill>
                  <a:srgbClr val="FFFFFF"/>
                </a:solidFill>
                <a:effectLst/>
                <a:uLnTx/>
                <a:uFillTx/>
                <a:latin typeface="Segoe UI"/>
              </a:rPr>
            </a:br>
            <a:r>
              <a:rPr kumimoji="0" lang="en-US" sz="1000" b="0" i="0" u="none" strike="noStrike" kern="0" cap="none" spc="0" normalizeH="0" baseline="0" noProof="0" dirty="0" smtClean="0">
                <a:ln>
                  <a:noFill/>
                </a:ln>
                <a:solidFill>
                  <a:srgbClr val="FFFFFF"/>
                </a:solidFill>
                <a:effectLst/>
                <a:uLnTx/>
                <a:uFillTx/>
                <a:latin typeface="Segoe UI"/>
              </a:rPr>
              <a:t>   SMTP: John.Doe@contoso.com</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Segoe UI"/>
              </a:rPr>
              <a:t>   </a:t>
            </a:r>
            <a:r>
              <a:rPr kumimoji="0" lang="en-US" sz="1000" b="0" i="0" u="none" strike="noStrike" kern="0" cap="none" spc="0" normalizeH="0" baseline="0" noProof="0" dirty="0" err="1" smtClean="0">
                <a:ln>
                  <a:noFill/>
                </a:ln>
                <a:solidFill>
                  <a:srgbClr val="FFFFFF"/>
                </a:solidFill>
                <a:effectLst/>
                <a:uLnTx/>
                <a:uFillTx/>
                <a:latin typeface="Segoe UI"/>
              </a:rPr>
              <a:t>smtp</a:t>
            </a:r>
            <a:r>
              <a:rPr kumimoji="0" lang="en-US" sz="1000" b="0" i="0" u="none" strike="noStrike" kern="0" cap="none" spc="0" normalizeH="0" baseline="0" noProof="0" dirty="0" smtClean="0">
                <a:ln>
                  <a:noFill/>
                </a:ln>
                <a:solidFill>
                  <a:srgbClr val="FFFFFF"/>
                </a:solidFill>
                <a:effectLst/>
                <a:uLnTx/>
                <a:uFillTx/>
                <a:latin typeface="Segoe UI"/>
              </a:rPr>
              <a:t>: John.Doe@contoso.onmicrosoft.com</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smtClean="0">
                <a:ln>
                  <a:noFill/>
                </a:ln>
                <a:solidFill>
                  <a:srgbClr val="FFFFFF"/>
                </a:solidFill>
                <a:effectLst/>
                <a:uLnTx/>
                <a:uFillTx/>
                <a:latin typeface="Segoe UI"/>
              </a:rPr>
              <a:t>   </a:t>
            </a:r>
            <a:r>
              <a:rPr kumimoji="0" lang="en-US" sz="1000" b="0" i="0" u="none" strike="noStrike" kern="0" cap="none" spc="0" normalizeH="0" baseline="0" noProof="0" dirty="0" err="1" smtClean="0">
                <a:ln>
                  <a:noFill/>
                </a:ln>
                <a:solidFill>
                  <a:srgbClr val="FFFFFF"/>
                </a:solidFill>
                <a:effectLst/>
                <a:uLnTx/>
                <a:uFillTx/>
                <a:latin typeface="Segoe UI"/>
              </a:rPr>
              <a:t>smtp</a:t>
            </a:r>
            <a:r>
              <a:rPr kumimoji="0" lang="en-US" sz="1000" b="0" i="0" u="none" strike="noStrike" kern="0" cap="none" spc="0" normalizeH="0" baseline="0" noProof="0" dirty="0" smtClean="0">
                <a:ln>
                  <a:noFill/>
                </a:ln>
                <a:solidFill>
                  <a:srgbClr val="FFFFFF"/>
                </a:solidFill>
                <a:effectLst/>
                <a:uLnTx/>
                <a:uFillTx/>
                <a:latin typeface="Segoe UI"/>
              </a:rPr>
              <a:t>: John.Doe@contoso.mail.onmicrosoft.com</a:t>
            </a:r>
          </a:p>
        </p:txBody>
      </p:sp>
      <p:sp>
        <p:nvSpPr>
          <p:cNvPr id="27" name="TextBox 45"/>
          <p:cNvSpPr txBox="1"/>
          <p:nvPr/>
        </p:nvSpPr>
        <p:spPr>
          <a:xfrm>
            <a:off x="698004" y="3326304"/>
            <a:ext cx="3040897" cy="1015663"/>
          </a:xfrm>
          <a:prstGeom prst="roundRect">
            <a:avLst>
              <a:gd name="adj" fmla="val 0"/>
            </a:avLst>
          </a:prstGeom>
          <a:solidFill>
            <a:srgbClr val="FFB90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wrap="square" rtlCol="0">
            <a:sp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Segoe UI"/>
              </a:rPr>
              <a:t>User Object</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Segoe UI"/>
              </a:rPr>
              <a:t>Mail-enabled (not mailbox-enabled)</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err="1" smtClean="0">
                <a:ln>
                  <a:noFill/>
                </a:ln>
                <a:solidFill>
                  <a:srgbClr val="000000"/>
                </a:solidFill>
                <a:effectLst/>
                <a:uLnTx/>
                <a:uFillTx/>
                <a:latin typeface="Segoe UI"/>
              </a:rPr>
              <a:t>ProxyAddresses</a:t>
            </a:r>
            <a:r>
              <a:rPr kumimoji="0" lang="en-US" sz="1000" b="1" i="0" u="none" strike="noStrike" kern="0" cap="none" spc="0" normalizeH="0" baseline="0" noProof="0" dirty="0" smtClean="0">
                <a:ln>
                  <a:noFill/>
                </a:ln>
                <a:solidFill>
                  <a:srgbClr val="000000"/>
                </a:solidFill>
                <a:effectLst/>
                <a:uLnTx/>
                <a:uFillTx/>
                <a:latin typeface="Segoe UI"/>
              </a:rPr>
              <a:t>:</a:t>
            </a:r>
            <a:r>
              <a:rPr kumimoji="0" lang="en-US" sz="1000" b="0" i="0" u="none" strike="noStrike" kern="0" cap="none" spc="0" normalizeH="0" baseline="0" noProof="0" dirty="0" smtClean="0">
                <a:ln>
                  <a:noFill/>
                </a:ln>
                <a:solidFill>
                  <a:srgbClr val="000000"/>
                </a:solidFill>
                <a:effectLst/>
                <a:uLnTx/>
                <a:uFillTx/>
                <a:latin typeface="Segoe UI"/>
              </a:rPr>
              <a:t/>
            </a:r>
            <a:br>
              <a:rPr kumimoji="0" lang="en-US" sz="1000" b="0" i="0" u="none" strike="noStrike" kern="0" cap="none" spc="0" normalizeH="0" baseline="0" noProof="0" dirty="0" smtClean="0">
                <a:ln>
                  <a:noFill/>
                </a:ln>
                <a:solidFill>
                  <a:srgbClr val="000000"/>
                </a:solidFill>
                <a:effectLst/>
                <a:uLnTx/>
                <a:uFillTx/>
                <a:latin typeface="Segoe UI"/>
              </a:rPr>
            </a:br>
            <a:r>
              <a:rPr kumimoji="0" lang="en-US" sz="1000" b="0" i="0" u="none" strike="noStrike" kern="0" cap="none" spc="0" normalizeH="0" baseline="0" noProof="0" dirty="0" smtClean="0">
                <a:ln>
                  <a:noFill/>
                </a:ln>
                <a:solidFill>
                  <a:srgbClr val="000000"/>
                </a:solidFill>
                <a:effectLst/>
                <a:uLnTx/>
                <a:uFillTx/>
                <a:latin typeface="Segoe UI"/>
              </a:rPr>
              <a:t>   SMTP: John.Doe@contoso.com</a:t>
            </a:r>
            <a:endParaRPr kumimoji="0" lang="en-US" sz="1000" b="1" i="0" u="none" strike="noStrike" kern="0" cap="none" spc="0" normalizeH="0" baseline="0" noProof="0" dirty="0" smtClean="0">
              <a:ln>
                <a:noFill/>
              </a:ln>
              <a:solidFill>
                <a:srgbClr val="000000"/>
              </a:solidFill>
              <a:effectLst/>
              <a:uLnTx/>
              <a:uFillTx/>
              <a:latin typeface="Segoe UI"/>
            </a:endParaRPr>
          </a:p>
          <a:p>
            <a:pPr marL="0" marR="0" lvl="0" indent="0"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err="1" smtClean="0">
                <a:ln>
                  <a:noFill/>
                </a:ln>
                <a:solidFill>
                  <a:srgbClr val="000000"/>
                </a:solidFill>
                <a:effectLst/>
                <a:uLnTx/>
                <a:uFillTx/>
                <a:latin typeface="Segoe UI"/>
              </a:rPr>
              <a:t>TargetAddresses</a:t>
            </a:r>
            <a:r>
              <a:rPr kumimoji="0" lang="en-US" sz="1000" b="1" i="0" u="none" strike="noStrike" kern="0" cap="none" spc="0" normalizeH="0" baseline="0" noProof="0" dirty="0" smtClean="0">
                <a:ln>
                  <a:noFill/>
                </a:ln>
                <a:solidFill>
                  <a:srgbClr val="000000"/>
                </a:solidFill>
                <a:effectLst/>
                <a:uLnTx/>
                <a:uFillTx/>
                <a:latin typeface="Segoe UI"/>
              </a:rPr>
              <a:t>:</a:t>
            </a:r>
            <a:r>
              <a:rPr kumimoji="0" lang="en-US" sz="1000" b="0" i="0" u="none" strike="noStrike" kern="0" cap="none" spc="0" normalizeH="0" baseline="0" noProof="0" dirty="0" smtClean="0">
                <a:ln>
                  <a:noFill/>
                </a:ln>
                <a:solidFill>
                  <a:srgbClr val="000000"/>
                </a:solidFill>
                <a:effectLst/>
                <a:uLnTx/>
                <a:uFillTx/>
                <a:latin typeface="Segoe UI"/>
              </a:rPr>
              <a:t/>
            </a:r>
            <a:br>
              <a:rPr kumimoji="0" lang="en-US" sz="1000" b="0" i="0" u="none" strike="noStrike" kern="0" cap="none" spc="0" normalizeH="0" baseline="0" noProof="0" dirty="0" smtClean="0">
                <a:ln>
                  <a:noFill/>
                </a:ln>
                <a:solidFill>
                  <a:srgbClr val="000000"/>
                </a:solidFill>
                <a:effectLst/>
                <a:uLnTx/>
                <a:uFillTx/>
                <a:latin typeface="Segoe UI"/>
              </a:rPr>
            </a:br>
            <a:r>
              <a:rPr kumimoji="0" lang="en-US" sz="1000" b="0" i="0" u="none" strike="noStrike" kern="0" cap="none" spc="0" normalizeH="0" baseline="0" noProof="0" dirty="0" smtClean="0">
                <a:ln>
                  <a:noFill/>
                </a:ln>
                <a:solidFill>
                  <a:srgbClr val="000000"/>
                </a:solidFill>
                <a:effectLst/>
                <a:uLnTx/>
                <a:uFillTx/>
                <a:latin typeface="Segoe UI"/>
              </a:rPr>
              <a:t>   SMTP: John.Doe@contoso.mail.onmicrosoft.com</a:t>
            </a:r>
          </a:p>
        </p:txBody>
      </p:sp>
      <p:cxnSp>
        <p:nvCxnSpPr>
          <p:cNvPr id="28" name="Straight Arrow Connector 30"/>
          <p:cNvCxnSpPr>
            <a:stCxn id="17" idx="3"/>
            <a:endCxn id="26" idx="0"/>
          </p:cNvCxnSpPr>
          <p:nvPr/>
        </p:nvCxnSpPr>
        <p:spPr>
          <a:xfrm>
            <a:off x="9290079" y="2592638"/>
            <a:ext cx="786292" cy="724408"/>
          </a:xfrm>
          <a:prstGeom prst="straightConnector1">
            <a:avLst/>
          </a:prstGeom>
          <a:noFill/>
          <a:ln w="25400" cap="flat" cmpd="sng" algn="ctr">
            <a:solidFill>
              <a:srgbClr val="EB3C00"/>
            </a:solidFill>
            <a:prstDash val="dash"/>
            <a:tailEnd type="arrow"/>
          </a:ln>
          <a:effectLst/>
        </p:spPr>
      </p:cxnSp>
      <p:sp>
        <p:nvSpPr>
          <p:cNvPr id="29" name="Rectangle 40"/>
          <p:cNvSpPr/>
          <p:nvPr/>
        </p:nvSpPr>
        <p:spPr bwMode="auto">
          <a:xfrm>
            <a:off x="8750978" y="4098962"/>
            <a:ext cx="2724860" cy="214594"/>
          </a:xfrm>
          <a:prstGeom prst="rect">
            <a:avLst/>
          </a:prstGeom>
          <a:noFill/>
          <a:ln w="38100">
            <a:solidFill>
              <a:srgbClr val="EB3C00"/>
            </a:solid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cxnSp>
        <p:nvCxnSpPr>
          <p:cNvPr id="30" name="Straight Arrow Connector 47"/>
          <p:cNvCxnSpPr>
            <a:stCxn id="9" idx="1"/>
            <a:endCxn id="27" idx="0"/>
          </p:cNvCxnSpPr>
          <p:nvPr/>
        </p:nvCxnSpPr>
        <p:spPr>
          <a:xfrm flipH="1">
            <a:off x="2218452" y="2555165"/>
            <a:ext cx="869099" cy="771138"/>
          </a:xfrm>
          <a:prstGeom prst="straightConnector1">
            <a:avLst/>
          </a:prstGeom>
          <a:noFill/>
          <a:ln w="25400" cap="flat" cmpd="sng" algn="ctr">
            <a:solidFill>
              <a:srgbClr val="EB3C00"/>
            </a:solidFill>
            <a:prstDash val="dash"/>
            <a:tailEnd type="arrow"/>
          </a:ln>
          <a:effectLst/>
        </p:spPr>
      </p:cxnSp>
      <p:sp>
        <p:nvSpPr>
          <p:cNvPr id="31" name="Rectangle 48"/>
          <p:cNvSpPr/>
          <p:nvPr/>
        </p:nvSpPr>
        <p:spPr bwMode="auto">
          <a:xfrm>
            <a:off x="860123" y="4107105"/>
            <a:ext cx="2765244" cy="205573"/>
          </a:xfrm>
          <a:prstGeom prst="rect">
            <a:avLst/>
          </a:prstGeom>
          <a:noFill/>
          <a:ln w="38100">
            <a:solidFill>
              <a:srgbClr val="EB3C00"/>
            </a:solid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
        <p:nvSpPr>
          <p:cNvPr id="32" name="Rectangle 49"/>
          <p:cNvSpPr/>
          <p:nvPr/>
        </p:nvSpPr>
        <p:spPr bwMode="auto">
          <a:xfrm>
            <a:off x="845497" y="3798558"/>
            <a:ext cx="1839010" cy="214594"/>
          </a:xfrm>
          <a:prstGeom prst="rect">
            <a:avLst/>
          </a:prstGeom>
          <a:noFill/>
          <a:ln w="38100">
            <a:solidFill>
              <a:srgbClr val="EB3C00"/>
            </a:solid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33"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2334" y="4722332"/>
            <a:ext cx="557710" cy="557855"/>
          </a:xfrm>
          <a:prstGeom prst="rect">
            <a:avLst/>
          </a:prstGeom>
        </p:spPr>
      </p:pic>
      <p:pic>
        <p:nvPicPr>
          <p:cNvPr id="34"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04785" y="3490346"/>
            <a:ext cx="462436" cy="462556"/>
          </a:xfrm>
          <a:prstGeom prst="rect">
            <a:avLst/>
          </a:prstGeom>
        </p:spPr>
      </p:pic>
      <p:pic>
        <p:nvPicPr>
          <p:cNvPr id="35"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88542" y="3511473"/>
            <a:ext cx="462436" cy="462556"/>
          </a:xfrm>
          <a:prstGeom prst="rect">
            <a:avLst/>
          </a:prstGeom>
        </p:spPr>
      </p:pic>
      <p:pic>
        <p:nvPicPr>
          <p:cNvPr id="36" name="Picture 5" descr="C:\Users\tashwor.REDMOND\AppData\Local\Microsoft\Windows\Temporary Internet Files\Content.IE5\ON1BJX2K\MCj04414550000[1].png"/>
          <p:cNvPicPr>
            <a:picLocks noChangeAspect="1" noChangeArrowheads="1"/>
          </p:cNvPicPr>
          <p:nvPr/>
        </p:nvPicPr>
        <p:blipFill>
          <a:blip r:embed="rId7" cstate="print"/>
          <a:srcRect/>
          <a:stretch>
            <a:fillRect/>
          </a:stretch>
        </p:blipFill>
        <p:spPr bwMode="auto">
          <a:xfrm>
            <a:off x="1371188" y="5111067"/>
            <a:ext cx="542784" cy="542925"/>
          </a:xfrm>
          <a:prstGeom prst="rect">
            <a:avLst/>
          </a:prstGeom>
          <a:noFill/>
        </p:spPr>
      </p:pic>
      <p:pic>
        <p:nvPicPr>
          <p:cNvPr id="37" name="Picture 5" descr="C:\Users\tashwor.REDMOND\AppData\Local\Microsoft\Windows\Temporary Internet Files\Content.IE5\ON1BJX2K\MCj04414550000[1].png"/>
          <p:cNvPicPr>
            <a:picLocks noChangeAspect="1" noChangeArrowheads="1"/>
          </p:cNvPicPr>
          <p:nvPr/>
        </p:nvPicPr>
        <p:blipFill>
          <a:blip r:embed="rId7" cstate="print"/>
          <a:srcRect/>
          <a:stretch>
            <a:fillRect/>
          </a:stretch>
        </p:blipFill>
        <p:spPr bwMode="auto">
          <a:xfrm>
            <a:off x="6098940" y="1519505"/>
            <a:ext cx="542784" cy="542925"/>
          </a:xfrm>
          <a:prstGeom prst="rect">
            <a:avLst/>
          </a:prstGeom>
          <a:noFill/>
        </p:spPr>
      </p:pic>
    </p:spTree>
    <p:extLst>
      <p:ext uri="{BB962C8B-B14F-4D97-AF65-F5344CB8AC3E}">
        <p14:creationId xmlns:p14="http://schemas.microsoft.com/office/powerpoint/2010/main" val="18941568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nodeType="clickEffect">
                                  <p:stCondLst>
                                    <p:cond delay="0"/>
                                  </p:stCondLst>
                                  <p:childTnLst>
                                    <p:animMotion origin="layout" path="M -0.00013 -0.0007 L -0.03763 0.08518 L -0.23138 0.13819 " pathEditMode="relative" rAng="0" ptsTypes="AAA">
                                      <p:cBhvr>
                                        <p:cTn id="68" dur="2000" fill="hold"/>
                                        <p:tgtEl>
                                          <p:spTgt spid="37"/>
                                        </p:tgtEl>
                                        <p:attrNameLst>
                                          <p:attrName>ppt_x</p:attrName>
                                          <p:attrName>ppt_y</p:attrName>
                                        </p:attrNameLst>
                                      </p:cBhvr>
                                      <p:rCtr x="-11563" y="6944"/>
                                    </p:animMotion>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26" presetClass="emph" presetSubtype="0" fill="hold" grpId="1" nodeType="withEffect">
                                  <p:stCondLst>
                                    <p:cond delay="0"/>
                                  </p:stCondLst>
                                  <p:childTnLst>
                                    <p:animEffect transition="out" filter="fade">
                                      <p:cBhvr>
                                        <p:cTn id="78" dur="500" tmFilter="0, 0; .2, .5; .8, .5; 1, 0"/>
                                        <p:tgtEl>
                                          <p:spTgt spid="32"/>
                                        </p:tgtEl>
                                      </p:cBhvr>
                                    </p:animEffect>
                                    <p:animScale>
                                      <p:cBhvr>
                                        <p:cTn id="79" dur="250" autoRev="1" fill="hold"/>
                                        <p:tgtEl>
                                          <p:spTgt spid="32"/>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2" nodeType="clickEffect">
                                  <p:stCondLst>
                                    <p:cond delay="0"/>
                                  </p:stCondLst>
                                  <p:childTnLst>
                                    <p:set>
                                      <p:cBhvr>
                                        <p:cTn id="83" dur="1" fill="hold">
                                          <p:stCondLst>
                                            <p:cond delay="0"/>
                                          </p:stCondLst>
                                        </p:cTn>
                                        <p:tgtEl>
                                          <p:spTgt spid="32"/>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childTnLst>
                                </p:cTn>
                              </p:par>
                              <p:par>
                                <p:cTn id="86" presetID="26" presetClass="emph" presetSubtype="0" fill="hold" grpId="1" nodeType="withEffect">
                                  <p:stCondLst>
                                    <p:cond delay="0"/>
                                  </p:stCondLst>
                                  <p:childTnLst>
                                    <p:animEffect transition="out" filter="fade">
                                      <p:cBhvr>
                                        <p:cTn id="87" dur="500" tmFilter="0, 0; .2, .5; .8, .5; 1, 0"/>
                                        <p:tgtEl>
                                          <p:spTgt spid="31"/>
                                        </p:tgtEl>
                                      </p:cBhvr>
                                    </p:animEffect>
                                    <p:animScale>
                                      <p:cBhvr>
                                        <p:cTn id="88" dur="250" autoRev="1" fill="hold"/>
                                        <p:tgtEl>
                                          <p:spTgt spid="31"/>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2" nodeType="clickEffect">
                                  <p:stCondLst>
                                    <p:cond delay="0"/>
                                  </p:stCondLst>
                                  <p:childTnLst>
                                    <p:set>
                                      <p:cBhvr>
                                        <p:cTn id="92" dur="1" fill="hold">
                                          <p:stCondLst>
                                            <p:cond delay="0"/>
                                          </p:stCondLst>
                                        </p:cTn>
                                        <p:tgtEl>
                                          <p:spTgt spid="31"/>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0"/>
                                        </p:tgtEl>
                                        <p:attrNameLst>
                                          <p:attrName>style.visibility</p:attrName>
                                        </p:attrNameLst>
                                      </p:cBhvr>
                                      <p:to>
                                        <p:strVal val="hidden"/>
                                      </p:to>
                                    </p:set>
                                  </p:childTnLst>
                                </p:cTn>
                              </p:par>
                              <p:par>
                                <p:cTn id="95" presetID="0" presetClass="path" presetSubtype="0" accel="50000" decel="50000" fill="hold" nodeType="withEffect">
                                  <p:stCondLst>
                                    <p:cond delay="0"/>
                                  </p:stCondLst>
                                  <p:childTnLst>
                                    <p:animMotion origin="layout" path="M -0.23138 0.13819 L -0.03333 0.48796 L 0.20404 0.13194 " pathEditMode="relative" ptsTypes="AAA">
                                      <p:cBhvr>
                                        <p:cTn id="96" dur="2000" fill="hold"/>
                                        <p:tgtEl>
                                          <p:spTgt spid="37"/>
                                        </p:tgtEl>
                                        <p:attrNameLst>
                                          <p:attrName>ppt_x</p:attrName>
                                          <p:attrName>ppt_y</p:attrName>
                                        </p:attrNameLst>
                                      </p:cBhvr>
                                    </p:animMotion>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9"/>
                                        </p:tgtEl>
                                        <p:attrNameLst>
                                          <p:attrName>style.visibility</p:attrName>
                                        </p:attrNameLst>
                                      </p:cBhvr>
                                      <p:to>
                                        <p:strVal val="visible"/>
                                      </p:to>
                                    </p:set>
                                  </p:childTnLst>
                                </p:cTn>
                              </p:par>
                              <p:par>
                                <p:cTn id="105" presetID="26" presetClass="emph" presetSubtype="0" fill="hold" grpId="1" nodeType="withEffect">
                                  <p:stCondLst>
                                    <p:cond delay="0"/>
                                  </p:stCondLst>
                                  <p:childTnLst>
                                    <p:animEffect transition="out" filter="fade">
                                      <p:cBhvr>
                                        <p:cTn id="106" dur="500" tmFilter="0, 0; .2, .5; .8, .5; 1, 0"/>
                                        <p:tgtEl>
                                          <p:spTgt spid="29"/>
                                        </p:tgtEl>
                                      </p:cBhvr>
                                    </p:animEffect>
                                    <p:animScale>
                                      <p:cBhvr>
                                        <p:cTn id="107" dur="250" autoRev="1" fill="hold"/>
                                        <p:tgtEl>
                                          <p:spTgt spid="29"/>
                                        </p:tgtEl>
                                      </p:cBhvr>
                                      <p:by x="105000" y="105000"/>
                                    </p:animScale>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28"/>
                                        </p:tgtEl>
                                        <p:attrNameLst>
                                          <p:attrName>style.visibility</p:attrName>
                                        </p:attrNameLst>
                                      </p:cBhvr>
                                      <p:to>
                                        <p:strVal val="hidden"/>
                                      </p:to>
                                    </p:set>
                                  </p:childTnLst>
                                </p:cTn>
                              </p:par>
                              <p:par>
                                <p:cTn id="112" presetID="1" presetClass="exit" presetSubtype="0" fill="hold" grpId="2" nodeType="withEffect">
                                  <p:stCondLst>
                                    <p:cond delay="0"/>
                                  </p:stCondLst>
                                  <p:childTnLst>
                                    <p:set>
                                      <p:cBhvr>
                                        <p:cTn id="113" dur="1" fill="hold">
                                          <p:stCondLst>
                                            <p:cond delay="0"/>
                                          </p:stCondLst>
                                        </p:cTn>
                                        <p:tgtEl>
                                          <p:spTgt spid="29"/>
                                        </p:tgtEl>
                                        <p:attrNameLst>
                                          <p:attrName>style.visibility</p:attrName>
                                        </p:attrNameLst>
                                      </p:cBhvr>
                                      <p:to>
                                        <p:strVal val="hidden"/>
                                      </p:to>
                                    </p:set>
                                  </p:childTnLst>
                                </p:cTn>
                              </p:par>
                              <p:par>
                                <p:cTn id="114" presetID="0" presetClass="path" presetSubtype="0" accel="50000" decel="50000" fill="hold" nodeType="withEffect">
                                  <p:stCondLst>
                                    <p:cond delay="0"/>
                                  </p:stCondLst>
                                  <p:childTnLst>
                                    <p:animMotion origin="layout" path="M 0.20117 0.13495 L 0.15156 0.31111 " pathEditMode="relative" ptsTypes="AA">
                                      <p:cBhvr>
                                        <p:cTn id="115" dur="2000" fill="hold"/>
                                        <p:tgtEl>
                                          <p:spTgt spid="37"/>
                                        </p:tgtEl>
                                        <p:attrNameLst>
                                          <p:attrName>ppt_x</p:attrName>
                                          <p:attrName>ppt_y</p:attrName>
                                        </p:attrNameLst>
                                      </p:cBhvr>
                                    </p:animMotion>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0"/>
                                          </p:stCondLst>
                                        </p:cTn>
                                        <p:tgtEl>
                                          <p:spTgt spid="37"/>
                                        </p:tgtEl>
                                        <p:attrNameLst>
                                          <p:attrName>style.visibility</p:attrName>
                                        </p:attrNameLst>
                                      </p:cBhvr>
                                      <p:to>
                                        <p:strVal val="hidden"/>
                                      </p:to>
                                    </p:set>
                                  </p:childTnLst>
                                </p:cTn>
                              </p:par>
                              <p:par>
                                <p:cTn id="120" presetID="1" presetClass="entr" presetSubtype="0" fill="hold" nodeType="withEffect">
                                  <p:stCondLst>
                                    <p:cond delay="0"/>
                                  </p:stCondLst>
                                  <p:childTnLst>
                                    <p:set>
                                      <p:cBhvr>
                                        <p:cTn id="121" dur="1" fill="hold">
                                          <p:stCondLst>
                                            <p:cond delay="0"/>
                                          </p:stCondLst>
                                        </p:cTn>
                                        <p:tgtEl>
                                          <p:spTgt spid="3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36"/>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0" presetClass="path" presetSubtype="0" accel="50000" decel="50000" fill="hold" nodeType="clickEffect">
                                  <p:stCondLst>
                                    <p:cond delay="0"/>
                                  </p:stCondLst>
                                  <p:childTnLst>
                                    <p:animMotion origin="layout" path="M 0.00286 -0.00694 L 0.15872 -0.38495 " pathEditMode="relative" ptsTypes="AA">
                                      <p:cBhvr>
                                        <p:cTn id="129" dur="2000" fill="hold"/>
                                        <p:tgtEl>
                                          <p:spTgt spid="36"/>
                                        </p:tgtEl>
                                        <p:attrNameLst>
                                          <p:attrName>ppt_x</p:attrName>
                                          <p:attrName>ppt_y</p:attrName>
                                        </p:attrNameLst>
                                      </p:cBhvr>
                                    </p:animMotion>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30"/>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3" nodeType="clickEffect">
                                  <p:stCondLst>
                                    <p:cond delay="0"/>
                                  </p:stCondLst>
                                  <p:childTnLst>
                                    <p:set>
                                      <p:cBhvr>
                                        <p:cTn id="137" dur="1" fill="hold">
                                          <p:stCondLst>
                                            <p:cond delay="0"/>
                                          </p:stCondLst>
                                        </p:cTn>
                                        <p:tgtEl>
                                          <p:spTgt spid="32"/>
                                        </p:tgtEl>
                                        <p:attrNameLst>
                                          <p:attrName>style.visibility</p:attrName>
                                        </p:attrNameLst>
                                      </p:cBhvr>
                                      <p:to>
                                        <p:strVal val="visible"/>
                                      </p:to>
                                    </p:set>
                                  </p:childTnLst>
                                </p:cTn>
                              </p:par>
                              <p:par>
                                <p:cTn id="138" presetID="26" presetClass="emph" presetSubtype="0" fill="hold" grpId="4" nodeType="withEffect">
                                  <p:stCondLst>
                                    <p:cond delay="0"/>
                                  </p:stCondLst>
                                  <p:childTnLst>
                                    <p:animEffect transition="out" filter="fade">
                                      <p:cBhvr>
                                        <p:cTn id="139" dur="500" tmFilter="0, 0; .2, .5; .8, .5; 1, 0"/>
                                        <p:tgtEl>
                                          <p:spTgt spid="32"/>
                                        </p:tgtEl>
                                      </p:cBhvr>
                                    </p:animEffect>
                                    <p:animScale>
                                      <p:cBhvr>
                                        <p:cTn id="140" dur="250" autoRev="1" fill="hold"/>
                                        <p:tgtEl>
                                          <p:spTgt spid="32"/>
                                        </p:tgtEl>
                                      </p:cBhvr>
                                      <p:by x="105000" y="105000"/>
                                    </p:animScale>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5" nodeType="clickEffect">
                                  <p:stCondLst>
                                    <p:cond delay="0"/>
                                  </p:stCondLst>
                                  <p:childTnLst>
                                    <p:set>
                                      <p:cBhvr>
                                        <p:cTn id="144" dur="1" fill="hold">
                                          <p:stCondLst>
                                            <p:cond delay="0"/>
                                          </p:stCondLst>
                                        </p:cTn>
                                        <p:tgtEl>
                                          <p:spTgt spid="32"/>
                                        </p:tgtEl>
                                        <p:attrNameLst>
                                          <p:attrName>style.visibility</p:attrName>
                                        </p:attrNameLst>
                                      </p:cBhvr>
                                      <p:to>
                                        <p:strVal val="hidden"/>
                                      </p:to>
                                    </p:set>
                                  </p:childTnLst>
                                </p:cTn>
                              </p:par>
                              <p:par>
                                <p:cTn id="145" presetID="1" presetClass="entr" presetSubtype="0" fill="hold" grpId="3" nodeType="withEffect">
                                  <p:stCondLst>
                                    <p:cond delay="0"/>
                                  </p:stCondLst>
                                  <p:childTnLst>
                                    <p:set>
                                      <p:cBhvr>
                                        <p:cTn id="146" dur="1" fill="hold">
                                          <p:stCondLst>
                                            <p:cond delay="0"/>
                                          </p:stCondLst>
                                        </p:cTn>
                                        <p:tgtEl>
                                          <p:spTgt spid="31"/>
                                        </p:tgtEl>
                                        <p:attrNameLst>
                                          <p:attrName>style.visibility</p:attrName>
                                        </p:attrNameLst>
                                      </p:cBhvr>
                                      <p:to>
                                        <p:strVal val="visible"/>
                                      </p:to>
                                    </p:set>
                                  </p:childTnLst>
                                </p:cTn>
                              </p:par>
                              <p:par>
                                <p:cTn id="147" presetID="26" presetClass="emph" presetSubtype="0" fill="hold" grpId="4" nodeType="withEffect">
                                  <p:stCondLst>
                                    <p:cond delay="0"/>
                                  </p:stCondLst>
                                  <p:childTnLst>
                                    <p:animEffect transition="out" filter="fade">
                                      <p:cBhvr>
                                        <p:cTn id="148" dur="500" tmFilter="0, 0; .2, .5; .8, .5; 1, 0"/>
                                        <p:tgtEl>
                                          <p:spTgt spid="31"/>
                                        </p:tgtEl>
                                      </p:cBhvr>
                                    </p:animEffect>
                                    <p:animScale>
                                      <p:cBhvr>
                                        <p:cTn id="149" dur="250" autoRev="1" fill="hold"/>
                                        <p:tgtEl>
                                          <p:spTgt spid="31"/>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nodeType="clickEffect">
                                  <p:stCondLst>
                                    <p:cond delay="0"/>
                                  </p:stCondLst>
                                  <p:childTnLst>
                                    <p:set>
                                      <p:cBhvr>
                                        <p:cTn id="153" dur="1" fill="hold">
                                          <p:stCondLst>
                                            <p:cond delay="0"/>
                                          </p:stCondLst>
                                        </p:cTn>
                                        <p:tgtEl>
                                          <p:spTgt spid="30"/>
                                        </p:tgtEl>
                                        <p:attrNameLst>
                                          <p:attrName>style.visibility</p:attrName>
                                        </p:attrNameLst>
                                      </p:cBhvr>
                                      <p:to>
                                        <p:strVal val="hidden"/>
                                      </p:to>
                                    </p:set>
                                  </p:childTnLst>
                                </p:cTn>
                              </p:par>
                              <p:par>
                                <p:cTn id="154" presetID="1" presetClass="exit" presetSubtype="0" fill="hold" grpId="5" nodeType="withEffect">
                                  <p:stCondLst>
                                    <p:cond delay="0"/>
                                  </p:stCondLst>
                                  <p:childTnLst>
                                    <p:set>
                                      <p:cBhvr>
                                        <p:cTn id="155" dur="1" fill="hold">
                                          <p:stCondLst>
                                            <p:cond delay="0"/>
                                          </p:stCondLst>
                                        </p:cTn>
                                        <p:tgtEl>
                                          <p:spTgt spid="31"/>
                                        </p:tgtEl>
                                        <p:attrNameLst>
                                          <p:attrName>style.visibility</p:attrName>
                                        </p:attrNameLst>
                                      </p:cBhvr>
                                      <p:to>
                                        <p:strVal val="hidden"/>
                                      </p:to>
                                    </p:set>
                                  </p:childTnLst>
                                </p:cTn>
                              </p:par>
                              <p:par>
                                <p:cTn id="156" presetID="0" presetClass="path" presetSubtype="0" accel="50000" decel="50000" fill="hold" nodeType="withEffect">
                                  <p:stCondLst>
                                    <p:cond delay="0"/>
                                  </p:stCondLst>
                                  <p:childTnLst>
                                    <p:animMotion origin="layout" path="M 0.15651 -0.38565 L 0.35234 -0.0412 L 0.59049 -0.39722 " pathEditMode="relative" ptsTypes="AAA">
                                      <p:cBhvr>
                                        <p:cTn id="157" dur="2000" fill="hold"/>
                                        <p:tgtEl>
                                          <p:spTgt spid="36"/>
                                        </p:tgtEl>
                                        <p:attrNameLst>
                                          <p:attrName>ppt_x</p:attrName>
                                          <p:attrName>ppt_y</p:attrName>
                                        </p:attrNameLst>
                                      </p:cBhvr>
                                    </p:animMotion>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28"/>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3" nodeType="clickEffect">
                                  <p:stCondLst>
                                    <p:cond delay="0"/>
                                  </p:stCondLst>
                                  <p:childTnLst>
                                    <p:set>
                                      <p:cBhvr>
                                        <p:cTn id="165" dur="1" fill="hold">
                                          <p:stCondLst>
                                            <p:cond delay="0"/>
                                          </p:stCondLst>
                                        </p:cTn>
                                        <p:tgtEl>
                                          <p:spTgt spid="29"/>
                                        </p:tgtEl>
                                        <p:attrNameLst>
                                          <p:attrName>style.visibility</p:attrName>
                                        </p:attrNameLst>
                                      </p:cBhvr>
                                      <p:to>
                                        <p:strVal val="visible"/>
                                      </p:to>
                                    </p:set>
                                  </p:childTnLst>
                                </p:cTn>
                              </p:par>
                              <p:par>
                                <p:cTn id="166" presetID="26" presetClass="emph" presetSubtype="0" fill="hold" grpId="4" nodeType="withEffect">
                                  <p:stCondLst>
                                    <p:cond delay="0"/>
                                  </p:stCondLst>
                                  <p:childTnLst>
                                    <p:animEffect transition="out" filter="fade">
                                      <p:cBhvr>
                                        <p:cTn id="167" dur="500" tmFilter="0, 0; .2, .5; .8, .5; 1, 0"/>
                                        <p:tgtEl>
                                          <p:spTgt spid="29"/>
                                        </p:tgtEl>
                                      </p:cBhvr>
                                    </p:animEffect>
                                    <p:animScale>
                                      <p:cBhvr>
                                        <p:cTn id="168" dur="250" autoRev="1" fill="hold"/>
                                        <p:tgtEl>
                                          <p:spTgt spid="29"/>
                                        </p:tgtEl>
                                      </p:cBhvr>
                                      <p:by x="105000" y="105000"/>
                                    </p:animScale>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nodeType="clickEffect">
                                  <p:stCondLst>
                                    <p:cond delay="0"/>
                                  </p:stCondLst>
                                  <p:childTnLst>
                                    <p:set>
                                      <p:cBhvr>
                                        <p:cTn id="172" dur="1" fill="hold">
                                          <p:stCondLst>
                                            <p:cond delay="0"/>
                                          </p:stCondLst>
                                        </p:cTn>
                                        <p:tgtEl>
                                          <p:spTgt spid="28"/>
                                        </p:tgtEl>
                                        <p:attrNameLst>
                                          <p:attrName>style.visibility</p:attrName>
                                        </p:attrNameLst>
                                      </p:cBhvr>
                                      <p:to>
                                        <p:strVal val="hidden"/>
                                      </p:to>
                                    </p:set>
                                  </p:childTnLst>
                                </p:cTn>
                              </p:par>
                              <p:par>
                                <p:cTn id="173" presetID="1" presetClass="exit" presetSubtype="0" fill="hold" grpId="5" nodeType="withEffect">
                                  <p:stCondLst>
                                    <p:cond delay="0"/>
                                  </p:stCondLst>
                                  <p:childTnLst>
                                    <p:set>
                                      <p:cBhvr>
                                        <p:cTn id="174" dur="1" fill="hold">
                                          <p:stCondLst>
                                            <p:cond delay="0"/>
                                          </p:stCondLst>
                                        </p:cTn>
                                        <p:tgtEl>
                                          <p:spTgt spid="29"/>
                                        </p:tgtEl>
                                        <p:attrNameLst>
                                          <p:attrName>style.visibility</p:attrName>
                                        </p:attrNameLst>
                                      </p:cBhvr>
                                      <p:to>
                                        <p:strVal val="hidden"/>
                                      </p:to>
                                    </p:set>
                                  </p:childTnLst>
                                </p:cTn>
                              </p:par>
                              <p:par>
                                <p:cTn id="175" presetID="0" presetClass="path" presetSubtype="0" accel="50000" decel="50000" fill="hold" nodeType="withEffect">
                                  <p:stCondLst>
                                    <p:cond delay="0"/>
                                  </p:stCondLst>
                                  <p:childTnLst>
                                    <p:animMotion origin="layout" path="M 0.58971 -0.39398 L 0.54101 -0.21666 " pathEditMode="relative" ptsTypes="AA">
                                      <p:cBhvr>
                                        <p:cTn id="176" dur="2000" fill="hold"/>
                                        <p:tgtEl>
                                          <p:spTgt spid="3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p:bldP spid="12" grpId="0"/>
      <p:bldP spid="13" grpId="0" animBg="1"/>
      <p:bldP spid="14" grpId="0" animBg="1"/>
      <p:bldP spid="15" grpId="0" animBg="1"/>
      <p:bldP spid="16" grpId="0" animBg="1"/>
      <p:bldP spid="19" grpId="0"/>
      <p:bldP spid="20" grpId="0"/>
      <p:bldP spid="22" grpId="0"/>
      <p:bldP spid="25" grpId="0"/>
      <p:bldP spid="26" grpId="0" animBg="1"/>
      <p:bldP spid="27" grpId="0" animBg="1"/>
      <p:bldP spid="29" grpId="0" animBg="1"/>
      <p:bldP spid="29" grpId="1" animBg="1"/>
      <p:bldP spid="29" grpId="2" animBg="1"/>
      <p:bldP spid="29" grpId="3" animBg="1"/>
      <p:bldP spid="29" grpId="4" animBg="1"/>
      <p:bldP spid="29" grpId="5" animBg="1"/>
      <p:bldP spid="31" grpId="0" animBg="1"/>
      <p:bldP spid="31" grpId="1" animBg="1"/>
      <p:bldP spid="31" grpId="2" animBg="1"/>
      <p:bldP spid="31" grpId="3" animBg="1"/>
      <p:bldP spid="31" grpId="4" animBg="1"/>
      <p:bldP spid="31" grpId="5" animBg="1"/>
      <p:bldP spid="32" grpId="0" animBg="1"/>
      <p:bldP spid="32" grpId="1" animBg="1"/>
      <p:bldP spid="32" grpId="2" animBg="1"/>
      <p:bldP spid="32" grpId="3" animBg="1"/>
      <p:bldP spid="32" grpId="4" animBg="1"/>
      <p:bldP spid="32" grpId="5"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Mail </a:t>
            </a:r>
            <a:r>
              <a:rPr lang="en-US" dirty="0" smtClean="0"/>
              <a:t>routing</a:t>
            </a:r>
            <a:br>
              <a:rPr lang="en-US" dirty="0" smtClean="0"/>
            </a:br>
            <a:r>
              <a:rPr lang="en-US" dirty="0" smtClean="0"/>
              <a:t>Office </a:t>
            </a:r>
            <a:r>
              <a:rPr lang="en-US" dirty="0"/>
              <a:t>365 to on-premises</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75</a:t>
            </a:fld>
            <a:endParaRPr lang="de-DE"/>
          </a:p>
        </p:txBody>
      </p:sp>
      <p:sp>
        <p:nvSpPr>
          <p:cNvPr id="5" name="Rounded Rectangle 4"/>
          <p:cNvSpPr/>
          <p:nvPr/>
        </p:nvSpPr>
        <p:spPr>
          <a:xfrm>
            <a:off x="519113" y="1617805"/>
            <a:ext cx="3656648" cy="4114800"/>
          </a:xfrm>
          <a:prstGeom prst="roundRect">
            <a:avLst>
              <a:gd name="adj" fmla="val 0"/>
            </a:avLst>
          </a:prstGeom>
          <a:solidFill>
            <a:srgbClr val="FFFFFF">
              <a:lumMod val="65000"/>
            </a:srgbClr>
          </a:solidFill>
          <a:ln w="9525" cap="flat" cmpd="sng" algn="ctr">
            <a:noFill/>
            <a:prstDash val="solid"/>
          </a:ln>
          <a:effectLst/>
        </p:spPr>
        <p:txBody>
          <a:bodyPr rtlCol="0" anchor="t"/>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On-premises</a:t>
            </a:r>
          </a:p>
        </p:txBody>
      </p:sp>
      <p:sp>
        <p:nvSpPr>
          <p:cNvPr id="6" name="Rounded Rectangle 13"/>
          <p:cNvSpPr/>
          <p:nvPr/>
        </p:nvSpPr>
        <p:spPr>
          <a:xfrm rot="5400000">
            <a:off x="2334323" y="3446665"/>
            <a:ext cx="4114800" cy="457081"/>
          </a:xfrm>
          <a:prstGeom prst="roundRect">
            <a:avLst>
              <a:gd name="adj" fmla="val 0"/>
            </a:avLst>
          </a:prstGeom>
          <a:solidFill>
            <a:srgbClr val="797A7D"/>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FFFFFF"/>
                </a:solidFill>
                <a:effectLst/>
                <a:uLnTx/>
                <a:uFillTx/>
                <a:latin typeface="Segoe UI"/>
              </a:rPr>
              <a:t>Message filtering</a:t>
            </a:r>
            <a:endParaRPr kumimoji="0" lang="en-US" sz="1800" b="0" i="0" u="none" strike="noStrike" kern="0" cap="none" spc="0" normalizeH="0" baseline="0" noProof="0" dirty="0" smtClean="0">
              <a:ln>
                <a:noFill/>
              </a:ln>
              <a:solidFill>
                <a:srgbClr val="FFFFFF"/>
              </a:solidFill>
              <a:effectLst/>
              <a:uLnTx/>
              <a:uFillTx/>
              <a:latin typeface="Segoe UI"/>
            </a:endParaRPr>
          </a:p>
        </p:txBody>
      </p:sp>
      <p:sp>
        <p:nvSpPr>
          <p:cNvPr id="7" name="Rounded Rectangle 20"/>
          <p:cNvSpPr/>
          <p:nvPr/>
        </p:nvSpPr>
        <p:spPr>
          <a:xfrm>
            <a:off x="4947742" y="2111941"/>
            <a:ext cx="2285405" cy="457200"/>
          </a:xfrm>
          <a:prstGeom prst="roundRect">
            <a:avLst>
              <a:gd name="adj" fmla="val 0"/>
            </a:avLst>
          </a:prstGeom>
          <a:solidFill>
            <a:srgbClr val="FFB9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Segoe UI"/>
              </a:rPr>
              <a:t>MX Record:</a:t>
            </a:r>
          </a:p>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000000"/>
                </a:solidFill>
                <a:effectLst/>
                <a:uLnTx/>
                <a:uFillTx/>
                <a:latin typeface="Segoe UI"/>
              </a:rPr>
              <a:t>contoso.com</a:t>
            </a:r>
          </a:p>
        </p:txBody>
      </p:sp>
      <p:sp>
        <p:nvSpPr>
          <p:cNvPr id="8" name="Down Arrow 21"/>
          <p:cNvSpPr/>
          <p:nvPr/>
        </p:nvSpPr>
        <p:spPr>
          <a:xfrm rot="4658592">
            <a:off x="4965444" y="2370470"/>
            <a:ext cx="111997" cy="737121"/>
          </a:xfrm>
          <a:prstGeom prst="downArrow">
            <a:avLst/>
          </a:prstGeom>
          <a:solidFill>
            <a:srgbClr val="FFB9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Segoe UI"/>
            </a:endParaRPr>
          </a:p>
        </p:txBody>
      </p:sp>
      <p:pic>
        <p:nvPicPr>
          <p:cNvPr id="9"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551" y="2092430"/>
            <a:ext cx="925230" cy="925471"/>
          </a:xfrm>
          <a:prstGeom prst="rect">
            <a:avLst/>
          </a:prstGeom>
        </p:spPr>
      </p:pic>
      <p:pic>
        <p:nvPicPr>
          <p:cNvPr id="10"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123" y="2092428"/>
            <a:ext cx="925230" cy="925471"/>
          </a:xfrm>
          <a:prstGeom prst="rect">
            <a:avLst/>
          </a:prstGeom>
        </p:spPr>
      </p:pic>
      <p:sp>
        <p:nvSpPr>
          <p:cNvPr id="11" name="TextBox 7"/>
          <p:cNvSpPr txBox="1"/>
          <p:nvPr/>
        </p:nvSpPr>
        <p:spPr>
          <a:xfrm>
            <a:off x="3206030" y="2997788"/>
            <a:ext cx="677621" cy="184666"/>
          </a:xfrm>
          <a:prstGeom prst="rect">
            <a:avLst/>
          </a:prstGeom>
          <a:noFill/>
        </p:spPr>
        <p:txBody>
          <a:bodyPr wrap="square" lIns="0" tIns="0" rIns="0" bIns="0" rtlCol="0">
            <a:spAutoFit/>
          </a:bodyPr>
          <a:lstStyle/>
          <a:p>
            <a:pPr defTabSz="914363" fontAlgn="auto">
              <a:spcBef>
                <a:spcPts val="0"/>
              </a:spcBef>
              <a:spcAft>
                <a:spcPts val="0"/>
              </a:spcAft>
            </a:pPr>
            <a:r>
              <a:rPr lang="en-US" sz="1200" spc="-70" dirty="0" smtClean="0">
                <a:solidFill>
                  <a:srgbClr val="FFFFFF"/>
                </a:solidFill>
                <a:latin typeface="Segoe UI"/>
              </a:rPr>
              <a:t>Exchange</a:t>
            </a:r>
          </a:p>
        </p:txBody>
      </p:sp>
      <p:sp>
        <p:nvSpPr>
          <p:cNvPr id="12" name="TextBox 26"/>
          <p:cNvSpPr txBox="1"/>
          <p:nvPr/>
        </p:nvSpPr>
        <p:spPr>
          <a:xfrm>
            <a:off x="794969" y="2997788"/>
            <a:ext cx="990166" cy="184666"/>
          </a:xfrm>
          <a:prstGeom prst="rect">
            <a:avLst/>
          </a:prstGeom>
          <a:noFill/>
        </p:spPr>
        <p:txBody>
          <a:bodyPr wrap="square" lIns="0" tIns="0" rIns="0" bIns="0" rtlCol="0">
            <a:spAutoFit/>
          </a:bodyPr>
          <a:lstStyle/>
          <a:p>
            <a:pPr defTabSz="914363" fontAlgn="auto">
              <a:spcBef>
                <a:spcPts val="0"/>
              </a:spcBef>
              <a:spcAft>
                <a:spcPts val="0"/>
              </a:spcAft>
            </a:pPr>
            <a:r>
              <a:rPr lang="en-US" sz="1200" spc="-70" dirty="0" smtClean="0">
                <a:solidFill>
                  <a:srgbClr val="FFFFFF"/>
                </a:solidFill>
                <a:latin typeface="Segoe UI"/>
              </a:rPr>
              <a:t>Active Directory</a:t>
            </a:r>
          </a:p>
        </p:txBody>
      </p:sp>
      <p:sp>
        <p:nvSpPr>
          <p:cNvPr id="13" name="Rounded Rectangle 27"/>
          <p:cNvSpPr/>
          <p:nvPr/>
        </p:nvSpPr>
        <p:spPr>
          <a:xfrm>
            <a:off x="8011478" y="1617805"/>
            <a:ext cx="3656648" cy="4114800"/>
          </a:xfrm>
          <a:prstGeom prst="roundRect">
            <a:avLst>
              <a:gd name="adj" fmla="val 0"/>
            </a:avLst>
          </a:prstGeom>
          <a:solidFill>
            <a:srgbClr val="0072C6"/>
          </a:solidFill>
          <a:ln w="9525" cap="flat" cmpd="sng" algn="ctr">
            <a:noFill/>
            <a:prstDash val="solid"/>
          </a:ln>
          <a:effectLst/>
        </p:spPr>
        <p:txBody>
          <a:bodyPr rtlCol="0" anchor="t"/>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Office 365</a:t>
            </a:r>
          </a:p>
        </p:txBody>
      </p:sp>
      <p:sp>
        <p:nvSpPr>
          <p:cNvPr id="14" name="Rounded Rectangle 28"/>
          <p:cNvSpPr/>
          <p:nvPr/>
        </p:nvSpPr>
        <p:spPr>
          <a:xfrm>
            <a:off x="4947742" y="4896371"/>
            <a:ext cx="2285405" cy="636414"/>
          </a:xfrm>
          <a:prstGeom prst="roundRect">
            <a:avLst>
              <a:gd name="adj" fmla="val 0"/>
            </a:avLst>
          </a:prstGeom>
          <a:solidFill>
            <a:srgbClr val="FF8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Segoe UI"/>
              </a:rPr>
              <a:t>MX Record:</a:t>
            </a:r>
          </a:p>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Segoe UI"/>
              </a:rPr>
              <a:t>contoso.onmicrosoft.com</a:t>
            </a:r>
          </a:p>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Segoe UI"/>
              </a:rPr>
              <a:t>contoso.mail.onmicrosoft.com</a:t>
            </a:r>
          </a:p>
        </p:txBody>
      </p:sp>
      <p:sp>
        <p:nvSpPr>
          <p:cNvPr id="15" name="Rounded Rectangle 31"/>
          <p:cNvSpPr/>
          <p:nvPr/>
        </p:nvSpPr>
        <p:spPr>
          <a:xfrm rot="16200000">
            <a:off x="5731765" y="3446665"/>
            <a:ext cx="4114802" cy="457081"/>
          </a:xfrm>
          <a:prstGeom prst="roundRect">
            <a:avLst>
              <a:gd name="adj" fmla="val 0"/>
            </a:avLst>
          </a:prstGeom>
          <a:solidFill>
            <a:srgbClr val="797A7D"/>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Exchange Online Protection</a:t>
            </a:r>
          </a:p>
        </p:txBody>
      </p:sp>
      <p:sp>
        <p:nvSpPr>
          <p:cNvPr id="16" name="Down Arrow 32"/>
          <p:cNvSpPr/>
          <p:nvPr/>
        </p:nvSpPr>
        <p:spPr>
          <a:xfrm rot="15470522">
            <a:off x="7096626" y="4361858"/>
            <a:ext cx="109461" cy="720949"/>
          </a:xfrm>
          <a:prstGeom prst="downArrow">
            <a:avLst/>
          </a:prstGeom>
          <a:solidFill>
            <a:srgbClr val="FF8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Segoe UI"/>
            </a:endParaRPr>
          </a:p>
        </p:txBody>
      </p:sp>
      <p:pic>
        <p:nvPicPr>
          <p:cNvPr id="17"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4849" y="2129903"/>
            <a:ext cx="925230" cy="925471"/>
          </a:xfrm>
          <a:prstGeom prst="rect">
            <a:avLst/>
          </a:prstGeom>
        </p:spPr>
      </p:pic>
      <p:pic>
        <p:nvPicPr>
          <p:cNvPr id="18"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080" y="2129902"/>
            <a:ext cx="925230" cy="925471"/>
          </a:xfrm>
          <a:prstGeom prst="rect">
            <a:avLst/>
          </a:prstGeom>
        </p:spPr>
      </p:pic>
      <p:sp>
        <p:nvSpPr>
          <p:cNvPr id="19" name="TextBox 35"/>
          <p:cNvSpPr txBox="1"/>
          <p:nvPr/>
        </p:nvSpPr>
        <p:spPr>
          <a:xfrm>
            <a:off x="8297238" y="3028903"/>
            <a:ext cx="1060449" cy="188160"/>
          </a:xfrm>
          <a:prstGeom prst="rect">
            <a:avLst/>
          </a:prstGeom>
          <a:noFill/>
        </p:spPr>
        <p:txBody>
          <a:bodyPr wrap="square" lIns="0" tIns="0" rIns="0" bIns="0" rtlCol="0">
            <a:spAutoFit/>
          </a:bodyPr>
          <a:lstStyle/>
          <a:p>
            <a:pPr defTabSz="914363" fontAlgn="auto">
              <a:spcBef>
                <a:spcPts val="0"/>
              </a:spcBef>
              <a:spcAft>
                <a:spcPts val="0"/>
              </a:spcAft>
            </a:pPr>
            <a:r>
              <a:rPr lang="en-US" sz="1200" spc="-70" dirty="0" smtClean="0">
                <a:solidFill>
                  <a:srgbClr val="FFFFFF"/>
                </a:solidFill>
                <a:latin typeface="Segoe UI"/>
              </a:rPr>
              <a:t>Exchange Online</a:t>
            </a:r>
          </a:p>
        </p:txBody>
      </p:sp>
      <p:sp>
        <p:nvSpPr>
          <p:cNvPr id="20" name="TextBox 36"/>
          <p:cNvSpPr txBox="1"/>
          <p:nvPr/>
        </p:nvSpPr>
        <p:spPr>
          <a:xfrm>
            <a:off x="10420611" y="3038755"/>
            <a:ext cx="990166" cy="184666"/>
          </a:xfrm>
          <a:prstGeom prst="rect">
            <a:avLst/>
          </a:prstGeom>
          <a:noFill/>
        </p:spPr>
        <p:txBody>
          <a:bodyPr wrap="square" lIns="0" tIns="0" rIns="0" bIns="0" rtlCol="0">
            <a:spAutoFit/>
          </a:bodyPr>
          <a:lstStyle/>
          <a:p>
            <a:pPr defTabSz="914363" fontAlgn="auto">
              <a:spcBef>
                <a:spcPts val="0"/>
              </a:spcBef>
              <a:spcAft>
                <a:spcPts val="0"/>
              </a:spcAft>
            </a:pPr>
            <a:r>
              <a:rPr lang="en-US" sz="1200" spc="-70" dirty="0" smtClean="0">
                <a:solidFill>
                  <a:srgbClr val="FFFFFF"/>
                </a:solidFill>
                <a:latin typeface="Segoe UI"/>
              </a:rPr>
              <a:t>Online Directory</a:t>
            </a:r>
          </a:p>
        </p:txBody>
      </p:sp>
      <p:pic>
        <p:nvPicPr>
          <p:cNvPr id="21"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1545" y="4411674"/>
            <a:ext cx="925230" cy="925471"/>
          </a:xfrm>
          <a:prstGeom prst="rect">
            <a:avLst/>
          </a:prstGeom>
        </p:spPr>
      </p:pic>
      <p:sp>
        <p:nvSpPr>
          <p:cNvPr id="22" name="TextBox 41"/>
          <p:cNvSpPr txBox="1"/>
          <p:nvPr/>
        </p:nvSpPr>
        <p:spPr>
          <a:xfrm>
            <a:off x="2874275" y="5344625"/>
            <a:ext cx="1060449" cy="188160"/>
          </a:xfrm>
          <a:prstGeom prst="rect">
            <a:avLst/>
          </a:prstGeom>
          <a:noFill/>
        </p:spPr>
        <p:txBody>
          <a:bodyPr wrap="square" lIns="0" tIns="0" rIns="0" bIns="0" rtlCol="0">
            <a:spAutoFit/>
          </a:bodyPr>
          <a:lstStyle/>
          <a:p>
            <a:pPr algn="ctr" defTabSz="914363" fontAlgn="auto">
              <a:spcBef>
                <a:spcPts val="0"/>
              </a:spcBef>
              <a:spcAft>
                <a:spcPts val="0"/>
              </a:spcAft>
            </a:pPr>
            <a:r>
              <a:rPr lang="en-US" sz="1200" spc="-70" dirty="0" err="1" smtClean="0">
                <a:solidFill>
                  <a:srgbClr val="FFFFFF"/>
                </a:solidFill>
                <a:latin typeface="Segoe UI"/>
              </a:rPr>
              <a:t>DirSync</a:t>
            </a:r>
            <a:endParaRPr lang="en-US" sz="1200" spc="-70" dirty="0" smtClean="0">
              <a:solidFill>
                <a:srgbClr val="FFFFFF"/>
              </a:solidFill>
              <a:latin typeface="Segoe UI"/>
            </a:endParaRPr>
          </a:p>
        </p:txBody>
      </p:sp>
      <p:pic>
        <p:nvPicPr>
          <p:cNvPr id="2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4849" y="4411674"/>
            <a:ext cx="925230" cy="925471"/>
          </a:xfrm>
          <a:prstGeom prst="rect">
            <a:avLst/>
          </a:prstGeom>
        </p:spPr>
      </p:pic>
      <p:sp>
        <p:nvSpPr>
          <p:cNvPr id="24" name="TextBox 43"/>
          <p:cNvSpPr txBox="1"/>
          <p:nvPr/>
        </p:nvSpPr>
        <p:spPr>
          <a:xfrm>
            <a:off x="8229630" y="5310300"/>
            <a:ext cx="1060449" cy="369332"/>
          </a:xfrm>
          <a:prstGeom prst="rect">
            <a:avLst/>
          </a:prstGeom>
          <a:noFill/>
        </p:spPr>
        <p:txBody>
          <a:bodyPr wrap="square" lIns="0" tIns="0" rIns="0" bIns="0" rtlCol="0">
            <a:spAutoFit/>
          </a:bodyPr>
          <a:lstStyle/>
          <a:p>
            <a:pPr algn="ctr" defTabSz="914363" fontAlgn="auto">
              <a:spcBef>
                <a:spcPts val="0"/>
              </a:spcBef>
              <a:spcAft>
                <a:spcPts val="0"/>
              </a:spcAft>
            </a:pPr>
            <a:r>
              <a:rPr lang="en-US" sz="1200" spc="-70" dirty="0" err="1" smtClean="0">
                <a:solidFill>
                  <a:srgbClr val="FFFFFF"/>
                </a:solidFill>
                <a:latin typeface="Segoe UI"/>
              </a:rPr>
              <a:t>DirSync</a:t>
            </a:r>
            <a:r>
              <a:rPr lang="en-US" sz="1200" spc="-70" dirty="0" smtClean="0">
                <a:solidFill>
                  <a:srgbClr val="FFFFFF"/>
                </a:solidFill>
                <a:latin typeface="Segoe UI"/>
              </a:rPr>
              <a:t> Web Service</a:t>
            </a:r>
          </a:p>
        </p:txBody>
      </p:sp>
      <p:sp>
        <p:nvSpPr>
          <p:cNvPr id="25" name="TextBox 44"/>
          <p:cNvSpPr txBox="1"/>
          <p:nvPr/>
        </p:nvSpPr>
        <p:spPr>
          <a:xfrm>
            <a:off x="8581592" y="3237145"/>
            <a:ext cx="2981320" cy="1323439"/>
          </a:xfrm>
          <a:prstGeom prst="roundRect">
            <a:avLst>
              <a:gd name="adj" fmla="val 0"/>
            </a:avLst>
          </a:prstGeom>
          <a:solidFill>
            <a:srgbClr val="FF8C0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wrap="square" rtlCol="0">
            <a:sp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Segoe UI"/>
              </a:rPr>
              <a:t>Logon Enabled User</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latin typeface="Segoe UI"/>
              </a:rPr>
              <a:t>Mail-enabled (not mailbox-enabled)</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err="1" smtClean="0">
                <a:ln>
                  <a:noFill/>
                </a:ln>
                <a:solidFill>
                  <a:srgbClr val="FFFFFF"/>
                </a:solidFill>
                <a:effectLst/>
                <a:uLnTx/>
                <a:uFillTx/>
                <a:latin typeface="Segoe UI"/>
              </a:rPr>
              <a:t>ProxyAddresses</a:t>
            </a:r>
            <a:r>
              <a:rPr kumimoji="0" lang="en-US" sz="1000" b="1" i="0" u="none" strike="noStrike" kern="0" cap="none" spc="0" normalizeH="0" baseline="0" noProof="0" dirty="0" smtClean="0">
                <a:ln>
                  <a:noFill/>
                </a:ln>
                <a:solidFill>
                  <a:srgbClr val="FFFFFF"/>
                </a:solidFill>
                <a:effectLst/>
                <a:uLnTx/>
                <a:uFillTx/>
                <a:latin typeface="Segoe UI"/>
              </a:rPr>
              <a:t>:</a:t>
            </a:r>
            <a:r>
              <a:rPr kumimoji="0" lang="en-US" sz="1000" b="0" i="0" u="none" strike="noStrike" kern="0" cap="none" spc="0" normalizeH="0" baseline="0" noProof="0" dirty="0" smtClean="0">
                <a:ln>
                  <a:noFill/>
                </a:ln>
                <a:solidFill>
                  <a:srgbClr val="FFFFFF"/>
                </a:solidFill>
                <a:effectLst/>
                <a:uLnTx/>
                <a:uFillTx/>
                <a:latin typeface="Segoe UI"/>
              </a:rPr>
              <a:t/>
            </a:r>
            <a:br>
              <a:rPr kumimoji="0" lang="en-US" sz="1000" b="0" i="0" u="none" strike="noStrike" kern="0" cap="none" spc="0" normalizeH="0" baseline="0" noProof="0" dirty="0" smtClean="0">
                <a:ln>
                  <a:noFill/>
                </a:ln>
                <a:solidFill>
                  <a:srgbClr val="FFFFFF"/>
                </a:solidFill>
                <a:effectLst/>
                <a:uLnTx/>
                <a:uFillTx/>
                <a:latin typeface="Segoe UI"/>
              </a:rPr>
            </a:br>
            <a:r>
              <a:rPr kumimoji="0" lang="en-US" sz="1000" b="0" i="0" u="none" strike="noStrike" kern="0" cap="none" spc="0" normalizeH="0" baseline="0" noProof="0" dirty="0" smtClean="0">
                <a:ln>
                  <a:noFill/>
                </a:ln>
                <a:solidFill>
                  <a:srgbClr val="FFFFFF"/>
                </a:solidFill>
                <a:effectLst/>
                <a:uLnTx/>
                <a:uFillTx/>
                <a:latin typeface="Segoe UI"/>
              </a:rPr>
              <a:t>   SMTP: Jane.Doe@contoso.com</a:t>
            </a:r>
            <a:endParaRPr kumimoji="0" lang="en-US" sz="1000" b="1" i="0" u="none" strike="noStrike" kern="0" cap="none" spc="0" normalizeH="0" baseline="0" noProof="0" dirty="0" smtClean="0">
              <a:ln>
                <a:noFill/>
              </a:ln>
              <a:solidFill>
                <a:srgbClr val="FFFFFF"/>
              </a:solidFill>
              <a:effectLst/>
              <a:uLnTx/>
              <a:uFillTx/>
              <a:latin typeface="Segoe UI"/>
            </a:endParaRPr>
          </a:p>
          <a:p>
            <a:pPr marL="0" marR="0" lvl="0" indent="0" defTabSz="914363"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Segoe UI"/>
              </a:rPr>
              <a:t>   </a:t>
            </a:r>
            <a:r>
              <a:rPr kumimoji="0" lang="en-US" sz="1000" b="0" i="0" u="none" strike="noStrike" kern="0" cap="none" spc="0" normalizeH="0" baseline="0" noProof="0" dirty="0" err="1" smtClean="0">
                <a:ln>
                  <a:noFill/>
                </a:ln>
                <a:solidFill>
                  <a:srgbClr val="FFFFFF"/>
                </a:solidFill>
                <a:effectLst/>
                <a:uLnTx/>
                <a:uFillTx/>
                <a:latin typeface="Segoe UI"/>
              </a:rPr>
              <a:t>smtp</a:t>
            </a:r>
            <a:r>
              <a:rPr kumimoji="0" lang="en-US" sz="1000" b="0" i="0" u="none" strike="noStrike" kern="0" cap="none" spc="0" normalizeH="0" baseline="0" noProof="0" dirty="0" smtClean="0">
                <a:ln>
                  <a:noFill/>
                </a:ln>
                <a:solidFill>
                  <a:srgbClr val="FFFFFF"/>
                </a:solidFill>
                <a:effectLst/>
                <a:uLnTx/>
                <a:uFillTx/>
                <a:latin typeface="Segoe UI"/>
              </a:rPr>
              <a:t>: Jane.Doe@contoso.onmicrosoft.com</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FFFFFF"/>
                </a:solidFill>
                <a:effectLst/>
                <a:uLnTx/>
                <a:uFillTx/>
                <a:latin typeface="Segoe UI"/>
              </a:rPr>
              <a:t>   </a:t>
            </a:r>
            <a:r>
              <a:rPr kumimoji="0" lang="en-US" sz="1000" b="0" i="0" u="none" strike="noStrike" kern="0" cap="none" spc="0" normalizeH="0" baseline="0" noProof="0" dirty="0" err="1" smtClean="0">
                <a:ln>
                  <a:noFill/>
                </a:ln>
                <a:solidFill>
                  <a:srgbClr val="FFFFFF"/>
                </a:solidFill>
                <a:effectLst/>
                <a:uLnTx/>
                <a:uFillTx/>
                <a:latin typeface="Segoe UI"/>
              </a:rPr>
              <a:t>smtp</a:t>
            </a:r>
            <a:r>
              <a:rPr kumimoji="0" lang="en-US" sz="1000" b="0" i="0" u="none" strike="noStrike" kern="0" cap="none" spc="0" normalizeH="0" baseline="0" noProof="0" dirty="0" smtClean="0">
                <a:ln>
                  <a:noFill/>
                </a:ln>
                <a:solidFill>
                  <a:srgbClr val="FFFFFF"/>
                </a:solidFill>
                <a:effectLst/>
                <a:uLnTx/>
                <a:uFillTx/>
                <a:latin typeface="Segoe UI"/>
              </a:rPr>
              <a:t>: Jane.Doe@contoso.mail.onmicrosoft.com</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err="1" smtClean="0">
                <a:ln>
                  <a:noFill/>
                </a:ln>
                <a:solidFill>
                  <a:srgbClr val="FFFFFF"/>
                </a:solidFill>
                <a:effectLst/>
                <a:uLnTx/>
                <a:uFillTx/>
                <a:latin typeface="Segoe UI"/>
              </a:rPr>
              <a:t>TargetAddresses</a:t>
            </a:r>
            <a:r>
              <a:rPr kumimoji="0" lang="en-US" sz="1000" b="1" i="0" u="none" strike="noStrike" kern="0" cap="none" spc="0" normalizeH="0" baseline="0" noProof="0" dirty="0" smtClean="0">
                <a:ln>
                  <a:noFill/>
                </a:ln>
                <a:solidFill>
                  <a:srgbClr val="FFFFFF"/>
                </a:solidFill>
                <a:effectLst/>
                <a:uLnTx/>
                <a:uFillTx/>
                <a:latin typeface="Segoe UI"/>
              </a:rPr>
              <a:t>:</a:t>
            </a:r>
            <a:r>
              <a:rPr kumimoji="0" lang="en-US" sz="1000" b="0" i="0" u="none" strike="noStrike" kern="0" cap="none" spc="0" normalizeH="0" baseline="0" noProof="0" dirty="0" smtClean="0">
                <a:ln>
                  <a:noFill/>
                </a:ln>
                <a:solidFill>
                  <a:srgbClr val="FFFFFF"/>
                </a:solidFill>
                <a:effectLst/>
                <a:uLnTx/>
                <a:uFillTx/>
                <a:latin typeface="Segoe UI"/>
              </a:rPr>
              <a:t/>
            </a:r>
            <a:br>
              <a:rPr kumimoji="0" lang="en-US" sz="1000" b="0" i="0" u="none" strike="noStrike" kern="0" cap="none" spc="0" normalizeH="0" baseline="0" noProof="0" dirty="0" smtClean="0">
                <a:ln>
                  <a:noFill/>
                </a:ln>
                <a:solidFill>
                  <a:srgbClr val="FFFFFF"/>
                </a:solidFill>
                <a:effectLst/>
                <a:uLnTx/>
                <a:uFillTx/>
                <a:latin typeface="Segoe UI"/>
              </a:rPr>
            </a:br>
            <a:r>
              <a:rPr kumimoji="0" lang="en-US" sz="1000" b="0" i="0" u="none" strike="noStrike" kern="0" cap="none" spc="0" normalizeH="0" baseline="0" noProof="0" dirty="0" smtClean="0">
                <a:ln>
                  <a:noFill/>
                </a:ln>
                <a:solidFill>
                  <a:srgbClr val="FFFFFF"/>
                </a:solidFill>
                <a:effectLst/>
                <a:uLnTx/>
                <a:uFillTx/>
                <a:latin typeface="Segoe UI"/>
              </a:rPr>
              <a:t>   SMTP: Jane.Doe@contoso.com</a:t>
            </a:r>
          </a:p>
        </p:txBody>
      </p:sp>
      <p:sp>
        <p:nvSpPr>
          <p:cNvPr id="26" name="TextBox 45"/>
          <p:cNvSpPr txBox="1"/>
          <p:nvPr/>
        </p:nvSpPr>
        <p:spPr>
          <a:xfrm>
            <a:off x="698004" y="3326303"/>
            <a:ext cx="2176271" cy="707886"/>
          </a:xfrm>
          <a:prstGeom prst="roundRect">
            <a:avLst>
              <a:gd name="adj" fmla="val 0"/>
            </a:avLst>
          </a:prstGeom>
          <a:solidFill>
            <a:srgbClr val="FFB900"/>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wrap="square" rtlCol="0">
            <a:sp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Segoe UI"/>
              </a:rPr>
              <a:t>User Object</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Segoe UI"/>
              </a:rPr>
              <a:t>Mailbox-enabled</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err="1" smtClean="0">
                <a:ln>
                  <a:noFill/>
                </a:ln>
                <a:solidFill>
                  <a:srgbClr val="000000"/>
                </a:solidFill>
                <a:effectLst/>
                <a:uLnTx/>
                <a:uFillTx/>
                <a:latin typeface="Segoe UI"/>
              </a:rPr>
              <a:t>ProxyAddresses</a:t>
            </a:r>
            <a:r>
              <a:rPr kumimoji="0" lang="en-US" sz="1000" b="1" i="0" u="none" strike="noStrike" kern="0" cap="none" spc="0" normalizeH="0" baseline="0" noProof="0" dirty="0" smtClean="0">
                <a:ln>
                  <a:noFill/>
                </a:ln>
                <a:solidFill>
                  <a:srgbClr val="000000"/>
                </a:solidFill>
                <a:effectLst/>
                <a:uLnTx/>
                <a:uFillTx/>
                <a:latin typeface="Segoe UI"/>
              </a:rPr>
              <a:t>:</a:t>
            </a:r>
            <a:r>
              <a:rPr kumimoji="0" lang="en-US" sz="1000" b="0" i="0" u="none" strike="noStrike" kern="0" cap="none" spc="0" normalizeH="0" baseline="0" noProof="0" dirty="0" smtClean="0">
                <a:ln>
                  <a:noFill/>
                </a:ln>
                <a:solidFill>
                  <a:srgbClr val="000000"/>
                </a:solidFill>
                <a:effectLst/>
                <a:uLnTx/>
                <a:uFillTx/>
                <a:latin typeface="Segoe UI"/>
              </a:rPr>
              <a:t/>
            </a:r>
            <a:br>
              <a:rPr kumimoji="0" lang="en-US" sz="1000" b="0" i="0" u="none" strike="noStrike" kern="0" cap="none" spc="0" normalizeH="0" baseline="0" noProof="0" dirty="0" smtClean="0">
                <a:ln>
                  <a:noFill/>
                </a:ln>
                <a:solidFill>
                  <a:srgbClr val="000000"/>
                </a:solidFill>
                <a:effectLst/>
                <a:uLnTx/>
                <a:uFillTx/>
                <a:latin typeface="Segoe UI"/>
              </a:rPr>
            </a:br>
            <a:r>
              <a:rPr kumimoji="0" lang="en-US" sz="1000" b="0" i="0" u="none" strike="noStrike" kern="0" cap="none" spc="0" normalizeH="0" baseline="0" noProof="0" dirty="0" smtClean="0">
                <a:ln>
                  <a:noFill/>
                </a:ln>
                <a:solidFill>
                  <a:srgbClr val="000000"/>
                </a:solidFill>
                <a:effectLst/>
                <a:uLnTx/>
                <a:uFillTx/>
                <a:latin typeface="Segoe UI"/>
              </a:rPr>
              <a:t>   SMTP: Jane.Doe@contoso.com</a:t>
            </a:r>
            <a:endParaRPr kumimoji="0" lang="en-US" sz="1000" b="1" i="0" u="none" strike="noStrike" kern="0" cap="none" spc="0" normalizeH="0" baseline="0" noProof="0" dirty="0" smtClean="0">
              <a:ln>
                <a:noFill/>
              </a:ln>
              <a:solidFill>
                <a:srgbClr val="000000"/>
              </a:solidFill>
              <a:effectLst/>
              <a:uLnTx/>
              <a:uFillTx/>
              <a:latin typeface="Segoe UI"/>
            </a:endParaRPr>
          </a:p>
        </p:txBody>
      </p:sp>
      <p:cxnSp>
        <p:nvCxnSpPr>
          <p:cNvPr id="27" name="Straight Arrow Connector 30"/>
          <p:cNvCxnSpPr>
            <a:stCxn id="17" idx="3"/>
            <a:endCxn id="25" idx="0"/>
          </p:cNvCxnSpPr>
          <p:nvPr/>
        </p:nvCxnSpPr>
        <p:spPr>
          <a:xfrm>
            <a:off x="9290078" y="2592638"/>
            <a:ext cx="782174" cy="644506"/>
          </a:xfrm>
          <a:prstGeom prst="straightConnector1">
            <a:avLst/>
          </a:prstGeom>
          <a:noFill/>
          <a:ln w="25400" cap="flat" cmpd="sng" algn="ctr">
            <a:solidFill>
              <a:srgbClr val="EB3C00"/>
            </a:solidFill>
            <a:prstDash val="dash"/>
            <a:tailEnd type="arrow"/>
          </a:ln>
          <a:effectLst/>
        </p:spPr>
      </p:cxnSp>
      <p:sp>
        <p:nvSpPr>
          <p:cNvPr id="28" name="Rectangle 40"/>
          <p:cNvSpPr/>
          <p:nvPr/>
        </p:nvSpPr>
        <p:spPr bwMode="auto">
          <a:xfrm>
            <a:off x="8725835" y="4318044"/>
            <a:ext cx="1839010" cy="214594"/>
          </a:xfrm>
          <a:prstGeom prst="rect">
            <a:avLst/>
          </a:prstGeom>
          <a:noFill/>
          <a:ln w="38100">
            <a:solidFill>
              <a:srgbClr val="EB3C00"/>
            </a:solid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cxnSp>
        <p:nvCxnSpPr>
          <p:cNvPr id="29" name="Straight Arrow Connector 47"/>
          <p:cNvCxnSpPr>
            <a:stCxn id="9" idx="1"/>
            <a:endCxn id="26" idx="0"/>
          </p:cNvCxnSpPr>
          <p:nvPr/>
        </p:nvCxnSpPr>
        <p:spPr>
          <a:xfrm flipH="1">
            <a:off x="1786140" y="2555165"/>
            <a:ext cx="1301411" cy="771138"/>
          </a:xfrm>
          <a:prstGeom prst="straightConnector1">
            <a:avLst/>
          </a:prstGeom>
          <a:noFill/>
          <a:ln w="25400" cap="flat" cmpd="sng" algn="ctr">
            <a:solidFill>
              <a:srgbClr val="EB3C00"/>
            </a:solidFill>
            <a:prstDash val="dash"/>
            <a:tailEnd type="arrow"/>
          </a:ln>
          <a:effectLst/>
        </p:spPr>
      </p:cxnSp>
      <p:sp>
        <p:nvSpPr>
          <p:cNvPr id="30" name="Rectangle 49"/>
          <p:cNvSpPr/>
          <p:nvPr/>
        </p:nvSpPr>
        <p:spPr bwMode="auto">
          <a:xfrm>
            <a:off x="845497" y="3798558"/>
            <a:ext cx="1839010" cy="214594"/>
          </a:xfrm>
          <a:prstGeom prst="rect">
            <a:avLst/>
          </a:prstGeom>
          <a:noFill/>
          <a:ln w="38100">
            <a:solidFill>
              <a:srgbClr val="EB3C00"/>
            </a:solid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31"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4699" y="3401319"/>
            <a:ext cx="557710" cy="557855"/>
          </a:xfrm>
          <a:prstGeom prst="rect">
            <a:avLst/>
          </a:prstGeom>
        </p:spPr>
      </p:pic>
      <p:pic>
        <p:nvPicPr>
          <p:cNvPr id="32"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5209" y="3453263"/>
            <a:ext cx="557710" cy="557855"/>
          </a:xfrm>
          <a:prstGeom prst="rect">
            <a:avLst/>
          </a:prstGeom>
        </p:spPr>
      </p:pic>
      <p:sp>
        <p:nvSpPr>
          <p:cNvPr id="33" name="Rectangle 48"/>
          <p:cNvSpPr/>
          <p:nvPr/>
        </p:nvSpPr>
        <p:spPr bwMode="auto">
          <a:xfrm>
            <a:off x="8725835" y="3706495"/>
            <a:ext cx="1839010" cy="214594"/>
          </a:xfrm>
          <a:prstGeom prst="rect">
            <a:avLst/>
          </a:prstGeom>
          <a:noFill/>
          <a:ln w="38100">
            <a:solidFill>
              <a:srgbClr val="EB3C00"/>
            </a:solid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pic>
        <p:nvPicPr>
          <p:cNvPr id="34"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91378" y="4891015"/>
            <a:ext cx="462436" cy="462556"/>
          </a:xfrm>
          <a:prstGeom prst="rect">
            <a:avLst/>
          </a:prstGeom>
        </p:spPr>
      </p:pic>
      <p:pic>
        <p:nvPicPr>
          <p:cNvPr id="35" name="Picture 5" descr="C:\Users\tashwor.REDMOND\AppData\Local\Microsoft\Windows\Temporary Internet Files\Content.IE5\ON1BJX2K\MCj04414550000[1].png"/>
          <p:cNvPicPr>
            <a:picLocks noChangeAspect="1" noChangeArrowheads="1"/>
          </p:cNvPicPr>
          <p:nvPr/>
        </p:nvPicPr>
        <p:blipFill>
          <a:blip r:embed="rId6" cstate="print"/>
          <a:srcRect/>
          <a:stretch>
            <a:fillRect/>
          </a:stretch>
        </p:blipFill>
        <p:spPr bwMode="auto">
          <a:xfrm>
            <a:off x="10618012" y="5209762"/>
            <a:ext cx="542784" cy="542925"/>
          </a:xfrm>
          <a:prstGeom prst="rect">
            <a:avLst/>
          </a:prstGeom>
          <a:noFill/>
        </p:spPr>
      </p:pic>
    </p:spTree>
    <p:extLst>
      <p:ext uri="{BB962C8B-B14F-4D97-AF65-F5344CB8AC3E}">
        <p14:creationId xmlns:p14="http://schemas.microsoft.com/office/powerpoint/2010/main" val="294053364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nodeType="clickEffect">
                                  <p:stCondLst>
                                    <p:cond delay="0"/>
                                  </p:stCondLst>
                                  <p:childTnLst>
                                    <p:animMotion origin="layout" path="M 2.08333E-7 -2.49366E-18 L -0.16224 -0.41482 " pathEditMode="relative" rAng="0" ptsTypes="AA">
                                      <p:cBhvr>
                                        <p:cTn id="66" dur="2000" fill="hold"/>
                                        <p:tgtEl>
                                          <p:spTgt spid="35"/>
                                        </p:tgtEl>
                                        <p:attrNameLst>
                                          <p:attrName>ppt_x</p:attrName>
                                          <p:attrName>ppt_y</p:attrName>
                                        </p:attrNameLst>
                                      </p:cBhvr>
                                      <p:rCtr x="-8125" y="-20787"/>
                                    </p:animMotion>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26" presetClass="emph" presetSubtype="0" fill="hold" grpId="1" nodeType="withEffect">
                                  <p:stCondLst>
                                    <p:cond delay="0"/>
                                  </p:stCondLst>
                                  <p:childTnLst>
                                    <p:animEffect transition="out" filter="fade">
                                      <p:cBhvr>
                                        <p:cTn id="76" dur="500" tmFilter="0, 0; .2, .5; .8, .5; 1, 0"/>
                                        <p:tgtEl>
                                          <p:spTgt spid="33"/>
                                        </p:tgtEl>
                                      </p:cBhvr>
                                    </p:animEffect>
                                    <p:animScale>
                                      <p:cBhvr>
                                        <p:cTn id="77" dur="250" autoRev="1" fill="hold"/>
                                        <p:tgtEl>
                                          <p:spTgt spid="33"/>
                                        </p:tgtEl>
                                      </p:cBhvr>
                                      <p:by x="105000" y="105000"/>
                                    </p:animScale>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grpId="2" nodeType="clickEffect">
                                  <p:stCondLst>
                                    <p:cond delay="0"/>
                                  </p:stCondLst>
                                  <p:childTnLst>
                                    <p:set>
                                      <p:cBhvr>
                                        <p:cTn id="81" dur="1" fill="hold">
                                          <p:stCondLst>
                                            <p:cond delay="0"/>
                                          </p:stCondLst>
                                        </p:cTn>
                                        <p:tgtEl>
                                          <p:spTgt spid="33"/>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childTnLst>
                                </p:cTn>
                              </p:par>
                              <p:par>
                                <p:cTn id="84" presetID="26" presetClass="emph" presetSubtype="0" fill="hold" grpId="1" nodeType="withEffect">
                                  <p:stCondLst>
                                    <p:cond delay="0"/>
                                  </p:stCondLst>
                                  <p:childTnLst>
                                    <p:animEffect transition="out" filter="fade">
                                      <p:cBhvr>
                                        <p:cTn id="85" dur="500" tmFilter="0, 0; .2, .5; .8, .5; 1, 0"/>
                                        <p:tgtEl>
                                          <p:spTgt spid="28"/>
                                        </p:tgtEl>
                                      </p:cBhvr>
                                    </p:animEffect>
                                    <p:animScale>
                                      <p:cBhvr>
                                        <p:cTn id="86" dur="250" autoRev="1" fill="hold"/>
                                        <p:tgtEl>
                                          <p:spTgt spid="28"/>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2" nodeType="clickEffect">
                                  <p:stCondLst>
                                    <p:cond delay="0"/>
                                  </p:stCondLst>
                                  <p:childTnLst>
                                    <p:set>
                                      <p:cBhvr>
                                        <p:cTn id="90" dur="1" fill="hold">
                                          <p:stCondLst>
                                            <p:cond delay="0"/>
                                          </p:stCondLst>
                                        </p:cTn>
                                        <p:tgtEl>
                                          <p:spTgt spid="28"/>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7"/>
                                        </p:tgtEl>
                                        <p:attrNameLst>
                                          <p:attrName>style.visibility</p:attrName>
                                        </p:attrNameLst>
                                      </p:cBhvr>
                                      <p:to>
                                        <p:strVal val="hidden"/>
                                      </p:to>
                                    </p:set>
                                  </p:childTnLst>
                                </p:cTn>
                              </p:par>
                              <p:par>
                                <p:cTn id="93" presetID="0" presetClass="path" presetSubtype="0" accel="50000" decel="50000" fill="hold" nodeType="withEffect">
                                  <p:stCondLst>
                                    <p:cond delay="0"/>
                                  </p:stCondLst>
                                  <p:childTnLst>
                                    <p:animMotion origin="layout" path="M -0.16224 -0.41482 L -0.40117 -0.46783 L -0.59765 -0.42778 " pathEditMode="relative" ptsTypes="AAA">
                                      <p:cBhvr>
                                        <p:cTn id="94" dur="2000" fill="hold"/>
                                        <p:tgtEl>
                                          <p:spTgt spid="35"/>
                                        </p:tgtEl>
                                        <p:attrNameLst>
                                          <p:attrName>ppt_x</p:attrName>
                                          <p:attrName>ppt_y</p:attrName>
                                        </p:attrNameLst>
                                      </p:cBhvr>
                                    </p:animMotion>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0"/>
                                        </p:tgtEl>
                                        <p:attrNameLst>
                                          <p:attrName>style.visibility</p:attrName>
                                        </p:attrNameLst>
                                      </p:cBhvr>
                                      <p:to>
                                        <p:strVal val="visible"/>
                                      </p:to>
                                    </p:set>
                                  </p:childTnLst>
                                </p:cTn>
                              </p:par>
                              <p:par>
                                <p:cTn id="103" presetID="26" presetClass="emph" presetSubtype="0" fill="hold" grpId="1" nodeType="withEffect">
                                  <p:stCondLst>
                                    <p:cond delay="0"/>
                                  </p:stCondLst>
                                  <p:childTnLst>
                                    <p:animEffect transition="out" filter="fade">
                                      <p:cBhvr>
                                        <p:cTn id="104" dur="500" tmFilter="0, 0; .2, .5; .8, .5; 1, 0"/>
                                        <p:tgtEl>
                                          <p:spTgt spid="30"/>
                                        </p:tgtEl>
                                      </p:cBhvr>
                                    </p:animEffect>
                                    <p:animScale>
                                      <p:cBhvr>
                                        <p:cTn id="105" dur="250" autoRev="1" fill="hold"/>
                                        <p:tgtEl>
                                          <p:spTgt spid="30"/>
                                        </p:tgtEl>
                                      </p:cBhvr>
                                      <p:by x="105000" y="105000"/>
                                    </p:animScale>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grpId="2" nodeType="clickEffect">
                                  <p:stCondLst>
                                    <p:cond delay="0"/>
                                  </p:stCondLst>
                                  <p:childTnLst>
                                    <p:set>
                                      <p:cBhvr>
                                        <p:cTn id="109" dur="1" fill="hold">
                                          <p:stCondLst>
                                            <p:cond delay="0"/>
                                          </p:stCondLst>
                                        </p:cTn>
                                        <p:tgtEl>
                                          <p:spTgt spid="30"/>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0"/>
                                          </p:stCondLst>
                                        </p:cTn>
                                        <p:tgtEl>
                                          <p:spTgt spid="29"/>
                                        </p:tgtEl>
                                        <p:attrNameLst>
                                          <p:attrName>style.visibility</p:attrName>
                                        </p:attrNameLst>
                                      </p:cBhvr>
                                      <p:to>
                                        <p:strVal val="hidden"/>
                                      </p:to>
                                    </p:set>
                                  </p:childTnLst>
                                </p:cTn>
                              </p:par>
                              <p:par>
                                <p:cTn id="112" presetID="0" presetClass="path" presetSubtype="0" accel="50000" decel="50000" fill="hold" nodeType="withEffect">
                                  <p:stCondLst>
                                    <p:cond delay="0"/>
                                  </p:stCondLst>
                                  <p:childTnLst>
                                    <p:animMotion origin="layout" path="M -0.59557 -0.42639 L -0.63073 -0.21112 " pathEditMode="relative" rAng="0" ptsTypes="AA">
                                      <p:cBhvr>
                                        <p:cTn id="113" dur="2000" fill="hold"/>
                                        <p:tgtEl>
                                          <p:spTgt spid="35"/>
                                        </p:tgtEl>
                                        <p:attrNameLst>
                                          <p:attrName>ppt_x</p:attrName>
                                          <p:attrName>ppt_y</p:attrName>
                                        </p:attrNameLst>
                                      </p:cBhvr>
                                      <p:rCtr x="-1758" y="10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p:bldP spid="12" grpId="0"/>
      <p:bldP spid="13" grpId="0" animBg="1"/>
      <p:bldP spid="14" grpId="0" animBg="1"/>
      <p:bldP spid="15" grpId="0" animBg="1"/>
      <p:bldP spid="16" grpId="0" animBg="1"/>
      <p:bldP spid="19" grpId="0"/>
      <p:bldP spid="20" grpId="0"/>
      <p:bldP spid="22" grpId="0"/>
      <p:bldP spid="24" grpId="0"/>
      <p:bldP spid="25" grpId="0" animBg="1"/>
      <p:bldP spid="26" grpId="0" animBg="1"/>
      <p:bldP spid="28" grpId="0" animBg="1"/>
      <p:bldP spid="28" grpId="1" animBg="1"/>
      <p:bldP spid="28" grpId="2" animBg="1"/>
      <p:bldP spid="30" grpId="0" animBg="1"/>
      <p:bldP spid="30" grpId="1" animBg="1"/>
      <p:bldP spid="30" grpId="2" animBg="1"/>
      <p:bldP spid="33" grpId="0" animBg="1"/>
      <p:bldP spid="33" grpId="1" animBg="1"/>
      <p:bldP spid="33" grpId="2"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SEM </a:t>
            </a:r>
            <a:r>
              <a:rPr lang="de-DE" dirty="0" err="1"/>
              <a:t>accounts</a:t>
            </a:r>
            <a:r>
              <a:rPr lang="de-DE" dirty="0"/>
              <a:t> </a:t>
            </a:r>
            <a:r>
              <a:rPr lang="de-DE" dirty="0" err="1"/>
              <a:t>and</a:t>
            </a:r>
            <a:r>
              <a:rPr lang="de-DE" dirty="0"/>
              <a:t> </a:t>
            </a:r>
            <a:r>
              <a:rPr lang="de-DE" dirty="0" err="1"/>
              <a:t>passwords</a:t>
            </a:r>
            <a:endParaRPr lang="de-DE" dirty="0"/>
          </a:p>
        </p:txBody>
      </p:sp>
      <p:sp>
        <p:nvSpPr>
          <p:cNvPr id="3" name="Inhaltsplatzhalter 2"/>
          <p:cNvSpPr>
            <a:spLocks noGrp="1"/>
          </p:cNvSpPr>
          <p:nvPr>
            <p:ph idx="1"/>
          </p:nvPr>
        </p:nvSpPr>
        <p:spPr/>
        <p:txBody>
          <a:bodyPr/>
          <a:lstStyle/>
          <a:p>
            <a:r>
              <a:rPr lang="en-US" dirty="0"/>
              <a:t>Accounts provisioning</a:t>
            </a:r>
          </a:p>
          <a:p>
            <a:pPr lvl="1"/>
            <a:r>
              <a:rPr lang="en-US" dirty="0"/>
              <a:t>Migration tool relies on </a:t>
            </a:r>
            <a:r>
              <a:rPr lang="en-US" b="1" dirty="0" err="1"/>
              <a:t>DirSync</a:t>
            </a:r>
            <a:r>
              <a:rPr lang="en-US" dirty="0"/>
              <a:t> to do provisioning</a:t>
            </a:r>
          </a:p>
          <a:p>
            <a:pPr lvl="1"/>
            <a:r>
              <a:rPr lang="en-US" dirty="0"/>
              <a:t>For every on-premises mailbox to be migrated there needs </a:t>
            </a:r>
            <a:br>
              <a:rPr lang="en-US" dirty="0"/>
            </a:br>
            <a:r>
              <a:rPr lang="en-US" dirty="0"/>
              <a:t>to be a </a:t>
            </a:r>
            <a:r>
              <a:rPr lang="en-US" dirty="0" smtClean="0"/>
              <a:t>Mail enabled user (MEU) </a:t>
            </a:r>
            <a:r>
              <a:rPr lang="en-US" dirty="0"/>
              <a:t>or Mailbox in Office 365</a:t>
            </a:r>
          </a:p>
          <a:p>
            <a:r>
              <a:rPr lang="en-US" dirty="0"/>
              <a:t>Passwords</a:t>
            </a:r>
          </a:p>
          <a:p>
            <a:pPr lvl="1"/>
            <a:r>
              <a:rPr lang="en-US" dirty="0"/>
              <a:t>Target mailbox </a:t>
            </a:r>
            <a:r>
              <a:rPr lang="en-US" b="1" dirty="0"/>
              <a:t>passwords must be specified </a:t>
            </a:r>
            <a:r>
              <a:rPr lang="en-US" dirty="0"/>
              <a:t>for all users</a:t>
            </a:r>
          </a:p>
          <a:p>
            <a:pPr lvl="1"/>
            <a:r>
              <a:rPr lang="en-US" dirty="0"/>
              <a:t>Administrators can force users to </a:t>
            </a:r>
            <a:r>
              <a:rPr lang="en-US" b="1" dirty="0"/>
              <a:t>change passwords </a:t>
            </a:r>
            <a:r>
              <a:rPr lang="en-US" dirty="0"/>
              <a:t/>
            </a:r>
            <a:br>
              <a:rPr lang="en-US" dirty="0"/>
            </a:br>
            <a:r>
              <a:rPr lang="en-US" dirty="0"/>
              <a:t>on first login</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76</a:t>
            </a:fld>
            <a:endParaRPr lang="de-DE"/>
          </a:p>
        </p:txBody>
      </p:sp>
    </p:spTree>
    <p:extLst>
      <p:ext uri="{BB962C8B-B14F-4D97-AF65-F5344CB8AC3E}">
        <p14:creationId xmlns:p14="http://schemas.microsoft.com/office/powerpoint/2010/main" val="2368426507"/>
      </p:ext>
    </p:extLst>
  </p:cSld>
  <p:clrMapOvr>
    <a:masterClrMapping/>
  </p:clrMapOvr>
  <p:transition spd="med">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SEM </a:t>
            </a:r>
            <a:r>
              <a:rPr lang="de-DE" dirty="0" err="1"/>
              <a:t>batch</a:t>
            </a:r>
            <a:r>
              <a:rPr lang="de-DE" dirty="0"/>
              <a:t> </a:t>
            </a:r>
            <a:r>
              <a:rPr lang="de-DE" dirty="0" err="1"/>
              <a:t>file</a:t>
            </a:r>
            <a:r>
              <a:rPr lang="de-DE" dirty="0"/>
              <a:t> </a:t>
            </a:r>
            <a:r>
              <a:rPr lang="de-DE" dirty="0" err="1"/>
              <a:t>format</a:t>
            </a:r>
            <a:endParaRPr lang="de-DE" dirty="0"/>
          </a:p>
        </p:txBody>
      </p:sp>
      <p:sp>
        <p:nvSpPr>
          <p:cNvPr id="3" name="Inhaltsplatzhalter 2"/>
          <p:cNvSpPr>
            <a:spLocks noGrp="1"/>
          </p:cNvSpPr>
          <p:nvPr>
            <p:ph idx="1"/>
          </p:nvPr>
        </p:nvSpPr>
        <p:spPr/>
        <p:txBody>
          <a:bodyPr/>
          <a:lstStyle/>
          <a:p>
            <a:r>
              <a:rPr lang="en-US" dirty="0"/>
              <a:t>CSV format</a:t>
            </a:r>
          </a:p>
          <a:p>
            <a:pPr lvl="1"/>
            <a:r>
              <a:rPr lang="en-US" dirty="0"/>
              <a:t>Email address, password, force change password</a:t>
            </a:r>
          </a:p>
          <a:p>
            <a:r>
              <a:rPr lang="en-US" dirty="0"/>
              <a:t>One user per line</a:t>
            </a:r>
          </a:p>
          <a:p>
            <a:r>
              <a:rPr lang="en-US" dirty="0"/>
              <a:t>Max of 1000 users in each CSV </a:t>
            </a:r>
          </a:p>
          <a:p>
            <a:r>
              <a:rPr lang="en-US" dirty="0"/>
              <a:t>Smart-check against the Office 365 directory </a:t>
            </a:r>
          </a:p>
          <a:p>
            <a:endParaRPr lang="en-US" dirty="0"/>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77</a:t>
            </a:fld>
            <a:endParaRPr lang="de-DE"/>
          </a:p>
        </p:txBody>
      </p:sp>
    </p:spTree>
    <p:extLst>
      <p:ext uri="{BB962C8B-B14F-4D97-AF65-F5344CB8AC3E}">
        <p14:creationId xmlns:p14="http://schemas.microsoft.com/office/powerpoint/2010/main" val="1283606454"/>
      </p:ext>
    </p:extLst>
  </p:cSld>
  <p:clrMapOvr>
    <a:masterClrMapping/>
  </p:clrMapOvr>
  <p:transition spd="med">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SEM data migration scope</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78</a:t>
            </a:fld>
            <a:endParaRPr lang="de-DE"/>
          </a:p>
        </p:txBody>
      </p:sp>
      <p:sp>
        <p:nvSpPr>
          <p:cNvPr id="5" name="Rectangle 10"/>
          <p:cNvSpPr/>
          <p:nvPr/>
        </p:nvSpPr>
        <p:spPr bwMode="auto">
          <a:xfrm>
            <a:off x="548640" y="1371600"/>
            <a:ext cx="5415598" cy="4572000"/>
          </a:xfrm>
          <a:prstGeom prst="rect">
            <a:avLst/>
          </a:prstGeom>
          <a:solidFill>
            <a:schemeClr val="accent1">
              <a:lumMod val="75000"/>
            </a:scheme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auto" latinLnBrk="0" hangingPunct="1">
              <a:lnSpc>
                <a:spcPct val="100000"/>
              </a:lnSpc>
              <a:spcBef>
                <a:spcPts val="0"/>
              </a:spcBef>
              <a:spcAft>
                <a:spcPts val="600"/>
              </a:spcAft>
              <a:buClrTx/>
              <a:buSzTx/>
              <a:buFontTx/>
              <a:buNone/>
              <a:tabLst/>
              <a:defRPr/>
            </a:pPr>
            <a:r>
              <a:rPr kumimoji="0" lang="en-US" sz="3600" b="0" i="0" u="none" strike="noStrike" kern="0" cap="none" spc="0" normalizeH="0" baseline="0" noProof="0" dirty="0" smtClean="0">
                <a:ln>
                  <a:noFill/>
                </a:ln>
                <a:solidFill>
                  <a:srgbClr val="FFFFFF"/>
                </a:solidFill>
                <a:effectLst/>
                <a:uLnTx/>
                <a:uFillTx/>
                <a:latin typeface="Segoe UI Light"/>
              </a:rPr>
              <a:t>Migrated</a:t>
            </a:r>
            <a:endParaRPr kumimoji="0" lang="en-US" sz="3200" b="0" i="0" u="none" strike="noStrike" kern="0" cap="none" spc="0" normalizeH="0" baseline="0" noProof="0" dirty="0" smtClean="0">
              <a:ln>
                <a:noFill/>
              </a:ln>
              <a:solidFill>
                <a:srgbClr val="FFFFFF"/>
              </a:solidFill>
              <a:effectLst/>
              <a:uLnTx/>
              <a:uFillTx/>
              <a:latin typeface="Segoe UI Light"/>
            </a:endParaRP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Mail messages and folders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Rules and categories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Calendar (normal, recurring)</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Out-of-Office settings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Contacts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Tasks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Delegates and folder perms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Outlook settings (e.g. favorites)</a:t>
            </a:r>
          </a:p>
        </p:txBody>
      </p:sp>
      <p:sp>
        <p:nvSpPr>
          <p:cNvPr id="6" name="Rectangle 11"/>
          <p:cNvSpPr/>
          <p:nvPr/>
        </p:nvSpPr>
        <p:spPr bwMode="auto">
          <a:xfrm>
            <a:off x="6229511" y="1377950"/>
            <a:ext cx="5413248" cy="457200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defTabSz="914099" eaLnBrk="1" fontAlgn="auto" latinLnBrk="0" hangingPunct="1">
              <a:lnSpc>
                <a:spcPct val="100000"/>
              </a:lnSpc>
              <a:spcBef>
                <a:spcPts val="0"/>
              </a:spcBef>
              <a:spcAft>
                <a:spcPts val="600"/>
              </a:spcAft>
              <a:buClrTx/>
              <a:buSzTx/>
              <a:buFontTx/>
              <a:buNone/>
              <a:tabLst/>
              <a:defRPr/>
            </a:pPr>
            <a:r>
              <a:rPr kumimoji="0" lang="en-US" sz="3600" b="0" i="0" u="none" strike="noStrike" kern="0" cap="none" spc="0" normalizeH="0" baseline="0" noProof="0" dirty="0" smtClean="0">
                <a:ln>
                  <a:noFill/>
                </a:ln>
                <a:solidFill>
                  <a:srgbClr val="FFFFFF"/>
                </a:solidFill>
                <a:effectLst/>
                <a:uLnTx/>
                <a:uFillTx/>
                <a:latin typeface="Segoe UI Light"/>
              </a:rPr>
              <a:t>Not migrated</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Security Groups, DDLs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System mailboxes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Dumpster</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a:solidFill>
                  <a:srgbClr val="FFFFFF"/>
                </a:solidFill>
                <a:latin typeface="Segoe UI Light"/>
              </a:rPr>
              <a:t>Send-As permissions</a:t>
            </a:r>
          </a:p>
          <a:p>
            <a:pPr marL="457200" marR="0" lvl="0" indent="-457200" defTabSz="914363" eaLnBrk="1" fontAlgn="auto" latinLnBrk="0" hangingPunct="1">
              <a:lnSpc>
                <a:spcPct val="100000"/>
              </a:lnSpc>
              <a:spcBef>
                <a:spcPts val="0"/>
              </a:spcBef>
              <a:spcAft>
                <a:spcPts val="300"/>
              </a:spcAft>
              <a:buClrTx/>
              <a:buSzTx/>
              <a:buFont typeface="Wingdings" pitchFamily="2" charset="2"/>
              <a:buChar char="§"/>
              <a:tabLst/>
              <a:defRPr/>
            </a:pPr>
            <a:r>
              <a:rPr lang="en-US" sz="2800" kern="0" dirty="0" smtClean="0">
                <a:solidFill>
                  <a:srgbClr val="FFFFFF"/>
                </a:solidFill>
                <a:latin typeface="Segoe UI Light"/>
              </a:rPr>
              <a:t>Messages larger than 25 MB</a:t>
            </a:r>
            <a:endParaRPr lang="en-US" sz="2800" kern="0" dirty="0">
              <a:solidFill>
                <a:srgbClr val="FFFFFF"/>
              </a:solidFill>
              <a:latin typeface="Segoe UI Light"/>
            </a:endParaRPr>
          </a:p>
        </p:txBody>
      </p:sp>
    </p:spTree>
    <p:extLst>
      <p:ext uri="{BB962C8B-B14F-4D97-AF65-F5344CB8AC3E}">
        <p14:creationId xmlns:p14="http://schemas.microsoft.com/office/powerpoint/2010/main" val="2528898782"/>
      </p:ext>
    </p:extLst>
  </p:cSld>
  <p:clrMapOvr>
    <a:masterClrMapping/>
  </p:clrMapOvr>
  <p:transition spd="med">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SEM </a:t>
            </a:r>
            <a:r>
              <a:rPr lang="de-DE" dirty="0" err="1"/>
              <a:t>data</a:t>
            </a:r>
            <a:r>
              <a:rPr lang="de-DE" dirty="0"/>
              <a:t> </a:t>
            </a:r>
            <a:r>
              <a:rPr lang="de-DE" dirty="0" err="1"/>
              <a:t>migration</a:t>
            </a:r>
            <a:r>
              <a:rPr lang="de-DE" dirty="0"/>
              <a:t> </a:t>
            </a:r>
            <a:r>
              <a:rPr lang="de-DE" dirty="0" err="1"/>
              <a:t>scope</a:t>
            </a:r>
            <a:endParaRPr lang="de-DE" dirty="0"/>
          </a:p>
        </p:txBody>
      </p:sp>
      <p:sp>
        <p:nvSpPr>
          <p:cNvPr id="3" name="Inhaltsplatzhalter 2"/>
          <p:cNvSpPr>
            <a:spLocks noGrp="1"/>
          </p:cNvSpPr>
          <p:nvPr>
            <p:ph idx="1"/>
          </p:nvPr>
        </p:nvSpPr>
        <p:spPr/>
        <p:txBody>
          <a:bodyPr/>
          <a:lstStyle/>
          <a:p>
            <a:r>
              <a:rPr lang="en-US" b="1" dirty="0"/>
              <a:t>Partial</a:t>
            </a:r>
            <a:r>
              <a:rPr lang="en-US" dirty="0"/>
              <a:t> migrations are </a:t>
            </a:r>
            <a:r>
              <a:rPr lang="en-US" b="1" dirty="0"/>
              <a:t>not possible </a:t>
            </a:r>
            <a:r>
              <a:rPr lang="en-US" dirty="0"/>
              <a:t/>
            </a:r>
            <a:br>
              <a:rPr lang="en-US" dirty="0"/>
            </a:br>
            <a:r>
              <a:rPr lang="en-US" dirty="0"/>
              <a:t>(no folder exclusion, no time range selection, etc.)</a:t>
            </a:r>
          </a:p>
          <a:p>
            <a:r>
              <a:rPr lang="en-US" dirty="0"/>
              <a:t>Mailboxes enabled for </a:t>
            </a:r>
            <a:r>
              <a:rPr lang="en-US" b="1" dirty="0"/>
              <a:t>unified messaging </a:t>
            </a:r>
            <a:r>
              <a:rPr lang="en-US" dirty="0"/>
              <a:t>cannot be migrated</a:t>
            </a:r>
          </a:p>
          <a:p>
            <a:r>
              <a:rPr lang="en-US" b="1" dirty="0"/>
              <a:t>Hidden mailboxes </a:t>
            </a:r>
            <a:r>
              <a:rPr lang="en-US" dirty="0"/>
              <a:t>(not visible to tool) cannot be migrated</a:t>
            </a:r>
          </a:p>
          <a:p>
            <a:r>
              <a:rPr lang="en-US" b="1" dirty="0"/>
              <a:t>New cloud mailbox </a:t>
            </a:r>
            <a:r>
              <a:rPr lang="en-US" dirty="0"/>
              <a:t>is created (new GUID) and </a:t>
            </a:r>
            <a:r>
              <a:rPr lang="en-US" b="1" dirty="0"/>
              <a:t>data is copied</a:t>
            </a:r>
          </a:p>
          <a:p>
            <a:r>
              <a:rPr lang="en-US" dirty="0"/>
              <a:t>Existing cached-mode files (OST files) cannot be preserved</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79</a:t>
            </a:fld>
            <a:endParaRPr lang="de-DE"/>
          </a:p>
        </p:txBody>
      </p:sp>
    </p:spTree>
    <p:extLst>
      <p:ext uri="{BB962C8B-B14F-4D97-AF65-F5344CB8AC3E}">
        <p14:creationId xmlns:p14="http://schemas.microsoft.com/office/powerpoint/2010/main" val="3568633810"/>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The Exchange Evolution</a:t>
            </a:r>
            <a:endParaRPr lang="de-DE" dirty="0"/>
          </a:p>
        </p:txBody>
      </p:sp>
      <p:grpSp>
        <p:nvGrpSpPr>
          <p:cNvPr id="129" name="Group 163"/>
          <p:cNvGrpSpPr/>
          <p:nvPr/>
        </p:nvGrpSpPr>
        <p:grpSpPr>
          <a:xfrm>
            <a:off x="3364992" y="1600203"/>
            <a:ext cx="2706624" cy="4343400"/>
            <a:chOff x="3364992" y="1600202"/>
            <a:chExt cx="2706624" cy="4343400"/>
          </a:xfrm>
        </p:grpSpPr>
        <p:sp>
          <p:nvSpPr>
            <p:cNvPr id="130" name="Rectangle 164"/>
            <p:cNvSpPr/>
            <p:nvPr/>
          </p:nvSpPr>
          <p:spPr>
            <a:xfrm>
              <a:off x="3364992" y="2057398"/>
              <a:ext cx="2706624" cy="3886204"/>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117472" marR="0" lvl="0" indent="0" defTabSz="1218907" eaLnBrk="1" fontAlgn="auto" latinLnBrk="0" hangingPunct="1">
                <a:lnSpc>
                  <a:spcPct val="85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prstClr val="white"/>
                </a:solidFill>
                <a:effectLst/>
                <a:uLnTx/>
                <a:uFillTx/>
                <a:ea typeface="Segoe UI" pitchFamily="34" charset="0"/>
                <a:cs typeface="Segoe UI" pitchFamily="34" charset="0"/>
              </a:endParaRPr>
            </a:p>
            <a:p>
              <a:pPr marL="117472" marR="0" lvl="0" indent="0" defTabSz="1218907" eaLnBrk="1" fontAlgn="auto" latinLnBrk="0" hangingPunct="1">
                <a:lnSpc>
                  <a:spcPct val="85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Separate roles for ease of deployment and mgmt. segmentation</a:t>
              </a:r>
            </a:p>
            <a:p>
              <a:pPr marL="117472" marR="0" lvl="0" indent="0" defTabSz="1218907" eaLnBrk="1" fontAlgn="auto" latinLnBrk="0" hangingPunct="1">
                <a:lnSpc>
                  <a:spcPct val="85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prstClr val="white"/>
                </a:solidFill>
                <a:effectLst/>
                <a:uLnTx/>
                <a:uFillTx/>
                <a:ea typeface="Segoe UI" pitchFamily="34" charset="0"/>
                <a:cs typeface="Segoe UI" pitchFamily="34" charset="0"/>
              </a:endParaRPr>
            </a:p>
            <a:p>
              <a:pPr marL="117472" marR="0" lvl="0" indent="0" defTabSz="1218907" eaLnBrk="1" fontAlgn="auto" latinLnBrk="0" hangingPunct="1">
                <a:lnSpc>
                  <a:spcPct val="85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Support cheaper storage</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endParaRPr>
            </a:p>
          </p:txBody>
        </p:sp>
        <p:sp>
          <p:nvSpPr>
            <p:cNvPr id="131" name="Rectangle 172"/>
            <p:cNvSpPr/>
            <p:nvPr/>
          </p:nvSpPr>
          <p:spPr>
            <a:xfrm>
              <a:off x="3364992" y="1600202"/>
              <a:ext cx="2706624" cy="4571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117472"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2007</a:t>
              </a:r>
            </a:p>
          </p:txBody>
        </p:sp>
      </p:grpSp>
      <p:grpSp>
        <p:nvGrpSpPr>
          <p:cNvPr id="132" name="Group 175"/>
          <p:cNvGrpSpPr/>
          <p:nvPr/>
        </p:nvGrpSpPr>
        <p:grpSpPr>
          <a:xfrm>
            <a:off x="8875776" y="1600201"/>
            <a:ext cx="2706624" cy="4343401"/>
            <a:chOff x="8875776" y="1600200"/>
            <a:chExt cx="2706624" cy="4343401"/>
          </a:xfrm>
        </p:grpSpPr>
        <p:sp>
          <p:nvSpPr>
            <p:cNvPr id="133" name="Rectangle 177"/>
            <p:cNvSpPr/>
            <p:nvPr/>
          </p:nvSpPr>
          <p:spPr>
            <a:xfrm>
              <a:off x="8875776" y="2057398"/>
              <a:ext cx="2706624" cy="388620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117472" marR="0" lvl="0" indent="0" defTabSz="1218907" eaLnBrk="1" fontAlgn="auto" latinLnBrk="0" hangingPunct="1">
                <a:lnSpc>
                  <a:spcPct val="8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prstClr val="white"/>
                </a:solidFill>
                <a:effectLst/>
                <a:uLnTx/>
                <a:uFillTx/>
                <a:ea typeface="Segoe UI" pitchFamily="34" charset="0"/>
                <a:cs typeface="Segoe UI" pitchFamily="34" charset="0"/>
              </a:endParaRPr>
            </a:p>
            <a:p>
              <a:pPr marL="117472" marR="0" lvl="0" indent="0" defTabSz="1218907" eaLnBrk="1" fontAlgn="auto" latinLnBrk="0" hangingPunct="1">
                <a:lnSpc>
                  <a:spcPct val="8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Simplify for scale, balanced utilization, isolation</a:t>
              </a:r>
            </a:p>
            <a:p>
              <a:pPr marL="117472" marR="0" lvl="0" indent="0" defTabSz="1218907" eaLnBrk="1" fontAlgn="auto" latinLnBrk="0" hangingPunct="1">
                <a:lnSpc>
                  <a:spcPct val="8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prstClr val="white"/>
                </a:solidFill>
                <a:effectLst/>
                <a:uLnTx/>
                <a:uFillTx/>
                <a:ea typeface="Segoe UI" pitchFamily="34" charset="0"/>
                <a:cs typeface="Segoe UI" pitchFamily="34" charset="0"/>
              </a:endParaRPr>
            </a:p>
            <a:p>
              <a:pPr marL="117472" marR="0" lvl="0" indent="0" defTabSz="1218907" eaLnBrk="1" fontAlgn="auto" latinLnBrk="0" hangingPunct="1">
                <a:lnSpc>
                  <a:spcPct val="8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Integrate HA for all roles</a:t>
              </a:r>
            </a:p>
            <a:p>
              <a:pPr marL="117472" marR="0" lvl="0" indent="0" defTabSz="1218907" eaLnBrk="1" fontAlgn="auto" latinLnBrk="0" hangingPunct="1">
                <a:lnSpc>
                  <a:spcPct val="8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prstClr val="white"/>
                </a:solidFill>
                <a:effectLst/>
                <a:uLnTx/>
                <a:uFillTx/>
                <a:ea typeface="Segoe UI" pitchFamily="34" charset="0"/>
                <a:cs typeface="Segoe UI" pitchFamily="34" charset="0"/>
              </a:endParaRPr>
            </a:p>
            <a:p>
              <a:pPr marL="117472" marR="0" lvl="0" indent="0" defTabSz="1218907" eaLnBrk="1" fontAlgn="auto" latinLnBrk="0" hangingPunct="1">
                <a:lnSpc>
                  <a:spcPct val="80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Simplify network architecture</a:t>
              </a:r>
            </a:p>
            <a:p>
              <a:pPr marL="0" marR="0" lvl="0" indent="0" algn="ctr" defTabSz="914400" eaLnBrk="1" fontAlgn="auto" latinLnBrk="0" hangingPunct="1">
                <a:lnSpc>
                  <a:spcPct val="8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ea typeface="Segoe UI" pitchFamily="34" charset="0"/>
                <a:cs typeface="Segoe UI" pitchFamily="34" charset="0"/>
              </a:endParaRPr>
            </a:p>
          </p:txBody>
        </p:sp>
        <p:sp>
          <p:nvSpPr>
            <p:cNvPr id="134" name="Rectangle 178"/>
            <p:cNvSpPr/>
            <p:nvPr/>
          </p:nvSpPr>
          <p:spPr>
            <a:xfrm>
              <a:off x="8875776" y="1600200"/>
              <a:ext cx="2706624" cy="4571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117472"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2013</a:t>
              </a:r>
            </a:p>
          </p:txBody>
        </p:sp>
      </p:grpSp>
      <p:grpSp>
        <p:nvGrpSpPr>
          <p:cNvPr id="135" name="Group 179"/>
          <p:cNvGrpSpPr/>
          <p:nvPr/>
        </p:nvGrpSpPr>
        <p:grpSpPr>
          <a:xfrm>
            <a:off x="6120384" y="1600203"/>
            <a:ext cx="2706624" cy="4343399"/>
            <a:chOff x="6120384" y="1600202"/>
            <a:chExt cx="2706624" cy="4343399"/>
          </a:xfrm>
        </p:grpSpPr>
        <p:sp>
          <p:nvSpPr>
            <p:cNvPr id="136" name="Rectangle 184"/>
            <p:cNvSpPr/>
            <p:nvPr/>
          </p:nvSpPr>
          <p:spPr>
            <a:xfrm>
              <a:off x="6120384" y="2057400"/>
              <a:ext cx="2706624" cy="388620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117472" marR="0" lvl="0" indent="0" defTabSz="1218907" eaLnBrk="1" fontAlgn="auto" latinLnBrk="0" hangingPunct="1">
                <a:lnSpc>
                  <a:spcPct val="85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prstClr val="white"/>
                </a:solidFill>
                <a:effectLst/>
                <a:uLnTx/>
                <a:uFillTx/>
                <a:ea typeface="Segoe UI" pitchFamily="34" charset="0"/>
                <a:cs typeface="Segoe UI" pitchFamily="34" charset="0"/>
              </a:endParaRPr>
            </a:p>
            <a:p>
              <a:pPr marL="117472" marR="0" lvl="0" indent="0" defTabSz="1218907" eaLnBrk="1" fontAlgn="auto" latinLnBrk="0" hangingPunct="1">
                <a:lnSpc>
                  <a:spcPct val="85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Separate HA solutions for each role</a:t>
              </a:r>
            </a:p>
            <a:p>
              <a:pPr marL="117472" marR="0" lvl="0" indent="0" defTabSz="1218907" eaLnBrk="1" fontAlgn="auto" latinLnBrk="0" hangingPunct="1">
                <a:lnSpc>
                  <a:spcPct val="85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prstClr val="white"/>
                </a:solidFill>
                <a:effectLst/>
                <a:uLnTx/>
                <a:uFillTx/>
                <a:ea typeface="Segoe UI" pitchFamily="34" charset="0"/>
                <a:cs typeface="Segoe UI" pitchFamily="34" charset="0"/>
              </a:endParaRPr>
            </a:p>
            <a:p>
              <a:pPr marL="117472" marR="0" lvl="0" indent="0" defTabSz="1218907" eaLnBrk="1" fontAlgn="auto" latinLnBrk="0" hangingPunct="1">
                <a:lnSpc>
                  <a:spcPct val="85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Introduced the DAG </a:t>
              </a:r>
            </a:p>
            <a:p>
              <a:pPr marL="117472" marR="0" lvl="0" indent="0" defTabSz="1218907" eaLnBrk="1" fontAlgn="auto" latinLnBrk="0" hangingPunct="1">
                <a:lnSpc>
                  <a:spcPct val="85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prstClr val="white"/>
                </a:solidFill>
                <a:effectLst/>
                <a:uLnTx/>
                <a:uFillTx/>
                <a:ea typeface="Segoe UI" pitchFamily="34" charset="0"/>
                <a:cs typeface="Segoe UI" pitchFamily="34" charset="0"/>
              </a:endParaRPr>
            </a:p>
            <a:p>
              <a:pPr marL="117472" marR="0" lvl="0" indent="0" defTabSz="1218907" eaLnBrk="1" fontAlgn="auto" latinLnBrk="0" hangingPunct="1">
                <a:lnSpc>
                  <a:spcPct val="85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Rich management experience using RBAC</a:t>
              </a:r>
            </a:p>
            <a:p>
              <a:pPr marL="117472" marR="0" lvl="0" indent="0" defTabSz="1218907" eaLnBrk="1" fontAlgn="auto" latinLnBrk="0" hangingPunct="1">
                <a:lnSpc>
                  <a:spcPct val="85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prstClr val="white"/>
                </a:solidFill>
                <a:effectLst/>
                <a:uLnTx/>
                <a:uFillTx/>
                <a:ea typeface="Segoe UI" pitchFamily="34" charset="0"/>
                <a:cs typeface="Segoe UI" pitchFamily="34" charset="0"/>
              </a:endParaRPr>
            </a:p>
            <a:p>
              <a:pPr marL="117472" marR="0" lvl="0" indent="0" defTabSz="1218907" eaLnBrk="1" fontAlgn="auto" latinLnBrk="0" hangingPunct="1">
                <a:lnSpc>
                  <a:spcPct val="85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Leaves resources on the ground in each role</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endParaRPr>
            </a:p>
          </p:txBody>
        </p:sp>
        <p:sp>
          <p:nvSpPr>
            <p:cNvPr id="137" name="Rectangle 188"/>
            <p:cNvSpPr/>
            <p:nvPr/>
          </p:nvSpPr>
          <p:spPr>
            <a:xfrm>
              <a:off x="6120384" y="1600202"/>
              <a:ext cx="2706624" cy="4571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117472"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2010</a:t>
              </a:r>
            </a:p>
          </p:txBody>
        </p:sp>
      </p:grpSp>
      <p:sp>
        <p:nvSpPr>
          <p:cNvPr id="138" name="Rectangle 189"/>
          <p:cNvSpPr/>
          <p:nvPr/>
        </p:nvSpPr>
        <p:spPr>
          <a:xfrm>
            <a:off x="609601" y="2057399"/>
            <a:ext cx="2706624" cy="3886203"/>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438" tIns="45719" rIns="91438" bIns="45719" rtlCol="0" anchor="t"/>
          <a:lstStyle/>
          <a:p>
            <a:pPr marL="117472" marR="0" lvl="0" indent="0" defTabSz="1218907" eaLnBrk="1" fontAlgn="auto" latinLnBrk="0" hangingPunct="1">
              <a:lnSpc>
                <a:spcPct val="85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prstClr val="white"/>
              </a:solidFill>
              <a:effectLst/>
              <a:uLnTx/>
              <a:uFillTx/>
              <a:ea typeface="Segoe UI" pitchFamily="34" charset="0"/>
              <a:cs typeface="Segoe UI" pitchFamily="34" charset="0"/>
            </a:endParaRPr>
          </a:p>
          <a:p>
            <a:pPr marL="117472" marR="0" lvl="0" indent="0" defTabSz="1218907" eaLnBrk="1" fontAlgn="auto" latinLnBrk="0" hangingPunct="1">
              <a:lnSpc>
                <a:spcPct val="85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Role differentiation through manual configuration</a:t>
            </a:r>
          </a:p>
          <a:p>
            <a:pPr marL="117472" marR="0" lvl="0" indent="0" defTabSz="1218907" eaLnBrk="1" fontAlgn="auto" latinLnBrk="0" hangingPunct="1">
              <a:lnSpc>
                <a:spcPct val="85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prstClr val="white"/>
              </a:solidFill>
              <a:effectLst/>
              <a:uLnTx/>
              <a:uFillTx/>
              <a:ea typeface="Segoe UI" pitchFamily="34" charset="0"/>
              <a:cs typeface="Segoe UI" pitchFamily="34" charset="0"/>
            </a:endParaRPr>
          </a:p>
          <a:p>
            <a:pPr marL="117472" marR="0" lvl="0" indent="0" defTabSz="1218907" eaLnBrk="1" fontAlgn="auto" latinLnBrk="0" hangingPunct="1">
              <a:lnSpc>
                <a:spcPct val="85000"/>
              </a:lnSpc>
              <a:spcBef>
                <a:spcPts val="0"/>
              </a:spcBef>
              <a:spcAft>
                <a:spcPts val="0"/>
              </a:spcAft>
              <a:buClrTx/>
              <a:buSzTx/>
              <a:buFontTx/>
              <a:buNone/>
              <a:tabLst/>
              <a:defRPr/>
            </a:pPr>
            <a:r>
              <a:rPr kumimoji="0" lang="en-US" sz="1500" b="0" i="0" u="none" strike="noStrike" kern="0" cap="none" spc="0" normalizeH="0" baseline="0" noProof="0" dirty="0" smtClean="0">
                <a:ln>
                  <a:noFill/>
                </a:ln>
                <a:solidFill>
                  <a:prstClr val="white"/>
                </a:solidFill>
                <a:effectLst/>
                <a:uLnTx/>
                <a:uFillTx/>
                <a:ea typeface="Segoe UI" pitchFamily="34" charset="0"/>
                <a:cs typeface="Segoe UI" pitchFamily="34" charset="0"/>
              </a:rPr>
              <a:t>Hardware solutions for “reliability” ($$$$)</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ea typeface="Segoe UI" pitchFamily="34" charset="0"/>
              <a:cs typeface="Segoe UI" pitchFamily="34" charset="0"/>
            </a:endParaRPr>
          </a:p>
        </p:txBody>
      </p:sp>
      <p:grpSp>
        <p:nvGrpSpPr>
          <p:cNvPr id="139" name="Group 190"/>
          <p:cNvGrpSpPr/>
          <p:nvPr/>
        </p:nvGrpSpPr>
        <p:grpSpPr>
          <a:xfrm>
            <a:off x="722049" y="4042725"/>
            <a:ext cx="2497079" cy="1723803"/>
            <a:chOff x="707948" y="3885490"/>
            <a:chExt cx="2497079" cy="1723802"/>
          </a:xfrm>
        </p:grpSpPr>
        <p:sp>
          <p:nvSpPr>
            <p:cNvPr id="140" name="Rounded Rectangle 191"/>
            <p:cNvSpPr/>
            <p:nvPr/>
          </p:nvSpPr>
          <p:spPr>
            <a:xfrm>
              <a:off x="1970587" y="4757183"/>
              <a:ext cx="1234440" cy="852109"/>
            </a:xfrm>
            <a:prstGeom prst="roundRect">
              <a:avLst/>
            </a:prstGeom>
            <a:solidFill>
              <a:srgbClr val="353435"/>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Ex</a:t>
              </a:r>
            </a:p>
          </p:txBody>
        </p:sp>
        <p:sp>
          <p:nvSpPr>
            <p:cNvPr id="141" name="Rounded Rectangle 192"/>
            <p:cNvSpPr/>
            <p:nvPr/>
          </p:nvSpPr>
          <p:spPr>
            <a:xfrm>
              <a:off x="707948" y="4757183"/>
              <a:ext cx="1234440" cy="852109"/>
            </a:xfrm>
            <a:prstGeom prst="roundRect">
              <a:avLst/>
            </a:prstGeom>
            <a:solidFill>
              <a:srgbClr val="353435"/>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Ex</a:t>
              </a:r>
            </a:p>
          </p:txBody>
        </p:sp>
        <p:sp>
          <p:nvSpPr>
            <p:cNvPr id="142" name="Rounded Rectangle 194"/>
            <p:cNvSpPr/>
            <p:nvPr/>
          </p:nvSpPr>
          <p:spPr>
            <a:xfrm>
              <a:off x="707948" y="3885490"/>
              <a:ext cx="1234440" cy="852109"/>
            </a:xfrm>
            <a:prstGeom prst="roundRect">
              <a:avLst/>
            </a:prstGeom>
            <a:solidFill>
              <a:srgbClr val="353435"/>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Ex</a:t>
              </a:r>
            </a:p>
          </p:txBody>
        </p:sp>
        <p:sp>
          <p:nvSpPr>
            <p:cNvPr id="143" name="Rounded Rectangle 195"/>
            <p:cNvSpPr/>
            <p:nvPr/>
          </p:nvSpPr>
          <p:spPr>
            <a:xfrm>
              <a:off x="1970587" y="3885490"/>
              <a:ext cx="1234440" cy="852109"/>
            </a:xfrm>
            <a:prstGeom prst="roundRect">
              <a:avLst/>
            </a:prstGeom>
            <a:solidFill>
              <a:srgbClr val="353435"/>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Ex</a:t>
              </a:r>
            </a:p>
          </p:txBody>
        </p:sp>
        <p:sp>
          <p:nvSpPr>
            <p:cNvPr id="144" name="Can 196"/>
            <p:cNvSpPr/>
            <p:nvPr/>
          </p:nvSpPr>
          <p:spPr>
            <a:xfrm>
              <a:off x="1623199" y="4510704"/>
              <a:ext cx="635784" cy="525422"/>
            </a:xfrm>
            <a:prstGeom prst="can">
              <a:avLst/>
            </a:prstGeom>
            <a:solidFill>
              <a:sysClr val="window" lastClr="FFFFFF"/>
            </a:solidFill>
            <a:ln w="9525" cap="flat" cmpd="sng" algn="ctr">
              <a:solidFill>
                <a:srgbClr val="35343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353435"/>
                  </a:solidFill>
                  <a:effectLst/>
                  <a:uLnTx/>
                  <a:uFillTx/>
                </a:rPr>
                <a:t>SAN</a:t>
              </a:r>
              <a:endParaRPr kumimoji="0" lang="en-US" sz="1800" b="1" i="0" u="none" strike="noStrike" kern="0" cap="none" spc="0" normalizeH="0" baseline="0" noProof="0" dirty="0" smtClean="0">
                <a:ln>
                  <a:noFill/>
                </a:ln>
                <a:solidFill>
                  <a:srgbClr val="353435"/>
                </a:solidFill>
                <a:effectLst/>
                <a:uLnTx/>
                <a:uFillTx/>
              </a:endParaRPr>
            </a:p>
          </p:txBody>
        </p:sp>
      </p:grpSp>
      <p:sp>
        <p:nvSpPr>
          <p:cNvPr id="145" name="Rectangle 197"/>
          <p:cNvSpPr/>
          <p:nvPr/>
        </p:nvSpPr>
        <p:spPr>
          <a:xfrm>
            <a:off x="609600" y="1600202"/>
            <a:ext cx="2706624" cy="4571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438" tIns="45719" rIns="91438" bIns="45719" rtlCol="0" anchor="ctr"/>
          <a:lstStyle/>
          <a:p>
            <a:pPr marL="117472"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2000/2003</a:t>
            </a:r>
          </a:p>
        </p:txBody>
      </p:sp>
      <p:sp>
        <p:nvSpPr>
          <p:cNvPr id="146" name="Can 198"/>
          <p:cNvSpPr/>
          <p:nvPr/>
        </p:nvSpPr>
        <p:spPr>
          <a:xfrm>
            <a:off x="3581402" y="5308253"/>
            <a:ext cx="234247" cy="193585"/>
          </a:xfrm>
          <a:prstGeom prst="can">
            <a:avLst/>
          </a:prstGeom>
          <a:solidFill>
            <a:sysClr val="window" lastClr="FFFFFF"/>
          </a:solidFill>
          <a:ln w="9525" cap="flat" cmpd="sng" algn="ctr">
            <a:solidFill>
              <a:srgbClr val="0072C6">
                <a:lumMod val="40000"/>
                <a:lumOff val="60000"/>
              </a:srgbClr>
            </a:solidFill>
            <a:prstDash val="solid"/>
          </a:ln>
          <a:effectLst/>
        </p:spPr>
        <p:txBody>
          <a:bodyPr lIns="91438" tIns="45719" rIns="91438" bIns="45719"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grpSp>
        <p:nvGrpSpPr>
          <p:cNvPr id="147" name="Group 199"/>
          <p:cNvGrpSpPr/>
          <p:nvPr/>
        </p:nvGrpSpPr>
        <p:grpSpPr>
          <a:xfrm>
            <a:off x="6215906" y="4809578"/>
            <a:ext cx="2515583" cy="488020"/>
            <a:chOff x="6215905" y="4698948"/>
            <a:chExt cx="2515582" cy="488020"/>
          </a:xfrm>
        </p:grpSpPr>
        <p:sp>
          <p:nvSpPr>
            <p:cNvPr id="148" name="Rounded Rectangle 200"/>
            <p:cNvSpPr/>
            <p:nvPr/>
          </p:nvSpPr>
          <p:spPr>
            <a:xfrm>
              <a:off x="6215905" y="4698948"/>
              <a:ext cx="393192" cy="488020"/>
            </a:xfrm>
            <a:prstGeom prst="roundRect">
              <a:avLst/>
            </a:prstGeom>
            <a:solidFill>
              <a:srgbClr val="50505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sp>
          <p:nvSpPr>
            <p:cNvPr id="149" name="Rounded Rectangle 201"/>
            <p:cNvSpPr/>
            <p:nvPr/>
          </p:nvSpPr>
          <p:spPr>
            <a:xfrm>
              <a:off x="6640383" y="4698948"/>
              <a:ext cx="393192" cy="488020"/>
            </a:xfrm>
            <a:prstGeom prst="roundRect">
              <a:avLst/>
            </a:prstGeom>
            <a:solidFill>
              <a:srgbClr val="50505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sp>
          <p:nvSpPr>
            <p:cNvPr id="150" name="Rounded Rectangle 202"/>
            <p:cNvSpPr/>
            <p:nvPr/>
          </p:nvSpPr>
          <p:spPr>
            <a:xfrm>
              <a:off x="7064861" y="4698948"/>
              <a:ext cx="393192" cy="488020"/>
            </a:xfrm>
            <a:prstGeom prst="roundRect">
              <a:avLst/>
            </a:prstGeom>
            <a:solidFill>
              <a:srgbClr val="50505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sp>
          <p:nvSpPr>
            <p:cNvPr id="151" name="Rounded Rectangle 203"/>
            <p:cNvSpPr/>
            <p:nvPr/>
          </p:nvSpPr>
          <p:spPr>
            <a:xfrm>
              <a:off x="7489339" y="4698948"/>
              <a:ext cx="393192" cy="488020"/>
            </a:xfrm>
            <a:prstGeom prst="roundRect">
              <a:avLst/>
            </a:prstGeom>
            <a:solidFill>
              <a:srgbClr val="FFB9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sp>
          <p:nvSpPr>
            <p:cNvPr id="152" name="Rounded Rectangle 204"/>
            <p:cNvSpPr/>
            <p:nvPr/>
          </p:nvSpPr>
          <p:spPr>
            <a:xfrm>
              <a:off x="7913817" y="4698948"/>
              <a:ext cx="393192" cy="488020"/>
            </a:xfrm>
            <a:prstGeom prst="roundRect">
              <a:avLst/>
            </a:prstGeom>
            <a:solidFill>
              <a:srgbClr val="FFB9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sp>
          <p:nvSpPr>
            <p:cNvPr id="153" name="Rounded Rectangle 205"/>
            <p:cNvSpPr/>
            <p:nvPr/>
          </p:nvSpPr>
          <p:spPr>
            <a:xfrm>
              <a:off x="8338295" y="4698948"/>
              <a:ext cx="393192" cy="488020"/>
            </a:xfrm>
            <a:prstGeom prst="roundRect">
              <a:avLst/>
            </a:prstGeom>
            <a:solidFill>
              <a:srgbClr val="FFB9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grpSp>
      <p:sp>
        <p:nvSpPr>
          <p:cNvPr id="154" name="Rounded Rectangle 206"/>
          <p:cNvSpPr/>
          <p:nvPr/>
        </p:nvSpPr>
        <p:spPr>
          <a:xfrm>
            <a:off x="6215906" y="4530649"/>
            <a:ext cx="2515583" cy="244011"/>
          </a:xfrm>
          <a:prstGeom prst="roundRect">
            <a:avLst/>
          </a:prstGeom>
          <a:solidFill>
            <a:schemeClr val="bg1">
              <a:lumMod val="40000"/>
              <a:lumOff val="60000"/>
            </a:schemeClr>
          </a:solidFill>
          <a:ln w="9525"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L7 LB</a:t>
            </a:r>
          </a:p>
        </p:txBody>
      </p:sp>
      <p:pic>
        <p:nvPicPr>
          <p:cNvPr id="155" name="Picture 5" descr="W:\Open Engagements\Productivity\MS-Unified Communications\#1601 BizProd MOD Team Core Content Work\New Iconography\Words\Fix_060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553" y="5184213"/>
            <a:ext cx="573131" cy="578148"/>
          </a:xfrm>
          <a:prstGeom prst="rect">
            <a:avLst/>
          </a:prstGeom>
          <a:noFill/>
          <a:extLst>
            <a:ext uri="{909E8E84-426E-40DD-AFC4-6F175D3DCCD1}">
              <a14:hiddenFill xmlns:a14="http://schemas.microsoft.com/office/drawing/2010/main">
                <a:solidFill>
                  <a:srgbClr val="FFFFFF"/>
                </a:solidFill>
              </a14:hiddenFill>
            </a:ext>
          </a:extLst>
        </p:spPr>
      </p:pic>
      <p:grpSp>
        <p:nvGrpSpPr>
          <p:cNvPr id="156" name="Group 208"/>
          <p:cNvGrpSpPr/>
          <p:nvPr/>
        </p:nvGrpSpPr>
        <p:grpSpPr>
          <a:xfrm>
            <a:off x="6215906" y="5321758"/>
            <a:ext cx="2515583" cy="544191"/>
            <a:chOff x="6215904" y="5317767"/>
            <a:chExt cx="2515583" cy="544190"/>
          </a:xfrm>
        </p:grpSpPr>
        <p:sp>
          <p:nvSpPr>
            <p:cNvPr id="157" name="Rounded Rectangle 209"/>
            <p:cNvSpPr/>
            <p:nvPr/>
          </p:nvSpPr>
          <p:spPr>
            <a:xfrm>
              <a:off x="6215904" y="5317767"/>
              <a:ext cx="2515583" cy="544190"/>
            </a:xfrm>
            <a:prstGeom prst="roundRect">
              <a:avLst/>
            </a:prstGeom>
            <a:solidFill>
              <a:srgbClr val="FFB900">
                <a:lumMod val="40000"/>
                <a:lumOff val="60000"/>
              </a:srgbClr>
            </a:solidFill>
            <a:ln w="9525"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grpSp>
          <p:nvGrpSpPr>
            <p:cNvPr id="158" name="Group 210"/>
            <p:cNvGrpSpPr/>
            <p:nvPr/>
          </p:nvGrpSpPr>
          <p:grpSpPr>
            <a:xfrm>
              <a:off x="6866087" y="5349030"/>
              <a:ext cx="594360" cy="484632"/>
              <a:chOff x="6856312" y="5349030"/>
              <a:chExt cx="594360" cy="484632"/>
            </a:xfrm>
          </p:grpSpPr>
          <p:sp>
            <p:nvSpPr>
              <p:cNvPr id="177" name="Rounded Rectangle 229"/>
              <p:cNvSpPr/>
              <p:nvPr/>
            </p:nvSpPr>
            <p:spPr>
              <a:xfrm>
                <a:off x="6856312" y="5349030"/>
                <a:ext cx="594360" cy="484632"/>
              </a:xfrm>
              <a:prstGeom prst="roundRect">
                <a:avLst/>
              </a:prstGeom>
              <a:solidFill>
                <a:srgbClr val="ED8000"/>
              </a:solidFill>
              <a:ln w="9525"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grpSp>
            <p:nvGrpSpPr>
              <p:cNvPr id="178" name="Group 230"/>
              <p:cNvGrpSpPr/>
              <p:nvPr/>
            </p:nvGrpSpPr>
            <p:grpSpPr>
              <a:xfrm>
                <a:off x="6884331" y="5432152"/>
                <a:ext cx="538321" cy="312422"/>
                <a:chOff x="6393718" y="5607141"/>
                <a:chExt cx="538321" cy="312422"/>
              </a:xfrm>
            </p:grpSpPr>
            <p:sp>
              <p:nvSpPr>
                <p:cNvPr id="179" name="Can 231"/>
                <p:cNvSpPr/>
                <p:nvPr/>
              </p:nvSpPr>
              <p:spPr>
                <a:xfrm>
                  <a:off x="6747164" y="5607141"/>
                  <a:ext cx="184875" cy="152785"/>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180" name="Can 232"/>
                <p:cNvSpPr/>
                <p:nvPr/>
              </p:nvSpPr>
              <p:spPr>
                <a:xfrm>
                  <a:off x="6599569" y="5618572"/>
                  <a:ext cx="258062" cy="213267"/>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181" name="Can 233"/>
                <p:cNvSpPr/>
                <p:nvPr/>
              </p:nvSpPr>
              <p:spPr>
                <a:xfrm>
                  <a:off x="6393718" y="5631919"/>
                  <a:ext cx="348062" cy="287644"/>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grpSp>
        </p:grpSp>
        <p:grpSp>
          <p:nvGrpSpPr>
            <p:cNvPr id="159" name="Group 211"/>
            <p:cNvGrpSpPr/>
            <p:nvPr/>
          </p:nvGrpSpPr>
          <p:grpSpPr>
            <a:xfrm>
              <a:off x="7488250" y="5349030"/>
              <a:ext cx="594360" cy="484632"/>
              <a:chOff x="7496719" y="5349030"/>
              <a:chExt cx="594360" cy="484632"/>
            </a:xfrm>
          </p:grpSpPr>
          <p:sp>
            <p:nvSpPr>
              <p:cNvPr id="172" name="Rounded Rectangle 224"/>
              <p:cNvSpPr/>
              <p:nvPr/>
            </p:nvSpPr>
            <p:spPr>
              <a:xfrm>
                <a:off x="7496719" y="5349030"/>
                <a:ext cx="594360" cy="484632"/>
              </a:xfrm>
              <a:prstGeom prst="roundRect">
                <a:avLst/>
              </a:prstGeom>
              <a:solidFill>
                <a:srgbClr val="ED8000"/>
              </a:solidFill>
              <a:ln w="9525"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grpSp>
            <p:nvGrpSpPr>
              <p:cNvPr id="173" name="Group 225"/>
              <p:cNvGrpSpPr/>
              <p:nvPr/>
            </p:nvGrpSpPr>
            <p:grpSpPr>
              <a:xfrm>
                <a:off x="7524738" y="5432152"/>
                <a:ext cx="538321" cy="312422"/>
                <a:chOff x="6393718" y="5607141"/>
                <a:chExt cx="538321" cy="312422"/>
              </a:xfrm>
            </p:grpSpPr>
            <p:sp>
              <p:nvSpPr>
                <p:cNvPr id="174" name="Can 226"/>
                <p:cNvSpPr/>
                <p:nvPr/>
              </p:nvSpPr>
              <p:spPr>
                <a:xfrm>
                  <a:off x="6747164" y="5607141"/>
                  <a:ext cx="184875" cy="152785"/>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175" name="Can 227"/>
                <p:cNvSpPr/>
                <p:nvPr/>
              </p:nvSpPr>
              <p:spPr>
                <a:xfrm>
                  <a:off x="6599569" y="5618572"/>
                  <a:ext cx="258062" cy="213267"/>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176" name="Can 228"/>
                <p:cNvSpPr/>
                <p:nvPr/>
              </p:nvSpPr>
              <p:spPr>
                <a:xfrm>
                  <a:off x="6393718" y="5631919"/>
                  <a:ext cx="348062" cy="287644"/>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grpSp>
        </p:grpSp>
        <p:grpSp>
          <p:nvGrpSpPr>
            <p:cNvPr id="160" name="Group 212"/>
            <p:cNvGrpSpPr/>
            <p:nvPr/>
          </p:nvGrpSpPr>
          <p:grpSpPr>
            <a:xfrm>
              <a:off x="8110413" y="5349030"/>
              <a:ext cx="594360" cy="484632"/>
              <a:chOff x="8137127" y="5349030"/>
              <a:chExt cx="594360" cy="484632"/>
            </a:xfrm>
          </p:grpSpPr>
          <p:sp>
            <p:nvSpPr>
              <p:cNvPr id="167" name="Rounded Rectangle 219"/>
              <p:cNvSpPr/>
              <p:nvPr/>
            </p:nvSpPr>
            <p:spPr>
              <a:xfrm>
                <a:off x="8137127" y="5349030"/>
                <a:ext cx="594360" cy="484632"/>
              </a:xfrm>
              <a:prstGeom prst="roundRect">
                <a:avLst/>
              </a:prstGeom>
              <a:solidFill>
                <a:srgbClr val="ED8000"/>
              </a:solidFill>
              <a:ln w="9525"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grpSp>
            <p:nvGrpSpPr>
              <p:cNvPr id="168" name="Group 220"/>
              <p:cNvGrpSpPr/>
              <p:nvPr/>
            </p:nvGrpSpPr>
            <p:grpSpPr>
              <a:xfrm>
                <a:off x="8165146" y="5432152"/>
                <a:ext cx="538321" cy="312422"/>
                <a:chOff x="6393718" y="5607141"/>
                <a:chExt cx="538321" cy="312422"/>
              </a:xfrm>
            </p:grpSpPr>
            <p:sp>
              <p:nvSpPr>
                <p:cNvPr id="169" name="Can 221"/>
                <p:cNvSpPr/>
                <p:nvPr/>
              </p:nvSpPr>
              <p:spPr>
                <a:xfrm>
                  <a:off x="6747164" y="5607141"/>
                  <a:ext cx="184875" cy="152785"/>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170" name="Can 222"/>
                <p:cNvSpPr/>
                <p:nvPr/>
              </p:nvSpPr>
              <p:spPr>
                <a:xfrm>
                  <a:off x="6599569" y="5618572"/>
                  <a:ext cx="258062" cy="213267"/>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171" name="Can 223"/>
                <p:cNvSpPr/>
                <p:nvPr/>
              </p:nvSpPr>
              <p:spPr>
                <a:xfrm>
                  <a:off x="6393718" y="5631919"/>
                  <a:ext cx="348062" cy="287644"/>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grpSp>
        </p:grpSp>
        <p:grpSp>
          <p:nvGrpSpPr>
            <p:cNvPr id="161" name="Group 213"/>
            <p:cNvGrpSpPr/>
            <p:nvPr/>
          </p:nvGrpSpPr>
          <p:grpSpPr>
            <a:xfrm>
              <a:off x="6243924" y="5346047"/>
              <a:ext cx="594360" cy="484632"/>
              <a:chOff x="6243924" y="5346047"/>
              <a:chExt cx="594360" cy="484632"/>
            </a:xfrm>
          </p:grpSpPr>
          <p:sp>
            <p:nvSpPr>
              <p:cNvPr id="162" name="Rounded Rectangle 214"/>
              <p:cNvSpPr/>
              <p:nvPr/>
            </p:nvSpPr>
            <p:spPr>
              <a:xfrm>
                <a:off x="6243924" y="5346047"/>
                <a:ext cx="594360" cy="484632"/>
              </a:xfrm>
              <a:prstGeom prst="roundRect">
                <a:avLst/>
              </a:prstGeom>
              <a:solidFill>
                <a:srgbClr val="ED8000"/>
              </a:solidFill>
              <a:ln w="9525"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grpSp>
            <p:nvGrpSpPr>
              <p:cNvPr id="163" name="Group 215"/>
              <p:cNvGrpSpPr/>
              <p:nvPr/>
            </p:nvGrpSpPr>
            <p:grpSpPr>
              <a:xfrm>
                <a:off x="6271943" y="5432152"/>
                <a:ext cx="538321" cy="312422"/>
                <a:chOff x="6393718" y="5607141"/>
                <a:chExt cx="538321" cy="312422"/>
              </a:xfrm>
            </p:grpSpPr>
            <p:sp>
              <p:nvSpPr>
                <p:cNvPr id="164" name="Can 216"/>
                <p:cNvSpPr/>
                <p:nvPr/>
              </p:nvSpPr>
              <p:spPr>
                <a:xfrm>
                  <a:off x="6747164" y="5607141"/>
                  <a:ext cx="184875" cy="152785"/>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165" name="Can 217"/>
                <p:cNvSpPr/>
                <p:nvPr/>
              </p:nvSpPr>
              <p:spPr>
                <a:xfrm>
                  <a:off x="6599569" y="5618572"/>
                  <a:ext cx="258062" cy="213267"/>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166" name="Can 218"/>
                <p:cNvSpPr/>
                <p:nvPr/>
              </p:nvSpPr>
              <p:spPr>
                <a:xfrm>
                  <a:off x="6393718" y="5631919"/>
                  <a:ext cx="348062" cy="287644"/>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grpSp>
        </p:grpSp>
      </p:grpSp>
      <p:grpSp>
        <p:nvGrpSpPr>
          <p:cNvPr id="182" name="Group 234"/>
          <p:cNvGrpSpPr/>
          <p:nvPr/>
        </p:nvGrpSpPr>
        <p:grpSpPr>
          <a:xfrm>
            <a:off x="3426170" y="4042727"/>
            <a:ext cx="2556071" cy="1823221"/>
            <a:chOff x="3426170" y="3870742"/>
            <a:chExt cx="2556070" cy="1823221"/>
          </a:xfrm>
        </p:grpSpPr>
        <p:sp>
          <p:nvSpPr>
            <p:cNvPr id="183" name="Rounded Rectangle 235"/>
            <p:cNvSpPr/>
            <p:nvPr/>
          </p:nvSpPr>
          <p:spPr>
            <a:xfrm>
              <a:off x="3455666" y="3870742"/>
              <a:ext cx="1234440" cy="852109"/>
            </a:xfrm>
            <a:prstGeom prst="roundRect">
              <a:avLst/>
            </a:prstGeom>
            <a:solidFill>
              <a:srgbClr val="50505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CAS</a:t>
              </a:r>
            </a:p>
          </p:txBody>
        </p:sp>
        <p:sp>
          <p:nvSpPr>
            <p:cNvPr id="184" name="Rounded Rectangle 236"/>
            <p:cNvSpPr/>
            <p:nvPr/>
          </p:nvSpPr>
          <p:spPr>
            <a:xfrm>
              <a:off x="4718304" y="3870742"/>
              <a:ext cx="1234440" cy="852109"/>
            </a:xfrm>
            <a:prstGeom prst="roundRect">
              <a:avLst/>
            </a:prstGeom>
            <a:solidFill>
              <a:srgbClr val="FFB9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HT</a:t>
              </a:r>
            </a:p>
          </p:txBody>
        </p:sp>
        <p:grpSp>
          <p:nvGrpSpPr>
            <p:cNvPr id="185" name="Group 237"/>
            <p:cNvGrpSpPr/>
            <p:nvPr/>
          </p:nvGrpSpPr>
          <p:grpSpPr>
            <a:xfrm>
              <a:off x="3426170" y="4757183"/>
              <a:ext cx="2556070" cy="936780"/>
              <a:chOff x="3426170" y="4760635"/>
              <a:chExt cx="2556070" cy="936780"/>
            </a:xfrm>
          </p:grpSpPr>
          <p:sp>
            <p:nvSpPr>
              <p:cNvPr id="186" name="Rounded Rectangle 238"/>
              <p:cNvSpPr/>
              <p:nvPr/>
            </p:nvSpPr>
            <p:spPr>
              <a:xfrm>
                <a:off x="3426170" y="4760635"/>
                <a:ext cx="2556070" cy="936780"/>
              </a:xfrm>
              <a:prstGeom prst="roundRect">
                <a:avLst/>
              </a:prstGeom>
              <a:solidFill>
                <a:srgbClr val="FFB900">
                  <a:lumMod val="40000"/>
                  <a:lumOff val="60000"/>
                </a:srgbClr>
              </a:solidFill>
              <a:ln w="9525"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endParaRPr>
              </a:p>
            </p:txBody>
          </p:sp>
          <p:sp>
            <p:nvSpPr>
              <p:cNvPr id="187" name="Rounded Rectangle 239"/>
              <p:cNvSpPr/>
              <p:nvPr/>
            </p:nvSpPr>
            <p:spPr>
              <a:xfrm>
                <a:off x="3455666" y="4802971"/>
                <a:ext cx="1234440" cy="852109"/>
              </a:xfrm>
              <a:prstGeom prst="roundRect">
                <a:avLst/>
              </a:prstGeom>
              <a:solidFill>
                <a:srgbClr val="ED8000"/>
              </a:solidFill>
              <a:ln w="9525"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MBX</a:t>
                </a:r>
              </a:p>
            </p:txBody>
          </p:sp>
          <p:sp>
            <p:nvSpPr>
              <p:cNvPr id="188" name="Rounded Rectangle 240"/>
              <p:cNvSpPr/>
              <p:nvPr/>
            </p:nvSpPr>
            <p:spPr>
              <a:xfrm>
                <a:off x="4718304" y="4802971"/>
                <a:ext cx="1234440" cy="852109"/>
              </a:xfrm>
              <a:prstGeom prst="roundRect">
                <a:avLst/>
              </a:prstGeom>
              <a:solidFill>
                <a:srgbClr val="ED8000"/>
              </a:solidFill>
              <a:ln w="9525"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MBX</a:t>
                </a:r>
              </a:p>
            </p:txBody>
          </p:sp>
          <p:grpSp>
            <p:nvGrpSpPr>
              <p:cNvPr id="189" name="Group 241"/>
              <p:cNvGrpSpPr/>
              <p:nvPr/>
            </p:nvGrpSpPr>
            <p:grpSpPr>
              <a:xfrm>
                <a:off x="3640461" y="5190742"/>
                <a:ext cx="864851" cy="420624"/>
                <a:chOff x="3619395" y="5182050"/>
                <a:chExt cx="864851" cy="420624"/>
              </a:xfrm>
            </p:grpSpPr>
            <p:sp>
              <p:nvSpPr>
                <p:cNvPr id="195" name="Can 247"/>
                <p:cNvSpPr/>
                <p:nvPr/>
              </p:nvSpPr>
              <p:spPr>
                <a:xfrm>
                  <a:off x="4285674" y="5182050"/>
                  <a:ext cx="198572" cy="164104"/>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endParaRPr>
                </a:p>
              </p:txBody>
            </p:sp>
            <p:sp>
              <p:nvSpPr>
                <p:cNvPr id="196" name="Can 248"/>
                <p:cNvSpPr/>
                <p:nvPr/>
              </p:nvSpPr>
              <p:spPr>
                <a:xfrm>
                  <a:off x="4152795" y="5185836"/>
                  <a:ext cx="251832" cy="208119"/>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endParaRPr>
                </a:p>
              </p:txBody>
            </p:sp>
            <p:sp>
              <p:nvSpPr>
                <p:cNvPr id="197" name="Can 249"/>
                <p:cNvSpPr/>
                <p:nvPr/>
              </p:nvSpPr>
              <p:spPr>
                <a:xfrm>
                  <a:off x="3924195" y="5204847"/>
                  <a:ext cx="351523" cy="290505"/>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endParaRPr>
                </a:p>
              </p:txBody>
            </p:sp>
            <p:sp>
              <p:nvSpPr>
                <p:cNvPr id="198" name="Can 250"/>
                <p:cNvSpPr/>
                <p:nvPr/>
              </p:nvSpPr>
              <p:spPr>
                <a:xfrm>
                  <a:off x="3619395" y="5210855"/>
                  <a:ext cx="474116" cy="391819"/>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endParaRPr>
                </a:p>
              </p:txBody>
            </p:sp>
          </p:grpSp>
          <p:grpSp>
            <p:nvGrpSpPr>
              <p:cNvPr id="190" name="Group 242"/>
              <p:cNvGrpSpPr/>
              <p:nvPr/>
            </p:nvGrpSpPr>
            <p:grpSpPr>
              <a:xfrm>
                <a:off x="4903099" y="5194732"/>
                <a:ext cx="864851" cy="420624"/>
                <a:chOff x="3619395" y="5182050"/>
                <a:chExt cx="864851" cy="420624"/>
              </a:xfrm>
            </p:grpSpPr>
            <p:sp>
              <p:nvSpPr>
                <p:cNvPr id="191" name="Can 243"/>
                <p:cNvSpPr/>
                <p:nvPr/>
              </p:nvSpPr>
              <p:spPr>
                <a:xfrm>
                  <a:off x="4285674" y="5182050"/>
                  <a:ext cx="198572" cy="164104"/>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endParaRPr>
                </a:p>
              </p:txBody>
            </p:sp>
            <p:sp>
              <p:nvSpPr>
                <p:cNvPr id="192" name="Can 244"/>
                <p:cNvSpPr/>
                <p:nvPr/>
              </p:nvSpPr>
              <p:spPr>
                <a:xfrm>
                  <a:off x="4152795" y="5185836"/>
                  <a:ext cx="251832" cy="208119"/>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endParaRPr>
                </a:p>
              </p:txBody>
            </p:sp>
            <p:sp>
              <p:nvSpPr>
                <p:cNvPr id="193" name="Can 245"/>
                <p:cNvSpPr/>
                <p:nvPr/>
              </p:nvSpPr>
              <p:spPr>
                <a:xfrm>
                  <a:off x="3924195" y="5204847"/>
                  <a:ext cx="351523" cy="290505"/>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endParaRPr>
                </a:p>
              </p:txBody>
            </p:sp>
            <p:sp>
              <p:nvSpPr>
                <p:cNvPr id="194" name="Can 246"/>
                <p:cNvSpPr/>
                <p:nvPr/>
              </p:nvSpPr>
              <p:spPr>
                <a:xfrm>
                  <a:off x="3619395" y="5210855"/>
                  <a:ext cx="474116" cy="391819"/>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endParaRPr>
                </a:p>
              </p:txBody>
            </p:sp>
          </p:grpSp>
        </p:grpSp>
      </p:grpSp>
      <p:sp>
        <p:nvSpPr>
          <p:cNvPr id="199" name="Rounded Rectangle 251"/>
          <p:cNvSpPr/>
          <p:nvPr/>
        </p:nvSpPr>
        <p:spPr>
          <a:xfrm>
            <a:off x="9148601" y="3458171"/>
            <a:ext cx="2160977" cy="269268"/>
          </a:xfrm>
          <a:prstGeom prst="roundRect">
            <a:avLst/>
          </a:prstGeom>
          <a:solidFill>
            <a:schemeClr val="bg1">
              <a:lumMod val="40000"/>
              <a:lumOff val="60000"/>
            </a:schemeClr>
          </a:solidFill>
          <a:ln w="9525"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rPr>
              <a:t>LB</a:t>
            </a:r>
          </a:p>
        </p:txBody>
      </p:sp>
      <p:grpSp>
        <p:nvGrpSpPr>
          <p:cNvPr id="200" name="Group 252"/>
          <p:cNvGrpSpPr/>
          <p:nvPr/>
        </p:nvGrpSpPr>
        <p:grpSpPr>
          <a:xfrm>
            <a:off x="8916460" y="3952569"/>
            <a:ext cx="2625256" cy="1913379"/>
            <a:chOff x="8957145" y="3952568"/>
            <a:chExt cx="2625256" cy="1913379"/>
          </a:xfrm>
        </p:grpSpPr>
        <p:sp>
          <p:nvSpPr>
            <p:cNvPr id="201" name="Rounded Rectangle 253"/>
            <p:cNvSpPr/>
            <p:nvPr/>
          </p:nvSpPr>
          <p:spPr>
            <a:xfrm>
              <a:off x="8957145" y="3952568"/>
              <a:ext cx="2625256" cy="1913379"/>
            </a:xfrm>
            <a:prstGeom prst="roundRect">
              <a:avLst/>
            </a:prstGeom>
            <a:solidFill>
              <a:srgbClr val="FFB900">
                <a:lumMod val="40000"/>
                <a:lumOff val="60000"/>
              </a:srgbClr>
            </a:solidFill>
            <a:ln w="9525"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grpSp>
          <p:nvGrpSpPr>
            <p:cNvPr id="202" name="Group 254"/>
            <p:cNvGrpSpPr/>
            <p:nvPr/>
          </p:nvGrpSpPr>
          <p:grpSpPr>
            <a:xfrm>
              <a:off x="9021234" y="4026188"/>
              <a:ext cx="2497078" cy="1766138"/>
              <a:chOff x="8994648" y="4057474"/>
              <a:chExt cx="2497078" cy="1766138"/>
            </a:xfrm>
          </p:grpSpPr>
          <p:sp>
            <p:nvSpPr>
              <p:cNvPr id="203" name="Rounded Rectangle 255"/>
              <p:cNvSpPr/>
              <p:nvPr/>
            </p:nvSpPr>
            <p:spPr>
              <a:xfrm>
                <a:off x="8994648" y="4971503"/>
                <a:ext cx="1234440" cy="852109"/>
              </a:xfrm>
              <a:prstGeom prst="roundRect">
                <a:avLst/>
              </a:prstGeom>
              <a:solidFill>
                <a:srgbClr val="ED8000"/>
              </a:solidFill>
              <a:ln w="9525"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sp>
            <p:nvSpPr>
              <p:cNvPr id="204" name="Rounded Rectangle 256"/>
              <p:cNvSpPr/>
              <p:nvPr/>
            </p:nvSpPr>
            <p:spPr>
              <a:xfrm>
                <a:off x="8994648" y="4057474"/>
                <a:ext cx="1234440" cy="852109"/>
              </a:xfrm>
              <a:prstGeom prst="roundRect">
                <a:avLst/>
              </a:prstGeom>
              <a:solidFill>
                <a:srgbClr val="ED8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grpSp>
            <p:nvGrpSpPr>
              <p:cNvPr id="205" name="Group 257"/>
              <p:cNvGrpSpPr/>
              <p:nvPr/>
            </p:nvGrpSpPr>
            <p:grpSpPr>
              <a:xfrm>
                <a:off x="9275737" y="5039874"/>
                <a:ext cx="672263" cy="715367"/>
                <a:chOff x="9270105" y="5019291"/>
                <a:chExt cx="672263" cy="715367"/>
              </a:xfrm>
            </p:grpSpPr>
            <p:grpSp>
              <p:nvGrpSpPr>
                <p:cNvPr id="232" name="Group 284"/>
                <p:cNvGrpSpPr/>
                <p:nvPr/>
              </p:nvGrpSpPr>
              <p:grpSpPr>
                <a:xfrm>
                  <a:off x="9270105" y="5407700"/>
                  <a:ext cx="672263" cy="326958"/>
                  <a:chOff x="3619395" y="5182050"/>
                  <a:chExt cx="864851" cy="420624"/>
                </a:xfrm>
              </p:grpSpPr>
              <p:sp>
                <p:nvSpPr>
                  <p:cNvPr id="235" name="Can 287"/>
                  <p:cNvSpPr/>
                  <p:nvPr/>
                </p:nvSpPr>
                <p:spPr>
                  <a:xfrm>
                    <a:off x="4285674" y="5182050"/>
                    <a:ext cx="198572" cy="164104"/>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236" name="Can 288"/>
                  <p:cNvSpPr/>
                  <p:nvPr/>
                </p:nvSpPr>
                <p:spPr>
                  <a:xfrm>
                    <a:off x="4152795" y="5185836"/>
                    <a:ext cx="251832" cy="208119"/>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237" name="Can 289"/>
                  <p:cNvSpPr/>
                  <p:nvPr/>
                </p:nvSpPr>
                <p:spPr>
                  <a:xfrm>
                    <a:off x="3924195" y="5204847"/>
                    <a:ext cx="351523" cy="290505"/>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238" name="Can 290"/>
                  <p:cNvSpPr/>
                  <p:nvPr/>
                </p:nvSpPr>
                <p:spPr>
                  <a:xfrm>
                    <a:off x="3619395" y="5210855"/>
                    <a:ext cx="474116" cy="391819"/>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grpSp>
            <p:sp>
              <p:nvSpPr>
                <p:cNvPr id="233" name="Rounded Rectangle 285"/>
                <p:cNvSpPr/>
                <p:nvPr/>
              </p:nvSpPr>
              <p:spPr>
                <a:xfrm>
                  <a:off x="9298138" y="5019291"/>
                  <a:ext cx="282997" cy="351249"/>
                </a:xfrm>
                <a:prstGeom prst="roundRect">
                  <a:avLst/>
                </a:prstGeom>
                <a:solidFill>
                  <a:srgbClr val="50505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sp>
              <p:nvSpPr>
                <p:cNvPr id="234" name="Rounded Rectangle 286"/>
                <p:cNvSpPr/>
                <p:nvPr/>
              </p:nvSpPr>
              <p:spPr>
                <a:xfrm>
                  <a:off x="9626604" y="5019291"/>
                  <a:ext cx="282997" cy="351249"/>
                </a:xfrm>
                <a:prstGeom prst="roundRect">
                  <a:avLst/>
                </a:prstGeom>
                <a:solidFill>
                  <a:srgbClr val="FFB9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grpSp>
          <p:grpSp>
            <p:nvGrpSpPr>
              <p:cNvPr id="206" name="Group 258"/>
              <p:cNvGrpSpPr/>
              <p:nvPr/>
            </p:nvGrpSpPr>
            <p:grpSpPr>
              <a:xfrm>
                <a:off x="9275737" y="4125845"/>
                <a:ext cx="672263" cy="715367"/>
                <a:chOff x="9270105" y="5019291"/>
                <a:chExt cx="672263" cy="715367"/>
              </a:xfrm>
            </p:grpSpPr>
            <p:grpSp>
              <p:nvGrpSpPr>
                <p:cNvPr id="225" name="Group 277"/>
                <p:cNvGrpSpPr/>
                <p:nvPr/>
              </p:nvGrpSpPr>
              <p:grpSpPr>
                <a:xfrm>
                  <a:off x="9270105" y="5407700"/>
                  <a:ext cx="672263" cy="326958"/>
                  <a:chOff x="3619395" y="5182050"/>
                  <a:chExt cx="864851" cy="420624"/>
                </a:xfrm>
              </p:grpSpPr>
              <p:sp>
                <p:nvSpPr>
                  <p:cNvPr id="228" name="Can 280"/>
                  <p:cNvSpPr/>
                  <p:nvPr/>
                </p:nvSpPr>
                <p:spPr>
                  <a:xfrm>
                    <a:off x="4285674" y="5182050"/>
                    <a:ext cx="198572" cy="164104"/>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229" name="Can 281"/>
                  <p:cNvSpPr/>
                  <p:nvPr/>
                </p:nvSpPr>
                <p:spPr>
                  <a:xfrm>
                    <a:off x="4152795" y="5185836"/>
                    <a:ext cx="251832" cy="208119"/>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230" name="Can 282"/>
                  <p:cNvSpPr/>
                  <p:nvPr/>
                </p:nvSpPr>
                <p:spPr>
                  <a:xfrm>
                    <a:off x="3924195" y="5204847"/>
                    <a:ext cx="351523" cy="290505"/>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231" name="Can 283"/>
                  <p:cNvSpPr/>
                  <p:nvPr/>
                </p:nvSpPr>
                <p:spPr>
                  <a:xfrm>
                    <a:off x="3619395" y="5210855"/>
                    <a:ext cx="474116" cy="391819"/>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grpSp>
            <p:sp>
              <p:nvSpPr>
                <p:cNvPr id="226" name="Rounded Rectangle 278"/>
                <p:cNvSpPr/>
                <p:nvPr/>
              </p:nvSpPr>
              <p:spPr>
                <a:xfrm>
                  <a:off x="9298138" y="5019291"/>
                  <a:ext cx="282997" cy="351249"/>
                </a:xfrm>
                <a:prstGeom prst="roundRect">
                  <a:avLst/>
                </a:prstGeom>
                <a:solidFill>
                  <a:srgbClr val="50505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sp>
              <p:nvSpPr>
                <p:cNvPr id="227" name="Rounded Rectangle 279"/>
                <p:cNvSpPr/>
                <p:nvPr/>
              </p:nvSpPr>
              <p:spPr>
                <a:xfrm>
                  <a:off x="9626604" y="5019291"/>
                  <a:ext cx="282997" cy="351249"/>
                </a:xfrm>
                <a:prstGeom prst="roundRect">
                  <a:avLst/>
                </a:prstGeom>
                <a:solidFill>
                  <a:srgbClr val="FFB9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grpSp>
          <p:sp>
            <p:nvSpPr>
              <p:cNvPr id="207" name="Rounded Rectangle 259"/>
              <p:cNvSpPr/>
              <p:nvPr/>
            </p:nvSpPr>
            <p:spPr>
              <a:xfrm>
                <a:off x="10257286" y="4057474"/>
                <a:ext cx="1234440" cy="852109"/>
              </a:xfrm>
              <a:prstGeom prst="roundRect">
                <a:avLst/>
              </a:prstGeom>
              <a:solidFill>
                <a:srgbClr val="ED8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grpSp>
            <p:nvGrpSpPr>
              <p:cNvPr id="208" name="Group 260"/>
              <p:cNvGrpSpPr/>
              <p:nvPr/>
            </p:nvGrpSpPr>
            <p:grpSpPr>
              <a:xfrm>
                <a:off x="10538375" y="4125845"/>
                <a:ext cx="672263" cy="715367"/>
                <a:chOff x="9270105" y="5019291"/>
                <a:chExt cx="672263" cy="715367"/>
              </a:xfrm>
            </p:grpSpPr>
            <p:grpSp>
              <p:nvGrpSpPr>
                <p:cNvPr id="218" name="Group 270"/>
                <p:cNvGrpSpPr/>
                <p:nvPr/>
              </p:nvGrpSpPr>
              <p:grpSpPr>
                <a:xfrm>
                  <a:off x="9270105" y="5407700"/>
                  <a:ext cx="672263" cy="326958"/>
                  <a:chOff x="3619395" y="5182050"/>
                  <a:chExt cx="864851" cy="420624"/>
                </a:xfrm>
              </p:grpSpPr>
              <p:sp>
                <p:nvSpPr>
                  <p:cNvPr id="221" name="Can 273"/>
                  <p:cNvSpPr/>
                  <p:nvPr/>
                </p:nvSpPr>
                <p:spPr>
                  <a:xfrm>
                    <a:off x="4285674" y="5182050"/>
                    <a:ext cx="198572" cy="164104"/>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222" name="Can 274"/>
                  <p:cNvSpPr/>
                  <p:nvPr/>
                </p:nvSpPr>
                <p:spPr>
                  <a:xfrm>
                    <a:off x="4152795" y="5185836"/>
                    <a:ext cx="251832" cy="208119"/>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223" name="Can 275"/>
                  <p:cNvSpPr/>
                  <p:nvPr/>
                </p:nvSpPr>
                <p:spPr>
                  <a:xfrm>
                    <a:off x="3924195" y="5204847"/>
                    <a:ext cx="351523" cy="290505"/>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224" name="Can 276"/>
                  <p:cNvSpPr/>
                  <p:nvPr/>
                </p:nvSpPr>
                <p:spPr>
                  <a:xfrm>
                    <a:off x="3619395" y="5210855"/>
                    <a:ext cx="474116" cy="391819"/>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grpSp>
            <p:sp>
              <p:nvSpPr>
                <p:cNvPr id="219" name="Rounded Rectangle 271"/>
                <p:cNvSpPr/>
                <p:nvPr/>
              </p:nvSpPr>
              <p:spPr>
                <a:xfrm>
                  <a:off x="9298138" y="5019291"/>
                  <a:ext cx="282997" cy="351249"/>
                </a:xfrm>
                <a:prstGeom prst="roundRect">
                  <a:avLst/>
                </a:prstGeom>
                <a:solidFill>
                  <a:srgbClr val="50505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sp>
              <p:nvSpPr>
                <p:cNvPr id="220" name="Rounded Rectangle 272"/>
                <p:cNvSpPr/>
                <p:nvPr/>
              </p:nvSpPr>
              <p:spPr>
                <a:xfrm>
                  <a:off x="9626604" y="5019291"/>
                  <a:ext cx="282997" cy="351249"/>
                </a:xfrm>
                <a:prstGeom prst="roundRect">
                  <a:avLst/>
                </a:prstGeom>
                <a:solidFill>
                  <a:srgbClr val="FFB9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grpSp>
          <p:sp>
            <p:nvSpPr>
              <p:cNvPr id="209" name="Rounded Rectangle 261"/>
              <p:cNvSpPr/>
              <p:nvPr/>
            </p:nvSpPr>
            <p:spPr>
              <a:xfrm>
                <a:off x="10257286" y="4971503"/>
                <a:ext cx="1234440" cy="852109"/>
              </a:xfrm>
              <a:prstGeom prst="roundRect">
                <a:avLst/>
              </a:prstGeom>
              <a:solidFill>
                <a:srgbClr val="ED8000"/>
              </a:solidFill>
              <a:ln w="9525"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grpSp>
            <p:nvGrpSpPr>
              <p:cNvPr id="210" name="Group 262"/>
              <p:cNvGrpSpPr/>
              <p:nvPr/>
            </p:nvGrpSpPr>
            <p:grpSpPr>
              <a:xfrm>
                <a:off x="10538375" y="5039874"/>
                <a:ext cx="672263" cy="715367"/>
                <a:chOff x="9270105" y="5019291"/>
                <a:chExt cx="672263" cy="715367"/>
              </a:xfrm>
            </p:grpSpPr>
            <p:grpSp>
              <p:nvGrpSpPr>
                <p:cNvPr id="211" name="Group 263"/>
                <p:cNvGrpSpPr/>
                <p:nvPr/>
              </p:nvGrpSpPr>
              <p:grpSpPr>
                <a:xfrm>
                  <a:off x="9270105" y="5407700"/>
                  <a:ext cx="672263" cy="326958"/>
                  <a:chOff x="3619395" y="5182050"/>
                  <a:chExt cx="864851" cy="420624"/>
                </a:xfrm>
              </p:grpSpPr>
              <p:sp>
                <p:nvSpPr>
                  <p:cNvPr id="214" name="Can 266"/>
                  <p:cNvSpPr/>
                  <p:nvPr/>
                </p:nvSpPr>
                <p:spPr>
                  <a:xfrm>
                    <a:off x="4285674" y="5182050"/>
                    <a:ext cx="198572" cy="164104"/>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215" name="Can 267"/>
                  <p:cNvSpPr/>
                  <p:nvPr/>
                </p:nvSpPr>
                <p:spPr>
                  <a:xfrm>
                    <a:off x="4152795" y="5185836"/>
                    <a:ext cx="251832" cy="208119"/>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216" name="Can 268"/>
                  <p:cNvSpPr/>
                  <p:nvPr/>
                </p:nvSpPr>
                <p:spPr>
                  <a:xfrm>
                    <a:off x="3924195" y="5204847"/>
                    <a:ext cx="351523" cy="290505"/>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sp>
                <p:nvSpPr>
                  <p:cNvPr id="217" name="Can 269"/>
                  <p:cNvSpPr/>
                  <p:nvPr/>
                </p:nvSpPr>
                <p:spPr>
                  <a:xfrm>
                    <a:off x="3619395" y="5210855"/>
                    <a:ext cx="474116" cy="391819"/>
                  </a:xfrm>
                  <a:prstGeom prst="can">
                    <a:avLst/>
                  </a:prstGeom>
                  <a:solidFill>
                    <a:sysClr val="window" lastClr="FFFFFF"/>
                  </a:solidFill>
                  <a:ln w="9525" cap="flat" cmpd="sng" algn="ctr">
                    <a:solidFill>
                      <a:srgbClr val="ED8000"/>
                    </a:solidFill>
                    <a:prstDash val="solid"/>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rgbClr val="0072C6">
                          <a:lumMod val="40000"/>
                          <a:lumOff val="60000"/>
                        </a:srgbClr>
                      </a:solidFill>
                      <a:effectLst/>
                      <a:uLnTx/>
                      <a:uFillTx/>
                      <a:latin typeface="Segoe UI Light"/>
                    </a:endParaRPr>
                  </a:p>
                </p:txBody>
              </p:sp>
            </p:grpSp>
            <p:sp>
              <p:nvSpPr>
                <p:cNvPr id="212" name="Rounded Rectangle 264"/>
                <p:cNvSpPr/>
                <p:nvPr/>
              </p:nvSpPr>
              <p:spPr>
                <a:xfrm>
                  <a:off x="9298138" y="5019291"/>
                  <a:ext cx="282997" cy="351249"/>
                </a:xfrm>
                <a:prstGeom prst="roundRect">
                  <a:avLst/>
                </a:prstGeom>
                <a:solidFill>
                  <a:srgbClr val="50505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sp>
              <p:nvSpPr>
                <p:cNvPr id="213" name="Rounded Rectangle 265"/>
                <p:cNvSpPr/>
                <p:nvPr/>
              </p:nvSpPr>
              <p:spPr>
                <a:xfrm>
                  <a:off x="9626604" y="5019291"/>
                  <a:ext cx="282997" cy="351249"/>
                </a:xfrm>
                <a:prstGeom prst="roundRect">
                  <a:avLst/>
                </a:prstGeom>
                <a:solidFill>
                  <a:srgbClr val="FFB9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prstClr val="white"/>
                    </a:solidFill>
                    <a:effectLst/>
                    <a:uLnTx/>
                    <a:uFillTx/>
                    <a:latin typeface="Segoe UI Light"/>
                  </a:endParaRPr>
                </a:p>
              </p:txBody>
            </p:sp>
          </p:grpSp>
        </p:grpSp>
      </p:grpSp>
      <p:grpSp>
        <p:nvGrpSpPr>
          <p:cNvPr id="239" name="Group 291"/>
          <p:cNvGrpSpPr/>
          <p:nvPr/>
        </p:nvGrpSpPr>
        <p:grpSpPr>
          <a:xfrm>
            <a:off x="9148600" y="3742574"/>
            <a:ext cx="2160976" cy="194863"/>
            <a:chOff x="9207409" y="3723864"/>
            <a:chExt cx="2160976" cy="194863"/>
          </a:xfrm>
          <a:solidFill>
            <a:srgbClr val="505050"/>
          </a:solidFill>
        </p:grpSpPr>
        <p:grpSp>
          <p:nvGrpSpPr>
            <p:cNvPr id="240" name="Group 292"/>
            <p:cNvGrpSpPr/>
            <p:nvPr/>
          </p:nvGrpSpPr>
          <p:grpSpPr>
            <a:xfrm>
              <a:off x="9207409" y="3725431"/>
              <a:ext cx="1066950" cy="193296"/>
              <a:chOff x="9207409" y="3725431"/>
              <a:chExt cx="1066950" cy="193296"/>
            </a:xfrm>
            <a:grpFill/>
          </p:grpSpPr>
          <p:sp>
            <p:nvSpPr>
              <p:cNvPr id="247" name="Oval 299"/>
              <p:cNvSpPr/>
              <p:nvPr/>
            </p:nvSpPr>
            <p:spPr>
              <a:xfrm>
                <a:off x="9645019" y="3726998"/>
                <a:ext cx="191729" cy="191729"/>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Light"/>
                </a:endParaRPr>
              </a:p>
            </p:txBody>
          </p:sp>
          <p:sp>
            <p:nvSpPr>
              <p:cNvPr id="248" name="Oval 300"/>
              <p:cNvSpPr/>
              <p:nvPr/>
            </p:nvSpPr>
            <p:spPr>
              <a:xfrm>
                <a:off x="9863824" y="3726998"/>
                <a:ext cx="191729" cy="191729"/>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Light"/>
                </a:endParaRPr>
              </a:p>
            </p:txBody>
          </p:sp>
          <p:sp>
            <p:nvSpPr>
              <p:cNvPr id="249" name="Oval 301"/>
              <p:cNvSpPr/>
              <p:nvPr/>
            </p:nvSpPr>
            <p:spPr>
              <a:xfrm>
                <a:off x="10082630" y="3726998"/>
                <a:ext cx="191729" cy="191729"/>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Light"/>
                </a:endParaRPr>
              </a:p>
            </p:txBody>
          </p:sp>
          <p:sp>
            <p:nvSpPr>
              <p:cNvPr id="250" name="Oval 302"/>
              <p:cNvSpPr/>
              <p:nvPr/>
            </p:nvSpPr>
            <p:spPr>
              <a:xfrm>
                <a:off x="9207409" y="3725431"/>
                <a:ext cx="191729" cy="191729"/>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Light"/>
                </a:endParaRPr>
              </a:p>
            </p:txBody>
          </p:sp>
          <p:sp>
            <p:nvSpPr>
              <p:cNvPr id="251" name="Oval 303"/>
              <p:cNvSpPr/>
              <p:nvPr/>
            </p:nvSpPr>
            <p:spPr>
              <a:xfrm>
                <a:off x="9426214" y="3725431"/>
                <a:ext cx="191729" cy="191729"/>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Light"/>
                </a:endParaRPr>
              </a:p>
            </p:txBody>
          </p:sp>
        </p:grpSp>
        <p:grpSp>
          <p:nvGrpSpPr>
            <p:cNvPr id="241" name="Group 293"/>
            <p:cNvGrpSpPr/>
            <p:nvPr/>
          </p:nvGrpSpPr>
          <p:grpSpPr>
            <a:xfrm>
              <a:off x="10301435" y="3723864"/>
              <a:ext cx="1066950" cy="193296"/>
              <a:chOff x="9207409" y="3725431"/>
              <a:chExt cx="1066950" cy="193296"/>
            </a:xfrm>
            <a:grpFill/>
          </p:grpSpPr>
          <p:sp>
            <p:nvSpPr>
              <p:cNvPr id="242" name="Oval 294"/>
              <p:cNvSpPr/>
              <p:nvPr/>
            </p:nvSpPr>
            <p:spPr>
              <a:xfrm>
                <a:off x="9645019" y="3726998"/>
                <a:ext cx="191729" cy="191729"/>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Light"/>
                </a:endParaRPr>
              </a:p>
            </p:txBody>
          </p:sp>
          <p:sp>
            <p:nvSpPr>
              <p:cNvPr id="243" name="Oval 295"/>
              <p:cNvSpPr/>
              <p:nvPr/>
            </p:nvSpPr>
            <p:spPr>
              <a:xfrm>
                <a:off x="9863824" y="3726998"/>
                <a:ext cx="191729" cy="191729"/>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Light"/>
                </a:endParaRPr>
              </a:p>
            </p:txBody>
          </p:sp>
          <p:sp>
            <p:nvSpPr>
              <p:cNvPr id="244" name="Oval 296"/>
              <p:cNvSpPr/>
              <p:nvPr/>
            </p:nvSpPr>
            <p:spPr>
              <a:xfrm>
                <a:off x="10082630" y="3726998"/>
                <a:ext cx="191729" cy="191729"/>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Light"/>
                </a:endParaRPr>
              </a:p>
            </p:txBody>
          </p:sp>
          <p:sp>
            <p:nvSpPr>
              <p:cNvPr id="245" name="Oval 297"/>
              <p:cNvSpPr/>
              <p:nvPr/>
            </p:nvSpPr>
            <p:spPr>
              <a:xfrm>
                <a:off x="9207409" y="3725431"/>
                <a:ext cx="191729" cy="191729"/>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Light"/>
                </a:endParaRPr>
              </a:p>
            </p:txBody>
          </p:sp>
          <p:sp>
            <p:nvSpPr>
              <p:cNvPr id="246" name="Oval 298"/>
              <p:cNvSpPr/>
              <p:nvPr/>
            </p:nvSpPr>
            <p:spPr>
              <a:xfrm>
                <a:off x="9426214" y="3725431"/>
                <a:ext cx="191729" cy="191729"/>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Light"/>
                </a:endParaRPr>
              </a:p>
            </p:txBody>
          </p:sp>
        </p:grpSp>
      </p:grpSp>
    </p:spTree>
    <p:extLst>
      <p:ext uri="{BB962C8B-B14F-4D97-AF65-F5344CB8AC3E}">
        <p14:creationId xmlns:p14="http://schemas.microsoft.com/office/powerpoint/2010/main" val="12735766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1000"/>
                                        <p:tgtEl>
                                          <p:spTgt spid="138"/>
                                        </p:tgtEl>
                                      </p:cBhvr>
                                    </p:animEffect>
                                    <p:anim calcmode="lin" valueType="num">
                                      <p:cBhvr>
                                        <p:cTn id="8" dur="1000" fill="hold"/>
                                        <p:tgtEl>
                                          <p:spTgt spid="138"/>
                                        </p:tgtEl>
                                        <p:attrNameLst>
                                          <p:attrName>ppt_x</p:attrName>
                                        </p:attrNameLst>
                                      </p:cBhvr>
                                      <p:tavLst>
                                        <p:tav tm="0">
                                          <p:val>
                                            <p:strVal val="#ppt_x"/>
                                          </p:val>
                                        </p:tav>
                                        <p:tav tm="100000">
                                          <p:val>
                                            <p:strVal val="#ppt_x"/>
                                          </p:val>
                                        </p:tav>
                                      </p:tavLst>
                                    </p:anim>
                                    <p:anim calcmode="lin" valueType="num">
                                      <p:cBhvr>
                                        <p:cTn id="9" dur="1000" fill="hold"/>
                                        <p:tgtEl>
                                          <p:spTgt spid="13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fade">
                                      <p:cBhvr>
                                        <p:cTn id="12" dur="1000"/>
                                        <p:tgtEl>
                                          <p:spTgt spid="139"/>
                                        </p:tgtEl>
                                      </p:cBhvr>
                                    </p:animEffect>
                                    <p:anim calcmode="lin" valueType="num">
                                      <p:cBhvr>
                                        <p:cTn id="13" dur="1000" fill="hold"/>
                                        <p:tgtEl>
                                          <p:spTgt spid="139"/>
                                        </p:tgtEl>
                                        <p:attrNameLst>
                                          <p:attrName>ppt_x</p:attrName>
                                        </p:attrNameLst>
                                      </p:cBhvr>
                                      <p:tavLst>
                                        <p:tav tm="0">
                                          <p:val>
                                            <p:strVal val="#ppt_x"/>
                                          </p:val>
                                        </p:tav>
                                        <p:tav tm="100000">
                                          <p:val>
                                            <p:strVal val="#ppt_x"/>
                                          </p:val>
                                        </p:tav>
                                      </p:tavLst>
                                    </p:anim>
                                    <p:anim calcmode="lin" valueType="num">
                                      <p:cBhvr>
                                        <p:cTn id="14" dur="1000" fill="hold"/>
                                        <p:tgtEl>
                                          <p:spTgt spid="1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5"/>
                                        </p:tgtEl>
                                        <p:attrNameLst>
                                          <p:attrName>style.visibility</p:attrName>
                                        </p:attrNameLst>
                                      </p:cBhvr>
                                      <p:to>
                                        <p:strVal val="visible"/>
                                      </p:to>
                                    </p:set>
                                    <p:animEffect transition="in" filter="fade">
                                      <p:cBhvr>
                                        <p:cTn id="17" dur="1000"/>
                                        <p:tgtEl>
                                          <p:spTgt spid="145"/>
                                        </p:tgtEl>
                                      </p:cBhvr>
                                    </p:animEffect>
                                    <p:anim calcmode="lin" valueType="num">
                                      <p:cBhvr>
                                        <p:cTn id="18" dur="1000" fill="hold"/>
                                        <p:tgtEl>
                                          <p:spTgt spid="145"/>
                                        </p:tgtEl>
                                        <p:attrNameLst>
                                          <p:attrName>ppt_x</p:attrName>
                                        </p:attrNameLst>
                                      </p:cBhvr>
                                      <p:tavLst>
                                        <p:tav tm="0">
                                          <p:val>
                                            <p:strVal val="#ppt_x"/>
                                          </p:val>
                                        </p:tav>
                                        <p:tav tm="100000">
                                          <p:val>
                                            <p:strVal val="#ppt_x"/>
                                          </p:val>
                                        </p:tav>
                                      </p:tavLst>
                                    </p:anim>
                                    <p:anim calcmode="lin" valueType="num">
                                      <p:cBhvr>
                                        <p:cTn id="19" dur="1000" fill="hold"/>
                                        <p:tgtEl>
                                          <p:spTgt spid="14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55"/>
                                        </p:tgtEl>
                                        <p:attrNameLst>
                                          <p:attrName>style.visibility</p:attrName>
                                        </p:attrNameLst>
                                      </p:cBhvr>
                                      <p:to>
                                        <p:strVal val="visible"/>
                                      </p:to>
                                    </p:set>
                                    <p:animEffect transition="in" filter="fade">
                                      <p:cBhvr>
                                        <p:cTn id="22" dur="1000"/>
                                        <p:tgtEl>
                                          <p:spTgt spid="155"/>
                                        </p:tgtEl>
                                      </p:cBhvr>
                                    </p:animEffect>
                                    <p:anim calcmode="lin" valueType="num">
                                      <p:cBhvr>
                                        <p:cTn id="23" dur="1000" fill="hold"/>
                                        <p:tgtEl>
                                          <p:spTgt spid="155"/>
                                        </p:tgtEl>
                                        <p:attrNameLst>
                                          <p:attrName>ppt_x</p:attrName>
                                        </p:attrNameLst>
                                      </p:cBhvr>
                                      <p:tavLst>
                                        <p:tav tm="0">
                                          <p:val>
                                            <p:strVal val="#ppt_x"/>
                                          </p:val>
                                        </p:tav>
                                        <p:tav tm="100000">
                                          <p:val>
                                            <p:strVal val="#ppt_x"/>
                                          </p:val>
                                        </p:tav>
                                      </p:tavLst>
                                    </p:anim>
                                    <p:anim calcmode="lin" valueType="num">
                                      <p:cBhvr>
                                        <p:cTn id="24" dur="1000" fill="hold"/>
                                        <p:tgtEl>
                                          <p:spTgt spid="155"/>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129"/>
                                        </p:tgtEl>
                                        <p:attrNameLst>
                                          <p:attrName>style.visibility</p:attrName>
                                        </p:attrNameLst>
                                      </p:cBhvr>
                                      <p:to>
                                        <p:strVal val="visible"/>
                                      </p:to>
                                    </p:set>
                                    <p:animEffect transition="in" filter="fade">
                                      <p:cBhvr>
                                        <p:cTn id="28" dur="1000"/>
                                        <p:tgtEl>
                                          <p:spTgt spid="129"/>
                                        </p:tgtEl>
                                      </p:cBhvr>
                                    </p:animEffect>
                                    <p:anim calcmode="lin" valueType="num">
                                      <p:cBhvr>
                                        <p:cTn id="29" dur="1000" fill="hold"/>
                                        <p:tgtEl>
                                          <p:spTgt spid="129"/>
                                        </p:tgtEl>
                                        <p:attrNameLst>
                                          <p:attrName>ppt_x</p:attrName>
                                        </p:attrNameLst>
                                      </p:cBhvr>
                                      <p:tavLst>
                                        <p:tav tm="0">
                                          <p:val>
                                            <p:strVal val="#ppt_x"/>
                                          </p:val>
                                        </p:tav>
                                        <p:tav tm="100000">
                                          <p:val>
                                            <p:strVal val="#ppt_x"/>
                                          </p:val>
                                        </p:tav>
                                      </p:tavLst>
                                    </p:anim>
                                    <p:anim calcmode="lin" valueType="num">
                                      <p:cBhvr>
                                        <p:cTn id="30" dur="1000" fill="hold"/>
                                        <p:tgtEl>
                                          <p:spTgt spid="129"/>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46"/>
                                        </p:tgtEl>
                                        <p:attrNameLst>
                                          <p:attrName>style.visibility</p:attrName>
                                        </p:attrNameLst>
                                      </p:cBhvr>
                                      <p:to>
                                        <p:strVal val="visible"/>
                                      </p:to>
                                    </p:set>
                                    <p:animEffect transition="in" filter="fade">
                                      <p:cBhvr>
                                        <p:cTn id="33" dur="1000"/>
                                        <p:tgtEl>
                                          <p:spTgt spid="146"/>
                                        </p:tgtEl>
                                      </p:cBhvr>
                                    </p:animEffect>
                                    <p:anim calcmode="lin" valueType="num">
                                      <p:cBhvr>
                                        <p:cTn id="34" dur="1000" fill="hold"/>
                                        <p:tgtEl>
                                          <p:spTgt spid="146"/>
                                        </p:tgtEl>
                                        <p:attrNameLst>
                                          <p:attrName>ppt_x</p:attrName>
                                        </p:attrNameLst>
                                      </p:cBhvr>
                                      <p:tavLst>
                                        <p:tav tm="0">
                                          <p:val>
                                            <p:strVal val="#ppt_x"/>
                                          </p:val>
                                        </p:tav>
                                        <p:tav tm="100000">
                                          <p:val>
                                            <p:strVal val="#ppt_x"/>
                                          </p:val>
                                        </p:tav>
                                      </p:tavLst>
                                    </p:anim>
                                    <p:anim calcmode="lin" valueType="num">
                                      <p:cBhvr>
                                        <p:cTn id="35" dur="1000" fill="hold"/>
                                        <p:tgtEl>
                                          <p:spTgt spid="146"/>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82"/>
                                        </p:tgtEl>
                                        <p:attrNameLst>
                                          <p:attrName>style.visibility</p:attrName>
                                        </p:attrNameLst>
                                      </p:cBhvr>
                                      <p:to>
                                        <p:strVal val="visible"/>
                                      </p:to>
                                    </p:set>
                                    <p:animEffect transition="in" filter="fade">
                                      <p:cBhvr>
                                        <p:cTn id="38" dur="1000"/>
                                        <p:tgtEl>
                                          <p:spTgt spid="182"/>
                                        </p:tgtEl>
                                      </p:cBhvr>
                                    </p:animEffect>
                                    <p:anim calcmode="lin" valueType="num">
                                      <p:cBhvr>
                                        <p:cTn id="39" dur="1000" fill="hold"/>
                                        <p:tgtEl>
                                          <p:spTgt spid="182"/>
                                        </p:tgtEl>
                                        <p:attrNameLst>
                                          <p:attrName>ppt_x</p:attrName>
                                        </p:attrNameLst>
                                      </p:cBhvr>
                                      <p:tavLst>
                                        <p:tav tm="0">
                                          <p:val>
                                            <p:strVal val="#ppt_x"/>
                                          </p:val>
                                        </p:tav>
                                        <p:tav tm="100000">
                                          <p:val>
                                            <p:strVal val="#ppt_x"/>
                                          </p:val>
                                        </p:tav>
                                      </p:tavLst>
                                    </p:anim>
                                    <p:anim calcmode="lin" valueType="num">
                                      <p:cBhvr>
                                        <p:cTn id="40" dur="1000" fill="hold"/>
                                        <p:tgtEl>
                                          <p:spTgt spid="182"/>
                                        </p:tgtEl>
                                        <p:attrNameLst>
                                          <p:attrName>ppt_y</p:attrName>
                                        </p:attrNameLst>
                                      </p:cBhvr>
                                      <p:tavLst>
                                        <p:tav tm="0">
                                          <p:val>
                                            <p:strVal val="#ppt_y+.1"/>
                                          </p:val>
                                        </p:tav>
                                        <p:tav tm="100000">
                                          <p:val>
                                            <p:strVal val="#ppt_y"/>
                                          </p:val>
                                        </p:tav>
                                      </p:tavLst>
                                    </p:anim>
                                  </p:childTnLst>
                                </p:cTn>
                              </p:par>
                            </p:childTnLst>
                          </p:cTn>
                        </p:par>
                        <p:par>
                          <p:cTn id="41" fill="hold">
                            <p:stCondLst>
                              <p:cond delay="2000"/>
                            </p:stCondLst>
                            <p:childTnLst>
                              <p:par>
                                <p:cTn id="42" presetID="42" presetClass="entr" presetSubtype="0" fill="hold" nodeType="afterEffect">
                                  <p:stCondLst>
                                    <p:cond delay="0"/>
                                  </p:stCondLst>
                                  <p:childTnLst>
                                    <p:set>
                                      <p:cBhvr>
                                        <p:cTn id="43" dur="1" fill="hold">
                                          <p:stCondLst>
                                            <p:cond delay="0"/>
                                          </p:stCondLst>
                                        </p:cTn>
                                        <p:tgtEl>
                                          <p:spTgt spid="135"/>
                                        </p:tgtEl>
                                        <p:attrNameLst>
                                          <p:attrName>style.visibility</p:attrName>
                                        </p:attrNameLst>
                                      </p:cBhvr>
                                      <p:to>
                                        <p:strVal val="visible"/>
                                      </p:to>
                                    </p:set>
                                    <p:animEffect transition="in" filter="fade">
                                      <p:cBhvr>
                                        <p:cTn id="44" dur="1000"/>
                                        <p:tgtEl>
                                          <p:spTgt spid="135"/>
                                        </p:tgtEl>
                                      </p:cBhvr>
                                    </p:animEffect>
                                    <p:anim calcmode="lin" valueType="num">
                                      <p:cBhvr>
                                        <p:cTn id="45" dur="1000" fill="hold"/>
                                        <p:tgtEl>
                                          <p:spTgt spid="135"/>
                                        </p:tgtEl>
                                        <p:attrNameLst>
                                          <p:attrName>ppt_x</p:attrName>
                                        </p:attrNameLst>
                                      </p:cBhvr>
                                      <p:tavLst>
                                        <p:tav tm="0">
                                          <p:val>
                                            <p:strVal val="#ppt_x"/>
                                          </p:val>
                                        </p:tav>
                                        <p:tav tm="100000">
                                          <p:val>
                                            <p:strVal val="#ppt_x"/>
                                          </p:val>
                                        </p:tav>
                                      </p:tavLst>
                                    </p:anim>
                                    <p:anim calcmode="lin" valueType="num">
                                      <p:cBhvr>
                                        <p:cTn id="46" dur="1000" fill="hold"/>
                                        <p:tgtEl>
                                          <p:spTgt spid="135"/>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47"/>
                                        </p:tgtEl>
                                        <p:attrNameLst>
                                          <p:attrName>style.visibility</p:attrName>
                                        </p:attrNameLst>
                                      </p:cBhvr>
                                      <p:to>
                                        <p:strVal val="visible"/>
                                      </p:to>
                                    </p:set>
                                    <p:animEffect transition="in" filter="fade">
                                      <p:cBhvr>
                                        <p:cTn id="49" dur="1000"/>
                                        <p:tgtEl>
                                          <p:spTgt spid="147"/>
                                        </p:tgtEl>
                                      </p:cBhvr>
                                    </p:animEffect>
                                    <p:anim calcmode="lin" valueType="num">
                                      <p:cBhvr>
                                        <p:cTn id="50" dur="1000" fill="hold"/>
                                        <p:tgtEl>
                                          <p:spTgt spid="147"/>
                                        </p:tgtEl>
                                        <p:attrNameLst>
                                          <p:attrName>ppt_x</p:attrName>
                                        </p:attrNameLst>
                                      </p:cBhvr>
                                      <p:tavLst>
                                        <p:tav tm="0">
                                          <p:val>
                                            <p:strVal val="#ppt_x"/>
                                          </p:val>
                                        </p:tav>
                                        <p:tav tm="100000">
                                          <p:val>
                                            <p:strVal val="#ppt_x"/>
                                          </p:val>
                                        </p:tav>
                                      </p:tavLst>
                                    </p:anim>
                                    <p:anim calcmode="lin" valueType="num">
                                      <p:cBhvr>
                                        <p:cTn id="51" dur="1000" fill="hold"/>
                                        <p:tgtEl>
                                          <p:spTgt spid="14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54"/>
                                        </p:tgtEl>
                                        <p:attrNameLst>
                                          <p:attrName>style.visibility</p:attrName>
                                        </p:attrNameLst>
                                      </p:cBhvr>
                                      <p:to>
                                        <p:strVal val="visible"/>
                                      </p:to>
                                    </p:set>
                                    <p:animEffect transition="in" filter="fade">
                                      <p:cBhvr>
                                        <p:cTn id="54" dur="1000"/>
                                        <p:tgtEl>
                                          <p:spTgt spid="154"/>
                                        </p:tgtEl>
                                      </p:cBhvr>
                                    </p:animEffect>
                                    <p:anim calcmode="lin" valueType="num">
                                      <p:cBhvr>
                                        <p:cTn id="55" dur="1000" fill="hold"/>
                                        <p:tgtEl>
                                          <p:spTgt spid="154"/>
                                        </p:tgtEl>
                                        <p:attrNameLst>
                                          <p:attrName>ppt_x</p:attrName>
                                        </p:attrNameLst>
                                      </p:cBhvr>
                                      <p:tavLst>
                                        <p:tav tm="0">
                                          <p:val>
                                            <p:strVal val="#ppt_x"/>
                                          </p:val>
                                        </p:tav>
                                        <p:tav tm="100000">
                                          <p:val>
                                            <p:strVal val="#ppt_x"/>
                                          </p:val>
                                        </p:tav>
                                      </p:tavLst>
                                    </p:anim>
                                    <p:anim calcmode="lin" valueType="num">
                                      <p:cBhvr>
                                        <p:cTn id="56" dur="1000" fill="hold"/>
                                        <p:tgtEl>
                                          <p:spTgt spid="154"/>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56"/>
                                        </p:tgtEl>
                                        <p:attrNameLst>
                                          <p:attrName>style.visibility</p:attrName>
                                        </p:attrNameLst>
                                      </p:cBhvr>
                                      <p:to>
                                        <p:strVal val="visible"/>
                                      </p:to>
                                    </p:set>
                                    <p:animEffect transition="in" filter="fade">
                                      <p:cBhvr>
                                        <p:cTn id="59" dur="1000"/>
                                        <p:tgtEl>
                                          <p:spTgt spid="156"/>
                                        </p:tgtEl>
                                      </p:cBhvr>
                                    </p:animEffect>
                                    <p:anim calcmode="lin" valueType="num">
                                      <p:cBhvr>
                                        <p:cTn id="60" dur="1000" fill="hold"/>
                                        <p:tgtEl>
                                          <p:spTgt spid="156"/>
                                        </p:tgtEl>
                                        <p:attrNameLst>
                                          <p:attrName>ppt_x</p:attrName>
                                        </p:attrNameLst>
                                      </p:cBhvr>
                                      <p:tavLst>
                                        <p:tav tm="0">
                                          <p:val>
                                            <p:strVal val="#ppt_x"/>
                                          </p:val>
                                        </p:tav>
                                        <p:tav tm="100000">
                                          <p:val>
                                            <p:strVal val="#ppt_x"/>
                                          </p:val>
                                        </p:tav>
                                      </p:tavLst>
                                    </p:anim>
                                    <p:anim calcmode="lin" valueType="num">
                                      <p:cBhvr>
                                        <p:cTn id="61" dur="1000" fill="hold"/>
                                        <p:tgtEl>
                                          <p:spTgt spid="156"/>
                                        </p:tgtEl>
                                        <p:attrNameLst>
                                          <p:attrName>ppt_y</p:attrName>
                                        </p:attrNameLst>
                                      </p:cBhvr>
                                      <p:tavLst>
                                        <p:tav tm="0">
                                          <p:val>
                                            <p:strVal val="#ppt_y+.1"/>
                                          </p:val>
                                        </p:tav>
                                        <p:tav tm="100000">
                                          <p:val>
                                            <p:strVal val="#ppt_y"/>
                                          </p:val>
                                        </p:tav>
                                      </p:tavLst>
                                    </p:anim>
                                  </p:childTnLst>
                                </p:cTn>
                              </p:par>
                            </p:childTnLst>
                          </p:cTn>
                        </p:par>
                        <p:par>
                          <p:cTn id="62" fill="hold">
                            <p:stCondLst>
                              <p:cond delay="3000"/>
                            </p:stCondLst>
                            <p:childTnLst>
                              <p:par>
                                <p:cTn id="63" presetID="42" presetClass="entr" presetSubtype="0" fill="hold" nodeType="afterEffect">
                                  <p:stCondLst>
                                    <p:cond delay="0"/>
                                  </p:stCondLst>
                                  <p:childTnLst>
                                    <p:set>
                                      <p:cBhvr>
                                        <p:cTn id="64" dur="1" fill="hold">
                                          <p:stCondLst>
                                            <p:cond delay="0"/>
                                          </p:stCondLst>
                                        </p:cTn>
                                        <p:tgtEl>
                                          <p:spTgt spid="132"/>
                                        </p:tgtEl>
                                        <p:attrNameLst>
                                          <p:attrName>style.visibility</p:attrName>
                                        </p:attrNameLst>
                                      </p:cBhvr>
                                      <p:to>
                                        <p:strVal val="visible"/>
                                      </p:to>
                                    </p:set>
                                    <p:animEffect transition="in" filter="fade">
                                      <p:cBhvr>
                                        <p:cTn id="65" dur="1000"/>
                                        <p:tgtEl>
                                          <p:spTgt spid="132"/>
                                        </p:tgtEl>
                                      </p:cBhvr>
                                    </p:animEffect>
                                    <p:anim calcmode="lin" valueType="num">
                                      <p:cBhvr>
                                        <p:cTn id="66" dur="1000" fill="hold"/>
                                        <p:tgtEl>
                                          <p:spTgt spid="132"/>
                                        </p:tgtEl>
                                        <p:attrNameLst>
                                          <p:attrName>ppt_x</p:attrName>
                                        </p:attrNameLst>
                                      </p:cBhvr>
                                      <p:tavLst>
                                        <p:tav tm="0">
                                          <p:val>
                                            <p:strVal val="#ppt_x"/>
                                          </p:val>
                                        </p:tav>
                                        <p:tav tm="100000">
                                          <p:val>
                                            <p:strVal val="#ppt_x"/>
                                          </p:val>
                                        </p:tav>
                                      </p:tavLst>
                                    </p:anim>
                                    <p:anim calcmode="lin" valueType="num">
                                      <p:cBhvr>
                                        <p:cTn id="67" dur="1000" fill="hold"/>
                                        <p:tgtEl>
                                          <p:spTgt spid="13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99"/>
                                        </p:tgtEl>
                                        <p:attrNameLst>
                                          <p:attrName>style.visibility</p:attrName>
                                        </p:attrNameLst>
                                      </p:cBhvr>
                                      <p:to>
                                        <p:strVal val="visible"/>
                                      </p:to>
                                    </p:set>
                                    <p:animEffect transition="in" filter="fade">
                                      <p:cBhvr>
                                        <p:cTn id="70" dur="1000"/>
                                        <p:tgtEl>
                                          <p:spTgt spid="199"/>
                                        </p:tgtEl>
                                      </p:cBhvr>
                                    </p:animEffect>
                                    <p:anim calcmode="lin" valueType="num">
                                      <p:cBhvr>
                                        <p:cTn id="71" dur="1000" fill="hold"/>
                                        <p:tgtEl>
                                          <p:spTgt spid="199"/>
                                        </p:tgtEl>
                                        <p:attrNameLst>
                                          <p:attrName>ppt_x</p:attrName>
                                        </p:attrNameLst>
                                      </p:cBhvr>
                                      <p:tavLst>
                                        <p:tav tm="0">
                                          <p:val>
                                            <p:strVal val="#ppt_x"/>
                                          </p:val>
                                        </p:tav>
                                        <p:tav tm="100000">
                                          <p:val>
                                            <p:strVal val="#ppt_x"/>
                                          </p:val>
                                        </p:tav>
                                      </p:tavLst>
                                    </p:anim>
                                    <p:anim calcmode="lin" valueType="num">
                                      <p:cBhvr>
                                        <p:cTn id="72" dur="1000" fill="hold"/>
                                        <p:tgtEl>
                                          <p:spTgt spid="199"/>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200"/>
                                        </p:tgtEl>
                                        <p:attrNameLst>
                                          <p:attrName>style.visibility</p:attrName>
                                        </p:attrNameLst>
                                      </p:cBhvr>
                                      <p:to>
                                        <p:strVal val="visible"/>
                                      </p:to>
                                    </p:set>
                                    <p:animEffect transition="in" filter="fade">
                                      <p:cBhvr>
                                        <p:cTn id="75" dur="1000"/>
                                        <p:tgtEl>
                                          <p:spTgt spid="200"/>
                                        </p:tgtEl>
                                      </p:cBhvr>
                                    </p:animEffect>
                                    <p:anim calcmode="lin" valueType="num">
                                      <p:cBhvr>
                                        <p:cTn id="76" dur="1000" fill="hold"/>
                                        <p:tgtEl>
                                          <p:spTgt spid="200"/>
                                        </p:tgtEl>
                                        <p:attrNameLst>
                                          <p:attrName>ppt_x</p:attrName>
                                        </p:attrNameLst>
                                      </p:cBhvr>
                                      <p:tavLst>
                                        <p:tav tm="0">
                                          <p:val>
                                            <p:strVal val="#ppt_x"/>
                                          </p:val>
                                        </p:tav>
                                        <p:tav tm="100000">
                                          <p:val>
                                            <p:strVal val="#ppt_x"/>
                                          </p:val>
                                        </p:tav>
                                      </p:tavLst>
                                    </p:anim>
                                    <p:anim calcmode="lin" valueType="num">
                                      <p:cBhvr>
                                        <p:cTn id="77" dur="1000" fill="hold"/>
                                        <p:tgtEl>
                                          <p:spTgt spid="200"/>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239"/>
                                        </p:tgtEl>
                                        <p:attrNameLst>
                                          <p:attrName>style.visibility</p:attrName>
                                        </p:attrNameLst>
                                      </p:cBhvr>
                                      <p:to>
                                        <p:strVal val="visible"/>
                                      </p:to>
                                    </p:set>
                                    <p:animEffect transition="in" filter="fade">
                                      <p:cBhvr>
                                        <p:cTn id="80" dur="1000"/>
                                        <p:tgtEl>
                                          <p:spTgt spid="239"/>
                                        </p:tgtEl>
                                      </p:cBhvr>
                                    </p:animEffect>
                                    <p:anim calcmode="lin" valueType="num">
                                      <p:cBhvr>
                                        <p:cTn id="81" dur="1000" fill="hold"/>
                                        <p:tgtEl>
                                          <p:spTgt spid="239"/>
                                        </p:tgtEl>
                                        <p:attrNameLst>
                                          <p:attrName>ppt_x</p:attrName>
                                        </p:attrNameLst>
                                      </p:cBhvr>
                                      <p:tavLst>
                                        <p:tav tm="0">
                                          <p:val>
                                            <p:strVal val="#ppt_x"/>
                                          </p:val>
                                        </p:tav>
                                        <p:tav tm="100000">
                                          <p:val>
                                            <p:strVal val="#ppt_x"/>
                                          </p:val>
                                        </p:tav>
                                      </p:tavLst>
                                    </p:anim>
                                    <p:anim calcmode="lin" valueType="num">
                                      <p:cBhvr>
                                        <p:cTn id="82" dur="1000" fill="hold"/>
                                        <p:tgtEl>
                                          <p:spTgt spid="2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45" grpId="0" animBg="1"/>
      <p:bldP spid="146" grpId="0" animBg="1"/>
      <p:bldP spid="154" grpId="0" animBg="1"/>
      <p:bldP spid="19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SEM </a:t>
            </a:r>
            <a:r>
              <a:rPr lang="de-DE" dirty="0" err="1"/>
              <a:t>user</a:t>
            </a:r>
            <a:r>
              <a:rPr lang="de-DE" dirty="0"/>
              <a:t> </a:t>
            </a:r>
            <a:r>
              <a:rPr lang="de-DE" dirty="0" err="1"/>
              <a:t>experience</a:t>
            </a:r>
            <a:endParaRPr lang="de-DE" dirty="0"/>
          </a:p>
        </p:txBody>
      </p:sp>
      <p:sp>
        <p:nvSpPr>
          <p:cNvPr id="3" name="Inhaltsplatzhalter 2"/>
          <p:cNvSpPr>
            <a:spLocks noGrp="1"/>
          </p:cNvSpPr>
          <p:nvPr>
            <p:ph idx="1"/>
          </p:nvPr>
        </p:nvSpPr>
        <p:spPr/>
        <p:txBody>
          <a:bodyPr/>
          <a:lstStyle/>
          <a:p>
            <a:r>
              <a:rPr lang="en-US" dirty="0"/>
              <a:t>Admin needs to </a:t>
            </a:r>
            <a:r>
              <a:rPr lang="en-US" b="1" dirty="0"/>
              <a:t>distribute new passwords </a:t>
            </a:r>
            <a:r>
              <a:rPr lang="en-US" dirty="0"/>
              <a:t>to users</a:t>
            </a:r>
          </a:p>
          <a:p>
            <a:r>
              <a:rPr lang="en-US" b="1" dirty="0"/>
              <a:t>Users create their new Outlook profile </a:t>
            </a:r>
            <a:r>
              <a:rPr lang="en-US" dirty="0"/>
              <a:t>using O365 username and new passwords (Autodiscover)</a:t>
            </a:r>
          </a:p>
          <a:p>
            <a:r>
              <a:rPr lang="en-US" dirty="0"/>
              <a:t>All mail is downloaded from the Office 365 mailbox </a:t>
            </a:r>
            <a:br>
              <a:rPr lang="en-US" dirty="0"/>
            </a:br>
            <a:r>
              <a:rPr lang="en-US" dirty="0"/>
              <a:t>(i.e. the </a:t>
            </a:r>
            <a:r>
              <a:rPr lang="en-US" b="1" dirty="0"/>
              <a:t>OST</a:t>
            </a:r>
            <a:r>
              <a:rPr lang="en-US" dirty="0"/>
              <a:t> file must be recreated)</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80</a:t>
            </a:fld>
            <a:endParaRPr lang="de-DE"/>
          </a:p>
        </p:txBody>
      </p:sp>
    </p:spTree>
    <p:extLst>
      <p:ext uri="{BB962C8B-B14F-4D97-AF65-F5344CB8AC3E}">
        <p14:creationId xmlns:p14="http://schemas.microsoft.com/office/powerpoint/2010/main" val="208543304"/>
      </p:ext>
    </p:extLst>
  </p:cSld>
  <p:clrMapOvr>
    <a:masterClrMapping/>
  </p:clrMapOvr>
  <p:transition spd="med">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SEM migration flow</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81</a:t>
            </a:fld>
            <a:endParaRPr lang="de-DE"/>
          </a:p>
        </p:txBody>
      </p:sp>
      <p:grpSp>
        <p:nvGrpSpPr>
          <p:cNvPr id="5" name="Group 15"/>
          <p:cNvGrpSpPr/>
          <p:nvPr/>
        </p:nvGrpSpPr>
        <p:grpSpPr>
          <a:xfrm>
            <a:off x="5151941" y="1371600"/>
            <a:ext cx="1417320" cy="4572000"/>
            <a:chOff x="5372102" y="1371600"/>
            <a:chExt cx="1417320" cy="4572000"/>
          </a:xfrm>
        </p:grpSpPr>
        <p:sp>
          <p:nvSpPr>
            <p:cNvPr id="6" name="Rectangle 77"/>
            <p:cNvSpPr/>
            <p:nvPr/>
          </p:nvSpPr>
          <p:spPr bwMode="auto">
            <a:xfrm>
              <a:off x="5372102" y="1371600"/>
              <a:ext cx="1417320" cy="4572000"/>
            </a:xfrm>
            <a:prstGeom prst="rect">
              <a:avLst/>
            </a:prstGeom>
            <a:solidFill>
              <a:srgbClr val="EB3C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Segoe UI"/>
              </a:endParaRPr>
            </a:p>
            <a:p>
              <a:pPr marL="0" marR="0" lvl="0" indent="0" algn="ctr" defTabSz="914099" eaLnBrk="1" fontAlgn="auto" latinLnBrk="0" hangingPunct="1">
                <a:lnSpc>
                  <a:spcPct val="100000"/>
                </a:lnSpc>
                <a:spcBef>
                  <a:spcPts val="0"/>
                </a:spcBef>
                <a:spcAft>
                  <a:spcPts val="120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Migrate Batch</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Convert on-</a:t>
              </a:r>
              <a:r>
                <a:rPr kumimoji="0" lang="en-US" sz="1800" b="0" i="0" u="none" strike="noStrike" kern="0" cap="none" spc="0" normalizeH="0" baseline="0" noProof="0" dirty="0" err="1" smtClean="0">
                  <a:ln>
                    <a:noFill/>
                  </a:ln>
                  <a:solidFill>
                    <a:srgbClr val="FFFFFF"/>
                  </a:solidFill>
                  <a:effectLst/>
                  <a:uLnTx/>
                  <a:uFillTx/>
                  <a:latin typeface="Segoe UI"/>
                </a:rPr>
                <a:t>prem</a:t>
              </a:r>
              <a:r>
                <a:rPr kumimoji="0" lang="en-US" sz="1800" b="0" i="0" u="none" strike="noStrike" kern="0" cap="none" spc="0" normalizeH="0" baseline="0" noProof="0" dirty="0" smtClean="0">
                  <a:ln>
                    <a:noFill/>
                  </a:ln>
                  <a:solidFill>
                    <a:srgbClr val="FFFFFF"/>
                  </a:solidFill>
                  <a:effectLst/>
                  <a:uLnTx/>
                  <a:uFillTx/>
                  <a:latin typeface="Segoe UI"/>
                </a:rPr>
                <a:t> mailboxes to MEU</a:t>
              </a:r>
            </a:p>
          </p:txBody>
        </p: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549091" y="1468117"/>
              <a:ext cx="1063342" cy="5943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13"/>
          <p:cNvGrpSpPr/>
          <p:nvPr/>
        </p:nvGrpSpPr>
        <p:grpSpPr>
          <a:xfrm>
            <a:off x="6648457" y="1371600"/>
            <a:ext cx="1417320" cy="4572000"/>
            <a:chOff x="6973890" y="1371600"/>
            <a:chExt cx="1417320" cy="4572000"/>
          </a:xfrm>
        </p:grpSpPr>
        <p:sp>
          <p:nvSpPr>
            <p:cNvPr id="9" name="Rectangle 16"/>
            <p:cNvSpPr/>
            <p:nvPr/>
          </p:nvSpPr>
          <p:spPr bwMode="auto">
            <a:xfrm>
              <a:off x="6973890" y="1371600"/>
              <a:ext cx="1417320" cy="457200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Delete migration batch</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(optional)</a:t>
              </a:r>
            </a:p>
          </p:txBody>
        </p:sp>
        <p:pic>
          <p:nvPicPr>
            <p:cNvPr id="10" name="Picture 16" descr="W:\Open Engagements\Productivity\MS-Unified Communications\#1601 BizProd MOD Team Core Content Work\New Iconography\Words\Yes_060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9459" y="1373147"/>
              <a:ext cx="951658" cy="9516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1"/>
          <p:cNvGrpSpPr/>
          <p:nvPr/>
        </p:nvGrpSpPr>
        <p:grpSpPr>
          <a:xfrm>
            <a:off x="9727297" y="1377950"/>
            <a:ext cx="1417320" cy="4572000"/>
            <a:chOff x="10177463" y="1371600"/>
            <a:chExt cx="1417320" cy="4572000"/>
          </a:xfrm>
        </p:grpSpPr>
        <p:sp>
          <p:nvSpPr>
            <p:cNvPr id="12" name="Rectangle 14"/>
            <p:cNvSpPr/>
            <p:nvPr/>
          </p:nvSpPr>
          <p:spPr bwMode="auto">
            <a:xfrm>
              <a:off x="10177463" y="1371600"/>
              <a:ext cx="1417320" cy="4572000"/>
            </a:xfrm>
            <a:prstGeom prst="rect">
              <a:avLst/>
            </a:prstGeom>
            <a:solidFill>
              <a:srgbClr val="797A7D"/>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FFFFFF"/>
                  </a:solidFill>
                  <a:effectLst/>
                  <a:uLnTx/>
                  <a:uFillTx/>
                  <a:latin typeface="Segoe UI"/>
                </a:rPr>
                <a:t>Change </a:t>
              </a:r>
              <a:br>
                <a:rPr kumimoji="0" lang="en-US" sz="1800" b="0" i="0" u="none" strike="noStrike" kern="0" cap="none" spc="0" normalizeH="0" baseline="0" noProof="0" smtClean="0">
                  <a:ln>
                    <a:noFill/>
                  </a:ln>
                  <a:solidFill>
                    <a:srgbClr val="FFFFFF"/>
                  </a:solidFill>
                  <a:effectLst/>
                  <a:uLnTx/>
                  <a:uFillTx/>
                  <a:latin typeface="Segoe UI"/>
                </a:rPr>
              </a:br>
              <a:r>
                <a:rPr kumimoji="0" lang="en-US" sz="1800" b="0" i="0" u="none" strike="noStrike" kern="0" cap="none" spc="0" normalizeH="0" baseline="0" noProof="0" smtClean="0">
                  <a:ln>
                    <a:noFill/>
                  </a:ln>
                  <a:solidFill>
                    <a:srgbClr val="FFFFFF"/>
                  </a:solidFill>
                  <a:effectLst/>
                  <a:uLnTx/>
                  <a:uFillTx/>
                  <a:latin typeface="Segoe UI"/>
                </a:rPr>
                <a:t>MX</a:t>
              </a:r>
              <a:endParaRPr kumimoji="0" lang="en-US" sz="1800" b="0" i="0" u="none" strike="noStrike" kern="0" cap="none" spc="0" normalizeH="0" baseline="0" noProof="0" dirty="0" smtClean="0">
                <a:ln>
                  <a:noFill/>
                </a:ln>
                <a:solidFill>
                  <a:srgbClr val="FFFFFF"/>
                </a:solidFill>
                <a:effectLst/>
                <a:uLnTx/>
                <a:uFillTx/>
                <a:latin typeface="Segoe UI"/>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srgbClr val="FFFFFF"/>
                  </a:solidFill>
                  <a:effectLst/>
                  <a:uLnTx/>
                  <a:uFillTx/>
                  <a:latin typeface="Segoe UI"/>
                </a:rPr>
                <a:t>record</a:t>
              </a:r>
              <a:endParaRPr kumimoji="0" lang="en-US" sz="1800" b="0" i="0" u="none" strike="noStrike" kern="0" cap="none" spc="0" normalizeH="0" baseline="0" noProof="0" dirty="0" smtClean="0">
                <a:ln>
                  <a:noFill/>
                </a:ln>
                <a:solidFill>
                  <a:srgbClr val="FFFFFF"/>
                </a:solidFill>
                <a:effectLst/>
                <a:uLnTx/>
                <a:uFillTx/>
                <a:latin typeface="Segoe UI"/>
              </a:endParaRPr>
            </a:p>
          </p:txBody>
        </p:sp>
        <p:pic>
          <p:nvPicPr>
            <p:cNvPr id="13" name="Picture 2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419825" y="1540089"/>
              <a:ext cx="932596" cy="640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7"/>
          <p:cNvGrpSpPr/>
          <p:nvPr/>
        </p:nvGrpSpPr>
        <p:grpSpPr>
          <a:xfrm>
            <a:off x="3655425" y="1371600"/>
            <a:ext cx="1417320" cy="4572000"/>
            <a:chOff x="3770314" y="1371600"/>
            <a:chExt cx="1417320" cy="4572000"/>
          </a:xfrm>
        </p:grpSpPr>
        <p:sp>
          <p:nvSpPr>
            <p:cNvPr id="15" name="Rectangle 75"/>
            <p:cNvSpPr/>
            <p:nvPr/>
          </p:nvSpPr>
          <p:spPr bwMode="auto">
            <a:xfrm>
              <a:off x="3770314" y="1371600"/>
              <a:ext cx="1417320" cy="457200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Segoe UI"/>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Segoe UI"/>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EAC</a:t>
              </a:r>
            </a:p>
            <a:p>
              <a:pPr marL="0" marR="0" lvl="0" indent="0" algn="ctr" defTabSz="914099" eaLnBrk="1" fontAlgn="auto" latinLnBrk="0" hangingPunct="1">
                <a:lnSpc>
                  <a:spcPct val="100000"/>
                </a:lnSpc>
                <a:spcBef>
                  <a:spcPts val="0"/>
                </a:spcBef>
                <a:spcAft>
                  <a:spcPts val="120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Wizard:</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30" normalizeH="0" baseline="0" noProof="0" dirty="0" smtClean="0">
                  <a:ln>
                    <a:noFill/>
                  </a:ln>
                  <a:solidFill>
                    <a:srgbClr val="FFFFFF"/>
                  </a:solidFill>
                  <a:effectLst/>
                  <a:uLnTx/>
                  <a:uFillTx/>
                  <a:latin typeface="Segoe UI"/>
                </a:rPr>
                <a:t>Enter server settings, admin</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30" normalizeH="0" baseline="0" noProof="0" dirty="0" smtClean="0">
                  <a:ln>
                    <a:noFill/>
                  </a:ln>
                  <a:solidFill>
                    <a:srgbClr val="FFFFFF"/>
                  </a:solidFill>
                  <a:effectLst/>
                  <a:uLnTx/>
                  <a:uFillTx/>
                  <a:latin typeface="Segoe UI"/>
                </a:rPr>
                <a:t>credentials, batch CSV</a:t>
              </a:r>
            </a:p>
          </p:txBody>
        </p:sp>
        <p:pic>
          <p:nvPicPr>
            <p:cNvPr id="16"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0111" t="25140" r="19758" b="22770"/>
            <a:stretch/>
          </p:blipFill>
          <p:spPr bwMode="auto">
            <a:xfrm>
              <a:off x="4011839" y="1477359"/>
              <a:ext cx="934270" cy="8093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9"/>
          <p:cNvGrpSpPr/>
          <p:nvPr/>
        </p:nvGrpSpPr>
        <p:grpSpPr>
          <a:xfrm>
            <a:off x="2061258" y="1377950"/>
            <a:ext cx="1417320" cy="4572000"/>
            <a:chOff x="2168526" y="1377950"/>
            <a:chExt cx="1417320" cy="4572000"/>
          </a:xfrm>
        </p:grpSpPr>
        <p:sp>
          <p:nvSpPr>
            <p:cNvPr id="18" name="Rectangle 28"/>
            <p:cNvSpPr/>
            <p:nvPr/>
          </p:nvSpPr>
          <p:spPr bwMode="auto">
            <a:xfrm>
              <a:off x="2168526" y="1377950"/>
              <a:ext cx="1417320" cy="4572000"/>
            </a:xfrm>
            <a:prstGeom prst="rect">
              <a:avLst/>
            </a:prstGeom>
            <a:solidFill>
              <a:srgbClr val="797A7D"/>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Segoe UI"/>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Segoe UI"/>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Configure Directory</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Sync</a:t>
              </a:r>
            </a:p>
          </p:txBody>
        </p:sp>
        <p:pic>
          <p:nvPicPr>
            <p:cNvPr id="19" name="Picture 5" descr="W:\Open Engagements\Productivity\MS-Unified Communications\#1601 BizProd MOD Team Core Content Work\New Iconography\People\GroupOfPeople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43858" y="1404914"/>
              <a:ext cx="1266657" cy="12666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2"/>
          <p:cNvGrpSpPr/>
          <p:nvPr/>
        </p:nvGrpSpPr>
        <p:grpSpPr>
          <a:xfrm>
            <a:off x="8144974" y="1371600"/>
            <a:ext cx="1417320" cy="4572000"/>
            <a:chOff x="8593262" y="1371600"/>
            <a:chExt cx="1417320" cy="4572000"/>
          </a:xfrm>
        </p:grpSpPr>
        <p:sp>
          <p:nvSpPr>
            <p:cNvPr id="21" name="Rectangle 27"/>
            <p:cNvSpPr/>
            <p:nvPr/>
          </p:nvSpPr>
          <p:spPr bwMode="auto">
            <a:xfrm>
              <a:off x="8593262" y="1371600"/>
              <a:ext cx="1417320" cy="457200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License users</a:t>
              </a:r>
            </a:p>
          </p:txBody>
        </p:sp>
        <p:pic>
          <p:nvPicPr>
            <p:cNvPr id="22" name="Picture 4" descr="C:\Users\hannahr\Dropbox\MOD Servers Metro Icon Library\david enriquez\061412\HR_0601412white3-01.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4733" r="27195"/>
            <a:stretch/>
          </p:blipFill>
          <p:spPr bwMode="auto">
            <a:xfrm>
              <a:off x="9025698" y="1438722"/>
              <a:ext cx="552449" cy="11492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0"/>
          <p:cNvGrpSpPr/>
          <p:nvPr/>
        </p:nvGrpSpPr>
        <p:grpSpPr>
          <a:xfrm>
            <a:off x="566738" y="1371600"/>
            <a:ext cx="1417320" cy="4572000"/>
            <a:chOff x="566738" y="1371600"/>
            <a:chExt cx="1417320" cy="4572000"/>
          </a:xfrm>
        </p:grpSpPr>
        <p:sp>
          <p:nvSpPr>
            <p:cNvPr id="24" name="Rectangle 24"/>
            <p:cNvSpPr/>
            <p:nvPr/>
          </p:nvSpPr>
          <p:spPr bwMode="auto">
            <a:xfrm>
              <a:off x="566738" y="1371600"/>
              <a:ext cx="1417320" cy="4572000"/>
            </a:xfrm>
            <a:prstGeom prst="rect">
              <a:avLst/>
            </a:prstGeom>
            <a:solidFill>
              <a:srgbClr val="797A7D"/>
            </a:solidFill>
            <a:ln w="9525" cap="flat" cmpd="sng" algn="ctr">
              <a:noFill/>
              <a:prstDash val="solid"/>
              <a:headEnd type="none" w="med" len="med"/>
              <a:tailEnd type="none" w="med" len="med"/>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Segoe UI"/>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Segoe UI"/>
              </a:endParaRP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Segoe UI"/>
              </a:endParaRPr>
            </a:p>
            <a:p>
              <a:pPr marL="0" marR="0" lvl="0" indent="0" algn="ctr" defTabSz="914099" eaLnBrk="1" fontAlgn="auto" latinLnBrk="0" hangingPunct="1">
                <a:lnSpc>
                  <a:spcPct val="100000"/>
                </a:lnSpc>
                <a:spcBef>
                  <a:spcPts val="0"/>
                </a:spcBef>
                <a:spcAft>
                  <a:spcPts val="120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Configure Outlook anywhere</a:t>
              </a:r>
            </a:p>
            <a:p>
              <a:pPr marL="0" marR="0" lvl="0" indent="0" algn="ctr" defTabSz="914099" eaLnBrk="1" fontAlgn="auto" latinLnBrk="0" hangingPunct="1">
                <a:lnSpc>
                  <a:spcPct val="100000"/>
                </a:lnSpc>
                <a:spcBef>
                  <a:spcPts val="0"/>
                </a:spcBef>
                <a:spcAft>
                  <a:spcPts val="120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Test using </a:t>
              </a:r>
              <a:r>
                <a:rPr kumimoji="0" lang="en-US" sz="1800" b="0" i="0" u="none" strike="noStrike" kern="0" cap="none" spc="0" normalizeH="0" baseline="0" noProof="0" dirty="0" err="1" smtClean="0">
                  <a:ln>
                    <a:noFill/>
                  </a:ln>
                  <a:solidFill>
                    <a:srgbClr val="FFFFFF"/>
                  </a:solidFill>
                  <a:effectLst/>
                  <a:uLnTx/>
                  <a:uFillTx/>
                  <a:latin typeface="Segoe UI"/>
                </a:rPr>
                <a:t>ExRCA</a:t>
              </a:r>
              <a:endParaRPr kumimoji="0" lang="en-US" sz="1800" b="0" i="0" u="none" strike="noStrike" kern="0" cap="none" spc="0" normalizeH="0" baseline="0" noProof="0" dirty="0" smtClean="0">
                <a:ln>
                  <a:noFill/>
                </a:ln>
                <a:solidFill>
                  <a:srgbClr val="FFFFFF"/>
                </a:solidFill>
                <a:effectLst/>
                <a:uLnTx/>
                <a:uFillTx/>
                <a:latin typeface="Segoe UI"/>
              </a:endParaRP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Assign migration</a:t>
              </a:r>
            </a:p>
            <a:p>
              <a:pPr marL="0" marR="0" lvl="0" indent="0" algn="ctr"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Segoe UI"/>
                </a:rPr>
                <a:t>permissions</a:t>
              </a:r>
            </a:p>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FFFFFF"/>
                </a:solidFill>
                <a:effectLst/>
                <a:uLnTx/>
                <a:uFillTx/>
                <a:latin typeface="Segoe UI"/>
              </a:endParaRPr>
            </a:p>
          </p:txBody>
        </p:sp>
        <p:pic>
          <p:nvPicPr>
            <p:cNvPr id="25"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2826" y="1450311"/>
              <a:ext cx="865144" cy="86343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Rectangle 1"/>
          <p:cNvSpPr/>
          <p:nvPr/>
        </p:nvSpPr>
        <p:spPr bwMode="auto">
          <a:xfrm>
            <a:off x="3564711" y="1273630"/>
            <a:ext cx="6078284" cy="4754880"/>
          </a:xfrm>
          <a:prstGeom prst="rect">
            <a:avLst/>
          </a:prstGeom>
          <a:noFill/>
          <a:ln w="63500" cap="flat" cmpd="sng" algn="ctr">
            <a:solidFill>
              <a:srgbClr val="EB3C00"/>
            </a:solid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70870508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graphicFrame>
        <p:nvGraphicFramePr>
          <p:cNvPr id="5" name="Inhaltsplatzhalter 4"/>
          <p:cNvGraphicFramePr>
            <a:graphicFrameLocks noGrp="1"/>
          </p:cNvGraphicFramePr>
          <p:nvPr>
            <p:ph idx="1"/>
            <p:extLst>
              <p:ext uri="{D42A27DB-BD31-4B8C-83A1-F6EECF244321}">
                <p14:modId xmlns:p14="http://schemas.microsoft.com/office/powerpoint/2010/main" val="1712258332"/>
              </p:ext>
            </p:extLst>
          </p:nvPr>
        </p:nvGraphicFramePr>
        <p:xfrm>
          <a:off x="419101" y="1614489"/>
          <a:ext cx="11366500" cy="4391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82</a:t>
            </a:fld>
            <a:endParaRPr lang="de-DE"/>
          </a:p>
        </p:txBody>
      </p:sp>
    </p:spTree>
    <p:extLst>
      <p:ext uri="{BB962C8B-B14F-4D97-AF65-F5344CB8AC3E}">
        <p14:creationId xmlns:p14="http://schemas.microsoft.com/office/powerpoint/2010/main" val="1338175090"/>
      </p:ext>
    </p:extLst>
  </p:cSld>
  <p:clrMapOvr>
    <a:masterClrMapping/>
  </p:clrMapOvr>
  <p:transition spd="med">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Hybrid key features and benefits</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83</a:t>
            </a:fld>
            <a:endParaRPr lang="de-DE"/>
          </a:p>
        </p:txBody>
      </p:sp>
      <p:graphicFrame>
        <p:nvGraphicFramePr>
          <p:cNvPr id="5" name="Diagram 13"/>
          <p:cNvGraphicFramePr/>
          <p:nvPr>
            <p:extLst>
              <p:ext uri="{D42A27DB-BD31-4B8C-83A1-F6EECF244321}">
                <p14:modId xmlns:p14="http://schemas.microsoft.com/office/powerpoint/2010/main" val="2514559764"/>
              </p:ext>
            </p:extLst>
          </p:nvPr>
        </p:nvGraphicFramePr>
        <p:xfrm>
          <a:off x="1065212" y="1468077"/>
          <a:ext cx="10058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954892"/>
      </p:ext>
    </p:extLst>
  </p:cSld>
  <p:clrMapOvr>
    <a:masterClrMapping/>
  </p:clrMapOvr>
  <p:transition spd="med">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solidFill>
                  <a:schemeClr val="tx2"/>
                </a:solidFill>
              </a:rPr>
              <a:t>Hybrid coexistence feature comparison</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84</a:t>
            </a:fld>
            <a:endParaRPr lang="de-DE"/>
          </a:p>
        </p:txBody>
      </p:sp>
      <p:graphicFrame>
        <p:nvGraphicFramePr>
          <p:cNvPr id="5" name="Table 4"/>
          <p:cNvGraphicFramePr>
            <a:graphicFrameLocks noGrp="1"/>
          </p:cNvGraphicFramePr>
          <p:nvPr>
            <p:extLst>
              <p:ext uri="{D42A27DB-BD31-4B8C-83A1-F6EECF244321}">
                <p14:modId xmlns:p14="http://schemas.microsoft.com/office/powerpoint/2010/main" val="2411592275"/>
              </p:ext>
            </p:extLst>
          </p:nvPr>
        </p:nvGraphicFramePr>
        <p:xfrm>
          <a:off x="1131322" y="1280881"/>
          <a:ext cx="9926180" cy="4734564"/>
        </p:xfrm>
        <a:graphic>
          <a:graphicData uri="http://schemas.openxmlformats.org/drawingml/2006/table">
            <a:tbl>
              <a:tblPr firstRow="1" bandRow="1">
                <a:tableStyleId>{3C2FFA5D-87B4-456A-9821-1D502468CF0F}</a:tableStyleId>
              </a:tblPr>
              <a:tblGrid>
                <a:gridCol w="7940942"/>
                <a:gridCol w="992619"/>
                <a:gridCol w="992619"/>
              </a:tblGrid>
              <a:tr h="364067">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r>
                        <a:rPr lang="en-US" sz="1800" dirty="0" smtClean="0"/>
                        <a:t>Feature</a:t>
                      </a:r>
                      <a:endParaRPr lang="en-US" sz="1800" dirty="0">
                        <a:solidFill>
                          <a:schemeClr val="bg1"/>
                        </a:solidFill>
                      </a:endParaRPr>
                    </a:p>
                  </a:txBody>
                  <a:tcPr anchor="ctr"/>
                </a:tc>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pPr algn="ctr"/>
                      <a:r>
                        <a:rPr lang="en-US" sz="1800" dirty="0" smtClean="0"/>
                        <a:t>Simple</a:t>
                      </a:r>
                      <a:endParaRPr lang="en-US" sz="1800" dirty="0">
                        <a:solidFill>
                          <a:schemeClr val="bg1"/>
                        </a:solidFill>
                      </a:endParaRPr>
                    </a:p>
                  </a:txBody>
                  <a:tcPr anchor="ctr"/>
                </a:tc>
                <a:tc>
                  <a:txBody>
                    <a:bodyPr/>
                    <a:lstStyle>
                      <a:lvl1pPr marL="0" algn="l" defTabSz="914400" rtl="0" eaLnBrk="1" latinLnBrk="0" hangingPunct="1">
                        <a:defRPr sz="1800" b="1" kern="1200">
                          <a:solidFill>
                            <a:schemeClr val="lt1"/>
                          </a:solidFill>
                          <a:latin typeface="Segoe UI"/>
                          <a:ea typeface=""/>
                          <a:cs typeface=""/>
                        </a:defRPr>
                      </a:lvl1pPr>
                      <a:lvl2pPr marL="457200" algn="l" defTabSz="914400" rtl="0" eaLnBrk="1" latinLnBrk="0" hangingPunct="1">
                        <a:defRPr sz="1800" b="1" kern="1200">
                          <a:solidFill>
                            <a:schemeClr val="lt1"/>
                          </a:solidFill>
                          <a:latin typeface="Segoe UI"/>
                          <a:ea typeface=""/>
                          <a:cs typeface=""/>
                        </a:defRPr>
                      </a:lvl2pPr>
                      <a:lvl3pPr marL="914400" algn="l" defTabSz="914400" rtl="0" eaLnBrk="1" latinLnBrk="0" hangingPunct="1">
                        <a:defRPr sz="1800" b="1" kern="1200">
                          <a:solidFill>
                            <a:schemeClr val="lt1"/>
                          </a:solidFill>
                          <a:latin typeface="Segoe UI"/>
                          <a:ea typeface=""/>
                          <a:cs typeface=""/>
                        </a:defRPr>
                      </a:lvl3pPr>
                      <a:lvl4pPr marL="1371600" algn="l" defTabSz="914400" rtl="0" eaLnBrk="1" latinLnBrk="0" hangingPunct="1">
                        <a:defRPr sz="1800" b="1" kern="1200">
                          <a:solidFill>
                            <a:schemeClr val="lt1"/>
                          </a:solidFill>
                          <a:latin typeface="Segoe UI"/>
                          <a:ea typeface=""/>
                          <a:cs typeface=""/>
                        </a:defRPr>
                      </a:lvl4pPr>
                      <a:lvl5pPr marL="1828800" algn="l" defTabSz="914400" rtl="0" eaLnBrk="1" latinLnBrk="0" hangingPunct="1">
                        <a:defRPr sz="1800" b="1" kern="1200">
                          <a:solidFill>
                            <a:schemeClr val="lt1"/>
                          </a:solidFill>
                          <a:latin typeface="Segoe UI"/>
                          <a:ea typeface=""/>
                          <a:cs typeface=""/>
                        </a:defRPr>
                      </a:lvl5pPr>
                      <a:lvl6pPr marL="2286000" algn="l" defTabSz="914400" rtl="0" eaLnBrk="1" latinLnBrk="0" hangingPunct="1">
                        <a:defRPr sz="1800" b="1" kern="1200">
                          <a:solidFill>
                            <a:schemeClr val="lt1"/>
                          </a:solidFill>
                          <a:latin typeface="Segoe UI"/>
                          <a:ea typeface=""/>
                          <a:cs typeface=""/>
                        </a:defRPr>
                      </a:lvl6pPr>
                      <a:lvl7pPr marL="2743200" algn="l" defTabSz="914400" rtl="0" eaLnBrk="1" latinLnBrk="0" hangingPunct="1">
                        <a:defRPr sz="1800" b="1" kern="1200">
                          <a:solidFill>
                            <a:schemeClr val="lt1"/>
                          </a:solidFill>
                          <a:latin typeface="Segoe UI"/>
                          <a:ea typeface=""/>
                          <a:cs typeface=""/>
                        </a:defRPr>
                      </a:lvl7pPr>
                      <a:lvl8pPr marL="3200400" algn="l" defTabSz="914400" rtl="0" eaLnBrk="1" latinLnBrk="0" hangingPunct="1">
                        <a:defRPr sz="1800" b="1" kern="1200">
                          <a:solidFill>
                            <a:schemeClr val="lt1"/>
                          </a:solidFill>
                          <a:latin typeface="Segoe UI"/>
                          <a:ea typeface=""/>
                          <a:cs typeface=""/>
                        </a:defRPr>
                      </a:lvl8pPr>
                      <a:lvl9pPr marL="3657600" algn="l" defTabSz="914400" rtl="0" eaLnBrk="1" latinLnBrk="0" hangingPunct="1">
                        <a:defRPr sz="1800" b="1" kern="1200">
                          <a:solidFill>
                            <a:schemeClr val="lt1"/>
                          </a:solidFill>
                          <a:latin typeface="Segoe UI"/>
                          <a:ea typeface=""/>
                          <a:cs typeface=""/>
                        </a:defRPr>
                      </a:lvl9pPr>
                    </a:lstStyle>
                    <a:p>
                      <a:pPr algn="ctr"/>
                      <a:r>
                        <a:rPr lang="en-US" sz="1800" dirty="0" smtClean="0"/>
                        <a:t>Hybrid</a:t>
                      </a:r>
                      <a:endParaRPr lang="en-US" sz="1800" dirty="0">
                        <a:solidFill>
                          <a:schemeClr val="bg1"/>
                        </a:solidFill>
                      </a:endParaRPr>
                    </a:p>
                  </a:txBody>
                  <a:tcPr anchor="ctr"/>
                </a:tc>
              </a:tr>
              <a:tr h="364067">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r>
                        <a:rPr lang="en-US" sz="1600" dirty="0" smtClean="0"/>
                        <a:t>Mail</a:t>
                      </a:r>
                      <a:r>
                        <a:rPr lang="en-US" sz="1600" baseline="0" dirty="0" smtClean="0"/>
                        <a:t> routing between on-premises and cloud (recipients on either side)</a:t>
                      </a:r>
                      <a:endParaRPr lang="en-US" sz="1600" dirty="0">
                        <a:solidFill>
                          <a:schemeClr val="bg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r>
                        <a:rPr lang="en-US" sz="1200" dirty="0" smtClean="0">
                          <a:sym typeface="Webdings"/>
                        </a:rPr>
                        <a:t></a:t>
                      </a:r>
                      <a:endParaRPr lang="en-US" sz="1200" dirty="0">
                        <a:solidFill>
                          <a:schemeClr val="accent1"/>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ym typeface="Webdings"/>
                        </a:rPr>
                        <a:t></a:t>
                      </a:r>
                      <a:endParaRPr lang="en-US" sz="1200" dirty="0" smtClean="0">
                        <a:solidFill>
                          <a:schemeClr val="tx2">
                            <a:lumMod val="75000"/>
                          </a:schemeClr>
                        </a:solidFill>
                      </a:endParaRPr>
                    </a:p>
                  </a:txBody>
                  <a:tcPr anchor="ctr"/>
                </a:tc>
              </a:tr>
              <a:tr h="364067">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r>
                        <a:rPr lang="en-US" sz="1600" dirty="0" smtClean="0"/>
                        <a:t>Mail</a:t>
                      </a:r>
                      <a:r>
                        <a:rPr lang="en-US" sz="1600" baseline="0" dirty="0" smtClean="0"/>
                        <a:t> routing with shared namespace (if desired) on both sides</a:t>
                      </a:r>
                      <a:endParaRPr lang="en-US" sz="1600" i="1" dirty="0">
                        <a:solidFill>
                          <a:schemeClr val="bg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r>
                        <a:rPr lang="en-US" sz="1200" dirty="0" smtClean="0">
                          <a:sym typeface="Webdings"/>
                        </a:rPr>
                        <a:t></a:t>
                      </a:r>
                      <a:endParaRPr lang="en-US" sz="1200" dirty="0">
                        <a:solidFill>
                          <a:schemeClr val="accent1"/>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ym typeface="Webdings"/>
                        </a:rPr>
                        <a:t></a:t>
                      </a:r>
                      <a:endParaRPr lang="en-US" sz="1200" dirty="0" smtClean="0">
                        <a:solidFill>
                          <a:schemeClr val="tx2">
                            <a:lumMod val="75000"/>
                          </a:schemeClr>
                        </a:solidFill>
                      </a:endParaRPr>
                    </a:p>
                  </a:txBody>
                  <a:tcPr anchor="ctr"/>
                </a:tc>
              </a:tr>
              <a:tr h="364067">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r>
                        <a:rPr lang="en-US" sz="1600" dirty="0" smtClean="0"/>
                        <a:t>Unified GAL</a:t>
                      </a:r>
                      <a:endParaRPr lang="en-US" sz="1600" dirty="0">
                        <a:solidFill>
                          <a:schemeClr val="bg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r>
                        <a:rPr lang="en-US" sz="1200" dirty="0" smtClean="0">
                          <a:sym typeface="Webdings"/>
                        </a:rPr>
                        <a:t></a:t>
                      </a:r>
                      <a:endParaRPr lang="en-US" sz="1200" dirty="0">
                        <a:solidFill>
                          <a:schemeClr val="accent1"/>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ym typeface="Webdings"/>
                        </a:rPr>
                        <a:t></a:t>
                      </a:r>
                      <a:endParaRPr lang="en-US" sz="1200" dirty="0" smtClean="0">
                        <a:solidFill>
                          <a:schemeClr val="tx2">
                            <a:lumMod val="75000"/>
                          </a:schemeClr>
                        </a:solidFill>
                      </a:endParaRPr>
                    </a:p>
                  </a:txBody>
                  <a:tcPr anchor="ctr"/>
                </a:tc>
              </a:tr>
              <a:tr h="364067">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t>Free</a:t>
                      </a:r>
                      <a:r>
                        <a:rPr lang="en-US" sz="1600" baseline="0" dirty="0" smtClean="0"/>
                        <a:t>/Busy and calendar sharing cross-premises</a:t>
                      </a:r>
                      <a:endParaRPr lang="en-US" sz="1600" dirty="0" smtClean="0">
                        <a:solidFill>
                          <a:schemeClr val="bg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tx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ym typeface="Webdings"/>
                        </a:rPr>
                        <a:t></a:t>
                      </a:r>
                      <a:endParaRPr lang="en-US" sz="1200" dirty="0" smtClean="0">
                        <a:solidFill>
                          <a:schemeClr val="tx2">
                            <a:lumMod val="75000"/>
                          </a:schemeClr>
                        </a:solidFill>
                      </a:endParaRPr>
                    </a:p>
                  </a:txBody>
                  <a:tcPr anchor="ctr"/>
                </a:tc>
              </a:tr>
              <a:tr h="364067">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r>
                        <a:rPr lang="en-US" sz="1600" dirty="0" smtClean="0"/>
                        <a:t>Out of Office understands that </a:t>
                      </a:r>
                      <a:r>
                        <a:rPr lang="en-US" sz="1600" baseline="0" dirty="0" smtClean="0"/>
                        <a:t>cross-premises </a:t>
                      </a:r>
                      <a:r>
                        <a:rPr lang="en-US" sz="1600" dirty="0" smtClean="0"/>
                        <a:t>is “internal” to the organization</a:t>
                      </a:r>
                      <a:endParaRPr lang="en-US" sz="1600" dirty="0">
                        <a:solidFill>
                          <a:schemeClr val="bg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tx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ym typeface="Webdings"/>
                        </a:rPr>
                        <a:t></a:t>
                      </a:r>
                      <a:endParaRPr lang="en-US" sz="1200" dirty="0" smtClean="0">
                        <a:solidFill>
                          <a:schemeClr val="tx2">
                            <a:lumMod val="75000"/>
                          </a:schemeClr>
                        </a:solidFill>
                      </a:endParaRPr>
                    </a:p>
                  </a:txBody>
                  <a:tcPr anchor="ctr"/>
                </a:tc>
              </a:tr>
              <a:tr h="364067">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r>
                        <a:rPr lang="en-US" sz="1600" dirty="0" smtClean="0"/>
                        <a:t>Mailtips</a:t>
                      </a:r>
                      <a:r>
                        <a:rPr lang="en-US" sz="1600" baseline="0" dirty="0" smtClean="0"/>
                        <a:t>, messaging tracking, and mailbox search work cross-premises</a:t>
                      </a:r>
                      <a:endParaRPr lang="en-US" sz="1600" dirty="0">
                        <a:solidFill>
                          <a:schemeClr val="bg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tx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ym typeface="Webdings"/>
                        </a:rPr>
                        <a:t></a:t>
                      </a:r>
                      <a:endParaRPr lang="en-US" sz="1200" dirty="0" smtClean="0">
                        <a:solidFill>
                          <a:schemeClr val="tx2">
                            <a:lumMod val="75000"/>
                          </a:schemeClr>
                        </a:solidFill>
                      </a:endParaRPr>
                    </a:p>
                  </a:txBody>
                  <a:tcPr anchor="ctr"/>
                </a:tc>
              </a:tr>
              <a:tr h="364067">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r>
                        <a:rPr lang="en-US" sz="1600" dirty="0" smtClean="0"/>
                        <a:t>OWA redirection cross-premise (single OWA</a:t>
                      </a:r>
                      <a:r>
                        <a:rPr lang="en-US" sz="1600" baseline="0" dirty="0" smtClean="0"/>
                        <a:t> URL for both on-premises and cloud)</a:t>
                      </a:r>
                      <a:endParaRPr lang="en-US" sz="1600" dirty="0">
                        <a:solidFill>
                          <a:schemeClr val="bg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tx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ym typeface="Webdings"/>
                        </a:rPr>
                        <a:t></a:t>
                      </a:r>
                      <a:endParaRPr lang="en-US" sz="1200" dirty="0" smtClean="0">
                        <a:solidFill>
                          <a:schemeClr val="tx2">
                            <a:lumMod val="75000"/>
                          </a:schemeClr>
                        </a:solidFill>
                      </a:endParaRPr>
                    </a:p>
                  </a:txBody>
                  <a:tcPr anchor="ctr"/>
                </a:tc>
              </a:tr>
              <a:tr h="364067">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r>
                        <a:rPr lang="en-US" sz="1600" dirty="0" smtClean="0"/>
                        <a:t>Single</a:t>
                      </a:r>
                      <a:r>
                        <a:rPr lang="en-US" sz="1600" baseline="0" dirty="0" smtClean="0"/>
                        <a:t> tool to </a:t>
                      </a:r>
                      <a:r>
                        <a:rPr lang="en-US" sz="1600" dirty="0" smtClean="0"/>
                        <a:t>manage </a:t>
                      </a:r>
                      <a:r>
                        <a:rPr lang="en-US" sz="1600" baseline="0" dirty="0" smtClean="0"/>
                        <a:t>cross-premises Exchange functions (including migrations)</a:t>
                      </a:r>
                      <a:endParaRPr lang="en-US" sz="1600" dirty="0">
                        <a:solidFill>
                          <a:schemeClr val="bg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tx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r>
                        <a:rPr lang="en-US" sz="1200" dirty="0" smtClean="0">
                          <a:sym typeface="Webdings"/>
                        </a:rPr>
                        <a:t></a:t>
                      </a:r>
                      <a:endParaRPr lang="en-US" sz="1200" dirty="0">
                        <a:solidFill>
                          <a:schemeClr val="tx2">
                            <a:lumMod val="75000"/>
                          </a:schemeClr>
                        </a:solidFill>
                      </a:endParaRPr>
                    </a:p>
                  </a:txBody>
                  <a:tcPr anchor="ctr"/>
                </a:tc>
              </a:tr>
              <a:tr h="364067">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r>
                        <a:rPr lang="en-US" sz="1600" dirty="0" smtClean="0"/>
                        <a:t>Mailbox moves support both onboarding</a:t>
                      </a:r>
                      <a:r>
                        <a:rPr lang="en-US" sz="1600" baseline="0" dirty="0" smtClean="0"/>
                        <a:t> and offboarding</a:t>
                      </a:r>
                      <a:endParaRPr lang="en-US" sz="1600" dirty="0">
                        <a:solidFill>
                          <a:schemeClr val="bg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tx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ym typeface="Webdings"/>
                        </a:rPr>
                        <a:t></a:t>
                      </a:r>
                      <a:endParaRPr lang="en-US" sz="1200" dirty="0" smtClean="0">
                        <a:solidFill>
                          <a:schemeClr val="tx2">
                            <a:lumMod val="75000"/>
                          </a:schemeClr>
                        </a:solidFill>
                      </a:endParaRPr>
                    </a:p>
                  </a:txBody>
                  <a:tcPr anchor="ctr"/>
                </a:tc>
              </a:tr>
              <a:tr h="364067">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r>
                        <a:rPr lang="en-US" sz="1600" dirty="0" smtClean="0"/>
                        <a:t>No outlook reconfiguration</a:t>
                      </a:r>
                      <a:r>
                        <a:rPr lang="en-US" sz="1600" baseline="0" dirty="0" smtClean="0"/>
                        <a:t> or </a:t>
                      </a:r>
                      <a:r>
                        <a:rPr lang="en-US" sz="1600" dirty="0" smtClean="0"/>
                        <a:t>OST resync</a:t>
                      </a:r>
                      <a:r>
                        <a:rPr lang="en-US" sz="1600" baseline="0" dirty="0" smtClean="0"/>
                        <a:t> required after mailbox migration</a:t>
                      </a:r>
                      <a:endParaRPr lang="en-US" sz="1600" dirty="0">
                        <a:solidFill>
                          <a:schemeClr val="bg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tx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ym typeface="Webdings"/>
                        </a:rPr>
                        <a:t></a:t>
                      </a:r>
                      <a:endParaRPr lang="en-US" sz="1200" dirty="0" smtClean="0">
                        <a:solidFill>
                          <a:schemeClr val="tx2">
                            <a:lumMod val="75000"/>
                          </a:schemeClr>
                        </a:solidFill>
                      </a:endParaRPr>
                    </a:p>
                  </a:txBody>
                  <a:tcPr anchor="ctr"/>
                </a:tc>
              </a:tr>
              <a:tr h="364067">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r>
                        <a:rPr lang="en-US" sz="1600" dirty="0" smtClean="0"/>
                        <a:t>Preserve </a:t>
                      </a:r>
                      <a:r>
                        <a:rPr lang="en-US" sz="1600" dirty="0" err="1" smtClean="0"/>
                        <a:t>auth</a:t>
                      </a:r>
                      <a:r>
                        <a:rPr lang="en-US" sz="1600" baseline="0" dirty="0" smtClean="0"/>
                        <a:t> header (ensure internal email is not spam, resolve against  GAL, etc.)</a:t>
                      </a:r>
                      <a:endParaRPr lang="en-US" sz="1600" dirty="0">
                        <a:solidFill>
                          <a:schemeClr val="bg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tx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ym typeface="Webdings"/>
                        </a:rPr>
                        <a:t></a:t>
                      </a:r>
                      <a:endParaRPr lang="en-US" sz="1200" dirty="0" smtClean="0">
                        <a:solidFill>
                          <a:schemeClr val="tx2">
                            <a:lumMod val="75000"/>
                          </a:schemeClr>
                        </a:solidFill>
                      </a:endParaRPr>
                    </a:p>
                  </a:txBody>
                  <a:tcPr anchor="ctr"/>
                </a:tc>
              </a:tr>
              <a:tr h="364067">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r>
                        <a:rPr lang="en-US" sz="1600" dirty="0" smtClean="0"/>
                        <a:t>Centralized mail flow</a:t>
                      </a:r>
                      <a:r>
                        <a:rPr lang="en-US" sz="1600" baseline="0" dirty="0" smtClean="0"/>
                        <a:t> , ensures that all email routes inbound/outbound via on-</a:t>
                      </a:r>
                      <a:r>
                        <a:rPr lang="en-US" sz="1600" baseline="0" dirty="0" err="1" smtClean="0"/>
                        <a:t>prem</a:t>
                      </a:r>
                      <a:endParaRPr lang="en-US" sz="1600" dirty="0">
                        <a:solidFill>
                          <a:schemeClr val="bg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algn="ctr"/>
                      <a:endParaRPr lang="en-US" sz="1200" dirty="0">
                        <a:solidFill>
                          <a:schemeClr val="tx2">
                            <a:lumMod val="75000"/>
                          </a:schemeClr>
                        </a:solidFill>
                      </a:endParaRPr>
                    </a:p>
                  </a:txBody>
                  <a:tcPr anchor="ctr"/>
                </a:tc>
                <a:tc>
                  <a:txBody>
                    <a:bodyPr/>
                    <a:lstStyle>
                      <a:lvl1pPr marL="0" algn="l" defTabSz="914400" rtl="0" eaLnBrk="1" latinLnBrk="0" hangingPunct="1">
                        <a:defRPr sz="1800" kern="1200">
                          <a:solidFill>
                            <a:schemeClr val="dk1"/>
                          </a:solidFill>
                          <a:latin typeface="Segoe UI"/>
                          <a:ea typeface=""/>
                          <a:cs typeface=""/>
                        </a:defRPr>
                      </a:lvl1pPr>
                      <a:lvl2pPr marL="457200" algn="l" defTabSz="914400" rtl="0" eaLnBrk="1" latinLnBrk="0" hangingPunct="1">
                        <a:defRPr sz="1800" kern="1200">
                          <a:solidFill>
                            <a:schemeClr val="dk1"/>
                          </a:solidFill>
                          <a:latin typeface="Segoe UI"/>
                          <a:ea typeface=""/>
                          <a:cs typeface=""/>
                        </a:defRPr>
                      </a:lvl2pPr>
                      <a:lvl3pPr marL="914400" algn="l" defTabSz="914400" rtl="0" eaLnBrk="1" latinLnBrk="0" hangingPunct="1">
                        <a:defRPr sz="1800" kern="1200">
                          <a:solidFill>
                            <a:schemeClr val="dk1"/>
                          </a:solidFill>
                          <a:latin typeface="Segoe UI"/>
                          <a:ea typeface=""/>
                          <a:cs typeface=""/>
                        </a:defRPr>
                      </a:lvl3pPr>
                      <a:lvl4pPr marL="1371600" algn="l" defTabSz="914400" rtl="0" eaLnBrk="1" latinLnBrk="0" hangingPunct="1">
                        <a:defRPr sz="1800" kern="1200">
                          <a:solidFill>
                            <a:schemeClr val="dk1"/>
                          </a:solidFill>
                          <a:latin typeface="Segoe UI"/>
                          <a:ea typeface=""/>
                          <a:cs typeface=""/>
                        </a:defRPr>
                      </a:lvl4pPr>
                      <a:lvl5pPr marL="1828800" algn="l" defTabSz="914400" rtl="0" eaLnBrk="1" latinLnBrk="0" hangingPunct="1">
                        <a:defRPr sz="1800" kern="1200">
                          <a:solidFill>
                            <a:schemeClr val="dk1"/>
                          </a:solidFill>
                          <a:latin typeface="Segoe UI"/>
                          <a:ea typeface=""/>
                          <a:cs typeface=""/>
                        </a:defRPr>
                      </a:lvl5pPr>
                      <a:lvl6pPr marL="2286000" algn="l" defTabSz="914400" rtl="0" eaLnBrk="1" latinLnBrk="0" hangingPunct="1">
                        <a:defRPr sz="1800" kern="1200">
                          <a:solidFill>
                            <a:schemeClr val="dk1"/>
                          </a:solidFill>
                          <a:latin typeface="Segoe UI"/>
                          <a:ea typeface=""/>
                          <a:cs typeface=""/>
                        </a:defRPr>
                      </a:lvl6pPr>
                      <a:lvl7pPr marL="2743200" algn="l" defTabSz="914400" rtl="0" eaLnBrk="1" latinLnBrk="0" hangingPunct="1">
                        <a:defRPr sz="1800" kern="1200">
                          <a:solidFill>
                            <a:schemeClr val="dk1"/>
                          </a:solidFill>
                          <a:latin typeface="Segoe UI"/>
                          <a:ea typeface=""/>
                          <a:cs typeface=""/>
                        </a:defRPr>
                      </a:lvl7pPr>
                      <a:lvl8pPr marL="3200400" algn="l" defTabSz="914400" rtl="0" eaLnBrk="1" latinLnBrk="0" hangingPunct="1">
                        <a:defRPr sz="1800" kern="1200">
                          <a:solidFill>
                            <a:schemeClr val="dk1"/>
                          </a:solidFill>
                          <a:latin typeface="Segoe UI"/>
                          <a:ea typeface=""/>
                          <a:cs typeface=""/>
                        </a:defRPr>
                      </a:lvl8pPr>
                      <a:lvl9pPr marL="3657600" algn="l" defTabSz="914400" rtl="0" eaLnBrk="1" latinLnBrk="0" hangingPunct="1">
                        <a:defRPr sz="1800" kern="1200">
                          <a:solidFill>
                            <a:schemeClr val="dk1"/>
                          </a:solidFill>
                          <a:latin typeface="Segoe UI"/>
                          <a:ea typeface=""/>
                          <a:cs typeface=""/>
                        </a:defRPr>
                      </a:lvl9p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200" dirty="0" smtClean="0">
                          <a:sym typeface="Webdings"/>
                        </a:rPr>
                        <a:t></a:t>
                      </a:r>
                      <a:endParaRPr lang="en-US" sz="1200" dirty="0" smtClean="0">
                        <a:solidFill>
                          <a:schemeClr val="tx2">
                            <a:lumMod val="75000"/>
                          </a:schemeClr>
                        </a:solidFill>
                      </a:endParaRPr>
                    </a:p>
                  </a:txBody>
                  <a:tcPr anchor="ctr"/>
                </a:tc>
              </a:tr>
            </a:tbl>
          </a:graphicData>
        </a:graphic>
      </p:graphicFrame>
    </p:spTree>
    <p:extLst>
      <p:ext uri="{BB962C8B-B14F-4D97-AF65-F5344CB8AC3E}">
        <p14:creationId xmlns:p14="http://schemas.microsoft.com/office/powerpoint/2010/main" val="3975097703"/>
      </p:ext>
    </p:extLst>
  </p:cSld>
  <p:clrMapOvr>
    <a:masterClrMapping/>
  </p:clrMapOvr>
  <p:transition spd="med">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Hybrid </a:t>
            </a:r>
            <a:r>
              <a:rPr lang="de-DE" dirty="0" err="1"/>
              <a:t>coexistence</a:t>
            </a:r>
            <a:r>
              <a:rPr lang="de-DE" dirty="0"/>
              <a:t> </a:t>
            </a:r>
            <a:r>
              <a:rPr lang="de-DE" dirty="0" err="1"/>
              <a:t>feature</a:t>
            </a:r>
            <a:r>
              <a:rPr lang="de-DE" dirty="0"/>
              <a:t> </a:t>
            </a:r>
            <a:r>
              <a:rPr lang="de-DE" dirty="0" err="1"/>
              <a:t>example</a:t>
            </a:r>
            <a:endParaRPr lang="de-DE" dirty="0"/>
          </a:p>
        </p:txBody>
      </p:sp>
      <p:sp>
        <p:nvSpPr>
          <p:cNvPr id="3" name="Inhaltsplatzhalter 2"/>
          <p:cNvSpPr>
            <a:spLocks noGrp="1"/>
          </p:cNvSpPr>
          <p:nvPr>
            <p:ph idx="1"/>
          </p:nvPr>
        </p:nvSpPr>
        <p:spPr>
          <a:xfrm>
            <a:off x="419101" y="1614489"/>
            <a:ext cx="5143499" cy="4391025"/>
          </a:xfrm>
        </p:spPr>
        <p:txBody>
          <a:bodyPr/>
          <a:lstStyle/>
          <a:p>
            <a:pPr marL="0" indent="0">
              <a:buNone/>
            </a:pPr>
            <a:r>
              <a:rPr lang="en-US" dirty="0" smtClean="0"/>
              <a:t>Cross-premises </a:t>
            </a:r>
            <a:r>
              <a:rPr lang="en-US" dirty="0"/>
              <a:t>free/busy and calendar sharing</a:t>
            </a:r>
          </a:p>
          <a:p>
            <a:r>
              <a:rPr lang="en-US" dirty="0"/>
              <a:t>Creates the look and feel of a single, seamless organization for meeting scheduling and management of calendars</a:t>
            </a:r>
          </a:p>
          <a:p>
            <a:r>
              <a:rPr lang="en-US" dirty="0"/>
              <a:t>Works with any supported Outlook client</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85</a:t>
            </a:fld>
            <a:endParaRPr lang="de-DE"/>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599" y="1645920"/>
            <a:ext cx="4939551" cy="15544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6"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53" r="1752"/>
          <a:stretch/>
        </p:blipFill>
        <p:spPr bwMode="auto">
          <a:xfrm>
            <a:off x="6370798" y="4206240"/>
            <a:ext cx="4943154" cy="15757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7" name="Down Arrow 13"/>
          <p:cNvSpPr/>
          <p:nvPr/>
        </p:nvSpPr>
        <p:spPr bwMode="auto">
          <a:xfrm>
            <a:off x="8701698" y="3566160"/>
            <a:ext cx="281354" cy="309490"/>
          </a:xfrm>
          <a:prstGeom prst="downArrow">
            <a:avLst/>
          </a:prstGeom>
          <a:solidFill>
            <a:srgbClr val="FF8C00"/>
          </a:solidFill>
          <a:ln>
            <a:noFill/>
            <a:headEnd type="none" w="med" len="med"/>
            <a:tailEnd type="none" w="med" len="med"/>
          </a:ln>
          <a:effectLst/>
          <a:scene3d>
            <a:camera prst="orthographicFront">
              <a:rot lat="0" lon="0" rev="0"/>
            </a:camera>
            <a:lightRig rig="twoPt" dir="tl"/>
          </a:scene3d>
          <a:sp3d prstMaterial="flat">
            <a:bevelT w="19050" h="31750" prst="coolSlant"/>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Tree>
    <p:extLst>
      <p:ext uri="{BB962C8B-B14F-4D97-AF65-F5344CB8AC3E}">
        <p14:creationId xmlns:p14="http://schemas.microsoft.com/office/powerpoint/2010/main" val="187798673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44203" b="8075"/>
          <a:stretch/>
        </p:blipFill>
        <p:spPr bwMode="auto">
          <a:xfrm>
            <a:off x="6910720" y="1144696"/>
            <a:ext cx="3845116" cy="23848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2" name="Titel 1"/>
          <p:cNvSpPr>
            <a:spLocks noGrp="1"/>
          </p:cNvSpPr>
          <p:nvPr>
            <p:ph type="title"/>
          </p:nvPr>
        </p:nvSpPr>
        <p:spPr/>
        <p:txBody>
          <a:bodyPr/>
          <a:lstStyle/>
          <a:p>
            <a:r>
              <a:rPr lang="de-DE" dirty="0"/>
              <a:t>Hybrid </a:t>
            </a:r>
            <a:r>
              <a:rPr lang="de-DE" dirty="0" err="1"/>
              <a:t>coexistence</a:t>
            </a:r>
            <a:r>
              <a:rPr lang="de-DE" dirty="0"/>
              <a:t> </a:t>
            </a:r>
            <a:r>
              <a:rPr lang="de-DE" dirty="0" err="1"/>
              <a:t>feature</a:t>
            </a:r>
            <a:r>
              <a:rPr lang="de-DE" dirty="0"/>
              <a:t> </a:t>
            </a:r>
            <a:r>
              <a:rPr lang="de-DE" dirty="0" err="1"/>
              <a:t>example</a:t>
            </a:r>
            <a:endParaRPr lang="de-DE" dirty="0"/>
          </a:p>
        </p:txBody>
      </p:sp>
      <p:sp>
        <p:nvSpPr>
          <p:cNvPr id="3" name="Inhaltsplatzhalter 2"/>
          <p:cNvSpPr>
            <a:spLocks noGrp="1"/>
          </p:cNvSpPr>
          <p:nvPr>
            <p:ph idx="1"/>
          </p:nvPr>
        </p:nvSpPr>
        <p:spPr>
          <a:xfrm>
            <a:off x="419101" y="1614489"/>
            <a:ext cx="5143499" cy="4391025"/>
          </a:xfrm>
        </p:spPr>
        <p:txBody>
          <a:bodyPr/>
          <a:lstStyle/>
          <a:p>
            <a:pPr marL="0" indent="0">
              <a:buNone/>
            </a:pPr>
            <a:r>
              <a:rPr lang="en-US" dirty="0"/>
              <a:t>Cross-premises MailTips</a:t>
            </a:r>
          </a:p>
          <a:p>
            <a:r>
              <a:rPr lang="en-US" dirty="0" smtClean="0"/>
              <a:t>Correct </a:t>
            </a:r>
            <a:r>
              <a:rPr lang="en-US" dirty="0"/>
              <a:t>evaluation of “Internal” vs. “External” organization context</a:t>
            </a:r>
          </a:p>
          <a:p>
            <a:r>
              <a:rPr lang="en-US" dirty="0"/>
              <a:t>Allows awareness and correct Outlook representation of MailTips</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86</a:t>
            </a:fld>
            <a:endParaRPr lang="de-DE"/>
          </a:p>
        </p:txBody>
      </p:sp>
      <p:pic>
        <p:nvPicPr>
          <p:cNvPr id="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43939"/>
          <a:stretch/>
        </p:blipFill>
        <p:spPr bwMode="auto">
          <a:xfrm>
            <a:off x="6910720" y="3882844"/>
            <a:ext cx="3863309" cy="23961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10" name="Down Arrow 17"/>
          <p:cNvSpPr/>
          <p:nvPr/>
        </p:nvSpPr>
        <p:spPr bwMode="auto">
          <a:xfrm>
            <a:off x="8701698" y="3566160"/>
            <a:ext cx="281354" cy="309490"/>
          </a:xfrm>
          <a:prstGeom prst="downArrow">
            <a:avLst/>
          </a:prstGeom>
          <a:solidFill>
            <a:srgbClr val="FF8C00">
              <a:shade val="80000"/>
              <a:satMod val="180000"/>
            </a:srgbClr>
          </a:solidFill>
          <a:ln>
            <a:no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Tree>
    <p:extLst>
      <p:ext uri="{BB962C8B-B14F-4D97-AF65-F5344CB8AC3E}">
        <p14:creationId xmlns:p14="http://schemas.microsoft.com/office/powerpoint/2010/main" val="28362015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Hybrid </a:t>
            </a:r>
            <a:r>
              <a:rPr lang="de-DE" dirty="0" err="1"/>
              <a:t>coexistence</a:t>
            </a:r>
            <a:r>
              <a:rPr lang="de-DE" dirty="0"/>
              <a:t> </a:t>
            </a:r>
            <a:r>
              <a:rPr lang="de-DE" dirty="0" err="1"/>
              <a:t>feature</a:t>
            </a:r>
            <a:r>
              <a:rPr lang="de-DE" dirty="0"/>
              <a:t> </a:t>
            </a:r>
            <a:r>
              <a:rPr lang="de-DE" dirty="0" err="1"/>
              <a:t>example</a:t>
            </a:r>
            <a:endParaRPr lang="de-DE" dirty="0"/>
          </a:p>
        </p:txBody>
      </p:sp>
      <p:sp>
        <p:nvSpPr>
          <p:cNvPr id="3" name="Inhaltsplatzhalter 2"/>
          <p:cNvSpPr>
            <a:spLocks noGrp="1"/>
          </p:cNvSpPr>
          <p:nvPr>
            <p:ph idx="1"/>
          </p:nvPr>
        </p:nvSpPr>
        <p:spPr>
          <a:xfrm>
            <a:off x="419101" y="1614489"/>
            <a:ext cx="5143499" cy="4391025"/>
          </a:xfrm>
        </p:spPr>
        <p:txBody>
          <a:bodyPr/>
          <a:lstStyle/>
          <a:p>
            <a:pPr marL="0" indent="0">
              <a:buNone/>
            </a:pPr>
            <a:r>
              <a:rPr lang="en-US" dirty="0"/>
              <a:t>Cross-premises mail flow</a:t>
            </a:r>
          </a:p>
          <a:p>
            <a:r>
              <a:rPr lang="en-US" dirty="0"/>
              <a:t>Preserves internal organizational headers</a:t>
            </a:r>
            <a:br>
              <a:rPr lang="en-US" dirty="0"/>
            </a:br>
            <a:r>
              <a:rPr lang="en-US" dirty="0"/>
              <a:t>(e.g. </a:t>
            </a:r>
            <a:r>
              <a:rPr lang="en-US" dirty="0" err="1"/>
              <a:t>auth</a:t>
            </a:r>
            <a:r>
              <a:rPr lang="en-US" dirty="0"/>
              <a:t> header)</a:t>
            </a:r>
          </a:p>
          <a:p>
            <a:r>
              <a:rPr lang="en-US" dirty="0"/>
              <a:t>Message is considered “trusted” and resolve the sender to rich recipient information in the GAL (not SMTP address)</a:t>
            </a:r>
          </a:p>
          <a:p>
            <a:r>
              <a:rPr lang="en-US" dirty="0"/>
              <a:t>Restrictions specified for that recipient </a:t>
            </a:r>
            <a:br>
              <a:rPr lang="en-US" dirty="0"/>
            </a:br>
            <a:r>
              <a:rPr lang="en-US" dirty="0"/>
              <a:t>are honored</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87</a:t>
            </a:fld>
            <a:endParaRPr lang="de-DE"/>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70147" y="1234115"/>
            <a:ext cx="2744456" cy="14845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02839" y="3133994"/>
            <a:ext cx="3679071" cy="2923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13" name="Down Arrow 14"/>
          <p:cNvSpPr/>
          <p:nvPr/>
        </p:nvSpPr>
        <p:spPr bwMode="auto">
          <a:xfrm>
            <a:off x="8695262" y="2782368"/>
            <a:ext cx="281354" cy="309490"/>
          </a:xfrm>
          <a:prstGeom prst="downArrow">
            <a:avLst/>
          </a:prstGeom>
          <a:solidFill>
            <a:srgbClr val="FF8C00">
              <a:shade val="80000"/>
              <a:satMod val="180000"/>
            </a:srgbClr>
          </a:solidFill>
          <a:ln>
            <a:no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91436" tIns="45718" rIns="91436" bIns="45718" numCol="1" rtlCol="0" anchor="ctr" anchorCtr="0" compatLnSpc="1">
            <a:prstTxWarp prst="textNoShape">
              <a:avLst/>
            </a:prstTxWarp>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ndParaRPr>
          </a:p>
        </p:txBody>
      </p:sp>
    </p:spTree>
    <p:extLst>
      <p:ext uri="{BB962C8B-B14F-4D97-AF65-F5344CB8AC3E}">
        <p14:creationId xmlns:p14="http://schemas.microsoft.com/office/powerpoint/2010/main" val="26894581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Hybrid </a:t>
            </a:r>
            <a:r>
              <a:rPr lang="de-DE" dirty="0" err="1"/>
              <a:t>coexistence</a:t>
            </a:r>
            <a:r>
              <a:rPr lang="de-DE" dirty="0"/>
              <a:t> </a:t>
            </a:r>
            <a:r>
              <a:rPr lang="de-DE" dirty="0" err="1"/>
              <a:t>feature</a:t>
            </a:r>
            <a:r>
              <a:rPr lang="de-DE" dirty="0"/>
              <a:t> </a:t>
            </a:r>
            <a:r>
              <a:rPr lang="de-DE" dirty="0" err="1"/>
              <a:t>example</a:t>
            </a:r>
            <a:endParaRPr lang="de-DE" dirty="0"/>
          </a:p>
        </p:txBody>
      </p:sp>
      <p:sp>
        <p:nvSpPr>
          <p:cNvPr id="3" name="Inhaltsplatzhalter 2"/>
          <p:cNvSpPr>
            <a:spLocks noGrp="1"/>
          </p:cNvSpPr>
          <p:nvPr>
            <p:ph idx="1"/>
          </p:nvPr>
        </p:nvSpPr>
        <p:spPr>
          <a:xfrm>
            <a:off x="419101" y="1614489"/>
            <a:ext cx="5143499" cy="4391025"/>
          </a:xfrm>
        </p:spPr>
        <p:txBody>
          <a:bodyPr/>
          <a:lstStyle/>
          <a:p>
            <a:pPr marL="0" indent="0">
              <a:buNone/>
            </a:pPr>
            <a:r>
              <a:rPr lang="en-US" dirty="0"/>
              <a:t>Single OWA URL</a:t>
            </a:r>
          </a:p>
          <a:p>
            <a:r>
              <a:rPr lang="en-US" dirty="0"/>
              <a:t>Ensures a good end-user experience as mailboxes are moved in-and-out of the cloud since OWA URL remains unchanged (points to on-premises “hybrid” CAS)</a:t>
            </a:r>
          </a:p>
          <a:p>
            <a:r>
              <a:rPr lang="en-US" dirty="0"/>
              <a:t>Log in experience can be improved by adding domain name into your cloud URL so that you can access your cloud mailbox without the interruption of Go There page</a:t>
            </a:r>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88</a:t>
            </a:fld>
            <a:endParaRPr lang="de-DE"/>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37325" y="1847850"/>
            <a:ext cx="4610100" cy="3057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99378290"/>
      </p:ext>
    </p:extLst>
  </p:cSld>
  <p:clrMapOvr>
    <a:masterClrMapping/>
  </p:clrMapOvr>
  <p:transition spd="med">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Hybrid features and benefits summary</a:t>
            </a:r>
            <a:endParaRPr lang="de-DE" dirty="0"/>
          </a:p>
        </p:txBody>
      </p:sp>
      <p:sp>
        <p:nvSpPr>
          <p:cNvPr id="3" name="Inhaltsplatzhalter 2"/>
          <p:cNvSpPr>
            <a:spLocks noGrp="1"/>
          </p:cNvSpPr>
          <p:nvPr>
            <p:ph idx="1"/>
          </p:nvPr>
        </p:nvSpPr>
        <p:spPr/>
        <p:txBody>
          <a:bodyPr/>
          <a:lstStyle/>
          <a:p>
            <a:r>
              <a:rPr lang="en-US" dirty="0"/>
              <a:t>Makes your on-premises organization and cloud organization </a:t>
            </a:r>
            <a:r>
              <a:rPr lang="en-US" b="1" dirty="0"/>
              <a:t>work together like a single, seamless organization</a:t>
            </a:r>
          </a:p>
          <a:p>
            <a:r>
              <a:rPr lang="en-US" dirty="0"/>
              <a:t>Offers </a:t>
            </a:r>
            <a:r>
              <a:rPr lang="en-US" b="1" dirty="0"/>
              <a:t>near-parity of features/experience </a:t>
            </a:r>
            <a:r>
              <a:rPr lang="en-US" dirty="0"/>
              <a:t>on-premises and in the cloud</a:t>
            </a:r>
          </a:p>
          <a:p>
            <a:r>
              <a:rPr lang="en-US" b="1" dirty="0"/>
              <a:t>Seamless interactions </a:t>
            </a:r>
            <a:r>
              <a:rPr lang="en-US" dirty="0"/>
              <a:t>between on-premises and cloud mailboxes</a:t>
            </a:r>
          </a:p>
          <a:p>
            <a:r>
              <a:rPr lang="en-US" dirty="0"/>
              <a:t>Migrations </a:t>
            </a:r>
            <a:r>
              <a:rPr lang="en-US" b="1" dirty="0"/>
              <a:t>in and out </a:t>
            </a:r>
            <a:r>
              <a:rPr lang="en-US" dirty="0"/>
              <a:t>of the cloud transparent to end-user</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89</a:t>
            </a:fld>
            <a:endParaRPr lang="de-DE"/>
          </a:p>
        </p:txBody>
      </p:sp>
    </p:spTree>
    <p:extLst>
      <p:ext uri="{BB962C8B-B14F-4D97-AF65-F5344CB8AC3E}">
        <p14:creationId xmlns:p14="http://schemas.microsoft.com/office/powerpoint/2010/main" val="95290274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Exchange 2013 </a:t>
            </a:r>
            <a:r>
              <a:rPr lang="de-DE" dirty="0" err="1" smtClean="0"/>
              <a:t>Architecture</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9</a:t>
            </a:fld>
            <a:endParaRPr lang="de-DE"/>
          </a:p>
        </p:txBody>
      </p:sp>
      <p:sp>
        <p:nvSpPr>
          <p:cNvPr id="5" name="Rectangle 1024013"/>
          <p:cNvSpPr>
            <a:spLocks noChangeArrowheads="1"/>
          </p:cNvSpPr>
          <p:nvPr/>
        </p:nvSpPr>
        <p:spPr bwMode="gray">
          <a:xfrm>
            <a:off x="2310745" y="2018009"/>
            <a:ext cx="1391111" cy="830993"/>
          </a:xfrm>
          <a:prstGeom prst="rect">
            <a:avLst/>
          </a:prstGeom>
          <a:noFill/>
          <a:ln w="9525">
            <a:noFill/>
            <a:miter lim="800000"/>
            <a:headEnd/>
            <a:tailEnd/>
          </a:ln>
        </p:spPr>
        <p:txBody>
          <a:bodyPr wrap="square" lIns="91434" tIns="45718" rIns="91434" bIns="45718" anchor="ctr">
            <a:spAutoFit/>
          </a:bodyPr>
          <a:lstStyle/>
          <a:p>
            <a:pPr algn="r" eaLnBrk="1" hangingPunct="1">
              <a:lnSpc>
                <a:spcPct val="100000"/>
              </a:lnSpc>
              <a:spcBef>
                <a:spcPct val="0"/>
              </a:spcBef>
            </a:pPr>
            <a:r>
              <a:rPr lang="en-US" sz="1200" b="1" dirty="0">
                <a:solidFill>
                  <a:srgbClr val="FFFFFF"/>
                </a:solidFill>
                <a:latin typeface="+mj-lt"/>
              </a:rPr>
              <a:t>Forefront </a:t>
            </a:r>
          </a:p>
          <a:p>
            <a:pPr algn="r" eaLnBrk="1" hangingPunct="1">
              <a:lnSpc>
                <a:spcPct val="100000"/>
              </a:lnSpc>
              <a:spcBef>
                <a:spcPct val="0"/>
              </a:spcBef>
            </a:pPr>
            <a:r>
              <a:rPr lang="en-US" sz="1200" b="1" dirty="0">
                <a:solidFill>
                  <a:srgbClr val="FFFFFF"/>
                </a:solidFill>
                <a:latin typeface="+mj-lt"/>
              </a:rPr>
              <a:t>Online Protection for Exchange</a:t>
            </a:r>
          </a:p>
        </p:txBody>
      </p:sp>
      <p:sp>
        <p:nvSpPr>
          <p:cNvPr id="6" name="Rectangle 120"/>
          <p:cNvSpPr/>
          <p:nvPr/>
        </p:nvSpPr>
        <p:spPr>
          <a:xfrm>
            <a:off x="7924802" y="1600202"/>
            <a:ext cx="3657599" cy="434339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B900"/>
              </a:solidFill>
              <a:effectLst/>
              <a:uLnTx/>
              <a:uFillTx/>
              <a:latin typeface="Segoe UI Light"/>
            </a:endParaRPr>
          </a:p>
        </p:txBody>
      </p:sp>
      <p:cxnSp>
        <p:nvCxnSpPr>
          <p:cNvPr id="7" name="Straight Connector 131"/>
          <p:cNvCxnSpPr/>
          <p:nvPr/>
        </p:nvCxnSpPr>
        <p:spPr>
          <a:xfrm>
            <a:off x="9087813" y="3499167"/>
            <a:ext cx="105456" cy="0"/>
          </a:xfrm>
          <a:prstGeom prst="line">
            <a:avLst/>
          </a:prstGeom>
          <a:noFill/>
          <a:ln w="25400" cap="sq" cmpd="sng" algn="ctr">
            <a:solidFill>
              <a:sysClr val="window" lastClr="FFFFFF"/>
            </a:solidFill>
            <a:prstDash val="sysDot"/>
            <a:miter lim="800000"/>
          </a:ln>
          <a:effectLst/>
        </p:spPr>
      </p:cxnSp>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991011" y="2118764"/>
            <a:ext cx="706260" cy="6294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48"/>
          <p:cNvSpPr/>
          <p:nvPr/>
        </p:nvSpPr>
        <p:spPr>
          <a:xfrm>
            <a:off x="2514600" y="1600202"/>
            <a:ext cx="5334000" cy="434339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Light"/>
            </a:endParaRPr>
          </a:p>
        </p:txBody>
      </p:sp>
      <p:pic>
        <p:nvPicPr>
          <p:cNvPr id="10"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779641" y="1895956"/>
            <a:ext cx="1554939" cy="869141"/>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53"/>
          <p:cNvSpPr/>
          <p:nvPr/>
        </p:nvSpPr>
        <p:spPr>
          <a:xfrm>
            <a:off x="3730844" y="1753289"/>
            <a:ext cx="1671717" cy="1253863"/>
          </a:xfrm>
          <a:prstGeom prst="roundRect">
            <a:avLst/>
          </a:prstGeom>
          <a:solidFill>
            <a:srgbClr val="353435">
              <a:alpha val="55000"/>
            </a:srgbClr>
          </a:solidFill>
          <a:ln w="25400" cap="flat" cmpd="sng" algn="ctr">
            <a:solidFill>
              <a:sysClr val="window" lastClr="FFFFFF"/>
            </a:solidFill>
            <a:prstDash val="sysDot"/>
            <a:bevel/>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Light"/>
            </a:endParaRPr>
          </a:p>
        </p:txBody>
      </p:sp>
      <p:pic>
        <p:nvPicPr>
          <p:cNvPr id="12" name="Picture 15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718596" y="4727639"/>
            <a:ext cx="664915" cy="631255"/>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59"/>
          <p:cNvGrpSpPr/>
          <p:nvPr/>
        </p:nvGrpSpPr>
        <p:grpSpPr>
          <a:xfrm>
            <a:off x="11058527" y="1681587"/>
            <a:ext cx="469464" cy="517245"/>
            <a:chOff x="10198669" y="4593658"/>
            <a:chExt cx="1245380" cy="1372133"/>
          </a:xfrm>
        </p:grpSpPr>
        <p:grpSp>
          <p:nvGrpSpPr>
            <p:cNvPr id="14" name="Group 162"/>
            <p:cNvGrpSpPr/>
            <p:nvPr/>
          </p:nvGrpSpPr>
          <p:grpSpPr>
            <a:xfrm>
              <a:off x="10353743" y="4593658"/>
              <a:ext cx="992872" cy="855924"/>
              <a:chOff x="5328067" y="1285340"/>
              <a:chExt cx="1098835" cy="947272"/>
            </a:xfrm>
          </p:grpSpPr>
          <p:sp>
            <p:nvSpPr>
              <p:cNvPr id="16" name="Isosceles Triangle 164"/>
              <p:cNvSpPr/>
              <p:nvPr/>
            </p:nvSpPr>
            <p:spPr bwMode="auto">
              <a:xfrm>
                <a:off x="5328067" y="1285340"/>
                <a:ext cx="1098835" cy="947272"/>
              </a:xfrm>
              <a:prstGeom prst="triangle">
                <a:avLst/>
              </a:prstGeom>
              <a:noFill/>
              <a:ln w="12700" cap="flat" cmpd="sng" algn="ctr">
                <a:solidFill>
                  <a:sysClr val="window" lastClr="FFFFFF"/>
                </a:solid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solidFill>
                    <a:srgbClr val="353435"/>
                  </a:solidFill>
                  <a:effectLst/>
                  <a:uLnTx/>
                  <a:uFillTx/>
                  <a:latin typeface="Segoe UI Light"/>
                  <a:ea typeface="Segoe UI" pitchFamily="34" charset="0"/>
                  <a:cs typeface="Segoe UI" pitchFamily="34" charset="0"/>
                </a:endParaRPr>
              </a:p>
            </p:txBody>
          </p:sp>
          <p:grpSp>
            <p:nvGrpSpPr>
              <p:cNvPr id="17" name="Group 165"/>
              <p:cNvGrpSpPr/>
              <p:nvPr/>
            </p:nvGrpSpPr>
            <p:grpSpPr>
              <a:xfrm>
                <a:off x="5478232" y="1601909"/>
                <a:ext cx="798505" cy="542221"/>
                <a:chOff x="5486400" y="1637624"/>
                <a:chExt cx="798505" cy="542221"/>
              </a:xfrm>
            </p:grpSpPr>
            <p:sp>
              <p:nvSpPr>
                <p:cNvPr id="18" name="Rectangle 166"/>
                <p:cNvSpPr/>
                <p:nvPr/>
              </p:nvSpPr>
              <p:spPr bwMode="auto">
                <a:xfrm>
                  <a:off x="5617116" y="1855540"/>
                  <a:ext cx="222428" cy="99563"/>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solidFill>
                      <a:srgbClr val="353435"/>
                    </a:solidFill>
                    <a:effectLst/>
                    <a:uLnTx/>
                    <a:uFillTx/>
                    <a:latin typeface="Segoe UI Light"/>
                    <a:ea typeface="Segoe UI" pitchFamily="34" charset="0"/>
                    <a:cs typeface="Segoe UI" pitchFamily="34" charset="0"/>
                  </a:endParaRPr>
                </a:p>
              </p:txBody>
            </p:sp>
            <p:sp>
              <p:nvSpPr>
                <p:cNvPr id="19" name="Rectangle 167"/>
                <p:cNvSpPr/>
                <p:nvPr/>
              </p:nvSpPr>
              <p:spPr bwMode="auto">
                <a:xfrm>
                  <a:off x="5907887" y="1855541"/>
                  <a:ext cx="222428" cy="99563"/>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solidFill>
                      <a:srgbClr val="353435"/>
                    </a:solidFill>
                    <a:effectLst/>
                    <a:uLnTx/>
                    <a:uFillTx/>
                    <a:latin typeface="Segoe UI Light"/>
                    <a:ea typeface="Segoe UI" pitchFamily="34" charset="0"/>
                    <a:cs typeface="Segoe UI" pitchFamily="34" charset="0"/>
                  </a:endParaRPr>
                </a:p>
              </p:txBody>
            </p:sp>
            <p:sp>
              <p:nvSpPr>
                <p:cNvPr id="20" name="Rectangle 169"/>
                <p:cNvSpPr/>
                <p:nvPr/>
              </p:nvSpPr>
              <p:spPr bwMode="auto">
                <a:xfrm>
                  <a:off x="5486400" y="2080282"/>
                  <a:ext cx="176698" cy="99563"/>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solidFill>
                      <a:srgbClr val="353435"/>
                    </a:solidFill>
                    <a:effectLst/>
                    <a:uLnTx/>
                    <a:uFillTx/>
                    <a:latin typeface="Segoe UI Light"/>
                    <a:ea typeface="Segoe UI" pitchFamily="34" charset="0"/>
                    <a:cs typeface="Segoe UI" pitchFamily="34" charset="0"/>
                  </a:endParaRPr>
                </a:p>
              </p:txBody>
            </p:sp>
            <p:sp>
              <p:nvSpPr>
                <p:cNvPr id="21" name="Rectangle 170"/>
                <p:cNvSpPr/>
                <p:nvPr/>
              </p:nvSpPr>
              <p:spPr bwMode="auto">
                <a:xfrm>
                  <a:off x="5693669" y="2080282"/>
                  <a:ext cx="176698" cy="99563"/>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solidFill>
                      <a:srgbClr val="353435"/>
                    </a:solidFill>
                    <a:effectLst/>
                    <a:uLnTx/>
                    <a:uFillTx/>
                    <a:latin typeface="Segoe UI Light"/>
                    <a:ea typeface="Segoe UI" pitchFamily="34" charset="0"/>
                    <a:cs typeface="Segoe UI" pitchFamily="34" charset="0"/>
                  </a:endParaRPr>
                </a:p>
              </p:txBody>
            </p:sp>
            <p:sp>
              <p:nvSpPr>
                <p:cNvPr id="22" name="Rectangle 171"/>
                <p:cNvSpPr/>
                <p:nvPr/>
              </p:nvSpPr>
              <p:spPr bwMode="auto">
                <a:xfrm>
                  <a:off x="5900938" y="2080282"/>
                  <a:ext cx="176698" cy="99563"/>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solidFill>
                      <a:srgbClr val="353435"/>
                    </a:solidFill>
                    <a:effectLst/>
                    <a:uLnTx/>
                    <a:uFillTx/>
                    <a:latin typeface="Segoe UI Light"/>
                    <a:ea typeface="Segoe UI" pitchFamily="34" charset="0"/>
                    <a:cs typeface="Segoe UI" pitchFamily="34" charset="0"/>
                  </a:endParaRPr>
                </a:p>
              </p:txBody>
            </p:sp>
            <p:sp>
              <p:nvSpPr>
                <p:cNvPr id="23" name="Rectangle 172"/>
                <p:cNvSpPr/>
                <p:nvPr/>
              </p:nvSpPr>
              <p:spPr bwMode="auto">
                <a:xfrm>
                  <a:off x="6108207" y="2080282"/>
                  <a:ext cx="176698" cy="99563"/>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solidFill>
                      <a:srgbClr val="353435"/>
                    </a:solidFill>
                    <a:effectLst/>
                    <a:uLnTx/>
                    <a:uFillTx/>
                    <a:latin typeface="Segoe UI Light"/>
                    <a:ea typeface="Segoe UI" pitchFamily="34" charset="0"/>
                    <a:cs typeface="Segoe UI" pitchFamily="34" charset="0"/>
                  </a:endParaRPr>
                </a:p>
              </p:txBody>
            </p:sp>
            <p:sp>
              <p:nvSpPr>
                <p:cNvPr id="24" name="Rectangle 173"/>
                <p:cNvSpPr/>
                <p:nvPr/>
              </p:nvSpPr>
              <p:spPr bwMode="auto">
                <a:xfrm>
                  <a:off x="5766270" y="1637624"/>
                  <a:ext cx="222428" cy="99563"/>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45720" tIns="45720" rIns="45720" bIns="45720" numCol="1" spcCol="0" rtlCol="0" fromWordArt="0" anchor="ctr" anchorCtr="0" forceAA="0" compatLnSpc="1">
                  <a:prstTxWarp prst="textNoShape">
                    <a:avLst/>
                  </a:prstTxWarp>
                  <a:noAutofit/>
                </a:bodyP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14076" eaLnBrk="1" fontAlgn="base" latinLnBrk="0" hangingPunct="1">
                    <a:lnSpc>
                      <a:spcPct val="100000"/>
                    </a:lnSpc>
                    <a:spcBef>
                      <a:spcPct val="0"/>
                    </a:spcBef>
                    <a:spcAft>
                      <a:spcPct val="0"/>
                    </a:spcAft>
                    <a:buClrTx/>
                    <a:buSzTx/>
                    <a:buFontTx/>
                    <a:buNone/>
                    <a:tabLst/>
                    <a:defRPr/>
                  </a:pPr>
                  <a:endParaRPr kumimoji="0" lang="en-US" sz="2300" b="0" i="0" u="none" strike="noStrike" kern="0" cap="none" spc="0" normalizeH="0" baseline="0" noProof="0" dirty="0">
                    <a:ln>
                      <a:noFill/>
                    </a:ln>
                    <a:solidFill>
                      <a:srgbClr val="353435"/>
                    </a:solidFill>
                    <a:effectLst/>
                    <a:uLnTx/>
                    <a:uFillTx/>
                    <a:latin typeface="Segoe UI Light"/>
                    <a:ea typeface="Segoe UI" pitchFamily="34" charset="0"/>
                    <a:cs typeface="Segoe UI" pitchFamily="34" charset="0"/>
                  </a:endParaRPr>
                </a:p>
              </p:txBody>
            </p:sp>
            <p:cxnSp>
              <p:nvCxnSpPr>
                <p:cNvPr id="25" name="Straight Connector 174"/>
                <p:cNvCxnSpPr/>
                <p:nvPr/>
              </p:nvCxnSpPr>
              <p:spPr>
                <a:xfrm>
                  <a:off x="5877484" y="1686326"/>
                  <a:ext cx="0" cy="95671"/>
                </a:xfrm>
                <a:prstGeom prst="line">
                  <a:avLst/>
                </a:prstGeom>
                <a:noFill/>
                <a:ln w="6350" cap="flat" cmpd="sng" algn="ctr">
                  <a:solidFill>
                    <a:sysClr val="window" lastClr="FFFFFF"/>
                  </a:solidFill>
                  <a:prstDash val="solid"/>
                  <a:headEnd type="none"/>
                  <a:tailEnd type="none"/>
                </a:ln>
                <a:effectLst/>
              </p:spPr>
            </p:cxnSp>
            <p:cxnSp>
              <p:nvCxnSpPr>
                <p:cNvPr id="26" name="Straight Connector 175"/>
                <p:cNvCxnSpPr/>
                <p:nvPr/>
              </p:nvCxnSpPr>
              <p:spPr>
                <a:xfrm flipH="1">
                  <a:off x="5728329" y="1783858"/>
                  <a:ext cx="290772" cy="0"/>
                </a:xfrm>
                <a:prstGeom prst="line">
                  <a:avLst/>
                </a:prstGeom>
                <a:noFill/>
                <a:ln w="6350" cap="flat" cmpd="sng" algn="ctr">
                  <a:solidFill>
                    <a:sysClr val="window" lastClr="FFFFFF"/>
                  </a:solidFill>
                  <a:prstDash val="solid"/>
                  <a:headEnd type="none"/>
                  <a:tailEnd type="none"/>
                </a:ln>
                <a:effectLst/>
              </p:spPr>
            </p:cxnSp>
            <p:grpSp>
              <p:nvGrpSpPr>
                <p:cNvPr id="27" name="Group 176"/>
                <p:cNvGrpSpPr/>
                <p:nvPr/>
              </p:nvGrpSpPr>
              <p:grpSpPr>
                <a:xfrm>
                  <a:off x="5574749" y="1918147"/>
                  <a:ext cx="207269" cy="176329"/>
                  <a:chOff x="5574749" y="1918147"/>
                  <a:chExt cx="207269" cy="176329"/>
                </a:xfrm>
              </p:grpSpPr>
              <p:cxnSp>
                <p:nvCxnSpPr>
                  <p:cNvPr id="35" name="Straight Connector 184"/>
                  <p:cNvCxnSpPr/>
                  <p:nvPr/>
                </p:nvCxnSpPr>
                <p:spPr>
                  <a:xfrm>
                    <a:off x="5728329" y="1918147"/>
                    <a:ext cx="0" cy="86974"/>
                  </a:xfrm>
                  <a:prstGeom prst="line">
                    <a:avLst/>
                  </a:prstGeom>
                  <a:noFill/>
                  <a:ln w="6350" cap="sq" cmpd="sng" algn="ctr">
                    <a:solidFill>
                      <a:sysClr val="window" lastClr="FFFFFF"/>
                    </a:solidFill>
                    <a:prstDash val="solid"/>
                    <a:miter lim="800000"/>
                    <a:headEnd type="none"/>
                    <a:tailEnd type="none"/>
                  </a:ln>
                  <a:effectLst/>
                </p:spPr>
              </p:cxnSp>
              <p:cxnSp>
                <p:nvCxnSpPr>
                  <p:cNvPr id="36" name="Straight Connector 185"/>
                  <p:cNvCxnSpPr/>
                  <p:nvPr/>
                </p:nvCxnSpPr>
                <p:spPr>
                  <a:xfrm flipH="1">
                    <a:off x="5574750" y="2007502"/>
                    <a:ext cx="207268" cy="0"/>
                  </a:xfrm>
                  <a:prstGeom prst="line">
                    <a:avLst/>
                  </a:prstGeom>
                  <a:noFill/>
                  <a:ln w="6350" cap="flat" cmpd="sng" algn="ctr">
                    <a:solidFill>
                      <a:sysClr val="window" lastClr="FFFFFF"/>
                    </a:solidFill>
                    <a:prstDash val="solid"/>
                    <a:headEnd type="none"/>
                    <a:tailEnd type="none"/>
                  </a:ln>
                  <a:effectLst/>
                </p:spPr>
              </p:cxnSp>
              <p:cxnSp>
                <p:nvCxnSpPr>
                  <p:cNvPr id="37" name="Straight Connector 186"/>
                  <p:cNvCxnSpPr/>
                  <p:nvPr/>
                </p:nvCxnSpPr>
                <p:spPr>
                  <a:xfrm>
                    <a:off x="5574749" y="2007502"/>
                    <a:ext cx="0" cy="86974"/>
                  </a:xfrm>
                  <a:prstGeom prst="line">
                    <a:avLst/>
                  </a:prstGeom>
                  <a:noFill/>
                  <a:ln w="6350" cap="sq" cmpd="sng" algn="ctr">
                    <a:solidFill>
                      <a:sysClr val="window" lastClr="FFFFFF"/>
                    </a:solidFill>
                    <a:prstDash val="solid"/>
                    <a:miter lim="800000"/>
                    <a:headEnd type="none"/>
                    <a:tailEnd type="none"/>
                  </a:ln>
                  <a:effectLst/>
                </p:spPr>
              </p:cxnSp>
              <p:cxnSp>
                <p:nvCxnSpPr>
                  <p:cNvPr id="38" name="Straight Connector 187"/>
                  <p:cNvCxnSpPr/>
                  <p:nvPr/>
                </p:nvCxnSpPr>
                <p:spPr>
                  <a:xfrm>
                    <a:off x="5782018" y="2007502"/>
                    <a:ext cx="0" cy="86974"/>
                  </a:xfrm>
                  <a:prstGeom prst="line">
                    <a:avLst/>
                  </a:prstGeom>
                  <a:noFill/>
                  <a:ln w="6350" cap="sq" cmpd="sng" algn="ctr">
                    <a:solidFill>
                      <a:sysClr val="window" lastClr="FFFFFF"/>
                    </a:solidFill>
                    <a:prstDash val="solid"/>
                    <a:miter lim="800000"/>
                    <a:headEnd type="none"/>
                    <a:tailEnd type="none"/>
                  </a:ln>
                  <a:effectLst/>
                </p:spPr>
              </p:cxnSp>
            </p:grpSp>
            <p:grpSp>
              <p:nvGrpSpPr>
                <p:cNvPr id="28" name="Group 177"/>
                <p:cNvGrpSpPr/>
                <p:nvPr/>
              </p:nvGrpSpPr>
              <p:grpSpPr>
                <a:xfrm flipH="1">
                  <a:off x="5988698" y="1918147"/>
                  <a:ext cx="207269" cy="176329"/>
                  <a:chOff x="5574749" y="1918147"/>
                  <a:chExt cx="207269" cy="176329"/>
                </a:xfrm>
              </p:grpSpPr>
              <p:cxnSp>
                <p:nvCxnSpPr>
                  <p:cNvPr id="31" name="Straight Connector 180"/>
                  <p:cNvCxnSpPr/>
                  <p:nvPr/>
                </p:nvCxnSpPr>
                <p:spPr>
                  <a:xfrm>
                    <a:off x="5728329" y="1918147"/>
                    <a:ext cx="0" cy="86974"/>
                  </a:xfrm>
                  <a:prstGeom prst="line">
                    <a:avLst/>
                  </a:prstGeom>
                  <a:noFill/>
                  <a:ln w="6350" cap="sq" cmpd="sng" algn="ctr">
                    <a:solidFill>
                      <a:sysClr val="window" lastClr="FFFFFF"/>
                    </a:solidFill>
                    <a:prstDash val="solid"/>
                    <a:miter lim="800000"/>
                    <a:headEnd type="none"/>
                    <a:tailEnd type="none"/>
                  </a:ln>
                  <a:effectLst/>
                </p:spPr>
              </p:cxnSp>
              <p:cxnSp>
                <p:nvCxnSpPr>
                  <p:cNvPr id="32" name="Straight Connector 181"/>
                  <p:cNvCxnSpPr/>
                  <p:nvPr/>
                </p:nvCxnSpPr>
                <p:spPr>
                  <a:xfrm flipH="1">
                    <a:off x="5574750" y="2007502"/>
                    <a:ext cx="207268" cy="0"/>
                  </a:xfrm>
                  <a:prstGeom prst="line">
                    <a:avLst/>
                  </a:prstGeom>
                  <a:noFill/>
                  <a:ln w="6350" cap="flat" cmpd="sng" algn="ctr">
                    <a:solidFill>
                      <a:sysClr val="window" lastClr="FFFFFF"/>
                    </a:solidFill>
                    <a:prstDash val="solid"/>
                    <a:headEnd type="none"/>
                    <a:tailEnd type="none"/>
                  </a:ln>
                  <a:effectLst/>
                </p:spPr>
              </p:cxnSp>
              <p:cxnSp>
                <p:nvCxnSpPr>
                  <p:cNvPr id="33" name="Straight Connector 182"/>
                  <p:cNvCxnSpPr/>
                  <p:nvPr/>
                </p:nvCxnSpPr>
                <p:spPr>
                  <a:xfrm>
                    <a:off x="5574749" y="2007502"/>
                    <a:ext cx="0" cy="86974"/>
                  </a:xfrm>
                  <a:prstGeom prst="line">
                    <a:avLst/>
                  </a:prstGeom>
                  <a:noFill/>
                  <a:ln w="6350" cap="sq" cmpd="sng" algn="ctr">
                    <a:solidFill>
                      <a:sysClr val="window" lastClr="FFFFFF"/>
                    </a:solidFill>
                    <a:prstDash val="solid"/>
                    <a:miter lim="800000"/>
                    <a:headEnd type="none"/>
                    <a:tailEnd type="none"/>
                  </a:ln>
                  <a:effectLst/>
                </p:spPr>
              </p:cxnSp>
              <p:cxnSp>
                <p:nvCxnSpPr>
                  <p:cNvPr id="34" name="Straight Connector 183"/>
                  <p:cNvCxnSpPr/>
                  <p:nvPr/>
                </p:nvCxnSpPr>
                <p:spPr>
                  <a:xfrm>
                    <a:off x="5782018" y="2007502"/>
                    <a:ext cx="0" cy="86974"/>
                  </a:xfrm>
                  <a:prstGeom prst="line">
                    <a:avLst/>
                  </a:prstGeom>
                  <a:noFill/>
                  <a:ln w="6350" cap="sq" cmpd="sng" algn="ctr">
                    <a:solidFill>
                      <a:sysClr val="window" lastClr="FFFFFF"/>
                    </a:solidFill>
                    <a:prstDash val="solid"/>
                    <a:miter lim="800000"/>
                    <a:headEnd type="none"/>
                    <a:tailEnd type="none"/>
                  </a:ln>
                  <a:effectLst/>
                </p:spPr>
              </p:cxnSp>
            </p:grpSp>
            <p:cxnSp>
              <p:nvCxnSpPr>
                <p:cNvPr id="29" name="Straight Connector 178"/>
                <p:cNvCxnSpPr/>
                <p:nvPr/>
              </p:nvCxnSpPr>
              <p:spPr>
                <a:xfrm>
                  <a:off x="5728330" y="1783858"/>
                  <a:ext cx="0" cy="86974"/>
                </a:xfrm>
                <a:prstGeom prst="line">
                  <a:avLst/>
                </a:prstGeom>
                <a:noFill/>
                <a:ln w="6350" cap="sq" cmpd="sng" algn="ctr">
                  <a:solidFill>
                    <a:sysClr val="window" lastClr="FFFFFF"/>
                  </a:solidFill>
                  <a:prstDash val="solid"/>
                  <a:miter lim="800000"/>
                  <a:headEnd type="none"/>
                  <a:tailEnd type="none"/>
                </a:ln>
                <a:effectLst/>
              </p:spPr>
            </p:cxnSp>
            <p:cxnSp>
              <p:nvCxnSpPr>
                <p:cNvPr id="30" name="Straight Connector 179"/>
                <p:cNvCxnSpPr/>
                <p:nvPr/>
              </p:nvCxnSpPr>
              <p:spPr>
                <a:xfrm>
                  <a:off x="6019101" y="1783858"/>
                  <a:ext cx="0" cy="86974"/>
                </a:xfrm>
                <a:prstGeom prst="line">
                  <a:avLst/>
                </a:prstGeom>
                <a:noFill/>
                <a:ln w="6350" cap="sq" cmpd="sng" algn="ctr">
                  <a:solidFill>
                    <a:sysClr val="window" lastClr="FFFFFF"/>
                  </a:solidFill>
                  <a:prstDash val="solid"/>
                  <a:miter lim="800000"/>
                  <a:headEnd type="none"/>
                  <a:tailEnd type="none"/>
                </a:ln>
                <a:effectLst/>
              </p:spPr>
            </p:cxnSp>
          </p:grpSp>
        </p:grpSp>
        <p:sp>
          <p:nvSpPr>
            <p:cNvPr id="15" name="TextBox 163"/>
            <p:cNvSpPr txBox="1"/>
            <p:nvPr/>
          </p:nvSpPr>
          <p:spPr>
            <a:xfrm>
              <a:off x="10198669" y="5516738"/>
              <a:ext cx="1245380" cy="449053"/>
            </a:xfrm>
            <a:prstGeom prst="rect">
              <a:avLst/>
            </a:prstGeom>
            <a:noFill/>
          </p:spPr>
          <p:txBody>
            <a:bodyPr wrap="square" lIns="0" tIns="0" rIns="0" bIns="0" rtlCol="0">
              <a:spAutoFit/>
            </a:bodyPr>
            <a:lstStyle/>
            <a:p>
              <a:pPr marL="0" marR="0" lvl="0" indent="0" algn="ctr" defTabSz="685790" eaLnBrk="1" fontAlgn="auto" latinLnBrk="0" hangingPunct="1">
                <a:lnSpc>
                  <a:spcPct val="100000"/>
                </a:lnSpc>
                <a:spcBef>
                  <a:spcPts val="0"/>
                </a:spcBef>
                <a:spcAft>
                  <a:spcPts val="0"/>
                </a:spcAft>
                <a:buClrTx/>
                <a:buSzTx/>
                <a:buFontTx/>
                <a:buNone/>
                <a:tabLst/>
                <a:defRPr/>
              </a:pPr>
              <a:r>
                <a:rPr kumimoji="0" lang="en-US" sz="1100" b="1" i="0" u="none" strike="noStrike" kern="0" cap="none" spc="-53" normalizeH="0" baseline="0" noProof="0" dirty="0" smtClean="0">
                  <a:ln>
                    <a:noFill/>
                  </a:ln>
                  <a:solidFill>
                    <a:srgbClr val="353435"/>
                  </a:solidFill>
                  <a:effectLst/>
                  <a:uLnTx/>
                  <a:uFillTx/>
                  <a:latin typeface="Segoe UI Light"/>
                </a:rPr>
                <a:t>AD</a:t>
              </a:r>
            </a:p>
          </p:txBody>
        </p:sp>
      </p:grpSp>
      <p:grpSp>
        <p:nvGrpSpPr>
          <p:cNvPr id="39" name="Group 188"/>
          <p:cNvGrpSpPr/>
          <p:nvPr/>
        </p:nvGrpSpPr>
        <p:grpSpPr>
          <a:xfrm>
            <a:off x="3763309" y="4342863"/>
            <a:ext cx="630967" cy="1452236"/>
            <a:chOff x="2042040" y="4254223"/>
            <a:chExt cx="630967" cy="1452236"/>
          </a:xfrm>
        </p:grpSpPr>
        <p:pic>
          <p:nvPicPr>
            <p:cNvPr id="40" name="Picture 189"/>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042040" y="5327018"/>
              <a:ext cx="589710" cy="37944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90"/>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042040" y="4728189"/>
              <a:ext cx="630967" cy="48294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91"/>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2210453" y="4254223"/>
              <a:ext cx="190979" cy="318833"/>
            </a:xfrm>
            <a:prstGeom prst="rect">
              <a:avLst/>
            </a:prstGeom>
            <a:noFill/>
            <a:extLst>
              <a:ext uri="{909E8E84-426E-40DD-AFC4-6F175D3DCCD1}">
                <a14:hiddenFill xmlns:a14="http://schemas.microsoft.com/office/drawing/2010/main">
                  <a:solidFill>
                    <a:srgbClr val="FFFFFF"/>
                  </a:solidFill>
                </a14:hiddenFill>
              </a:ext>
            </a:extLst>
          </p:spPr>
        </p:pic>
      </p:grpSp>
      <p:pic>
        <p:nvPicPr>
          <p:cNvPr id="43"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555235" y="2118764"/>
            <a:ext cx="706260" cy="62948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608233" y="4704520"/>
            <a:ext cx="706260" cy="629480"/>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194"/>
          <p:cNvGrpSpPr/>
          <p:nvPr/>
        </p:nvGrpSpPr>
        <p:grpSpPr>
          <a:xfrm>
            <a:off x="3763308" y="3475796"/>
            <a:ext cx="509759" cy="629123"/>
            <a:chOff x="1027127" y="3370415"/>
            <a:chExt cx="774493" cy="955848"/>
          </a:xfrm>
        </p:grpSpPr>
        <p:pic>
          <p:nvPicPr>
            <p:cNvPr id="46" name="Picture 195"/>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1428082" y="3370415"/>
              <a:ext cx="373538" cy="9558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1027127" y="3370415"/>
              <a:ext cx="373541" cy="955848"/>
            </a:xfrm>
            <a:prstGeom prst="rect">
              <a:avLst/>
            </a:prstGeom>
            <a:noFill/>
            <a:extLst>
              <a:ext uri="{909E8E84-426E-40DD-AFC4-6F175D3DCCD1}">
                <a14:hiddenFill xmlns:a14="http://schemas.microsoft.com/office/drawing/2010/main">
                  <a:solidFill>
                    <a:srgbClr val="FFFFFF"/>
                  </a:solidFill>
                </a14:hiddenFill>
              </a:ext>
            </a:extLst>
          </p:spPr>
        </p:pic>
      </p:grpSp>
      <p:pic>
        <p:nvPicPr>
          <p:cNvPr id="48" name="Picture 197"/>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4892174" y="2448230"/>
            <a:ext cx="274055" cy="18809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98"/>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4282574" y="2464206"/>
            <a:ext cx="274055" cy="18809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99"/>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4618119" y="2236541"/>
            <a:ext cx="274055" cy="188095"/>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200"/>
          <p:cNvGrpSpPr/>
          <p:nvPr/>
        </p:nvGrpSpPr>
        <p:grpSpPr>
          <a:xfrm>
            <a:off x="2514601" y="4317188"/>
            <a:ext cx="1187255" cy="1483328"/>
            <a:chOff x="2260518" y="4317187"/>
            <a:chExt cx="1187254" cy="1483328"/>
          </a:xfrm>
        </p:grpSpPr>
        <p:sp>
          <p:nvSpPr>
            <p:cNvPr id="52" name="Rectangle 1024013"/>
            <p:cNvSpPr>
              <a:spLocks noChangeArrowheads="1"/>
            </p:cNvSpPr>
            <p:nvPr/>
          </p:nvSpPr>
          <p:spPr bwMode="gray">
            <a:xfrm>
              <a:off x="2549405" y="4836838"/>
              <a:ext cx="898367" cy="400105"/>
            </a:xfrm>
            <a:prstGeom prst="rect">
              <a:avLst/>
            </a:prstGeom>
            <a:noFill/>
            <a:ln w="9525">
              <a:noFill/>
              <a:miter lim="800000"/>
              <a:headEnd/>
              <a:tailEnd/>
            </a:ln>
          </p:spPr>
          <p:txBody>
            <a:bodyPr wrap="square" lIns="91436" tIns="45718" rIns="91436" bIns="45718" anchor="ctr">
              <a:spAutoFit/>
            </a:bodyPr>
            <a:lstStyle/>
            <a:p>
              <a:pPr marL="0" marR="0" lvl="0" indent="0" algn="r" defTabSz="914400" eaLnBrk="1" fontAlgn="auto" latinLnBrk="0" hangingPunct="1">
                <a:lnSpc>
                  <a:spcPct val="100000"/>
                </a:lnSpc>
                <a:spcBef>
                  <a:spcPct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rPr>
                <a:t>Web</a:t>
              </a:r>
            </a:p>
            <a:p>
              <a:pPr marL="0" marR="0" lvl="0" indent="0" algn="r" defTabSz="914400" eaLnBrk="1" fontAlgn="auto" latinLnBrk="0" hangingPunct="1">
                <a:lnSpc>
                  <a:spcPct val="100000"/>
                </a:lnSpc>
                <a:spcBef>
                  <a:spcPct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rPr>
                <a:t> browser</a:t>
              </a:r>
            </a:p>
          </p:txBody>
        </p:sp>
        <p:sp>
          <p:nvSpPr>
            <p:cNvPr id="53" name="Rectangle 1024013"/>
            <p:cNvSpPr>
              <a:spLocks noChangeArrowheads="1"/>
            </p:cNvSpPr>
            <p:nvPr/>
          </p:nvSpPr>
          <p:spPr bwMode="gray">
            <a:xfrm>
              <a:off x="2260518" y="5400410"/>
              <a:ext cx="1187253" cy="400105"/>
            </a:xfrm>
            <a:prstGeom prst="rect">
              <a:avLst/>
            </a:prstGeom>
            <a:noFill/>
            <a:ln w="9525">
              <a:noFill/>
              <a:miter lim="800000"/>
              <a:headEnd/>
              <a:tailEnd/>
            </a:ln>
          </p:spPr>
          <p:txBody>
            <a:bodyPr wrap="square" lIns="91436" tIns="45718" rIns="91436" bIns="45718" anchor="ctr">
              <a:spAutoFit/>
            </a:bodyPr>
            <a:lstStyle/>
            <a:p>
              <a:pPr marL="0" marR="0" lvl="0" indent="0" algn="r" defTabSz="914400" eaLnBrk="1" fontAlgn="auto" latinLnBrk="0" hangingPunct="1">
                <a:lnSpc>
                  <a:spcPct val="100000"/>
                </a:lnSpc>
                <a:spcBef>
                  <a:spcPct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rPr>
                <a:t>Outlook </a:t>
              </a:r>
            </a:p>
            <a:p>
              <a:pPr marL="0" marR="0" lvl="0" indent="0" algn="r" defTabSz="914400" eaLnBrk="1" fontAlgn="auto" latinLnBrk="0" hangingPunct="1">
                <a:lnSpc>
                  <a:spcPct val="100000"/>
                </a:lnSpc>
                <a:spcBef>
                  <a:spcPct val="0"/>
                </a:spcBef>
                <a:spcAft>
                  <a:spcPts val="0"/>
                </a:spcAft>
                <a:buClrTx/>
                <a:buSzTx/>
                <a:buFontTx/>
                <a:buNone/>
                <a:tabLst/>
                <a:defRPr/>
              </a:pPr>
              <a:r>
                <a:rPr kumimoji="0" lang="en-US" sz="1000" b="0" i="0" u="none" strike="noStrike" kern="0" cap="none" spc="0" normalizeH="0" baseline="0" noProof="0" dirty="0" smtClean="0">
                  <a:ln>
                    <a:noFill/>
                  </a:ln>
                  <a:solidFill>
                    <a:prstClr val="white"/>
                  </a:solidFill>
                  <a:effectLst/>
                  <a:uLnTx/>
                  <a:uFillTx/>
                </a:rPr>
                <a:t>(remote user)</a:t>
              </a:r>
            </a:p>
          </p:txBody>
        </p:sp>
        <p:sp>
          <p:nvSpPr>
            <p:cNvPr id="54" name="Rectangle 1024013"/>
            <p:cNvSpPr>
              <a:spLocks noChangeArrowheads="1"/>
            </p:cNvSpPr>
            <p:nvPr/>
          </p:nvSpPr>
          <p:spPr bwMode="gray">
            <a:xfrm>
              <a:off x="2743200" y="4317187"/>
              <a:ext cx="704572" cy="400105"/>
            </a:xfrm>
            <a:prstGeom prst="rect">
              <a:avLst/>
            </a:prstGeom>
            <a:noFill/>
            <a:ln w="9525">
              <a:noFill/>
              <a:miter lim="800000"/>
              <a:headEnd/>
              <a:tailEnd/>
            </a:ln>
          </p:spPr>
          <p:txBody>
            <a:bodyPr wrap="square" lIns="91436" tIns="45718" rIns="91436" bIns="45718" anchor="ctr">
              <a:spAutoFit/>
            </a:bodyPr>
            <a:lstStyle/>
            <a:p>
              <a:pPr marL="0" marR="0" lvl="0" indent="0" algn="r" defTabSz="914400" eaLnBrk="1" fontAlgn="auto" latinLnBrk="0" hangingPunct="1">
                <a:lnSpc>
                  <a:spcPct val="100000"/>
                </a:lnSpc>
                <a:spcBef>
                  <a:spcPct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rPr>
                <a:t>Mobile </a:t>
              </a:r>
            </a:p>
            <a:p>
              <a:pPr marL="0" marR="0" lvl="0" indent="0" algn="r" defTabSz="914400" eaLnBrk="1" fontAlgn="auto" latinLnBrk="0" hangingPunct="1">
                <a:lnSpc>
                  <a:spcPct val="100000"/>
                </a:lnSpc>
                <a:spcBef>
                  <a:spcPct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rPr>
                <a:t>phone</a:t>
              </a:r>
            </a:p>
          </p:txBody>
        </p:sp>
      </p:grpSp>
      <p:cxnSp>
        <p:nvCxnSpPr>
          <p:cNvPr id="55" name="Straight Connector 204"/>
          <p:cNvCxnSpPr/>
          <p:nvPr/>
        </p:nvCxnSpPr>
        <p:spPr>
          <a:xfrm flipH="1" flipV="1">
            <a:off x="4353019" y="4502281"/>
            <a:ext cx="1141756" cy="450721"/>
          </a:xfrm>
          <a:prstGeom prst="line">
            <a:avLst/>
          </a:prstGeom>
          <a:noFill/>
          <a:ln w="25400" cap="sq" cmpd="sng" algn="ctr">
            <a:solidFill>
              <a:sysClr val="window" lastClr="FFFFFF"/>
            </a:solidFill>
            <a:prstDash val="sysDot"/>
            <a:miter lim="800000"/>
          </a:ln>
          <a:effectLst/>
        </p:spPr>
      </p:cxnSp>
      <p:cxnSp>
        <p:nvCxnSpPr>
          <p:cNvPr id="56" name="Straight Connector 205"/>
          <p:cNvCxnSpPr/>
          <p:nvPr/>
        </p:nvCxnSpPr>
        <p:spPr>
          <a:xfrm flipH="1">
            <a:off x="5963279" y="4488295"/>
            <a:ext cx="2759508" cy="0"/>
          </a:xfrm>
          <a:prstGeom prst="line">
            <a:avLst/>
          </a:prstGeom>
          <a:noFill/>
          <a:ln w="25400" cap="sq" cmpd="sng" algn="ctr">
            <a:solidFill>
              <a:sysClr val="window" lastClr="FFFFFF"/>
            </a:solidFill>
            <a:prstDash val="sysDot"/>
            <a:miter lim="800000"/>
          </a:ln>
          <a:effectLst/>
        </p:spPr>
      </p:cxnSp>
      <p:cxnSp>
        <p:nvCxnSpPr>
          <p:cNvPr id="57" name="Straight Connector 206"/>
          <p:cNvCxnSpPr/>
          <p:nvPr/>
        </p:nvCxnSpPr>
        <p:spPr>
          <a:xfrm flipH="1">
            <a:off x="4363359" y="5052437"/>
            <a:ext cx="1131416" cy="30801"/>
          </a:xfrm>
          <a:prstGeom prst="line">
            <a:avLst/>
          </a:prstGeom>
          <a:noFill/>
          <a:ln w="25400" cap="sq" cmpd="sng" algn="ctr">
            <a:solidFill>
              <a:sysClr val="window" lastClr="FFFFFF"/>
            </a:solidFill>
            <a:prstDash val="sysDot"/>
            <a:miter lim="800000"/>
          </a:ln>
          <a:effectLst/>
        </p:spPr>
      </p:cxnSp>
      <p:sp>
        <p:nvSpPr>
          <p:cNvPr id="58" name="Rectangle 1024013"/>
          <p:cNvSpPr>
            <a:spLocks noChangeArrowheads="1"/>
          </p:cNvSpPr>
          <p:nvPr/>
        </p:nvSpPr>
        <p:spPr bwMode="gray">
          <a:xfrm>
            <a:off x="9695602" y="5195607"/>
            <a:ext cx="993519" cy="553994"/>
          </a:xfrm>
          <a:prstGeom prst="rect">
            <a:avLst/>
          </a:prstGeom>
          <a:noFill/>
          <a:ln w="9525">
            <a:noFill/>
            <a:miter lim="800000"/>
            <a:headEnd/>
            <a:tailEnd/>
          </a:ln>
        </p:spPr>
        <p:txBody>
          <a:bodyPr wrap="square" lIns="91434" tIns="45718" rIns="91434" bIns="45718" anchor="ctr">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000" b="1" i="0" u="none" strike="noStrike" kern="0" cap="none" spc="0" normalizeH="0" baseline="0" noProof="0" dirty="0" smtClean="0">
                <a:ln>
                  <a:noFill/>
                </a:ln>
                <a:solidFill>
                  <a:srgbClr val="353435"/>
                </a:solidFill>
                <a:effectLst/>
                <a:uLnTx/>
                <a:uFillTx/>
              </a:rPr>
              <a:t>Line of </a:t>
            </a:r>
          </a:p>
          <a:p>
            <a:pPr marL="0" marR="0" lvl="0" indent="0" defTabSz="914400" eaLnBrk="1" fontAlgn="auto" latinLnBrk="0" hangingPunct="1">
              <a:lnSpc>
                <a:spcPct val="100000"/>
              </a:lnSpc>
              <a:spcBef>
                <a:spcPct val="0"/>
              </a:spcBef>
              <a:spcAft>
                <a:spcPts val="0"/>
              </a:spcAft>
              <a:buClrTx/>
              <a:buSzTx/>
              <a:buFontTx/>
              <a:buNone/>
              <a:tabLst/>
              <a:defRPr/>
            </a:pPr>
            <a:r>
              <a:rPr kumimoji="0" lang="en-US" sz="1000" b="1" i="0" u="none" strike="noStrike" kern="0" cap="none" spc="0" normalizeH="0" baseline="0" noProof="0" dirty="0" smtClean="0">
                <a:ln>
                  <a:noFill/>
                </a:ln>
                <a:solidFill>
                  <a:srgbClr val="353435"/>
                </a:solidFill>
                <a:effectLst/>
                <a:uLnTx/>
                <a:uFillTx/>
              </a:rPr>
              <a:t>business </a:t>
            </a:r>
          </a:p>
          <a:p>
            <a:pPr marL="0" marR="0" lvl="0" indent="0" defTabSz="914400" eaLnBrk="1" fontAlgn="auto" latinLnBrk="0" hangingPunct="1">
              <a:lnSpc>
                <a:spcPct val="100000"/>
              </a:lnSpc>
              <a:spcBef>
                <a:spcPct val="0"/>
              </a:spcBef>
              <a:spcAft>
                <a:spcPts val="0"/>
              </a:spcAft>
              <a:buClrTx/>
              <a:buSzTx/>
              <a:buFontTx/>
              <a:buNone/>
              <a:tabLst/>
              <a:defRPr/>
            </a:pPr>
            <a:r>
              <a:rPr kumimoji="0" lang="en-US" sz="1000" b="1" i="0" u="none" strike="noStrike" kern="0" cap="none" spc="0" normalizeH="0" baseline="0" noProof="0" dirty="0" smtClean="0">
                <a:ln>
                  <a:noFill/>
                </a:ln>
                <a:solidFill>
                  <a:srgbClr val="353435"/>
                </a:solidFill>
                <a:effectLst/>
                <a:uLnTx/>
                <a:uFillTx/>
              </a:rPr>
              <a:t>application</a:t>
            </a:r>
          </a:p>
        </p:txBody>
      </p:sp>
      <p:cxnSp>
        <p:nvCxnSpPr>
          <p:cNvPr id="59" name="Straight Connector 208"/>
          <p:cNvCxnSpPr/>
          <p:nvPr/>
        </p:nvCxnSpPr>
        <p:spPr>
          <a:xfrm>
            <a:off x="8847471" y="4704521"/>
            <a:ext cx="0" cy="352287"/>
          </a:xfrm>
          <a:prstGeom prst="line">
            <a:avLst/>
          </a:prstGeom>
          <a:noFill/>
          <a:ln w="25400" cap="sq" cmpd="sng" algn="ctr">
            <a:solidFill>
              <a:sysClr val="window" lastClr="FFFFFF"/>
            </a:solidFill>
            <a:prstDash val="sysDot"/>
            <a:miter lim="800000"/>
          </a:ln>
          <a:effectLst/>
        </p:spPr>
      </p:cxnSp>
      <p:grpSp>
        <p:nvGrpSpPr>
          <p:cNvPr id="60" name="Group 209"/>
          <p:cNvGrpSpPr/>
          <p:nvPr/>
        </p:nvGrpSpPr>
        <p:grpSpPr>
          <a:xfrm>
            <a:off x="7932563" y="5095268"/>
            <a:ext cx="1534412" cy="792929"/>
            <a:chOff x="6779352" y="5135282"/>
            <a:chExt cx="1534412" cy="792928"/>
          </a:xfrm>
        </p:grpSpPr>
        <p:grpSp>
          <p:nvGrpSpPr>
            <p:cNvPr id="61" name="Group 210"/>
            <p:cNvGrpSpPr/>
            <p:nvPr/>
          </p:nvGrpSpPr>
          <p:grpSpPr>
            <a:xfrm>
              <a:off x="6872473" y="5135282"/>
              <a:ext cx="1243477" cy="491273"/>
              <a:chOff x="6324600" y="5257800"/>
              <a:chExt cx="1243477" cy="491273"/>
            </a:xfrm>
          </p:grpSpPr>
          <p:pic>
            <p:nvPicPr>
              <p:cNvPr id="63" name="Picture 21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6324600" y="5369632"/>
                <a:ext cx="589710" cy="37944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1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937110" y="5257800"/>
                <a:ext cx="630967" cy="482944"/>
              </a:xfrm>
              <a:prstGeom prst="rect">
                <a:avLst/>
              </a:prstGeom>
              <a:noFill/>
              <a:extLst>
                <a:ext uri="{909E8E84-426E-40DD-AFC4-6F175D3DCCD1}">
                  <a14:hiddenFill xmlns:a14="http://schemas.microsoft.com/office/drawing/2010/main">
                    <a:solidFill>
                      <a:srgbClr val="FFFFFF"/>
                    </a:solidFill>
                  </a14:hiddenFill>
                </a:ext>
              </a:extLst>
            </p:spPr>
          </p:pic>
        </p:grpSp>
        <p:sp>
          <p:nvSpPr>
            <p:cNvPr id="62" name="Rectangle 1024013"/>
            <p:cNvSpPr>
              <a:spLocks noChangeArrowheads="1"/>
            </p:cNvSpPr>
            <p:nvPr/>
          </p:nvSpPr>
          <p:spPr bwMode="gray">
            <a:xfrm>
              <a:off x="6779352" y="5681993"/>
              <a:ext cx="1534412" cy="246217"/>
            </a:xfrm>
            <a:prstGeom prst="rect">
              <a:avLst/>
            </a:prstGeom>
            <a:noFill/>
            <a:ln w="9525">
              <a:noFill/>
              <a:miter lim="800000"/>
              <a:headEnd/>
              <a:tailEnd/>
            </a:ln>
          </p:spPr>
          <p:txBody>
            <a:bodyPr wrap="square" lIns="91436" tIns="45718" rIns="91436" bIns="45718" anchor="ctr">
              <a:sp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sz="1000" b="1" i="0" u="none" strike="noStrike" kern="0" cap="none" spc="0" normalizeH="0" baseline="0" noProof="0" dirty="0" smtClean="0">
                  <a:ln>
                    <a:noFill/>
                  </a:ln>
                  <a:solidFill>
                    <a:srgbClr val="353435"/>
                  </a:solidFill>
                  <a:effectLst/>
                  <a:uLnTx/>
                  <a:uFillTx/>
                </a:rPr>
                <a:t>Outlook</a:t>
              </a:r>
              <a:r>
                <a:rPr kumimoji="0" lang="en-US" sz="1000" b="0" i="0" u="none" strike="noStrike" kern="0" cap="none" spc="0" normalizeH="0" baseline="0" noProof="0" dirty="0" smtClean="0">
                  <a:ln>
                    <a:noFill/>
                  </a:ln>
                  <a:solidFill>
                    <a:srgbClr val="353435"/>
                  </a:solidFill>
                  <a:effectLst/>
                  <a:uLnTx/>
                  <a:uFillTx/>
                </a:rPr>
                <a:t> (local user)</a:t>
              </a:r>
            </a:p>
          </p:txBody>
        </p:sp>
      </p:grpSp>
      <p:sp>
        <p:nvSpPr>
          <p:cNvPr id="65" name="Straight Connector 1024003"/>
          <p:cNvSpPr>
            <a:spLocks noChangeShapeType="1"/>
          </p:cNvSpPr>
          <p:nvPr/>
        </p:nvSpPr>
        <p:spPr bwMode="auto">
          <a:xfrm flipH="1" flipV="1">
            <a:off x="4027211" y="3042673"/>
            <a:ext cx="0" cy="369619"/>
          </a:xfrm>
          <a:prstGeom prst="line">
            <a:avLst/>
          </a:prstGeom>
          <a:noFill/>
          <a:ln w="25400" cap="sq" cmpd="sng" algn="ctr">
            <a:solidFill>
              <a:srgbClr val="353435"/>
            </a:solidFill>
            <a:prstDash val="sysDash"/>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66" name="Rectangle 1024013"/>
          <p:cNvSpPr>
            <a:spLocks noChangeArrowheads="1"/>
          </p:cNvSpPr>
          <p:nvPr/>
        </p:nvSpPr>
        <p:spPr bwMode="gray">
          <a:xfrm>
            <a:off x="2866577" y="3422937"/>
            <a:ext cx="835279" cy="553994"/>
          </a:xfrm>
          <a:prstGeom prst="rect">
            <a:avLst/>
          </a:prstGeom>
          <a:noFill/>
          <a:ln w="9525">
            <a:noFill/>
            <a:miter lim="800000"/>
            <a:headEnd/>
            <a:tailEnd/>
          </a:ln>
        </p:spPr>
        <p:txBody>
          <a:bodyPr wrap="square" lIns="91434" tIns="45718" rIns="91434" bIns="45718" anchor="ctr">
            <a:spAutoFit/>
          </a:bodyPr>
          <a:lstStyle/>
          <a:p>
            <a:pPr marL="0" marR="0" lvl="0" indent="0" algn="r" defTabSz="914400" eaLnBrk="1" fontAlgn="auto" latinLnBrk="0" hangingPunct="1">
              <a:lnSpc>
                <a:spcPct val="100000"/>
              </a:lnSpc>
              <a:spcBef>
                <a:spcPct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rPr>
              <a:t>External</a:t>
            </a:r>
          </a:p>
          <a:p>
            <a:pPr marL="0" marR="0" lvl="0" indent="0" algn="r" defTabSz="914400" eaLnBrk="1" fontAlgn="auto" latinLnBrk="0" hangingPunct="1">
              <a:lnSpc>
                <a:spcPct val="100000"/>
              </a:lnSpc>
              <a:spcBef>
                <a:spcPct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rPr>
              <a:t>SMTP</a:t>
            </a:r>
            <a:br>
              <a:rPr kumimoji="0" lang="en-US" sz="1000" b="1" i="0" u="none" strike="noStrike" kern="0" cap="none" spc="0" normalizeH="0" baseline="0" noProof="0" dirty="0" smtClean="0">
                <a:ln>
                  <a:noFill/>
                </a:ln>
                <a:solidFill>
                  <a:prstClr val="white"/>
                </a:solidFill>
                <a:effectLst/>
                <a:uLnTx/>
                <a:uFillTx/>
              </a:rPr>
            </a:br>
            <a:r>
              <a:rPr kumimoji="0" lang="en-US" sz="1000" b="1" i="0" u="none" strike="noStrike" kern="0" cap="none" spc="0" normalizeH="0" baseline="0" noProof="0" dirty="0" smtClean="0">
                <a:ln>
                  <a:noFill/>
                </a:ln>
                <a:solidFill>
                  <a:prstClr val="white"/>
                </a:solidFill>
                <a:effectLst/>
                <a:uLnTx/>
                <a:uFillTx/>
              </a:rPr>
              <a:t>servers</a:t>
            </a:r>
          </a:p>
        </p:txBody>
      </p:sp>
      <p:sp>
        <p:nvSpPr>
          <p:cNvPr id="67" name="Straight Connector 1024003"/>
          <p:cNvSpPr>
            <a:spLocks noChangeShapeType="1"/>
          </p:cNvSpPr>
          <p:nvPr/>
        </p:nvSpPr>
        <p:spPr bwMode="auto">
          <a:xfrm>
            <a:off x="4363358" y="3623724"/>
            <a:ext cx="1545007" cy="0"/>
          </a:xfrm>
          <a:prstGeom prst="line">
            <a:avLst/>
          </a:prstGeom>
          <a:noFill/>
          <a:ln w="25400" cap="sq" cmpd="sng" algn="ctr">
            <a:solidFill>
              <a:srgbClr val="353435"/>
            </a:solidFill>
            <a:prstDash val="sysDash"/>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68" name="Rectangle 1024012"/>
          <p:cNvSpPr>
            <a:spLocks noChangeArrowheads="1"/>
          </p:cNvSpPr>
          <p:nvPr/>
        </p:nvSpPr>
        <p:spPr bwMode="gray">
          <a:xfrm>
            <a:off x="7924801" y="1592509"/>
            <a:ext cx="2767012" cy="384717"/>
          </a:xfrm>
          <a:prstGeom prst="rect">
            <a:avLst/>
          </a:prstGeom>
          <a:noFill/>
          <a:ln w="9525">
            <a:noFill/>
            <a:miter lim="800000"/>
            <a:headEnd/>
            <a:tailEnd/>
          </a:ln>
        </p:spPr>
        <p:txBody>
          <a:bodyPr lIns="91434" tIns="45718" rIns="91434" bIns="45718" anchor="ctr">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800" b="1" i="0" u="none" strike="noStrike" kern="0" cap="none" spc="0" normalizeH="0" baseline="0" noProof="0" dirty="0" smtClean="0">
                <a:ln>
                  <a:noFill/>
                </a:ln>
                <a:solidFill>
                  <a:srgbClr val="353435"/>
                </a:solidFill>
                <a:effectLst/>
                <a:uLnTx/>
                <a:uFillTx/>
              </a:rPr>
              <a:t>Enterprise Network</a:t>
            </a:r>
          </a:p>
        </p:txBody>
      </p:sp>
      <p:sp>
        <p:nvSpPr>
          <p:cNvPr id="69" name="TextBox 1024021"/>
          <p:cNvSpPr txBox="1">
            <a:spLocks noChangeArrowheads="1"/>
          </p:cNvSpPr>
          <p:nvPr/>
        </p:nvSpPr>
        <p:spPr bwMode="gray">
          <a:xfrm>
            <a:off x="10446080" y="5350146"/>
            <a:ext cx="1173755" cy="400108"/>
          </a:xfrm>
          <a:prstGeom prst="rect">
            <a:avLst/>
          </a:prstGeom>
          <a:noFill/>
          <a:ln w="9525">
            <a:noFill/>
            <a:miter lim="800000"/>
            <a:headEnd/>
            <a:tailEnd/>
          </a:ln>
        </p:spPr>
        <p:txBody>
          <a:bodyPr wrap="square" lIns="91438" tIns="45719" rIns="91438" bIns="45719">
            <a:spAutoFit/>
          </a:bodyPr>
          <a:lstStyle/>
          <a:p>
            <a:pPr marL="0" marR="0" lvl="0" indent="0" algn="r" defTabSz="914400" eaLnBrk="1" fontAlgn="auto" latinLnBrk="0" hangingPunct="1">
              <a:lnSpc>
                <a:spcPct val="100000"/>
              </a:lnSpc>
              <a:spcBef>
                <a:spcPct val="50000"/>
              </a:spcBef>
              <a:spcAft>
                <a:spcPts val="0"/>
              </a:spcAft>
              <a:buClrTx/>
              <a:buSzTx/>
              <a:buFontTx/>
              <a:buNone/>
              <a:tabLst/>
              <a:defRPr/>
            </a:pPr>
            <a:r>
              <a:rPr kumimoji="0" lang="en-US" sz="1000" b="1" i="0" u="none" strike="noStrike" kern="0" cap="none" spc="0" normalizeH="0" baseline="0" noProof="0" dirty="0" smtClean="0">
                <a:ln>
                  <a:noFill/>
                </a:ln>
                <a:solidFill>
                  <a:srgbClr val="353435"/>
                </a:solidFill>
                <a:effectLst/>
                <a:uLnTx/>
                <a:uFillTx/>
              </a:rPr>
              <a:t>Phone system </a:t>
            </a:r>
            <a:r>
              <a:rPr kumimoji="0" lang="en-US" sz="1000" b="0" i="0" u="none" strike="noStrike" kern="0" cap="none" spc="0" normalizeH="0" baseline="0" noProof="0" dirty="0" smtClean="0">
                <a:ln>
                  <a:noFill/>
                </a:ln>
                <a:solidFill>
                  <a:srgbClr val="353435"/>
                </a:solidFill>
                <a:effectLst/>
                <a:uLnTx/>
                <a:uFillTx/>
              </a:rPr>
              <a:t>(PBX or VOIP)</a:t>
            </a:r>
          </a:p>
        </p:txBody>
      </p:sp>
      <p:pic>
        <p:nvPicPr>
          <p:cNvPr id="70" name="Picture 4"/>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9491629" y="5099643"/>
            <a:ext cx="245859" cy="629124"/>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Connector 220"/>
          <p:cNvCxnSpPr/>
          <p:nvPr/>
        </p:nvCxnSpPr>
        <p:spPr>
          <a:xfrm flipH="1">
            <a:off x="4419603" y="5207098"/>
            <a:ext cx="1075172" cy="383503"/>
          </a:xfrm>
          <a:prstGeom prst="line">
            <a:avLst/>
          </a:prstGeom>
          <a:noFill/>
          <a:ln w="25400" cap="sq" cmpd="sng" algn="ctr">
            <a:solidFill>
              <a:sysClr val="window" lastClr="FFFFFF"/>
            </a:solidFill>
            <a:prstDash val="sysDot"/>
            <a:miter lim="800000"/>
          </a:ln>
          <a:effectLst/>
        </p:spPr>
      </p:cxnSp>
      <p:sp>
        <p:nvSpPr>
          <p:cNvPr id="72" name="Straight Connector 1024003"/>
          <p:cNvSpPr>
            <a:spLocks noChangeShapeType="1"/>
          </p:cNvSpPr>
          <p:nvPr/>
        </p:nvSpPr>
        <p:spPr bwMode="auto">
          <a:xfrm flipH="1" flipV="1">
            <a:off x="5908364" y="2849001"/>
            <a:ext cx="0" cy="774723"/>
          </a:xfrm>
          <a:prstGeom prst="line">
            <a:avLst/>
          </a:prstGeom>
          <a:noFill/>
          <a:ln w="25400" cap="sq" cmpd="sng" algn="ctr">
            <a:solidFill>
              <a:srgbClr val="353435"/>
            </a:solidFill>
            <a:prstDash val="sysDash"/>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73" name="Straight Connector 1024003"/>
          <p:cNvSpPr>
            <a:spLocks noChangeShapeType="1"/>
          </p:cNvSpPr>
          <p:nvPr/>
        </p:nvSpPr>
        <p:spPr bwMode="auto">
          <a:xfrm>
            <a:off x="5452537" y="2433504"/>
            <a:ext cx="76201" cy="0"/>
          </a:xfrm>
          <a:prstGeom prst="line">
            <a:avLst/>
          </a:prstGeom>
          <a:noFill/>
          <a:ln w="25400" cap="sq" cmpd="sng" algn="ctr">
            <a:solidFill>
              <a:srgbClr val="353435"/>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solidFill>
                    <a:srgbClr val="FFB900"/>
                  </a:solidFill>
                </a:ln>
                <a:solidFill>
                  <a:srgbClr val="353435"/>
                </a:solidFill>
                <a:effectLst/>
                <a:uLnTx/>
                <a:uFillTx/>
                <a:latin typeface="Segoe UI Light"/>
              </a:rPr>
              <a:t> </a:t>
            </a:r>
          </a:p>
        </p:txBody>
      </p:sp>
      <p:sp>
        <p:nvSpPr>
          <p:cNvPr id="74" name="Straight Connector 1024003"/>
          <p:cNvSpPr>
            <a:spLocks noChangeShapeType="1"/>
          </p:cNvSpPr>
          <p:nvPr/>
        </p:nvSpPr>
        <p:spPr bwMode="auto">
          <a:xfrm>
            <a:off x="7824271" y="2433504"/>
            <a:ext cx="137448" cy="0"/>
          </a:xfrm>
          <a:prstGeom prst="line">
            <a:avLst/>
          </a:prstGeom>
          <a:noFill/>
          <a:ln w="25400" cap="sq" cmpd="sng" algn="ctr">
            <a:solidFill>
              <a:srgbClr val="353435"/>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75" name="Straight Connector 1024003"/>
          <p:cNvSpPr>
            <a:spLocks noChangeShapeType="1"/>
          </p:cNvSpPr>
          <p:nvPr/>
        </p:nvSpPr>
        <p:spPr bwMode="auto">
          <a:xfrm>
            <a:off x="6287993" y="2433504"/>
            <a:ext cx="87652" cy="0"/>
          </a:xfrm>
          <a:prstGeom prst="line">
            <a:avLst/>
          </a:prstGeom>
          <a:noFill/>
          <a:ln w="25400" cap="sq" cmpd="sng" algn="ctr">
            <a:solidFill>
              <a:srgbClr val="353435"/>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76" name="Rounded Rectangle 1024006"/>
          <p:cNvSpPr>
            <a:spLocks noChangeArrowheads="1"/>
          </p:cNvSpPr>
          <p:nvPr/>
        </p:nvSpPr>
        <p:spPr bwMode="gray">
          <a:xfrm>
            <a:off x="6402143" y="2236541"/>
            <a:ext cx="1384399" cy="372081"/>
          </a:xfrm>
          <a:prstGeom prst="rect">
            <a:avLst/>
          </a:prstGeom>
          <a:solidFill>
            <a:srgbClr val="353435"/>
          </a:solidFill>
          <a:ln w="9525" cap="flat" cmpd="sng" algn="ctr">
            <a:noFill/>
            <a:prstDash val="soli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rPr>
              <a:t>Edge Transport</a:t>
            </a:r>
          </a:p>
          <a:p>
            <a:pPr marL="0" marR="0" lvl="0" indent="0" defTabSz="914400" eaLnBrk="1" fontAlgn="auto" latinLnBrk="0" hangingPunct="1">
              <a:lnSpc>
                <a:spcPct val="100000"/>
              </a:lnSpc>
              <a:spcBef>
                <a:spcPct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rPr>
              <a:t>Routing </a:t>
            </a:r>
            <a:r>
              <a:rPr kumimoji="0" lang="en-US" sz="1000" b="0" i="0" u="none" strike="noStrike" kern="0" cap="none" spc="0" normalizeH="0" baseline="0" noProof="0" dirty="0" smtClean="0">
                <a:ln>
                  <a:noFill/>
                </a:ln>
                <a:solidFill>
                  <a:srgbClr val="FFFFFF"/>
                </a:solidFill>
                <a:effectLst/>
                <a:uLnTx/>
                <a:uFillTx/>
              </a:rPr>
              <a:t>and</a:t>
            </a:r>
            <a:r>
              <a:rPr kumimoji="0" lang="en-US" sz="1100" b="0" i="0" u="none" strike="noStrike" kern="0" cap="none" spc="0" normalizeH="0" baseline="0" noProof="0" dirty="0" smtClean="0">
                <a:ln>
                  <a:noFill/>
                </a:ln>
                <a:solidFill>
                  <a:srgbClr val="FFFFFF"/>
                </a:solidFill>
                <a:effectLst/>
                <a:uLnTx/>
                <a:uFillTx/>
              </a:rPr>
              <a:t> AV/AS</a:t>
            </a:r>
          </a:p>
        </p:txBody>
      </p:sp>
      <p:sp>
        <p:nvSpPr>
          <p:cNvPr id="77" name="Straight Connector 1024003"/>
          <p:cNvSpPr>
            <a:spLocks noChangeShapeType="1"/>
          </p:cNvSpPr>
          <p:nvPr/>
        </p:nvSpPr>
        <p:spPr bwMode="auto">
          <a:xfrm>
            <a:off x="8722787" y="2433504"/>
            <a:ext cx="51271" cy="0"/>
          </a:xfrm>
          <a:prstGeom prst="line">
            <a:avLst/>
          </a:prstGeom>
          <a:noFill/>
          <a:ln w="25400" cap="sq" cmpd="sng" algn="ctr">
            <a:solidFill>
              <a:srgbClr val="353435"/>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cxnSp>
        <p:nvCxnSpPr>
          <p:cNvPr id="78" name="Straight Connector 227"/>
          <p:cNvCxnSpPr/>
          <p:nvPr/>
        </p:nvCxnSpPr>
        <p:spPr>
          <a:xfrm>
            <a:off x="5963279" y="4488295"/>
            <a:ext cx="0" cy="175580"/>
          </a:xfrm>
          <a:prstGeom prst="line">
            <a:avLst/>
          </a:prstGeom>
          <a:noFill/>
          <a:ln w="25400" cap="sq" cmpd="sng" algn="ctr">
            <a:solidFill>
              <a:sysClr val="window" lastClr="FFFFFF"/>
            </a:solidFill>
            <a:prstDash val="sysDot"/>
            <a:miter lim="800000"/>
          </a:ln>
          <a:effectLst/>
        </p:spPr>
      </p:cxnSp>
      <p:sp>
        <p:nvSpPr>
          <p:cNvPr id="79" name="Rounded Rectangle 228"/>
          <p:cNvSpPr/>
          <p:nvPr/>
        </p:nvSpPr>
        <p:spPr>
          <a:xfrm rot="16200000">
            <a:off x="7651912" y="3255633"/>
            <a:ext cx="2551651" cy="269267"/>
          </a:xfrm>
          <a:prstGeom prst="roundRect">
            <a:avLst/>
          </a:prstGeom>
          <a:solidFill>
            <a:srgbClr val="353435"/>
          </a:solidFill>
          <a:ln w="9525" cap="flat" cmpd="sng" algn="ctr">
            <a:noFill/>
            <a:prstDash val="solid"/>
          </a:ln>
          <a:effectLst/>
        </p:spPr>
        <p:txBody>
          <a:bodyPr lIns="91438" tIns="45719" rIns="91438" bIns="4571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rPr>
              <a:t>Layer 4 LB</a:t>
            </a:r>
          </a:p>
        </p:txBody>
      </p:sp>
      <p:grpSp>
        <p:nvGrpSpPr>
          <p:cNvPr id="80" name="Group 229"/>
          <p:cNvGrpSpPr/>
          <p:nvPr/>
        </p:nvGrpSpPr>
        <p:grpSpPr>
          <a:xfrm>
            <a:off x="9107136" y="2048449"/>
            <a:ext cx="932741" cy="2637187"/>
            <a:chOff x="9372599" y="2022662"/>
            <a:chExt cx="932741" cy="2637186"/>
          </a:xfrm>
        </p:grpSpPr>
        <p:sp>
          <p:nvSpPr>
            <p:cNvPr id="81" name="Rounded Rectangle 230"/>
            <p:cNvSpPr/>
            <p:nvPr/>
          </p:nvSpPr>
          <p:spPr>
            <a:xfrm>
              <a:off x="9491663" y="2022662"/>
              <a:ext cx="798190" cy="2548246"/>
            </a:xfrm>
            <a:prstGeom prst="roundRect">
              <a:avLst/>
            </a:prstGeom>
            <a:solidFill>
              <a:srgbClr val="969696"/>
            </a:solidFill>
            <a:ln w="9525"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smtClean="0">
                <a:ln>
                  <a:noFill/>
                </a:ln>
                <a:solidFill>
                  <a:prstClr val="white"/>
                </a:solidFill>
                <a:effectLst/>
                <a:uLnTx/>
                <a:uFillTx/>
              </a:endParaRPr>
            </a:p>
          </p:txBody>
        </p:sp>
        <p:grpSp>
          <p:nvGrpSpPr>
            <p:cNvPr id="82" name="Group 231"/>
            <p:cNvGrpSpPr/>
            <p:nvPr/>
          </p:nvGrpSpPr>
          <p:grpSpPr>
            <a:xfrm>
              <a:off x="9372599" y="2107400"/>
              <a:ext cx="932741" cy="2552448"/>
              <a:chOff x="9392540" y="2240134"/>
              <a:chExt cx="932741" cy="2552448"/>
            </a:xfrm>
          </p:grpSpPr>
          <p:sp>
            <p:nvSpPr>
              <p:cNvPr id="83" name="Rounded Rectangle 232"/>
              <p:cNvSpPr/>
              <p:nvPr/>
            </p:nvSpPr>
            <p:spPr>
              <a:xfrm>
                <a:off x="9459816" y="2244336"/>
                <a:ext cx="798190" cy="2548246"/>
              </a:xfrm>
              <a:prstGeom prst="roundRect">
                <a:avLst/>
              </a:prstGeom>
              <a:solidFill>
                <a:srgbClr val="969696"/>
              </a:solidFill>
              <a:ln w="9525" cap="flat" cmpd="sng" algn="ctr">
                <a:noFill/>
                <a:prstDash val="solid"/>
              </a:ln>
              <a:effectLst>
                <a:outerShdw blurRad="50800" dist="38100" algn="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smtClean="0">
                  <a:ln>
                    <a:noFill/>
                  </a:ln>
                  <a:solidFill>
                    <a:prstClr val="white"/>
                  </a:solidFill>
                  <a:effectLst/>
                  <a:uLnTx/>
                  <a:uFillTx/>
                </a:endParaRPr>
              </a:p>
            </p:txBody>
          </p:sp>
          <p:grpSp>
            <p:nvGrpSpPr>
              <p:cNvPr id="84" name="Group 233"/>
              <p:cNvGrpSpPr/>
              <p:nvPr/>
            </p:nvGrpSpPr>
            <p:grpSpPr>
              <a:xfrm>
                <a:off x="9564658" y="2513012"/>
                <a:ext cx="588507" cy="2158374"/>
                <a:chOff x="9466975" y="2417710"/>
                <a:chExt cx="588507" cy="2158374"/>
              </a:xfrm>
            </p:grpSpPr>
            <p:sp>
              <p:nvSpPr>
                <p:cNvPr id="86" name="Rounded Rectangle 235"/>
                <p:cNvSpPr/>
                <p:nvPr/>
              </p:nvSpPr>
              <p:spPr>
                <a:xfrm>
                  <a:off x="9466975" y="2417710"/>
                  <a:ext cx="588507" cy="388338"/>
                </a:xfrm>
                <a:prstGeom prst="roundRect">
                  <a:avLst/>
                </a:prstGeom>
                <a:solidFill>
                  <a:srgbClr val="0072C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rPr>
                    <a:t>CAS</a:t>
                  </a:r>
                </a:p>
              </p:txBody>
            </p:sp>
            <p:sp>
              <p:nvSpPr>
                <p:cNvPr id="87" name="Rounded Rectangle 236"/>
                <p:cNvSpPr/>
                <p:nvPr/>
              </p:nvSpPr>
              <p:spPr>
                <a:xfrm>
                  <a:off x="9466975" y="2860219"/>
                  <a:ext cx="588507" cy="388338"/>
                </a:xfrm>
                <a:prstGeom prst="roundRect">
                  <a:avLst/>
                </a:prstGeom>
                <a:solidFill>
                  <a:srgbClr val="0072C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rPr>
                    <a:t>CAS</a:t>
                  </a:r>
                </a:p>
              </p:txBody>
            </p:sp>
            <p:sp>
              <p:nvSpPr>
                <p:cNvPr id="88" name="Rounded Rectangle 237"/>
                <p:cNvSpPr/>
                <p:nvPr/>
              </p:nvSpPr>
              <p:spPr>
                <a:xfrm>
                  <a:off x="9466975" y="3302728"/>
                  <a:ext cx="588507" cy="388338"/>
                </a:xfrm>
                <a:prstGeom prst="roundRect">
                  <a:avLst/>
                </a:prstGeom>
                <a:solidFill>
                  <a:srgbClr val="0072C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rPr>
                    <a:t>CAS</a:t>
                  </a:r>
                </a:p>
              </p:txBody>
            </p:sp>
            <p:sp>
              <p:nvSpPr>
                <p:cNvPr id="89" name="Rounded Rectangle 238"/>
                <p:cNvSpPr/>
                <p:nvPr/>
              </p:nvSpPr>
              <p:spPr>
                <a:xfrm>
                  <a:off x="9466975" y="3745237"/>
                  <a:ext cx="588507" cy="388338"/>
                </a:xfrm>
                <a:prstGeom prst="roundRect">
                  <a:avLst/>
                </a:prstGeom>
                <a:solidFill>
                  <a:srgbClr val="0072C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rPr>
                    <a:t>CAS</a:t>
                  </a:r>
                </a:p>
              </p:txBody>
            </p:sp>
            <p:sp>
              <p:nvSpPr>
                <p:cNvPr id="90" name="Rounded Rectangle 239"/>
                <p:cNvSpPr/>
                <p:nvPr/>
              </p:nvSpPr>
              <p:spPr>
                <a:xfrm>
                  <a:off x="9466975" y="4187746"/>
                  <a:ext cx="588507" cy="388338"/>
                </a:xfrm>
                <a:prstGeom prst="roundRect">
                  <a:avLst/>
                </a:prstGeom>
                <a:solidFill>
                  <a:srgbClr val="0072C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rPr>
                    <a:t>CAS</a:t>
                  </a:r>
                </a:p>
              </p:txBody>
            </p:sp>
          </p:grpSp>
          <p:sp>
            <p:nvSpPr>
              <p:cNvPr id="85" name="TextBox 234"/>
              <p:cNvSpPr txBox="1"/>
              <p:nvPr/>
            </p:nvSpPr>
            <p:spPr>
              <a:xfrm>
                <a:off x="9392540" y="2240134"/>
                <a:ext cx="932741" cy="246221"/>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rPr>
                  <a:t>CAS Array</a:t>
                </a:r>
              </a:p>
            </p:txBody>
          </p:sp>
        </p:grpSp>
      </p:grpSp>
      <p:grpSp>
        <p:nvGrpSpPr>
          <p:cNvPr id="91" name="Group 240"/>
          <p:cNvGrpSpPr/>
          <p:nvPr/>
        </p:nvGrpSpPr>
        <p:grpSpPr>
          <a:xfrm>
            <a:off x="10102127" y="1979847"/>
            <a:ext cx="971148" cy="2705789"/>
            <a:chOff x="10102126" y="1979846"/>
            <a:chExt cx="971148" cy="2705789"/>
          </a:xfrm>
        </p:grpSpPr>
        <p:sp>
          <p:nvSpPr>
            <p:cNvPr id="92" name="Rounded Rectangle 241"/>
            <p:cNvSpPr/>
            <p:nvPr/>
          </p:nvSpPr>
          <p:spPr>
            <a:xfrm>
              <a:off x="10275084" y="1979846"/>
              <a:ext cx="798190" cy="2548246"/>
            </a:xfrm>
            <a:prstGeom prst="roundRect">
              <a:avLst/>
            </a:prstGeom>
            <a:solidFill>
              <a:srgbClr val="505050"/>
            </a:solidFill>
            <a:ln w="9525" cap="flat" cmpd="sng" algn="ctr">
              <a:no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smtClean="0">
                <a:ln>
                  <a:noFill/>
                </a:ln>
                <a:solidFill>
                  <a:prstClr val="white"/>
                </a:solidFill>
                <a:effectLst/>
                <a:uLnTx/>
                <a:uFillTx/>
              </a:endParaRPr>
            </a:p>
          </p:txBody>
        </p:sp>
        <p:sp>
          <p:nvSpPr>
            <p:cNvPr id="93" name="Rounded Rectangle 242"/>
            <p:cNvSpPr/>
            <p:nvPr/>
          </p:nvSpPr>
          <p:spPr>
            <a:xfrm>
              <a:off x="10225535" y="2045886"/>
              <a:ext cx="798190" cy="2548246"/>
            </a:xfrm>
            <a:prstGeom prst="roundRect">
              <a:avLst/>
            </a:prstGeom>
            <a:solidFill>
              <a:srgbClr val="505050"/>
            </a:solidFill>
            <a:ln w="9525" cap="flat" cmpd="sng" algn="ctr">
              <a:noFill/>
              <a:prstDash val="solid"/>
            </a:ln>
            <a:effectLst>
              <a:outerShdw blurRad="50800" dist="38100" algn="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smtClean="0">
                <a:ln>
                  <a:noFill/>
                </a:ln>
                <a:solidFill>
                  <a:prstClr val="white"/>
                </a:solidFill>
                <a:effectLst/>
                <a:uLnTx/>
                <a:uFillTx/>
              </a:endParaRPr>
            </a:p>
          </p:txBody>
        </p:sp>
        <p:grpSp>
          <p:nvGrpSpPr>
            <p:cNvPr id="94" name="Group 243"/>
            <p:cNvGrpSpPr/>
            <p:nvPr/>
          </p:nvGrpSpPr>
          <p:grpSpPr>
            <a:xfrm>
              <a:off x="10102126" y="2133186"/>
              <a:ext cx="932741" cy="2552449"/>
              <a:chOff x="9392540" y="2240133"/>
              <a:chExt cx="932741" cy="2552449"/>
            </a:xfrm>
          </p:grpSpPr>
          <p:sp>
            <p:nvSpPr>
              <p:cNvPr id="95" name="Rounded Rectangle 244"/>
              <p:cNvSpPr/>
              <p:nvPr/>
            </p:nvSpPr>
            <p:spPr>
              <a:xfrm>
                <a:off x="9459816" y="2244336"/>
                <a:ext cx="798190" cy="2548246"/>
              </a:xfrm>
              <a:prstGeom prst="roundRect">
                <a:avLst/>
              </a:prstGeom>
              <a:solidFill>
                <a:srgbClr val="505050"/>
              </a:solidFill>
              <a:ln w="9525" cap="flat" cmpd="sng" algn="ctr">
                <a:noFill/>
                <a:prstDash val="solid"/>
              </a:ln>
              <a:effectLst>
                <a:outerShdw blurRad="50800" dist="38100" algn="l" rotWithShape="0">
                  <a:prstClr val="black">
                    <a:alpha val="40000"/>
                  </a:prst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smtClean="0">
                  <a:ln>
                    <a:noFill/>
                  </a:ln>
                  <a:solidFill>
                    <a:prstClr val="white"/>
                  </a:solidFill>
                  <a:effectLst/>
                  <a:uLnTx/>
                  <a:uFillTx/>
                </a:endParaRPr>
              </a:p>
            </p:txBody>
          </p:sp>
          <p:grpSp>
            <p:nvGrpSpPr>
              <p:cNvPr id="96" name="Group 245"/>
              <p:cNvGrpSpPr/>
              <p:nvPr/>
            </p:nvGrpSpPr>
            <p:grpSpPr>
              <a:xfrm>
                <a:off x="9564658" y="2513012"/>
                <a:ext cx="588507" cy="2158374"/>
                <a:chOff x="9466975" y="2417710"/>
                <a:chExt cx="588507" cy="2158374"/>
              </a:xfrm>
            </p:grpSpPr>
            <p:sp>
              <p:nvSpPr>
                <p:cNvPr id="98" name="Rounded Rectangle 247"/>
                <p:cNvSpPr/>
                <p:nvPr/>
              </p:nvSpPr>
              <p:spPr>
                <a:xfrm>
                  <a:off x="9466975" y="2417710"/>
                  <a:ext cx="588507" cy="388338"/>
                </a:xfrm>
                <a:prstGeom prst="roundRect">
                  <a:avLst/>
                </a:prstGeom>
                <a:solidFill>
                  <a:srgbClr val="ED8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rPr>
                    <a:t>MBX</a:t>
                  </a:r>
                </a:p>
              </p:txBody>
            </p:sp>
            <p:sp>
              <p:nvSpPr>
                <p:cNvPr id="99" name="Rounded Rectangle 248"/>
                <p:cNvSpPr/>
                <p:nvPr/>
              </p:nvSpPr>
              <p:spPr>
                <a:xfrm>
                  <a:off x="9466975" y="2860219"/>
                  <a:ext cx="588507" cy="388338"/>
                </a:xfrm>
                <a:prstGeom prst="roundRect">
                  <a:avLst/>
                </a:prstGeom>
                <a:solidFill>
                  <a:srgbClr val="ED8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rPr>
                    <a:t>MBX</a:t>
                  </a:r>
                </a:p>
              </p:txBody>
            </p:sp>
            <p:sp>
              <p:nvSpPr>
                <p:cNvPr id="100" name="Rounded Rectangle 249"/>
                <p:cNvSpPr/>
                <p:nvPr/>
              </p:nvSpPr>
              <p:spPr>
                <a:xfrm>
                  <a:off x="9466975" y="3302728"/>
                  <a:ext cx="588507" cy="388338"/>
                </a:xfrm>
                <a:prstGeom prst="roundRect">
                  <a:avLst/>
                </a:prstGeom>
                <a:solidFill>
                  <a:srgbClr val="ED8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rPr>
                    <a:t>MBX</a:t>
                  </a:r>
                </a:p>
              </p:txBody>
            </p:sp>
            <p:sp>
              <p:nvSpPr>
                <p:cNvPr id="101" name="Rounded Rectangle 250"/>
                <p:cNvSpPr/>
                <p:nvPr/>
              </p:nvSpPr>
              <p:spPr>
                <a:xfrm>
                  <a:off x="9466975" y="3745237"/>
                  <a:ext cx="588507" cy="388338"/>
                </a:xfrm>
                <a:prstGeom prst="roundRect">
                  <a:avLst/>
                </a:prstGeom>
                <a:solidFill>
                  <a:srgbClr val="ED8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rPr>
                    <a:t>MBX</a:t>
                  </a:r>
                </a:p>
              </p:txBody>
            </p:sp>
            <p:sp>
              <p:nvSpPr>
                <p:cNvPr id="102" name="Rounded Rectangle 251"/>
                <p:cNvSpPr/>
                <p:nvPr/>
              </p:nvSpPr>
              <p:spPr>
                <a:xfrm>
                  <a:off x="9466975" y="4187746"/>
                  <a:ext cx="588507" cy="388338"/>
                </a:xfrm>
                <a:prstGeom prst="roundRect">
                  <a:avLst/>
                </a:prstGeom>
                <a:solidFill>
                  <a:srgbClr val="ED800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rPr>
                    <a:t>MBX</a:t>
                  </a:r>
                </a:p>
              </p:txBody>
            </p:sp>
          </p:grpSp>
          <p:sp>
            <p:nvSpPr>
              <p:cNvPr id="97" name="TextBox 246"/>
              <p:cNvSpPr txBox="1"/>
              <p:nvPr/>
            </p:nvSpPr>
            <p:spPr>
              <a:xfrm>
                <a:off x="9392540" y="2240133"/>
                <a:ext cx="932741" cy="246221"/>
              </a:xfrm>
              <a:prstGeom prst="rect">
                <a:avLst/>
              </a:prstGeom>
              <a:no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prstClr val="white"/>
                    </a:solidFill>
                    <a:effectLst/>
                    <a:uLnTx/>
                    <a:uFillTx/>
                  </a:rPr>
                  <a:t>DAG</a:t>
                </a:r>
              </a:p>
            </p:txBody>
          </p:sp>
        </p:grpSp>
      </p:grpSp>
      <p:sp>
        <p:nvSpPr>
          <p:cNvPr id="103" name="Straight Connector 1024003"/>
          <p:cNvSpPr>
            <a:spLocks noChangeShapeType="1"/>
          </p:cNvSpPr>
          <p:nvPr/>
        </p:nvSpPr>
        <p:spPr bwMode="auto">
          <a:xfrm>
            <a:off x="9079699" y="2433504"/>
            <a:ext cx="76005" cy="0"/>
          </a:xfrm>
          <a:prstGeom prst="line">
            <a:avLst/>
          </a:prstGeom>
          <a:noFill/>
          <a:ln w="25400" cap="sq" cmpd="sng" algn="ctr">
            <a:solidFill>
              <a:srgbClr val="353435"/>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sp>
        <p:nvSpPr>
          <p:cNvPr id="104" name="Straight Connector 1024003"/>
          <p:cNvSpPr>
            <a:spLocks noChangeShapeType="1"/>
          </p:cNvSpPr>
          <p:nvPr/>
        </p:nvSpPr>
        <p:spPr bwMode="auto">
          <a:xfrm>
            <a:off x="10046742" y="2433504"/>
            <a:ext cx="98591" cy="0"/>
          </a:xfrm>
          <a:prstGeom prst="line">
            <a:avLst/>
          </a:prstGeom>
          <a:noFill/>
          <a:ln w="25400" cap="sq" cmpd="sng" algn="ctr">
            <a:solidFill>
              <a:srgbClr val="353435"/>
            </a:solidFill>
            <a:prstDash val="solid"/>
            <a:miter lim="800000"/>
            <a:headEnd/>
            <a:tailEnd/>
          </a:ln>
          <a:effectLst/>
        </p:spPr>
        <p:txBody>
          <a:bodyPr lIns="91438" tIns="45719" rIns="91438" bIns="45719"/>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solidFill>
                  <a:srgbClr val="FFB900"/>
                </a:solidFill>
              </a:ln>
              <a:solidFill>
                <a:srgbClr val="353435"/>
              </a:solidFill>
              <a:effectLst/>
              <a:uLnTx/>
              <a:uFillTx/>
              <a:latin typeface="Segoe UI Light"/>
            </a:endParaRPr>
          </a:p>
        </p:txBody>
      </p:sp>
      <p:cxnSp>
        <p:nvCxnSpPr>
          <p:cNvPr id="105" name="Straight Connector 254"/>
          <p:cNvCxnSpPr/>
          <p:nvPr/>
        </p:nvCxnSpPr>
        <p:spPr>
          <a:xfrm>
            <a:off x="10054624" y="3499167"/>
            <a:ext cx="105456" cy="0"/>
          </a:xfrm>
          <a:prstGeom prst="line">
            <a:avLst/>
          </a:prstGeom>
          <a:noFill/>
          <a:ln w="25400" cap="sq" cmpd="sng" algn="ctr">
            <a:solidFill>
              <a:sysClr val="window" lastClr="FFFFFF"/>
            </a:solidFill>
            <a:prstDash val="sysDot"/>
            <a:miter lim="800000"/>
          </a:ln>
          <a:effectLst/>
        </p:spPr>
      </p:cxnSp>
      <p:pic>
        <p:nvPicPr>
          <p:cNvPr id="106" name="Picture 255"/>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11243493" y="3211126"/>
            <a:ext cx="308107" cy="257252"/>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56"/>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11243493" y="3540697"/>
            <a:ext cx="308107" cy="257252"/>
          </a:xfrm>
          <a:prstGeom prst="rect">
            <a:avLst/>
          </a:prstGeom>
          <a:noFill/>
          <a:extLst>
            <a:ext uri="{909E8E84-426E-40DD-AFC4-6F175D3DCCD1}">
              <a14:hiddenFill xmlns:a14="http://schemas.microsoft.com/office/drawing/2010/main">
                <a:solidFill>
                  <a:srgbClr val="FFFFFF"/>
                </a:solidFill>
              </a14:hiddenFill>
            </a:ext>
          </a:extLst>
        </p:spPr>
      </p:pic>
      <p:cxnSp>
        <p:nvCxnSpPr>
          <p:cNvPr id="108" name="Straight Connector 257"/>
          <p:cNvCxnSpPr/>
          <p:nvPr/>
        </p:nvCxnSpPr>
        <p:spPr>
          <a:xfrm flipH="1">
            <a:off x="11088069" y="3339751"/>
            <a:ext cx="98092" cy="0"/>
          </a:xfrm>
          <a:prstGeom prst="line">
            <a:avLst/>
          </a:prstGeom>
          <a:noFill/>
          <a:ln w="25400" cap="sq" cmpd="sng" algn="ctr">
            <a:solidFill>
              <a:sysClr val="window" lastClr="FFFFFF"/>
            </a:solidFill>
            <a:prstDash val="sysDot"/>
            <a:miter lim="800000"/>
          </a:ln>
          <a:effectLst/>
        </p:spPr>
      </p:cxnSp>
      <p:cxnSp>
        <p:nvCxnSpPr>
          <p:cNvPr id="109" name="Straight Connector 258"/>
          <p:cNvCxnSpPr/>
          <p:nvPr/>
        </p:nvCxnSpPr>
        <p:spPr>
          <a:xfrm flipH="1">
            <a:off x="11088069" y="3669323"/>
            <a:ext cx="98092" cy="0"/>
          </a:xfrm>
          <a:prstGeom prst="line">
            <a:avLst/>
          </a:prstGeom>
          <a:noFill/>
          <a:ln w="25400" cap="sq" cmpd="sng" algn="ctr">
            <a:solidFill>
              <a:sysClr val="window" lastClr="FFFFFF"/>
            </a:solidFill>
            <a:prstDash val="sysDot"/>
            <a:miter lim="800000"/>
          </a:ln>
          <a:effectLst/>
        </p:spPr>
      </p:cxnSp>
      <p:grpSp>
        <p:nvGrpSpPr>
          <p:cNvPr id="110" name="Group 259"/>
          <p:cNvGrpSpPr/>
          <p:nvPr/>
        </p:nvGrpSpPr>
        <p:grpSpPr>
          <a:xfrm>
            <a:off x="8930399" y="4704520"/>
            <a:ext cx="700215" cy="341405"/>
            <a:chOff x="8925083" y="4704519"/>
            <a:chExt cx="700214" cy="341405"/>
          </a:xfrm>
        </p:grpSpPr>
        <p:cxnSp>
          <p:nvCxnSpPr>
            <p:cNvPr id="111" name="Straight Connector 260"/>
            <p:cNvCxnSpPr/>
            <p:nvPr/>
          </p:nvCxnSpPr>
          <p:spPr>
            <a:xfrm>
              <a:off x="9625297" y="4991215"/>
              <a:ext cx="0" cy="54709"/>
            </a:xfrm>
            <a:prstGeom prst="line">
              <a:avLst/>
            </a:prstGeom>
            <a:noFill/>
            <a:ln w="25400" cap="sq" cmpd="sng" algn="ctr">
              <a:solidFill>
                <a:sysClr val="window" lastClr="FFFFFF"/>
              </a:solidFill>
              <a:prstDash val="sysDot"/>
              <a:miter lim="800000"/>
            </a:ln>
            <a:effectLst/>
          </p:spPr>
        </p:cxnSp>
        <p:cxnSp>
          <p:nvCxnSpPr>
            <p:cNvPr id="112" name="Straight Connector 261"/>
            <p:cNvCxnSpPr/>
            <p:nvPr/>
          </p:nvCxnSpPr>
          <p:spPr>
            <a:xfrm>
              <a:off x="8925083" y="4991215"/>
              <a:ext cx="670801" cy="0"/>
            </a:xfrm>
            <a:prstGeom prst="line">
              <a:avLst/>
            </a:prstGeom>
            <a:noFill/>
            <a:ln w="25400" cap="sq" cmpd="sng" algn="ctr">
              <a:solidFill>
                <a:sysClr val="window" lastClr="FFFFFF"/>
              </a:solidFill>
              <a:prstDash val="sysDot"/>
              <a:miter lim="800000"/>
            </a:ln>
            <a:effectLst/>
          </p:spPr>
        </p:cxnSp>
        <p:cxnSp>
          <p:nvCxnSpPr>
            <p:cNvPr id="113" name="Straight Connector 262"/>
            <p:cNvCxnSpPr/>
            <p:nvPr/>
          </p:nvCxnSpPr>
          <p:spPr>
            <a:xfrm>
              <a:off x="8925083" y="4704519"/>
              <a:ext cx="0" cy="284038"/>
            </a:xfrm>
            <a:prstGeom prst="line">
              <a:avLst/>
            </a:prstGeom>
            <a:noFill/>
            <a:ln w="25400" cap="sq" cmpd="sng" algn="ctr">
              <a:solidFill>
                <a:sysClr val="window" lastClr="FFFFFF"/>
              </a:solidFill>
              <a:prstDash val="sysDot"/>
              <a:miter lim="800000"/>
            </a:ln>
            <a:effectLst/>
          </p:spPr>
        </p:cxnSp>
      </p:grpSp>
      <p:grpSp>
        <p:nvGrpSpPr>
          <p:cNvPr id="114" name="Group 263"/>
          <p:cNvGrpSpPr/>
          <p:nvPr/>
        </p:nvGrpSpPr>
        <p:grpSpPr>
          <a:xfrm>
            <a:off x="9014173" y="4703814"/>
            <a:ext cx="1662011" cy="190065"/>
            <a:chOff x="8953677" y="4676870"/>
            <a:chExt cx="678972" cy="247827"/>
          </a:xfrm>
        </p:grpSpPr>
        <p:cxnSp>
          <p:nvCxnSpPr>
            <p:cNvPr id="115" name="Straight Connector 264"/>
            <p:cNvCxnSpPr/>
            <p:nvPr/>
          </p:nvCxnSpPr>
          <p:spPr>
            <a:xfrm rot="10800000" flipH="1">
              <a:off x="8953677" y="4924697"/>
              <a:ext cx="678972" cy="0"/>
            </a:xfrm>
            <a:prstGeom prst="line">
              <a:avLst/>
            </a:prstGeom>
            <a:noFill/>
            <a:ln w="25400" cap="sq" cmpd="sng" algn="ctr">
              <a:solidFill>
                <a:sysClr val="window" lastClr="FFFFFF"/>
              </a:solidFill>
              <a:prstDash val="sysDot"/>
              <a:miter lim="800000"/>
            </a:ln>
            <a:effectLst/>
          </p:spPr>
        </p:cxnSp>
        <p:cxnSp>
          <p:nvCxnSpPr>
            <p:cNvPr id="116" name="Straight Connector 265"/>
            <p:cNvCxnSpPr/>
            <p:nvPr/>
          </p:nvCxnSpPr>
          <p:spPr>
            <a:xfrm rot="10800000" flipV="1">
              <a:off x="8953677" y="4676870"/>
              <a:ext cx="0" cy="247827"/>
            </a:xfrm>
            <a:prstGeom prst="line">
              <a:avLst/>
            </a:prstGeom>
            <a:noFill/>
            <a:ln w="25400" cap="sq" cmpd="sng" algn="ctr">
              <a:solidFill>
                <a:sysClr val="window" lastClr="FFFFFF"/>
              </a:solidFill>
              <a:prstDash val="sysDot"/>
              <a:miter lim="800000"/>
            </a:ln>
            <a:effectLst/>
          </p:spPr>
        </p:cxnSp>
      </p:grpSp>
      <p:sp>
        <p:nvSpPr>
          <p:cNvPr id="117" name="Rectangle 1024013"/>
          <p:cNvSpPr>
            <a:spLocks noChangeArrowheads="1"/>
          </p:cNvSpPr>
          <p:nvPr/>
        </p:nvSpPr>
        <p:spPr bwMode="gray">
          <a:xfrm>
            <a:off x="2293767" y="2117799"/>
            <a:ext cx="1391111" cy="553994"/>
          </a:xfrm>
          <a:prstGeom prst="rect">
            <a:avLst/>
          </a:prstGeom>
          <a:noFill/>
          <a:ln w="9525">
            <a:noFill/>
            <a:miter lim="800000"/>
            <a:headEnd/>
            <a:tailEnd/>
          </a:ln>
        </p:spPr>
        <p:txBody>
          <a:bodyPr wrap="square" lIns="91434" tIns="45718" rIns="91434" bIns="45718" anchor="ctr">
            <a:spAutoFit/>
          </a:bodyPr>
          <a:lstStyle/>
          <a:p>
            <a:pPr marL="0" marR="0" lvl="0" indent="0" algn="r" defTabSz="914400" eaLnBrk="1" fontAlgn="auto" latinLnBrk="0" hangingPunct="1">
              <a:lnSpc>
                <a:spcPct val="100000"/>
              </a:lnSpc>
              <a:spcBef>
                <a:spcPct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rPr>
              <a:t>Forefront </a:t>
            </a:r>
          </a:p>
          <a:p>
            <a:pPr marL="0" marR="0" lvl="0" indent="0" algn="r" defTabSz="914400" eaLnBrk="1" fontAlgn="auto" latinLnBrk="0" hangingPunct="1">
              <a:lnSpc>
                <a:spcPct val="100000"/>
              </a:lnSpc>
              <a:spcBef>
                <a:spcPct val="0"/>
              </a:spcBef>
              <a:spcAft>
                <a:spcPts val="0"/>
              </a:spcAft>
              <a:buClrTx/>
              <a:buSzTx/>
              <a:buFontTx/>
              <a:buNone/>
              <a:tabLst/>
              <a:defRPr/>
            </a:pPr>
            <a:r>
              <a:rPr kumimoji="0" lang="en-US" sz="1000" b="1" i="0" u="none" strike="noStrike" kern="0" cap="none" spc="0" normalizeH="0" baseline="0" noProof="0" dirty="0" smtClean="0">
                <a:ln>
                  <a:noFill/>
                </a:ln>
                <a:solidFill>
                  <a:srgbClr val="FFFFFF"/>
                </a:solidFill>
                <a:effectLst/>
                <a:uLnTx/>
                <a:uFillTx/>
              </a:rPr>
              <a:t>Online Protection for Exchange</a:t>
            </a:r>
          </a:p>
        </p:txBody>
      </p:sp>
      <p:sp>
        <p:nvSpPr>
          <p:cNvPr id="118" name="Inhaltsplatzhalter 2"/>
          <p:cNvSpPr>
            <a:spLocks noGrp="1"/>
          </p:cNvSpPr>
          <p:nvPr>
            <p:ph idx="1"/>
          </p:nvPr>
        </p:nvSpPr>
        <p:spPr>
          <a:xfrm>
            <a:off x="419101" y="1592510"/>
            <a:ext cx="2083592" cy="4351092"/>
          </a:xfrm>
        </p:spPr>
        <p:txBody>
          <a:bodyPr/>
          <a:lstStyle/>
          <a:p>
            <a:pPr marL="0" indent="0">
              <a:buNone/>
            </a:pPr>
            <a:r>
              <a:rPr lang="de-DE" sz="1800" dirty="0" smtClean="0"/>
              <a:t>2 </a:t>
            </a:r>
            <a:r>
              <a:rPr lang="de-DE" sz="1800" dirty="0" err="1" smtClean="0"/>
              <a:t>Building</a:t>
            </a:r>
            <a:r>
              <a:rPr lang="de-DE" sz="1800" dirty="0" smtClean="0"/>
              <a:t> Blocks</a:t>
            </a:r>
          </a:p>
          <a:p>
            <a:pPr marL="0" indent="0">
              <a:buNone/>
            </a:pPr>
            <a:r>
              <a:rPr lang="de-DE" sz="1400" dirty="0" smtClean="0"/>
              <a:t>Client Access Array</a:t>
            </a:r>
          </a:p>
          <a:p>
            <a:pPr marL="0" indent="0">
              <a:buNone/>
            </a:pPr>
            <a:endParaRPr lang="de-DE" sz="1400" dirty="0" smtClean="0"/>
          </a:p>
          <a:p>
            <a:pPr marL="0" indent="0">
              <a:buNone/>
            </a:pPr>
            <a:r>
              <a:rPr lang="de-DE" sz="1400" dirty="0" smtClean="0"/>
              <a:t>Database Availability Group</a:t>
            </a:r>
          </a:p>
          <a:p>
            <a:pPr marL="0" indent="0">
              <a:buNone/>
            </a:pPr>
            <a:endParaRPr lang="de-DE" sz="1400" dirty="0"/>
          </a:p>
          <a:p>
            <a:pPr marL="0" indent="0">
              <a:buNone/>
            </a:pPr>
            <a:r>
              <a:rPr lang="de-DE" sz="1400" dirty="0" err="1"/>
              <a:t>Loosely</a:t>
            </a:r>
            <a:r>
              <a:rPr lang="de-DE" sz="1400" dirty="0"/>
              <a:t> </a:t>
            </a:r>
            <a:r>
              <a:rPr lang="de-DE" sz="1400" dirty="0" err="1"/>
              <a:t>coupled</a:t>
            </a:r>
            <a:endParaRPr lang="de-DE" sz="1400" dirty="0"/>
          </a:p>
          <a:p>
            <a:pPr marL="0" indent="0">
              <a:buNone/>
            </a:pPr>
            <a:endParaRPr lang="de-DE" sz="1400" dirty="0" smtClean="0"/>
          </a:p>
        </p:txBody>
      </p:sp>
    </p:spTree>
    <p:extLst>
      <p:ext uri="{BB962C8B-B14F-4D97-AF65-F5344CB8AC3E}">
        <p14:creationId xmlns:p14="http://schemas.microsoft.com/office/powerpoint/2010/main" val="2663675907"/>
      </p:ext>
    </p:extLst>
  </p:cSld>
  <p:clrMapOvr>
    <a:masterClrMapping/>
  </p:clrMapOvr>
  <p:transition spd="med">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2013 hybrid </a:t>
            </a:r>
            <a:r>
              <a:rPr lang="de-DE" dirty="0" err="1"/>
              <a:t>requirements</a:t>
            </a:r>
            <a:endParaRPr lang="de-DE" dirty="0"/>
          </a:p>
        </p:txBody>
      </p:sp>
      <p:sp>
        <p:nvSpPr>
          <p:cNvPr id="3" name="Inhaltsplatzhalter 2"/>
          <p:cNvSpPr>
            <a:spLocks noGrp="1"/>
          </p:cNvSpPr>
          <p:nvPr>
            <p:ph idx="1"/>
          </p:nvPr>
        </p:nvSpPr>
        <p:spPr/>
        <p:txBody>
          <a:bodyPr/>
          <a:lstStyle/>
          <a:p>
            <a:r>
              <a:rPr lang="de-DE" b="1" dirty="0"/>
              <a:t>Exchange 2013 CAS/MBX </a:t>
            </a:r>
            <a:r>
              <a:rPr lang="de-DE" dirty="0" err="1"/>
              <a:t>server</a:t>
            </a:r>
            <a:r>
              <a:rPr lang="de-DE" dirty="0"/>
              <a:t> on-</a:t>
            </a:r>
            <a:r>
              <a:rPr lang="de-DE" dirty="0" err="1"/>
              <a:t>premises</a:t>
            </a:r>
            <a:endParaRPr lang="de-DE" dirty="0"/>
          </a:p>
          <a:p>
            <a:r>
              <a:rPr lang="de-DE" b="1" dirty="0"/>
              <a:t>Hybrid </a:t>
            </a:r>
            <a:r>
              <a:rPr lang="de-DE" b="1" dirty="0" err="1"/>
              <a:t>configuration</a:t>
            </a:r>
            <a:r>
              <a:rPr lang="de-DE" b="1" dirty="0"/>
              <a:t> </a:t>
            </a:r>
            <a:r>
              <a:rPr lang="de-DE" dirty="0"/>
              <a:t>in </a:t>
            </a:r>
            <a:r>
              <a:rPr lang="de-DE" dirty="0" err="1"/>
              <a:t>place</a:t>
            </a:r>
            <a:endParaRPr lang="de-DE" dirty="0"/>
          </a:p>
          <a:p>
            <a:pPr lvl="1"/>
            <a:r>
              <a:rPr lang="de-DE" dirty="0"/>
              <a:t>On-</a:t>
            </a:r>
            <a:r>
              <a:rPr lang="de-DE" dirty="0" err="1"/>
              <a:t>premises</a:t>
            </a:r>
            <a:r>
              <a:rPr lang="de-DE" dirty="0"/>
              <a:t> </a:t>
            </a:r>
            <a:r>
              <a:rPr lang="de-DE" dirty="0" err="1"/>
              <a:t>config</a:t>
            </a:r>
            <a:r>
              <a:rPr lang="de-DE" dirty="0"/>
              <a:t>, </a:t>
            </a:r>
            <a:r>
              <a:rPr lang="de-DE" dirty="0" smtClean="0"/>
              <a:t>Office 365 </a:t>
            </a:r>
            <a:r>
              <a:rPr lang="de-DE" dirty="0" err="1"/>
              <a:t>config</a:t>
            </a:r>
            <a:r>
              <a:rPr lang="de-DE" dirty="0"/>
              <a:t>, </a:t>
            </a:r>
            <a:r>
              <a:rPr lang="de-DE" dirty="0" err="1"/>
              <a:t>federation</a:t>
            </a:r>
            <a:r>
              <a:rPr lang="de-DE" dirty="0"/>
              <a:t> </a:t>
            </a:r>
            <a:r>
              <a:rPr lang="de-DE" dirty="0" err="1"/>
              <a:t>using</a:t>
            </a:r>
            <a:r>
              <a:rPr lang="de-DE" dirty="0"/>
              <a:t> </a:t>
            </a:r>
            <a:r>
              <a:rPr lang="de-DE" dirty="0" smtClean="0"/>
              <a:t>Microsoft </a:t>
            </a:r>
            <a:r>
              <a:rPr lang="de-DE" dirty="0" err="1" smtClean="0"/>
              <a:t>Federation</a:t>
            </a:r>
            <a:r>
              <a:rPr lang="de-DE" dirty="0" smtClean="0"/>
              <a:t> Gateway (MFG), </a:t>
            </a:r>
            <a:r>
              <a:rPr lang="de-DE" dirty="0" err="1"/>
              <a:t>certificates</a:t>
            </a:r>
            <a:r>
              <a:rPr lang="de-DE" dirty="0"/>
              <a:t>, etc.</a:t>
            </a:r>
          </a:p>
          <a:p>
            <a:pPr lvl="1"/>
            <a:r>
              <a:rPr lang="de-DE" dirty="0"/>
              <a:t>Much of </a:t>
            </a:r>
            <a:r>
              <a:rPr lang="de-DE" dirty="0" err="1"/>
              <a:t>the</a:t>
            </a:r>
            <a:r>
              <a:rPr lang="de-DE" dirty="0"/>
              <a:t> </a:t>
            </a:r>
            <a:r>
              <a:rPr lang="de-DE" dirty="0" err="1"/>
              <a:t>config</a:t>
            </a:r>
            <a:r>
              <a:rPr lang="de-DE" dirty="0"/>
              <a:t> </a:t>
            </a:r>
            <a:r>
              <a:rPr lang="de-DE" dirty="0" err="1"/>
              <a:t>is</a:t>
            </a:r>
            <a:r>
              <a:rPr lang="de-DE" dirty="0"/>
              <a:t> </a:t>
            </a:r>
            <a:r>
              <a:rPr lang="de-DE" dirty="0" err="1"/>
              <a:t>automated</a:t>
            </a:r>
            <a:r>
              <a:rPr lang="de-DE" dirty="0"/>
              <a:t> </a:t>
            </a:r>
            <a:r>
              <a:rPr lang="de-DE" dirty="0" err="1"/>
              <a:t>by</a:t>
            </a:r>
            <a:r>
              <a:rPr lang="de-DE" dirty="0"/>
              <a:t> </a:t>
            </a:r>
            <a:r>
              <a:rPr lang="de-DE" dirty="0" err="1"/>
              <a:t>the</a:t>
            </a:r>
            <a:r>
              <a:rPr lang="de-DE" dirty="0"/>
              <a:t> Hybrid </a:t>
            </a:r>
            <a:r>
              <a:rPr lang="de-DE" dirty="0" err="1"/>
              <a:t>Configuration</a:t>
            </a:r>
            <a:r>
              <a:rPr lang="de-DE" dirty="0"/>
              <a:t> Wizard</a:t>
            </a:r>
          </a:p>
          <a:p>
            <a:r>
              <a:rPr lang="de-DE" b="1" dirty="0"/>
              <a:t>SMTP </a:t>
            </a:r>
            <a:r>
              <a:rPr lang="de-DE" b="1" dirty="0" err="1"/>
              <a:t>domain</a:t>
            </a:r>
            <a:r>
              <a:rPr lang="de-DE" b="1" dirty="0"/>
              <a:t>(s) </a:t>
            </a:r>
            <a:r>
              <a:rPr lang="de-DE" dirty="0" err="1"/>
              <a:t>configured</a:t>
            </a:r>
            <a:r>
              <a:rPr lang="de-DE" dirty="0"/>
              <a:t> in </a:t>
            </a:r>
            <a:r>
              <a:rPr lang="de-DE" dirty="0" smtClean="0"/>
              <a:t>Office 365 </a:t>
            </a:r>
            <a:r>
              <a:rPr lang="de-DE" dirty="0" err="1"/>
              <a:t>tenant</a:t>
            </a:r>
            <a:endParaRPr lang="de-DE" dirty="0"/>
          </a:p>
          <a:p>
            <a:r>
              <a:rPr lang="de-DE" b="1" dirty="0"/>
              <a:t>Directory </a:t>
            </a:r>
            <a:r>
              <a:rPr lang="de-DE" b="1" dirty="0" err="1"/>
              <a:t>Sync</a:t>
            </a:r>
            <a:r>
              <a:rPr lang="de-DE" b="1" dirty="0"/>
              <a:t> </a:t>
            </a:r>
            <a:r>
              <a:rPr lang="de-DE" dirty="0" err="1"/>
              <a:t>tool</a:t>
            </a:r>
            <a:r>
              <a:rPr lang="de-DE" dirty="0"/>
              <a:t> </a:t>
            </a:r>
            <a:r>
              <a:rPr lang="de-DE" b="1" dirty="0" err="1"/>
              <a:t>enabled</a:t>
            </a:r>
            <a:r>
              <a:rPr lang="de-DE" dirty="0"/>
              <a:t> in </a:t>
            </a:r>
            <a:r>
              <a:rPr lang="de-DE" dirty="0" smtClean="0"/>
              <a:t>Office 365 </a:t>
            </a:r>
            <a:r>
              <a:rPr lang="de-DE" dirty="0" err="1" smtClean="0"/>
              <a:t>tenant</a:t>
            </a:r>
            <a:endParaRPr lang="de-DE" dirty="0" smtClean="0"/>
          </a:p>
          <a:p>
            <a:r>
              <a:rPr lang="de-DE" b="1" dirty="0" err="1" smtClean="0"/>
              <a:t>Active</a:t>
            </a:r>
            <a:r>
              <a:rPr lang="de-DE" b="1" dirty="0" smtClean="0"/>
              <a:t> Directory </a:t>
            </a:r>
            <a:r>
              <a:rPr lang="de-DE" b="1" dirty="0" err="1" smtClean="0"/>
              <a:t>Federation</a:t>
            </a:r>
            <a:r>
              <a:rPr lang="de-DE" b="1" dirty="0" smtClean="0"/>
              <a:t> Services </a:t>
            </a:r>
            <a:r>
              <a:rPr lang="de-DE" dirty="0" smtClean="0"/>
              <a:t>(AD FS) in </a:t>
            </a:r>
            <a:r>
              <a:rPr lang="de-DE" dirty="0" err="1" smtClean="0"/>
              <a:t>place</a:t>
            </a:r>
            <a:endParaRPr lang="de-DE" dirty="0" smtClean="0"/>
          </a:p>
          <a:p>
            <a:pPr lvl="1"/>
            <a:r>
              <a:rPr lang="de-DE" dirty="0" smtClean="0"/>
              <a:t>Can </a:t>
            </a:r>
            <a:r>
              <a:rPr lang="de-DE" dirty="0" err="1" smtClean="0"/>
              <a:t>be</a:t>
            </a:r>
            <a:r>
              <a:rPr lang="de-DE" dirty="0" smtClean="0"/>
              <a:t> </a:t>
            </a:r>
            <a:r>
              <a:rPr lang="de-DE" dirty="0" err="1" smtClean="0"/>
              <a:t>utilized</a:t>
            </a:r>
            <a:r>
              <a:rPr lang="de-DE" dirty="0" smtClean="0"/>
              <a:t> </a:t>
            </a:r>
            <a:r>
              <a:rPr lang="de-DE" dirty="0" err="1" smtClean="0"/>
              <a:t>for</a:t>
            </a:r>
            <a:r>
              <a:rPr lang="de-DE" dirty="0" smtClean="0"/>
              <a:t> </a:t>
            </a:r>
            <a:r>
              <a:rPr lang="de-DE" dirty="0" err="1" smtClean="0"/>
              <a:t>any</a:t>
            </a:r>
            <a:r>
              <a:rPr lang="de-DE" dirty="0" smtClean="0"/>
              <a:t> </a:t>
            </a:r>
            <a:r>
              <a:rPr lang="de-DE" dirty="0" err="1" smtClean="0"/>
              <a:t>cloud</a:t>
            </a:r>
            <a:r>
              <a:rPr lang="de-DE" dirty="0" smtClean="0"/>
              <a:t> </a:t>
            </a:r>
            <a:r>
              <a:rPr lang="de-DE" dirty="0" err="1" smtClean="0"/>
              <a:t>based</a:t>
            </a:r>
            <a:r>
              <a:rPr lang="de-DE" dirty="0" smtClean="0"/>
              <a:t> </a:t>
            </a:r>
            <a:r>
              <a:rPr lang="de-DE" dirty="0" err="1" smtClean="0"/>
              <a:t>service</a:t>
            </a:r>
            <a:r>
              <a:rPr lang="de-DE" dirty="0" smtClean="0"/>
              <a:t> </a:t>
            </a:r>
            <a:r>
              <a:rPr lang="de-DE" dirty="0" err="1" smtClean="0"/>
              <a:t>which</a:t>
            </a:r>
            <a:r>
              <a:rPr lang="de-DE" dirty="0" smtClean="0"/>
              <a:t> </a:t>
            </a:r>
            <a:r>
              <a:rPr lang="de-DE" dirty="0" err="1" smtClean="0"/>
              <a:t>uses</a:t>
            </a:r>
            <a:r>
              <a:rPr lang="de-DE" dirty="0" smtClean="0"/>
              <a:t> </a:t>
            </a:r>
            <a:r>
              <a:rPr lang="de-DE" dirty="0" err="1" smtClean="0"/>
              <a:t>federated</a:t>
            </a:r>
            <a:r>
              <a:rPr lang="de-DE" dirty="0" smtClean="0"/>
              <a:t> </a:t>
            </a:r>
            <a:r>
              <a:rPr lang="de-DE" dirty="0" err="1" smtClean="0"/>
              <a:t>identities</a:t>
            </a:r>
            <a:r>
              <a:rPr lang="de-DE" dirty="0" smtClean="0"/>
              <a:t>, i.e. SAP </a:t>
            </a:r>
            <a:r>
              <a:rPr lang="de-DE" dirty="0" err="1" smtClean="0"/>
              <a:t>ByDesign</a:t>
            </a:r>
            <a:endParaRPr lang="de-DE" dirty="0"/>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90</a:t>
            </a:fld>
            <a:endParaRPr lang="de-DE"/>
          </a:p>
        </p:txBody>
      </p:sp>
    </p:spTree>
    <p:extLst>
      <p:ext uri="{BB962C8B-B14F-4D97-AF65-F5344CB8AC3E}">
        <p14:creationId xmlns:p14="http://schemas.microsoft.com/office/powerpoint/2010/main" val="3300666369"/>
      </p:ext>
    </p:extLst>
  </p:cSld>
  <p:clrMapOvr>
    <a:masterClrMapping/>
  </p:clrMapOvr>
  <p:transition spd="med">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2013 hybrid </a:t>
            </a:r>
            <a:r>
              <a:rPr lang="de-DE" dirty="0" err="1"/>
              <a:t>limitations</a:t>
            </a:r>
            <a:endParaRPr lang="de-DE" dirty="0"/>
          </a:p>
        </p:txBody>
      </p:sp>
      <p:sp>
        <p:nvSpPr>
          <p:cNvPr id="3" name="Inhaltsplatzhalter 2"/>
          <p:cNvSpPr>
            <a:spLocks noGrp="1"/>
          </p:cNvSpPr>
          <p:nvPr>
            <p:ph idx="1"/>
          </p:nvPr>
        </p:nvSpPr>
        <p:spPr/>
        <p:txBody>
          <a:bodyPr/>
          <a:lstStyle/>
          <a:p>
            <a:r>
              <a:rPr lang="en-US" b="1" dirty="0"/>
              <a:t>Exchange 2003 </a:t>
            </a:r>
            <a:r>
              <a:rPr lang="en-US" dirty="0"/>
              <a:t>is not supported</a:t>
            </a:r>
          </a:p>
          <a:p>
            <a:r>
              <a:rPr lang="en-US" b="1" dirty="0"/>
              <a:t>Delegation coexistence cross-premises</a:t>
            </a:r>
            <a:r>
              <a:rPr lang="en-US" dirty="0"/>
              <a:t/>
            </a:r>
            <a:br>
              <a:rPr lang="en-US" dirty="0"/>
            </a:br>
            <a:r>
              <a:rPr lang="en-US" dirty="0"/>
              <a:t>(delegate permissions are migrated when users are in </a:t>
            </a:r>
            <a:r>
              <a:rPr lang="en-US" dirty="0" smtClean="0"/>
              <a:t>the </a:t>
            </a:r>
            <a:r>
              <a:rPr lang="en-US" dirty="0"/>
              <a:t>same batch)</a:t>
            </a:r>
          </a:p>
          <a:p>
            <a:r>
              <a:rPr lang="en-US" dirty="0"/>
              <a:t>Migration of </a:t>
            </a:r>
            <a:r>
              <a:rPr lang="en-US" b="1" dirty="0"/>
              <a:t>Send As/Full Access </a:t>
            </a:r>
            <a:r>
              <a:rPr lang="en-US" dirty="0"/>
              <a:t>permissions</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91</a:t>
            </a:fld>
            <a:endParaRPr lang="de-DE"/>
          </a:p>
        </p:txBody>
      </p:sp>
    </p:spTree>
    <p:extLst>
      <p:ext uri="{BB962C8B-B14F-4D97-AF65-F5344CB8AC3E}">
        <p14:creationId xmlns:p14="http://schemas.microsoft.com/office/powerpoint/2010/main" val="1672204248"/>
      </p:ext>
    </p:extLst>
  </p:cSld>
  <p:clrMapOvr>
    <a:masterClrMapping/>
  </p:clrMapOvr>
  <p:transition spd="med">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Hybrid </a:t>
            </a:r>
            <a:r>
              <a:rPr lang="de-DE" dirty="0" err="1"/>
              <a:t>user</a:t>
            </a:r>
            <a:r>
              <a:rPr lang="de-DE" dirty="0"/>
              <a:t> </a:t>
            </a:r>
            <a:r>
              <a:rPr lang="de-DE" dirty="0" err="1"/>
              <a:t>experience</a:t>
            </a:r>
            <a:endParaRPr lang="de-DE" dirty="0"/>
          </a:p>
        </p:txBody>
      </p:sp>
      <p:sp>
        <p:nvSpPr>
          <p:cNvPr id="3" name="Inhaltsplatzhalter 2"/>
          <p:cNvSpPr>
            <a:spLocks noGrp="1"/>
          </p:cNvSpPr>
          <p:nvPr>
            <p:ph idx="1"/>
          </p:nvPr>
        </p:nvSpPr>
        <p:spPr/>
        <p:txBody>
          <a:bodyPr/>
          <a:lstStyle/>
          <a:p>
            <a:r>
              <a:rPr lang="en-US" dirty="0"/>
              <a:t>If configured for </a:t>
            </a:r>
            <a:r>
              <a:rPr lang="en-US" b="1" dirty="0" smtClean="0"/>
              <a:t>SSO </a:t>
            </a:r>
            <a:r>
              <a:rPr lang="en-US" dirty="0" smtClean="0"/>
              <a:t>(AD FS), </a:t>
            </a:r>
            <a:r>
              <a:rPr lang="en-US" dirty="0"/>
              <a:t>users login with their </a:t>
            </a:r>
            <a:r>
              <a:rPr lang="en-US" b="1" dirty="0"/>
              <a:t>AD credentials</a:t>
            </a:r>
            <a:r>
              <a:rPr lang="en-US" dirty="0"/>
              <a:t>.  Otherwise, admin needs to </a:t>
            </a:r>
            <a:r>
              <a:rPr lang="en-US" b="1" dirty="0"/>
              <a:t>distribute new password </a:t>
            </a:r>
            <a:r>
              <a:rPr lang="en-US" dirty="0"/>
              <a:t>to user.</a:t>
            </a:r>
          </a:p>
          <a:p>
            <a:r>
              <a:rPr lang="en-US" dirty="0"/>
              <a:t>User’s current </a:t>
            </a:r>
            <a:r>
              <a:rPr lang="en-US" b="1" dirty="0"/>
              <a:t>Outlook profile </a:t>
            </a:r>
            <a:r>
              <a:rPr lang="en-US" dirty="0"/>
              <a:t>is </a:t>
            </a:r>
            <a:r>
              <a:rPr lang="en-US" b="1" dirty="0"/>
              <a:t>updated</a:t>
            </a:r>
            <a:r>
              <a:rPr lang="en-US" dirty="0"/>
              <a:t> with the Exchange Online server name via </a:t>
            </a:r>
            <a:r>
              <a:rPr lang="en-US" b="1" dirty="0"/>
              <a:t>Autodiscover</a:t>
            </a:r>
            <a:r>
              <a:rPr lang="en-US" dirty="0"/>
              <a:t>.</a:t>
            </a:r>
          </a:p>
          <a:p>
            <a:r>
              <a:rPr lang="en-US" dirty="0"/>
              <a:t>Offline files (OST files) </a:t>
            </a:r>
            <a:r>
              <a:rPr lang="en-US" b="1" dirty="0"/>
              <a:t>do not have to be recreated</a:t>
            </a:r>
            <a:r>
              <a:rPr lang="en-US" dirty="0"/>
              <a:t>.</a:t>
            </a:r>
          </a:p>
          <a:p>
            <a:r>
              <a:rPr lang="en-US" b="1" dirty="0"/>
              <a:t>If using Outlook </a:t>
            </a:r>
            <a:r>
              <a:rPr lang="en-US" dirty="0"/>
              <a:t>at the time of the mailbox move, user is prompted to </a:t>
            </a:r>
            <a:r>
              <a:rPr lang="en-US" b="1" dirty="0"/>
              <a:t>close and reopen Outlook</a:t>
            </a:r>
            <a:r>
              <a:rPr lang="en-US" dirty="0"/>
              <a:t>.</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92</a:t>
            </a:fld>
            <a:endParaRPr lang="de-DE"/>
          </a:p>
        </p:txBody>
      </p:sp>
    </p:spTree>
    <p:extLst>
      <p:ext uri="{BB962C8B-B14F-4D97-AF65-F5344CB8AC3E}">
        <p14:creationId xmlns:p14="http://schemas.microsoft.com/office/powerpoint/2010/main" val="1003802748"/>
      </p:ext>
    </p:extLst>
  </p:cSld>
  <p:clrMapOvr>
    <a:masterClrMapping/>
  </p:clrMapOvr>
  <p:transition spd="med">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Hybrid </a:t>
            </a:r>
            <a:r>
              <a:rPr lang="de-DE" dirty="0" err="1"/>
              <a:t>user</a:t>
            </a:r>
            <a:r>
              <a:rPr lang="de-DE" dirty="0"/>
              <a:t> </a:t>
            </a:r>
            <a:r>
              <a:rPr lang="de-DE" dirty="0" err="1" smtClean="0"/>
              <a:t>experience</a:t>
            </a:r>
            <a:r>
              <a:rPr lang="de-DE" dirty="0" smtClean="0"/>
              <a:t/>
            </a:r>
            <a:br>
              <a:rPr lang="de-DE" dirty="0" smtClean="0"/>
            </a:br>
            <a:r>
              <a:rPr lang="de-DE" dirty="0" smtClean="0"/>
              <a:t>Autodiscover</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93</a:t>
            </a:fld>
            <a:endParaRPr lang="de-DE"/>
          </a:p>
        </p:txBody>
      </p:sp>
      <p:sp>
        <p:nvSpPr>
          <p:cNvPr id="20" name="Rounded Rectangle 35"/>
          <p:cNvSpPr/>
          <p:nvPr/>
        </p:nvSpPr>
        <p:spPr>
          <a:xfrm>
            <a:off x="6523083" y="1430338"/>
            <a:ext cx="5029200" cy="4513262"/>
          </a:xfrm>
          <a:prstGeom prst="roundRect">
            <a:avLst>
              <a:gd name="adj" fmla="val 7498"/>
            </a:avLst>
          </a:prstGeom>
          <a:solidFill>
            <a:srgbClr val="EB3C00"/>
          </a:solidFill>
          <a:ln w="25400" cap="flat" cmpd="sng" algn="ctr">
            <a:noFill/>
            <a:prstDash val="solid"/>
          </a:ln>
          <a:effectLst/>
        </p:spPr>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ysClr val="window" lastClr="FFFFFF"/>
                </a:solidFill>
                <a:effectLst/>
                <a:uLnTx/>
                <a:uFillTx/>
                <a:latin typeface="Segoe UI"/>
              </a:rPr>
              <a:t>Office 365</a:t>
            </a:r>
          </a:p>
        </p:txBody>
      </p:sp>
      <p:sp>
        <p:nvSpPr>
          <p:cNvPr id="21" name="Rounded Rectangle 16"/>
          <p:cNvSpPr/>
          <p:nvPr/>
        </p:nvSpPr>
        <p:spPr>
          <a:xfrm>
            <a:off x="640080" y="1430338"/>
            <a:ext cx="5029200" cy="4513262"/>
          </a:xfrm>
          <a:prstGeom prst="roundRect">
            <a:avLst>
              <a:gd name="adj" fmla="val 7498"/>
            </a:avLst>
          </a:prstGeom>
          <a:solidFill>
            <a:srgbClr val="0072C6"/>
          </a:solidFill>
          <a:ln w="25400" cap="flat" cmpd="sng" algn="ctr">
            <a:noFill/>
            <a:prstDash val="solid"/>
          </a:ln>
          <a:effectLst/>
        </p:spPr>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2000" dirty="0">
                <a:solidFill>
                  <a:sysClr val="window" lastClr="FFFFFF"/>
                </a:solidFill>
                <a:latin typeface="Segoe UI"/>
              </a:rPr>
              <a:t>On-premises </a:t>
            </a:r>
            <a:r>
              <a:rPr lang="en-US" sz="2000" dirty="0" smtClean="0">
                <a:solidFill>
                  <a:sysClr val="window" lastClr="FFFFFF"/>
                </a:solidFill>
                <a:latin typeface="Segoe UI"/>
              </a:rPr>
              <a:t>systems</a:t>
            </a:r>
            <a:endParaRPr lang="en-US" sz="2000" dirty="0">
              <a:solidFill>
                <a:sysClr val="window" lastClr="FFFFFF"/>
              </a:solidFill>
              <a:latin typeface="Segoe UI"/>
            </a:endParaRPr>
          </a:p>
        </p:txBody>
      </p:sp>
      <p:pic>
        <p:nvPicPr>
          <p:cNvPr id="22"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979770" y="3756754"/>
            <a:ext cx="2128160" cy="118877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625201" y="3480532"/>
            <a:ext cx="536015" cy="13716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13"/>
          <p:cNvSpPr txBox="1"/>
          <p:nvPr/>
        </p:nvSpPr>
        <p:spPr>
          <a:xfrm>
            <a:off x="723600" y="3595366"/>
            <a:ext cx="844791" cy="615553"/>
          </a:xfrm>
          <a:prstGeom prst="rect">
            <a:avLst/>
          </a:prstGeom>
          <a:noFill/>
        </p:spPr>
        <p:txBody>
          <a:bodyPr wrap="square" lIns="0" tIns="0" rIns="0" bIns="0" rtlCol="0">
            <a:spAutoFit/>
          </a:bodyPr>
          <a:lstStyle/>
          <a:p>
            <a:pPr algn="ctr" fontAlgn="auto">
              <a:spcBef>
                <a:spcPts val="0"/>
              </a:spcBef>
              <a:spcAft>
                <a:spcPts val="0"/>
              </a:spcAft>
              <a:defRPr/>
            </a:pPr>
            <a:r>
              <a:rPr lang="en-US" dirty="0">
                <a:solidFill>
                  <a:sysClr val="window" lastClr="FFFFFF"/>
                </a:solidFill>
                <a:latin typeface="Segoe UI"/>
              </a:rPr>
              <a:t>AD</a:t>
            </a:r>
          </a:p>
          <a:p>
            <a:pPr algn="ctr" fontAlgn="auto">
              <a:spcBef>
                <a:spcPts val="0"/>
              </a:spcBef>
              <a:spcAft>
                <a:spcPts val="0"/>
              </a:spcAft>
              <a:defRPr/>
            </a:pPr>
            <a:r>
              <a:rPr lang="en-US" dirty="0">
                <a:solidFill>
                  <a:sysClr val="window" lastClr="FFFFFF"/>
                </a:solidFill>
                <a:latin typeface="Segoe UI"/>
              </a:rPr>
              <a:t>Forest</a:t>
            </a:r>
          </a:p>
        </p:txBody>
      </p:sp>
      <p:pic>
        <p:nvPicPr>
          <p:cNvPr id="25"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345290" y="3480532"/>
            <a:ext cx="537409" cy="13716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18"/>
          <p:cNvSpPr txBox="1"/>
          <p:nvPr/>
        </p:nvSpPr>
        <p:spPr>
          <a:xfrm>
            <a:off x="2046129" y="4928287"/>
            <a:ext cx="1135729" cy="615553"/>
          </a:xfrm>
          <a:prstGeom prst="rect">
            <a:avLst/>
          </a:prstGeom>
          <a:noFill/>
        </p:spPr>
        <p:txBody>
          <a:bodyPr wrap="square" lIns="0" tIns="0" rIns="0" bIns="0" rtlCol="0">
            <a:spAutoFit/>
          </a:bodyPr>
          <a:lstStyle/>
          <a:p>
            <a:pPr algn="ctr" fontAlgn="auto">
              <a:spcBef>
                <a:spcPts val="0"/>
              </a:spcBef>
              <a:spcAft>
                <a:spcPts val="0"/>
              </a:spcAft>
              <a:defRPr/>
            </a:pPr>
            <a:r>
              <a:rPr lang="en-US" dirty="0">
                <a:solidFill>
                  <a:sysClr val="window" lastClr="FFFFFF"/>
                </a:solidFill>
                <a:latin typeface="Segoe UI"/>
              </a:rPr>
              <a:t>Exchange 2013 CAS</a:t>
            </a:r>
          </a:p>
        </p:txBody>
      </p:sp>
      <p:pic>
        <p:nvPicPr>
          <p:cNvPr id="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1417" y="5445510"/>
            <a:ext cx="6667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ular Callout 32"/>
          <p:cNvSpPr/>
          <p:nvPr/>
        </p:nvSpPr>
        <p:spPr bwMode="auto">
          <a:xfrm>
            <a:off x="834151" y="2011680"/>
            <a:ext cx="4617720" cy="1280131"/>
          </a:xfrm>
          <a:prstGeom prst="wedgeRectCallout">
            <a:avLst>
              <a:gd name="adj1" fmla="val 500"/>
              <a:gd name="adj2" fmla="val 76913"/>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97A7D">
                    <a:lumMod val="75000"/>
                  </a:srgbClr>
                </a:solidFill>
                <a:effectLst/>
                <a:uLnTx/>
                <a:uFillTx/>
                <a:latin typeface="Segoe UI"/>
              </a:rPr>
              <a:t>Remote Mailbox</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797A7D">
                    <a:lumMod val="75000"/>
                  </a:srgbClr>
                </a:solidFill>
                <a:effectLst/>
                <a:uLnTx/>
                <a:uFillTx/>
                <a:latin typeface="Segoe UI"/>
              </a:rPr>
              <a:t>Primary SMTP address:</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EB3C00"/>
                </a:solidFill>
                <a:effectLst/>
                <a:uLnTx/>
                <a:uFillTx/>
                <a:latin typeface="Segoe UI"/>
              </a:rPr>
              <a:t>     user@contoso.com</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797A7D">
                    <a:lumMod val="75000"/>
                  </a:srgbClr>
                </a:solidFill>
                <a:effectLst/>
                <a:uLnTx/>
                <a:uFillTx/>
                <a:latin typeface="Segoe UI"/>
              </a:rPr>
              <a:t>Remote Routing address:</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B0F0"/>
                </a:solidFill>
                <a:effectLst/>
                <a:uLnTx/>
                <a:uFillTx/>
                <a:latin typeface="Segoe UI"/>
              </a:rPr>
              <a:t>     </a:t>
            </a:r>
            <a:r>
              <a:rPr kumimoji="0" lang="en-US" sz="1600" b="0" i="0" u="none" strike="noStrike" kern="0" cap="none" spc="0" normalizeH="0" baseline="0" noProof="0" dirty="0" smtClean="0">
                <a:ln>
                  <a:noFill/>
                </a:ln>
                <a:solidFill>
                  <a:srgbClr val="00188F">
                    <a:lumMod val="60000"/>
                    <a:lumOff val="40000"/>
                  </a:srgbClr>
                </a:solidFill>
                <a:effectLst/>
                <a:uLnTx/>
                <a:uFillTx/>
                <a:latin typeface="Segoe UI"/>
              </a:rPr>
              <a:t>user@contoso.mail.onmicrosoft.com</a:t>
            </a:r>
          </a:p>
        </p:txBody>
      </p:sp>
      <p:sp>
        <p:nvSpPr>
          <p:cNvPr id="29" name="Rectangular Callout 33"/>
          <p:cNvSpPr/>
          <p:nvPr/>
        </p:nvSpPr>
        <p:spPr bwMode="auto">
          <a:xfrm>
            <a:off x="6734990" y="2011679"/>
            <a:ext cx="4617720" cy="1280131"/>
          </a:xfrm>
          <a:prstGeom prst="wedgeRectCallout">
            <a:avLst>
              <a:gd name="adj1" fmla="val -443"/>
              <a:gd name="adj2" fmla="val 75212"/>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797A7D">
                    <a:lumMod val="75000"/>
                  </a:srgbClr>
                </a:solidFill>
                <a:effectLst/>
                <a:uLnTx/>
                <a:uFillTx/>
                <a:latin typeface="Segoe UI"/>
              </a:rPr>
              <a:t>Mailbox</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797A7D">
                    <a:lumMod val="75000"/>
                  </a:srgbClr>
                </a:solidFill>
                <a:effectLst/>
                <a:uLnTx/>
                <a:uFillTx/>
                <a:latin typeface="Segoe UI"/>
              </a:rPr>
              <a:t>Primary SMTP address:</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EB3C00"/>
                </a:solidFill>
                <a:effectLst/>
                <a:uLnTx/>
                <a:uFillTx/>
                <a:latin typeface="Segoe UI"/>
              </a:rPr>
              <a:t>     user@contoso.com</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797A7D">
                    <a:lumMod val="75000"/>
                  </a:srgbClr>
                </a:solidFill>
                <a:effectLst/>
                <a:uLnTx/>
                <a:uFillTx/>
                <a:latin typeface="Segoe UI"/>
              </a:rPr>
              <a:t>Secondary SMTP address:</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00B0F0"/>
                </a:solidFill>
                <a:effectLst/>
                <a:uLnTx/>
                <a:uFillTx/>
                <a:latin typeface="Segoe UI"/>
              </a:rPr>
              <a:t>     </a:t>
            </a:r>
            <a:r>
              <a:rPr kumimoji="0" lang="en-US" sz="1600" b="0" i="0" u="none" strike="noStrike" kern="0" cap="none" spc="0" normalizeH="0" baseline="0" noProof="0" dirty="0" smtClean="0">
                <a:ln>
                  <a:noFill/>
                </a:ln>
                <a:solidFill>
                  <a:srgbClr val="00188F">
                    <a:lumMod val="60000"/>
                    <a:lumOff val="40000"/>
                  </a:srgbClr>
                </a:solidFill>
                <a:effectLst/>
                <a:uLnTx/>
                <a:uFillTx/>
                <a:latin typeface="Segoe UI"/>
              </a:rPr>
              <a:t>user@contoso.mail.onmicrosoft.com</a:t>
            </a:r>
          </a:p>
        </p:txBody>
      </p:sp>
      <p:sp>
        <p:nvSpPr>
          <p:cNvPr id="30" name="Right Arrow 20"/>
          <p:cNvSpPr/>
          <p:nvPr/>
        </p:nvSpPr>
        <p:spPr>
          <a:xfrm rot="19889779">
            <a:off x="5805513" y="4922030"/>
            <a:ext cx="2011680" cy="138569"/>
          </a:xfrm>
          <a:prstGeom prst="rightArrow">
            <a:avLst/>
          </a:prstGeom>
          <a:solidFill>
            <a:srgbClr val="FFB900"/>
          </a:solidFill>
          <a:ln w="25400" cap="flat" cmpd="sng" algn="ctr">
            <a:solidFill>
              <a:srgbClr val="FFB90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rgbClr val="000000"/>
              </a:solidFill>
              <a:latin typeface="Segoe UI Light"/>
            </a:endParaRPr>
          </a:p>
        </p:txBody>
      </p:sp>
      <p:sp>
        <p:nvSpPr>
          <p:cNvPr id="31" name="Right Arrow 34"/>
          <p:cNvSpPr/>
          <p:nvPr/>
        </p:nvSpPr>
        <p:spPr>
          <a:xfrm rot="1710221" flipH="1">
            <a:off x="3083553" y="5215045"/>
            <a:ext cx="2011680" cy="161212"/>
          </a:xfrm>
          <a:prstGeom prst="rightArrow">
            <a:avLst/>
          </a:prstGeom>
          <a:solidFill>
            <a:srgbClr val="FFB900"/>
          </a:solidFill>
          <a:ln w="25400" cap="flat" cmpd="sng" algn="ctr">
            <a:solidFill>
              <a:srgbClr val="FFB900"/>
            </a:solidFill>
            <a:prstDash val="solid"/>
          </a:ln>
          <a:effectLst/>
        </p:spPr>
        <p:txBody>
          <a:bodyPr rtlCol="0" anchor="t" anchorCtr="1"/>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b="1" dirty="0">
              <a:solidFill>
                <a:srgbClr val="FFFFFF"/>
              </a:solidFill>
              <a:latin typeface="Segoe UI Light"/>
            </a:endParaRPr>
          </a:p>
        </p:txBody>
      </p:sp>
      <p:sp>
        <p:nvSpPr>
          <p:cNvPr id="32" name="Right Arrow 36"/>
          <p:cNvSpPr/>
          <p:nvPr/>
        </p:nvSpPr>
        <p:spPr>
          <a:xfrm rot="1747480">
            <a:off x="3187924" y="4896027"/>
            <a:ext cx="2011680" cy="161212"/>
          </a:xfrm>
          <a:prstGeom prst="rightArrow">
            <a:avLst/>
          </a:prstGeom>
          <a:solidFill>
            <a:srgbClr val="FFB900"/>
          </a:solidFill>
          <a:ln w="25400" cap="flat" cmpd="sng" algn="ctr">
            <a:solidFill>
              <a:srgbClr val="FFB900"/>
            </a:solidFill>
            <a:prstDash val="solid"/>
          </a:ln>
          <a:effectLst/>
        </p:spPr>
        <p:txBody>
          <a:bodyPr rtlCol="0" anchor="b" anchorCtr="1"/>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0"/>
              </a:spcAft>
            </a:pPr>
            <a:endParaRPr lang="en-US" dirty="0">
              <a:solidFill>
                <a:srgbClr val="FFFFFF">
                  <a:lumMod val="95000"/>
                  <a:lumOff val="5000"/>
                </a:srgbClr>
              </a:solidFill>
              <a:latin typeface="Segoe UI"/>
            </a:endParaRPr>
          </a:p>
        </p:txBody>
      </p:sp>
      <p:sp>
        <p:nvSpPr>
          <p:cNvPr id="33" name="Right Arrow 37"/>
          <p:cNvSpPr/>
          <p:nvPr/>
        </p:nvSpPr>
        <p:spPr>
          <a:xfrm rot="19880148" flipH="1">
            <a:off x="5958872" y="5217724"/>
            <a:ext cx="2011680" cy="138569"/>
          </a:xfrm>
          <a:prstGeom prst="rightArrow">
            <a:avLst/>
          </a:prstGeom>
          <a:solidFill>
            <a:srgbClr val="FFB900"/>
          </a:solidFill>
          <a:ln w="25400" cap="flat" cmpd="sng" algn="ctr">
            <a:solidFill>
              <a:srgbClr val="FFB90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rgbClr val="000000"/>
              </a:solidFill>
              <a:latin typeface="Segoe UI Light"/>
            </a:endParaRPr>
          </a:p>
        </p:txBody>
      </p:sp>
      <p:sp>
        <p:nvSpPr>
          <p:cNvPr id="34" name="TextBox 17"/>
          <p:cNvSpPr txBox="1"/>
          <p:nvPr/>
        </p:nvSpPr>
        <p:spPr>
          <a:xfrm>
            <a:off x="8475985" y="5043524"/>
            <a:ext cx="1135729" cy="615553"/>
          </a:xfrm>
          <a:prstGeom prst="rect">
            <a:avLst/>
          </a:prstGeom>
          <a:noFill/>
        </p:spPr>
        <p:txBody>
          <a:bodyPr wrap="square" lIns="0" tIns="0" rIns="0" bIns="0" rtlCol="0">
            <a:spAutoFit/>
          </a:bodyPr>
          <a:lstStyle/>
          <a:p>
            <a:pPr algn="ctr" fontAlgn="auto">
              <a:spcBef>
                <a:spcPts val="0"/>
              </a:spcBef>
              <a:spcAft>
                <a:spcPts val="0"/>
              </a:spcAft>
              <a:defRPr/>
            </a:pPr>
            <a:r>
              <a:rPr lang="en-US" dirty="0">
                <a:solidFill>
                  <a:sysClr val="window" lastClr="FFFFFF"/>
                </a:solidFill>
                <a:latin typeface="Segoe UI"/>
              </a:rPr>
              <a:t>Exchange Online</a:t>
            </a:r>
          </a:p>
        </p:txBody>
      </p:sp>
      <p:sp>
        <p:nvSpPr>
          <p:cNvPr id="35" name="TextBox 19"/>
          <p:cNvSpPr txBox="1"/>
          <p:nvPr/>
        </p:nvSpPr>
        <p:spPr>
          <a:xfrm>
            <a:off x="5118759" y="6126480"/>
            <a:ext cx="4023102" cy="307777"/>
          </a:xfrm>
          <a:prstGeom prst="rect">
            <a:avLst/>
          </a:prstGeom>
          <a:solidFill>
            <a:srgbClr val="FFFFFF"/>
          </a:solidFill>
        </p:spPr>
        <p:txBody>
          <a:bodyPr wrap="square" lIns="0" tIns="0" rIns="0" bIns="0" rtlCol="0">
            <a:sp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70" normalizeH="0" baseline="0" noProof="0" dirty="0" smtClean="0">
                <a:ln>
                  <a:noFill/>
                </a:ln>
                <a:solidFill>
                  <a:srgbClr val="797A7D">
                    <a:lumMod val="75000"/>
                  </a:srgbClr>
                </a:solidFill>
                <a:effectLst/>
                <a:uLnTx/>
                <a:uFillTx/>
                <a:latin typeface="Segoe UI"/>
              </a:rPr>
              <a:t>Where is my mailbox?</a:t>
            </a:r>
          </a:p>
        </p:txBody>
      </p:sp>
      <p:sp>
        <p:nvSpPr>
          <p:cNvPr id="36" name="TextBox 22"/>
          <p:cNvSpPr txBox="1"/>
          <p:nvPr/>
        </p:nvSpPr>
        <p:spPr>
          <a:xfrm>
            <a:off x="5120640" y="6126480"/>
            <a:ext cx="4023102" cy="615553"/>
          </a:xfrm>
          <a:prstGeom prst="rect">
            <a:avLst/>
          </a:prstGeom>
          <a:solidFill>
            <a:srgbClr val="FFFFFF"/>
          </a:solidFill>
        </p:spPr>
        <p:txBody>
          <a:bodyPr wrap="square" lIns="0" tIns="0" rIns="0" bIns="0" rtlCol="0">
            <a:sp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797A7D">
                    <a:lumMod val="75000"/>
                  </a:srgbClr>
                </a:solidFill>
                <a:effectLst/>
                <a:uLnTx/>
                <a:uFillTx/>
                <a:latin typeface="Segoe UI"/>
              </a:rPr>
              <a:t>Local Exchange passes a redirect to “contoso.mail.onmicrosoft.com”</a:t>
            </a:r>
          </a:p>
        </p:txBody>
      </p:sp>
      <p:sp>
        <p:nvSpPr>
          <p:cNvPr id="37" name="TextBox 23"/>
          <p:cNvSpPr txBox="1"/>
          <p:nvPr/>
        </p:nvSpPr>
        <p:spPr>
          <a:xfrm>
            <a:off x="3560389" y="6126480"/>
            <a:ext cx="6428423" cy="615553"/>
          </a:xfrm>
          <a:prstGeom prst="rect">
            <a:avLst/>
          </a:prstGeom>
          <a:solidFill>
            <a:srgbClr val="FFFFFF"/>
          </a:solidFill>
        </p:spPr>
        <p:txBody>
          <a:bodyPr wrap="square" lIns="0" tIns="0" rIns="0" bIns="0" rtlCol="0">
            <a:sp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797A7D">
                    <a:lumMod val="75000"/>
                  </a:srgbClr>
                </a:solidFill>
                <a:effectLst/>
                <a:uLnTx/>
                <a:uFillTx/>
                <a:latin typeface="Segoe UI"/>
              </a:rPr>
              <a:t>Outlook </a:t>
            </a:r>
            <a:r>
              <a:rPr kumimoji="0" lang="en-US" sz="1800" b="0" i="0" u="none" strike="noStrike" kern="0" cap="none" spc="0" normalizeH="0" baseline="0" noProof="0" dirty="0">
                <a:ln>
                  <a:noFill/>
                </a:ln>
                <a:solidFill>
                  <a:srgbClr val="797A7D">
                    <a:lumMod val="75000"/>
                  </a:srgbClr>
                </a:solidFill>
                <a:effectLst/>
                <a:uLnTx/>
                <a:uFillTx/>
                <a:latin typeface="Segoe UI"/>
              </a:rPr>
              <a:t>attempts to discover endpoint through DNS record “autodiscover.contoso.mail.onmicrosoft.com</a:t>
            </a:r>
            <a:r>
              <a:rPr kumimoji="0" lang="en-US" sz="1800" b="0" i="0" u="none" strike="noStrike" kern="0" cap="none" spc="0" normalizeH="0" baseline="0" noProof="0" dirty="0" smtClean="0">
                <a:ln>
                  <a:noFill/>
                </a:ln>
                <a:solidFill>
                  <a:srgbClr val="797A7D">
                    <a:lumMod val="75000"/>
                  </a:srgbClr>
                </a:solidFill>
                <a:effectLst/>
                <a:uLnTx/>
                <a:uFillTx/>
                <a:latin typeface="Segoe UI"/>
              </a:rPr>
              <a:t>”</a:t>
            </a:r>
            <a:endParaRPr kumimoji="0" lang="en-US" sz="1800" b="0" i="0" u="none" strike="noStrike" kern="0" cap="none" spc="0" normalizeH="0" baseline="0" noProof="0" dirty="0">
              <a:ln>
                <a:noFill/>
              </a:ln>
              <a:solidFill>
                <a:srgbClr val="797A7D">
                  <a:lumMod val="75000"/>
                </a:srgbClr>
              </a:solidFill>
              <a:effectLst/>
              <a:uLnTx/>
              <a:uFillTx/>
              <a:latin typeface="Segoe UI"/>
            </a:endParaRPr>
          </a:p>
        </p:txBody>
      </p:sp>
      <p:sp>
        <p:nvSpPr>
          <p:cNvPr id="38" name="TextBox 24"/>
          <p:cNvSpPr txBox="1"/>
          <p:nvPr/>
        </p:nvSpPr>
        <p:spPr>
          <a:xfrm>
            <a:off x="5120640" y="6126480"/>
            <a:ext cx="4023102" cy="615553"/>
          </a:xfrm>
          <a:prstGeom prst="rect">
            <a:avLst/>
          </a:prstGeom>
          <a:solidFill>
            <a:srgbClr val="FFFFFF"/>
          </a:solidFill>
        </p:spPr>
        <p:txBody>
          <a:bodyPr wrap="square" lIns="0" tIns="0" rIns="0" bIns="0" rtlCol="0">
            <a:no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797A7D">
                    <a:lumMod val="75000"/>
                  </a:srgbClr>
                </a:solidFill>
                <a:effectLst/>
                <a:uLnTx/>
                <a:uFillTx/>
                <a:latin typeface="Segoe UI"/>
              </a:rPr>
              <a:t>Request authentication</a:t>
            </a:r>
          </a:p>
        </p:txBody>
      </p:sp>
      <p:sp>
        <p:nvSpPr>
          <p:cNvPr id="39" name="TextBox 25"/>
          <p:cNvSpPr txBox="1"/>
          <p:nvPr/>
        </p:nvSpPr>
        <p:spPr>
          <a:xfrm>
            <a:off x="5120640" y="6126480"/>
            <a:ext cx="4023102" cy="615553"/>
          </a:xfrm>
          <a:prstGeom prst="rect">
            <a:avLst/>
          </a:prstGeom>
          <a:solidFill>
            <a:srgbClr val="FFFFFF"/>
          </a:solidFill>
        </p:spPr>
        <p:txBody>
          <a:bodyPr wrap="square" lIns="0" tIns="0" rIns="0" bIns="0" rtlCol="0">
            <a:no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797A7D">
                    <a:lumMod val="75000"/>
                  </a:srgbClr>
                </a:solidFill>
                <a:effectLst/>
                <a:uLnTx/>
                <a:uFillTx/>
                <a:latin typeface="Segoe UI"/>
              </a:rPr>
              <a:t>Authentication success</a:t>
            </a:r>
          </a:p>
        </p:txBody>
      </p:sp>
      <p:sp>
        <p:nvSpPr>
          <p:cNvPr id="40" name="TextBox 27"/>
          <p:cNvSpPr txBox="1"/>
          <p:nvPr/>
        </p:nvSpPr>
        <p:spPr>
          <a:xfrm>
            <a:off x="5120640" y="6126480"/>
            <a:ext cx="4023102" cy="615553"/>
          </a:xfrm>
          <a:prstGeom prst="rect">
            <a:avLst/>
          </a:prstGeom>
          <a:solidFill>
            <a:srgbClr val="FFFFFF"/>
          </a:solidFill>
        </p:spPr>
        <p:txBody>
          <a:bodyPr wrap="square" lIns="0" tIns="0" rIns="0" bIns="0" rtlCol="0">
            <a:no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797A7D">
                    <a:lumMod val="75000"/>
                  </a:srgbClr>
                </a:solidFill>
                <a:effectLst/>
                <a:uLnTx/>
                <a:uFillTx/>
                <a:latin typeface="Segoe UI"/>
              </a:rPr>
              <a:t>Mailbox server information</a:t>
            </a:r>
          </a:p>
        </p:txBody>
      </p:sp>
      <p:sp>
        <p:nvSpPr>
          <p:cNvPr id="41" name="TextBox 28"/>
          <p:cNvSpPr txBox="1"/>
          <p:nvPr/>
        </p:nvSpPr>
        <p:spPr>
          <a:xfrm>
            <a:off x="5120640" y="6126480"/>
            <a:ext cx="4023102" cy="615553"/>
          </a:xfrm>
          <a:prstGeom prst="rect">
            <a:avLst/>
          </a:prstGeom>
          <a:solidFill>
            <a:srgbClr val="FFFFFF"/>
          </a:solidFill>
        </p:spPr>
        <p:txBody>
          <a:bodyPr wrap="square" lIns="0" tIns="0" rIns="0" bIns="0" rtlCol="0">
            <a:no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797A7D">
                    <a:lumMod val="75000"/>
                  </a:srgbClr>
                </a:solidFill>
                <a:effectLst/>
                <a:uLnTx/>
                <a:uFillTx/>
                <a:latin typeface="Segoe UI"/>
              </a:rPr>
              <a:t>Outlook profile updated.</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797A7D">
                    <a:lumMod val="75000"/>
                  </a:srgbClr>
                </a:solidFill>
                <a:effectLst/>
                <a:uLnTx/>
                <a:uFillTx/>
                <a:latin typeface="Segoe UI"/>
              </a:rPr>
              <a:t>OST rebuild not required!</a:t>
            </a:r>
          </a:p>
        </p:txBody>
      </p:sp>
    </p:spTree>
    <p:extLst>
      <p:ext uri="{BB962C8B-B14F-4D97-AF65-F5344CB8AC3E}">
        <p14:creationId xmlns:p14="http://schemas.microsoft.com/office/powerpoint/2010/main" val="1363306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3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30"/>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3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2"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33"/>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2"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xit" presetSubtype="0" fill="hold" grpId="3" nodeType="withEffect">
                                  <p:stCondLst>
                                    <p:cond delay="0"/>
                                  </p:stCondLst>
                                  <p:childTnLst>
                                    <p:set>
                                      <p:cBhvr>
                                        <p:cTn id="48" dur="1" fill="hold">
                                          <p:stCondLst>
                                            <p:cond delay="0"/>
                                          </p:stCondLst>
                                        </p:cTn>
                                        <p:tgtEl>
                                          <p:spTgt spid="30"/>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3" nodeType="clickEffect">
                                  <p:stCondLst>
                                    <p:cond delay="0"/>
                                  </p:stCondLst>
                                  <p:childTnLst>
                                    <p:set>
                                      <p:cBhvr>
                                        <p:cTn id="54" dur="1" fill="hold">
                                          <p:stCondLst>
                                            <p:cond delay="0"/>
                                          </p:stCondLst>
                                        </p:cTn>
                                        <p:tgtEl>
                                          <p:spTgt spid="33"/>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0" grpId="3" animBg="1"/>
      <p:bldP spid="31" grpId="0" animBg="1"/>
      <p:bldP spid="31" grpId="1" animBg="1"/>
      <p:bldP spid="32" grpId="0" animBg="1"/>
      <p:bldP spid="32" grpId="1" animBg="1"/>
      <p:bldP spid="33" grpId="0" animBg="1"/>
      <p:bldP spid="33" grpId="1" animBg="1"/>
      <p:bldP spid="33" grpId="2" animBg="1"/>
      <p:bldP spid="33" grpId="3" animBg="1"/>
      <p:bldP spid="35" grpId="0" animBg="1"/>
      <p:bldP spid="36" grpId="0" animBg="1"/>
      <p:bldP spid="37" grpId="0" animBg="1"/>
      <p:bldP spid="37" grpId="1" animBg="1"/>
      <p:bldP spid="38" grpId="0" animBg="1"/>
      <p:bldP spid="39" grpId="0" animBg="1"/>
      <p:bldP spid="40" grpId="0" animBg="1"/>
      <p:bldP spid="41"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2013 </a:t>
            </a:r>
            <a:r>
              <a:rPr lang="en-US" dirty="0" smtClean="0"/>
              <a:t>Hybrid Improvements 1/2</a:t>
            </a:r>
            <a:endParaRPr lang="de-DE" dirty="0"/>
          </a:p>
        </p:txBody>
      </p:sp>
      <p:sp>
        <p:nvSpPr>
          <p:cNvPr id="3" name="Inhaltsplatzhalter 2"/>
          <p:cNvSpPr>
            <a:spLocks noGrp="1"/>
          </p:cNvSpPr>
          <p:nvPr>
            <p:ph idx="1"/>
          </p:nvPr>
        </p:nvSpPr>
        <p:spPr/>
        <p:txBody>
          <a:bodyPr/>
          <a:lstStyle/>
          <a:p>
            <a:r>
              <a:rPr lang="en-US" dirty="0"/>
              <a:t>Adaptive </a:t>
            </a:r>
            <a:r>
              <a:rPr lang="en-US" dirty="0" smtClean="0"/>
              <a:t>Hybrid Configuration Wizard (HCW)</a:t>
            </a:r>
            <a:r>
              <a:rPr lang="en-US" dirty="0"/>
              <a:t/>
            </a:r>
            <a:br>
              <a:rPr lang="en-US" dirty="0"/>
            </a:br>
            <a:r>
              <a:rPr lang="en-US" dirty="0"/>
              <a:t>HCW adapts to individual setup requirements and presents only necessary questions. </a:t>
            </a:r>
            <a:r>
              <a:rPr lang="en-US" dirty="0" smtClean="0"/>
              <a:t/>
            </a:r>
            <a:br>
              <a:rPr lang="en-US" dirty="0" smtClean="0"/>
            </a:br>
            <a:r>
              <a:rPr lang="en-US" dirty="0" smtClean="0"/>
              <a:t>Automatically </a:t>
            </a:r>
            <a:r>
              <a:rPr lang="en-US" dirty="0"/>
              <a:t>gathers information whenever possible.</a:t>
            </a:r>
          </a:p>
          <a:p>
            <a:r>
              <a:rPr lang="en-US" dirty="0"/>
              <a:t>Integrated support for Edge</a:t>
            </a:r>
            <a:br>
              <a:rPr lang="en-US" dirty="0"/>
            </a:br>
            <a:r>
              <a:rPr lang="en-US" dirty="0"/>
              <a:t>HCW supports configuring Exch2010 Edge Transport servers directly within the wizard.</a:t>
            </a:r>
          </a:p>
          <a:p>
            <a:r>
              <a:rPr lang="en-US" dirty="0"/>
              <a:t>Enhanced secure mail</a:t>
            </a:r>
            <a:br>
              <a:rPr lang="en-US" dirty="0"/>
            </a:br>
            <a:r>
              <a:rPr lang="en-US" dirty="0"/>
              <a:t>Simpler to configure and no longer dependent on static IP addresses in the connector configuration.</a:t>
            </a:r>
          </a:p>
          <a:p>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94</a:t>
            </a:fld>
            <a:endParaRPr lang="de-DE"/>
          </a:p>
        </p:txBody>
      </p:sp>
    </p:spTree>
    <p:extLst>
      <p:ext uri="{BB962C8B-B14F-4D97-AF65-F5344CB8AC3E}">
        <p14:creationId xmlns:p14="http://schemas.microsoft.com/office/powerpoint/2010/main" val="457235913"/>
      </p:ext>
    </p:extLst>
  </p:cSld>
  <p:clrMapOvr>
    <a:masterClrMapping/>
  </p:clrMapOvr>
  <p:transition spd="med">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2013 </a:t>
            </a:r>
            <a:r>
              <a:rPr lang="en-US" dirty="0" smtClean="0"/>
              <a:t>Hybrid Improvements 2/2</a:t>
            </a:r>
            <a:endParaRPr lang="de-DE" dirty="0"/>
          </a:p>
        </p:txBody>
      </p:sp>
      <p:sp>
        <p:nvSpPr>
          <p:cNvPr id="3" name="Inhaltsplatzhalter 2"/>
          <p:cNvSpPr>
            <a:spLocks noGrp="1"/>
          </p:cNvSpPr>
          <p:nvPr>
            <p:ph idx="1"/>
          </p:nvPr>
        </p:nvSpPr>
        <p:spPr/>
        <p:txBody>
          <a:bodyPr/>
          <a:lstStyle/>
          <a:p>
            <a:r>
              <a:rPr lang="en-US" dirty="0"/>
              <a:t>Flexible EOP connection and internet mail routing</a:t>
            </a:r>
            <a:br>
              <a:rPr lang="en-US" dirty="0"/>
            </a:br>
            <a:r>
              <a:rPr lang="en-US" dirty="0"/>
              <a:t>Support for updating MX and directing all inbound internet mail to EOP at any stage of the hybrid deployment – before, during or after hybrid configuration.</a:t>
            </a:r>
          </a:p>
          <a:p>
            <a:r>
              <a:rPr lang="en-US" dirty="0"/>
              <a:t>Improved centralized mail transport</a:t>
            </a:r>
            <a:br>
              <a:rPr lang="en-US" dirty="0"/>
            </a:br>
            <a:r>
              <a:rPr lang="en-US" dirty="0"/>
              <a:t>Added flexibility and capability – centralized mail transport is supported even when pointing MX to EOP.</a:t>
            </a:r>
          </a:p>
          <a:p>
            <a:r>
              <a:rPr lang="en-US" dirty="0"/>
              <a:t>Integrated mailbox migration and move wizard</a:t>
            </a:r>
            <a:br>
              <a:rPr lang="en-US" dirty="0"/>
            </a:br>
            <a:r>
              <a:rPr lang="en-US" dirty="0"/>
              <a:t>One wizard regardless of scenario – hybrid, staged, cutover, or IMAP.</a:t>
            </a:r>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95</a:t>
            </a:fld>
            <a:endParaRPr lang="de-DE"/>
          </a:p>
        </p:txBody>
      </p:sp>
    </p:spTree>
    <p:extLst>
      <p:ext uri="{BB962C8B-B14F-4D97-AF65-F5344CB8AC3E}">
        <p14:creationId xmlns:p14="http://schemas.microsoft.com/office/powerpoint/2010/main" val="3160251814"/>
      </p:ext>
    </p:extLst>
  </p:cSld>
  <p:clrMapOvr>
    <a:masterClrMapping/>
  </p:clrMapOvr>
  <p:transition spd="med">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2013 hybrid high-level architecture</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96</a:t>
            </a:fld>
            <a:endParaRPr lang="de-DE"/>
          </a:p>
        </p:txBody>
      </p:sp>
      <p:sp>
        <p:nvSpPr>
          <p:cNvPr id="5" name="Rounded Rectangle 21"/>
          <p:cNvSpPr/>
          <p:nvPr/>
        </p:nvSpPr>
        <p:spPr>
          <a:xfrm>
            <a:off x="7891463" y="1430338"/>
            <a:ext cx="3657600" cy="4368883"/>
          </a:xfrm>
          <a:prstGeom prst="roundRect">
            <a:avLst>
              <a:gd name="adj" fmla="val 7498"/>
            </a:avLst>
          </a:prstGeom>
          <a:solidFill>
            <a:srgbClr val="EB3C00"/>
          </a:solidFill>
          <a:ln w="25400" cap="flat" cmpd="sng" algn="ctr">
            <a:noFill/>
            <a:prstDash val="solid"/>
          </a:ln>
          <a:effectLst/>
        </p:spPr>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ysClr val="window" lastClr="FFFFFF"/>
                </a:solidFill>
                <a:effectLst/>
                <a:uLnTx/>
                <a:uFillTx/>
                <a:latin typeface="Segoe UI"/>
              </a:rPr>
              <a:t>Office 365</a:t>
            </a:r>
          </a:p>
        </p:txBody>
      </p:sp>
      <p:sp>
        <p:nvSpPr>
          <p:cNvPr id="6" name="Rounded Rectangle 16"/>
          <p:cNvSpPr/>
          <p:nvPr/>
        </p:nvSpPr>
        <p:spPr>
          <a:xfrm>
            <a:off x="548640" y="1430338"/>
            <a:ext cx="3657600" cy="4368883"/>
          </a:xfrm>
          <a:prstGeom prst="roundRect">
            <a:avLst>
              <a:gd name="adj" fmla="val 7498"/>
            </a:avLst>
          </a:prstGeom>
          <a:solidFill>
            <a:srgbClr val="0072C6"/>
          </a:solidFill>
          <a:ln w="25400" cap="flat" cmpd="sng" algn="ctr">
            <a:noFill/>
            <a:prstDash val="solid"/>
          </a:ln>
          <a:effectLst/>
        </p:spPr>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2000" dirty="0" smtClean="0">
                <a:solidFill>
                  <a:sysClr val="window" lastClr="FFFFFF"/>
                </a:solidFill>
                <a:latin typeface="Segoe UI"/>
              </a:rPr>
              <a:t>On-premises Exchange org</a:t>
            </a:r>
          </a:p>
        </p:txBody>
      </p:sp>
      <p:sp>
        <p:nvSpPr>
          <p:cNvPr id="7" name="Right Arrow 20"/>
          <p:cNvSpPr/>
          <p:nvPr/>
        </p:nvSpPr>
        <p:spPr>
          <a:xfrm>
            <a:off x="3382097" y="2424363"/>
            <a:ext cx="4481743" cy="553453"/>
          </a:xfrm>
          <a:prstGeom prst="rightArrow">
            <a:avLst/>
          </a:prstGeom>
          <a:solidFill>
            <a:srgbClr val="FFB900"/>
          </a:solidFill>
          <a:ln w="25400" cap="flat" cmpd="sng" algn="ctr">
            <a:solidFill>
              <a:srgbClr val="FFB900"/>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r>
              <a:rPr lang="en-US" sz="1700" dirty="0" smtClean="0">
                <a:solidFill>
                  <a:srgbClr val="353435"/>
                </a:solidFill>
                <a:latin typeface="Segoe UI"/>
              </a:rPr>
              <a:t>Users, Groups, Contacts via </a:t>
            </a:r>
            <a:r>
              <a:rPr lang="en-US" sz="1700" dirty="0" err="1" smtClean="0">
                <a:solidFill>
                  <a:srgbClr val="353435"/>
                </a:solidFill>
                <a:latin typeface="Segoe UI"/>
              </a:rPr>
              <a:t>DirSync</a:t>
            </a:r>
            <a:endParaRPr lang="en-US" sz="1700" dirty="0">
              <a:solidFill>
                <a:srgbClr val="353435"/>
              </a:solidFill>
              <a:latin typeface="Segoe UI"/>
            </a:endParaRPr>
          </a:p>
        </p:txBody>
      </p:sp>
      <p:pic>
        <p:nvPicPr>
          <p:cNvPr id="8" name="Picture 2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222509" y="3481272"/>
            <a:ext cx="53601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715646" y="3188900"/>
            <a:ext cx="2128160" cy="11887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7"/>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76720" y="3481272"/>
            <a:ext cx="53601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8"/>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376439" y="3481272"/>
            <a:ext cx="536010" cy="13716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2"/>
          <p:cNvSpPr txBox="1"/>
          <p:nvPr/>
        </p:nvSpPr>
        <p:spPr>
          <a:xfrm>
            <a:off x="776720" y="4869891"/>
            <a:ext cx="1135729" cy="738664"/>
          </a:xfrm>
          <a:prstGeom prst="rect">
            <a:avLst/>
          </a:prstGeom>
          <a:noFill/>
        </p:spPr>
        <p:txBody>
          <a:bodyPr wrap="square" lIns="0" tIns="0" rIns="0" bIns="0" rtlCol="0">
            <a:spAutoFit/>
          </a:bodyPr>
          <a:lstStyle/>
          <a:p>
            <a:pPr defTabSz="914363" fontAlgn="auto">
              <a:spcBef>
                <a:spcPts val="0"/>
              </a:spcBef>
              <a:spcAft>
                <a:spcPts val="0"/>
              </a:spcAft>
            </a:pPr>
            <a:r>
              <a:rPr lang="en-US" sz="1600" spc="-70" dirty="0" smtClean="0">
                <a:solidFill>
                  <a:srgbClr val="FFFFFF"/>
                </a:solidFill>
                <a:latin typeface="Segoe UI"/>
              </a:rPr>
              <a:t>Existing Exchange 2007 or later</a:t>
            </a:r>
          </a:p>
        </p:txBody>
      </p:sp>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807598" y="2062529"/>
            <a:ext cx="536015" cy="1371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566738" y="2265570"/>
            <a:ext cx="2150168" cy="923330"/>
          </a:xfrm>
          <a:prstGeom prst="rect">
            <a:avLst/>
          </a:prstGeom>
          <a:noFill/>
        </p:spPr>
        <p:txBody>
          <a:bodyPr wrap="square" lIns="0" tIns="0" rIns="0" bIns="0" rtlCol="0">
            <a:spAutoFit/>
          </a:bodyPr>
          <a:lstStyle/>
          <a:p>
            <a:pPr algn="r" defTabSz="914363" fontAlgn="auto">
              <a:spcBef>
                <a:spcPts val="0"/>
              </a:spcBef>
              <a:spcAft>
                <a:spcPts val="0"/>
              </a:spcAft>
            </a:pPr>
            <a:r>
              <a:rPr lang="en-US" spc="-70" dirty="0" smtClean="0">
                <a:solidFill>
                  <a:srgbClr val="FFFFFF"/>
                </a:solidFill>
                <a:latin typeface="Segoe UI"/>
              </a:rPr>
              <a:t>Office 365 Directory Synchronization</a:t>
            </a:r>
          </a:p>
          <a:p>
            <a:pPr algn="r" defTabSz="914363" fontAlgn="auto">
              <a:spcBef>
                <a:spcPts val="0"/>
              </a:spcBef>
              <a:spcAft>
                <a:spcPts val="0"/>
              </a:spcAft>
            </a:pPr>
            <a:r>
              <a:rPr lang="en-US" spc="-70" dirty="0" smtClean="0">
                <a:solidFill>
                  <a:srgbClr val="FFFFFF"/>
                </a:solidFill>
                <a:latin typeface="Segoe UI"/>
              </a:rPr>
              <a:t>app</a:t>
            </a:r>
          </a:p>
        </p:txBody>
      </p:sp>
      <p:pic>
        <p:nvPicPr>
          <p:cNvPr id="15"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812386" y="3498291"/>
            <a:ext cx="537409" cy="13716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8"/>
          <p:cNvSpPr txBox="1"/>
          <p:nvPr/>
        </p:nvSpPr>
        <p:spPr>
          <a:xfrm>
            <a:off x="2222509" y="4869891"/>
            <a:ext cx="1135729" cy="738664"/>
          </a:xfrm>
          <a:prstGeom prst="rect">
            <a:avLst/>
          </a:prstGeom>
          <a:noFill/>
        </p:spPr>
        <p:txBody>
          <a:bodyPr wrap="square" lIns="0" tIns="0" rIns="0" bIns="0" rtlCol="0">
            <a:spAutoFit/>
          </a:bodyPr>
          <a:lstStyle/>
          <a:p>
            <a:pPr defTabSz="914363" fontAlgn="auto">
              <a:spcBef>
                <a:spcPts val="0"/>
              </a:spcBef>
              <a:spcAft>
                <a:spcPts val="0"/>
              </a:spcAft>
            </a:pPr>
            <a:r>
              <a:rPr lang="en-US" sz="1600" spc="-70" dirty="0" smtClean="0">
                <a:solidFill>
                  <a:srgbClr val="FFFFFF"/>
                </a:solidFill>
                <a:latin typeface="Segoe UI"/>
              </a:rPr>
              <a:t>Exchange 2013 CAS and MBX</a:t>
            </a:r>
          </a:p>
        </p:txBody>
      </p:sp>
      <p:sp>
        <p:nvSpPr>
          <p:cNvPr id="17" name="Left-Right Arrow 19"/>
          <p:cNvSpPr/>
          <p:nvPr/>
        </p:nvSpPr>
        <p:spPr>
          <a:xfrm>
            <a:off x="3382097" y="3430203"/>
            <a:ext cx="4473375" cy="553453"/>
          </a:xfrm>
          <a:prstGeom prst="leftRightArrow">
            <a:avLst/>
          </a:prstGeom>
          <a:solidFill>
            <a:srgbClr val="D2D2D2"/>
          </a:solidFill>
          <a:ln w="10795" cap="flat" cmpd="sng" algn="ctr">
            <a:solidFill>
              <a:srgbClr val="D2D2D2"/>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srgbClr val="000000"/>
                </a:solidFill>
                <a:effectLst/>
                <a:uLnTx/>
                <a:uFillTx/>
                <a:latin typeface="Segoe UI"/>
              </a:rPr>
              <a:t>Secure Mail Flow</a:t>
            </a:r>
            <a:endParaRPr kumimoji="0" lang="en-US" sz="1700" b="0" i="0" u="none" strike="noStrike" kern="1200" cap="none" spc="0" normalizeH="0" baseline="0" noProof="0" dirty="0">
              <a:ln>
                <a:noFill/>
              </a:ln>
              <a:solidFill>
                <a:srgbClr val="000000"/>
              </a:solidFill>
              <a:effectLst/>
              <a:uLnTx/>
              <a:uFillTx/>
              <a:latin typeface="Segoe UI"/>
            </a:endParaRPr>
          </a:p>
        </p:txBody>
      </p:sp>
      <p:sp>
        <p:nvSpPr>
          <p:cNvPr id="18" name="Left-Right Arrow 23"/>
          <p:cNvSpPr/>
          <p:nvPr/>
        </p:nvSpPr>
        <p:spPr>
          <a:xfrm>
            <a:off x="3382097" y="3982513"/>
            <a:ext cx="4473375" cy="553453"/>
          </a:xfrm>
          <a:prstGeom prst="leftRightArrow">
            <a:avLst/>
          </a:prstGeom>
          <a:solidFill>
            <a:srgbClr val="797A7D"/>
          </a:solidFill>
          <a:ln w="10795" cap="flat" cmpd="sng" algn="ctr">
            <a:solidFill>
              <a:srgbClr val="797A7D"/>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srgbClr val="FFFFFF"/>
                </a:solidFill>
                <a:effectLst/>
                <a:uLnTx/>
                <a:uFillTx/>
                <a:latin typeface="Segoe UI"/>
              </a:rPr>
              <a:t>Sharing (free/busy, MailTips, archive, etc.)</a:t>
            </a:r>
            <a:endParaRPr kumimoji="0" lang="en-US" sz="1700" b="0" i="0" u="none" strike="noStrike" kern="1200" cap="none" spc="0" normalizeH="0" baseline="0" noProof="0" dirty="0">
              <a:ln>
                <a:noFill/>
              </a:ln>
              <a:solidFill>
                <a:srgbClr val="FFFFFF"/>
              </a:solidFill>
              <a:effectLst/>
              <a:uLnTx/>
              <a:uFillTx/>
              <a:latin typeface="Segoe UI"/>
            </a:endParaRPr>
          </a:p>
        </p:txBody>
      </p:sp>
      <p:sp>
        <p:nvSpPr>
          <p:cNvPr id="19" name="Left-Right Arrow 25"/>
          <p:cNvSpPr/>
          <p:nvPr/>
        </p:nvSpPr>
        <p:spPr>
          <a:xfrm>
            <a:off x="3382097" y="4527483"/>
            <a:ext cx="4473375" cy="553453"/>
          </a:xfrm>
          <a:prstGeom prst="leftRightArrow">
            <a:avLst/>
          </a:prstGeom>
          <a:solidFill>
            <a:srgbClr val="000000">
              <a:lumMod val="85000"/>
              <a:lumOff val="15000"/>
            </a:srgbClr>
          </a:solidFill>
          <a:ln w="10795" cap="flat" cmpd="sng" algn="ctr">
            <a:solidFill>
              <a:srgbClr val="000000">
                <a:lumMod val="65000"/>
                <a:lumOff val="35000"/>
              </a:srgbClr>
            </a:solid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srgbClr val="FFFFFF"/>
                </a:solidFill>
                <a:effectLst/>
                <a:uLnTx/>
                <a:uFillTx/>
                <a:latin typeface="Segoe UI"/>
              </a:rPr>
              <a:t>Mailbox Data via MRS</a:t>
            </a:r>
            <a:endParaRPr kumimoji="0" lang="en-US" sz="1700" b="0" i="0" u="none" strike="noStrike" kern="1200" cap="none" spc="0" normalizeH="0" baseline="0" noProof="0" dirty="0">
              <a:ln>
                <a:noFill/>
              </a:ln>
              <a:solidFill>
                <a:srgbClr val="FFFFFF"/>
              </a:solidFill>
              <a:effectLst/>
              <a:uLnTx/>
              <a:uFillTx/>
              <a:latin typeface="Segoe UI"/>
            </a:endParaRPr>
          </a:p>
        </p:txBody>
      </p:sp>
    </p:spTree>
    <p:extLst>
      <p:ext uri="{BB962C8B-B14F-4D97-AF65-F5344CB8AC3E}">
        <p14:creationId xmlns:p14="http://schemas.microsoft.com/office/powerpoint/2010/main" val="29700874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00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anim calcmode="lin" valueType="num">
                                      <p:cBhvr>
                                        <p:cTn id="53" dur="1000" fill="hold"/>
                                        <p:tgtEl>
                                          <p:spTgt spid="5"/>
                                        </p:tgtEl>
                                        <p:attrNameLst>
                                          <p:attrName>ppt_x</p:attrName>
                                        </p:attrNameLst>
                                      </p:cBhvr>
                                      <p:tavLst>
                                        <p:tav tm="0">
                                          <p:val>
                                            <p:strVal val="#ppt_x"/>
                                          </p:val>
                                        </p:tav>
                                        <p:tav tm="100000">
                                          <p:val>
                                            <p:strVal val="#ppt_x"/>
                                          </p:val>
                                        </p:tav>
                                      </p:tavLst>
                                    </p:anim>
                                    <p:anim calcmode="lin" valueType="num">
                                      <p:cBhvr>
                                        <p:cTn id="54" dur="1000" fill="hold"/>
                                        <p:tgtEl>
                                          <p:spTgt spid="5"/>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100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1000"/>
                                        <p:tgtEl>
                                          <p:spTgt spid="9"/>
                                        </p:tgtEl>
                                      </p:cBhvr>
                                    </p:animEffect>
                                    <p:anim calcmode="lin" valueType="num">
                                      <p:cBhvr>
                                        <p:cTn id="58" dur="1000" fill="hold"/>
                                        <p:tgtEl>
                                          <p:spTgt spid="9"/>
                                        </p:tgtEl>
                                        <p:attrNameLst>
                                          <p:attrName>ppt_x</p:attrName>
                                        </p:attrNameLst>
                                      </p:cBhvr>
                                      <p:tavLst>
                                        <p:tav tm="0">
                                          <p:val>
                                            <p:strVal val="#ppt_x"/>
                                          </p:val>
                                        </p:tav>
                                        <p:tav tm="100000">
                                          <p:val>
                                            <p:strVal val="#ppt_x"/>
                                          </p:val>
                                        </p:tav>
                                      </p:tavLst>
                                    </p:anim>
                                    <p:anim calcmode="lin" valueType="num">
                                      <p:cBhvr>
                                        <p:cTn id="59" dur="1000" fill="hold"/>
                                        <p:tgtEl>
                                          <p:spTgt spid="9"/>
                                        </p:tgtEl>
                                        <p:attrNameLst>
                                          <p:attrName>ppt_y</p:attrName>
                                        </p:attrNameLst>
                                      </p:cBhvr>
                                      <p:tavLst>
                                        <p:tav tm="0">
                                          <p:val>
                                            <p:strVal val="#ppt_y+.1"/>
                                          </p:val>
                                        </p:tav>
                                        <p:tav tm="100000">
                                          <p:val>
                                            <p:strVal val="#ppt_y"/>
                                          </p:val>
                                        </p:tav>
                                      </p:tavLst>
                                    </p:anim>
                                  </p:childTnLst>
                                </p:cTn>
                              </p:par>
                            </p:childTnLst>
                          </p:cTn>
                        </p:par>
                        <p:par>
                          <p:cTn id="60" fill="hold">
                            <p:stCondLst>
                              <p:cond delay="2000"/>
                            </p:stCondLst>
                            <p:childTnLst>
                              <p:par>
                                <p:cTn id="61" presetID="22" presetClass="entr" presetSubtype="8" fill="hold" grpId="0"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left)">
                                      <p:cBhvr>
                                        <p:cTn id="63" dur="500"/>
                                        <p:tgtEl>
                                          <p:spTgt spid="7"/>
                                        </p:tgtEl>
                                      </p:cBhvr>
                                    </p:animEffect>
                                  </p:childTnLst>
                                </p:cTn>
                              </p:par>
                            </p:childTnLst>
                          </p:cTn>
                        </p:par>
                        <p:par>
                          <p:cTn id="64" fill="hold">
                            <p:stCondLst>
                              <p:cond delay="2500"/>
                            </p:stCondLst>
                            <p:childTnLst>
                              <p:par>
                                <p:cTn id="65" presetID="22" presetClass="entr" presetSubtype="4"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down)">
                                      <p:cBhvr>
                                        <p:cTn id="67" dur="500"/>
                                        <p:tgtEl>
                                          <p:spTgt spid="17"/>
                                        </p:tgtEl>
                                      </p:cBhvr>
                                    </p:animEffect>
                                  </p:childTnLst>
                                </p:cTn>
                              </p:par>
                            </p:childTnLst>
                          </p:cTn>
                        </p:par>
                        <p:par>
                          <p:cTn id="68" fill="hold">
                            <p:stCondLst>
                              <p:cond delay="3000"/>
                            </p:stCondLst>
                            <p:childTnLst>
                              <p:par>
                                <p:cTn id="69" presetID="22" presetClass="entr" presetSubtype="4" fill="hold" grpId="0" nodeType="after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down)">
                                      <p:cBhvr>
                                        <p:cTn id="71" dur="500"/>
                                        <p:tgtEl>
                                          <p:spTgt spid="18"/>
                                        </p:tgtEl>
                                      </p:cBhvr>
                                    </p:animEffect>
                                  </p:childTnLst>
                                </p:cTn>
                              </p:par>
                            </p:childTnLst>
                          </p:cTn>
                        </p:par>
                        <p:par>
                          <p:cTn id="72" fill="hold">
                            <p:stCondLst>
                              <p:cond delay="3500"/>
                            </p:stCondLst>
                            <p:childTnLst>
                              <p:par>
                                <p:cTn id="73" presetID="22" presetClass="entr" presetSubtype="4" fill="hold" grpId="0" nodeType="after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ipe(down)">
                                      <p:cBhvr>
                                        <p:cTn id="7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2" grpId="0"/>
      <p:bldP spid="14" grpId="0"/>
      <p:bldP spid="16" grpId="0"/>
      <p:bldP spid="17" grpId="0" animBg="1"/>
      <p:bldP spid="18" grpId="0" animBg="1"/>
      <p:bldP spid="19"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Exchange 2013 hybrid </a:t>
            </a:r>
            <a:r>
              <a:rPr lang="de-DE" dirty="0" err="1" smtClean="0"/>
              <a:t>deployment</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97</a:t>
            </a:fld>
            <a:endParaRPr lang="de-DE"/>
          </a:p>
        </p:txBody>
      </p:sp>
      <p:sp>
        <p:nvSpPr>
          <p:cNvPr id="5" name="Rectangle 3"/>
          <p:cNvSpPr/>
          <p:nvPr/>
        </p:nvSpPr>
        <p:spPr>
          <a:xfrm>
            <a:off x="432635" y="2426311"/>
            <a:ext cx="4235686" cy="3956629"/>
          </a:xfrm>
          <a:prstGeom prst="rect">
            <a:avLst/>
          </a:prstGeom>
          <a:solidFill>
            <a:srgbClr val="797A7D"/>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smtClean="0">
              <a:ln>
                <a:noFill/>
              </a:ln>
              <a:solidFill>
                <a:prstClr val="white"/>
              </a:solidFill>
              <a:effectLst/>
              <a:uLnTx/>
              <a:uFillTx/>
              <a:latin typeface="Segoe UI"/>
            </a:endParaRPr>
          </a:p>
        </p:txBody>
      </p:sp>
      <p:sp>
        <p:nvSpPr>
          <p:cNvPr id="6" name="Rectangle 4"/>
          <p:cNvSpPr/>
          <p:nvPr/>
        </p:nvSpPr>
        <p:spPr>
          <a:xfrm>
            <a:off x="2740088" y="2787598"/>
            <a:ext cx="1670811" cy="3234214"/>
          </a:xfrm>
          <a:prstGeom prst="rect">
            <a:avLst/>
          </a:prstGeom>
          <a:solidFill>
            <a:srgbClr val="EB3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smtClean="0">
              <a:ln>
                <a:noFill/>
              </a:ln>
              <a:solidFill>
                <a:prstClr val="white"/>
              </a:solidFill>
              <a:effectLst/>
              <a:uLnTx/>
              <a:uFillTx/>
              <a:latin typeface="Segoe UI"/>
            </a:endParaRPr>
          </a:p>
        </p:txBody>
      </p:sp>
      <p:sp>
        <p:nvSpPr>
          <p:cNvPr id="7" name="Rectangle 5"/>
          <p:cNvSpPr/>
          <p:nvPr/>
        </p:nvSpPr>
        <p:spPr>
          <a:xfrm>
            <a:off x="4958572" y="2426311"/>
            <a:ext cx="1812555" cy="2261450"/>
          </a:xfrm>
          <a:prstGeom prst="rect">
            <a:avLst/>
          </a:prstGeom>
          <a:solidFill>
            <a:srgbClr val="FFB900"/>
          </a:solidFill>
          <a:ln w="10795" cap="flat" cmpd="sng" algn="ctr">
            <a:solidFill>
              <a:srgbClr val="FFB900"/>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smtClean="0">
              <a:ln>
                <a:noFill/>
              </a:ln>
              <a:solidFill>
                <a:prstClr val="white"/>
              </a:solidFill>
              <a:effectLst/>
              <a:uLnTx/>
              <a:uFillTx/>
              <a:latin typeface="Segoe UI"/>
            </a:endParaRPr>
          </a:p>
        </p:txBody>
      </p:sp>
      <p:sp>
        <p:nvSpPr>
          <p:cNvPr id="8" name="TextBox 6"/>
          <p:cNvSpPr txBox="1"/>
          <p:nvPr/>
        </p:nvSpPr>
        <p:spPr>
          <a:xfrm>
            <a:off x="6940296" y="2130552"/>
            <a:ext cx="5061204" cy="943810"/>
          </a:xfrm>
          <a:prstGeom prst="rect">
            <a:avLst/>
          </a:prstGeom>
          <a:noFill/>
        </p:spPr>
        <p:txBody>
          <a:bodyPr wrap="square" lIns="121883" tIns="60941" rIns="121883" bIns="60941" rtlCol="0">
            <a:spAutoFit/>
          </a:bodyPr>
          <a:lstStyle/>
          <a:p>
            <a:pPr defTabSz="914363" fontAlgn="auto">
              <a:spcBef>
                <a:spcPts val="0"/>
              </a:spcBef>
              <a:spcAft>
                <a:spcPts val="0"/>
              </a:spcAft>
            </a:pPr>
            <a:r>
              <a:rPr lang="en-US" sz="1500" b="1" dirty="0">
                <a:solidFill>
                  <a:srgbClr val="ED8000"/>
                </a:solidFill>
                <a:latin typeface="Segoe UI"/>
              </a:rPr>
              <a:t>2. Deploy Exchange 2013 servers</a:t>
            </a:r>
          </a:p>
          <a:p>
            <a:pPr marL="228574" lvl="2" defTabSz="914363" fontAlgn="auto">
              <a:spcBef>
                <a:spcPts val="533"/>
              </a:spcBef>
              <a:spcAft>
                <a:spcPts val="0"/>
              </a:spcAft>
            </a:pPr>
            <a:r>
              <a:rPr lang="en-US" sz="1500" dirty="0">
                <a:solidFill>
                  <a:schemeClr val="bg1">
                    <a:lumMod val="20000"/>
                    <a:lumOff val="80000"/>
                  </a:schemeClr>
                </a:solidFill>
                <a:latin typeface="Segoe UI"/>
              </a:rPr>
              <a:t>Install both E2013 MBX and CAS </a:t>
            </a:r>
            <a:r>
              <a:rPr lang="en-US" sz="1500" dirty="0" smtClean="0">
                <a:solidFill>
                  <a:schemeClr val="bg1">
                    <a:lumMod val="20000"/>
                    <a:lumOff val="80000"/>
                  </a:schemeClr>
                </a:solidFill>
                <a:latin typeface="Segoe UI"/>
              </a:rPr>
              <a:t>servers with CU1</a:t>
            </a:r>
            <a:endParaRPr lang="en-US" sz="1500" dirty="0">
              <a:solidFill>
                <a:schemeClr val="bg1">
                  <a:lumMod val="20000"/>
                  <a:lumOff val="80000"/>
                </a:schemeClr>
              </a:solidFill>
              <a:latin typeface="Segoe UI"/>
            </a:endParaRPr>
          </a:p>
          <a:p>
            <a:pPr marL="228574" lvl="2" defTabSz="914363" fontAlgn="auto">
              <a:spcBef>
                <a:spcPts val="533"/>
              </a:spcBef>
              <a:spcAft>
                <a:spcPts val="0"/>
              </a:spcAft>
            </a:pPr>
            <a:r>
              <a:rPr lang="en-US" sz="1500" dirty="0">
                <a:solidFill>
                  <a:schemeClr val="bg1">
                    <a:lumMod val="20000"/>
                    <a:lumOff val="80000"/>
                  </a:schemeClr>
                </a:solidFill>
                <a:latin typeface="Segoe UI"/>
              </a:rPr>
              <a:t>Set an </a:t>
            </a:r>
            <a:r>
              <a:rPr lang="en-US" sz="1500" dirty="0" err="1">
                <a:solidFill>
                  <a:schemeClr val="bg1">
                    <a:lumMod val="20000"/>
                    <a:lumOff val="80000"/>
                  </a:schemeClr>
                </a:solidFill>
                <a:latin typeface="Segoe UI"/>
              </a:rPr>
              <a:t>ExternalUrl</a:t>
            </a:r>
            <a:r>
              <a:rPr lang="en-US" sz="1500" dirty="0">
                <a:solidFill>
                  <a:schemeClr val="bg1">
                    <a:lumMod val="20000"/>
                    <a:lumOff val="80000"/>
                  </a:schemeClr>
                </a:solidFill>
                <a:latin typeface="Segoe UI"/>
              </a:rPr>
              <a:t> for the Exchange Web Services </a:t>
            </a:r>
            <a:r>
              <a:rPr lang="en-US" sz="1500" dirty="0" err="1">
                <a:solidFill>
                  <a:schemeClr val="bg1">
                    <a:lumMod val="20000"/>
                    <a:lumOff val="80000"/>
                  </a:schemeClr>
                </a:solidFill>
                <a:latin typeface="Segoe UI"/>
              </a:rPr>
              <a:t>vdir</a:t>
            </a:r>
            <a:endParaRPr lang="en-US" sz="1500" dirty="0">
              <a:solidFill>
                <a:schemeClr val="bg1">
                  <a:lumMod val="20000"/>
                  <a:lumOff val="80000"/>
                </a:schemeClr>
              </a:solidFill>
              <a:latin typeface="Segoe UI"/>
            </a:endParaRPr>
          </a:p>
        </p:txBody>
      </p:sp>
      <p:sp>
        <p:nvSpPr>
          <p:cNvPr id="9" name="Rectangle 7"/>
          <p:cNvSpPr/>
          <p:nvPr/>
        </p:nvSpPr>
        <p:spPr>
          <a:xfrm>
            <a:off x="759933" y="2797608"/>
            <a:ext cx="1670811" cy="3234214"/>
          </a:xfrm>
          <a:prstGeom prst="rect">
            <a:avLst/>
          </a:prstGeom>
          <a:solidFill>
            <a:srgbClr val="FFB900"/>
          </a:solidFill>
          <a:ln w="10795" cap="flat" cmpd="sng" algn="ctr">
            <a:solidFill>
              <a:srgbClr val="FFB900"/>
            </a:solid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smtClean="0">
              <a:ln>
                <a:noFill/>
              </a:ln>
              <a:solidFill>
                <a:prstClr val="white"/>
              </a:solidFill>
              <a:effectLst/>
              <a:uLnTx/>
              <a:uFillTx/>
              <a:latin typeface="Segoe UI"/>
            </a:endParaRPr>
          </a:p>
        </p:txBody>
      </p:sp>
      <p:sp>
        <p:nvSpPr>
          <p:cNvPr id="10" name="TextBox 10"/>
          <p:cNvSpPr txBox="1"/>
          <p:nvPr/>
        </p:nvSpPr>
        <p:spPr>
          <a:xfrm>
            <a:off x="803070" y="3517626"/>
            <a:ext cx="792268" cy="492404"/>
          </a:xfrm>
          <a:prstGeom prst="rect">
            <a:avLst/>
          </a:prstGeom>
          <a:noFill/>
        </p:spPr>
        <p:txBody>
          <a:bodyPr wrap="square" lIns="0" tIns="60941" rIns="0" bIns="60941" rtlCol="0">
            <a:spAutoFit/>
          </a:bodyPr>
          <a:lstStyle/>
          <a:p>
            <a:pPr algn="ctr" defTabSz="914363" fontAlgn="auto">
              <a:spcBef>
                <a:spcPts val="0"/>
              </a:spcBef>
              <a:spcAft>
                <a:spcPts val="0"/>
              </a:spcAft>
            </a:pPr>
            <a:r>
              <a:rPr lang="en-US" sz="1200" dirty="0">
                <a:solidFill>
                  <a:prstClr val="white"/>
                </a:solidFill>
                <a:latin typeface="Segoe UI"/>
              </a:rPr>
              <a:t>E2010 or 2007 Hub</a:t>
            </a:r>
          </a:p>
        </p:txBody>
      </p:sp>
      <p:sp>
        <p:nvSpPr>
          <p:cNvPr id="11" name="TextBox 11"/>
          <p:cNvSpPr txBox="1"/>
          <p:nvPr/>
        </p:nvSpPr>
        <p:spPr>
          <a:xfrm>
            <a:off x="447120" y="6051182"/>
            <a:ext cx="4188866" cy="353905"/>
          </a:xfrm>
          <a:prstGeom prst="rect">
            <a:avLst/>
          </a:prstGeom>
          <a:noFill/>
        </p:spPr>
        <p:txBody>
          <a:bodyPr wrap="square" lIns="121883" tIns="60941" rIns="121883" bIns="60941" rtlCol="0">
            <a:spAutoFit/>
          </a:bodyPr>
          <a:lstStyle/>
          <a:p>
            <a:pPr algn="ctr" defTabSz="914363" fontAlgn="auto">
              <a:spcBef>
                <a:spcPts val="0"/>
              </a:spcBef>
              <a:spcAft>
                <a:spcPts val="0"/>
              </a:spcAft>
            </a:pPr>
            <a:r>
              <a:rPr lang="en-US" sz="1500" dirty="0">
                <a:solidFill>
                  <a:prstClr val="white"/>
                </a:solidFill>
                <a:latin typeface="Segoe UI"/>
              </a:rPr>
              <a:t>Internet facing site</a:t>
            </a:r>
          </a:p>
        </p:txBody>
      </p:sp>
      <p:sp>
        <p:nvSpPr>
          <p:cNvPr id="12" name="TextBox 12"/>
          <p:cNvSpPr txBox="1"/>
          <p:nvPr/>
        </p:nvSpPr>
        <p:spPr>
          <a:xfrm>
            <a:off x="4958572" y="4330456"/>
            <a:ext cx="1670813" cy="353905"/>
          </a:xfrm>
          <a:prstGeom prst="rect">
            <a:avLst/>
          </a:prstGeom>
          <a:noFill/>
        </p:spPr>
        <p:txBody>
          <a:bodyPr wrap="square" lIns="121883" tIns="60941" rIns="121883" bIns="60941" rtlCol="0">
            <a:spAutoFit/>
          </a:bodyPr>
          <a:lstStyle/>
          <a:p>
            <a:pPr algn="ctr" defTabSz="914363" fontAlgn="auto">
              <a:spcBef>
                <a:spcPts val="0"/>
              </a:spcBef>
              <a:spcAft>
                <a:spcPts val="0"/>
              </a:spcAft>
            </a:pPr>
            <a:r>
              <a:rPr lang="en-US" sz="1500" dirty="0">
                <a:solidFill>
                  <a:prstClr val="white"/>
                </a:solidFill>
                <a:latin typeface="Segoe UI"/>
              </a:rPr>
              <a:t>Intranet site</a:t>
            </a:r>
          </a:p>
        </p:txBody>
      </p:sp>
      <p:sp>
        <p:nvSpPr>
          <p:cNvPr id="13" name="TextBox 13"/>
          <p:cNvSpPr txBox="1"/>
          <p:nvPr/>
        </p:nvSpPr>
        <p:spPr>
          <a:xfrm>
            <a:off x="5073767" y="3197926"/>
            <a:ext cx="1440419" cy="533313"/>
          </a:xfrm>
          <a:prstGeom prst="rect">
            <a:avLst/>
          </a:prstGeom>
          <a:noFill/>
        </p:spPr>
        <p:txBody>
          <a:bodyPr wrap="square" lIns="121883" tIns="60941" rIns="121883" bIns="60941" rtlCol="0">
            <a:spAutoFit/>
          </a:bodyPr>
          <a:lstStyle/>
          <a:p>
            <a:pPr algn="ctr" defTabSz="914363" fontAlgn="auto">
              <a:spcBef>
                <a:spcPts val="0"/>
              </a:spcBef>
              <a:spcAft>
                <a:spcPts val="0"/>
              </a:spcAft>
            </a:pPr>
            <a:r>
              <a:rPr lang="en-US" sz="1333" dirty="0">
                <a:solidFill>
                  <a:prstClr val="white"/>
                </a:solidFill>
                <a:latin typeface="Segoe UI"/>
              </a:rPr>
              <a:t>Exchange 2010 or 2007 </a:t>
            </a:r>
            <a:r>
              <a:rPr lang="en-US" sz="1333" dirty="0" smtClean="0">
                <a:solidFill>
                  <a:prstClr val="white"/>
                </a:solidFill>
                <a:latin typeface="Segoe UI"/>
              </a:rPr>
              <a:t>servers</a:t>
            </a:r>
            <a:endParaRPr lang="en-US" sz="1333" dirty="0">
              <a:solidFill>
                <a:prstClr val="white"/>
              </a:solidFill>
              <a:latin typeface="Segoe UI"/>
            </a:endParaRPr>
          </a:p>
        </p:txBody>
      </p:sp>
      <p:sp>
        <p:nvSpPr>
          <p:cNvPr id="14" name="TextBox 14"/>
          <p:cNvSpPr txBox="1"/>
          <p:nvPr/>
        </p:nvSpPr>
        <p:spPr>
          <a:xfrm>
            <a:off x="6912864" y="1319864"/>
            <a:ext cx="5161990" cy="879690"/>
          </a:xfrm>
          <a:prstGeom prst="rect">
            <a:avLst/>
          </a:prstGeom>
          <a:noFill/>
        </p:spPr>
        <p:txBody>
          <a:bodyPr wrap="square" lIns="121883" tIns="60941" rIns="121883" bIns="60941" rtlCol="0">
            <a:spAutoFit/>
          </a:bodyPr>
          <a:lstStyle/>
          <a:p>
            <a:pPr defTabSz="914363" fontAlgn="auto">
              <a:spcBef>
                <a:spcPts val="0"/>
              </a:spcBef>
              <a:spcAft>
                <a:spcPts val="0"/>
              </a:spcAft>
            </a:pPr>
            <a:r>
              <a:rPr lang="en-US" sz="1500" b="1" dirty="0">
                <a:solidFill>
                  <a:srgbClr val="ED8000"/>
                </a:solidFill>
                <a:latin typeface="Segoe UI"/>
              </a:rPr>
              <a:t>1. Prepare</a:t>
            </a:r>
          </a:p>
          <a:p>
            <a:pPr marL="228574" lvl="2" defTabSz="914363" fontAlgn="auto">
              <a:spcBef>
                <a:spcPts val="533"/>
              </a:spcBef>
              <a:spcAft>
                <a:spcPts val="0"/>
              </a:spcAft>
            </a:pPr>
            <a:r>
              <a:rPr lang="en-US" sz="1500" dirty="0">
                <a:solidFill>
                  <a:schemeClr val="bg1">
                    <a:lumMod val="20000"/>
                    <a:lumOff val="80000"/>
                  </a:schemeClr>
                </a:solidFill>
                <a:latin typeface="Segoe UI"/>
              </a:rPr>
              <a:t>Install Exchange SP and/or updates across the ORG</a:t>
            </a:r>
            <a:br>
              <a:rPr lang="en-US" sz="1500" dirty="0">
                <a:solidFill>
                  <a:schemeClr val="bg1">
                    <a:lumMod val="20000"/>
                    <a:lumOff val="80000"/>
                  </a:schemeClr>
                </a:solidFill>
                <a:latin typeface="Segoe UI"/>
              </a:rPr>
            </a:br>
            <a:r>
              <a:rPr lang="en-US" sz="1500" dirty="0">
                <a:solidFill>
                  <a:schemeClr val="bg1">
                    <a:lumMod val="20000"/>
                    <a:lumOff val="80000"/>
                  </a:schemeClr>
                </a:solidFill>
                <a:latin typeface="Segoe UI"/>
              </a:rPr>
              <a:t>Prepare AD with E2013 </a:t>
            </a:r>
            <a:r>
              <a:rPr lang="en-US" sz="1500" dirty="0" smtClean="0">
                <a:solidFill>
                  <a:schemeClr val="bg1">
                    <a:lumMod val="20000"/>
                    <a:lumOff val="80000"/>
                  </a:schemeClr>
                </a:solidFill>
                <a:latin typeface="Segoe UI"/>
              </a:rPr>
              <a:t>CU1 schema</a:t>
            </a:r>
            <a:endParaRPr lang="en-US" sz="1500" dirty="0">
              <a:solidFill>
                <a:schemeClr val="bg1">
                  <a:lumMod val="20000"/>
                  <a:lumOff val="80000"/>
                </a:schemeClr>
              </a:solidFill>
              <a:latin typeface="Segoe UI"/>
            </a:endParaRPr>
          </a:p>
        </p:txBody>
      </p:sp>
      <p:sp>
        <p:nvSpPr>
          <p:cNvPr id="15" name="TextBox 15"/>
          <p:cNvSpPr txBox="1"/>
          <p:nvPr/>
        </p:nvSpPr>
        <p:spPr>
          <a:xfrm>
            <a:off x="6940296" y="3726761"/>
            <a:ext cx="5161990" cy="1110522"/>
          </a:xfrm>
          <a:prstGeom prst="rect">
            <a:avLst/>
          </a:prstGeom>
          <a:noFill/>
        </p:spPr>
        <p:txBody>
          <a:bodyPr wrap="square" lIns="121883" tIns="60941" rIns="121883" bIns="60941" rtlCol="0">
            <a:spAutoFit/>
          </a:bodyPr>
          <a:lstStyle/>
          <a:p>
            <a:pPr defTabSz="914363" fontAlgn="auto">
              <a:spcBef>
                <a:spcPts val="0"/>
              </a:spcBef>
              <a:spcAft>
                <a:spcPts val="0"/>
              </a:spcAft>
            </a:pPr>
            <a:r>
              <a:rPr lang="en-US" sz="1500" b="1" dirty="0">
                <a:solidFill>
                  <a:srgbClr val="ED8000"/>
                </a:solidFill>
                <a:latin typeface="Segoe UI"/>
              </a:rPr>
              <a:t>4. Publish protocols externally</a:t>
            </a:r>
          </a:p>
          <a:p>
            <a:pPr marL="228574" lvl="2" defTabSz="914363" fontAlgn="auto">
              <a:spcBef>
                <a:spcPts val="0"/>
              </a:spcBef>
              <a:spcAft>
                <a:spcPts val="0"/>
              </a:spcAft>
            </a:pPr>
            <a:r>
              <a:rPr lang="en-US" sz="1500" dirty="0">
                <a:solidFill>
                  <a:schemeClr val="bg1">
                    <a:lumMod val="20000"/>
                    <a:lumOff val="80000"/>
                  </a:schemeClr>
                </a:solidFill>
                <a:latin typeface="Segoe UI"/>
              </a:rPr>
              <a:t>Create public DNS A records for the EWS and SMTP endpoints</a:t>
            </a:r>
          </a:p>
          <a:p>
            <a:pPr marL="228574" lvl="2" defTabSz="914363" fontAlgn="auto">
              <a:spcBef>
                <a:spcPts val="533"/>
              </a:spcBef>
              <a:spcAft>
                <a:spcPts val="0"/>
              </a:spcAft>
            </a:pPr>
            <a:r>
              <a:rPr lang="en-US" sz="1500" dirty="0">
                <a:solidFill>
                  <a:schemeClr val="bg1">
                    <a:lumMod val="20000"/>
                    <a:lumOff val="80000"/>
                  </a:schemeClr>
                </a:solidFill>
                <a:latin typeface="Segoe UI"/>
              </a:rPr>
              <a:t>Validate using Remote Connectivity Analyzer</a:t>
            </a:r>
          </a:p>
        </p:txBody>
      </p:sp>
      <p:sp>
        <p:nvSpPr>
          <p:cNvPr id="16" name="TextBox 16"/>
          <p:cNvSpPr txBox="1"/>
          <p:nvPr/>
        </p:nvSpPr>
        <p:spPr>
          <a:xfrm>
            <a:off x="6940296" y="4738720"/>
            <a:ext cx="4895477" cy="815570"/>
          </a:xfrm>
          <a:prstGeom prst="rect">
            <a:avLst/>
          </a:prstGeom>
          <a:noFill/>
        </p:spPr>
        <p:txBody>
          <a:bodyPr wrap="square" lIns="121883" tIns="60941" rIns="121883" bIns="60941" rtlCol="0">
            <a:spAutoFit/>
          </a:bodyPr>
          <a:lstStyle/>
          <a:p>
            <a:pPr marL="150246" indent="-150246" defTabSz="914363" fontAlgn="auto">
              <a:spcBef>
                <a:spcPts val="0"/>
              </a:spcBef>
              <a:spcAft>
                <a:spcPts val="0"/>
              </a:spcAft>
            </a:pPr>
            <a:r>
              <a:rPr lang="en-US" sz="1500" b="1" dirty="0">
                <a:solidFill>
                  <a:srgbClr val="ED8000"/>
                </a:solidFill>
                <a:latin typeface="Segoe UI"/>
              </a:rPr>
              <a:t>5. Switch </a:t>
            </a:r>
            <a:r>
              <a:rPr lang="en-US" sz="1500" b="1" dirty="0" err="1">
                <a:solidFill>
                  <a:srgbClr val="ED8000"/>
                </a:solidFill>
                <a:latin typeface="Segoe UI"/>
              </a:rPr>
              <a:t>autodiscover</a:t>
            </a:r>
            <a:r>
              <a:rPr lang="en-US" sz="1500" b="1" dirty="0">
                <a:solidFill>
                  <a:srgbClr val="ED8000"/>
                </a:solidFill>
                <a:latin typeface="Segoe UI"/>
              </a:rPr>
              <a:t> namespace to E2013 CAS</a:t>
            </a:r>
          </a:p>
          <a:p>
            <a:pPr marL="228574" lvl="2" defTabSz="914363" fontAlgn="auto">
              <a:spcBef>
                <a:spcPts val="0"/>
              </a:spcBef>
              <a:spcAft>
                <a:spcPts val="0"/>
              </a:spcAft>
            </a:pPr>
            <a:r>
              <a:rPr lang="en-US" sz="1500" dirty="0">
                <a:solidFill>
                  <a:schemeClr val="bg1">
                    <a:lumMod val="20000"/>
                    <a:lumOff val="80000"/>
                  </a:schemeClr>
                </a:solidFill>
                <a:latin typeface="Segoe UI"/>
              </a:rPr>
              <a:t>Change the public </a:t>
            </a:r>
            <a:r>
              <a:rPr lang="en-US" sz="1500" dirty="0" err="1">
                <a:solidFill>
                  <a:schemeClr val="bg1">
                    <a:lumMod val="20000"/>
                    <a:lumOff val="80000"/>
                  </a:schemeClr>
                </a:solidFill>
                <a:latin typeface="Segoe UI"/>
              </a:rPr>
              <a:t>autodiscover</a:t>
            </a:r>
            <a:r>
              <a:rPr lang="en-US" sz="1500" dirty="0">
                <a:solidFill>
                  <a:schemeClr val="bg1">
                    <a:lumMod val="20000"/>
                    <a:lumOff val="80000"/>
                  </a:schemeClr>
                </a:solidFill>
                <a:latin typeface="Segoe UI"/>
              </a:rPr>
              <a:t> DNS record to resolve to E2013 CAS</a:t>
            </a:r>
          </a:p>
        </p:txBody>
      </p:sp>
      <p:sp>
        <p:nvSpPr>
          <p:cNvPr id="17" name="TextBox 17"/>
          <p:cNvSpPr txBox="1"/>
          <p:nvPr/>
        </p:nvSpPr>
        <p:spPr>
          <a:xfrm>
            <a:off x="6940296" y="5490159"/>
            <a:ext cx="4895477" cy="353905"/>
          </a:xfrm>
          <a:prstGeom prst="rect">
            <a:avLst/>
          </a:prstGeom>
          <a:noFill/>
        </p:spPr>
        <p:txBody>
          <a:bodyPr wrap="square" lIns="121883" tIns="60941" rIns="121883" bIns="60941" rtlCol="0">
            <a:spAutoFit/>
          </a:bodyPr>
          <a:lstStyle/>
          <a:p>
            <a:pPr defTabSz="914363" fontAlgn="auto">
              <a:spcBef>
                <a:spcPts val="0"/>
              </a:spcBef>
              <a:spcAft>
                <a:spcPts val="0"/>
              </a:spcAft>
            </a:pPr>
            <a:r>
              <a:rPr lang="en-US" sz="1500" b="1" dirty="0">
                <a:solidFill>
                  <a:srgbClr val="ED8000"/>
                </a:solidFill>
                <a:latin typeface="Segoe UI"/>
              </a:rPr>
              <a:t>6. Run the Hybrid Configuration Wizard</a:t>
            </a:r>
          </a:p>
        </p:txBody>
      </p:sp>
      <p:sp>
        <p:nvSpPr>
          <p:cNvPr id="18" name="TextBox 18"/>
          <p:cNvSpPr txBox="1"/>
          <p:nvPr/>
        </p:nvSpPr>
        <p:spPr>
          <a:xfrm>
            <a:off x="3189302" y="3513635"/>
            <a:ext cx="772380" cy="502573"/>
          </a:xfrm>
          <a:prstGeom prst="rect">
            <a:avLst/>
          </a:prstGeom>
          <a:noFill/>
        </p:spPr>
        <p:txBody>
          <a:bodyPr wrap="square" rtlCol="0">
            <a:spAutoFit/>
          </a:bodyPr>
          <a:lstStyle/>
          <a:p>
            <a:pPr algn="ctr" defTabSz="914363" fontAlgn="auto">
              <a:spcBef>
                <a:spcPts val="0"/>
              </a:spcBef>
              <a:spcAft>
                <a:spcPts val="0"/>
              </a:spcAft>
            </a:pPr>
            <a:r>
              <a:rPr lang="en-US" sz="1333" dirty="0">
                <a:solidFill>
                  <a:prstClr val="white"/>
                </a:solidFill>
                <a:latin typeface="Segoe UI"/>
              </a:rPr>
              <a:t>E2013 CAS</a:t>
            </a:r>
          </a:p>
        </p:txBody>
      </p:sp>
      <p:sp>
        <p:nvSpPr>
          <p:cNvPr id="19" name="TextBox 19"/>
          <p:cNvSpPr txBox="1"/>
          <p:nvPr/>
        </p:nvSpPr>
        <p:spPr>
          <a:xfrm>
            <a:off x="6940296" y="2994168"/>
            <a:ext cx="4895477" cy="815570"/>
          </a:xfrm>
          <a:prstGeom prst="rect">
            <a:avLst/>
          </a:prstGeom>
          <a:noFill/>
        </p:spPr>
        <p:txBody>
          <a:bodyPr wrap="square" lIns="121883" tIns="60941" rIns="121883" bIns="60941" rtlCol="0">
            <a:spAutoFit/>
          </a:bodyPr>
          <a:lstStyle/>
          <a:p>
            <a:pPr defTabSz="914363" fontAlgn="auto">
              <a:spcBef>
                <a:spcPts val="0"/>
              </a:spcBef>
              <a:spcAft>
                <a:spcPts val="0"/>
              </a:spcAft>
            </a:pPr>
            <a:r>
              <a:rPr lang="en-US" sz="1500" b="1" dirty="0">
                <a:solidFill>
                  <a:srgbClr val="ED8000"/>
                </a:solidFill>
                <a:latin typeface="Segoe UI"/>
              </a:rPr>
              <a:t>3. Obtain and d</a:t>
            </a:r>
            <a:r>
              <a:rPr lang="en-US" sz="1500" b="1" dirty="0" smtClean="0">
                <a:solidFill>
                  <a:srgbClr val="ED8000"/>
                </a:solidFill>
                <a:latin typeface="Segoe UI"/>
              </a:rPr>
              <a:t>eploy certificates</a:t>
            </a:r>
            <a:endParaRPr lang="en-US" sz="1500" b="1" dirty="0">
              <a:solidFill>
                <a:srgbClr val="ED8000"/>
              </a:solidFill>
              <a:latin typeface="Segoe UI"/>
            </a:endParaRPr>
          </a:p>
          <a:p>
            <a:pPr marL="238098" lvl="1" defTabSz="914363" fontAlgn="auto">
              <a:spcBef>
                <a:spcPts val="0"/>
              </a:spcBef>
              <a:spcAft>
                <a:spcPts val="0"/>
              </a:spcAft>
            </a:pPr>
            <a:r>
              <a:rPr lang="en-US" sz="1500" dirty="0">
                <a:solidFill>
                  <a:schemeClr val="bg1">
                    <a:lumMod val="20000"/>
                    <a:lumOff val="80000"/>
                  </a:schemeClr>
                </a:solidFill>
                <a:latin typeface="Segoe UI"/>
              </a:rPr>
              <a:t>Obtain and deploy certificates on E2013 MBX and CAS servers</a:t>
            </a:r>
          </a:p>
        </p:txBody>
      </p:sp>
      <p:pic>
        <p:nvPicPr>
          <p:cNvPr id="20"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792900" y="2967137"/>
            <a:ext cx="220155" cy="56334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34544" y="2954278"/>
            <a:ext cx="220155" cy="563347"/>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2"/>
          <p:cNvGrpSpPr/>
          <p:nvPr/>
        </p:nvGrpSpPr>
        <p:grpSpPr>
          <a:xfrm>
            <a:off x="447121" y="1430338"/>
            <a:ext cx="3721504" cy="675466"/>
            <a:chOff x="335428" y="1172254"/>
            <a:chExt cx="2791856" cy="506731"/>
          </a:xfrm>
        </p:grpSpPr>
        <p:sp>
          <p:nvSpPr>
            <p:cNvPr id="23" name="Rounded Rectangle 23"/>
            <p:cNvSpPr/>
            <p:nvPr/>
          </p:nvSpPr>
          <p:spPr>
            <a:xfrm>
              <a:off x="335428" y="1179994"/>
              <a:ext cx="2660359" cy="474516"/>
            </a:xfrm>
            <a:prstGeom prst="roundRect">
              <a:avLst/>
            </a:prstGeom>
            <a:solidFill>
              <a:srgbClr val="797A7D"/>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smtClean="0">
                <a:ln>
                  <a:noFill/>
                </a:ln>
                <a:solidFill>
                  <a:prstClr val="white"/>
                </a:solidFill>
                <a:effectLst/>
                <a:uLnTx/>
                <a:uFillTx/>
                <a:latin typeface="Segoe UI"/>
              </a:endParaRPr>
            </a:p>
          </p:txBody>
        </p:sp>
        <p:sp>
          <p:nvSpPr>
            <p:cNvPr id="24" name="TextBox 24"/>
            <p:cNvSpPr txBox="1"/>
            <p:nvPr/>
          </p:nvSpPr>
          <p:spPr>
            <a:xfrm>
              <a:off x="1494165" y="1172254"/>
              <a:ext cx="1090176" cy="246237"/>
            </a:xfrm>
            <a:prstGeom prst="rect">
              <a:avLst/>
            </a:prstGeom>
            <a:noFill/>
          </p:spPr>
          <p:txBody>
            <a:bodyPr wrap="square" lIns="0" tIns="0" rIns="0" bIns="0" rtlCol="0">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133" b="0" i="0" u="none" strike="noStrike" kern="0" cap="none" spc="0" normalizeH="0" baseline="0" noProof="0" dirty="0" smtClean="0">
                  <a:ln>
                    <a:noFill/>
                  </a:ln>
                  <a:solidFill>
                    <a:prstClr val="white"/>
                  </a:solidFill>
                  <a:effectLst/>
                  <a:uLnTx/>
                  <a:uFillTx/>
                  <a:latin typeface="Segoe UI"/>
                </a:rPr>
                <a:t>Clients</a:t>
              </a:r>
            </a:p>
          </p:txBody>
        </p:sp>
        <p:sp>
          <p:nvSpPr>
            <p:cNvPr id="25" name="TextBox 25"/>
            <p:cNvSpPr txBox="1"/>
            <p:nvPr/>
          </p:nvSpPr>
          <p:spPr>
            <a:xfrm>
              <a:off x="1592974" y="1340564"/>
              <a:ext cx="1534310" cy="338421"/>
            </a:xfrm>
            <a:prstGeom prst="rect">
              <a:avLst/>
            </a:prstGeom>
            <a:noFill/>
          </p:spPr>
          <p:txBody>
            <a:bodyPr wrap="square" lIns="121883" tIns="60941" rIns="121883" bIns="60941" rtlCol="0">
              <a:sp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066" b="1" i="0" u="none" strike="noStrike" kern="0" cap="none" spc="0" normalizeH="0" baseline="0" noProof="0" dirty="0" smtClean="0">
                  <a:ln>
                    <a:noFill/>
                  </a:ln>
                  <a:solidFill>
                    <a:prstClr val="white"/>
                  </a:solidFill>
                  <a:effectLst/>
                  <a:uLnTx/>
                  <a:uFillTx/>
                  <a:latin typeface="Segoe UI"/>
                </a:rPr>
                <a:t>autodiscover.contoso.com</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066" b="1" i="0" u="none" strike="noStrike" kern="0" cap="none" spc="0" normalizeH="0" baseline="0" noProof="0" dirty="0" smtClean="0">
                  <a:ln>
                    <a:noFill/>
                  </a:ln>
                  <a:solidFill>
                    <a:prstClr val="white"/>
                  </a:solidFill>
                  <a:effectLst/>
                  <a:uLnTx/>
                  <a:uFillTx/>
                  <a:latin typeface="Segoe UI"/>
                </a:rPr>
                <a:t>mail.contoso.com</a:t>
              </a:r>
            </a:p>
          </p:txBody>
        </p:sp>
        <p:grpSp>
          <p:nvGrpSpPr>
            <p:cNvPr id="26" name="Group 26"/>
            <p:cNvGrpSpPr/>
            <p:nvPr/>
          </p:nvGrpSpPr>
          <p:grpSpPr>
            <a:xfrm>
              <a:off x="417267" y="1255741"/>
              <a:ext cx="1193465" cy="323021"/>
              <a:chOff x="813310" y="1295027"/>
              <a:chExt cx="885550" cy="239679"/>
            </a:xfrm>
          </p:grpSpPr>
          <p:pic>
            <p:nvPicPr>
              <p:cNvPr id="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565850" y="1295027"/>
                <a:ext cx="133010" cy="224454"/>
              </a:xfrm>
              <a:prstGeom prst="rect">
                <a:avLst/>
              </a:prstGeom>
              <a:noFill/>
              <a:ln>
                <a:noFill/>
              </a:ln>
              <a:extLst/>
            </p:spPr>
          </p:pic>
          <p:pic>
            <p:nvPicPr>
              <p:cNvPr id="28"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flipH="1">
                <a:off x="813310" y="1298384"/>
                <a:ext cx="308755" cy="236322"/>
              </a:xfrm>
              <a:prstGeom prst="rect">
                <a:avLst/>
              </a:prstGeom>
              <a:noFill/>
              <a:extLst/>
            </p:spPr>
          </p:pic>
          <p:pic>
            <p:nvPicPr>
              <p:cNvPr id="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flipH="1">
                <a:off x="1155758" y="1295885"/>
                <a:ext cx="346171" cy="222739"/>
              </a:xfrm>
              <a:prstGeom prst="rect">
                <a:avLst/>
              </a:prstGeom>
              <a:noFill/>
              <a:extLst/>
            </p:spPr>
          </p:pic>
        </p:grpSp>
      </p:grpSp>
      <p:pic>
        <p:nvPicPr>
          <p:cNvPr id="30"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455685" y="4706373"/>
            <a:ext cx="249300" cy="63793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279099" y="4734031"/>
            <a:ext cx="249300" cy="637934"/>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2"/>
          <p:cNvGrpSpPr/>
          <p:nvPr/>
        </p:nvGrpSpPr>
        <p:grpSpPr>
          <a:xfrm>
            <a:off x="5386248" y="2668635"/>
            <a:ext cx="815461" cy="563347"/>
            <a:chOff x="4048178" y="2100481"/>
            <a:chExt cx="611755" cy="422620"/>
          </a:xfrm>
        </p:grpSpPr>
        <p:pic>
          <p:nvPicPr>
            <p:cNvPr id="33"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494774" y="2100481"/>
              <a:ext cx="165159" cy="42262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048178" y="2100481"/>
              <a:ext cx="165159" cy="42262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271476" y="2100481"/>
              <a:ext cx="165159" cy="422620"/>
            </a:xfrm>
            <a:prstGeom prst="rect">
              <a:avLst/>
            </a:prstGeom>
            <a:noFill/>
            <a:extLst>
              <a:ext uri="{909E8E84-426E-40DD-AFC4-6F175D3DCCD1}">
                <a14:hiddenFill xmlns:a14="http://schemas.microsoft.com/office/drawing/2010/main">
                  <a:solidFill>
                    <a:srgbClr val="FFFFFF"/>
                  </a:solidFill>
                </a14:hiddenFill>
              </a:ext>
            </a:extLst>
          </p:spPr>
        </p:pic>
      </p:grpSp>
      <p:pic>
        <p:nvPicPr>
          <p:cNvPr id="36"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484474" y="2932856"/>
            <a:ext cx="220155" cy="56334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2803" t="20885" r="28059" b="23018"/>
          <a:stretch/>
        </p:blipFill>
        <p:spPr bwMode="auto">
          <a:xfrm>
            <a:off x="3723693" y="3225854"/>
            <a:ext cx="260251" cy="297105"/>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38" name="Group 38"/>
          <p:cNvGrpSpPr/>
          <p:nvPr/>
        </p:nvGrpSpPr>
        <p:grpSpPr>
          <a:xfrm>
            <a:off x="609441" y="2617315"/>
            <a:ext cx="407405" cy="461537"/>
            <a:chOff x="457200" y="1894976"/>
            <a:chExt cx="305633" cy="346243"/>
          </a:xfrm>
        </p:grpSpPr>
        <p:sp>
          <p:nvSpPr>
            <p:cNvPr id="39" name="Rectangle 39"/>
            <p:cNvSpPr/>
            <p:nvPr/>
          </p:nvSpPr>
          <p:spPr>
            <a:xfrm>
              <a:off x="457200" y="1938255"/>
              <a:ext cx="305633" cy="271777"/>
            </a:xfrm>
            <a:prstGeom prst="rect">
              <a:avLst/>
            </a:prstGeom>
            <a:solidFill>
              <a:srgbClr val="FF8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smtClean="0">
                <a:ln>
                  <a:noFill/>
                </a:ln>
                <a:solidFill>
                  <a:prstClr val="white"/>
                </a:solidFill>
                <a:effectLst/>
                <a:uLnTx/>
                <a:uFillTx/>
                <a:latin typeface="Segoe UI"/>
              </a:endParaRPr>
            </a:p>
          </p:txBody>
        </p:sp>
        <p:sp>
          <p:nvSpPr>
            <p:cNvPr id="40" name="Rectangle 40"/>
            <p:cNvSpPr/>
            <p:nvPr/>
          </p:nvSpPr>
          <p:spPr>
            <a:xfrm>
              <a:off x="513598" y="1894976"/>
              <a:ext cx="183810" cy="346243"/>
            </a:xfrm>
            <a:prstGeom prst="rect">
              <a:avLst/>
            </a:prstGeom>
          </p:spPr>
          <p:txBody>
            <a:bodyPr wrap="square">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399" b="1" i="0" u="none" strike="noStrike" kern="0" cap="none" spc="0" normalizeH="0" baseline="0" noProof="0" dirty="0" smtClean="0">
                  <a:ln>
                    <a:noFill/>
                  </a:ln>
                  <a:solidFill>
                    <a:prstClr val="white"/>
                  </a:solidFill>
                  <a:effectLst/>
                  <a:uLnTx/>
                  <a:uFillTx/>
                  <a:latin typeface="Segoe UI"/>
                </a:rPr>
                <a:t>1</a:t>
              </a:r>
            </a:p>
          </p:txBody>
        </p:sp>
      </p:grpSp>
      <p:grpSp>
        <p:nvGrpSpPr>
          <p:cNvPr id="41" name="Group 41"/>
          <p:cNvGrpSpPr/>
          <p:nvPr/>
        </p:nvGrpSpPr>
        <p:grpSpPr>
          <a:xfrm>
            <a:off x="2670900" y="2605283"/>
            <a:ext cx="407405" cy="461537"/>
            <a:chOff x="2013713" y="2431018"/>
            <a:chExt cx="305633" cy="346243"/>
          </a:xfrm>
        </p:grpSpPr>
        <p:sp>
          <p:nvSpPr>
            <p:cNvPr id="42" name="Rectangle 42"/>
            <p:cNvSpPr/>
            <p:nvPr/>
          </p:nvSpPr>
          <p:spPr>
            <a:xfrm>
              <a:off x="2013713" y="2483323"/>
              <a:ext cx="305633" cy="271777"/>
            </a:xfrm>
            <a:prstGeom prst="rect">
              <a:avLst/>
            </a:prstGeom>
            <a:solidFill>
              <a:srgbClr val="FF8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smtClean="0">
                <a:ln>
                  <a:noFill/>
                </a:ln>
                <a:solidFill>
                  <a:prstClr val="white"/>
                </a:solidFill>
                <a:effectLst/>
                <a:uLnTx/>
                <a:uFillTx/>
                <a:latin typeface="Segoe UI"/>
              </a:endParaRPr>
            </a:p>
          </p:txBody>
        </p:sp>
        <p:sp>
          <p:nvSpPr>
            <p:cNvPr id="43" name="Rectangle 43"/>
            <p:cNvSpPr/>
            <p:nvPr/>
          </p:nvSpPr>
          <p:spPr>
            <a:xfrm>
              <a:off x="2074624" y="2431018"/>
              <a:ext cx="183810" cy="346243"/>
            </a:xfrm>
            <a:prstGeom prst="rect">
              <a:avLst/>
            </a:prstGeom>
          </p:spPr>
          <p:txBody>
            <a:bodyPr wrap="square">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399" b="1" i="0" u="none" strike="noStrike" kern="0" cap="none" spc="0" normalizeH="0" baseline="0" noProof="0" dirty="0" smtClean="0">
                  <a:ln>
                    <a:noFill/>
                  </a:ln>
                  <a:solidFill>
                    <a:prstClr val="white"/>
                  </a:solidFill>
                  <a:effectLst/>
                  <a:uLnTx/>
                  <a:uFillTx/>
                  <a:latin typeface="Segoe UI"/>
                </a:rPr>
                <a:t>2</a:t>
              </a:r>
            </a:p>
          </p:txBody>
        </p:sp>
      </p:grpSp>
      <p:grpSp>
        <p:nvGrpSpPr>
          <p:cNvPr id="44" name="Group 44"/>
          <p:cNvGrpSpPr/>
          <p:nvPr/>
        </p:nvGrpSpPr>
        <p:grpSpPr>
          <a:xfrm>
            <a:off x="2670900" y="3565001"/>
            <a:ext cx="407405" cy="461537"/>
            <a:chOff x="3047167" y="2419350"/>
            <a:chExt cx="305633" cy="346243"/>
          </a:xfrm>
        </p:grpSpPr>
        <p:sp>
          <p:nvSpPr>
            <p:cNvPr id="45" name="Rectangle 45"/>
            <p:cNvSpPr/>
            <p:nvPr/>
          </p:nvSpPr>
          <p:spPr>
            <a:xfrm>
              <a:off x="3047167" y="2471655"/>
              <a:ext cx="305633" cy="271777"/>
            </a:xfrm>
            <a:prstGeom prst="rect">
              <a:avLst/>
            </a:prstGeom>
            <a:solidFill>
              <a:srgbClr val="FF8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smtClean="0">
                <a:ln>
                  <a:noFill/>
                </a:ln>
                <a:solidFill>
                  <a:prstClr val="white"/>
                </a:solidFill>
                <a:effectLst/>
                <a:uLnTx/>
                <a:uFillTx/>
                <a:latin typeface="Segoe UI"/>
              </a:endParaRPr>
            </a:p>
          </p:txBody>
        </p:sp>
        <p:sp>
          <p:nvSpPr>
            <p:cNvPr id="46" name="Rectangle 46"/>
            <p:cNvSpPr/>
            <p:nvPr/>
          </p:nvSpPr>
          <p:spPr>
            <a:xfrm>
              <a:off x="3108078" y="2419350"/>
              <a:ext cx="183810" cy="346243"/>
            </a:xfrm>
            <a:prstGeom prst="rect">
              <a:avLst/>
            </a:prstGeom>
          </p:spPr>
          <p:txBody>
            <a:bodyPr wrap="square">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399" b="1" i="0" u="none" strike="noStrike" kern="0" cap="none" spc="0" normalizeH="0" baseline="0" noProof="0" dirty="0" smtClean="0">
                  <a:ln>
                    <a:noFill/>
                  </a:ln>
                  <a:solidFill>
                    <a:prstClr val="white"/>
                  </a:solidFill>
                  <a:effectLst/>
                  <a:uLnTx/>
                  <a:uFillTx/>
                  <a:latin typeface="Segoe UI"/>
                </a:rPr>
                <a:t>3</a:t>
              </a:r>
            </a:p>
          </p:txBody>
        </p:sp>
      </p:grpSp>
      <p:grpSp>
        <p:nvGrpSpPr>
          <p:cNvPr id="47" name="Group 47"/>
          <p:cNvGrpSpPr/>
          <p:nvPr/>
        </p:nvGrpSpPr>
        <p:grpSpPr>
          <a:xfrm>
            <a:off x="4410899" y="2442215"/>
            <a:ext cx="407405" cy="461537"/>
            <a:chOff x="2590800" y="1657350"/>
            <a:chExt cx="305633" cy="346243"/>
          </a:xfrm>
        </p:grpSpPr>
        <p:sp>
          <p:nvSpPr>
            <p:cNvPr id="48" name="Rectangle 48"/>
            <p:cNvSpPr/>
            <p:nvPr/>
          </p:nvSpPr>
          <p:spPr>
            <a:xfrm>
              <a:off x="2590800" y="1709655"/>
              <a:ext cx="305633" cy="271777"/>
            </a:xfrm>
            <a:prstGeom prst="rect">
              <a:avLst/>
            </a:prstGeom>
            <a:solidFill>
              <a:srgbClr val="FF8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smtClean="0">
                <a:ln>
                  <a:noFill/>
                </a:ln>
                <a:solidFill>
                  <a:prstClr val="white"/>
                </a:solidFill>
                <a:effectLst/>
                <a:uLnTx/>
                <a:uFillTx/>
                <a:latin typeface="Segoe UI"/>
              </a:endParaRPr>
            </a:p>
          </p:txBody>
        </p:sp>
        <p:sp>
          <p:nvSpPr>
            <p:cNvPr id="49" name="Rectangle 49"/>
            <p:cNvSpPr/>
            <p:nvPr/>
          </p:nvSpPr>
          <p:spPr>
            <a:xfrm>
              <a:off x="2651711" y="1657350"/>
              <a:ext cx="183810" cy="346243"/>
            </a:xfrm>
            <a:prstGeom prst="rect">
              <a:avLst/>
            </a:prstGeom>
          </p:spPr>
          <p:txBody>
            <a:bodyPr wrap="square">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399" b="1" i="0" u="none" strike="noStrike" kern="0" cap="none" spc="0" normalizeH="0" baseline="0" noProof="0" dirty="0" smtClean="0">
                  <a:ln>
                    <a:noFill/>
                  </a:ln>
                  <a:solidFill>
                    <a:prstClr val="white"/>
                  </a:solidFill>
                  <a:effectLst/>
                  <a:uLnTx/>
                  <a:uFillTx/>
                  <a:latin typeface="Segoe UI"/>
                </a:rPr>
                <a:t>4</a:t>
              </a:r>
            </a:p>
          </p:txBody>
        </p:sp>
      </p:grpSp>
      <p:grpSp>
        <p:nvGrpSpPr>
          <p:cNvPr id="50" name="Group 50"/>
          <p:cNvGrpSpPr/>
          <p:nvPr/>
        </p:nvGrpSpPr>
        <p:grpSpPr>
          <a:xfrm>
            <a:off x="3650114" y="2160063"/>
            <a:ext cx="407405" cy="461537"/>
            <a:chOff x="1810768" y="3638111"/>
            <a:chExt cx="305633" cy="346243"/>
          </a:xfrm>
        </p:grpSpPr>
        <p:sp>
          <p:nvSpPr>
            <p:cNvPr id="51" name="Rectangle 51"/>
            <p:cNvSpPr/>
            <p:nvPr/>
          </p:nvSpPr>
          <p:spPr>
            <a:xfrm>
              <a:off x="1810768" y="3690416"/>
              <a:ext cx="305633" cy="271777"/>
            </a:xfrm>
            <a:prstGeom prst="rect">
              <a:avLst/>
            </a:prstGeom>
            <a:solidFill>
              <a:srgbClr val="FF8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smtClean="0">
                <a:ln>
                  <a:noFill/>
                </a:ln>
                <a:solidFill>
                  <a:prstClr val="white"/>
                </a:solidFill>
                <a:effectLst/>
                <a:uLnTx/>
                <a:uFillTx/>
                <a:latin typeface="Segoe UI"/>
              </a:endParaRPr>
            </a:p>
          </p:txBody>
        </p:sp>
        <p:sp>
          <p:nvSpPr>
            <p:cNvPr id="52" name="Rectangle 52"/>
            <p:cNvSpPr/>
            <p:nvPr/>
          </p:nvSpPr>
          <p:spPr>
            <a:xfrm>
              <a:off x="1871679" y="3638111"/>
              <a:ext cx="183810" cy="346243"/>
            </a:xfrm>
            <a:prstGeom prst="rect">
              <a:avLst/>
            </a:prstGeom>
          </p:spPr>
          <p:txBody>
            <a:bodyPr wrap="square">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399" b="1" i="0" u="none" strike="noStrike" kern="0" cap="none" spc="0" normalizeH="0" baseline="0" noProof="0" dirty="0" smtClean="0">
                  <a:ln>
                    <a:noFill/>
                  </a:ln>
                  <a:solidFill>
                    <a:prstClr val="white"/>
                  </a:solidFill>
                  <a:effectLst/>
                  <a:uLnTx/>
                  <a:uFillTx/>
                  <a:latin typeface="Segoe UI"/>
                </a:rPr>
                <a:t>5</a:t>
              </a:r>
            </a:p>
          </p:txBody>
        </p:sp>
      </p:grpSp>
      <p:grpSp>
        <p:nvGrpSpPr>
          <p:cNvPr id="53" name="Group 53"/>
          <p:cNvGrpSpPr/>
          <p:nvPr/>
        </p:nvGrpSpPr>
        <p:grpSpPr>
          <a:xfrm>
            <a:off x="2670900" y="4853488"/>
            <a:ext cx="407405" cy="461537"/>
            <a:chOff x="4152426" y="3644653"/>
            <a:chExt cx="305633" cy="346243"/>
          </a:xfrm>
        </p:grpSpPr>
        <p:sp>
          <p:nvSpPr>
            <p:cNvPr id="54" name="Rectangle 54"/>
            <p:cNvSpPr/>
            <p:nvPr/>
          </p:nvSpPr>
          <p:spPr>
            <a:xfrm>
              <a:off x="4152426" y="3696958"/>
              <a:ext cx="305633" cy="271777"/>
            </a:xfrm>
            <a:prstGeom prst="rect">
              <a:avLst/>
            </a:prstGeom>
            <a:solidFill>
              <a:srgbClr val="FF8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smtClean="0">
                <a:ln>
                  <a:noFill/>
                </a:ln>
                <a:solidFill>
                  <a:prstClr val="white"/>
                </a:solidFill>
                <a:effectLst/>
                <a:uLnTx/>
                <a:uFillTx/>
                <a:latin typeface="Segoe UI"/>
              </a:endParaRPr>
            </a:p>
          </p:txBody>
        </p:sp>
        <p:sp>
          <p:nvSpPr>
            <p:cNvPr id="55" name="Rectangle 55"/>
            <p:cNvSpPr/>
            <p:nvPr/>
          </p:nvSpPr>
          <p:spPr>
            <a:xfrm>
              <a:off x="4213337" y="3644653"/>
              <a:ext cx="183810" cy="346243"/>
            </a:xfrm>
            <a:prstGeom prst="rect">
              <a:avLst/>
            </a:prstGeom>
          </p:spPr>
          <p:txBody>
            <a:bodyPr wrap="square">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399" b="1" i="0" u="none" strike="noStrike" kern="0" cap="none" spc="0" normalizeH="0" baseline="0" noProof="0" dirty="0" smtClean="0">
                  <a:ln>
                    <a:noFill/>
                  </a:ln>
                  <a:solidFill>
                    <a:prstClr val="white"/>
                  </a:solidFill>
                  <a:effectLst/>
                  <a:uLnTx/>
                  <a:uFillTx/>
                  <a:latin typeface="Segoe UI"/>
                </a:rPr>
                <a:t>6</a:t>
              </a:r>
            </a:p>
          </p:txBody>
        </p:sp>
      </p:grpSp>
      <p:sp>
        <p:nvSpPr>
          <p:cNvPr id="56" name="TextBox 56"/>
          <p:cNvSpPr txBox="1"/>
          <p:nvPr/>
        </p:nvSpPr>
        <p:spPr>
          <a:xfrm>
            <a:off x="1611296" y="3517626"/>
            <a:ext cx="773435" cy="492404"/>
          </a:xfrm>
          <a:prstGeom prst="rect">
            <a:avLst/>
          </a:prstGeom>
          <a:noFill/>
        </p:spPr>
        <p:txBody>
          <a:bodyPr wrap="square" lIns="0" tIns="60941" rIns="0" bIns="60941" rtlCol="0">
            <a:spAutoFit/>
          </a:bodyPr>
          <a:lstStyle/>
          <a:p>
            <a:pPr algn="ctr" defTabSz="914363" fontAlgn="auto">
              <a:spcBef>
                <a:spcPts val="0"/>
              </a:spcBef>
              <a:spcAft>
                <a:spcPts val="0"/>
              </a:spcAft>
            </a:pPr>
            <a:r>
              <a:rPr lang="en-US" sz="1200" dirty="0">
                <a:solidFill>
                  <a:prstClr val="white"/>
                </a:solidFill>
                <a:latin typeface="Segoe UI"/>
              </a:rPr>
              <a:t>E2010 or 2007 CAS</a:t>
            </a:r>
          </a:p>
        </p:txBody>
      </p:sp>
      <p:sp>
        <p:nvSpPr>
          <p:cNvPr id="57" name="TextBox 57"/>
          <p:cNvSpPr txBox="1"/>
          <p:nvPr/>
        </p:nvSpPr>
        <p:spPr>
          <a:xfrm>
            <a:off x="1008620" y="5390567"/>
            <a:ext cx="798789" cy="677070"/>
          </a:xfrm>
          <a:prstGeom prst="rect">
            <a:avLst/>
          </a:prstGeom>
          <a:noFill/>
        </p:spPr>
        <p:txBody>
          <a:bodyPr wrap="square" lIns="121883" tIns="60941" rIns="121883" bIns="60941" rtlCol="0">
            <a:spAutoFit/>
          </a:bodyPr>
          <a:lstStyle/>
          <a:p>
            <a:pPr algn="ctr" defTabSz="914363" fontAlgn="auto">
              <a:spcBef>
                <a:spcPts val="0"/>
              </a:spcBef>
              <a:spcAft>
                <a:spcPts val="0"/>
              </a:spcAft>
            </a:pPr>
            <a:r>
              <a:rPr lang="en-US" sz="1200" dirty="0">
                <a:solidFill>
                  <a:prstClr val="white"/>
                </a:solidFill>
                <a:latin typeface="Segoe UI"/>
              </a:rPr>
              <a:t>E2010 or 2007 MBX</a:t>
            </a:r>
          </a:p>
        </p:txBody>
      </p:sp>
      <p:sp>
        <p:nvSpPr>
          <p:cNvPr id="58" name="TextBox 58"/>
          <p:cNvSpPr txBox="1"/>
          <p:nvPr/>
        </p:nvSpPr>
        <p:spPr>
          <a:xfrm>
            <a:off x="3176098" y="5423596"/>
            <a:ext cx="798789" cy="533313"/>
          </a:xfrm>
          <a:prstGeom prst="rect">
            <a:avLst/>
          </a:prstGeom>
          <a:noFill/>
        </p:spPr>
        <p:txBody>
          <a:bodyPr wrap="square" lIns="121883" tIns="60941" rIns="121883" bIns="60941" rtlCol="0">
            <a:spAutoFit/>
          </a:bodyPr>
          <a:lstStyle/>
          <a:p>
            <a:pPr algn="ctr" defTabSz="914363" fontAlgn="auto">
              <a:spcBef>
                <a:spcPts val="0"/>
              </a:spcBef>
              <a:spcAft>
                <a:spcPts val="0"/>
              </a:spcAft>
            </a:pPr>
            <a:r>
              <a:rPr lang="en-US" sz="1333" dirty="0">
                <a:solidFill>
                  <a:prstClr val="white"/>
                </a:solidFill>
                <a:latin typeface="Segoe UI"/>
              </a:rPr>
              <a:t>E2013 MBX</a:t>
            </a:r>
          </a:p>
        </p:txBody>
      </p:sp>
      <p:cxnSp>
        <p:nvCxnSpPr>
          <p:cNvPr id="59" name="Straight Connector 59"/>
          <p:cNvCxnSpPr/>
          <p:nvPr/>
        </p:nvCxnSpPr>
        <p:spPr>
          <a:xfrm flipH="1">
            <a:off x="3847349" y="2352162"/>
            <a:ext cx="573051" cy="670607"/>
          </a:xfrm>
          <a:prstGeom prst="line">
            <a:avLst/>
          </a:prstGeom>
          <a:noFill/>
          <a:ln w="19050" cap="flat" cmpd="sng" algn="ctr">
            <a:solidFill>
              <a:srgbClr val="FF8C00"/>
            </a:solidFill>
            <a:prstDash val="sysDash"/>
            <a:tailEnd type="arrow"/>
          </a:ln>
          <a:effectLst/>
        </p:spPr>
      </p:cxnSp>
      <p:cxnSp>
        <p:nvCxnSpPr>
          <p:cNvPr id="60" name="Straight Connector 60"/>
          <p:cNvCxnSpPr/>
          <p:nvPr/>
        </p:nvCxnSpPr>
        <p:spPr>
          <a:xfrm flipH="1">
            <a:off x="1907427" y="2136357"/>
            <a:ext cx="706" cy="796499"/>
          </a:xfrm>
          <a:prstGeom prst="line">
            <a:avLst/>
          </a:prstGeom>
          <a:noFill/>
          <a:ln w="19050" cap="flat" cmpd="sng" algn="ctr">
            <a:solidFill>
              <a:srgbClr val="FF8C00"/>
            </a:solidFill>
            <a:prstDash val="solid"/>
            <a:tailEnd type="arrow"/>
          </a:ln>
          <a:effectLst/>
        </p:spPr>
      </p:cxnSp>
      <p:cxnSp>
        <p:nvCxnSpPr>
          <p:cNvPr id="61" name="Straight Connector 61"/>
          <p:cNvCxnSpPr/>
          <p:nvPr/>
        </p:nvCxnSpPr>
        <p:spPr>
          <a:xfrm>
            <a:off x="2550478" y="2136357"/>
            <a:ext cx="894412" cy="813952"/>
          </a:xfrm>
          <a:prstGeom prst="line">
            <a:avLst/>
          </a:prstGeom>
          <a:noFill/>
          <a:ln w="19050" cap="flat" cmpd="sng" algn="ctr">
            <a:solidFill>
              <a:srgbClr val="FF8C00"/>
            </a:solidFill>
            <a:prstDash val="solid"/>
            <a:tailEnd type="arrow"/>
          </a:ln>
          <a:effectLst/>
        </p:spPr>
      </p:cxnSp>
      <p:sp>
        <p:nvSpPr>
          <p:cNvPr id="62" name="TextBox 62"/>
          <p:cNvSpPr txBox="1"/>
          <p:nvPr/>
        </p:nvSpPr>
        <p:spPr>
          <a:xfrm>
            <a:off x="1184911" y="4163794"/>
            <a:ext cx="832623" cy="328193"/>
          </a:xfrm>
          <a:prstGeom prst="rect">
            <a:avLst/>
          </a:prstGeom>
          <a:solidFill>
            <a:srgbClr val="68217A">
              <a:lumMod val="50000"/>
            </a:srgbClr>
          </a:solidFill>
          <a:effectLst/>
        </p:spPr>
        <p:txBody>
          <a:bodyPr wrap="square" lIns="121883" tIns="60941" rIns="121883" bIns="60941" rtlCol="0">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333" b="0" i="0" u="none" strike="noStrike" kern="0" cap="none" spc="0" normalizeH="0" baseline="0" noProof="0" dirty="0" smtClean="0">
                <a:ln>
                  <a:noFill/>
                </a:ln>
                <a:solidFill>
                  <a:prstClr val="white"/>
                </a:solidFill>
                <a:effectLst/>
                <a:uLnTx/>
                <a:uFillTx/>
                <a:latin typeface="Segoe UI"/>
              </a:rPr>
              <a:t>SP/RU</a:t>
            </a:r>
          </a:p>
        </p:txBody>
      </p:sp>
      <p:sp>
        <p:nvSpPr>
          <p:cNvPr id="63" name="TextBox 63"/>
          <p:cNvSpPr txBox="1"/>
          <p:nvPr/>
        </p:nvSpPr>
        <p:spPr>
          <a:xfrm>
            <a:off x="5515333" y="3818437"/>
            <a:ext cx="759989" cy="328193"/>
          </a:xfrm>
          <a:prstGeom prst="rect">
            <a:avLst/>
          </a:prstGeom>
          <a:solidFill>
            <a:srgbClr val="68217A">
              <a:lumMod val="50000"/>
            </a:srgbClr>
          </a:solidFill>
          <a:effectLst/>
        </p:spPr>
        <p:txBody>
          <a:bodyPr wrap="square" lIns="121883" tIns="60941" rIns="121883" bIns="60941" rtlCol="0">
            <a:spAutoFit/>
          </a:bodyPr>
          <a:lstStyle>
            <a:defPPr>
              <a:defRPr lang="en-US"/>
            </a:defPPr>
            <a:lvl1pPr algn="ctr">
              <a:defRPr sz="1000">
                <a:solidFill>
                  <a:schemeClr val="bg1"/>
                </a:solidFill>
                <a:latin typeface="+mj-lt"/>
              </a:defRPr>
            </a:lvl1p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333" b="0" i="0" u="none" strike="noStrike" kern="0" cap="none" spc="0" normalizeH="0" baseline="0" noProof="0" dirty="0">
                <a:ln>
                  <a:noFill/>
                </a:ln>
                <a:solidFill>
                  <a:prstClr val="white"/>
                </a:solidFill>
                <a:effectLst/>
                <a:uLnTx/>
                <a:uFillTx/>
                <a:latin typeface="Segoe UI"/>
              </a:rPr>
              <a:t>SP/RU</a:t>
            </a:r>
          </a:p>
        </p:txBody>
      </p:sp>
      <p:cxnSp>
        <p:nvCxnSpPr>
          <p:cNvPr id="64" name="Straight Connector 64"/>
          <p:cNvCxnSpPr/>
          <p:nvPr/>
        </p:nvCxnSpPr>
        <p:spPr>
          <a:xfrm>
            <a:off x="1902976" y="2136357"/>
            <a:ext cx="4451" cy="796499"/>
          </a:xfrm>
          <a:prstGeom prst="line">
            <a:avLst/>
          </a:prstGeom>
          <a:noFill/>
          <a:ln w="19050" cap="flat" cmpd="sng" algn="ctr">
            <a:solidFill>
              <a:srgbClr val="FF8C00"/>
            </a:solidFill>
            <a:prstDash val="sysDash"/>
            <a:tailEnd type="arrow"/>
          </a:ln>
          <a:effectLst/>
        </p:spPr>
      </p:cxnSp>
      <p:grpSp>
        <p:nvGrpSpPr>
          <p:cNvPr id="65" name="Group 65"/>
          <p:cNvGrpSpPr/>
          <p:nvPr/>
        </p:nvGrpSpPr>
        <p:grpSpPr>
          <a:xfrm>
            <a:off x="4410900" y="1440247"/>
            <a:ext cx="2453939" cy="632930"/>
            <a:chOff x="3309037" y="1179689"/>
            <a:chExt cx="1840934" cy="474821"/>
          </a:xfrm>
        </p:grpSpPr>
        <p:sp>
          <p:nvSpPr>
            <p:cNvPr id="66" name="Rounded Rectangle 66"/>
            <p:cNvSpPr/>
            <p:nvPr/>
          </p:nvSpPr>
          <p:spPr>
            <a:xfrm>
              <a:off x="3309037" y="1179993"/>
              <a:ext cx="1840934" cy="474517"/>
            </a:xfrm>
            <a:prstGeom prst="roundRect">
              <a:avLst/>
            </a:prstGeom>
            <a:solidFill>
              <a:srgbClr val="FF8C00">
                <a:alpha val="74902"/>
              </a:srgbClr>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dirty="0" smtClean="0">
                <a:ln>
                  <a:noFill/>
                </a:ln>
                <a:solidFill>
                  <a:prstClr val="white"/>
                </a:solidFill>
                <a:effectLst/>
                <a:uLnTx/>
                <a:uFillTx/>
                <a:latin typeface="Segoe UI"/>
              </a:endParaRPr>
            </a:p>
          </p:txBody>
        </p:sp>
        <p:pic>
          <p:nvPicPr>
            <p:cNvPr id="67" name="Picture 2" descr="C:\Users\hannahr\Desktop\Clou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23481" y="1195540"/>
              <a:ext cx="781823" cy="437114"/>
            </a:xfrm>
            <a:prstGeom prst="rect">
              <a:avLst/>
            </a:prstGeom>
            <a:noFill/>
          </p:spPr>
        </p:pic>
        <p:sp>
          <p:nvSpPr>
            <p:cNvPr id="68" name="TextBox 68"/>
            <p:cNvSpPr txBox="1"/>
            <p:nvPr/>
          </p:nvSpPr>
          <p:spPr>
            <a:xfrm>
              <a:off x="3386658" y="1179689"/>
              <a:ext cx="1090176" cy="246237"/>
            </a:xfrm>
            <a:prstGeom prst="rect">
              <a:avLst/>
            </a:prstGeom>
            <a:noFill/>
          </p:spPr>
          <p:txBody>
            <a:bodyPr wrap="square" lIns="0" tIns="0" rIns="0" bIns="0" rtlCol="0">
              <a:sp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2133" b="0" i="0" u="none" strike="noStrike" kern="0" cap="none" spc="0" normalizeH="0" baseline="0" noProof="0" dirty="0" smtClean="0">
                  <a:ln>
                    <a:noFill/>
                  </a:ln>
                  <a:solidFill>
                    <a:prstClr val="white"/>
                  </a:solidFill>
                  <a:effectLst/>
                  <a:uLnTx/>
                  <a:uFillTx/>
                  <a:latin typeface="Segoe UI"/>
                </a:rPr>
                <a:t>Office 365</a:t>
              </a:r>
            </a:p>
          </p:txBody>
        </p:sp>
      </p:grpSp>
      <p:sp>
        <p:nvSpPr>
          <p:cNvPr id="69" name="TextBox 69"/>
          <p:cNvSpPr txBox="1"/>
          <p:nvPr/>
        </p:nvSpPr>
        <p:spPr>
          <a:xfrm>
            <a:off x="6940296" y="5822184"/>
            <a:ext cx="4895477" cy="353905"/>
          </a:xfrm>
          <a:prstGeom prst="rect">
            <a:avLst/>
          </a:prstGeom>
          <a:noFill/>
        </p:spPr>
        <p:txBody>
          <a:bodyPr wrap="square" lIns="121883" tIns="60941" rIns="121883" bIns="60941" rtlCol="0">
            <a:spAutoFit/>
          </a:bodyPr>
          <a:lstStyle/>
          <a:p>
            <a:pPr defTabSz="914363" fontAlgn="auto">
              <a:spcBef>
                <a:spcPts val="0"/>
              </a:spcBef>
              <a:spcAft>
                <a:spcPts val="0"/>
              </a:spcAft>
            </a:pPr>
            <a:r>
              <a:rPr lang="en-US" sz="1500" b="1" dirty="0">
                <a:solidFill>
                  <a:srgbClr val="ED8000"/>
                </a:solidFill>
                <a:latin typeface="Segoe UI"/>
              </a:rPr>
              <a:t>7. Move mailboxes</a:t>
            </a:r>
          </a:p>
        </p:txBody>
      </p:sp>
      <p:pic>
        <p:nvPicPr>
          <p:cNvPr id="70"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2803" t="20885" r="28059" b="23018"/>
          <a:stretch/>
        </p:blipFill>
        <p:spPr bwMode="auto">
          <a:xfrm>
            <a:off x="3744858" y="5040842"/>
            <a:ext cx="260251" cy="29710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1" name="TextBox 71"/>
          <p:cNvSpPr txBox="1"/>
          <p:nvPr/>
        </p:nvSpPr>
        <p:spPr>
          <a:xfrm>
            <a:off x="4067693" y="2027559"/>
            <a:ext cx="1447602" cy="287092"/>
          </a:xfrm>
          <a:prstGeom prst="rect">
            <a:avLst/>
          </a:prstGeom>
          <a:noFill/>
          <a:ln>
            <a:noFill/>
          </a:ln>
        </p:spPr>
        <p:txBody>
          <a:bodyPr wrap="square" lIns="60944" tIns="60941" rIns="60944" bIns="60941" rtlCol="0">
            <a:spAutoFit/>
          </a:bodyPr>
          <a:lstStyle/>
          <a:p>
            <a:pPr defTabSz="914363" fontAlgn="auto">
              <a:spcBef>
                <a:spcPts val="0"/>
              </a:spcBef>
              <a:spcAft>
                <a:spcPts val="0"/>
              </a:spcAft>
            </a:pPr>
            <a:r>
              <a:rPr lang="en-US" sz="1066" b="1" dirty="0">
                <a:solidFill>
                  <a:schemeClr val="bg1">
                    <a:lumMod val="20000"/>
                    <a:lumOff val="80000"/>
                  </a:schemeClr>
                </a:solidFill>
                <a:latin typeface="Segoe UI"/>
              </a:rPr>
              <a:t>Autodiscover &amp; EWS</a:t>
            </a:r>
          </a:p>
        </p:txBody>
      </p:sp>
      <p:sp>
        <p:nvSpPr>
          <p:cNvPr id="72" name="TextBox 72"/>
          <p:cNvSpPr txBox="1"/>
          <p:nvPr/>
        </p:nvSpPr>
        <p:spPr>
          <a:xfrm>
            <a:off x="4600060" y="2196988"/>
            <a:ext cx="505978" cy="287092"/>
          </a:xfrm>
          <a:prstGeom prst="rect">
            <a:avLst/>
          </a:prstGeom>
          <a:noFill/>
        </p:spPr>
        <p:txBody>
          <a:bodyPr wrap="square" lIns="60944" tIns="60941" rIns="60944" bIns="60941" rtlCol="0">
            <a:spAutoFit/>
          </a:bodyPr>
          <a:lstStyle/>
          <a:p>
            <a:pPr defTabSz="914363" fontAlgn="auto">
              <a:spcBef>
                <a:spcPts val="0"/>
              </a:spcBef>
              <a:spcAft>
                <a:spcPts val="0"/>
              </a:spcAft>
            </a:pPr>
            <a:r>
              <a:rPr lang="en-US" sz="1066" b="1" dirty="0">
                <a:solidFill>
                  <a:schemeClr val="bg1">
                    <a:lumMod val="20000"/>
                    <a:lumOff val="80000"/>
                  </a:schemeClr>
                </a:solidFill>
                <a:latin typeface="Segoe UI"/>
              </a:rPr>
              <a:t>SMTP</a:t>
            </a:r>
          </a:p>
        </p:txBody>
      </p:sp>
      <p:pic>
        <p:nvPicPr>
          <p:cNvPr id="73" name="Picture 5" descr="W:\Open Engagements\Productivity\MS-Unified Communications\#1601 BizProd MOD Team Core Content Work\New Iconography\People\GroupOfPeople_06081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54523" y="4952545"/>
            <a:ext cx="565111" cy="565111"/>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5" descr="W:\Open Engagements\Productivity\MS-Unified Communications\#1601 BizProd MOD Team Core Content Work\New Iconography\People\GroupOfPeople_06081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206015" y="2856140"/>
            <a:ext cx="565111" cy="565111"/>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5"/>
          <p:cNvGrpSpPr/>
          <p:nvPr/>
        </p:nvGrpSpPr>
        <p:grpSpPr>
          <a:xfrm>
            <a:off x="2131934" y="5257327"/>
            <a:ext cx="407405" cy="461537"/>
            <a:chOff x="4152426" y="3644653"/>
            <a:chExt cx="305633" cy="346243"/>
          </a:xfrm>
        </p:grpSpPr>
        <p:sp>
          <p:nvSpPr>
            <p:cNvPr id="76" name="Rectangle 76"/>
            <p:cNvSpPr/>
            <p:nvPr/>
          </p:nvSpPr>
          <p:spPr>
            <a:xfrm>
              <a:off x="4152426" y="3696958"/>
              <a:ext cx="305633" cy="271777"/>
            </a:xfrm>
            <a:prstGeom prst="rect">
              <a:avLst/>
            </a:prstGeom>
            <a:solidFill>
              <a:srgbClr val="FF8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smtClean="0">
                <a:ln>
                  <a:noFill/>
                </a:ln>
                <a:solidFill>
                  <a:prstClr val="white"/>
                </a:solidFill>
                <a:effectLst/>
                <a:uLnTx/>
                <a:uFillTx/>
                <a:latin typeface="Segoe UI"/>
              </a:endParaRPr>
            </a:p>
          </p:txBody>
        </p:sp>
        <p:sp>
          <p:nvSpPr>
            <p:cNvPr id="77" name="Rectangle 77"/>
            <p:cNvSpPr/>
            <p:nvPr/>
          </p:nvSpPr>
          <p:spPr>
            <a:xfrm>
              <a:off x="4213337" y="3644653"/>
              <a:ext cx="183810" cy="346243"/>
            </a:xfrm>
            <a:prstGeom prst="rect">
              <a:avLst/>
            </a:prstGeom>
          </p:spPr>
          <p:txBody>
            <a:bodyPr wrap="square">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399" b="1" i="0" u="none" strike="noStrike" kern="0" cap="none" spc="0" normalizeH="0" baseline="0" noProof="0" dirty="0" smtClean="0">
                  <a:ln>
                    <a:noFill/>
                  </a:ln>
                  <a:solidFill>
                    <a:prstClr val="white"/>
                  </a:solidFill>
                  <a:effectLst/>
                  <a:uLnTx/>
                  <a:uFillTx/>
                  <a:latin typeface="Segoe UI"/>
                </a:rPr>
                <a:t>7</a:t>
              </a:r>
            </a:p>
          </p:txBody>
        </p:sp>
      </p:grpSp>
    </p:spTree>
    <p:extLst>
      <p:ext uri="{BB962C8B-B14F-4D97-AF65-F5344CB8AC3E}">
        <p14:creationId xmlns:p14="http://schemas.microsoft.com/office/powerpoint/2010/main" val="207071410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par>
                                <p:cTn id="37" presetID="10"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par>
                                <p:cTn id="51" presetID="10" presetClass="entr" presetSubtype="0" fill="hold" nodeType="with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fade">
                                      <p:cBhvr>
                                        <p:cTn id="53" dur="500"/>
                                        <p:tgtEl>
                                          <p:spTgt spid="7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fade">
                                      <p:cBhvr>
                                        <p:cTn id="64" dur="500"/>
                                        <p:tgtEl>
                                          <p:spTgt spid="64"/>
                                        </p:tgtEl>
                                      </p:cBhvr>
                                    </p:animEffect>
                                  </p:childTnLst>
                                </p:cTn>
                              </p:par>
                              <p:par>
                                <p:cTn id="65" presetID="22" presetClass="entr" presetSubtype="1"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up)">
                                      <p:cBhvr>
                                        <p:cTn id="67" dur="500"/>
                                        <p:tgtEl>
                                          <p:spTgt spid="5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fade">
                                      <p:cBhvr>
                                        <p:cTn id="70" dur="500"/>
                                        <p:tgtEl>
                                          <p:spTgt spid="7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fade">
                                      <p:cBhvr>
                                        <p:cTn id="73" dur="500"/>
                                        <p:tgtEl>
                                          <p:spTgt spid="7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fade">
                                      <p:cBhvr>
                                        <p:cTn id="78" dur="500"/>
                                        <p:tgtEl>
                                          <p:spTgt spid="50"/>
                                        </p:tgtEl>
                                      </p:cBhvr>
                                    </p:animEffect>
                                  </p:childTnLst>
                                </p:cTn>
                              </p:par>
                              <p:par>
                                <p:cTn id="79" presetID="22" presetClass="entr" presetSubtype="1" fill="hold" nodeType="with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wipe(up)">
                                      <p:cBhvr>
                                        <p:cTn id="81" dur="500"/>
                                        <p:tgtEl>
                                          <p:spTgt spid="61"/>
                                        </p:tgtEl>
                                      </p:cBhvr>
                                    </p:animEffect>
                                  </p:childTnLst>
                                </p:cTn>
                              </p:par>
                              <p:par>
                                <p:cTn id="82" presetID="10" presetClass="exit" presetSubtype="0" fill="hold" nodeType="withEffect">
                                  <p:stCondLst>
                                    <p:cond delay="0"/>
                                  </p:stCondLst>
                                  <p:childTnLst>
                                    <p:animEffect transition="out" filter="fade">
                                      <p:cBhvr>
                                        <p:cTn id="83" dur="500"/>
                                        <p:tgtEl>
                                          <p:spTgt spid="60"/>
                                        </p:tgtEl>
                                      </p:cBhvr>
                                    </p:animEffect>
                                    <p:set>
                                      <p:cBhvr>
                                        <p:cTn id="84" dur="1" fill="hold">
                                          <p:stCondLst>
                                            <p:cond delay="499"/>
                                          </p:stCondLst>
                                        </p:cTn>
                                        <p:tgtEl>
                                          <p:spTgt spid="60"/>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5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3"/>
                                        </p:tgtEl>
                                        <p:attrNameLst>
                                          <p:attrName>style.visibility</p:attrName>
                                        </p:attrNameLst>
                                      </p:cBhvr>
                                      <p:to>
                                        <p:strVal val="visible"/>
                                      </p:to>
                                    </p:set>
                                    <p:animEffect transition="in" filter="fade">
                                      <p:cBhvr>
                                        <p:cTn id="92" dur="500"/>
                                        <p:tgtEl>
                                          <p:spTgt spid="5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fade">
                                      <p:cBhvr>
                                        <p:cTn id="95" dur="500"/>
                                        <p:tgtEl>
                                          <p:spTgt spid="1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par>
                                <p:cTn id="101" presetID="10" presetClass="entr" presetSubtype="0" fill="hold"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500"/>
                                        <p:tgtEl>
                                          <p:spTgt spid="75"/>
                                        </p:tgtEl>
                                      </p:cBhvr>
                                    </p:animEffect>
                                  </p:childTnLst>
                                </p:cTn>
                              </p:par>
                              <p:par>
                                <p:cTn id="104" presetID="19" presetClass="emph" presetSubtype="0" fill="hold" nodeType="withEffect">
                                  <p:stCondLst>
                                    <p:cond delay="0"/>
                                  </p:stCondLst>
                                  <p:childTnLst>
                                    <p:animClr clrSpc="rgb" dir="cw">
                                      <p:cBhvr override="childStyle">
                                        <p:cTn id="105" dur="500" fill="hold"/>
                                        <p:tgtEl>
                                          <p:spTgt spid="73"/>
                                        </p:tgtEl>
                                        <p:attrNameLst>
                                          <p:attrName>style.color</p:attrName>
                                        </p:attrNameLst>
                                      </p:cBhvr>
                                      <p:to>
                                        <a:srgbClr val="D2D2D2"/>
                                      </p:to>
                                    </p:animClr>
                                    <p:animClr clrSpc="rgb" dir="cw">
                                      <p:cBhvr>
                                        <p:cTn id="106" dur="500" fill="hold"/>
                                        <p:tgtEl>
                                          <p:spTgt spid="73"/>
                                        </p:tgtEl>
                                        <p:attrNameLst>
                                          <p:attrName>fillcolor</p:attrName>
                                        </p:attrNameLst>
                                      </p:cBhvr>
                                      <p:to>
                                        <a:srgbClr val="D2D2D2"/>
                                      </p:to>
                                    </p:animClr>
                                    <p:set>
                                      <p:cBhvr>
                                        <p:cTn id="107" dur="500" fill="hold"/>
                                        <p:tgtEl>
                                          <p:spTgt spid="73"/>
                                        </p:tgtEl>
                                        <p:attrNameLst>
                                          <p:attrName>fill.type</p:attrName>
                                        </p:attrNameLst>
                                      </p:cBhvr>
                                      <p:to>
                                        <p:strVal val="solid"/>
                                      </p:to>
                                    </p:set>
                                    <p:set>
                                      <p:cBhvr>
                                        <p:cTn id="108" dur="500" fill="hold"/>
                                        <p:tgtEl>
                                          <p:spTgt spid="73"/>
                                        </p:tgtEl>
                                        <p:attrNameLst>
                                          <p:attrName>fill.on</p:attrName>
                                        </p:attrNameLst>
                                      </p:cBhvr>
                                      <p:to>
                                        <p:strVal val="true"/>
                                      </p:to>
                                    </p:set>
                                  </p:childTnLst>
                                </p:cTn>
                              </p:par>
                              <p:par>
                                <p:cTn id="109" presetID="19" presetClass="emph" presetSubtype="0" fill="hold" nodeType="withEffect">
                                  <p:stCondLst>
                                    <p:cond delay="0"/>
                                  </p:stCondLst>
                                  <p:childTnLst>
                                    <p:animClr clrSpc="rgb" dir="cw">
                                      <p:cBhvr override="childStyle">
                                        <p:cTn id="110" dur="500" fill="hold"/>
                                        <p:tgtEl>
                                          <p:spTgt spid="74"/>
                                        </p:tgtEl>
                                        <p:attrNameLst>
                                          <p:attrName>style.color</p:attrName>
                                        </p:attrNameLst>
                                      </p:cBhvr>
                                      <p:to>
                                        <a:srgbClr val="D2D2D2"/>
                                      </p:to>
                                    </p:animClr>
                                    <p:animClr clrSpc="rgb" dir="cw">
                                      <p:cBhvr>
                                        <p:cTn id="111" dur="500" fill="hold"/>
                                        <p:tgtEl>
                                          <p:spTgt spid="74"/>
                                        </p:tgtEl>
                                        <p:attrNameLst>
                                          <p:attrName>fillcolor</p:attrName>
                                        </p:attrNameLst>
                                      </p:cBhvr>
                                      <p:to>
                                        <a:srgbClr val="D2D2D2"/>
                                      </p:to>
                                    </p:animClr>
                                    <p:set>
                                      <p:cBhvr>
                                        <p:cTn id="112" dur="500" fill="hold"/>
                                        <p:tgtEl>
                                          <p:spTgt spid="74"/>
                                        </p:tgtEl>
                                        <p:attrNameLst>
                                          <p:attrName>fill.type</p:attrName>
                                        </p:attrNameLst>
                                      </p:cBhvr>
                                      <p:to>
                                        <p:strVal val="solid"/>
                                      </p:to>
                                    </p:set>
                                    <p:set>
                                      <p:cBhvr>
                                        <p:cTn id="113" dur="500" fill="hold"/>
                                        <p:tgtEl>
                                          <p:spTgt spid="74"/>
                                        </p:tgtEl>
                                        <p:attrNameLst>
                                          <p:attrName>fill.on</p:attrName>
                                        </p:attrNameLst>
                                      </p:cBhvr>
                                      <p:to>
                                        <p:strVal val="true"/>
                                      </p:to>
                                    </p:set>
                                  </p:childTnLst>
                                </p:cTn>
                              </p:par>
                            </p:childTnLst>
                          </p:cTn>
                        </p:par>
                        <p:par>
                          <p:cTn id="114" fill="hold">
                            <p:stCondLst>
                              <p:cond delay="500"/>
                            </p:stCondLst>
                            <p:childTnLst>
                              <p:par>
                                <p:cTn id="115" presetID="0" presetClass="path" presetSubtype="0" accel="50000" decel="50000" fill="hold" nodeType="afterEffect">
                                  <p:stCondLst>
                                    <p:cond delay="0"/>
                                  </p:stCondLst>
                                  <p:childTnLst>
                                    <p:animMotion origin="layout" path="M -0.00069 -0.00031 C 0.0066 0.05124 0.00417 0.10988 0.02327 0.1534 C 0.03108 0.1713 0.03837 0.1858 0.05139 0.19043 C 0.05695 0.18982 0.0625 0.18982 0.06806 0.18858 C 0.07032 0.18796 0.07223 0.18611 0.07431 0.18488 C 0.07674 0.18333 0.08056 0.17747 0.08056 0.17747 C 0.08646 0.16142 0.07865 0.18025 0.08577 0.17006 C 0.08681 0.16852 0.08698 0.16605 0.08785 0.16451 C 0.08872 0.16296 0.08994 0.16204 0.09098 0.1608 C 0.09167 0.15895 0.09219 0.15679 0.09306 0.15525 C 0.09393 0.15371 0.09532 0.1534 0.09619 0.15154 C 0.10018 0.14259 0.09358 0.14815 0.10035 0.14414 C 0.10139 0.13827 0.10816 0.12099 0.11077 0.11636 C 0.1132 0.1034 0.11563 0.09043 0.11806 0.07747 C 0.11875 0.07377 0.11945 0.07006 0.12014 0.06636 C 0.12049 0.06451 0.12119 0.0608 0.12119 0.0608 C 0.12709 -0.02407 0.12587 -0.11018 0.13264 -0.19475 C 0.13386 -0.20957 0.13369 -0.22469 0.13577 -0.2392 C 0.1375 -0.26697 0.14011 -0.29228 0.14514 -0.31883 C 0.14775 -0.33271 0.15174 -0.34753 0.15869 -0.35586 C 0.16007 -0.36327 0.16129 -0.36636 0.16494 -0.37068 C 0.16684 -0.38055 0.17639 -0.3929 0.18039 -0.40031 C 0.1823 -0.40339 0.18681 -0.40771 0.18681 -0.40771 C 0.18733 -0.40957 0.18803 -0.41173 0.18889 -0.41327 C 0.19063 -0.41605 0.19497 -0.42068 0.19497 -0.42068 C 0.20105 -0.43673 0.19323 -0.4179 0.20035 -0.42808 C 0.20139 -0.42963 0.20157 -0.4321 0.20244 -0.43364 C 0.20452 -0.43734 0.20608 -0.43765 0.20869 -0.4392 C 0.2125 -0.44938 0.22032 -0.4537 0.22639 -0.45957 C 0.23594 -0.46913 0.25278 -0.4858 0.26389 -0.48734 C 0.27987 -0.48981 0.29584 -0.49228 0.31181 -0.49475 C 0.32014 -0.49599 0.3375 -0.50031 0.34827 -0.50031 " pathEditMode="relative" ptsTypes="fffffffffffffffffffffffffffffffA">
                                      <p:cBhvr>
                                        <p:cTn id="116" dur="2000" fill="hold"/>
                                        <p:tgtEl>
                                          <p:spTgt spid="73"/>
                                        </p:tgtEl>
                                        <p:attrNameLst>
                                          <p:attrName>ppt_x</p:attrName>
                                          <p:attrName>ppt_y</p:attrName>
                                        </p:attrNameLst>
                                      </p:cBhvr>
                                    </p:animMotion>
                                  </p:childTnLst>
                                </p:cTn>
                              </p:par>
                              <p:par>
                                <p:cTn id="117" presetID="0" presetClass="path" presetSubtype="0" accel="50000" decel="50000" fill="hold" nodeType="withEffect">
                                  <p:stCondLst>
                                    <p:cond delay="0"/>
                                  </p:stCondLst>
                                  <p:childTnLst>
                                    <p:animMotion origin="layout" path="M 6.66667E-6 2.59259E-6 C -0.03541 -0.00185 -0.04861 -0.00371 -0.08749 2.59259E-6 C -0.0934 0.00061 -0.1144 0.01142 -0.11874 0.01666 C -0.12309 0.02191 -0.12638 0.02685 -0.13124 0.02963 C -0.13715 0.04568 -0.12934 0.02685 -0.13645 0.03703 C -0.13836 0.03981 -0.13975 0.04352 -0.14166 0.04629 C -0.14704 0.05494 -0.15121 0.06512 -0.15729 0.07222 C -0.16006 0.07963 -0.16354 0.08765 -0.1677 0.09259 C -0.16996 0.10463 -0.16684 0.0929 -0.17187 0.1 C -0.17291 0.10154 -0.17309 0.10401 -0.17395 0.10555 C -0.17482 0.1071 -0.17604 0.10802 -0.17708 0.10926 C -0.18177 0.12191 -0.19236 0.14043 -0.19479 0.1537 C -0.19618 0.16142 -0.20208 0.17592 -0.2052 0.18148 C -0.20711 0.18487 -0.21128 0.19352 -0.21458 0.19629 C -0.21666 0.19784 -0.22083 0.2 -0.22083 0.2 C -0.23211 0.19722 -0.22673 0.19907 -0.23333 0.18889 C -0.23524 0.18611 -0.23958 0.18148 -0.23958 0.18148 C -0.24201 0.175 -0.24201 0.17099 -0.24583 0.16666 C -0.24774 0.15679 -0.24965 0.14722 -0.25104 0.13703 C -0.25086 0.13117 -0.25138 0.09259 -0.24895 0.07592 C -0.24409 0.04136 -0.23298 0.00926 -0.22083 -0.01852 C -0.21736 -0.02624 -0.21493 -0.0392 -0.21041 -0.04445 C -0.2085 -0.05463 -0.2019 -0.07006 -0.19687 -0.07593 C -0.19392 -0.09167 -0.18472 -0.10062 -0.17812 -0.11111 C -0.17326 -0.11883 -0.16874 -0.12963 -0.16249 -0.13334 C -0.15815 -0.14476 -0.14843 -0.15062 -0.14166 -0.15741 C -0.13628 -0.16266 -0.13159 -0.16976 -0.12604 -0.17408 C -0.11562 -0.18241 -0.10503 -0.18488 -0.09374 -0.18704 C -0.06736 -0.18581 -0.04444 -0.18148 -0.01874 -0.17778 C -0.00642 -0.17037 0.00591 -0.17037 0.01876 -0.17037 " pathEditMode="relative" ptsTypes="fffffffffffffffffffffffffffffA">
                                      <p:cBhvr>
                                        <p:cTn id="118" dur="2000" fill="hold"/>
                                        <p:tgtEl>
                                          <p:spTgt spid="7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P spid="15" grpId="0"/>
      <p:bldP spid="16" grpId="0"/>
      <p:bldP spid="17" grpId="0"/>
      <p:bldP spid="18" grpId="0"/>
      <p:bldP spid="58" grpId="0"/>
      <p:bldP spid="62" grpId="0" animBg="1"/>
      <p:bldP spid="63" grpId="0" animBg="1"/>
      <p:bldP spid="69" grpId="0"/>
      <p:bldP spid="71" grpId="0"/>
      <p:bldP spid="7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2013 hybrid </a:t>
            </a:r>
            <a:r>
              <a:rPr lang="de-DE" dirty="0" err="1"/>
              <a:t>deployment</a:t>
            </a:r>
            <a:r>
              <a:rPr lang="de-DE" dirty="0"/>
              <a:t> </a:t>
            </a:r>
            <a:r>
              <a:rPr lang="de-DE" dirty="0" err="1"/>
              <a:t>flow</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98</a:t>
            </a:fld>
            <a:endParaRPr lang="de-DE"/>
          </a:p>
        </p:txBody>
      </p:sp>
      <p:sp>
        <p:nvSpPr>
          <p:cNvPr id="5" name="Rectangle 17"/>
          <p:cNvSpPr/>
          <p:nvPr/>
        </p:nvSpPr>
        <p:spPr>
          <a:xfrm>
            <a:off x="432635" y="2426050"/>
            <a:ext cx="4235686" cy="3957660"/>
          </a:xfrm>
          <a:prstGeom prst="rect">
            <a:avLst/>
          </a:prstGeom>
          <a:solidFill>
            <a:srgbClr val="797A7D"/>
          </a:solidFill>
          <a:ln w="10795" cap="flat" cmpd="sng" algn="ctr">
            <a:noFill/>
            <a:prstDash val="solid"/>
          </a:ln>
          <a:effectLst/>
        </p:spPr>
        <p:txBody>
          <a:bodyPr lIns="121899" tIns="60949" rIns="121899" bIns="60949"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a:endParaRPr>
          </a:p>
        </p:txBody>
      </p:sp>
      <p:sp>
        <p:nvSpPr>
          <p:cNvPr id="6" name="Rectangle 97"/>
          <p:cNvSpPr/>
          <p:nvPr/>
        </p:nvSpPr>
        <p:spPr>
          <a:xfrm>
            <a:off x="2740088" y="2787431"/>
            <a:ext cx="1670811" cy="3235056"/>
          </a:xfrm>
          <a:prstGeom prst="rect">
            <a:avLst/>
          </a:prstGeom>
          <a:solidFill>
            <a:srgbClr val="EB3C00"/>
          </a:solidFill>
          <a:ln w="10795" cap="flat" cmpd="sng" algn="ctr">
            <a:noFill/>
            <a:prstDash val="solid"/>
          </a:ln>
          <a:effectLst/>
        </p:spPr>
        <p:txBody>
          <a:bodyPr lIns="121899" tIns="60949" rIns="121899" bIns="60949"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a:endParaRPr>
          </a:p>
        </p:txBody>
      </p:sp>
      <p:sp>
        <p:nvSpPr>
          <p:cNvPr id="7" name="Rectangle 96"/>
          <p:cNvSpPr/>
          <p:nvPr/>
        </p:nvSpPr>
        <p:spPr>
          <a:xfrm>
            <a:off x="4958572" y="2426050"/>
            <a:ext cx="1812555" cy="2262039"/>
          </a:xfrm>
          <a:prstGeom prst="rect">
            <a:avLst/>
          </a:prstGeom>
          <a:solidFill>
            <a:srgbClr val="FFB900"/>
          </a:solidFill>
          <a:ln w="10795" cap="flat" cmpd="sng" algn="ctr">
            <a:solidFill>
              <a:srgbClr val="FFB900"/>
            </a:solidFill>
            <a:prstDash val="solid"/>
          </a:ln>
          <a:effectLst/>
        </p:spPr>
        <p:txBody>
          <a:bodyPr lIns="121899" tIns="60949" rIns="121899" bIns="60949"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a:endParaRPr>
          </a:p>
        </p:txBody>
      </p:sp>
      <p:sp>
        <p:nvSpPr>
          <p:cNvPr id="8" name="TextBox 127"/>
          <p:cNvSpPr txBox="1"/>
          <p:nvPr/>
        </p:nvSpPr>
        <p:spPr>
          <a:xfrm>
            <a:off x="6931749" y="2129436"/>
            <a:ext cx="5147250" cy="1231101"/>
          </a:xfrm>
          <a:prstGeom prst="rect">
            <a:avLst/>
          </a:prstGeom>
          <a:noFill/>
        </p:spPr>
        <p:txBody>
          <a:bodyPr wrap="square" lIns="121893" tIns="60947" rIns="121893" bIns="60947" rtlCol="0">
            <a:spAutoFit/>
          </a:bodyPr>
          <a:lstStyle/>
          <a:p>
            <a:pPr defTabSz="914363" fontAlgn="auto">
              <a:spcBef>
                <a:spcPts val="0"/>
              </a:spcBef>
              <a:spcAft>
                <a:spcPts val="0"/>
              </a:spcAft>
            </a:pPr>
            <a:r>
              <a:rPr lang="en-US" sz="1500" b="1" dirty="0">
                <a:solidFill>
                  <a:srgbClr val="ED8000"/>
                </a:solidFill>
                <a:latin typeface="Segoe UI"/>
              </a:rPr>
              <a:t>2. Deploy Exchange 2013 servers</a:t>
            </a:r>
          </a:p>
          <a:p>
            <a:pPr marL="228591" lvl="2" defTabSz="914363" fontAlgn="auto">
              <a:spcBef>
                <a:spcPts val="533"/>
              </a:spcBef>
              <a:spcAft>
                <a:spcPts val="0"/>
              </a:spcAft>
            </a:pPr>
            <a:r>
              <a:rPr lang="en-US" sz="1500" dirty="0">
                <a:solidFill>
                  <a:schemeClr val="bg1">
                    <a:lumMod val="20000"/>
                    <a:lumOff val="80000"/>
                  </a:schemeClr>
                </a:solidFill>
                <a:latin typeface="Segoe UI"/>
              </a:rPr>
              <a:t>Install both E2013 MBX and CAS </a:t>
            </a:r>
            <a:r>
              <a:rPr lang="en-US" sz="1500" dirty="0" smtClean="0">
                <a:solidFill>
                  <a:schemeClr val="bg1">
                    <a:lumMod val="20000"/>
                    <a:lumOff val="80000"/>
                  </a:schemeClr>
                </a:solidFill>
                <a:latin typeface="Segoe UI"/>
              </a:rPr>
              <a:t>servers with CU1</a:t>
            </a:r>
            <a:endParaRPr lang="en-US" sz="1500" dirty="0">
              <a:solidFill>
                <a:schemeClr val="bg1">
                  <a:lumMod val="20000"/>
                  <a:lumOff val="80000"/>
                </a:schemeClr>
              </a:solidFill>
              <a:latin typeface="Segoe UI"/>
            </a:endParaRPr>
          </a:p>
          <a:p>
            <a:pPr marL="228591" lvl="2" defTabSz="914363" fontAlgn="auto">
              <a:spcBef>
                <a:spcPts val="533"/>
              </a:spcBef>
              <a:spcAft>
                <a:spcPts val="0"/>
              </a:spcAft>
            </a:pPr>
            <a:r>
              <a:rPr lang="en-US" sz="1500" u="sng" dirty="0">
                <a:solidFill>
                  <a:schemeClr val="bg1">
                    <a:lumMod val="20000"/>
                    <a:lumOff val="80000"/>
                  </a:schemeClr>
                </a:solidFill>
                <a:latin typeface="Segoe UI"/>
              </a:rPr>
              <a:t>Install E2010 EDGE servers</a:t>
            </a:r>
          </a:p>
          <a:p>
            <a:pPr marL="228591" lvl="2" defTabSz="914363" fontAlgn="auto">
              <a:spcBef>
                <a:spcPts val="533"/>
              </a:spcBef>
              <a:spcAft>
                <a:spcPts val="0"/>
              </a:spcAft>
            </a:pPr>
            <a:r>
              <a:rPr lang="en-US" sz="1500" dirty="0">
                <a:solidFill>
                  <a:schemeClr val="bg1">
                    <a:lumMod val="20000"/>
                    <a:lumOff val="80000"/>
                  </a:schemeClr>
                </a:solidFill>
                <a:latin typeface="Segoe UI"/>
              </a:rPr>
              <a:t>Set an </a:t>
            </a:r>
            <a:r>
              <a:rPr lang="en-US" sz="1500" dirty="0" err="1">
                <a:solidFill>
                  <a:schemeClr val="bg1">
                    <a:lumMod val="20000"/>
                    <a:lumOff val="80000"/>
                  </a:schemeClr>
                </a:solidFill>
                <a:latin typeface="Segoe UI"/>
              </a:rPr>
              <a:t>ExternalUrl</a:t>
            </a:r>
            <a:r>
              <a:rPr lang="en-US" sz="1500" dirty="0">
                <a:solidFill>
                  <a:schemeClr val="bg1">
                    <a:lumMod val="20000"/>
                    <a:lumOff val="80000"/>
                  </a:schemeClr>
                </a:solidFill>
                <a:latin typeface="Segoe UI"/>
              </a:rPr>
              <a:t> for the Exchange Web Services </a:t>
            </a:r>
            <a:r>
              <a:rPr lang="en-US" sz="1500" dirty="0" err="1">
                <a:solidFill>
                  <a:schemeClr val="bg1">
                    <a:lumMod val="20000"/>
                    <a:lumOff val="80000"/>
                  </a:schemeClr>
                </a:solidFill>
                <a:latin typeface="Segoe UI"/>
              </a:rPr>
              <a:t>vdir</a:t>
            </a:r>
            <a:endParaRPr lang="en-US" sz="1500" dirty="0">
              <a:solidFill>
                <a:schemeClr val="bg1">
                  <a:lumMod val="20000"/>
                  <a:lumOff val="80000"/>
                </a:schemeClr>
              </a:solidFill>
              <a:latin typeface="Segoe UI"/>
            </a:endParaRPr>
          </a:p>
        </p:txBody>
      </p:sp>
      <p:sp>
        <p:nvSpPr>
          <p:cNvPr id="9" name="Rectangle 16"/>
          <p:cNvSpPr/>
          <p:nvPr/>
        </p:nvSpPr>
        <p:spPr>
          <a:xfrm>
            <a:off x="759934" y="2797444"/>
            <a:ext cx="1670811" cy="3235056"/>
          </a:xfrm>
          <a:prstGeom prst="rect">
            <a:avLst/>
          </a:prstGeom>
          <a:solidFill>
            <a:srgbClr val="FFB900"/>
          </a:solidFill>
          <a:ln w="10795" cap="flat" cmpd="sng" algn="ctr">
            <a:solidFill>
              <a:srgbClr val="FFB900"/>
            </a:solidFill>
            <a:prstDash val="solid"/>
          </a:ln>
          <a:effectLst/>
        </p:spPr>
        <p:txBody>
          <a:bodyPr lIns="121899" tIns="60949" rIns="121899" bIns="60949"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a:endParaRPr>
          </a:p>
        </p:txBody>
      </p:sp>
      <p:sp>
        <p:nvSpPr>
          <p:cNvPr id="10" name="TextBox 105"/>
          <p:cNvSpPr txBox="1"/>
          <p:nvPr/>
        </p:nvSpPr>
        <p:spPr>
          <a:xfrm>
            <a:off x="803071" y="3517648"/>
            <a:ext cx="792268" cy="492437"/>
          </a:xfrm>
          <a:prstGeom prst="rect">
            <a:avLst/>
          </a:prstGeom>
          <a:noFill/>
        </p:spPr>
        <p:txBody>
          <a:bodyPr wrap="square" lIns="0" tIns="60947" rIns="0" bIns="60947" rtlCol="0">
            <a:spAutoFit/>
          </a:bodyPr>
          <a:lstStyle/>
          <a:p>
            <a:pPr algn="ctr" defTabSz="914363" fontAlgn="auto">
              <a:spcBef>
                <a:spcPts val="0"/>
              </a:spcBef>
              <a:spcAft>
                <a:spcPts val="0"/>
              </a:spcAft>
            </a:pPr>
            <a:r>
              <a:rPr lang="en-US" sz="1200" dirty="0">
                <a:solidFill>
                  <a:prstClr val="white"/>
                </a:solidFill>
                <a:latin typeface="Segoe UI"/>
              </a:rPr>
              <a:t>E2010 or 2007 Hub</a:t>
            </a:r>
          </a:p>
        </p:txBody>
      </p:sp>
      <p:sp>
        <p:nvSpPr>
          <p:cNvPr id="11" name="TextBox 108"/>
          <p:cNvSpPr txBox="1"/>
          <p:nvPr/>
        </p:nvSpPr>
        <p:spPr>
          <a:xfrm>
            <a:off x="447121" y="6051866"/>
            <a:ext cx="4188866" cy="358821"/>
          </a:xfrm>
          <a:prstGeom prst="rect">
            <a:avLst/>
          </a:prstGeom>
          <a:noFill/>
        </p:spPr>
        <p:txBody>
          <a:bodyPr wrap="square" lIns="121893" tIns="60947" rIns="121893" bIns="60947" rtlCol="0">
            <a:spAutoFit/>
          </a:bodyPr>
          <a:lstStyle/>
          <a:p>
            <a:pPr algn="ctr" defTabSz="914363" fontAlgn="auto">
              <a:spcBef>
                <a:spcPts val="0"/>
              </a:spcBef>
              <a:spcAft>
                <a:spcPts val="0"/>
              </a:spcAft>
            </a:pPr>
            <a:r>
              <a:rPr lang="en-US" sz="1500" dirty="0">
                <a:solidFill>
                  <a:prstClr val="white"/>
                </a:solidFill>
                <a:latin typeface="Segoe UI"/>
              </a:rPr>
              <a:t>Internet facing site</a:t>
            </a:r>
          </a:p>
        </p:txBody>
      </p:sp>
      <p:sp>
        <p:nvSpPr>
          <p:cNvPr id="12" name="TextBox 110"/>
          <p:cNvSpPr txBox="1"/>
          <p:nvPr/>
        </p:nvSpPr>
        <p:spPr>
          <a:xfrm>
            <a:off x="4958572" y="4330691"/>
            <a:ext cx="1670813" cy="359643"/>
          </a:xfrm>
          <a:prstGeom prst="rect">
            <a:avLst/>
          </a:prstGeom>
          <a:noFill/>
        </p:spPr>
        <p:txBody>
          <a:bodyPr wrap="square" lIns="121893" tIns="60947" rIns="121893" bIns="60947" rtlCol="0">
            <a:spAutoFit/>
          </a:bodyPr>
          <a:lstStyle/>
          <a:p>
            <a:pPr algn="ctr" defTabSz="914363" fontAlgn="auto">
              <a:spcBef>
                <a:spcPts val="0"/>
              </a:spcBef>
              <a:spcAft>
                <a:spcPts val="0"/>
              </a:spcAft>
            </a:pPr>
            <a:r>
              <a:rPr lang="en-US" sz="1500" dirty="0">
                <a:solidFill>
                  <a:prstClr val="white"/>
                </a:solidFill>
                <a:latin typeface="Segoe UI"/>
              </a:rPr>
              <a:t>Intranet site</a:t>
            </a:r>
          </a:p>
        </p:txBody>
      </p:sp>
      <p:sp>
        <p:nvSpPr>
          <p:cNvPr id="13" name="TextBox 111"/>
          <p:cNvSpPr txBox="1"/>
          <p:nvPr/>
        </p:nvSpPr>
        <p:spPr>
          <a:xfrm>
            <a:off x="5073768" y="3197866"/>
            <a:ext cx="1440419" cy="533473"/>
          </a:xfrm>
          <a:prstGeom prst="rect">
            <a:avLst/>
          </a:prstGeom>
          <a:noFill/>
        </p:spPr>
        <p:txBody>
          <a:bodyPr wrap="square" lIns="121893" tIns="60947" rIns="121893" bIns="60947" rtlCol="0">
            <a:spAutoFit/>
          </a:bodyPr>
          <a:lstStyle/>
          <a:p>
            <a:pPr algn="ctr" defTabSz="914363" fontAlgn="auto">
              <a:spcBef>
                <a:spcPts val="0"/>
              </a:spcBef>
              <a:spcAft>
                <a:spcPts val="0"/>
              </a:spcAft>
            </a:pPr>
            <a:r>
              <a:rPr lang="en-US" sz="1330" dirty="0">
                <a:solidFill>
                  <a:prstClr val="white"/>
                </a:solidFill>
                <a:latin typeface="Segoe UI"/>
              </a:rPr>
              <a:t>Exchange 2010 or 2007 </a:t>
            </a:r>
            <a:r>
              <a:rPr lang="en-US" sz="1330" dirty="0" smtClean="0">
                <a:solidFill>
                  <a:prstClr val="white"/>
                </a:solidFill>
                <a:latin typeface="Segoe UI"/>
              </a:rPr>
              <a:t>servers</a:t>
            </a:r>
            <a:endParaRPr lang="en-US" sz="1330" dirty="0">
              <a:solidFill>
                <a:prstClr val="white"/>
              </a:solidFill>
              <a:latin typeface="Segoe UI"/>
            </a:endParaRPr>
          </a:p>
        </p:txBody>
      </p:sp>
      <p:sp>
        <p:nvSpPr>
          <p:cNvPr id="14" name="TextBox 123"/>
          <p:cNvSpPr txBox="1"/>
          <p:nvPr/>
        </p:nvSpPr>
        <p:spPr>
          <a:xfrm>
            <a:off x="6909611" y="1322752"/>
            <a:ext cx="5427470" cy="879702"/>
          </a:xfrm>
          <a:prstGeom prst="rect">
            <a:avLst/>
          </a:prstGeom>
          <a:noFill/>
        </p:spPr>
        <p:txBody>
          <a:bodyPr wrap="square" lIns="121893" tIns="60947" rIns="121893" bIns="60947" rtlCol="0">
            <a:spAutoFit/>
          </a:bodyPr>
          <a:lstStyle/>
          <a:p>
            <a:pPr defTabSz="914363" fontAlgn="auto">
              <a:spcBef>
                <a:spcPts val="0"/>
              </a:spcBef>
              <a:spcAft>
                <a:spcPts val="0"/>
              </a:spcAft>
            </a:pPr>
            <a:r>
              <a:rPr lang="en-US" sz="1500" b="1" dirty="0">
                <a:solidFill>
                  <a:srgbClr val="ED8000"/>
                </a:solidFill>
                <a:latin typeface="Segoe UI"/>
              </a:rPr>
              <a:t>1. Prepare</a:t>
            </a:r>
          </a:p>
          <a:p>
            <a:pPr marL="228591" lvl="2" defTabSz="914363" fontAlgn="auto">
              <a:spcBef>
                <a:spcPts val="533"/>
              </a:spcBef>
              <a:spcAft>
                <a:spcPts val="0"/>
              </a:spcAft>
            </a:pPr>
            <a:r>
              <a:rPr lang="en-US" sz="1500" dirty="0">
                <a:solidFill>
                  <a:schemeClr val="bg1">
                    <a:lumMod val="20000"/>
                    <a:lumOff val="80000"/>
                  </a:schemeClr>
                </a:solidFill>
                <a:latin typeface="Segoe UI"/>
              </a:rPr>
              <a:t>Install Exchange SP and/or updates across the ORG</a:t>
            </a:r>
            <a:br>
              <a:rPr lang="en-US" sz="1500" dirty="0">
                <a:solidFill>
                  <a:schemeClr val="bg1">
                    <a:lumMod val="20000"/>
                    <a:lumOff val="80000"/>
                  </a:schemeClr>
                </a:solidFill>
                <a:latin typeface="Segoe UI"/>
              </a:rPr>
            </a:br>
            <a:r>
              <a:rPr lang="en-US" sz="1500" dirty="0">
                <a:solidFill>
                  <a:schemeClr val="bg1">
                    <a:lumMod val="20000"/>
                    <a:lumOff val="80000"/>
                  </a:schemeClr>
                </a:solidFill>
                <a:latin typeface="Segoe UI"/>
              </a:rPr>
              <a:t>Prepare AD with E2013 </a:t>
            </a:r>
            <a:r>
              <a:rPr lang="en-US" sz="1500" dirty="0" smtClean="0">
                <a:solidFill>
                  <a:schemeClr val="bg1">
                    <a:lumMod val="20000"/>
                    <a:lumOff val="80000"/>
                  </a:schemeClr>
                </a:solidFill>
                <a:latin typeface="Segoe UI"/>
              </a:rPr>
              <a:t>CU1 schema</a:t>
            </a:r>
            <a:endParaRPr lang="en-US" sz="1500" dirty="0">
              <a:solidFill>
                <a:schemeClr val="bg1">
                  <a:lumMod val="20000"/>
                  <a:lumOff val="80000"/>
                </a:schemeClr>
              </a:solidFill>
              <a:latin typeface="Segoe UI"/>
            </a:endParaRPr>
          </a:p>
        </p:txBody>
      </p:sp>
      <p:sp>
        <p:nvSpPr>
          <p:cNvPr id="15" name="TextBox 124"/>
          <p:cNvSpPr txBox="1"/>
          <p:nvPr/>
        </p:nvSpPr>
        <p:spPr>
          <a:xfrm>
            <a:off x="6909611" y="4031913"/>
            <a:ext cx="5427470" cy="1110534"/>
          </a:xfrm>
          <a:prstGeom prst="rect">
            <a:avLst/>
          </a:prstGeom>
          <a:noFill/>
        </p:spPr>
        <p:txBody>
          <a:bodyPr wrap="square" lIns="121893" tIns="60947" rIns="121893" bIns="60947" rtlCol="0">
            <a:spAutoFit/>
          </a:bodyPr>
          <a:lstStyle/>
          <a:p>
            <a:pPr defTabSz="914363" fontAlgn="auto">
              <a:spcBef>
                <a:spcPts val="0"/>
              </a:spcBef>
              <a:spcAft>
                <a:spcPts val="0"/>
              </a:spcAft>
            </a:pPr>
            <a:r>
              <a:rPr lang="en-US" sz="1500" b="1" dirty="0">
                <a:solidFill>
                  <a:srgbClr val="ED8000"/>
                </a:solidFill>
                <a:latin typeface="Segoe UI"/>
              </a:rPr>
              <a:t>4. Publish protocols externally</a:t>
            </a:r>
          </a:p>
          <a:p>
            <a:pPr marL="228591" lvl="2" defTabSz="914363" fontAlgn="auto">
              <a:spcBef>
                <a:spcPts val="0"/>
              </a:spcBef>
              <a:spcAft>
                <a:spcPts val="0"/>
              </a:spcAft>
            </a:pPr>
            <a:r>
              <a:rPr lang="en-US" sz="1500" dirty="0">
                <a:solidFill>
                  <a:schemeClr val="bg1">
                    <a:lumMod val="20000"/>
                    <a:lumOff val="80000"/>
                  </a:schemeClr>
                </a:solidFill>
                <a:latin typeface="Segoe UI"/>
              </a:rPr>
              <a:t>Create public DNS A records for the EWS and SMTP endpoints</a:t>
            </a:r>
          </a:p>
          <a:p>
            <a:pPr marL="228591" lvl="2" defTabSz="914363" fontAlgn="auto">
              <a:spcBef>
                <a:spcPts val="533"/>
              </a:spcBef>
              <a:spcAft>
                <a:spcPts val="0"/>
              </a:spcAft>
            </a:pPr>
            <a:r>
              <a:rPr lang="en-US" sz="1500" dirty="0">
                <a:solidFill>
                  <a:schemeClr val="bg1">
                    <a:lumMod val="20000"/>
                    <a:lumOff val="80000"/>
                  </a:schemeClr>
                </a:solidFill>
                <a:latin typeface="Segoe UI"/>
              </a:rPr>
              <a:t>Validate using Remote Connectivity Analyzer</a:t>
            </a:r>
          </a:p>
        </p:txBody>
      </p:sp>
      <p:sp>
        <p:nvSpPr>
          <p:cNvPr id="16" name="TextBox 125"/>
          <p:cNvSpPr txBox="1"/>
          <p:nvPr/>
        </p:nvSpPr>
        <p:spPr>
          <a:xfrm>
            <a:off x="6931749" y="5057395"/>
            <a:ext cx="5147250" cy="815582"/>
          </a:xfrm>
          <a:prstGeom prst="rect">
            <a:avLst/>
          </a:prstGeom>
          <a:noFill/>
        </p:spPr>
        <p:txBody>
          <a:bodyPr wrap="square" lIns="121893" tIns="60947" rIns="121893" bIns="60947" rtlCol="0">
            <a:spAutoFit/>
          </a:bodyPr>
          <a:lstStyle/>
          <a:p>
            <a:pPr marL="150258" indent="-150258" defTabSz="914363" fontAlgn="auto">
              <a:spcBef>
                <a:spcPts val="0"/>
              </a:spcBef>
              <a:spcAft>
                <a:spcPts val="0"/>
              </a:spcAft>
            </a:pPr>
            <a:r>
              <a:rPr lang="en-US" sz="1500" b="1" dirty="0">
                <a:solidFill>
                  <a:srgbClr val="ED8000"/>
                </a:solidFill>
                <a:latin typeface="Segoe UI"/>
              </a:rPr>
              <a:t>5. Switch </a:t>
            </a:r>
            <a:r>
              <a:rPr lang="en-US" sz="1500" b="1" dirty="0" err="1">
                <a:solidFill>
                  <a:srgbClr val="ED8000"/>
                </a:solidFill>
                <a:latin typeface="Segoe UI"/>
              </a:rPr>
              <a:t>autodiscover</a:t>
            </a:r>
            <a:r>
              <a:rPr lang="en-US" sz="1500" b="1" dirty="0">
                <a:solidFill>
                  <a:srgbClr val="ED8000"/>
                </a:solidFill>
                <a:latin typeface="Segoe UI"/>
              </a:rPr>
              <a:t> namespace to E2013 CAS</a:t>
            </a:r>
          </a:p>
          <a:p>
            <a:pPr marL="228591" lvl="2" defTabSz="914363" fontAlgn="auto">
              <a:spcBef>
                <a:spcPts val="0"/>
              </a:spcBef>
              <a:spcAft>
                <a:spcPts val="0"/>
              </a:spcAft>
            </a:pPr>
            <a:r>
              <a:rPr lang="en-US" sz="1500" dirty="0">
                <a:solidFill>
                  <a:schemeClr val="bg1">
                    <a:lumMod val="20000"/>
                    <a:lumOff val="80000"/>
                  </a:schemeClr>
                </a:solidFill>
                <a:latin typeface="Segoe UI"/>
              </a:rPr>
              <a:t>Change the public </a:t>
            </a:r>
            <a:r>
              <a:rPr lang="en-US" sz="1500" dirty="0" err="1">
                <a:solidFill>
                  <a:schemeClr val="bg1">
                    <a:lumMod val="20000"/>
                    <a:lumOff val="80000"/>
                  </a:schemeClr>
                </a:solidFill>
                <a:latin typeface="Segoe UI"/>
              </a:rPr>
              <a:t>autodiscover</a:t>
            </a:r>
            <a:r>
              <a:rPr lang="en-US" sz="1500" dirty="0">
                <a:solidFill>
                  <a:schemeClr val="bg1">
                    <a:lumMod val="20000"/>
                    <a:lumOff val="80000"/>
                  </a:schemeClr>
                </a:solidFill>
                <a:latin typeface="Segoe UI"/>
              </a:rPr>
              <a:t> DNS record to resolve to E2013 CAS</a:t>
            </a:r>
          </a:p>
        </p:txBody>
      </p:sp>
      <p:sp>
        <p:nvSpPr>
          <p:cNvPr id="17" name="TextBox 126"/>
          <p:cNvSpPr txBox="1"/>
          <p:nvPr/>
        </p:nvSpPr>
        <p:spPr>
          <a:xfrm>
            <a:off x="6931750" y="5775947"/>
            <a:ext cx="5147249" cy="353917"/>
          </a:xfrm>
          <a:prstGeom prst="rect">
            <a:avLst/>
          </a:prstGeom>
          <a:noFill/>
        </p:spPr>
        <p:txBody>
          <a:bodyPr wrap="square" lIns="121893" tIns="60947" rIns="121893" bIns="60947" rtlCol="0">
            <a:sp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500" b="1" i="0" u="none" strike="noStrike" kern="0" cap="none" spc="0" normalizeH="0" baseline="0" noProof="0" dirty="0" smtClean="0">
                <a:ln>
                  <a:noFill/>
                </a:ln>
                <a:solidFill>
                  <a:srgbClr val="ED8000"/>
                </a:solidFill>
                <a:effectLst/>
                <a:uLnTx/>
                <a:uFillTx/>
                <a:latin typeface="Segoe UI"/>
              </a:rPr>
              <a:t>6. Run the Hybrid Configuration Wizard</a:t>
            </a:r>
          </a:p>
        </p:txBody>
      </p:sp>
      <p:sp>
        <p:nvSpPr>
          <p:cNvPr id="18" name="TextBox 134"/>
          <p:cNvSpPr txBox="1"/>
          <p:nvPr/>
        </p:nvSpPr>
        <p:spPr>
          <a:xfrm>
            <a:off x="2742486" y="3513657"/>
            <a:ext cx="772380" cy="533480"/>
          </a:xfrm>
          <a:prstGeom prst="rect">
            <a:avLst/>
          </a:prstGeom>
          <a:noFill/>
        </p:spPr>
        <p:txBody>
          <a:bodyPr wrap="square" lIns="121899" tIns="60949" rIns="121899" bIns="60949" rtlCol="0">
            <a:spAutoFit/>
          </a:bodyPr>
          <a:lstStyle/>
          <a:p>
            <a:pPr algn="ctr" defTabSz="914363" fontAlgn="auto">
              <a:spcBef>
                <a:spcPts val="0"/>
              </a:spcBef>
              <a:spcAft>
                <a:spcPts val="0"/>
              </a:spcAft>
            </a:pPr>
            <a:r>
              <a:rPr lang="en-US" sz="1300" dirty="0">
                <a:solidFill>
                  <a:prstClr val="white"/>
                </a:solidFill>
                <a:latin typeface="Segoe UI"/>
              </a:rPr>
              <a:t>E2013 CAS</a:t>
            </a:r>
          </a:p>
        </p:txBody>
      </p:sp>
      <p:sp>
        <p:nvSpPr>
          <p:cNvPr id="19" name="TextBox 158"/>
          <p:cNvSpPr txBox="1"/>
          <p:nvPr/>
        </p:nvSpPr>
        <p:spPr>
          <a:xfrm>
            <a:off x="6931749" y="3300827"/>
            <a:ext cx="5147250" cy="815587"/>
          </a:xfrm>
          <a:prstGeom prst="rect">
            <a:avLst/>
          </a:prstGeom>
          <a:noFill/>
        </p:spPr>
        <p:txBody>
          <a:bodyPr wrap="square" lIns="121893" tIns="60947" rIns="121893" bIns="60947" rtlCol="0">
            <a:spAutoFit/>
          </a:bodyPr>
          <a:lstStyle/>
          <a:p>
            <a:pPr defTabSz="914363" fontAlgn="auto">
              <a:spcBef>
                <a:spcPts val="0"/>
              </a:spcBef>
              <a:spcAft>
                <a:spcPts val="0"/>
              </a:spcAft>
            </a:pPr>
            <a:r>
              <a:rPr lang="en-US" sz="1500" b="1" dirty="0">
                <a:solidFill>
                  <a:srgbClr val="ED8000"/>
                </a:solidFill>
                <a:latin typeface="Segoe UI"/>
              </a:rPr>
              <a:t>3. Obtain and </a:t>
            </a:r>
            <a:r>
              <a:rPr lang="en-US" sz="1500" b="1" dirty="0" smtClean="0">
                <a:solidFill>
                  <a:srgbClr val="ED8000"/>
                </a:solidFill>
                <a:latin typeface="Segoe UI"/>
              </a:rPr>
              <a:t>deploy </a:t>
            </a:r>
            <a:r>
              <a:rPr lang="en-US" sz="1500" b="1" dirty="0">
                <a:solidFill>
                  <a:srgbClr val="ED8000"/>
                </a:solidFill>
                <a:latin typeface="Segoe UI"/>
              </a:rPr>
              <a:t>c</a:t>
            </a:r>
            <a:r>
              <a:rPr lang="en-US" sz="1500" b="1" dirty="0" smtClean="0">
                <a:solidFill>
                  <a:srgbClr val="ED8000"/>
                </a:solidFill>
                <a:latin typeface="Segoe UI"/>
              </a:rPr>
              <a:t>ertificates</a:t>
            </a:r>
            <a:endParaRPr lang="en-US" sz="1500" b="1" dirty="0">
              <a:solidFill>
                <a:srgbClr val="ED8000"/>
              </a:solidFill>
              <a:latin typeface="Segoe UI"/>
            </a:endParaRPr>
          </a:p>
          <a:p>
            <a:pPr marL="238116" lvl="1" defTabSz="914363" fontAlgn="auto">
              <a:spcBef>
                <a:spcPts val="0"/>
              </a:spcBef>
              <a:spcAft>
                <a:spcPts val="0"/>
              </a:spcAft>
            </a:pPr>
            <a:r>
              <a:rPr lang="en-US" sz="1500" dirty="0">
                <a:solidFill>
                  <a:schemeClr val="bg1">
                    <a:lumMod val="20000"/>
                    <a:lumOff val="80000"/>
                  </a:schemeClr>
                </a:solidFill>
                <a:latin typeface="Segoe UI"/>
              </a:rPr>
              <a:t>Obtain and deploy certificates on E2013 MBX and CAS servers </a:t>
            </a:r>
            <a:r>
              <a:rPr lang="en-US" sz="1500" u="sng" dirty="0">
                <a:solidFill>
                  <a:schemeClr val="bg1">
                    <a:lumMod val="20000"/>
                    <a:lumOff val="80000"/>
                  </a:schemeClr>
                </a:solidFill>
                <a:latin typeface="Segoe UI"/>
              </a:rPr>
              <a:t>&amp; E2010 EDGE servers</a:t>
            </a:r>
          </a:p>
        </p:txBody>
      </p:sp>
      <p:pic>
        <p:nvPicPr>
          <p:cNvPr id="20"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792900" y="2967018"/>
            <a:ext cx="220155" cy="56349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34545" y="2954155"/>
            <a:ext cx="220155" cy="563493"/>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13"/>
          <p:cNvGrpSpPr/>
          <p:nvPr/>
        </p:nvGrpSpPr>
        <p:grpSpPr>
          <a:xfrm>
            <a:off x="447122" y="1430338"/>
            <a:ext cx="3751584" cy="661312"/>
            <a:chOff x="335428" y="1172254"/>
            <a:chExt cx="2814421" cy="495984"/>
          </a:xfrm>
        </p:grpSpPr>
        <p:sp>
          <p:nvSpPr>
            <p:cNvPr id="23" name="Rounded Rectangle 99"/>
            <p:cNvSpPr/>
            <p:nvPr/>
          </p:nvSpPr>
          <p:spPr>
            <a:xfrm>
              <a:off x="335428" y="1179994"/>
              <a:ext cx="2660359" cy="474516"/>
            </a:xfrm>
            <a:prstGeom prst="roundRect">
              <a:avLst/>
            </a:prstGeom>
            <a:solidFill>
              <a:srgbClr val="797A7D"/>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a:endParaRPr>
            </a:p>
          </p:txBody>
        </p:sp>
        <p:sp>
          <p:nvSpPr>
            <p:cNvPr id="24" name="TextBox 107"/>
            <p:cNvSpPr txBox="1"/>
            <p:nvPr/>
          </p:nvSpPr>
          <p:spPr>
            <a:xfrm>
              <a:off x="1494165" y="1172254"/>
              <a:ext cx="1090176" cy="246221"/>
            </a:xfrm>
            <a:prstGeom prst="rect">
              <a:avLst/>
            </a:prstGeom>
            <a:noFill/>
          </p:spPr>
          <p:txBody>
            <a:bodyPr wrap="square" lIns="0" tIns="0" rIns="0" bIns="0" rtlCol="0">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130" b="0" i="0" u="none" strike="noStrike" kern="0" cap="none" spc="0" normalizeH="0" baseline="0" noProof="0" dirty="0" smtClean="0">
                  <a:ln>
                    <a:noFill/>
                  </a:ln>
                  <a:solidFill>
                    <a:prstClr val="white"/>
                  </a:solidFill>
                  <a:effectLst/>
                  <a:uLnTx/>
                  <a:uFillTx/>
                  <a:latin typeface="Segoe UI"/>
                </a:rPr>
                <a:t>Clients</a:t>
              </a:r>
            </a:p>
          </p:txBody>
        </p:sp>
        <p:sp>
          <p:nvSpPr>
            <p:cNvPr id="25" name="TextBox 109"/>
            <p:cNvSpPr txBox="1"/>
            <p:nvPr/>
          </p:nvSpPr>
          <p:spPr>
            <a:xfrm>
              <a:off x="1615539" y="1345076"/>
              <a:ext cx="1534310" cy="323162"/>
            </a:xfrm>
            <a:prstGeom prst="rect">
              <a:avLst/>
            </a:prstGeom>
            <a:noFill/>
          </p:spPr>
          <p:txBody>
            <a:bodyPr wrap="square" lIns="91436" tIns="45718" rIns="91436" bIns="45718" rtlCol="0">
              <a:sp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Segoe UI"/>
                </a:rPr>
                <a:t>autodiscover.contoso.com</a:t>
              </a:r>
            </a:p>
            <a:p>
              <a:pPr marL="0" marR="0" lvl="0" indent="0" defTabSz="914363"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prstClr val="white"/>
                  </a:solidFill>
                  <a:effectLst/>
                  <a:uLnTx/>
                  <a:uFillTx/>
                  <a:latin typeface="Segoe UI"/>
                </a:rPr>
                <a:t>mail.contoso.com</a:t>
              </a:r>
            </a:p>
          </p:txBody>
        </p:sp>
        <p:grpSp>
          <p:nvGrpSpPr>
            <p:cNvPr id="26" name="Group 15"/>
            <p:cNvGrpSpPr/>
            <p:nvPr/>
          </p:nvGrpSpPr>
          <p:grpSpPr>
            <a:xfrm>
              <a:off x="417267" y="1255741"/>
              <a:ext cx="1193465" cy="323021"/>
              <a:chOff x="813310" y="1295027"/>
              <a:chExt cx="885550" cy="239679"/>
            </a:xfrm>
          </p:grpSpPr>
          <p:pic>
            <p:nvPicPr>
              <p:cNvPr id="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565850" y="1295027"/>
                <a:ext cx="133010" cy="224454"/>
              </a:xfrm>
              <a:prstGeom prst="rect">
                <a:avLst/>
              </a:prstGeom>
              <a:noFill/>
              <a:ln>
                <a:noFill/>
              </a:ln>
              <a:extLst/>
            </p:spPr>
          </p:pic>
          <p:pic>
            <p:nvPicPr>
              <p:cNvPr id="28"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flipH="1">
                <a:off x="813310" y="1298384"/>
                <a:ext cx="308755" cy="236322"/>
              </a:xfrm>
              <a:prstGeom prst="rect">
                <a:avLst/>
              </a:prstGeom>
              <a:noFill/>
              <a:extLst/>
            </p:spPr>
          </p:pic>
          <p:pic>
            <p:nvPicPr>
              <p:cNvPr id="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flipH="1">
                <a:off x="1155758" y="1295885"/>
                <a:ext cx="346171" cy="222739"/>
              </a:xfrm>
              <a:prstGeom prst="rect">
                <a:avLst/>
              </a:prstGeom>
              <a:noFill/>
              <a:extLst/>
            </p:spPr>
          </p:pic>
        </p:grpSp>
      </p:grpSp>
      <p:pic>
        <p:nvPicPr>
          <p:cNvPr id="30"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455685" y="4706706"/>
            <a:ext cx="249300" cy="6381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279099" y="4734371"/>
            <a:ext cx="249300" cy="638100"/>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9"/>
          <p:cNvGrpSpPr/>
          <p:nvPr/>
        </p:nvGrpSpPr>
        <p:grpSpPr>
          <a:xfrm>
            <a:off x="5386248" y="2668438"/>
            <a:ext cx="815461" cy="563493"/>
            <a:chOff x="4048178" y="2100481"/>
            <a:chExt cx="611755" cy="422620"/>
          </a:xfrm>
        </p:grpSpPr>
        <p:pic>
          <p:nvPicPr>
            <p:cNvPr id="33"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494774" y="2100481"/>
              <a:ext cx="165159" cy="42262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048178" y="2100481"/>
              <a:ext cx="165159" cy="42262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271476" y="2100481"/>
              <a:ext cx="165159" cy="422620"/>
            </a:xfrm>
            <a:prstGeom prst="rect">
              <a:avLst/>
            </a:prstGeom>
            <a:noFill/>
            <a:extLst>
              <a:ext uri="{909E8E84-426E-40DD-AFC4-6F175D3DCCD1}">
                <a14:hiddenFill xmlns:a14="http://schemas.microsoft.com/office/drawing/2010/main">
                  <a:solidFill>
                    <a:srgbClr val="FFFFFF"/>
                  </a:solidFill>
                </a14:hiddenFill>
              </a:ext>
            </a:extLst>
          </p:spPr>
        </p:pic>
      </p:grpSp>
      <p:pic>
        <p:nvPicPr>
          <p:cNvPr id="36"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037657" y="2932727"/>
            <a:ext cx="220155" cy="56349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2803" t="20885" r="28059" b="23018"/>
          <a:stretch/>
        </p:blipFill>
        <p:spPr bwMode="auto">
          <a:xfrm>
            <a:off x="3276876" y="3225801"/>
            <a:ext cx="260251" cy="297183"/>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38" name="Group 2"/>
          <p:cNvGrpSpPr/>
          <p:nvPr/>
        </p:nvGrpSpPr>
        <p:grpSpPr>
          <a:xfrm>
            <a:off x="609442" y="2617102"/>
            <a:ext cx="407405" cy="461665"/>
            <a:chOff x="457200" y="1894974"/>
            <a:chExt cx="305633" cy="346248"/>
          </a:xfrm>
        </p:grpSpPr>
        <p:sp>
          <p:nvSpPr>
            <p:cNvPr id="39" name="Rectangle 18"/>
            <p:cNvSpPr/>
            <p:nvPr/>
          </p:nvSpPr>
          <p:spPr>
            <a:xfrm>
              <a:off x="457200" y="1938255"/>
              <a:ext cx="305633" cy="271777"/>
            </a:xfrm>
            <a:prstGeom prst="rect">
              <a:avLst/>
            </a:prstGeom>
            <a:solidFill>
              <a:srgbClr val="FF8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a:endParaRPr>
            </a:p>
          </p:txBody>
        </p:sp>
        <p:sp>
          <p:nvSpPr>
            <p:cNvPr id="40" name="Rectangle 167"/>
            <p:cNvSpPr/>
            <p:nvPr/>
          </p:nvSpPr>
          <p:spPr>
            <a:xfrm>
              <a:off x="513598" y="1894974"/>
              <a:ext cx="183810" cy="346248"/>
            </a:xfrm>
            <a:prstGeom prst="rect">
              <a:avLst/>
            </a:prstGeom>
          </p:spPr>
          <p:txBody>
            <a:bodyPr wrap="square">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prstClr val="white"/>
                  </a:solidFill>
                  <a:effectLst/>
                  <a:uLnTx/>
                  <a:uFillTx/>
                  <a:latin typeface="Segoe UI"/>
                </a:rPr>
                <a:t>1</a:t>
              </a:r>
            </a:p>
          </p:txBody>
        </p:sp>
      </p:grpSp>
      <p:grpSp>
        <p:nvGrpSpPr>
          <p:cNvPr id="41" name="Group 3"/>
          <p:cNvGrpSpPr/>
          <p:nvPr/>
        </p:nvGrpSpPr>
        <p:grpSpPr>
          <a:xfrm>
            <a:off x="2437765" y="2605072"/>
            <a:ext cx="407405" cy="461665"/>
            <a:chOff x="2013713" y="2431018"/>
            <a:chExt cx="305633" cy="346248"/>
          </a:xfrm>
        </p:grpSpPr>
        <p:sp>
          <p:nvSpPr>
            <p:cNvPr id="42" name="Rectangle 112"/>
            <p:cNvSpPr/>
            <p:nvPr/>
          </p:nvSpPr>
          <p:spPr>
            <a:xfrm>
              <a:off x="2013713" y="2483323"/>
              <a:ext cx="305633" cy="271777"/>
            </a:xfrm>
            <a:prstGeom prst="rect">
              <a:avLst/>
            </a:prstGeom>
            <a:solidFill>
              <a:srgbClr val="FF8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a:endParaRPr>
            </a:p>
          </p:txBody>
        </p:sp>
        <p:sp>
          <p:nvSpPr>
            <p:cNvPr id="43" name="Rectangle 115"/>
            <p:cNvSpPr/>
            <p:nvPr/>
          </p:nvSpPr>
          <p:spPr>
            <a:xfrm>
              <a:off x="2074624" y="2431018"/>
              <a:ext cx="183810" cy="346248"/>
            </a:xfrm>
            <a:prstGeom prst="rect">
              <a:avLst/>
            </a:prstGeom>
          </p:spPr>
          <p:txBody>
            <a:bodyPr wrap="square">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prstClr val="white"/>
                  </a:solidFill>
                  <a:effectLst/>
                  <a:uLnTx/>
                  <a:uFillTx/>
                  <a:latin typeface="Segoe UI"/>
                </a:rPr>
                <a:t>2</a:t>
              </a:r>
            </a:p>
          </p:txBody>
        </p:sp>
      </p:grpSp>
      <p:grpSp>
        <p:nvGrpSpPr>
          <p:cNvPr id="44" name="Group 4"/>
          <p:cNvGrpSpPr/>
          <p:nvPr/>
        </p:nvGrpSpPr>
        <p:grpSpPr>
          <a:xfrm>
            <a:off x="2437765" y="3565039"/>
            <a:ext cx="407405" cy="461665"/>
            <a:chOff x="3047167" y="2419350"/>
            <a:chExt cx="305633" cy="346248"/>
          </a:xfrm>
        </p:grpSpPr>
        <p:sp>
          <p:nvSpPr>
            <p:cNvPr id="45" name="Rectangle 118"/>
            <p:cNvSpPr/>
            <p:nvPr/>
          </p:nvSpPr>
          <p:spPr>
            <a:xfrm>
              <a:off x="3047167" y="2471655"/>
              <a:ext cx="305633" cy="271777"/>
            </a:xfrm>
            <a:prstGeom prst="rect">
              <a:avLst/>
            </a:prstGeom>
            <a:solidFill>
              <a:srgbClr val="FF8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a:endParaRPr>
            </a:p>
          </p:txBody>
        </p:sp>
        <p:sp>
          <p:nvSpPr>
            <p:cNvPr id="46" name="Rectangle 128"/>
            <p:cNvSpPr/>
            <p:nvPr/>
          </p:nvSpPr>
          <p:spPr>
            <a:xfrm>
              <a:off x="3108078" y="2419350"/>
              <a:ext cx="183810" cy="346248"/>
            </a:xfrm>
            <a:prstGeom prst="rect">
              <a:avLst/>
            </a:prstGeom>
          </p:spPr>
          <p:txBody>
            <a:bodyPr wrap="square">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prstClr val="white"/>
                  </a:solidFill>
                  <a:effectLst/>
                  <a:uLnTx/>
                  <a:uFillTx/>
                  <a:latin typeface="Segoe UI"/>
                </a:rPr>
                <a:t>3</a:t>
              </a:r>
            </a:p>
          </p:txBody>
        </p:sp>
      </p:grpSp>
      <p:grpSp>
        <p:nvGrpSpPr>
          <p:cNvPr id="47" name="Group 5"/>
          <p:cNvGrpSpPr/>
          <p:nvPr/>
        </p:nvGrpSpPr>
        <p:grpSpPr>
          <a:xfrm>
            <a:off x="4468126" y="2717803"/>
            <a:ext cx="407405" cy="461665"/>
            <a:chOff x="2590800" y="1657350"/>
            <a:chExt cx="305633" cy="346248"/>
          </a:xfrm>
        </p:grpSpPr>
        <p:sp>
          <p:nvSpPr>
            <p:cNvPr id="48" name="Rectangle 132"/>
            <p:cNvSpPr/>
            <p:nvPr/>
          </p:nvSpPr>
          <p:spPr>
            <a:xfrm>
              <a:off x="2590800" y="1709655"/>
              <a:ext cx="305633" cy="271777"/>
            </a:xfrm>
            <a:prstGeom prst="rect">
              <a:avLst/>
            </a:prstGeom>
            <a:solidFill>
              <a:srgbClr val="FF8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a:endParaRPr>
            </a:p>
          </p:txBody>
        </p:sp>
        <p:sp>
          <p:nvSpPr>
            <p:cNvPr id="49" name="Rectangle 136"/>
            <p:cNvSpPr/>
            <p:nvPr/>
          </p:nvSpPr>
          <p:spPr>
            <a:xfrm>
              <a:off x="2651711" y="1657350"/>
              <a:ext cx="183810" cy="346248"/>
            </a:xfrm>
            <a:prstGeom prst="rect">
              <a:avLst/>
            </a:prstGeom>
          </p:spPr>
          <p:txBody>
            <a:bodyPr wrap="square">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prstClr val="white"/>
                  </a:solidFill>
                  <a:effectLst/>
                  <a:uLnTx/>
                  <a:uFillTx/>
                  <a:latin typeface="Segoe UI"/>
                </a:rPr>
                <a:t>4</a:t>
              </a:r>
            </a:p>
          </p:txBody>
        </p:sp>
      </p:grpSp>
      <p:grpSp>
        <p:nvGrpSpPr>
          <p:cNvPr id="50" name="Group 7"/>
          <p:cNvGrpSpPr/>
          <p:nvPr/>
        </p:nvGrpSpPr>
        <p:grpSpPr>
          <a:xfrm>
            <a:off x="3351927" y="2159736"/>
            <a:ext cx="407405" cy="461665"/>
            <a:chOff x="1810768" y="3638111"/>
            <a:chExt cx="305633" cy="346248"/>
          </a:xfrm>
        </p:grpSpPr>
        <p:sp>
          <p:nvSpPr>
            <p:cNvPr id="51" name="Rectangle 141"/>
            <p:cNvSpPr/>
            <p:nvPr/>
          </p:nvSpPr>
          <p:spPr>
            <a:xfrm>
              <a:off x="1810768" y="3690416"/>
              <a:ext cx="305633" cy="271777"/>
            </a:xfrm>
            <a:prstGeom prst="rect">
              <a:avLst/>
            </a:prstGeom>
            <a:solidFill>
              <a:srgbClr val="FF8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a:endParaRPr>
            </a:p>
          </p:txBody>
        </p:sp>
        <p:sp>
          <p:nvSpPr>
            <p:cNvPr id="52" name="Rectangle 144"/>
            <p:cNvSpPr/>
            <p:nvPr/>
          </p:nvSpPr>
          <p:spPr>
            <a:xfrm>
              <a:off x="1871679" y="3638111"/>
              <a:ext cx="183810" cy="346248"/>
            </a:xfrm>
            <a:prstGeom prst="rect">
              <a:avLst/>
            </a:prstGeom>
          </p:spPr>
          <p:txBody>
            <a:bodyPr wrap="square">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prstClr val="white"/>
                  </a:solidFill>
                  <a:effectLst/>
                  <a:uLnTx/>
                  <a:uFillTx/>
                  <a:latin typeface="Segoe UI"/>
                </a:rPr>
                <a:t>5</a:t>
              </a:r>
            </a:p>
          </p:txBody>
        </p:sp>
      </p:grpSp>
      <p:grpSp>
        <p:nvGrpSpPr>
          <p:cNvPr id="53" name="Group 8"/>
          <p:cNvGrpSpPr/>
          <p:nvPr/>
        </p:nvGrpSpPr>
        <p:grpSpPr>
          <a:xfrm>
            <a:off x="2437765" y="4853863"/>
            <a:ext cx="407405" cy="461665"/>
            <a:chOff x="4152426" y="3644653"/>
            <a:chExt cx="305633" cy="346248"/>
          </a:xfrm>
        </p:grpSpPr>
        <p:sp>
          <p:nvSpPr>
            <p:cNvPr id="54" name="Rectangle 147"/>
            <p:cNvSpPr/>
            <p:nvPr/>
          </p:nvSpPr>
          <p:spPr>
            <a:xfrm>
              <a:off x="4152426" y="3696958"/>
              <a:ext cx="305633" cy="271777"/>
            </a:xfrm>
            <a:prstGeom prst="rect">
              <a:avLst/>
            </a:prstGeom>
            <a:solidFill>
              <a:srgbClr val="FF8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a:endParaRPr>
            </a:p>
          </p:txBody>
        </p:sp>
        <p:sp>
          <p:nvSpPr>
            <p:cNvPr id="55" name="Rectangle 149"/>
            <p:cNvSpPr/>
            <p:nvPr/>
          </p:nvSpPr>
          <p:spPr>
            <a:xfrm>
              <a:off x="4213337" y="3644653"/>
              <a:ext cx="183810" cy="346248"/>
            </a:xfrm>
            <a:prstGeom prst="rect">
              <a:avLst/>
            </a:prstGeom>
          </p:spPr>
          <p:txBody>
            <a:bodyPr wrap="square">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prstClr val="white"/>
                  </a:solidFill>
                  <a:effectLst/>
                  <a:uLnTx/>
                  <a:uFillTx/>
                  <a:latin typeface="Segoe UI"/>
                </a:rPr>
                <a:t>6</a:t>
              </a:r>
            </a:p>
          </p:txBody>
        </p:sp>
      </p:grpSp>
      <p:sp>
        <p:nvSpPr>
          <p:cNvPr id="56" name="TextBox 155"/>
          <p:cNvSpPr txBox="1"/>
          <p:nvPr/>
        </p:nvSpPr>
        <p:spPr>
          <a:xfrm>
            <a:off x="1611297" y="3517648"/>
            <a:ext cx="773435" cy="492437"/>
          </a:xfrm>
          <a:prstGeom prst="rect">
            <a:avLst/>
          </a:prstGeom>
          <a:noFill/>
        </p:spPr>
        <p:txBody>
          <a:bodyPr wrap="square" lIns="0" tIns="60947" rIns="0" bIns="60947" rtlCol="0">
            <a:spAutoFit/>
          </a:bodyPr>
          <a:lstStyle/>
          <a:p>
            <a:pPr algn="ctr" defTabSz="914363" fontAlgn="auto">
              <a:spcBef>
                <a:spcPts val="0"/>
              </a:spcBef>
              <a:spcAft>
                <a:spcPts val="0"/>
              </a:spcAft>
            </a:pPr>
            <a:r>
              <a:rPr lang="en-US" sz="1200" dirty="0">
                <a:solidFill>
                  <a:prstClr val="white"/>
                </a:solidFill>
                <a:latin typeface="Segoe UI"/>
              </a:rPr>
              <a:t>E2010 or 2007 CAS</a:t>
            </a:r>
          </a:p>
        </p:txBody>
      </p:sp>
      <p:sp>
        <p:nvSpPr>
          <p:cNvPr id="57" name="TextBox 157"/>
          <p:cNvSpPr txBox="1"/>
          <p:nvPr/>
        </p:nvSpPr>
        <p:spPr>
          <a:xfrm>
            <a:off x="1008620" y="5391078"/>
            <a:ext cx="798789" cy="677103"/>
          </a:xfrm>
          <a:prstGeom prst="rect">
            <a:avLst/>
          </a:prstGeom>
          <a:noFill/>
        </p:spPr>
        <p:txBody>
          <a:bodyPr wrap="square" lIns="121893" tIns="60947" rIns="121893" bIns="60947" rtlCol="0">
            <a:spAutoFit/>
          </a:bodyPr>
          <a:lstStyle/>
          <a:p>
            <a:pPr algn="ctr" defTabSz="914363" fontAlgn="auto">
              <a:spcBef>
                <a:spcPts val="0"/>
              </a:spcBef>
              <a:spcAft>
                <a:spcPts val="0"/>
              </a:spcAft>
            </a:pPr>
            <a:r>
              <a:rPr lang="en-US" sz="1200" dirty="0">
                <a:solidFill>
                  <a:prstClr val="white"/>
                </a:solidFill>
                <a:latin typeface="Segoe UI"/>
              </a:rPr>
              <a:t>E2010 or 2007 MBX</a:t>
            </a:r>
          </a:p>
        </p:txBody>
      </p:sp>
      <p:sp>
        <p:nvSpPr>
          <p:cNvPr id="58" name="TextBox 159"/>
          <p:cNvSpPr txBox="1"/>
          <p:nvPr/>
        </p:nvSpPr>
        <p:spPr>
          <a:xfrm>
            <a:off x="3176098" y="5424117"/>
            <a:ext cx="798789" cy="533473"/>
          </a:xfrm>
          <a:prstGeom prst="rect">
            <a:avLst/>
          </a:prstGeom>
          <a:noFill/>
        </p:spPr>
        <p:txBody>
          <a:bodyPr wrap="square" lIns="121893" tIns="60947" rIns="121893" bIns="60947" rtlCol="0">
            <a:spAutoFit/>
          </a:bodyPr>
          <a:lstStyle/>
          <a:p>
            <a:pPr algn="ctr" defTabSz="914363" fontAlgn="auto">
              <a:spcBef>
                <a:spcPts val="0"/>
              </a:spcBef>
              <a:spcAft>
                <a:spcPts val="0"/>
              </a:spcAft>
            </a:pPr>
            <a:r>
              <a:rPr lang="en-US" sz="1300" dirty="0">
                <a:solidFill>
                  <a:prstClr val="white"/>
                </a:solidFill>
                <a:latin typeface="Segoe UI"/>
              </a:rPr>
              <a:t>E2013 MBX</a:t>
            </a:r>
          </a:p>
        </p:txBody>
      </p:sp>
      <p:cxnSp>
        <p:nvCxnSpPr>
          <p:cNvPr id="59" name="Straight Connector 161"/>
          <p:cNvCxnSpPr/>
          <p:nvPr/>
        </p:nvCxnSpPr>
        <p:spPr>
          <a:xfrm flipH="1">
            <a:off x="3260558" y="2333060"/>
            <a:ext cx="856389" cy="584765"/>
          </a:xfrm>
          <a:prstGeom prst="line">
            <a:avLst/>
          </a:prstGeom>
          <a:noFill/>
          <a:ln w="19050" cap="flat" cmpd="sng" algn="ctr">
            <a:solidFill>
              <a:srgbClr val="FF8C00"/>
            </a:solidFill>
            <a:prstDash val="sysDash"/>
            <a:tailEnd type="arrow"/>
          </a:ln>
          <a:effectLst/>
        </p:spPr>
      </p:cxnSp>
      <p:cxnSp>
        <p:nvCxnSpPr>
          <p:cNvPr id="60" name="Straight Connector 162"/>
          <p:cNvCxnSpPr/>
          <p:nvPr/>
        </p:nvCxnSpPr>
        <p:spPr>
          <a:xfrm flipH="1">
            <a:off x="1907427" y="2136020"/>
            <a:ext cx="706" cy="796707"/>
          </a:xfrm>
          <a:prstGeom prst="line">
            <a:avLst/>
          </a:prstGeom>
          <a:noFill/>
          <a:ln w="19050" cap="flat" cmpd="sng" algn="ctr">
            <a:solidFill>
              <a:srgbClr val="FF8C00"/>
            </a:solidFill>
            <a:prstDash val="solid"/>
            <a:tailEnd type="arrow"/>
          </a:ln>
          <a:effectLst/>
        </p:spPr>
      </p:cxnSp>
      <p:cxnSp>
        <p:nvCxnSpPr>
          <p:cNvPr id="61" name="Straight Connector 163"/>
          <p:cNvCxnSpPr/>
          <p:nvPr/>
        </p:nvCxnSpPr>
        <p:spPr>
          <a:xfrm>
            <a:off x="2437765" y="2182855"/>
            <a:ext cx="690911" cy="749872"/>
          </a:xfrm>
          <a:prstGeom prst="line">
            <a:avLst/>
          </a:prstGeom>
          <a:noFill/>
          <a:ln w="19050" cap="flat" cmpd="sng" algn="ctr">
            <a:solidFill>
              <a:srgbClr val="FF8C00"/>
            </a:solidFill>
            <a:prstDash val="solid"/>
            <a:tailEnd type="arrow"/>
          </a:ln>
          <a:effectLst/>
        </p:spPr>
      </p:cxnSp>
      <p:sp>
        <p:nvSpPr>
          <p:cNvPr id="62" name="TextBox 129"/>
          <p:cNvSpPr txBox="1"/>
          <p:nvPr/>
        </p:nvSpPr>
        <p:spPr>
          <a:xfrm>
            <a:off x="1184911" y="4163985"/>
            <a:ext cx="832623" cy="328289"/>
          </a:xfrm>
          <a:prstGeom prst="rect">
            <a:avLst/>
          </a:prstGeom>
          <a:solidFill>
            <a:srgbClr val="68217A">
              <a:lumMod val="50000"/>
            </a:srgbClr>
          </a:solidFill>
          <a:effectLst/>
        </p:spPr>
        <p:txBody>
          <a:bodyPr wrap="square" lIns="121893" tIns="60947" rIns="121893" bIns="60947" rtlCol="0">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prstClr val="white"/>
                </a:solidFill>
                <a:effectLst/>
                <a:uLnTx/>
                <a:uFillTx/>
                <a:latin typeface="Segoe UI"/>
              </a:rPr>
              <a:t>SP/RU</a:t>
            </a:r>
          </a:p>
        </p:txBody>
      </p:sp>
      <p:sp>
        <p:nvSpPr>
          <p:cNvPr id="63" name="TextBox 130"/>
          <p:cNvSpPr txBox="1"/>
          <p:nvPr/>
        </p:nvSpPr>
        <p:spPr>
          <a:xfrm>
            <a:off x="5515334" y="3818538"/>
            <a:ext cx="759989" cy="327756"/>
          </a:xfrm>
          <a:prstGeom prst="rect">
            <a:avLst/>
          </a:prstGeom>
          <a:solidFill>
            <a:srgbClr val="68217A">
              <a:lumMod val="50000"/>
            </a:srgbClr>
          </a:solidFill>
          <a:effectLst/>
        </p:spPr>
        <p:txBody>
          <a:bodyPr wrap="square" lIns="121893" tIns="60947" rIns="121893" bIns="60947" rtlCol="0">
            <a:spAutoFit/>
          </a:bodyPr>
          <a:lstStyle>
            <a:defPPr>
              <a:defRPr lang="en-US"/>
            </a:defPPr>
            <a:lvl1pPr algn="ctr">
              <a:defRPr sz="1000">
                <a:solidFill>
                  <a:schemeClr val="bg1"/>
                </a:solidFill>
                <a:latin typeface="+mj-lt"/>
              </a:defRPr>
            </a:lvl1p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330" b="0" i="0" u="none" strike="noStrike" kern="0" cap="none" spc="0" normalizeH="0" baseline="0" noProof="0" dirty="0" smtClean="0">
                <a:ln>
                  <a:noFill/>
                </a:ln>
                <a:solidFill>
                  <a:prstClr val="white"/>
                </a:solidFill>
                <a:effectLst/>
                <a:uLnTx/>
                <a:uFillTx/>
                <a:latin typeface="Segoe UI"/>
              </a:rPr>
              <a:t>SP/RU</a:t>
            </a:r>
            <a:endParaRPr kumimoji="0" lang="en-US" sz="1330" b="0" i="0" u="none" strike="noStrike" kern="0" cap="none" spc="0" normalizeH="0" baseline="0" noProof="0" dirty="0">
              <a:ln>
                <a:noFill/>
              </a:ln>
              <a:solidFill>
                <a:prstClr val="white"/>
              </a:solidFill>
              <a:effectLst/>
              <a:uLnTx/>
              <a:uFillTx/>
              <a:latin typeface="Segoe UI"/>
            </a:endParaRPr>
          </a:p>
        </p:txBody>
      </p:sp>
      <p:cxnSp>
        <p:nvCxnSpPr>
          <p:cNvPr id="64" name="Straight Connector 98"/>
          <p:cNvCxnSpPr/>
          <p:nvPr/>
        </p:nvCxnSpPr>
        <p:spPr>
          <a:xfrm>
            <a:off x="1902977" y="2136020"/>
            <a:ext cx="4451" cy="796707"/>
          </a:xfrm>
          <a:prstGeom prst="line">
            <a:avLst/>
          </a:prstGeom>
          <a:noFill/>
          <a:ln w="19050" cap="flat" cmpd="sng" algn="ctr">
            <a:solidFill>
              <a:srgbClr val="FF8C00"/>
            </a:solidFill>
            <a:prstDash val="sysDash"/>
            <a:tailEnd type="arrow"/>
          </a:ln>
          <a:effectLst/>
        </p:spPr>
      </p:cxnSp>
      <p:grpSp>
        <p:nvGrpSpPr>
          <p:cNvPr id="65" name="Group 14"/>
          <p:cNvGrpSpPr/>
          <p:nvPr/>
        </p:nvGrpSpPr>
        <p:grpSpPr>
          <a:xfrm>
            <a:off x="4410901" y="1440251"/>
            <a:ext cx="2453939" cy="633095"/>
            <a:chOff x="3309037" y="1179689"/>
            <a:chExt cx="1840934" cy="474821"/>
          </a:xfrm>
        </p:grpSpPr>
        <p:sp>
          <p:nvSpPr>
            <p:cNvPr id="66" name="Rounded Rectangle 12"/>
            <p:cNvSpPr/>
            <p:nvPr/>
          </p:nvSpPr>
          <p:spPr>
            <a:xfrm>
              <a:off x="3309037" y="1179993"/>
              <a:ext cx="1840934" cy="474517"/>
            </a:xfrm>
            <a:prstGeom prst="roundRect">
              <a:avLst/>
            </a:prstGeom>
            <a:solidFill>
              <a:srgbClr val="FF8C00">
                <a:alpha val="75000"/>
              </a:srgbClr>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Segoe UI"/>
              </a:endParaRPr>
            </a:p>
          </p:txBody>
        </p:sp>
        <p:pic>
          <p:nvPicPr>
            <p:cNvPr id="67" name="Picture 2" descr="C:\Users\hannahr\Desktop\Clou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23481" y="1195540"/>
              <a:ext cx="781823" cy="437114"/>
            </a:xfrm>
            <a:prstGeom prst="rect">
              <a:avLst/>
            </a:prstGeom>
            <a:noFill/>
          </p:spPr>
        </p:pic>
        <p:sp>
          <p:nvSpPr>
            <p:cNvPr id="68" name="TextBox 74"/>
            <p:cNvSpPr txBox="1"/>
            <p:nvPr/>
          </p:nvSpPr>
          <p:spPr>
            <a:xfrm>
              <a:off x="3386658" y="1179689"/>
              <a:ext cx="1090176" cy="246221"/>
            </a:xfrm>
            <a:prstGeom prst="rect">
              <a:avLst/>
            </a:prstGeom>
            <a:noFill/>
          </p:spPr>
          <p:txBody>
            <a:bodyPr wrap="square" lIns="0" tIns="0" rIns="0" bIns="0" rtlCol="0">
              <a:spAutoFit/>
            </a:bodyP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2130" b="0" i="0" u="none" strike="noStrike" kern="0" cap="none" spc="0" normalizeH="0" baseline="0" noProof="0" dirty="0" smtClean="0">
                  <a:ln>
                    <a:noFill/>
                  </a:ln>
                  <a:solidFill>
                    <a:prstClr val="white"/>
                  </a:solidFill>
                  <a:effectLst/>
                  <a:uLnTx/>
                  <a:uFillTx/>
                  <a:latin typeface="Segoe UI"/>
                </a:rPr>
                <a:t>Office 365</a:t>
              </a:r>
            </a:p>
          </p:txBody>
        </p:sp>
      </p:grpSp>
      <p:sp>
        <p:nvSpPr>
          <p:cNvPr id="69" name="TextBox 80"/>
          <p:cNvSpPr txBox="1"/>
          <p:nvPr/>
        </p:nvSpPr>
        <p:spPr>
          <a:xfrm>
            <a:off x="6931749" y="6073781"/>
            <a:ext cx="2573625" cy="353921"/>
          </a:xfrm>
          <a:prstGeom prst="rect">
            <a:avLst/>
          </a:prstGeom>
          <a:noFill/>
        </p:spPr>
        <p:txBody>
          <a:bodyPr wrap="square" lIns="121893" tIns="60947" rIns="121893" bIns="60947" rtlCol="0">
            <a:spAutoFit/>
          </a:bodyPr>
          <a:lstStyle/>
          <a:p>
            <a:pPr defTabSz="914363" fontAlgn="auto">
              <a:spcBef>
                <a:spcPts val="0"/>
              </a:spcBef>
              <a:spcAft>
                <a:spcPts val="0"/>
              </a:spcAft>
            </a:pPr>
            <a:r>
              <a:rPr lang="en-US" sz="1500" b="1" dirty="0">
                <a:solidFill>
                  <a:srgbClr val="ED8000"/>
                </a:solidFill>
                <a:latin typeface="Segoe UI"/>
              </a:rPr>
              <a:t>7. Move mailboxes</a:t>
            </a:r>
          </a:p>
        </p:txBody>
      </p:sp>
      <p:pic>
        <p:nvPicPr>
          <p:cNvPr id="70"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2803" t="20885" r="28059" b="23018"/>
          <a:stretch/>
        </p:blipFill>
        <p:spPr bwMode="auto">
          <a:xfrm>
            <a:off x="3744858" y="5041262"/>
            <a:ext cx="260251" cy="29718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1" name="TextBox 103"/>
          <p:cNvSpPr txBox="1"/>
          <p:nvPr/>
        </p:nvSpPr>
        <p:spPr>
          <a:xfrm>
            <a:off x="4067694" y="2015164"/>
            <a:ext cx="1447602" cy="461639"/>
          </a:xfrm>
          <a:prstGeom prst="rect">
            <a:avLst/>
          </a:prstGeom>
          <a:noFill/>
          <a:ln>
            <a:noFill/>
          </a:ln>
        </p:spPr>
        <p:txBody>
          <a:bodyPr wrap="square" lIns="60949" tIns="60947" rIns="60949" bIns="60947" rtlCol="0">
            <a:spAutoFit/>
          </a:bodyPr>
          <a:lstStyle/>
          <a:p>
            <a:pPr defTabSz="914363" fontAlgn="auto">
              <a:spcBef>
                <a:spcPts val="0"/>
              </a:spcBef>
              <a:spcAft>
                <a:spcPts val="0"/>
              </a:spcAft>
            </a:pPr>
            <a:r>
              <a:rPr lang="en-US" sz="1100" b="1" dirty="0">
                <a:solidFill>
                  <a:schemeClr val="bg1">
                    <a:lumMod val="20000"/>
                    <a:lumOff val="80000"/>
                  </a:schemeClr>
                </a:solidFill>
                <a:latin typeface="Segoe UI"/>
              </a:rPr>
              <a:t>Autodiscover &amp; EWS</a:t>
            </a:r>
          </a:p>
        </p:txBody>
      </p:sp>
      <p:sp>
        <p:nvSpPr>
          <p:cNvPr id="72" name="TextBox 104"/>
          <p:cNvSpPr txBox="1"/>
          <p:nvPr/>
        </p:nvSpPr>
        <p:spPr>
          <a:xfrm>
            <a:off x="4600060" y="2184638"/>
            <a:ext cx="505978" cy="292361"/>
          </a:xfrm>
          <a:prstGeom prst="rect">
            <a:avLst/>
          </a:prstGeom>
          <a:noFill/>
        </p:spPr>
        <p:txBody>
          <a:bodyPr wrap="square" lIns="60949" tIns="60947" rIns="60949" bIns="60947" rtlCol="0">
            <a:spAutoFit/>
          </a:bodyPr>
          <a:lstStyle/>
          <a:p>
            <a:pPr defTabSz="914363" fontAlgn="auto">
              <a:spcBef>
                <a:spcPts val="0"/>
              </a:spcBef>
              <a:spcAft>
                <a:spcPts val="0"/>
              </a:spcAft>
            </a:pPr>
            <a:r>
              <a:rPr lang="en-US" sz="1100" b="1" dirty="0">
                <a:solidFill>
                  <a:schemeClr val="bg1">
                    <a:lumMod val="20000"/>
                    <a:lumOff val="80000"/>
                  </a:schemeClr>
                </a:solidFill>
                <a:latin typeface="Segoe UI"/>
              </a:rPr>
              <a:t>SMTP</a:t>
            </a:r>
          </a:p>
        </p:txBody>
      </p:sp>
      <p:pic>
        <p:nvPicPr>
          <p:cNvPr id="73" name="Picture 5" descr="W:\Open Engagements\Productivity\MS-Unified Communications\#1601 BizProd MOD Team Core Content Work\New Iconography\People\GroupOfPeople_06081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554523" y="4952941"/>
            <a:ext cx="565111" cy="56525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5" descr="W:\Open Engagements\Productivity\MS-Unified Communications\#1601 BizProd MOD Team Core Content Work\New Iconography\People\GroupOfPeople_06081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206016" y="2855991"/>
            <a:ext cx="565111" cy="56525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2803" t="20885" r="28059" b="23018"/>
          <a:stretch/>
        </p:blipFill>
        <p:spPr bwMode="auto">
          <a:xfrm>
            <a:off x="4101506" y="3239863"/>
            <a:ext cx="260251" cy="297183"/>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76" name="Straight Connector 85"/>
          <p:cNvCxnSpPr/>
          <p:nvPr/>
        </p:nvCxnSpPr>
        <p:spPr>
          <a:xfrm flipH="1">
            <a:off x="4101505" y="2430379"/>
            <a:ext cx="626906" cy="533643"/>
          </a:xfrm>
          <a:prstGeom prst="line">
            <a:avLst/>
          </a:prstGeom>
          <a:noFill/>
          <a:ln w="19050" cap="flat" cmpd="sng" algn="ctr">
            <a:solidFill>
              <a:srgbClr val="FF8C00"/>
            </a:solidFill>
            <a:prstDash val="sysDash"/>
            <a:tailEnd type="arrow"/>
          </a:ln>
          <a:effectLst/>
        </p:spPr>
      </p:cxnSp>
      <p:grpSp>
        <p:nvGrpSpPr>
          <p:cNvPr id="77" name="Group 24"/>
          <p:cNvGrpSpPr/>
          <p:nvPr/>
        </p:nvGrpSpPr>
        <p:grpSpPr>
          <a:xfrm>
            <a:off x="3567115" y="2946791"/>
            <a:ext cx="772380" cy="1060674"/>
            <a:chOff x="2676033" y="2210092"/>
            <a:chExt cx="579436" cy="795505"/>
          </a:xfrm>
        </p:grpSpPr>
        <p:sp>
          <p:nvSpPr>
            <p:cNvPr id="78" name="TextBox 76"/>
            <p:cNvSpPr txBox="1"/>
            <p:nvPr/>
          </p:nvSpPr>
          <p:spPr>
            <a:xfrm>
              <a:off x="2676033" y="2636265"/>
              <a:ext cx="579436" cy="369332"/>
            </a:xfrm>
            <a:prstGeom prst="rect">
              <a:avLst/>
            </a:prstGeom>
            <a:noFill/>
          </p:spPr>
          <p:txBody>
            <a:bodyPr wrap="square" rtlCol="0">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smtClean="0">
                  <a:ln>
                    <a:noFill/>
                  </a:ln>
                  <a:solidFill>
                    <a:prstClr val="white"/>
                  </a:solidFill>
                  <a:effectLst/>
                  <a:uLnTx/>
                  <a:uFillTx/>
                  <a:latin typeface="Segoe UI"/>
                </a:rPr>
                <a:t>E2010 EDGE</a:t>
              </a:r>
            </a:p>
          </p:txBody>
        </p:sp>
        <p:pic>
          <p:nvPicPr>
            <p:cNvPr id="79"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897469" y="2210092"/>
              <a:ext cx="165159" cy="422620"/>
            </a:xfrm>
            <a:prstGeom prst="rect">
              <a:avLst/>
            </a:prstGeom>
            <a:noFill/>
            <a:extLst>
              <a:ext uri="{909E8E84-426E-40DD-AFC4-6F175D3DCCD1}">
                <a14:hiddenFill xmlns:a14="http://schemas.microsoft.com/office/drawing/2010/main">
                  <a:solidFill>
                    <a:srgbClr val="FFFFFF"/>
                  </a:solidFill>
                </a14:hiddenFill>
              </a:ext>
            </a:extLst>
          </p:spPr>
        </p:pic>
        <p:sp>
          <p:nvSpPr>
            <p:cNvPr id="80" name="Left-Right Arrow 23"/>
            <p:cNvSpPr/>
            <p:nvPr/>
          </p:nvSpPr>
          <p:spPr>
            <a:xfrm>
              <a:off x="2901219" y="2314575"/>
              <a:ext cx="170085" cy="116662"/>
            </a:xfrm>
            <a:prstGeom prst="leftRightArrow">
              <a:avLst/>
            </a:prstGeom>
            <a:solidFill>
              <a:srgbClr val="EB3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latin typeface="Segoe UI"/>
              </a:endParaRPr>
            </a:p>
          </p:txBody>
        </p:sp>
      </p:grpSp>
      <p:grpSp>
        <p:nvGrpSpPr>
          <p:cNvPr id="81" name="Group 87"/>
          <p:cNvGrpSpPr/>
          <p:nvPr/>
        </p:nvGrpSpPr>
        <p:grpSpPr>
          <a:xfrm>
            <a:off x="2119238" y="5359407"/>
            <a:ext cx="407405" cy="461665"/>
            <a:chOff x="4152426" y="3644653"/>
            <a:chExt cx="305633" cy="346248"/>
          </a:xfrm>
        </p:grpSpPr>
        <p:sp>
          <p:nvSpPr>
            <p:cNvPr id="82" name="Rectangle 93"/>
            <p:cNvSpPr/>
            <p:nvPr/>
          </p:nvSpPr>
          <p:spPr>
            <a:xfrm>
              <a:off x="4152426" y="3696958"/>
              <a:ext cx="305633" cy="271777"/>
            </a:xfrm>
            <a:prstGeom prst="rect">
              <a:avLst/>
            </a:prstGeom>
            <a:solidFill>
              <a:srgbClr val="FF8C00"/>
            </a:solidFill>
            <a:ln w="10795" cap="flat" cmpd="sng" algn="ctr">
              <a:noFill/>
              <a:prstDash val="solid"/>
            </a:ln>
            <a:effectLst/>
          </p:spPr>
          <p:txBody>
            <a:bodyPr rtlCol="0" anchor="ctr"/>
            <a:lstStyle/>
            <a:p>
              <a:pPr marL="0" marR="0" lvl="0" indent="0" algn="ctr" defTabSz="9143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Segoe UI"/>
              </a:endParaRPr>
            </a:p>
          </p:txBody>
        </p:sp>
        <p:sp>
          <p:nvSpPr>
            <p:cNvPr id="83" name="Rectangle 100"/>
            <p:cNvSpPr/>
            <p:nvPr/>
          </p:nvSpPr>
          <p:spPr>
            <a:xfrm>
              <a:off x="4213337" y="3644653"/>
              <a:ext cx="183810" cy="346248"/>
            </a:xfrm>
            <a:prstGeom prst="rect">
              <a:avLst/>
            </a:prstGeom>
          </p:spPr>
          <p:txBody>
            <a:bodyPr wrap="square">
              <a:spAutoFit/>
            </a:bodyPr>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prstClr val="white"/>
                  </a:solidFill>
                  <a:effectLst/>
                  <a:uLnTx/>
                  <a:uFillTx/>
                  <a:latin typeface="Segoe UI"/>
                </a:rPr>
                <a:t>7</a:t>
              </a:r>
            </a:p>
          </p:txBody>
        </p:sp>
      </p:grpSp>
    </p:spTree>
    <p:extLst>
      <p:ext uri="{BB962C8B-B14F-4D97-AF65-F5344CB8AC3E}">
        <p14:creationId xmlns:p14="http://schemas.microsoft.com/office/powerpoint/2010/main" val="3653191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par>
                                <p:cTn id="40" presetID="10"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par>
                                <p:cTn id="54" presetID="10" presetClass="entr" presetSubtype="0" fill="hold" nodeType="with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fade">
                                      <p:cBhvr>
                                        <p:cTn id="56" dur="500"/>
                                        <p:tgtEl>
                                          <p:spTgt spid="70"/>
                                        </p:tgtEl>
                                      </p:cBhvr>
                                    </p:animEffect>
                                  </p:childTnLst>
                                </p:cTn>
                              </p:par>
                              <p:par>
                                <p:cTn id="57" presetID="10" presetClass="entr" presetSubtype="0" fill="hold" nodeType="withEffect">
                                  <p:stCondLst>
                                    <p:cond delay="0"/>
                                  </p:stCondLst>
                                  <p:childTnLst>
                                    <p:set>
                                      <p:cBhvr>
                                        <p:cTn id="58" dur="1" fill="hold">
                                          <p:stCondLst>
                                            <p:cond delay="0"/>
                                          </p:stCondLst>
                                        </p:cTn>
                                        <p:tgtEl>
                                          <p:spTgt spid="75"/>
                                        </p:tgtEl>
                                        <p:attrNameLst>
                                          <p:attrName>style.visibility</p:attrName>
                                        </p:attrNameLst>
                                      </p:cBhvr>
                                      <p:to>
                                        <p:strVal val="visible"/>
                                      </p:to>
                                    </p:set>
                                    <p:animEffect transition="in" filter="fade">
                                      <p:cBhvr>
                                        <p:cTn id="59" dur="500"/>
                                        <p:tgtEl>
                                          <p:spTgt spid="7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par>
                                <p:cTn id="68" presetID="10" presetClass="entr" presetSubtype="0" fill="hold"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500"/>
                                        <p:tgtEl>
                                          <p:spTgt spid="64"/>
                                        </p:tgtEl>
                                      </p:cBhvr>
                                    </p:animEffect>
                                  </p:childTnLst>
                                </p:cTn>
                              </p:par>
                              <p:par>
                                <p:cTn id="71" presetID="22" presetClass="entr" presetSubtype="1"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animEffect transition="in" filter="wipe(up)">
                                      <p:cBhvr>
                                        <p:cTn id="73" dur="500"/>
                                        <p:tgtEl>
                                          <p:spTgt spid="59"/>
                                        </p:tgtEl>
                                      </p:cBhvr>
                                    </p:animEffect>
                                  </p:childTnLst>
                                </p:cTn>
                              </p:par>
                              <p:par>
                                <p:cTn id="74" presetID="22" presetClass="entr" presetSubtype="1" fill="hold" nodeType="with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up)">
                                      <p:cBhvr>
                                        <p:cTn id="76" dur="500"/>
                                        <p:tgtEl>
                                          <p:spTgt spid="7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1"/>
                                        </p:tgtEl>
                                        <p:attrNameLst>
                                          <p:attrName>style.visibility</p:attrName>
                                        </p:attrNameLst>
                                      </p:cBhvr>
                                      <p:to>
                                        <p:strVal val="visible"/>
                                      </p:to>
                                    </p:set>
                                    <p:animEffect transition="in" filter="fade">
                                      <p:cBhvr>
                                        <p:cTn id="79" dur="500"/>
                                        <p:tgtEl>
                                          <p:spTgt spid="7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2"/>
                                        </p:tgtEl>
                                        <p:attrNameLst>
                                          <p:attrName>style.visibility</p:attrName>
                                        </p:attrNameLst>
                                      </p:cBhvr>
                                      <p:to>
                                        <p:strVal val="visible"/>
                                      </p:to>
                                    </p:set>
                                    <p:animEffect transition="in" filter="fade">
                                      <p:cBhvr>
                                        <p:cTn id="82" dur="500"/>
                                        <p:tgtEl>
                                          <p:spTgt spid="7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fade">
                                      <p:cBhvr>
                                        <p:cTn id="87" dur="500"/>
                                        <p:tgtEl>
                                          <p:spTgt spid="50"/>
                                        </p:tgtEl>
                                      </p:cBhvr>
                                    </p:animEffect>
                                  </p:childTnLst>
                                </p:cTn>
                              </p:par>
                              <p:par>
                                <p:cTn id="88" presetID="22" presetClass="entr" presetSubtype="1" fill="hold" nodeType="withEffect">
                                  <p:stCondLst>
                                    <p:cond delay="0"/>
                                  </p:stCondLst>
                                  <p:childTnLst>
                                    <p:set>
                                      <p:cBhvr>
                                        <p:cTn id="89" dur="1" fill="hold">
                                          <p:stCondLst>
                                            <p:cond delay="0"/>
                                          </p:stCondLst>
                                        </p:cTn>
                                        <p:tgtEl>
                                          <p:spTgt spid="61"/>
                                        </p:tgtEl>
                                        <p:attrNameLst>
                                          <p:attrName>style.visibility</p:attrName>
                                        </p:attrNameLst>
                                      </p:cBhvr>
                                      <p:to>
                                        <p:strVal val="visible"/>
                                      </p:to>
                                    </p:set>
                                    <p:animEffect transition="in" filter="wipe(up)">
                                      <p:cBhvr>
                                        <p:cTn id="90" dur="500"/>
                                        <p:tgtEl>
                                          <p:spTgt spid="61"/>
                                        </p:tgtEl>
                                      </p:cBhvr>
                                    </p:animEffect>
                                  </p:childTnLst>
                                </p:cTn>
                              </p:par>
                              <p:par>
                                <p:cTn id="91" presetID="10" presetClass="exit" presetSubtype="0" fill="hold" nodeType="withEffect">
                                  <p:stCondLst>
                                    <p:cond delay="0"/>
                                  </p:stCondLst>
                                  <p:childTnLst>
                                    <p:animEffect transition="out" filter="fade">
                                      <p:cBhvr>
                                        <p:cTn id="92" dur="500"/>
                                        <p:tgtEl>
                                          <p:spTgt spid="60"/>
                                        </p:tgtEl>
                                      </p:cBhvr>
                                    </p:animEffect>
                                    <p:set>
                                      <p:cBhvr>
                                        <p:cTn id="93" dur="1" fill="hold">
                                          <p:stCondLst>
                                            <p:cond delay="499"/>
                                          </p:stCondLst>
                                        </p:cTn>
                                        <p:tgtEl>
                                          <p:spTgt spid="60"/>
                                        </p:tgtEl>
                                        <p:attrNameLst>
                                          <p:attrName>style.visibility</p:attrName>
                                        </p:attrNameLst>
                                      </p:cBhvr>
                                      <p:to>
                                        <p:strVal val="hidden"/>
                                      </p:to>
                                    </p:set>
                                  </p:childTnLst>
                                </p:cTn>
                              </p:par>
                              <p:par>
                                <p:cTn id="94" presetID="10" presetClass="entr" presetSubtype="0" fill="hold" grpId="0" nodeType="with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fade">
                                      <p:cBhvr>
                                        <p:cTn id="96" dur="500"/>
                                        <p:tgtEl>
                                          <p:spTgt spid="1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gtEl>
                                        <p:attrNameLst>
                                          <p:attrName>style.visibility</p:attrName>
                                        </p:attrNameLst>
                                      </p:cBhvr>
                                      <p:to>
                                        <p:strVal val="visible"/>
                                      </p:to>
                                    </p:set>
                                    <p:animEffect transition="in" filter="fade">
                                      <p:cBhvr>
                                        <p:cTn id="104" dur="500"/>
                                        <p:tgtEl>
                                          <p:spTgt spid="17"/>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69"/>
                                        </p:tgtEl>
                                        <p:attrNameLst>
                                          <p:attrName>style.visibility</p:attrName>
                                        </p:attrNameLst>
                                      </p:cBhvr>
                                      <p:to>
                                        <p:strVal val="visible"/>
                                      </p:to>
                                    </p:set>
                                    <p:animEffect transition="in" filter="fade">
                                      <p:cBhvr>
                                        <p:cTn id="109" dur="500"/>
                                        <p:tgtEl>
                                          <p:spTgt spid="69"/>
                                        </p:tgtEl>
                                      </p:cBhvr>
                                    </p:animEffect>
                                  </p:childTnLst>
                                </p:cTn>
                              </p:par>
                              <p:par>
                                <p:cTn id="110" presetID="10" presetClass="entr" presetSubtype="0" fill="hold" nodeType="withEffect">
                                  <p:stCondLst>
                                    <p:cond delay="0"/>
                                  </p:stCondLst>
                                  <p:childTnLst>
                                    <p:set>
                                      <p:cBhvr>
                                        <p:cTn id="111" dur="1" fill="hold">
                                          <p:stCondLst>
                                            <p:cond delay="0"/>
                                          </p:stCondLst>
                                        </p:cTn>
                                        <p:tgtEl>
                                          <p:spTgt spid="81"/>
                                        </p:tgtEl>
                                        <p:attrNameLst>
                                          <p:attrName>style.visibility</p:attrName>
                                        </p:attrNameLst>
                                      </p:cBhvr>
                                      <p:to>
                                        <p:strVal val="visible"/>
                                      </p:to>
                                    </p:set>
                                    <p:animEffect transition="in" filter="fade">
                                      <p:cBhvr>
                                        <p:cTn id="112" dur="500"/>
                                        <p:tgtEl>
                                          <p:spTgt spid="81"/>
                                        </p:tgtEl>
                                      </p:cBhvr>
                                    </p:animEffect>
                                  </p:childTnLst>
                                </p:cTn>
                              </p:par>
                              <p:par>
                                <p:cTn id="113" presetID="19" presetClass="emph" presetSubtype="0" fill="hold" nodeType="withEffect">
                                  <p:stCondLst>
                                    <p:cond delay="0"/>
                                  </p:stCondLst>
                                  <p:childTnLst>
                                    <p:animClr clrSpc="rgb" dir="cw">
                                      <p:cBhvr override="childStyle">
                                        <p:cTn id="114" dur="500" fill="hold"/>
                                        <p:tgtEl>
                                          <p:spTgt spid="73"/>
                                        </p:tgtEl>
                                        <p:attrNameLst>
                                          <p:attrName>style.color</p:attrName>
                                        </p:attrNameLst>
                                      </p:cBhvr>
                                      <p:to>
                                        <a:srgbClr val="D2D2D2"/>
                                      </p:to>
                                    </p:animClr>
                                    <p:animClr clrSpc="rgb" dir="cw">
                                      <p:cBhvr>
                                        <p:cTn id="115" dur="500" fill="hold"/>
                                        <p:tgtEl>
                                          <p:spTgt spid="73"/>
                                        </p:tgtEl>
                                        <p:attrNameLst>
                                          <p:attrName>fillcolor</p:attrName>
                                        </p:attrNameLst>
                                      </p:cBhvr>
                                      <p:to>
                                        <a:srgbClr val="D2D2D2"/>
                                      </p:to>
                                    </p:animClr>
                                    <p:set>
                                      <p:cBhvr>
                                        <p:cTn id="116" dur="500" fill="hold"/>
                                        <p:tgtEl>
                                          <p:spTgt spid="73"/>
                                        </p:tgtEl>
                                        <p:attrNameLst>
                                          <p:attrName>fill.type</p:attrName>
                                        </p:attrNameLst>
                                      </p:cBhvr>
                                      <p:to>
                                        <p:strVal val="solid"/>
                                      </p:to>
                                    </p:set>
                                    <p:set>
                                      <p:cBhvr>
                                        <p:cTn id="117" dur="500" fill="hold"/>
                                        <p:tgtEl>
                                          <p:spTgt spid="73"/>
                                        </p:tgtEl>
                                        <p:attrNameLst>
                                          <p:attrName>fill.on</p:attrName>
                                        </p:attrNameLst>
                                      </p:cBhvr>
                                      <p:to>
                                        <p:strVal val="true"/>
                                      </p:to>
                                    </p:set>
                                  </p:childTnLst>
                                </p:cTn>
                              </p:par>
                              <p:par>
                                <p:cTn id="118" presetID="19" presetClass="emph" presetSubtype="0" fill="hold" nodeType="withEffect">
                                  <p:stCondLst>
                                    <p:cond delay="0"/>
                                  </p:stCondLst>
                                  <p:childTnLst>
                                    <p:animClr clrSpc="rgb" dir="cw">
                                      <p:cBhvr override="childStyle">
                                        <p:cTn id="119" dur="500" fill="hold"/>
                                        <p:tgtEl>
                                          <p:spTgt spid="74"/>
                                        </p:tgtEl>
                                        <p:attrNameLst>
                                          <p:attrName>style.color</p:attrName>
                                        </p:attrNameLst>
                                      </p:cBhvr>
                                      <p:to>
                                        <a:srgbClr val="D2D2D2"/>
                                      </p:to>
                                    </p:animClr>
                                    <p:animClr clrSpc="rgb" dir="cw">
                                      <p:cBhvr>
                                        <p:cTn id="120" dur="500" fill="hold"/>
                                        <p:tgtEl>
                                          <p:spTgt spid="74"/>
                                        </p:tgtEl>
                                        <p:attrNameLst>
                                          <p:attrName>fillcolor</p:attrName>
                                        </p:attrNameLst>
                                      </p:cBhvr>
                                      <p:to>
                                        <a:srgbClr val="D2D2D2"/>
                                      </p:to>
                                    </p:animClr>
                                    <p:set>
                                      <p:cBhvr>
                                        <p:cTn id="121" dur="500" fill="hold"/>
                                        <p:tgtEl>
                                          <p:spTgt spid="74"/>
                                        </p:tgtEl>
                                        <p:attrNameLst>
                                          <p:attrName>fill.type</p:attrName>
                                        </p:attrNameLst>
                                      </p:cBhvr>
                                      <p:to>
                                        <p:strVal val="solid"/>
                                      </p:to>
                                    </p:set>
                                    <p:set>
                                      <p:cBhvr>
                                        <p:cTn id="122" dur="500" fill="hold"/>
                                        <p:tgtEl>
                                          <p:spTgt spid="74"/>
                                        </p:tgtEl>
                                        <p:attrNameLst>
                                          <p:attrName>fill.on</p:attrName>
                                        </p:attrNameLst>
                                      </p:cBhvr>
                                      <p:to>
                                        <p:strVal val="true"/>
                                      </p:to>
                                    </p:set>
                                  </p:childTnLst>
                                </p:cTn>
                              </p:par>
                            </p:childTnLst>
                          </p:cTn>
                        </p:par>
                        <p:par>
                          <p:cTn id="123" fill="hold">
                            <p:stCondLst>
                              <p:cond delay="500"/>
                            </p:stCondLst>
                            <p:childTnLst>
                              <p:par>
                                <p:cTn id="124" presetID="0" presetClass="path" presetSubtype="0" accel="50000" decel="50000" fill="hold" nodeType="afterEffect">
                                  <p:stCondLst>
                                    <p:cond delay="0"/>
                                  </p:stCondLst>
                                  <p:childTnLst>
                                    <p:animMotion origin="layout" path="M -0.00069 -0.00031 C 0.0066 0.05124 0.00417 0.10988 0.02327 0.1534 C 0.03108 0.1713 0.03837 0.1858 0.05139 0.19043 C 0.05695 0.18982 0.0625 0.18982 0.06806 0.18858 C 0.07032 0.18796 0.07223 0.18611 0.07431 0.18488 C 0.07674 0.18333 0.08056 0.17747 0.08056 0.17747 C 0.08646 0.16142 0.07865 0.18025 0.08577 0.17006 C 0.08681 0.16852 0.08698 0.16605 0.08785 0.16451 C 0.08872 0.16296 0.08994 0.16204 0.09098 0.1608 C 0.09167 0.15895 0.09219 0.15679 0.09306 0.15525 C 0.09393 0.15371 0.09532 0.1534 0.09619 0.15154 C 0.10018 0.14259 0.09358 0.14815 0.10035 0.14414 C 0.10139 0.13827 0.10816 0.12099 0.11077 0.11636 C 0.1132 0.1034 0.11563 0.09043 0.11806 0.07747 C 0.11875 0.07377 0.11945 0.07006 0.12014 0.06636 C 0.12049 0.06451 0.12119 0.0608 0.12119 0.0608 C 0.12709 -0.02407 0.12587 -0.11018 0.13264 -0.19475 C 0.13386 -0.20957 0.13369 -0.22469 0.13577 -0.2392 C 0.1375 -0.26697 0.14011 -0.29228 0.14514 -0.31883 C 0.14775 -0.33271 0.15174 -0.34753 0.15869 -0.35586 C 0.16007 -0.36327 0.16129 -0.36636 0.16494 -0.37068 C 0.16684 -0.38055 0.17639 -0.3929 0.18039 -0.40031 C 0.1823 -0.40339 0.18681 -0.40771 0.18681 -0.40771 C 0.18733 -0.40957 0.18803 -0.41173 0.18889 -0.41327 C 0.19063 -0.41605 0.19497 -0.42068 0.19497 -0.42068 C 0.20105 -0.43673 0.19323 -0.4179 0.20035 -0.42808 C 0.20139 -0.42963 0.20157 -0.4321 0.20244 -0.43364 C 0.20452 -0.43734 0.20608 -0.43765 0.20869 -0.4392 C 0.2125 -0.44938 0.22032 -0.4537 0.22639 -0.45957 C 0.23594 -0.46913 0.25278 -0.4858 0.26389 -0.48734 C 0.27987 -0.48981 0.29584 -0.49228 0.31181 -0.49475 C 0.32014 -0.49599 0.3375 -0.50031 0.34827 -0.50031 " pathEditMode="relative" ptsTypes="fffffffffffffffffffffffffffffffA">
                                      <p:cBhvr>
                                        <p:cTn id="125" dur="2000" fill="hold"/>
                                        <p:tgtEl>
                                          <p:spTgt spid="73"/>
                                        </p:tgtEl>
                                        <p:attrNameLst>
                                          <p:attrName>ppt_x</p:attrName>
                                          <p:attrName>ppt_y</p:attrName>
                                        </p:attrNameLst>
                                      </p:cBhvr>
                                    </p:animMotion>
                                  </p:childTnLst>
                                </p:cTn>
                              </p:par>
                              <p:par>
                                <p:cTn id="126" presetID="0" presetClass="path" presetSubtype="0" accel="50000" decel="50000" fill="hold" nodeType="withEffect">
                                  <p:stCondLst>
                                    <p:cond delay="0"/>
                                  </p:stCondLst>
                                  <p:childTnLst>
                                    <p:animMotion origin="layout" path="M 6.66667E-6 2.59259E-6 C -0.03541 -0.00185 -0.04861 -0.00371 -0.08749 2.59259E-6 C -0.0934 0.00061 -0.1144 0.01142 -0.11874 0.01666 C -0.12309 0.02191 -0.12638 0.02685 -0.13124 0.02963 C -0.13715 0.04568 -0.12934 0.02685 -0.13645 0.03703 C -0.13836 0.03981 -0.13975 0.04352 -0.14166 0.04629 C -0.14704 0.05494 -0.15121 0.06512 -0.15729 0.07222 C -0.16006 0.07963 -0.16354 0.08765 -0.1677 0.09259 C -0.16996 0.10463 -0.16684 0.0929 -0.17187 0.1 C -0.17291 0.10154 -0.17309 0.10401 -0.17395 0.10555 C -0.17482 0.1071 -0.17604 0.10802 -0.17708 0.10926 C -0.18177 0.12191 -0.19236 0.14043 -0.19479 0.1537 C -0.19618 0.16142 -0.20208 0.17592 -0.2052 0.18148 C -0.20711 0.18487 -0.21128 0.19352 -0.21458 0.19629 C -0.21666 0.19784 -0.22083 0.2 -0.22083 0.2 C -0.23211 0.19722 -0.22673 0.19907 -0.23333 0.18889 C -0.23524 0.18611 -0.23958 0.18148 -0.23958 0.18148 C -0.24201 0.175 -0.24201 0.17099 -0.24583 0.16666 C -0.24774 0.15679 -0.24965 0.14722 -0.25104 0.13703 C -0.25086 0.13117 -0.25138 0.09259 -0.24895 0.07592 C -0.24409 0.04136 -0.23298 0.00926 -0.22083 -0.01852 C -0.21736 -0.02624 -0.21493 -0.0392 -0.21041 -0.04445 C -0.2085 -0.05463 -0.2019 -0.07006 -0.19687 -0.07593 C -0.19392 -0.09167 -0.18472 -0.10062 -0.17812 -0.11111 C -0.17326 -0.11883 -0.16874 -0.12963 -0.16249 -0.13334 C -0.15815 -0.14476 -0.14843 -0.15062 -0.14166 -0.15741 C -0.13628 -0.16266 -0.13159 -0.16976 -0.12604 -0.17408 C -0.11562 -0.18241 -0.10503 -0.18488 -0.09374 -0.18704 C -0.06736 -0.18581 -0.04444 -0.18148 -0.01874 -0.17778 C -0.00642 -0.17037 0.00591 -0.17037 0.01876 -0.17037 " pathEditMode="relative" ptsTypes="fffffffffffffffffffffffffffffA">
                                      <p:cBhvr>
                                        <p:cTn id="127" dur="2000" fill="hold"/>
                                        <p:tgtEl>
                                          <p:spTgt spid="7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P spid="15" grpId="0"/>
      <p:bldP spid="16" grpId="0"/>
      <p:bldP spid="17" grpId="0"/>
      <p:bldP spid="18" grpId="0"/>
      <p:bldP spid="58" grpId="0"/>
      <p:bldP spid="62" grpId="0" animBg="1"/>
      <p:bldP spid="63" grpId="0" animBg="1"/>
      <p:bldP spid="69" grpId="0"/>
      <p:bldP spid="71" grpId="0"/>
      <p:bldP spid="7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Hybrid </a:t>
            </a:r>
            <a:r>
              <a:rPr lang="de-DE" dirty="0" err="1"/>
              <a:t>configuration</a:t>
            </a:r>
            <a:r>
              <a:rPr lang="de-DE" dirty="0"/>
              <a:t> </a:t>
            </a:r>
            <a:r>
              <a:rPr lang="de-DE" dirty="0" err="1"/>
              <a:t>wizard</a:t>
            </a:r>
            <a:endParaRPr lang="de-DE" dirty="0"/>
          </a:p>
        </p:txBody>
      </p:sp>
      <p:sp>
        <p:nvSpPr>
          <p:cNvPr id="4" name="Fußzeilenplatzhalter 3"/>
          <p:cNvSpPr>
            <a:spLocks noGrp="1"/>
          </p:cNvSpPr>
          <p:nvPr>
            <p:ph type="ftr" sz="quarter" idx="10"/>
          </p:nvPr>
        </p:nvSpPr>
        <p:spPr/>
        <p:txBody>
          <a:bodyPr/>
          <a:lstStyle/>
          <a:p>
            <a:r>
              <a:rPr lang="de-DE" smtClean="0"/>
              <a:t>Page </a:t>
            </a:r>
            <a:r>
              <a:rPr lang="de-DE" smtClean="0">
                <a:sym typeface="Wingdings" pitchFamily="2" charset="2"/>
              </a:rPr>
              <a:t></a:t>
            </a:r>
            <a:r>
              <a:rPr lang="de-DE" smtClean="0"/>
              <a:t> </a:t>
            </a:r>
            <a:fld id="{D40D814E-026B-4E19-8849-6290BE2FC288}" type="slidenum">
              <a:rPr lang="de-DE" smtClean="0"/>
              <a:pPr/>
              <a:t>99</a:t>
            </a:fld>
            <a:endParaRPr lang="de-DE"/>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094" y="1132088"/>
            <a:ext cx="4754880" cy="2590800"/>
          </a:xfrm>
          <a:prstGeom prst="rect">
            <a:avLst/>
          </a:prstGeom>
          <a:ln>
            <a:solidFill>
              <a:srgbClr val="0070C0"/>
            </a:solidFill>
          </a:ln>
        </p:spPr>
      </p:pic>
      <p:sp>
        <p:nvSpPr>
          <p:cNvPr id="6" name="Rectangle 18"/>
          <p:cNvSpPr/>
          <p:nvPr/>
        </p:nvSpPr>
        <p:spPr bwMode="auto">
          <a:xfrm>
            <a:off x="9405888" y="1100160"/>
            <a:ext cx="1335002" cy="319985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0" marR="0" lvl="0" indent="0" algn="ctr" defTabSz="914099"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ext Placeholder 2"/>
          <p:cNvSpPr txBox="1">
            <a:spLocks/>
          </p:cNvSpPr>
          <p:nvPr/>
        </p:nvSpPr>
        <p:spPr>
          <a:xfrm>
            <a:off x="521208" y="1371600"/>
            <a:ext cx="5486400" cy="5029200"/>
          </a:xfrm>
          <a:prstGeom prst="rect">
            <a:avLst/>
          </a:prstGeom>
        </p:spPr>
        <p:txBody>
          <a:bodyPr vert="horz" wrap="square" lIns="0" tIns="0" rIns="0" bIns="0" rtlCol="0">
            <a:normAutofit/>
          </a:bodyPr>
          <a:lstStyle>
            <a:lvl1pPr marL="290513" marR="0" indent="-290513" algn="l" defTabSz="914363" rtl="0" eaLnBrk="1" fontAlgn="auto" latinLnBrk="0" hangingPunct="1">
              <a:lnSpc>
                <a:spcPct val="90000"/>
              </a:lnSpc>
              <a:spcBef>
                <a:spcPct val="20000"/>
              </a:spcBef>
              <a:spcAft>
                <a:spcPts val="0"/>
              </a:spcAft>
              <a:buClr>
                <a:srgbClr val="F69F1E"/>
              </a:buClr>
              <a:buSzPct val="90000"/>
              <a:buFont typeface="Arial" pitchFamily="34" charset="0"/>
              <a:buChar char="•"/>
              <a:tabLst/>
              <a:defRPr sz="2400" kern="1200">
                <a:solidFill>
                  <a:srgbClr val="000000"/>
                </a:solidFill>
                <a:latin typeface="Segoe UI Light" pitchFamily="34" charset="0"/>
                <a:ea typeface="+mn-ea"/>
                <a:cs typeface="+mn-cs"/>
              </a:defRPr>
            </a:lvl1pPr>
            <a:lvl2pPr marL="568325" marR="0" indent="-277813" algn="l" defTabSz="914363" rtl="0" eaLnBrk="1" fontAlgn="auto" latinLnBrk="0" hangingPunct="1">
              <a:lnSpc>
                <a:spcPct val="90000"/>
              </a:lnSpc>
              <a:spcBef>
                <a:spcPct val="20000"/>
              </a:spcBef>
              <a:spcAft>
                <a:spcPts val="0"/>
              </a:spcAft>
              <a:buClr>
                <a:srgbClr val="F69F1E"/>
              </a:buClr>
              <a:buSzPct val="90000"/>
              <a:buFont typeface="Arial" pitchFamily="34" charset="0"/>
              <a:buChar char="•"/>
              <a:tabLst/>
              <a:defRPr sz="2400" kern="1200">
                <a:solidFill>
                  <a:srgbClr val="000000"/>
                </a:solidFill>
                <a:latin typeface="Segoe UI Light" pitchFamily="34" charset="0"/>
                <a:ea typeface="+mn-ea"/>
                <a:cs typeface="+mn-cs"/>
              </a:defRPr>
            </a:lvl2pPr>
            <a:lvl3pPr marL="858838" marR="0" indent="-290513" algn="l" defTabSz="914363" rtl="0" eaLnBrk="1" fontAlgn="auto" latinLnBrk="0" hangingPunct="1">
              <a:lnSpc>
                <a:spcPct val="90000"/>
              </a:lnSpc>
              <a:spcBef>
                <a:spcPct val="20000"/>
              </a:spcBef>
              <a:spcAft>
                <a:spcPts val="0"/>
              </a:spcAft>
              <a:buClr>
                <a:srgbClr val="F69F1E"/>
              </a:buClr>
              <a:buSzPct val="90000"/>
              <a:buFont typeface="Arial" pitchFamily="34" charset="0"/>
              <a:buChar char="•"/>
              <a:tabLst/>
              <a:defRPr sz="2000" kern="1200">
                <a:solidFill>
                  <a:srgbClr val="000000"/>
                </a:solidFill>
                <a:latin typeface="Segoe UI Light" pitchFamily="34" charset="0"/>
                <a:ea typeface="+mn-ea"/>
                <a:cs typeface="+mn-cs"/>
              </a:defRPr>
            </a:lvl3pPr>
            <a:lvl4pPr marL="1149350" marR="0" indent="-290513" algn="l" defTabSz="914363" rtl="0" eaLnBrk="1" fontAlgn="auto" latinLnBrk="0" hangingPunct="1">
              <a:lnSpc>
                <a:spcPct val="90000"/>
              </a:lnSpc>
              <a:spcBef>
                <a:spcPct val="20000"/>
              </a:spcBef>
              <a:spcAft>
                <a:spcPts val="0"/>
              </a:spcAft>
              <a:buClr>
                <a:srgbClr val="F69F1E"/>
              </a:buClr>
              <a:buSzPct val="90000"/>
              <a:buFont typeface="Arial" pitchFamily="34" charset="0"/>
              <a:buChar char="•"/>
              <a:tabLst/>
              <a:defRPr sz="1800" kern="1200">
                <a:solidFill>
                  <a:srgbClr val="000000"/>
                </a:solidFill>
                <a:latin typeface="Segoe UI Light" pitchFamily="34" charset="0"/>
                <a:ea typeface="+mn-ea"/>
                <a:cs typeface="+mn-cs"/>
              </a:defRPr>
            </a:lvl4pPr>
            <a:lvl5pPr marL="1427163" marR="0" indent="-277813" algn="l" defTabSz="914363" rtl="0" eaLnBrk="1" fontAlgn="auto" latinLnBrk="0" hangingPunct="1">
              <a:lnSpc>
                <a:spcPct val="90000"/>
              </a:lnSpc>
              <a:spcBef>
                <a:spcPct val="20000"/>
              </a:spcBef>
              <a:spcAft>
                <a:spcPts val="0"/>
              </a:spcAft>
              <a:buClr>
                <a:srgbClr val="F69F1E"/>
              </a:buClr>
              <a:buSzPct val="90000"/>
              <a:buFont typeface="Arial" pitchFamily="34" charset="0"/>
              <a:buChar char="•"/>
              <a:tabLst/>
              <a:defRPr sz="1800" kern="1200">
                <a:solidFill>
                  <a:srgbClr val="000000"/>
                </a:soli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spcBef>
                <a:spcPts val="0"/>
              </a:spcBef>
              <a:spcAft>
                <a:spcPts val="600"/>
              </a:spcAft>
              <a:buClr>
                <a:schemeClr val="accent1">
                  <a:lumMod val="60000"/>
                  <a:lumOff val="40000"/>
                </a:schemeClr>
              </a:buClr>
              <a:buFont typeface="Arial" pitchFamily="34" charset="0"/>
              <a:buAutoNum type="arabicParenR"/>
            </a:pPr>
            <a:r>
              <a:rPr lang="en-US" dirty="0" smtClean="0">
                <a:solidFill>
                  <a:schemeClr val="bg1">
                    <a:lumMod val="20000"/>
                    <a:lumOff val="80000"/>
                  </a:schemeClr>
                </a:solidFill>
                <a:latin typeface="Segoe UI" pitchFamily="34" charset="0"/>
                <a:ea typeface="Segoe UI" pitchFamily="34" charset="0"/>
                <a:cs typeface="Segoe UI" pitchFamily="34" charset="0"/>
              </a:rPr>
              <a:t>Start HWC from EAC</a:t>
            </a:r>
          </a:p>
          <a:p>
            <a:pPr marL="514350" indent="-514350">
              <a:spcBef>
                <a:spcPts val="0"/>
              </a:spcBef>
              <a:spcAft>
                <a:spcPts val="600"/>
              </a:spcAft>
              <a:buClr>
                <a:schemeClr val="accent1">
                  <a:lumMod val="60000"/>
                  <a:lumOff val="40000"/>
                </a:schemeClr>
              </a:buClr>
              <a:buFont typeface="Arial" pitchFamily="34" charset="0"/>
              <a:buAutoNum type="arabicParenR"/>
            </a:pPr>
            <a:r>
              <a:rPr lang="en-US" dirty="0" smtClean="0">
                <a:solidFill>
                  <a:schemeClr val="bg1">
                    <a:lumMod val="20000"/>
                    <a:lumOff val="80000"/>
                  </a:schemeClr>
                </a:solidFill>
                <a:latin typeface="Segoe UI" pitchFamily="34" charset="0"/>
                <a:ea typeface="Segoe UI" pitchFamily="34" charset="0"/>
                <a:cs typeface="Segoe UI" pitchFamily="34" charset="0"/>
              </a:rPr>
              <a:t>Confirm running the wizard</a:t>
            </a:r>
            <a:endParaRPr lang="en-US" dirty="0">
              <a:solidFill>
                <a:schemeClr val="bg1">
                  <a:lumMod val="20000"/>
                  <a:lumOff val="80000"/>
                </a:schemeClr>
              </a:solidFill>
              <a:latin typeface="Segoe UI" pitchFamily="34" charset="0"/>
              <a:ea typeface="Segoe UI" pitchFamily="34" charset="0"/>
              <a:cs typeface="Segoe UI" pitchFamily="34" charset="0"/>
            </a:endParaRPr>
          </a:p>
          <a:p>
            <a:pPr marL="514350" indent="-514350">
              <a:spcBef>
                <a:spcPts val="0"/>
              </a:spcBef>
              <a:spcAft>
                <a:spcPts val="600"/>
              </a:spcAft>
              <a:buClr>
                <a:schemeClr val="accent1">
                  <a:lumMod val="60000"/>
                  <a:lumOff val="40000"/>
                </a:schemeClr>
              </a:buClr>
              <a:buFont typeface="Arial" pitchFamily="34" charset="0"/>
              <a:buAutoNum type="arabicParenR"/>
            </a:pPr>
            <a:r>
              <a:rPr lang="en-US" dirty="0" smtClean="0">
                <a:solidFill>
                  <a:srgbClr val="797A7D"/>
                </a:solidFill>
                <a:latin typeface="Segoe UI" pitchFamily="34" charset="0"/>
                <a:ea typeface="Segoe UI" pitchFamily="34" charset="0"/>
                <a:cs typeface="Segoe UI" pitchFamily="34" charset="0"/>
              </a:rPr>
              <a:t>Select hybrid domain*</a:t>
            </a:r>
            <a:endParaRPr lang="en-US" dirty="0">
              <a:solidFill>
                <a:srgbClr val="797A7D"/>
              </a:solidFill>
              <a:latin typeface="Segoe UI" pitchFamily="34" charset="0"/>
              <a:ea typeface="Segoe UI" pitchFamily="34" charset="0"/>
              <a:cs typeface="Segoe UI" pitchFamily="34" charset="0"/>
            </a:endParaRPr>
          </a:p>
          <a:p>
            <a:pPr marL="514350" indent="-514350">
              <a:spcBef>
                <a:spcPts val="0"/>
              </a:spcBef>
              <a:spcAft>
                <a:spcPts val="600"/>
              </a:spcAft>
              <a:buClr>
                <a:schemeClr val="accent1">
                  <a:lumMod val="60000"/>
                  <a:lumOff val="40000"/>
                </a:schemeClr>
              </a:buClr>
              <a:buFont typeface="Arial" pitchFamily="34" charset="0"/>
              <a:buAutoNum type="arabicParenR"/>
            </a:pPr>
            <a:r>
              <a:rPr lang="en-US" dirty="0">
                <a:solidFill>
                  <a:srgbClr val="797A7D"/>
                </a:solidFill>
                <a:latin typeface="Segoe UI" pitchFamily="34" charset="0"/>
                <a:ea typeface="Segoe UI" pitchFamily="34" charset="0"/>
                <a:cs typeface="Segoe UI" pitchFamily="34" charset="0"/>
              </a:rPr>
              <a:t>View/Copy domain proof </a:t>
            </a:r>
            <a:r>
              <a:rPr lang="en-US" dirty="0" smtClean="0">
                <a:solidFill>
                  <a:srgbClr val="797A7D"/>
                </a:solidFill>
                <a:latin typeface="Segoe UI" pitchFamily="34" charset="0"/>
                <a:ea typeface="Segoe UI" pitchFamily="34" charset="0"/>
                <a:cs typeface="Segoe UI" pitchFamily="34" charset="0"/>
              </a:rPr>
              <a:t>token*</a:t>
            </a:r>
            <a:endParaRPr lang="en-US" dirty="0">
              <a:solidFill>
                <a:srgbClr val="797A7D"/>
              </a:solidFill>
              <a:latin typeface="Segoe UI" pitchFamily="34" charset="0"/>
              <a:ea typeface="Segoe UI" pitchFamily="34" charset="0"/>
              <a:cs typeface="Segoe UI" pitchFamily="34" charset="0"/>
            </a:endParaRPr>
          </a:p>
          <a:p>
            <a:pPr marL="514350" indent="-514350">
              <a:spcBef>
                <a:spcPts val="0"/>
              </a:spcBef>
              <a:spcAft>
                <a:spcPts val="600"/>
              </a:spcAft>
              <a:buClr>
                <a:schemeClr val="accent1">
                  <a:lumMod val="60000"/>
                  <a:lumOff val="40000"/>
                </a:schemeClr>
              </a:buClr>
              <a:buFont typeface="Arial" pitchFamily="34" charset="0"/>
              <a:buAutoNum type="arabicParenR"/>
            </a:pPr>
            <a:r>
              <a:rPr lang="en-US" dirty="0" smtClean="0">
                <a:solidFill>
                  <a:schemeClr val="bg1">
                    <a:lumMod val="20000"/>
                    <a:lumOff val="80000"/>
                  </a:schemeClr>
                </a:solidFill>
                <a:latin typeface="Segoe UI" pitchFamily="34" charset="0"/>
                <a:ea typeface="Segoe UI" pitchFamily="34" charset="0"/>
                <a:cs typeface="Segoe UI" pitchFamily="34" charset="0"/>
              </a:rPr>
              <a:t>Choose transport options</a:t>
            </a:r>
            <a:endParaRPr lang="en-US" dirty="0">
              <a:solidFill>
                <a:schemeClr val="bg1">
                  <a:lumMod val="20000"/>
                  <a:lumOff val="80000"/>
                </a:schemeClr>
              </a:solidFill>
              <a:latin typeface="Segoe UI" pitchFamily="34" charset="0"/>
              <a:ea typeface="Segoe UI" pitchFamily="34" charset="0"/>
              <a:cs typeface="Segoe UI" pitchFamily="34" charset="0"/>
            </a:endParaRPr>
          </a:p>
          <a:p>
            <a:pPr marL="514350" indent="-514350">
              <a:spcBef>
                <a:spcPts val="0"/>
              </a:spcBef>
              <a:spcAft>
                <a:spcPts val="600"/>
              </a:spcAft>
              <a:buClr>
                <a:schemeClr val="accent1">
                  <a:lumMod val="60000"/>
                  <a:lumOff val="40000"/>
                </a:schemeClr>
              </a:buClr>
              <a:buFont typeface="Arial" pitchFamily="34" charset="0"/>
              <a:buAutoNum type="arabicParenR"/>
            </a:pPr>
            <a:r>
              <a:rPr lang="en-US" dirty="0" smtClean="0">
                <a:solidFill>
                  <a:schemeClr val="bg1">
                    <a:lumMod val="20000"/>
                    <a:lumOff val="80000"/>
                  </a:schemeClr>
                </a:solidFill>
                <a:latin typeface="Segoe UI" pitchFamily="34" charset="0"/>
                <a:ea typeface="Segoe UI" pitchFamily="34" charset="0"/>
                <a:cs typeface="Segoe UI" pitchFamily="34" charset="0"/>
              </a:rPr>
              <a:t>Choose receive 2013 CAS server(s)</a:t>
            </a:r>
            <a:endParaRPr lang="en-US" dirty="0">
              <a:solidFill>
                <a:schemeClr val="bg1">
                  <a:lumMod val="20000"/>
                  <a:lumOff val="80000"/>
                </a:schemeClr>
              </a:solidFill>
              <a:latin typeface="Segoe UI" pitchFamily="34" charset="0"/>
              <a:ea typeface="Segoe UI" pitchFamily="34" charset="0"/>
              <a:cs typeface="Segoe UI" pitchFamily="34" charset="0"/>
            </a:endParaRPr>
          </a:p>
          <a:p>
            <a:pPr marL="514350" indent="-514350">
              <a:spcBef>
                <a:spcPts val="0"/>
              </a:spcBef>
              <a:spcAft>
                <a:spcPts val="600"/>
              </a:spcAft>
              <a:buClr>
                <a:schemeClr val="accent1">
                  <a:lumMod val="60000"/>
                  <a:lumOff val="40000"/>
                </a:schemeClr>
              </a:buClr>
              <a:buFont typeface="Arial" pitchFamily="34" charset="0"/>
              <a:buAutoNum type="arabicParenR"/>
            </a:pPr>
            <a:r>
              <a:rPr lang="en-US" dirty="0">
                <a:solidFill>
                  <a:schemeClr val="bg1">
                    <a:lumMod val="20000"/>
                    <a:lumOff val="80000"/>
                  </a:schemeClr>
                </a:solidFill>
                <a:latin typeface="Segoe UI" pitchFamily="34" charset="0"/>
                <a:ea typeface="Segoe UI" pitchFamily="34" charset="0"/>
                <a:cs typeface="Segoe UI" pitchFamily="34" charset="0"/>
              </a:rPr>
              <a:t>Choose </a:t>
            </a:r>
            <a:r>
              <a:rPr lang="en-US" dirty="0" smtClean="0">
                <a:solidFill>
                  <a:schemeClr val="bg1">
                    <a:lumMod val="20000"/>
                    <a:lumOff val="80000"/>
                  </a:schemeClr>
                </a:solidFill>
                <a:latin typeface="Segoe UI" pitchFamily="34" charset="0"/>
                <a:ea typeface="Segoe UI" pitchFamily="34" charset="0"/>
                <a:cs typeface="Segoe UI" pitchFamily="34" charset="0"/>
              </a:rPr>
              <a:t>send </a:t>
            </a:r>
            <a:r>
              <a:rPr lang="en-US" dirty="0">
                <a:solidFill>
                  <a:schemeClr val="bg1">
                    <a:lumMod val="20000"/>
                    <a:lumOff val="80000"/>
                  </a:schemeClr>
                </a:solidFill>
                <a:latin typeface="Segoe UI" pitchFamily="34" charset="0"/>
                <a:ea typeface="Segoe UI" pitchFamily="34" charset="0"/>
                <a:cs typeface="Segoe UI" pitchFamily="34" charset="0"/>
              </a:rPr>
              <a:t>2013 </a:t>
            </a:r>
            <a:r>
              <a:rPr lang="en-US" dirty="0" smtClean="0">
                <a:solidFill>
                  <a:schemeClr val="bg1">
                    <a:lumMod val="20000"/>
                    <a:lumOff val="80000"/>
                  </a:schemeClr>
                </a:solidFill>
                <a:latin typeface="Segoe UI" pitchFamily="34" charset="0"/>
                <a:ea typeface="Segoe UI" pitchFamily="34" charset="0"/>
                <a:cs typeface="Segoe UI" pitchFamily="34" charset="0"/>
              </a:rPr>
              <a:t>MBX </a:t>
            </a:r>
            <a:r>
              <a:rPr lang="en-US" dirty="0">
                <a:solidFill>
                  <a:schemeClr val="bg1">
                    <a:lumMod val="20000"/>
                    <a:lumOff val="80000"/>
                  </a:schemeClr>
                </a:solidFill>
                <a:latin typeface="Segoe UI" pitchFamily="34" charset="0"/>
                <a:ea typeface="Segoe UI" pitchFamily="34" charset="0"/>
                <a:cs typeface="Segoe UI" pitchFamily="34" charset="0"/>
              </a:rPr>
              <a:t>server(s)</a:t>
            </a:r>
          </a:p>
          <a:p>
            <a:pPr marL="514350" indent="-514350">
              <a:spcBef>
                <a:spcPts val="0"/>
              </a:spcBef>
              <a:spcAft>
                <a:spcPts val="600"/>
              </a:spcAft>
              <a:buClr>
                <a:schemeClr val="accent1">
                  <a:lumMod val="60000"/>
                  <a:lumOff val="40000"/>
                </a:schemeClr>
              </a:buClr>
              <a:buFont typeface="Arial" pitchFamily="34" charset="0"/>
              <a:buAutoNum type="arabicParenR"/>
            </a:pPr>
            <a:r>
              <a:rPr lang="en-US" dirty="0" smtClean="0">
                <a:solidFill>
                  <a:schemeClr val="bg1">
                    <a:lumMod val="20000"/>
                    <a:lumOff val="80000"/>
                  </a:schemeClr>
                </a:solidFill>
                <a:latin typeface="Segoe UI" pitchFamily="34" charset="0"/>
                <a:ea typeface="Segoe UI" pitchFamily="34" charset="0"/>
                <a:cs typeface="Segoe UI" pitchFamily="34" charset="0"/>
              </a:rPr>
              <a:t>Select transport certificate</a:t>
            </a:r>
            <a:endParaRPr lang="en-US" dirty="0">
              <a:solidFill>
                <a:schemeClr val="bg1">
                  <a:lumMod val="20000"/>
                  <a:lumOff val="80000"/>
                </a:schemeClr>
              </a:solidFill>
              <a:latin typeface="Segoe UI" pitchFamily="34" charset="0"/>
              <a:ea typeface="Segoe UI" pitchFamily="34" charset="0"/>
              <a:cs typeface="Segoe UI" pitchFamily="34" charset="0"/>
            </a:endParaRPr>
          </a:p>
          <a:p>
            <a:pPr marL="514350" indent="-514350">
              <a:spcBef>
                <a:spcPts val="0"/>
              </a:spcBef>
              <a:spcAft>
                <a:spcPts val="600"/>
              </a:spcAft>
              <a:buClr>
                <a:schemeClr val="accent1">
                  <a:lumMod val="60000"/>
                  <a:lumOff val="40000"/>
                </a:schemeClr>
              </a:buClr>
              <a:buFont typeface="Arial" pitchFamily="34" charset="0"/>
              <a:buAutoNum type="arabicParenR"/>
            </a:pPr>
            <a:r>
              <a:rPr lang="en-US" dirty="0" smtClean="0">
                <a:solidFill>
                  <a:schemeClr val="bg1">
                    <a:lumMod val="20000"/>
                    <a:lumOff val="80000"/>
                  </a:schemeClr>
                </a:solidFill>
                <a:latin typeface="Segoe UI" pitchFamily="34" charset="0"/>
                <a:ea typeface="Segoe UI" pitchFamily="34" charset="0"/>
                <a:cs typeface="Segoe UI" pitchFamily="34" charset="0"/>
              </a:rPr>
              <a:t>Enter external </a:t>
            </a:r>
            <a:r>
              <a:rPr lang="en-US" dirty="0">
                <a:solidFill>
                  <a:schemeClr val="bg1">
                    <a:lumMod val="20000"/>
                    <a:lumOff val="80000"/>
                  </a:schemeClr>
                </a:solidFill>
                <a:latin typeface="Segoe UI" pitchFamily="34" charset="0"/>
                <a:ea typeface="Segoe UI" pitchFamily="34" charset="0"/>
                <a:cs typeface="Segoe UI" pitchFamily="34" charset="0"/>
              </a:rPr>
              <a:t>FQDN </a:t>
            </a:r>
            <a:r>
              <a:rPr lang="en-US" dirty="0" smtClean="0">
                <a:solidFill>
                  <a:schemeClr val="bg1">
                    <a:lumMod val="20000"/>
                    <a:lumOff val="80000"/>
                  </a:schemeClr>
                </a:solidFill>
                <a:latin typeface="Segoe UI" pitchFamily="34" charset="0"/>
                <a:ea typeface="Segoe UI" pitchFamily="34" charset="0"/>
                <a:cs typeface="Segoe UI" pitchFamily="34" charset="0"/>
              </a:rPr>
              <a:t>2013 CAS</a:t>
            </a:r>
            <a:endParaRPr lang="en-US" dirty="0">
              <a:solidFill>
                <a:schemeClr val="bg1">
                  <a:lumMod val="20000"/>
                  <a:lumOff val="80000"/>
                </a:schemeClr>
              </a:solidFill>
              <a:latin typeface="Segoe UI" pitchFamily="34" charset="0"/>
              <a:ea typeface="Segoe UI" pitchFamily="34" charset="0"/>
              <a:cs typeface="Segoe UI" pitchFamily="34" charset="0"/>
            </a:endParaRPr>
          </a:p>
          <a:p>
            <a:pPr marL="514350" indent="-514350">
              <a:spcBef>
                <a:spcPts val="0"/>
              </a:spcBef>
              <a:spcAft>
                <a:spcPts val="600"/>
              </a:spcAft>
              <a:buClr>
                <a:schemeClr val="accent1">
                  <a:lumMod val="60000"/>
                  <a:lumOff val="40000"/>
                </a:schemeClr>
              </a:buClr>
              <a:buFont typeface="Arial" pitchFamily="34" charset="0"/>
              <a:buAutoNum type="arabicParenR"/>
            </a:pPr>
            <a:r>
              <a:rPr lang="en-US" spc="-30" dirty="0" smtClean="0">
                <a:solidFill>
                  <a:schemeClr val="bg1">
                    <a:lumMod val="20000"/>
                    <a:lumOff val="80000"/>
                  </a:schemeClr>
                </a:solidFill>
                <a:latin typeface="Segoe UI" pitchFamily="34" charset="0"/>
                <a:ea typeface="Segoe UI" pitchFamily="34" charset="0"/>
                <a:cs typeface="Segoe UI" pitchFamily="34" charset="0"/>
              </a:rPr>
              <a:t>Enter Org Management AD account</a:t>
            </a:r>
          </a:p>
          <a:p>
            <a:pPr marL="514350" indent="-514350">
              <a:spcBef>
                <a:spcPts val="0"/>
              </a:spcBef>
              <a:spcAft>
                <a:spcPts val="600"/>
              </a:spcAft>
              <a:buClr>
                <a:schemeClr val="accent1">
                  <a:lumMod val="60000"/>
                  <a:lumOff val="40000"/>
                </a:schemeClr>
              </a:buClr>
              <a:buFont typeface="Arial" pitchFamily="34" charset="0"/>
              <a:buAutoNum type="arabicParenR"/>
            </a:pPr>
            <a:r>
              <a:rPr lang="en-US" dirty="0" smtClean="0">
                <a:solidFill>
                  <a:schemeClr val="bg1">
                    <a:lumMod val="20000"/>
                    <a:lumOff val="80000"/>
                  </a:schemeClr>
                </a:solidFill>
                <a:latin typeface="Segoe UI" pitchFamily="34" charset="0"/>
                <a:ea typeface="Segoe UI" pitchFamily="34" charset="0"/>
                <a:cs typeface="Segoe UI" pitchFamily="34" charset="0"/>
              </a:rPr>
              <a:t>Enter Global Admin </a:t>
            </a:r>
            <a:r>
              <a:rPr lang="en-US" dirty="0">
                <a:solidFill>
                  <a:schemeClr val="bg1">
                    <a:lumMod val="20000"/>
                    <a:lumOff val="80000"/>
                  </a:schemeClr>
                </a:solidFill>
                <a:latin typeface="Segoe UI" pitchFamily="34" charset="0"/>
                <a:ea typeface="Segoe UI" pitchFamily="34" charset="0"/>
                <a:cs typeface="Segoe UI" pitchFamily="34" charset="0"/>
              </a:rPr>
              <a:t>O365 </a:t>
            </a:r>
            <a:r>
              <a:rPr lang="en-US" dirty="0" smtClean="0">
                <a:solidFill>
                  <a:schemeClr val="bg1">
                    <a:lumMod val="20000"/>
                    <a:lumOff val="80000"/>
                  </a:schemeClr>
                </a:solidFill>
                <a:latin typeface="Segoe UI" pitchFamily="34" charset="0"/>
                <a:ea typeface="Segoe UI" pitchFamily="34" charset="0"/>
                <a:cs typeface="Segoe UI" pitchFamily="34" charset="0"/>
              </a:rPr>
              <a:t>account</a:t>
            </a:r>
          </a:p>
          <a:p>
            <a:pPr marL="514350" indent="-514350">
              <a:spcBef>
                <a:spcPts val="0"/>
              </a:spcBef>
              <a:spcAft>
                <a:spcPts val="600"/>
              </a:spcAft>
              <a:buClr>
                <a:schemeClr val="accent1">
                  <a:lumMod val="60000"/>
                  <a:lumOff val="40000"/>
                </a:schemeClr>
              </a:buClr>
              <a:buFont typeface="Arial" pitchFamily="34" charset="0"/>
              <a:buAutoNum type="arabicParenR"/>
            </a:pPr>
            <a:r>
              <a:rPr lang="en-US" dirty="0" smtClean="0">
                <a:solidFill>
                  <a:schemeClr val="bg1">
                    <a:lumMod val="20000"/>
                    <a:lumOff val="80000"/>
                  </a:schemeClr>
                </a:solidFill>
                <a:latin typeface="Segoe UI" pitchFamily="34" charset="0"/>
                <a:ea typeface="Segoe UI" pitchFamily="34" charset="0"/>
                <a:cs typeface="Segoe UI" pitchFamily="34" charset="0"/>
              </a:rPr>
              <a:t>Choose Update to configure hybrid</a:t>
            </a:r>
            <a:endParaRPr lang="en-US" dirty="0">
              <a:solidFill>
                <a:schemeClr val="bg1">
                  <a:lumMod val="20000"/>
                  <a:lumOff val="80000"/>
                </a:schemeClr>
              </a:solidFill>
              <a:latin typeface="Segoe UI" pitchFamily="34" charset="0"/>
              <a:ea typeface="Segoe UI" pitchFamily="34" charset="0"/>
              <a:cs typeface="Segoe UI" pitchFamily="34" charset="0"/>
            </a:endParaRPr>
          </a:p>
        </p:txBody>
      </p:sp>
      <p:pic>
        <p:nvPicPr>
          <p:cNvPr id="8"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3650" y="1107386"/>
            <a:ext cx="4587240" cy="3985260"/>
          </a:xfrm>
          <a:prstGeom prst="rect">
            <a:avLst/>
          </a:prstGeom>
        </p:spPr>
      </p:pic>
      <p:pic>
        <p:nvPicPr>
          <p:cNvPr id="9"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3650" y="1257386"/>
            <a:ext cx="4587240" cy="3985260"/>
          </a:xfrm>
          <a:prstGeom prst="rect">
            <a:avLst/>
          </a:prstGeom>
        </p:spPr>
      </p:pic>
      <p:pic>
        <p:nvPicPr>
          <p:cNvPr id="10"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53650" y="1407386"/>
            <a:ext cx="4587240" cy="3985260"/>
          </a:xfrm>
          <a:prstGeom prst="rect">
            <a:avLst/>
          </a:prstGeom>
        </p:spPr>
      </p:pic>
      <p:pic>
        <p:nvPicPr>
          <p:cNvPr id="11"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3650" y="1557386"/>
            <a:ext cx="4587240" cy="3985260"/>
          </a:xfrm>
          <a:prstGeom prst="rect">
            <a:avLst/>
          </a:prstGeom>
        </p:spPr>
      </p:pic>
      <p:pic>
        <p:nvPicPr>
          <p:cNvPr id="12"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3650" y="1707386"/>
            <a:ext cx="4587240" cy="3985260"/>
          </a:xfrm>
          <a:prstGeom prst="rect">
            <a:avLst/>
          </a:prstGeom>
        </p:spPr>
      </p:pic>
      <p:pic>
        <p:nvPicPr>
          <p:cNvPr id="13"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03650" y="1857386"/>
            <a:ext cx="4587240" cy="3985260"/>
          </a:xfrm>
          <a:prstGeom prst="rect">
            <a:avLst/>
          </a:prstGeom>
        </p:spPr>
      </p:pic>
      <p:pic>
        <p:nvPicPr>
          <p:cNvPr id="14"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66930" y="2030749"/>
            <a:ext cx="4588995" cy="3986784"/>
          </a:xfrm>
          <a:prstGeom prst="rect">
            <a:avLst/>
          </a:prstGeom>
        </p:spPr>
      </p:pic>
      <p:pic>
        <p:nvPicPr>
          <p:cNvPr id="15"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03650" y="2157386"/>
            <a:ext cx="4587240" cy="3985260"/>
          </a:xfrm>
          <a:prstGeom prst="rect">
            <a:avLst/>
          </a:prstGeom>
        </p:spPr>
      </p:pic>
      <p:pic>
        <p:nvPicPr>
          <p:cNvPr id="16"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53650" y="2307386"/>
            <a:ext cx="4587240" cy="3985260"/>
          </a:xfrm>
          <a:prstGeom prst="rect">
            <a:avLst/>
          </a:prstGeom>
        </p:spPr>
      </p:pic>
      <p:pic>
        <p:nvPicPr>
          <p:cNvPr id="17" name="Picture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03650" y="2457386"/>
            <a:ext cx="4587240" cy="3985260"/>
          </a:xfrm>
          <a:prstGeom prst="rect">
            <a:avLst/>
          </a:prstGeom>
        </p:spPr>
      </p:pic>
      <p:pic>
        <p:nvPicPr>
          <p:cNvPr id="18"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353650" y="2607386"/>
            <a:ext cx="4587240" cy="3985260"/>
          </a:xfrm>
          <a:prstGeom prst="rect">
            <a:avLst/>
          </a:prstGeom>
        </p:spPr>
      </p:pic>
      <p:sp>
        <p:nvSpPr>
          <p:cNvPr id="19" name="TextBox 17"/>
          <p:cNvSpPr txBox="1"/>
          <p:nvPr/>
        </p:nvSpPr>
        <p:spPr>
          <a:xfrm>
            <a:off x="419101" y="6218013"/>
            <a:ext cx="1965745" cy="215444"/>
          </a:xfrm>
          <a:prstGeom prst="rect">
            <a:avLst/>
          </a:prstGeom>
          <a:noFill/>
        </p:spPr>
        <p:txBody>
          <a:bodyPr wrap="square" lIns="0" tIns="0" rIns="0" bIns="0" rtlCol="0">
            <a:spAutoFit/>
          </a:bodyPr>
          <a:lstStyle/>
          <a:p>
            <a:pPr defTabSz="914363" fontAlgn="auto">
              <a:spcBef>
                <a:spcPts val="0"/>
              </a:spcBef>
              <a:spcAft>
                <a:spcPts val="0"/>
              </a:spcAft>
            </a:pPr>
            <a:r>
              <a:rPr lang="en-US" sz="1400" spc="-70" dirty="0" smtClean="0">
                <a:solidFill>
                  <a:schemeClr val="bg1">
                    <a:lumMod val="20000"/>
                    <a:lumOff val="80000"/>
                  </a:schemeClr>
                </a:solidFill>
                <a:latin typeface="Segoe UI"/>
              </a:rPr>
              <a:t>* </a:t>
            </a:r>
            <a:r>
              <a:rPr lang="en-US" sz="1400" dirty="0" smtClean="0">
                <a:solidFill>
                  <a:schemeClr val="bg1">
                    <a:lumMod val="20000"/>
                    <a:lumOff val="80000"/>
                  </a:schemeClr>
                </a:solidFill>
                <a:latin typeface="Segoe UI"/>
                <a:ea typeface="Segoe UI" pitchFamily="34" charset="0"/>
                <a:cs typeface="Segoe UI" pitchFamily="34" charset="0"/>
              </a:rPr>
              <a:t>Adaptive steps</a:t>
            </a:r>
            <a:endParaRPr lang="en-US" sz="1400" spc="-70" dirty="0" smtClean="0">
              <a:solidFill>
                <a:schemeClr val="bg1">
                  <a:lumMod val="20000"/>
                  <a:lumOff val="80000"/>
                </a:schemeClr>
              </a:solidFill>
              <a:latin typeface="Segoe UI"/>
            </a:endParaRPr>
          </a:p>
        </p:txBody>
      </p:sp>
    </p:spTree>
    <p:extLst>
      <p:ext uri="{BB962C8B-B14F-4D97-AF65-F5344CB8AC3E}">
        <p14:creationId xmlns:p14="http://schemas.microsoft.com/office/powerpoint/2010/main" val="21092990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PresentationLoad">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Load">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PresentationLoad 1">
        <a:dk1>
          <a:srgbClr val="FEA501"/>
        </a:dk1>
        <a:lt1>
          <a:srgbClr val="FFFFFF"/>
        </a:lt1>
        <a:dk2>
          <a:srgbClr val="000000"/>
        </a:dk2>
        <a:lt2>
          <a:srgbClr val="004074"/>
        </a:lt2>
        <a:accent1>
          <a:srgbClr val="0061B2"/>
        </a:accent1>
        <a:accent2>
          <a:srgbClr val="2A79D0"/>
        </a:accent2>
        <a:accent3>
          <a:srgbClr val="AAAAAA"/>
        </a:accent3>
        <a:accent4>
          <a:srgbClr val="DADADA"/>
        </a:accent4>
        <a:accent5>
          <a:srgbClr val="AAB7D5"/>
        </a:accent5>
        <a:accent6>
          <a:srgbClr val="256DBC"/>
        </a:accent6>
        <a:hlink>
          <a:srgbClr val="69A2E1"/>
        </a:hlink>
        <a:folHlink>
          <a:srgbClr val="9DC2EB"/>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PresentationLoad</Template>
  <TotalTime>20</TotalTime>
  <Words>11738</Words>
  <Application>Microsoft Office PowerPoint</Application>
  <PresentationFormat>Custom</PresentationFormat>
  <Paragraphs>2267</Paragraphs>
  <Slides>111</Slides>
  <Notes>87</Notes>
  <HiddenSlides>1</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PresentationLoad</vt:lpstr>
      <vt:lpstr>SoCal Microsoft Technology User Group</vt:lpstr>
      <vt:lpstr>Introduction</vt:lpstr>
      <vt:lpstr>Agenda</vt:lpstr>
      <vt:lpstr>Agenda</vt:lpstr>
      <vt:lpstr>Agenda</vt:lpstr>
      <vt:lpstr>Exchange 2007/2010 Server Role Architecture</vt:lpstr>
      <vt:lpstr>Anything wrong with the existing model?</vt:lpstr>
      <vt:lpstr>The Exchange Evolution</vt:lpstr>
      <vt:lpstr>Exchange 2013 Architecture</vt:lpstr>
      <vt:lpstr>Cross Server Access</vt:lpstr>
      <vt:lpstr>Changing Functional Layers</vt:lpstr>
      <vt:lpstr>Putting it all together</vt:lpstr>
      <vt:lpstr>Agenda</vt:lpstr>
      <vt:lpstr>What is CAS 2013?</vt:lpstr>
      <vt:lpstr>CAS 2013 Client Protocol Architecture</vt:lpstr>
      <vt:lpstr>Outlook Connectivity</vt:lpstr>
      <vt:lpstr>Third-Party MAPI Products</vt:lpstr>
      <vt:lpstr>Client Protocol Connectivity Flow</vt:lpstr>
      <vt:lpstr>Exchange Load Balancing Options</vt:lpstr>
      <vt:lpstr>Client Protocol Benefits</vt:lpstr>
      <vt:lpstr>Agenda</vt:lpstr>
      <vt:lpstr>Mailbox Server Role </vt:lpstr>
      <vt:lpstr>New Store Process</vt:lpstr>
      <vt:lpstr>Exchange IOPS Trend</vt:lpstr>
      <vt:lpstr>Large Mailboxes for the win!</vt:lpstr>
      <vt:lpstr>Exchange Search Infrastructure</vt:lpstr>
      <vt:lpstr>Exchange Indexing</vt:lpstr>
      <vt:lpstr>Public Folders</vt:lpstr>
      <vt:lpstr>Agenda</vt:lpstr>
      <vt:lpstr>Transport on Client Access Front-End Transport Service</vt:lpstr>
      <vt:lpstr>Processing Inbound Messages</vt:lpstr>
      <vt:lpstr>Benefits of SMTP Front-End Service</vt:lpstr>
      <vt:lpstr>Transport Components on Mailbox</vt:lpstr>
      <vt:lpstr>Transport Components on Mailbox Responsibilities</vt:lpstr>
      <vt:lpstr>Routing Optimizations</vt:lpstr>
      <vt:lpstr>Mail Delivery</vt:lpstr>
      <vt:lpstr>Agenda</vt:lpstr>
      <vt:lpstr>Service Availability Improvements</vt:lpstr>
      <vt:lpstr>Managed Availability</vt:lpstr>
      <vt:lpstr>Managed Availability</vt:lpstr>
      <vt:lpstr>Transport High Availability Improvements</vt:lpstr>
      <vt:lpstr>Summary</vt:lpstr>
      <vt:lpstr>Summary – Part II</vt:lpstr>
      <vt:lpstr>Questions</vt:lpstr>
      <vt:lpstr>Agenda</vt:lpstr>
      <vt:lpstr>PowerPoint Presentation</vt:lpstr>
      <vt:lpstr>What is it good for?</vt:lpstr>
      <vt:lpstr>Benefits and risks</vt:lpstr>
      <vt:lpstr>Migration options</vt:lpstr>
      <vt:lpstr>Additional onboarding options</vt:lpstr>
      <vt:lpstr>Migration option decision factors</vt:lpstr>
      <vt:lpstr>DirSync</vt:lpstr>
      <vt:lpstr>Simple coexistence deployment</vt:lpstr>
      <vt:lpstr>Hybrid deployment</vt:lpstr>
      <vt:lpstr>Hybrid deployment</vt:lpstr>
      <vt:lpstr>Agenda</vt:lpstr>
      <vt:lpstr>IMAP features and benefits</vt:lpstr>
      <vt:lpstr>IMAP requirements and limitations</vt:lpstr>
      <vt:lpstr>IMAP data migration scope</vt:lpstr>
      <vt:lpstr>IMAP migration flow</vt:lpstr>
      <vt:lpstr>CEM features and benefits</vt:lpstr>
      <vt:lpstr>CEM requirements and limitations</vt:lpstr>
      <vt:lpstr>CEM architecture</vt:lpstr>
      <vt:lpstr>CEM accounts and passwords</vt:lpstr>
      <vt:lpstr>CEM data migration scope</vt:lpstr>
      <vt:lpstr>CEM data migration scope</vt:lpstr>
      <vt:lpstr>CEM user experience</vt:lpstr>
      <vt:lpstr>CEM migration flow</vt:lpstr>
      <vt:lpstr>SEM features and benefits</vt:lpstr>
      <vt:lpstr>SEM requirements</vt:lpstr>
      <vt:lpstr>SEM limitations</vt:lpstr>
      <vt:lpstr>SEM architecture</vt:lpstr>
      <vt:lpstr>Mail routing Pre-coexistence</vt:lpstr>
      <vt:lpstr>Mail routing On-premises to Office 365</vt:lpstr>
      <vt:lpstr>Mail routing Office 365 to on-premises</vt:lpstr>
      <vt:lpstr>SEM accounts and passwords</vt:lpstr>
      <vt:lpstr>SEM batch file format</vt:lpstr>
      <vt:lpstr>SEM data migration scope</vt:lpstr>
      <vt:lpstr>SEM data migration scope</vt:lpstr>
      <vt:lpstr>SEM user experience</vt:lpstr>
      <vt:lpstr>SEM migration flow</vt:lpstr>
      <vt:lpstr>Agenda</vt:lpstr>
      <vt:lpstr>Hybrid key features and benefits</vt:lpstr>
      <vt:lpstr>Hybrid coexistence feature comparison</vt:lpstr>
      <vt:lpstr>Hybrid coexistence feature example</vt:lpstr>
      <vt:lpstr>Hybrid coexistence feature example</vt:lpstr>
      <vt:lpstr>Hybrid coexistence feature example</vt:lpstr>
      <vt:lpstr>Hybrid coexistence feature example</vt:lpstr>
      <vt:lpstr>Hybrid features and benefits summary</vt:lpstr>
      <vt:lpstr>2013 hybrid requirements</vt:lpstr>
      <vt:lpstr>2013 hybrid limitations</vt:lpstr>
      <vt:lpstr>Hybrid user experience</vt:lpstr>
      <vt:lpstr>Hybrid user experience Autodiscover</vt:lpstr>
      <vt:lpstr>2013 Hybrid Improvements 1/2</vt:lpstr>
      <vt:lpstr>2013 Hybrid Improvements 2/2</vt:lpstr>
      <vt:lpstr>2013 hybrid high-level architecture</vt:lpstr>
      <vt:lpstr>Exchange 2013 hybrid deployment</vt:lpstr>
      <vt:lpstr>2013 hybrid deployment flow</vt:lpstr>
      <vt:lpstr>Hybrid configuration wizard</vt:lpstr>
      <vt:lpstr>Hybrid coexistence feature example</vt:lpstr>
      <vt:lpstr>Exchange 2010 hybrid support</vt:lpstr>
      <vt:lpstr>Migration matrix</vt:lpstr>
      <vt:lpstr>Agenda</vt:lpstr>
      <vt:lpstr>Migration interfaces EAC</vt:lpstr>
      <vt:lpstr>Migration interfaces PowerShell</vt:lpstr>
      <vt:lpstr>Migration architecture</vt:lpstr>
      <vt:lpstr>Questions</vt:lpstr>
      <vt:lpstr>Additional Resources – Exchange Architecture</vt:lpstr>
      <vt:lpstr>Additional Resources – Hybrid Deployments</vt:lpstr>
      <vt:lpstr>Additional Resources – Hybrid Deployments</vt:lpstr>
      <vt:lpstr>PowerPoint Presentation</vt:lpstr>
    </vt:vector>
  </TitlesOfParts>
  <LinksUpToDate>false</LinksUpToDate>
  <SharedDoc>false</SharedDoc>
  <HyperlinkBase>http://www.sf-tools.net</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SoCal User Group Meeting 2013-05-06</dc:title>
  <dc:creator>Stensitzki, Thomas</dc:creator>
  <dc:description>SoCal User Group Meeting</dc:description>
  <cp:lastModifiedBy>Stensitzki, Thomas</cp:lastModifiedBy>
  <cp:revision>122</cp:revision>
  <dcterms:created xsi:type="dcterms:W3CDTF">2007-11-27T23:54:21Z</dcterms:created>
  <dcterms:modified xsi:type="dcterms:W3CDTF">2014-01-17T09:33:42Z</dcterms:modified>
  <cp:category>User Group, Exchange 2013</cp:category>
  <cp:contentStatus>Draft</cp:contentStatus>
</cp:coreProperties>
</file>