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17"/>
  </p:notesMasterIdLst>
  <p:handoutMasterIdLst>
    <p:handoutMasterId r:id="rId18"/>
  </p:handoutMasterIdLst>
  <p:sldIdLst>
    <p:sldId id="648" r:id="rId6"/>
    <p:sldId id="778" r:id="rId7"/>
    <p:sldId id="557" r:id="rId8"/>
    <p:sldId id="779" r:id="rId9"/>
    <p:sldId id="842" r:id="rId10"/>
    <p:sldId id="841" r:id="rId11"/>
    <p:sldId id="843" r:id="rId12"/>
    <p:sldId id="844" r:id="rId13"/>
    <p:sldId id="831" r:id="rId14"/>
    <p:sldId id="772" r:id="rId15"/>
    <p:sldId id="654" r:id="rId1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30551AB4-EB1B-4534-99BA-90977C5894D8}">
          <p14:sldIdLst>
            <p14:sldId id="648"/>
            <p14:sldId id="778"/>
            <p14:sldId id="557"/>
          </p14:sldIdLst>
        </p14:section>
        <p14:section name="Migrationsoptionen" id="{F8B21770-8DF4-49E7-BDB5-A6FFFF1A4F22}">
          <p14:sldIdLst>
            <p14:sldId id="779"/>
            <p14:sldId id="842"/>
            <p14:sldId id="841"/>
            <p14:sldId id="843"/>
            <p14:sldId id="844"/>
          </p14:sldIdLst>
        </p14:section>
        <p14:section name="Ende" id="{18CAC71A-FBF9-4A5C-90DD-28A47F1D834F}">
          <p14:sldIdLst>
            <p14:sldId id="831"/>
            <p14:sldId id="772"/>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k Lamber" initials="PL" lastIdx="1" clrIdx="0">
    <p:extLst/>
  </p:cmAuthor>
  <p:cmAuthor id="2" name="Stensitzki, Thomas" initials="TST" lastIdx="4"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9" autoAdjust="0"/>
    <p:restoredTop sz="82687" autoAdjust="0"/>
  </p:normalViewPr>
  <p:slideViewPr>
    <p:cSldViewPr snapToGrid="0">
      <p:cViewPr varScale="1">
        <p:scale>
          <a:sx n="75" d="100"/>
          <a:sy n="75" d="100"/>
        </p:scale>
        <p:origin x="39" y="29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52" d="100"/>
          <a:sy n="52" d="100"/>
        </p:scale>
        <p:origin x="2680"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7/5/2016</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‹Nr.›</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7/5/2016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‹Nr.›</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6" name="Date Placeholder 5"/>
          <p:cNvSpPr>
            <a:spLocks noGrp="1"/>
          </p:cNvSpPr>
          <p:nvPr>
            <p:ph type="dt" idx="12"/>
          </p:nvPr>
        </p:nvSpPr>
        <p:spPr/>
        <p:txBody>
          <a:bodyPr/>
          <a:lstStyle/>
          <a:p>
            <a:fld id="{D4664A66-7F43-48D1-91D2-AE7A931D6495}" type="datetime1">
              <a:rPr lang="de-DE" smtClean="0"/>
              <a:t>05.07.2016</a:t>
            </a:fld>
            <a:endParaRPr lang="de-DE" dirty="0"/>
          </a:p>
        </p:txBody>
      </p:sp>
      <p:sp>
        <p:nvSpPr>
          <p:cNvPr id="7" name="Slide Number Placeholder 6"/>
          <p:cNvSpPr>
            <a:spLocks noGrp="1"/>
          </p:cNvSpPr>
          <p:nvPr>
            <p:ph type="sldNum" sz="quarter" idx="13"/>
          </p:nvPr>
        </p:nvSpPr>
        <p:spPr/>
        <p:txBody>
          <a:bodyPr/>
          <a:lstStyle/>
          <a:p>
            <a:fld id="{B4008EB6-D09E-4580-8CD6-DDB14511944F}" type="slidenum">
              <a:rPr lang="de-DE" smtClean="0"/>
              <a:t>1</a:t>
            </a:fld>
            <a:endParaRPr lang="de-DE" dirty="0"/>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de-DE" dirty="0"/>
              <a:t>Microsoft Office</a:t>
            </a:r>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rights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reserved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Windows,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other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product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names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are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may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registered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trademarks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trademarks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in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U.S.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other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countries.</a:t>
            </a:r>
          </a:p>
          <a:p>
            <a:pPr marL="231775" defTabSz="914099" eaLnBrk="0" hangingPunct="0"/>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herein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for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informational</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purposes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only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represents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current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view</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date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Because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must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respond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to</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changing</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market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conditions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should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not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interpreted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to</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commitment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on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part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cannot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guarantee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accuracy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provided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after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date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595FD285-6C40-46B9-A7CC-267E1C529EAA}" type="datetime1">
              <a:rPr lang="de-DE" smtClean="0"/>
              <a:t>05.07.2016</a:t>
            </a:fld>
            <a:endParaRPr lang="de-DE" dirty="0"/>
          </a:p>
        </p:txBody>
      </p:sp>
      <p:sp>
        <p:nvSpPr>
          <p:cNvPr id="5" name="Foliennummernplatzhalter 4"/>
          <p:cNvSpPr>
            <a:spLocks noGrp="1"/>
          </p:cNvSpPr>
          <p:nvPr>
            <p:ph type="sldNum" sz="quarter" idx="11"/>
          </p:nvPr>
        </p:nvSpPr>
        <p:spPr/>
        <p:txBody>
          <a:bodyPr/>
          <a:lstStyle/>
          <a:p>
            <a:fld id="{B4008EB6-D09E-4580-8CD6-DDB14511944F}" type="slidenum">
              <a:rPr lang="de-DE" smtClean="0"/>
              <a:t>10</a:t>
            </a:fld>
            <a:endParaRPr lang="de-DE" dirty="0"/>
          </a:p>
        </p:txBody>
      </p:sp>
      <p:sp>
        <p:nvSpPr>
          <p:cNvPr id="6" name="Kopfzeilenplatzhalter 5"/>
          <p:cNvSpPr>
            <a:spLocks noGrp="1"/>
          </p:cNvSpPr>
          <p:nvPr>
            <p:ph type="hdr" sz="quarter" idx="12"/>
          </p:nvPr>
        </p:nvSpPr>
        <p:spPr/>
        <p:txBody>
          <a:bodyPr/>
          <a:lstStyle/>
          <a:p>
            <a:r>
              <a:rPr lang="de-DE" dirty="0"/>
              <a:t>Microsoft Office</a:t>
            </a:r>
          </a:p>
        </p:txBody>
      </p:sp>
      <p:sp>
        <p:nvSpPr>
          <p:cNvPr id="7" name="Fußzeilenplatzhalter 6"/>
          <p:cNvSpPr>
            <a:spLocks noGrp="1"/>
          </p:cNvSpPr>
          <p:nvPr>
            <p:ph type="ftr" sz="quarter" idx="13"/>
          </p:nvPr>
        </p:nvSpPr>
        <p:spPr/>
        <p:txBody>
          <a:bodyPr/>
          <a:lstStyle/>
          <a:p>
            <a:pPr marL="231775" defTabSz="914099" eaLnBrk="0" hangingPunct="0"/>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rights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reserved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Windows,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other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product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names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are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may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registered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trademarks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trademarks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in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U.S.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other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countries.</a:t>
            </a:r>
          </a:p>
          <a:p>
            <a:pPr marL="231775" defTabSz="914099" eaLnBrk="0" hangingPunct="0"/>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herein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for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informational</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purposes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only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represents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current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view</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date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Because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must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respond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to</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changing</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market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conditions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should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not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interpreted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to</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commitment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on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part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cannot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guarantee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accuracy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provided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after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date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MAKES NO WARRANTIES, EXPRESS, IMPLIED OR STATUTORY, AS TO THE INFORMATION IN THIS PRESENTATION.</a:t>
            </a:r>
          </a:p>
        </p:txBody>
      </p:sp>
    </p:spTree>
    <p:extLst>
      <p:ext uri="{BB962C8B-B14F-4D97-AF65-F5344CB8AC3E}">
        <p14:creationId xmlns:p14="http://schemas.microsoft.com/office/powerpoint/2010/main" val="4212621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de-DE"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rights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reserved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Windows,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and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other</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product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names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are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or</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may</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be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registered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trademarks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and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or</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trademarks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in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U.S.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and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or</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other</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countries.</a:t>
            </a:r>
          </a:p>
          <a:p>
            <a:pPr defTabSz="914099" eaLnBrk="0" hangingPunct="0"/>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information</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herein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is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for</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informational</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purposes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only</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and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represents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current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view</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of</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of</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date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of</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this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Because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must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respond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to</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changing</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market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conditions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it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should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not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be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interpreted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to</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be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commitment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on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part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of</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and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cannot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guarantee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accuracy</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of</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any</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information</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provided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after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date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of</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this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BB6559B-C68D-49B4-97AE-9BB74C417927}" type="datetime1">
              <a:rPr lang="de-DE" smtClean="0"/>
              <a:t>05.07.2016</a:t>
            </a:fld>
            <a:endParaRPr lang="de-DE" dirty="0"/>
          </a:p>
        </p:txBody>
      </p:sp>
      <p:sp>
        <p:nvSpPr>
          <p:cNvPr id="7" name="Slide Number Placeholder 6"/>
          <p:cNvSpPr>
            <a:spLocks noGrp="1"/>
          </p:cNvSpPr>
          <p:nvPr>
            <p:ph type="sldNum" sz="quarter" idx="13"/>
          </p:nvPr>
        </p:nvSpPr>
        <p:spPr/>
        <p:txBody>
          <a:bodyPr/>
          <a:lstStyle/>
          <a:p>
            <a:fld id="{B4008EB6-D09E-4580-8CD6-DDB14511944F}" type="slidenum">
              <a:rPr lang="de-DE" smtClean="0"/>
              <a:t>11</a:t>
            </a:fld>
            <a:endParaRPr lang="de-DE"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de-DE"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rights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reserved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Windows,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and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other</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product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names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are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or</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may</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be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registered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trademarks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and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or</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trademarks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in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U.S.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and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or</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other</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countries.</a:t>
            </a:r>
          </a:p>
          <a:p>
            <a:pPr defTabSz="914099" eaLnBrk="0" hangingPunct="0"/>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information</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herein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is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for</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informational</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purposes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only</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and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represents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current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view</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of</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of</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date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of</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this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Because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must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respond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to</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changing</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market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conditions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it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should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not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be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interpreted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to</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be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commitment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on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part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of</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and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cannot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guarantee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accuracy</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of</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any</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information</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provided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after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date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of</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this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1505BD5-07C7-4FB6-AFBC-1B7B235D23A5}" type="datetime1">
              <a:rPr lang="de-DE" smtClean="0"/>
              <a:t>05.07.2016</a:t>
            </a:fld>
            <a:endParaRPr lang="de-DE" dirty="0"/>
          </a:p>
        </p:txBody>
      </p:sp>
      <p:sp>
        <p:nvSpPr>
          <p:cNvPr id="7" name="Slide Number Placeholder 6"/>
          <p:cNvSpPr>
            <a:spLocks noGrp="1"/>
          </p:cNvSpPr>
          <p:nvPr>
            <p:ph type="sldNum" sz="quarter" idx="13"/>
          </p:nvPr>
        </p:nvSpPr>
        <p:spPr/>
        <p:txBody>
          <a:bodyPr/>
          <a:lstStyle/>
          <a:p>
            <a:fld id="{B4008EB6-D09E-4580-8CD6-DDB14511944F}" type="slidenum">
              <a:rPr lang="de-DE" smtClean="0"/>
              <a:t>2</a:t>
            </a:fld>
            <a:endParaRPr lang="de-DE" dirty="0"/>
          </a:p>
        </p:txBody>
      </p:sp>
    </p:spTree>
    <p:extLst>
      <p:ext uri="{BB962C8B-B14F-4D97-AF65-F5344CB8AC3E}">
        <p14:creationId xmlns:p14="http://schemas.microsoft.com/office/powerpoint/2010/main" val="1121923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de-DE"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rights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reserved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Windows,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and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other</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product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names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are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or</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may</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be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registered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trademarks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and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or</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trademarks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in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U.S.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and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or</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other</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countries.</a:t>
            </a:r>
          </a:p>
          <a:p>
            <a:pPr defTabSz="914099" eaLnBrk="0" hangingPunct="0"/>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information</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herein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is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for</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informational</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purposes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only</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and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represents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current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view</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of</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of</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date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of</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this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Because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must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respond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to</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changing</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market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conditions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it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should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not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be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interpreted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to</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be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commitment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on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part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of</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and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cannot</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guarantee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accuracy</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of</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any</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information</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provided</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after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date</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of</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this</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de-DE" sz="400" dirty="0" err="1">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a:t>
            </a:r>
            <a:r>
              <a:rPr lang="de-DE"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1505BD5-07C7-4FB6-AFBC-1B7B235D23A5}" type="datetime1">
              <a:rPr lang="de-DE" smtClean="0"/>
              <a:t>05.07.2016</a:t>
            </a:fld>
            <a:endParaRPr lang="de-DE" dirty="0"/>
          </a:p>
        </p:txBody>
      </p:sp>
      <p:sp>
        <p:nvSpPr>
          <p:cNvPr id="7" name="Slide Number Placeholder 6"/>
          <p:cNvSpPr>
            <a:spLocks noGrp="1"/>
          </p:cNvSpPr>
          <p:nvPr>
            <p:ph type="sldNum" sz="quarter" idx="13"/>
          </p:nvPr>
        </p:nvSpPr>
        <p:spPr/>
        <p:txBody>
          <a:bodyPr/>
          <a:lstStyle/>
          <a:p>
            <a:fld id="{B4008EB6-D09E-4580-8CD6-DDB14511944F}" type="slidenum">
              <a:rPr lang="de-DE" smtClean="0"/>
              <a:t>3</a:t>
            </a:fld>
            <a:endParaRPr lang="de-DE" dirty="0"/>
          </a:p>
        </p:txBody>
      </p:sp>
    </p:spTree>
    <p:extLst>
      <p:ext uri="{BB962C8B-B14F-4D97-AF65-F5344CB8AC3E}">
        <p14:creationId xmlns:p14="http://schemas.microsoft.com/office/powerpoint/2010/main" val="405406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71378693-BD21-45B9-BF2E-C3D06351EE13}" type="datetime1">
              <a:rPr lang="de-DE" smtClean="0"/>
              <a:t>05.07.2016</a:t>
            </a:fld>
            <a:endParaRPr lang="de-DE" dirty="0"/>
          </a:p>
        </p:txBody>
      </p:sp>
      <p:sp>
        <p:nvSpPr>
          <p:cNvPr id="5" name="Foliennummernplatzhalter 4"/>
          <p:cNvSpPr>
            <a:spLocks noGrp="1"/>
          </p:cNvSpPr>
          <p:nvPr>
            <p:ph type="sldNum" sz="quarter" idx="11"/>
          </p:nvPr>
        </p:nvSpPr>
        <p:spPr/>
        <p:txBody>
          <a:bodyPr/>
          <a:lstStyle/>
          <a:p>
            <a:fld id="{B4008EB6-D09E-4580-8CD6-DDB14511944F}" type="slidenum">
              <a:rPr lang="de-DE" smtClean="0"/>
              <a:t>4</a:t>
            </a:fld>
            <a:endParaRPr lang="de-DE" dirty="0"/>
          </a:p>
        </p:txBody>
      </p:sp>
      <p:sp>
        <p:nvSpPr>
          <p:cNvPr id="6" name="Kopfzeilenplatzhalter 5"/>
          <p:cNvSpPr>
            <a:spLocks noGrp="1"/>
          </p:cNvSpPr>
          <p:nvPr>
            <p:ph type="hdr" sz="quarter" idx="12"/>
          </p:nvPr>
        </p:nvSpPr>
        <p:spPr/>
        <p:txBody>
          <a:bodyPr/>
          <a:lstStyle/>
          <a:p>
            <a:r>
              <a:rPr lang="de-DE" dirty="0"/>
              <a:t>Microsoft Office</a:t>
            </a:r>
          </a:p>
        </p:txBody>
      </p:sp>
      <p:sp>
        <p:nvSpPr>
          <p:cNvPr id="7" name="Fußzeilenplatzhalter 6"/>
          <p:cNvSpPr>
            <a:spLocks noGrp="1"/>
          </p:cNvSpPr>
          <p:nvPr>
            <p:ph type="ftr" sz="quarter" idx="13"/>
          </p:nvPr>
        </p:nvSpPr>
        <p:spPr/>
        <p:txBody>
          <a:bodyPr/>
          <a:lstStyle/>
          <a:p>
            <a:pPr marL="231775" defTabSz="914099" eaLnBrk="0" hangingPunct="0"/>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rights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reserved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Windows,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other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product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names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are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may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registered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trademarks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trademarks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in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U.S.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other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countries.</a:t>
            </a:r>
          </a:p>
          <a:p>
            <a:pPr marL="231775" defTabSz="914099" eaLnBrk="0" hangingPunct="0"/>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herein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for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informational</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purposes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only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represents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current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view</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date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Because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must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respond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to</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changing</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market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conditions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should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not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interpreted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to</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commitment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on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part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cannot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guarantee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accuracy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provided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after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date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MAKES NO WARRANTIES, EXPRESS, IMPLIED OR STATUTORY, AS TO THE INFORMATION IN THIS PRESENTATION.</a:t>
            </a:r>
          </a:p>
        </p:txBody>
      </p:sp>
    </p:spTree>
    <p:extLst>
      <p:ext uri="{BB962C8B-B14F-4D97-AF65-F5344CB8AC3E}">
        <p14:creationId xmlns:p14="http://schemas.microsoft.com/office/powerpoint/2010/main" val="3393982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821A9B5C-0C3D-442F-B725-357C8FAA8357}" type="datetime1">
              <a:rPr lang="de-DE" smtClean="0"/>
              <a:t>05.07.2016</a:t>
            </a:fld>
            <a:endParaRPr lang="de-DE" dirty="0"/>
          </a:p>
        </p:txBody>
      </p:sp>
      <p:sp>
        <p:nvSpPr>
          <p:cNvPr id="5" name="Foliennummernplatzhalter 4"/>
          <p:cNvSpPr>
            <a:spLocks noGrp="1"/>
          </p:cNvSpPr>
          <p:nvPr>
            <p:ph type="sldNum" sz="quarter" idx="11"/>
          </p:nvPr>
        </p:nvSpPr>
        <p:spPr/>
        <p:txBody>
          <a:bodyPr/>
          <a:lstStyle/>
          <a:p>
            <a:fld id="{B4008EB6-D09E-4580-8CD6-DDB14511944F}" type="slidenum">
              <a:rPr lang="de-DE" smtClean="0"/>
              <a:t>5</a:t>
            </a:fld>
            <a:endParaRPr lang="de-DE" dirty="0"/>
          </a:p>
        </p:txBody>
      </p:sp>
      <p:sp>
        <p:nvSpPr>
          <p:cNvPr id="6" name="Kopfzeilenplatzhalter 5"/>
          <p:cNvSpPr>
            <a:spLocks noGrp="1"/>
          </p:cNvSpPr>
          <p:nvPr>
            <p:ph type="hdr" sz="quarter" idx="12"/>
          </p:nvPr>
        </p:nvSpPr>
        <p:spPr/>
        <p:txBody>
          <a:bodyPr/>
          <a:lstStyle/>
          <a:p>
            <a:r>
              <a:rPr lang="de-DE" dirty="0"/>
              <a:t>Microsoft Office</a:t>
            </a:r>
          </a:p>
        </p:txBody>
      </p:sp>
      <p:sp>
        <p:nvSpPr>
          <p:cNvPr id="7" name="Fußzeilenplatzhalter 6"/>
          <p:cNvSpPr>
            <a:spLocks noGrp="1"/>
          </p:cNvSpPr>
          <p:nvPr>
            <p:ph type="ftr" sz="quarter" idx="13"/>
          </p:nvPr>
        </p:nvSpPr>
        <p:spPr/>
        <p:txBody>
          <a:bodyPr/>
          <a:lstStyle/>
          <a:p>
            <a:pPr marL="231775" defTabSz="914099" eaLnBrk="0" hangingPunct="0"/>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rights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reserved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Windows,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other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product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names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are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may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registered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trademarks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trademarks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in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U.S.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other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countries.</a:t>
            </a:r>
          </a:p>
          <a:p>
            <a:pPr marL="231775" defTabSz="914099" eaLnBrk="0" hangingPunct="0"/>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herein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for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informational</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purposes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only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represents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current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view</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date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Because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must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respond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to</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changing</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market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conditions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should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not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interpreted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to</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commitment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on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part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cannot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guarantee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accuracy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provided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after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date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MAKES NO WARRANTIES, EXPRESS, IMPLIED OR STATUTORY, AS TO THE INFORMATION IN THIS PRESENTATION.</a:t>
            </a:r>
          </a:p>
        </p:txBody>
      </p:sp>
    </p:spTree>
    <p:extLst>
      <p:ext uri="{BB962C8B-B14F-4D97-AF65-F5344CB8AC3E}">
        <p14:creationId xmlns:p14="http://schemas.microsoft.com/office/powerpoint/2010/main" val="4281639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900" dirty="0"/>
              <a:t>Edit/Reply cloudy docs </a:t>
            </a:r>
            <a:endParaRPr lang="de-DE" dirty="0"/>
          </a:p>
        </p:txBody>
      </p:sp>
      <p:sp>
        <p:nvSpPr>
          <p:cNvPr id="4" name="Datumsplatzhalter 3"/>
          <p:cNvSpPr>
            <a:spLocks noGrp="1"/>
          </p:cNvSpPr>
          <p:nvPr>
            <p:ph type="dt" idx="10"/>
          </p:nvPr>
        </p:nvSpPr>
        <p:spPr/>
        <p:txBody>
          <a:bodyPr/>
          <a:lstStyle/>
          <a:p>
            <a:fld id="{EC775E4B-1E37-4FC1-9EEB-15B0CB2431EB}" type="datetime1">
              <a:rPr lang="de-DE" smtClean="0"/>
              <a:t>05.07.2016</a:t>
            </a:fld>
            <a:endParaRPr lang="de-DE" dirty="0"/>
          </a:p>
        </p:txBody>
      </p:sp>
      <p:sp>
        <p:nvSpPr>
          <p:cNvPr id="5" name="Foliennummernplatzhalter 4"/>
          <p:cNvSpPr>
            <a:spLocks noGrp="1"/>
          </p:cNvSpPr>
          <p:nvPr>
            <p:ph type="sldNum" sz="quarter" idx="11"/>
          </p:nvPr>
        </p:nvSpPr>
        <p:spPr/>
        <p:txBody>
          <a:bodyPr/>
          <a:lstStyle/>
          <a:p>
            <a:fld id="{B4008EB6-D09E-4580-8CD6-DDB14511944F}" type="slidenum">
              <a:rPr lang="de-DE" smtClean="0"/>
              <a:t>6</a:t>
            </a:fld>
            <a:endParaRPr lang="de-DE" dirty="0"/>
          </a:p>
        </p:txBody>
      </p:sp>
      <p:sp>
        <p:nvSpPr>
          <p:cNvPr id="6" name="Kopfzeilenplatzhalter 5"/>
          <p:cNvSpPr>
            <a:spLocks noGrp="1"/>
          </p:cNvSpPr>
          <p:nvPr>
            <p:ph type="hdr" sz="quarter" idx="12"/>
          </p:nvPr>
        </p:nvSpPr>
        <p:spPr/>
        <p:txBody>
          <a:bodyPr/>
          <a:lstStyle/>
          <a:p>
            <a:r>
              <a:rPr lang="de-DE" dirty="0"/>
              <a:t>Microsoft Office</a:t>
            </a:r>
          </a:p>
        </p:txBody>
      </p:sp>
      <p:sp>
        <p:nvSpPr>
          <p:cNvPr id="7" name="Fußzeilenplatzhalter 6"/>
          <p:cNvSpPr>
            <a:spLocks noGrp="1"/>
          </p:cNvSpPr>
          <p:nvPr>
            <p:ph type="ftr" sz="quarter" idx="13"/>
          </p:nvPr>
        </p:nvSpPr>
        <p:spPr/>
        <p:txBody>
          <a:bodyPr/>
          <a:lstStyle/>
          <a:p>
            <a:pPr marL="231775" defTabSz="914099" eaLnBrk="0" hangingPunct="0"/>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rights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reserved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Windows,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other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product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names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are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may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registered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trademarks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trademarks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in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U.S.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other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countries.</a:t>
            </a:r>
          </a:p>
          <a:p>
            <a:pPr marL="231775" defTabSz="914099" eaLnBrk="0" hangingPunct="0"/>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herein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for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informational</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purposes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only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represents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current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view</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date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Because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must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respond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to</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changing</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market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conditions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should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not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interpreted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to</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commitment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on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part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cannot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guarantee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accuracy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provided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after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date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MAKES NO WARRANTIES, EXPRESS, IMPLIED OR STATUTORY, AS TO THE INFORMATION IN THIS PRESENTATION.</a:t>
            </a:r>
          </a:p>
        </p:txBody>
      </p:sp>
    </p:spTree>
    <p:extLst>
      <p:ext uri="{BB962C8B-B14F-4D97-AF65-F5344CB8AC3E}">
        <p14:creationId xmlns:p14="http://schemas.microsoft.com/office/powerpoint/2010/main" val="924385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900" dirty="0"/>
              <a:t>Edit/Reply cloudy docs </a:t>
            </a:r>
            <a:endParaRPr lang="de-DE" dirty="0"/>
          </a:p>
        </p:txBody>
      </p:sp>
      <p:sp>
        <p:nvSpPr>
          <p:cNvPr id="4" name="Datumsplatzhalter 3"/>
          <p:cNvSpPr>
            <a:spLocks noGrp="1"/>
          </p:cNvSpPr>
          <p:nvPr>
            <p:ph type="dt" idx="10"/>
          </p:nvPr>
        </p:nvSpPr>
        <p:spPr/>
        <p:txBody>
          <a:bodyPr/>
          <a:lstStyle/>
          <a:p>
            <a:fld id="{EC775E4B-1E37-4FC1-9EEB-15B0CB2431EB}" type="datetime1">
              <a:rPr lang="de-DE" smtClean="0"/>
              <a:t>05.07.2016</a:t>
            </a:fld>
            <a:endParaRPr lang="de-DE" dirty="0"/>
          </a:p>
        </p:txBody>
      </p:sp>
      <p:sp>
        <p:nvSpPr>
          <p:cNvPr id="5" name="Foliennummernplatzhalter 4"/>
          <p:cNvSpPr>
            <a:spLocks noGrp="1"/>
          </p:cNvSpPr>
          <p:nvPr>
            <p:ph type="sldNum" sz="quarter" idx="11"/>
          </p:nvPr>
        </p:nvSpPr>
        <p:spPr/>
        <p:txBody>
          <a:bodyPr/>
          <a:lstStyle/>
          <a:p>
            <a:fld id="{B4008EB6-D09E-4580-8CD6-DDB14511944F}" type="slidenum">
              <a:rPr lang="de-DE" smtClean="0"/>
              <a:t>7</a:t>
            </a:fld>
            <a:endParaRPr lang="de-DE" dirty="0"/>
          </a:p>
        </p:txBody>
      </p:sp>
      <p:sp>
        <p:nvSpPr>
          <p:cNvPr id="6" name="Kopfzeilenplatzhalter 5"/>
          <p:cNvSpPr>
            <a:spLocks noGrp="1"/>
          </p:cNvSpPr>
          <p:nvPr>
            <p:ph type="hdr" sz="quarter" idx="12"/>
          </p:nvPr>
        </p:nvSpPr>
        <p:spPr/>
        <p:txBody>
          <a:bodyPr/>
          <a:lstStyle/>
          <a:p>
            <a:r>
              <a:rPr lang="de-DE" dirty="0"/>
              <a:t>Microsoft Office</a:t>
            </a:r>
          </a:p>
        </p:txBody>
      </p:sp>
      <p:sp>
        <p:nvSpPr>
          <p:cNvPr id="7" name="Fußzeilenplatzhalter 6"/>
          <p:cNvSpPr>
            <a:spLocks noGrp="1"/>
          </p:cNvSpPr>
          <p:nvPr>
            <p:ph type="ftr" sz="quarter" idx="13"/>
          </p:nvPr>
        </p:nvSpPr>
        <p:spPr/>
        <p:txBody>
          <a:bodyPr/>
          <a:lstStyle/>
          <a:p>
            <a:pPr marL="231775" defTabSz="914099" eaLnBrk="0" hangingPunct="0"/>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rights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reserved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Windows,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other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product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names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are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may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registered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trademarks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trademarks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in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U.S.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other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countries.</a:t>
            </a:r>
          </a:p>
          <a:p>
            <a:pPr marL="231775" defTabSz="914099" eaLnBrk="0" hangingPunct="0"/>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herein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for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informational</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purposes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only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represents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current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view</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date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Because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must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respond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to</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changing</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market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conditions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should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not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interpreted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to</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commitment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on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part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cannot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guarantee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accuracy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provided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after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date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MAKES NO WARRANTIES, EXPRESS, IMPLIED OR STATUTORY, AS TO THE INFORMATION IN THIS PRESENTATION.</a:t>
            </a:r>
          </a:p>
        </p:txBody>
      </p:sp>
    </p:spTree>
    <p:extLst>
      <p:ext uri="{BB962C8B-B14F-4D97-AF65-F5344CB8AC3E}">
        <p14:creationId xmlns:p14="http://schemas.microsoft.com/office/powerpoint/2010/main" val="259938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900" dirty="0"/>
              <a:t>Edit/Reply cloudy docs </a:t>
            </a:r>
            <a:endParaRPr lang="de-DE" dirty="0"/>
          </a:p>
        </p:txBody>
      </p:sp>
      <p:sp>
        <p:nvSpPr>
          <p:cNvPr id="4" name="Datumsplatzhalter 3"/>
          <p:cNvSpPr>
            <a:spLocks noGrp="1"/>
          </p:cNvSpPr>
          <p:nvPr>
            <p:ph type="dt" idx="10"/>
          </p:nvPr>
        </p:nvSpPr>
        <p:spPr/>
        <p:txBody>
          <a:bodyPr/>
          <a:lstStyle/>
          <a:p>
            <a:fld id="{EC775E4B-1E37-4FC1-9EEB-15B0CB2431EB}" type="datetime1">
              <a:rPr lang="de-DE" smtClean="0"/>
              <a:t>05.07.2016</a:t>
            </a:fld>
            <a:endParaRPr lang="de-DE" dirty="0"/>
          </a:p>
        </p:txBody>
      </p:sp>
      <p:sp>
        <p:nvSpPr>
          <p:cNvPr id="5" name="Foliennummernplatzhalter 4"/>
          <p:cNvSpPr>
            <a:spLocks noGrp="1"/>
          </p:cNvSpPr>
          <p:nvPr>
            <p:ph type="sldNum" sz="quarter" idx="11"/>
          </p:nvPr>
        </p:nvSpPr>
        <p:spPr/>
        <p:txBody>
          <a:bodyPr/>
          <a:lstStyle/>
          <a:p>
            <a:fld id="{B4008EB6-D09E-4580-8CD6-DDB14511944F}" type="slidenum">
              <a:rPr lang="de-DE" smtClean="0"/>
              <a:t>8</a:t>
            </a:fld>
            <a:endParaRPr lang="de-DE" dirty="0"/>
          </a:p>
        </p:txBody>
      </p:sp>
      <p:sp>
        <p:nvSpPr>
          <p:cNvPr id="6" name="Kopfzeilenplatzhalter 5"/>
          <p:cNvSpPr>
            <a:spLocks noGrp="1"/>
          </p:cNvSpPr>
          <p:nvPr>
            <p:ph type="hdr" sz="quarter" idx="12"/>
          </p:nvPr>
        </p:nvSpPr>
        <p:spPr/>
        <p:txBody>
          <a:bodyPr/>
          <a:lstStyle/>
          <a:p>
            <a:r>
              <a:rPr lang="de-DE" dirty="0"/>
              <a:t>Microsoft Office</a:t>
            </a:r>
          </a:p>
        </p:txBody>
      </p:sp>
      <p:sp>
        <p:nvSpPr>
          <p:cNvPr id="7" name="Fußzeilenplatzhalter 6"/>
          <p:cNvSpPr>
            <a:spLocks noGrp="1"/>
          </p:cNvSpPr>
          <p:nvPr>
            <p:ph type="ftr" sz="quarter" idx="13"/>
          </p:nvPr>
        </p:nvSpPr>
        <p:spPr/>
        <p:txBody>
          <a:bodyPr/>
          <a:lstStyle/>
          <a:p>
            <a:pPr marL="231775" defTabSz="914099" eaLnBrk="0" hangingPunct="0"/>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rights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reserved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Windows,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other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product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names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are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may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registered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trademarks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trademarks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in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U.S.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other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countries.</a:t>
            </a:r>
          </a:p>
          <a:p>
            <a:pPr marL="231775" defTabSz="914099" eaLnBrk="0" hangingPunct="0"/>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herein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for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informational</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purposes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only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represents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current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view</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date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Because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must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respond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to</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changing</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market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conditions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should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not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interpreted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to</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commitment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on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part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cannot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guarantee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accuracy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provided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after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date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MAKES NO WARRANTIES, EXPRESS, IMPLIED OR STATUTORY, AS TO THE INFORMATION IN THIS PRESENTATION.</a:t>
            </a:r>
          </a:p>
        </p:txBody>
      </p:sp>
    </p:spTree>
    <p:extLst>
      <p:ext uri="{BB962C8B-B14F-4D97-AF65-F5344CB8AC3E}">
        <p14:creationId xmlns:p14="http://schemas.microsoft.com/office/powerpoint/2010/main" val="1162168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A6CB0DF4-575B-43E7-8749-ADEC35CBE6C8}" type="datetime1">
              <a:rPr lang="de-DE" smtClean="0"/>
              <a:t>05.07.2016</a:t>
            </a:fld>
            <a:endParaRPr lang="de-DE" dirty="0"/>
          </a:p>
        </p:txBody>
      </p:sp>
      <p:sp>
        <p:nvSpPr>
          <p:cNvPr id="5" name="Foliennummernplatzhalter 4"/>
          <p:cNvSpPr>
            <a:spLocks noGrp="1"/>
          </p:cNvSpPr>
          <p:nvPr>
            <p:ph type="sldNum" sz="quarter" idx="11"/>
          </p:nvPr>
        </p:nvSpPr>
        <p:spPr/>
        <p:txBody>
          <a:bodyPr/>
          <a:lstStyle/>
          <a:p>
            <a:fld id="{B4008EB6-D09E-4580-8CD6-DDB14511944F}" type="slidenum">
              <a:rPr lang="de-DE" smtClean="0"/>
              <a:t>9</a:t>
            </a:fld>
            <a:endParaRPr lang="de-DE" dirty="0"/>
          </a:p>
        </p:txBody>
      </p:sp>
      <p:sp>
        <p:nvSpPr>
          <p:cNvPr id="6" name="Kopfzeilenplatzhalter 5"/>
          <p:cNvSpPr>
            <a:spLocks noGrp="1"/>
          </p:cNvSpPr>
          <p:nvPr>
            <p:ph type="hdr" sz="quarter" idx="12"/>
          </p:nvPr>
        </p:nvSpPr>
        <p:spPr/>
        <p:txBody>
          <a:bodyPr/>
          <a:lstStyle/>
          <a:p>
            <a:r>
              <a:rPr lang="de-DE" dirty="0"/>
              <a:t>Microsoft Office</a:t>
            </a:r>
          </a:p>
        </p:txBody>
      </p:sp>
      <p:sp>
        <p:nvSpPr>
          <p:cNvPr id="7" name="Fußzeilenplatzhalter 6"/>
          <p:cNvSpPr>
            <a:spLocks noGrp="1"/>
          </p:cNvSpPr>
          <p:nvPr>
            <p:ph type="ftr" sz="quarter" idx="13"/>
          </p:nvPr>
        </p:nvSpPr>
        <p:spPr/>
        <p:txBody>
          <a:bodyPr/>
          <a:lstStyle/>
          <a:p>
            <a:pPr marL="231775" defTabSz="914099" eaLnBrk="0" hangingPunct="0"/>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rights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reserved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Windows,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other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product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names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are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may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registered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trademarks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trademarks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in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U.S.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other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countries.</a:t>
            </a:r>
          </a:p>
          <a:p>
            <a:pPr marL="231775" defTabSz="914099" eaLnBrk="0" hangingPunct="0"/>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herein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for</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informational</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purposes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only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represents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current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view</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date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Because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must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respond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to</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changing</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market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conditions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should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not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interpreted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to</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be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commitment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on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part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cannot</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guarantee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accuracy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any</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information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provided</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after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date</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of</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this</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de-DE" sz="5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presentation</a:t>
            </a:r>
            <a:r>
              <a:rPr lang="de-DE"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MAKES NO WARRANTIES, EXPRESS, IMPLIED OR STATUTORY, AS TO THE INFORMATION IN THIS PRESENTATION.</a:t>
            </a:r>
          </a:p>
        </p:txBody>
      </p:sp>
    </p:spTree>
    <p:extLst>
      <p:ext uri="{BB962C8B-B14F-4D97-AF65-F5344CB8AC3E}">
        <p14:creationId xmlns:p14="http://schemas.microsoft.com/office/powerpoint/2010/main" val="2427970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32400" y="5004177"/>
            <a:ext cx="6468745" cy="178636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967211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3857246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1323755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1235027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2692672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2795969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3099696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55751"/>
            <a:ext cx="2560320" cy="707043"/>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‹Nr.›</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6064474"/>
            <a:ext cx="2560320" cy="707042"/>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goo.gl/kFIfrc"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s://goo.gl/WPcsZ2"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justcantgetenough.granikos.e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b="1" dirty="0"/>
              <a:t>Exchange Online und SharePoint Online</a:t>
            </a:r>
            <a:endParaRPr lang="de-DE" dirty="0"/>
          </a:p>
        </p:txBody>
      </p:sp>
      <p:sp>
        <p:nvSpPr>
          <p:cNvPr id="5" name="Text Placeholder 4"/>
          <p:cNvSpPr>
            <a:spLocks noGrp="1"/>
          </p:cNvSpPr>
          <p:nvPr>
            <p:ph type="body" sz="quarter" idx="12"/>
          </p:nvPr>
        </p:nvSpPr>
        <p:spPr/>
        <p:txBody>
          <a:bodyPr/>
          <a:lstStyle/>
          <a:p>
            <a:r>
              <a:rPr lang="de-DE" dirty="0"/>
              <a:t>Thomas Stensitzki</a:t>
            </a:r>
          </a:p>
          <a:p>
            <a:r>
              <a:rPr lang="de-DE" dirty="0"/>
              <a:t>Geschäftsführer</a:t>
            </a:r>
          </a:p>
          <a:p>
            <a:r>
              <a:rPr lang="de-DE" dirty="0"/>
              <a:t>Granikos GmbH &amp; Co. KG</a:t>
            </a:r>
          </a:p>
        </p:txBody>
      </p:sp>
      <p:sp>
        <p:nvSpPr>
          <p:cNvPr id="2" name="TextBox 1"/>
          <p:cNvSpPr txBox="1"/>
          <p:nvPr/>
        </p:nvSpPr>
        <p:spPr>
          <a:xfrm>
            <a:off x="7274560" y="6488668"/>
            <a:ext cx="4266617" cy="369332"/>
          </a:xfrm>
          <a:prstGeom prst="rect">
            <a:avLst/>
          </a:prstGeom>
          <a:noFill/>
        </p:spPr>
        <p:txBody>
          <a:bodyPr wrap="none" lIns="0" tIns="0" rIns="0" bIns="0" rtlCol="0">
            <a:spAutoFit/>
          </a:bodyPr>
          <a:lstStyle/>
          <a:p>
            <a:r>
              <a:rPr lang="de-DE" sz="2400" spc="-70" dirty="0">
                <a:solidFill>
                  <a:schemeClr val="bg1"/>
                </a:solidFill>
              </a:rPr>
              <a:t>5</a:t>
            </a:r>
            <a:r>
              <a:rPr lang="de-DE" sz="2400" spc="-70" baseline="30000" dirty="0">
                <a:solidFill>
                  <a:schemeClr val="bg1"/>
                </a:solidFill>
              </a:rPr>
              <a:t>th</a:t>
            </a:r>
            <a:r>
              <a:rPr lang="de-DE" sz="2400" spc="-70" dirty="0">
                <a:solidFill>
                  <a:schemeClr val="bg1"/>
                </a:solidFill>
              </a:rPr>
              <a:t> </a:t>
            </a:r>
            <a:r>
              <a:rPr lang="de-DE" sz="2400" spc="-70" dirty="0" err="1">
                <a:solidFill>
                  <a:schemeClr val="bg1"/>
                </a:solidFill>
              </a:rPr>
              <a:t>Pill</a:t>
            </a:r>
            <a:r>
              <a:rPr lang="de-DE" sz="2400" spc="-70" dirty="0">
                <a:solidFill>
                  <a:schemeClr val="bg1"/>
                </a:solidFill>
              </a:rPr>
              <a:t> - Nürnberg, 16</a:t>
            </a:r>
            <a:r>
              <a:rPr lang="de-DE" sz="2400" spc="-70" baseline="30000" dirty="0">
                <a:solidFill>
                  <a:schemeClr val="bg1"/>
                </a:solidFill>
              </a:rPr>
              <a:t>th</a:t>
            </a:r>
            <a:r>
              <a:rPr lang="de-DE" sz="2400" spc="-70" dirty="0">
                <a:solidFill>
                  <a:schemeClr val="bg1"/>
                </a:solidFill>
              </a:rPr>
              <a:t> June 2016</a:t>
            </a:r>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a:t>Ressourcen</a:t>
            </a:r>
          </a:p>
        </p:txBody>
      </p:sp>
      <p:sp>
        <p:nvSpPr>
          <p:cNvPr id="2" name="Text Placeholder 1"/>
          <p:cNvSpPr>
            <a:spLocks noGrp="1"/>
          </p:cNvSpPr>
          <p:nvPr>
            <p:ph type="body" sz="quarter" idx="10"/>
          </p:nvPr>
        </p:nvSpPr>
        <p:spPr>
          <a:xfrm>
            <a:off x="519112" y="1447799"/>
            <a:ext cx="11149013" cy="4482982"/>
          </a:xfrm>
        </p:spPr>
        <p:txBody>
          <a:bodyPr vert="horz" lIns="0" tIns="0" rIns="0" bIns="0" rtlCol="0">
            <a:noAutofit/>
          </a:bodyPr>
          <a:lstStyle/>
          <a:p>
            <a:r>
              <a:rPr lang="de-DE" sz="2400" dirty="0"/>
              <a:t>FastTrack für Office 365</a:t>
            </a:r>
            <a:br>
              <a:rPr lang="de-DE" sz="2400" dirty="0"/>
            </a:br>
            <a:r>
              <a:rPr lang="de-DE" sz="2400" dirty="0">
                <a:hlinkClick r:id="rId3"/>
              </a:rPr>
              <a:t>http://goo.gl/kFIfrc</a:t>
            </a:r>
            <a:r>
              <a:rPr lang="de-DE" sz="2400" dirty="0"/>
              <a:t> </a:t>
            </a:r>
          </a:p>
          <a:p>
            <a:r>
              <a:rPr lang="de-DE" sz="2400" dirty="0"/>
              <a:t>Office 365 Produkte</a:t>
            </a:r>
            <a:br>
              <a:rPr lang="de-DE" sz="2400" dirty="0"/>
            </a:br>
            <a:r>
              <a:rPr lang="de-DE" sz="2400" dirty="0">
                <a:hlinkClick r:id="rId4"/>
              </a:rPr>
              <a:t>https://goo.gl/WPcsZ2</a:t>
            </a:r>
            <a:r>
              <a:rPr lang="de-DE" sz="2400" dirty="0"/>
              <a:t> </a:t>
            </a:r>
          </a:p>
          <a:p>
            <a:endParaRPr lang="de-DE" sz="2400" dirty="0"/>
          </a:p>
        </p:txBody>
      </p:sp>
    </p:spTree>
    <p:extLst>
      <p:ext uri="{BB962C8B-B14F-4D97-AF65-F5344CB8AC3E}">
        <p14:creationId xmlns:p14="http://schemas.microsoft.com/office/powerpoint/2010/main" val="29197091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6004"/>
            <a:ext cx="12188825" cy="3365991"/>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de-DE" dirty="0" err="1"/>
              <a:t>Thanks</a:t>
            </a:r>
            <a:r>
              <a:rPr lang="de-DE" dirty="0"/>
              <a:t> </a:t>
            </a:r>
            <a:r>
              <a:rPr lang="de-DE" dirty="0" err="1"/>
              <a:t>to</a:t>
            </a:r>
            <a:r>
              <a:rPr lang="de-DE" dirty="0"/>
              <a:t> </a:t>
            </a:r>
            <a:r>
              <a:rPr lang="de-DE" dirty="0" err="1"/>
              <a:t>our</a:t>
            </a:r>
            <a:r>
              <a:rPr lang="de-DE" dirty="0"/>
              <a:t> Sponsors</a:t>
            </a:r>
          </a:p>
        </p:txBody>
      </p:sp>
      <p:sp>
        <p:nvSpPr>
          <p:cNvPr id="2" name="Slide Number Placeholder 1"/>
          <p:cNvSpPr>
            <a:spLocks noGrp="1"/>
          </p:cNvSpPr>
          <p:nvPr>
            <p:ph type="sldNum" sz="quarter" idx="12"/>
          </p:nvPr>
        </p:nvSpPr>
        <p:spPr/>
        <p:txBody>
          <a:bodyPr/>
          <a:lstStyle/>
          <a:p>
            <a:fld id="{727B4C2D-45E2-4621-8491-2995EB46A674}" type="slidenum">
              <a:rPr lang="de-DE" smtClean="0"/>
              <a:pPr/>
              <a:t>2</a:t>
            </a:fld>
            <a:endParaRPr lang="de-DE"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2526" y="1500028"/>
            <a:ext cx="5180542" cy="854522"/>
          </a:xfrm>
          <a:prstGeom prst="rect">
            <a:avLst/>
          </a:prstGeom>
        </p:spPr>
      </p:pic>
    </p:spTree>
    <p:extLst>
      <p:ext uri="{BB962C8B-B14F-4D97-AF65-F5344CB8AC3E}">
        <p14:creationId xmlns:p14="http://schemas.microsoft.com/office/powerpoint/2010/main" val="307891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19112" y="1447799"/>
            <a:ext cx="11149013" cy="4651160"/>
          </a:xfrm>
        </p:spPr>
        <p:txBody>
          <a:bodyPr/>
          <a:lstStyle/>
          <a:p>
            <a:r>
              <a:rPr lang="de-DE" dirty="0"/>
              <a:t>Moderne Zusammenarbeit</a:t>
            </a:r>
          </a:p>
          <a:p>
            <a:endParaRPr lang="de-DE" sz="2000" spc="0" dirty="0">
              <a:gradFill>
                <a:gsLst>
                  <a:gs pos="100000">
                    <a:schemeClr val="bg2"/>
                  </a:gs>
                  <a:gs pos="6000">
                    <a:schemeClr val="bg2"/>
                  </a:gs>
                </a:gsLst>
                <a:lin ang="5400000" scaled="0"/>
              </a:gradFill>
              <a:latin typeface="+mn-lt"/>
            </a:endParaRPr>
          </a:p>
          <a:p>
            <a:r>
              <a:rPr lang="de-DE" dirty="0"/>
              <a:t>Migration in der realen Welt</a:t>
            </a:r>
          </a:p>
          <a:p>
            <a:r>
              <a:rPr lang="de-DE" sz="2000" spc="0" dirty="0">
                <a:gradFill>
                  <a:gsLst>
                    <a:gs pos="100000">
                      <a:schemeClr val="bg2"/>
                    </a:gs>
                    <a:gs pos="6000">
                      <a:schemeClr val="bg2"/>
                    </a:gs>
                  </a:gsLst>
                  <a:lin ang="5400000" scaled="0"/>
                </a:gradFill>
                <a:latin typeface="+mn-lt"/>
              </a:rPr>
              <a:t>Warum ist Kommunikation so wichtig?</a:t>
            </a:r>
          </a:p>
          <a:p>
            <a:r>
              <a:rPr lang="de-DE" sz="2000" spc="0" dirty="0">
                <a:gradFill>
                  <a:gsLst>
                    <a:gs pos="100000">
                      <a:schemeClr val="bg2"/>
                    </a:gs>
                    <a:gs pos="6000">
                      <a:schemeClr val="bg2"/>
                    </a:gs>
                  </a:gsLst>
                  <a:lin ang="5400000" scaled="0"/>
                </a:gradFill>
                <a:latin typeface="+mn-lt"/>
              </a:rPr>
              <a:t>Zwei Migrationsbeispiele</a:t>
            </a:r>
          </a:p>
        </p:txBody>
      </p:sp>
      <p:sp>
        <p:nvSpPr>
          <p:cNvPr id="17" name="Title 16"/>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414883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fade">
                                      <p:cBhvr>
                                        <p:cTn id="11" dur="500"/>
                                        <p:tgtEl>
                                          <p:spTgt spid="6">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err="1"/>
              <a:t>Moderne</a:t>
            </a:r>
            <a:r>
              <a:rPr lang="de-DE" dirty="0"/>
              <a:t> </a:t>
            </a:r>
            <a:r>
              <a:rPr lang="de-DE" dirty="0" err="1"/>
              <a:t>Zusammenarbeit</a:t>
            </a:r>
            <a:r>
              <a:rPr lang="de-DE" dirty="0"/>
              <a:t> </a:t>
            </a:r>
          </a:p>
        </p:txBody>
      </p:sp>
    </p:spTree>
    <p:extLst>
      <p:ext uri="{BB962C8B-B14F-4D97-AF65-F5344CB8AC3E}">
        <p14:creationId xmlns:p14="http://schemas.microsoft.com/office/powerpoint/2010/main" val="36023171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Demo</a:t>
            </a:r>
          </a:p>
        </p:txBody>
      </p:sp>
    </p:spTree>
    <p:extLst>
      <p:ext uri="{BB962C8B-B14F-4D97-AF65-F5344CB8AC3E}">
        <p14:creationId xmlns:p14="http://schemas.microsoft.com/office/powerpoint/2010/main" val="29574202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Erforderliche</a:t>
            </a:r>
            <a:r>
              <a:rPr lang="de-DE" dirty="0"/>
              <a:t> </a:t>
            </a:r>
            <a:r>
              <a:rPr lang="de-DE" dirty="0" err="1"/>
              <a:t>Komponenten</a:t>
            </a:r>
            <a:r>
              <a:rPr lang="de-DE" dirty="0"/>
              <a:t> </a:t>
            </a:r>
          </a:p>
        </p:txBody>
      </p:sp>
      <p:sp>
        <p:nvSpPr>
          <p:cNvPr id="4" name="Textplatzhalter 3"/>
          <p:cNvSpPr>
            <a:spLocks noGrp="1"/>
          </p:cNvSpPr>
          <p:nvPr>
            <p:ph type="body" sz="quarter" idx="10"/>
          </p:nvPr>
        </p:nvSpPr>
        <p:spPr>
          <a:xfrm>
            <a:off x="519112" y="1447799"/>
            <a:ext cx="11149013" cy="5307564"/>
          </a:xfrm>
        </p:spPr>
        <p:txBody>
          <a:bodyPr/>
          <a:lstStyle/>
          <a:p>
            <a:pPr marL="284163" indent="-284163">
              <a:spcBef>
                <a:spcPct val="20000"/>
              </a:spcBef>
              <a:buFont typeface="Wingdings" pitchFamily="2" charset="2"/>
              <a:buChar char=""/>
            </a:pPr>
            <a:r>
              <a:rPr lang="de-DE" dirty="0">
                <a:gradFill>
                  <a:gsLst>
                    <a:gs pos="1250">
                      <a:schemeClr val="bg2"/>
                    </a:gs>
                    <a:gs pos="100000">
                      <a:schemeClr val="bg2"/>
                    </a:gs>
                  </a:gsLst>
                  <a:lin ang="5400000" scaled="0"/>
                </a:gradFill>
              </a:rPr>
              <a:t>Exchange 2016</a:t>
            </a:r>
          </a:p>
          <a:p>
            <a:pPr lvl="1" indent="-284163">
              <a:buFont typeface="Wingdings" pitchFamily="2" charset="2"/>
              <a:buChar char=""/>
            </a:pPr>
            <a:r>
              <a:rPr lang="de-DE" dirty="0"/>
              <a:t>Fotovorschau und Miniaturansicht</a:t>
            </a:r>
          </a:p>
          <a:p>
            <a:pPr lvl="1" indent="-284163">
              <a:buFont typeface="Wingdings" pitchFamily="2" charset="2"/>
              <a:buChar char=""/>
            </a:pPr>
            <a:r>
              <a:rPr lang="de-DE" dirty="0">
                <a:gradFill>
                  <a:gsLst>
                    <a:gs pos="1250">
                      <a:schemeClr val="bg2"/>
                    </a:gs>
                    <a:gs pos="100000">
                      <a:schemeClr val="bg2"/>
                    </a:gs>
                  </a:gsLst>
                  <a:lin ang="5400000" scaled="0"/>
                </a:gradFill>
              </a:rPr>
              <a:t>Keine Dokumentenvorschau (nur Download)</a:t>
            </a:r>
          </a:p>
          <a:p>
            <a:pPr marL="284163" indent="-284163">
              <a:spcBef>
                <a:spcPct val="20000"/>
              </a:spcBef>
              <a:buFont typeface="Wingdings" pitchFamily="2" charset="2"/>
              <a:buChar char=""/>
            </a:pPr>
            <a:r>
              <a:rPr lang="de-DE" dirty="0">
                <a:gradFill>
                  <a:gsLst>
                    <a:gs pos="1250">
                      <a:schemeClr val="bg2"/>
                    </a:gs>
                    <a:gs pos="100000">
                      <a:schemeClr val="bg2"/>
                    </a:gs>
                  </a:gsLst>
                  <a:lin ang="5400000" scaled="0"/>
                </a:gradFill>
              </a:rPr>
              <a:t>Mit Office Online Server</a:t>
            </a:r>
          </a:p>
          <a:p>
            <a:pPr marL="517525" lvl="1" indent="-233363">
              <a:buFont typeface="Wingdings" pitchFamily="2" charset="2"/>
              <a:buChar char=""/>
            </a:pPr>
            <a:r>
              <a:rPr lang="de-DE" sz="2400" dirty="0">
                <a:gradFill>
                  <a:gsLst>
                    <a:gs pos="1250">
                      <a:schemeClr val="bg2"/>
                    </a:gs>
                    <a:gs pos="100000">
                      <a:schemeClr val="bg2"/>
                    </a:gs>
                  </a:gsLst>
                  <a:lin ang="5400000" scaled="0"/>
                </a:gradFill>
              </a:rPr>
              <a:t>Side-By-Side Dokumentenvorschau (PDF, Word, PowerPoint, Excel)</a:t>
            </a:r>
          </a:p>
          <a:p>
            <a:pPr marL="517525" lvl="1" indent="-233363">
              <a:buFont typeface="Wingdings" pitchFamily="2" charset="2"/>
              <a:buChar char=""/>
            </a:pPr>
            <a:r>
              <a:rPr lang="de-DE" dirty="0"/>
              <a:t>Bearbeiten/Beantworten für Office-Dokumente</a:t>
            </a:r>
          </a:p>
          <a:p>
            <a:pPr indent="-233363">
              <a:buFont typeface="Wingdings" pitchFamily="2" charset="2"/>
              <a:buChar char=""/>
            </a:pPr>
            <a:r>
              <a:rPr lang="de-DE" dirty="0">
                <a:gradFill>
                  <a:gsLst>
                    <a:gs pos="1250">
                      <a:schemeClr val="bg2"/>
                    </a:gs>
                    <a:gs pos="100000">
                      <a:schemeClr val="bg2"/>
                    </a:gs>
                  </a:gsLst>
                  <a:lin ang="5400000" scaled="0"/>
                </a:gradFill>
              </a:rPr>
              <a:t>Mit SharePoint</a:t>
            </a:r>
          </a:p>
          <a:p>
            <a:pPr lvl="1"/>
            <a:r>
              <a:rPr lang="de-DE" dirty="0"/>
              <a:t>Teilen von Dateien über SharePoint Links</a:t>
            </a:r>
          </a:p>
          <a:p>
            <a:pPr lvl="1"/>
            <a:r>
              <a:rPr lang="de-DE" dirty="0">
                <a:gradFill>
                  <a:gsLst>
                    <a:gs pos="1250">
                      <a:schemeClr val="bg2"/>
                    </a:gs>
                    <a:gs pos="100000">
                      <a:schemeClr val="bg2"/>
                    </a:gs>
                  </a:gsLst>
                  <a:lin ang="5400000" scaled="0"/>
                </a:gradFill>
              </a:rPr>
              <a:t>Bearbeiten</a:t>
            </a:r>
            <a:r>
              <a:rPr lang="de-DE" dirty="0"/>
              <a:t>/Beantworten von geteilten Dokumenten (Co-Authoring, Integration in Office clients)</a:t>
            </a:r>
          </a:p>
          <a:p>
            <a:pPr lvl="1"/>
            <a:r>
              <a:rPr lang="de-DE" dirty="0">
                <a:gradFill>
                  <a:gsLst>
                    <a:gs pos="1250">
                      <a:schemeClr val="bg2"/>
                    </a:gs>
                    <a:gs pos="100000">
                      <a:schemeClr val="bg2"/>
                    </a:gs>
                  </a:gsLst>
                  <a:lin ang="5400000" scaled="0"/>
                </a:gradFill>
              </a:rPr>
              <a:t>Speicherung von klassischen Anhängen in OneDrive</a:t>
            </a:r>
          </a:p>
          <a:p>
            <a:endParaRPr lang="de-DE" dirty="0"/>
          </a:p>
        </p:txBody>
      </p:sp>
    </p:spTree>
    <p:extLst>
      <p:ext uri="{BB962C8B-B14F-4D97-AF65-F5344CB8AC3E}">
        <p14:creationId xmlns:p14="http://schemas.microsoft.com/office/powerpoint/2010/main" val="25153684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Side-by-Side für E-Mail-Anhänge</a:t>
            </a:r>
          </a:p>
        </p:txBody>
      </p:sp>
      <p:sp>
        <p:nvSpPr>
          <p:cNvPr id="41" name="Rectangle 32"/>
          <p:cNvSpPr/>
          <p:nvPr/>
        </p:nvSpPr>
        <p:spPr bwMode="auto">
          <a:xfrm>
            <a:off x="6675437" y="1159943"/>
            <a:ext cx="4876800" cy="477225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de-DE" sz="2000" dirty="0">
              <a:gradFill>
                <a:gsLst>
                  <a:gs pos="16814">
                    <a:srgbClr val="FFFFFF"/>
                  </a:gs>
                  <a:gs pos="46000">
                    <a:srgbClr val="FFFFFF"/>
                  </a:gs>
                </a:gsLst>
                <a:lin ang="5400000" scaled="0"/>
              </a:gradFill>
            </a:endParaRPr>
          </a:p>
        </p:txBody>
      </p:sp>
      <p:sp>
        <p:nvSpPr>
          <p:cNvPr id="42" name="TextBox 7"/>
          <p:cNvSpPr txBox="1"/>
          <p:nvPr/>
        </p:nvSpPr>
        <p:spPr>
          <a:xfrm>
            <a:off x="302167" y="1147395"/>
            <a:ext cx="6142428" cy="4496616"/>
          </a:xfrm>
          <a:prstGeom prst="rect">
            <a:avLst/>
          </a:prstGeom>
          <a:noFill/>
        </p:spPr>
        <p:txBody>
          <a:bodyPr wrap="square" lIns="182880" tIns="146304" rIns="182880" bIns="146304" rtlCol="0">
            <a:spAutoFit/>
          </a:bodyPr>
          <a:lstStyle/>
          <a:p>
            <a:pPr marL="457200" indent="-457200">
              <a:lnSpc>
                <a:spcPct val="90000"/>
              </a:lnSpc>
              <a:spcAft>
                <a:spcPts val="600"/>
              </a:spcAft>
              <a:buFont typeface="+mj-lt"/>
              <a:buAutoNum type="arabicPeriod"/>
            </a:pPr>
            <a:r>
              <a:rPr lang="de-DE" dirty="0">
                <a:solidFill>
                  <a:schemeClr val="bg1">
                    <a:lumMod val="50000"/>
                  </a:schemeClr>
                </a:solidFill>
              </a:rPr>
              <a:t>Exchange kontaktiert Office Online Server </a:t>
            </a:r>
            <a:br>
              <a:rPr lang="de-DE" dirty="0">
                <a:solidFill>
                  <a:schemeClr val="bg1">
                    <a:lumMod val="50000"/>
                  </a:schemeClr>
                </a:solidFill>
              </a:rPr>
            </a:br>
            <a:r>
              <a:rPr lang="de-DE" dirty="0">
                <a:solidFill>
                  <a:schemeClr val="bg1">
                    <a:lumMod val="50000"/>
                  </a:schemeClr>
                </a:solidFill>
                <a:sym typeface="Wingdings" panose="05000000000000000000" pitchFamily="2" charset="2"/>
              </a:rPr>
              <a:t></a:t>
            </a:r>
            <a:r>
              <a:rPr lang="de-DE" dirty="0">
                <a:solidFill>
                  <a:schemeClr val="bg1">
                    <a:lumMod val="50000"/>
                  </a:schemeClr>
                </a:solidFill>
              </a:rPr>
              <a:t> Unterstützte Dateitypen (Ansicht/Bearbeiten)?</a:t>
            </a:r>
          </a:p>
          <a:p>
            <a:pPr marL="457200" indent="-457200">
              <a:lnSpc>
                <a:spcPct val="90000"/>
              </a:lnSpc>
              <a:spcAft>
                <a:spcPts val="600"/>
              </a:spcAft>
              <a:buFont typeface="+mj-lt"/>
              <a:buAutoNum type="arabicPeriod"/>
            </a:pPr>
            <a:r>
              <a:rPr lang="de-DE" dirty="0">
                <a:solidFill>
                  <a:schemeClr val="bg1">
                    <a:lumMod val="50000"/>
                  </a:schemeClr>
                </a:solidFill>
              </a:rPr>
              <a:t>Office Online Server antwortet mit unterstützten Dateitypen</a:t>
            </a:r>
          </a:p>
          <a:p>
            <a:pPr marL="457200" indent="-457200">
              <a:lnSpc>
                <a:spcPct val="90000"/>
              </a:lnSpc>
              <a:spcAft>
                <a:spcPts val="600"/>
              </a:spcAft>
              <a:buFont typeface="+mj-lt"/>
              <a:buAutoNum type="arabicPeriod"/>
            </a:pPr>
            <a:r>
              <a:rPr lang="de-DE" dirty="0">
                <a:solidFill>
                  <a:schemeClr val="bg1">
                    <a:lumMod val="50000"/>
                  </a:schemeClr>
                </a:solidFill>
              </a:rPr>
              <a:t>Anwender öffnet eine E-Mail mit unterstützten Dateianhängen</a:t>
            </a:r>
            <a:br>
              <a:rPr lang="de-DE" dirty="0">
                <a:solidFill>
                  <a:schemeClr val="bg1">
                    <a:lumMod val="50000"/>
                  </a:schemeClr>
                </a:solidFill>
              </a:rPr>
            </a:br>
            <a:r>
              <a:rPr lang="de-DE" dirty="0">
                <a:solidFill>
                  <a:schemeClr val="bg1">
                    <a:lumMod val="50000"/>
                  </a:schemeClr>
                </a:solidFill>
                <a:sym typeface="Wingdings" panose="05000000000000000000" pitchFamily="2" charset="2"/>
              </a:rPr>
              <a:t> OWA fordert Dokumenten-</a:t>
            </a:r>
            <a:r>
              <a:rPr lang="de-DE" dirty="0" err="1">
                <a:solidFill>
                  <a:schemeClr val="bg1">
                    <a:lumMod val="50000"/>
                  </a:schemeClr>
                </a:solidFill>
                <a:sym typeface="Wingdings" panose="05000000000000000000" pitchFamily="2" charset="2"/>
              </a:rPr>
              <a:t>Url</a:t>
            </a:r>
            <a:r>
              <a:rPr lang="de-DE" dirty="0">
                <a:solidFill>
                  <a:schemeClr val="bg1">
                    <a:lumMod val="50000"/>
                  </a:schemeClr>
                </a:solidFill>
                <a:sym typeface="Wingdings" panose="05000000000000000000" pitchFamily="2" charset="2"/>
              </a:rPr>
              <a:t> an</a:t>
            </a:r>
            <a:endParaRPr lang="de-DE" dirty="0">
              <a:solidFill>
                <a:schemeClr val="bg1">
                  <a:lumMod val="50000"/>
                </a:schemeClr>
              </a:solidFill>
            </a:endParaRPr>
          </a:p>
          <a:p>
            <a:pPr marL="457200" indent="-457200">
              <a:lnSpc>
                <a:spcPct val="90000"/>
              </a:lnSpc>
              <a:spcAft>
                <a:spcPts val="600"/>
              </a:spcAft>
              <a:buFont typeface="+mj-lt"/>
              <a:buAutoNum type="arabicPeriod"/>
            </a:pPr>
            <a:r>
              <a:rPr lang="de-DE" dirty="0">
                <a:solidFill>
                  <a:schemeClr val="bg1">
                    <a:lumMod val="50000"/>
                  </a:schemeClr>
                </a:solidFill>
              </a:rPr>
              <a:t>Exchange erstellt </a:t>
            </a:r>
            <a:r>
              <a:rPr lang="de-DE" dirty="0" err="1">
                <a:solidFill>
                  <a:schemeClr val="bg1">
                    <a:lumMod val="50000"/>
                  </a:schemeClr>
                </a:solidFill>
              </a:rPr>
              <a:t>Url</a:t>
            </a:r>
            <a:r>
              <a:rPr lang="de-DE" dirty="0">
                <a:solidFill>
                  <a:schemeClr val="bg1">
                    <a:lumMod val="50000"/>
                  </a:schemeClr>
                </a:solidFill>
              </a:rPr>
              <a:t> mit Authentifizierungstoken, Applikations-</a:t>
            </a:r>
            <a:r>
              <a:rPr lang="de-DE" dirty="0" err="1">
                <a:solidFill>
                  <a:schemeClr val="bg1">
                    <a:lumMod val="50000"/>
                  </a:schemeClr>
                </a:solidFill>
              </a:rPr>
              <a:t>Url</a:t>
            </a:r>
            <a:r>
              <a:rPr lang="de-DE" dirty="0">
                <a:solidFill>
                  <a:schemeClr val="bg1">
                    <a:lumMod val="50000"/>
                  </a:schemeClr>
                </a:solidFill>
              </a:rPr>
              <a:t> und Datei-ID als Antwort an OWA</a:t>
            </a:r>
          </a:p>
          <a:p>
            <a:pPr marL="457200" indent="-457200">
              <a:lnSpc>
                <a:spcPct val="90000"/>
              </a:lnSpc>
              <a:spcAft>
                <a:spcPts val="600"/>
              </a:spcAft>
              <a:buFont typeface="+mj-lt"/>
              <a:buAutoNum type="arabicPeriod"/>
            </a:pPr>
            <a:r>
              <a:rPr lang="de-DE" dirty="0">
                <a:solidFill>
                  <a:schemeClr val="bg1">
                    <a:lumMod val="50000"/>
                  </a:schemeClr>
                </a:solidFill>
              </a:rPr>
              <a:t>Anwender klickt Dateianhang an</a:t>
            </a:r>
            <a:br>
              <a:rPr lang="de-DE" dirty="0">
                <a:solidFill>
                  <a:schemeClr val="bg1">
                    <a:lumMod val="50000"/>
                  </a:schemeClr>
                </a:solidFill>
              </a:rPr>
            </a:br>
            <a:r>
              <a:rPr lang="de-DE" dirty="0">
                <a:solidFill>
                  <a:schemeClr val="bg1">
                    <a:lumMod val="50000"/>
                  </a:schemeClr>
                </a:solidFill>
                <a:sym typeface="Wingdings" panose="05000000000000000000" pitchFamily="2" charset="2"/>
              </a:rPr>
              <a:t> OWA </a:t>
            </a:r>
            <a:r>
              <a:rPr lang="de-DE" dirty="0">
                <a:solidFill>
                  <a:schemeClr val="bg1">
                    <a:lumMod val="50000"/>
                  </a:schemeClr>
                </a:solidFill>
              </a:rPr>
              <a:t>öffnet einen </a:t>
            </a:r>
            <a:r>
              <a:rPr lang="de-DE" dirty="0" err="1">
                <a:solidFill>
                  <a:schemeClr val="bg1">
                    <a:lumMod val="50000"/>
                  </a:schemeClr>
                </a:solidFill>
              </a:rPr>
              <a:t>iFrame</a:t>
            </a:r>
            <a:r>
              <a:rPr lang="de-DE" dirty="0">
                <a:solidFill>
                  <a:schemeClr val="bg1">
                    <a:lumMod val="50000"/>
                  </a:schemeClr>
                </a:solidFill>
              </a:rPr>
              <a:t> und lädt das Dokument</a:t>
            </a:r>
          </a:p>
          <a:p>
            <a:pPr marL="457200" indent="-457200">
              <a:lnSpc>
                <a:spcPct val="90000"/>
              </a:lnSpc>
              <a:spcAft>
                <a:spcPts val="600"/>
              </a:spcAft>
              <a:buFont typeface="+mj-lt"/>
              <a:buAutoNum type="arabicPeriod"/>
            </a:pPr>
            <a:r>
              <a:rPr lang="de-DE" dirty="0">
                <a:solidFill>
                  <a:schemeClr val="bg1">
                    <a:lumMod val="50000"/>
                  </a:schemeClr>
                </a:solidFill>
              </a:rPr>
              <a:t>Office Online Server fragt das erforderliche Dokument von Exchange ab</a:t>
            </a:r>
          </a:p>
          <a:p>
            <a:pPr marL="457200" indent="-457200">
              <a:lnSpc>
                <a:spcPct val="90000"/>
              </a:lnSpc>
              <a:spcAft>
                <a:spcPts val="600"/>
              </a:spcAft>
              <a:buFont typeface="+mj-lt"/>
              <a:buAutoNum type="arabicPeriod"/>
            </a:pPr>
            <a:r>
              <a:rPr lang="de-DE" dirty="0">
                <a:solidFill>
                  <a:schemeClr val="bg1">
                    <a:lumMod val="50000"/>
                  </a:schemeClr>
                </a:solidFill>
              </a:rPr>
              <a:t>Office Online Server rendert den Inhalt im Web-Client (z.B., Word Web App)</a:t>
            </a:r>
          </a:p>
        </p:txBody>
      </p:sp>
      <p:grpSp>
        <p:nvGrpSpPr>
          <p:cNvPr id="43" name="Group 35"/>
          <p:cNvGrpSpPr/>
          <p:nvPr/>
        </p:nvGrpSpPr>
        <p:grpSpPr>
          <a:xfrm>
            <a:off x="9092613" y="1077751"/>
            <a:ext cx="2535824" cy="4854447"/>
            <a:chOff x="9092613" y="1357670"/>
            <a:chExt cx="2535824" cy="4854447"/>
          </a:xfrm>
        </p:grpSpPr>
        <p:sp>
          <p:nvSpPr>
            <p:cNvPr id="44" name="TextBox 5"/>
            <p:cNvSpPr txBox="1"/>
            <p:nvPr/>
          </p:nvSpPr>
          <p:spPr>
            <a:xfrm>
              <a:off x="9411143" y="1357670"/>
              <a:ext cx="1767681" cy="517065"/>
            </a:xfrm>
            <a:prstGeom prst="rect">
              <a:avLst/>
            </a:prstGeom>
            <a:noFill/>
          </p:spPr>
          <p:txBody>
            <a:bodyPr wrap="square" lIns="182880" tIns="146304" rIns="182880" bIns="146304" rtlCol="0">
              <a:spAutoFit/>
            </a:bodyPr>
            <a:lstStyle/>
            <a:p>
              <a:pPr>
                <a:lnSpc>
                  <a:spcPct val="90000"/>
                </a:lnSpc>
                <a:spcAft>
                  <a:spcPts val="600"/>
                </a:spcAft>
              </a:pPr>
              <a:r>
                <a:rPr lang="de-DE" sz="1600" dirty="0">
                  <a:gradFill>
                    <a:gsLst>
                      <a:gs pos="2917">
                        <a:schemeClr val="tx1"/>
                      </a:gs>
                      <a:gs pos="30000">
                        <a:schemeClr val="tx1"/>
                      </a:gs>
                    </a:gsLst>
                    <a:lin ang="5400000" scaled="0"/>
                  </a:gradFill>
                </a:rPr>
                <a:t>Exchange 2016</a:t>
              </a:r>
            </a:p>
          </p:txBody>
        </p:sp>
        <p:grpSp>
          <p:nvGrpSpPr>
            <p:cNvPr id="45" name="Group 34"/>
            <p:cNvGrpSpPr/>
            <p:nvPr/>
          </p:nvGrpSpPr>
          <p:grpSpPr>
            <a:xfrm>
              <a:off x="9092613" y="4303706"/>
              <a:ext cx="2535824" cy="1908411"/>
              <a:chOff x="9092613" y="4303706"/>
              <a:chExt cx="2535824" cy="1908411"/>
            </a:xfrm>
          </p:grpSpPr>
          <p:grpSp>
            <p:nvGrpSpPr>
              <p:cNvPr id="46" name="Group 24"/>
              <p:cNvGrpSpPr/>
              <p:nvPr/>
            </p:nvGrpSpPr>
            <p:grpSpPr>
              <a:xfrm>
                <a:off x="10028237" y="4303706"/>
                <a:ext cx="533493" cy="1423090"/>
                <a:chOff x="10038476" y="5173371"/>
                <a:chExt cx="250753" cy="641648"/>
              </a:xfrm>
            </p:grpSpPr>
            <p:pic>
              <p:nvPicPr>
                <p:cNvPr id="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038476" y="5173371"/>
                  <a:ext cx="250753" cy="641648"/>
                </a:xfrm>
                <a:prstGeom prst="rect">
                  <a:avLst/>
                </a:prstGeom>
                <a:noFill/>
                <a:extLst>
                  <a:ext uri="{909E8E84-426E-40DD-AFC4-6F175D3DCCD1}">
                    <a14:hiddenFill xmlns:a14="http://schemas.microsoft.com/office/drawing/2010/main">
                      <a:solidFill>
                        <a:srgbClr val="FFFFFF"/>
                      </a:solidFill>
                    </a14:hiddenFill>
                  </a:ext>
                </a:extLst>
              </p:spPr>
            </p:pic>
            <p:sp>
              <p:nvSpPr>
                <p:cNvPr id="49" name="Freeform 23"/>
                <p:cNvSpPr>
                  <a:spLocks noChangeAspect="1"/>
                </p:cNvSpPr>
                <p:nvPr/>
              </p:nvSpPr>
              <p:spPr bwMode="hidden">
                <a:xfrm>
                  <a:off x="10078599" y="5322558"/>
                  <a:ext cx="158590" cy="190215"/>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algn="ctr"/>
                  <a:endParaRPr lang="de-DE" dirty="0"/>
                </a:p>
              </p:txBody>
            </p:sp>
          </p:grpSp>
          <p:sp>
            <p:nvSpPr>
              <p:cNvPr id="47" name="TextBox 26"/>
              <p:cNvSpPr txBox="1"/>
              <p:nvPr/>
            </p:nvSpPr>
            <p:spPr>
              <a:xfrm>
                <a:off x="9092613" y="5695052"/>
                <a:ext cx="2535824" cy="517065"/>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Office Online Server</a:t>
                </a:r>
              </a:p>
            </p:txBody>
          </p:sp>
        </p:grpSp>
      </p:grpSp>
      <p:grpSp>
        <p:nvGrpSpPr>
          <p:cNvPr id="50" name="Group 27"/>
          <p:cNvGrpSpPr/>
          <p:nvPr/>
        </p:nvGrpSpPr>
        <p:grpSpPr>
          <a:xfrm>
            <a:off x="7162746" y="3102384"/>
            <a:ext cx="787836" cy="887372"/>
            <a:chOff x="3587806" y="1647521"/>
            <a:chExt cx="787836" cy="887372"/>
          </a:xfrm>
        </p:grpSpPr>
        <p:sp>
          <p:nvSpPr>
            <p:cNvPr id="51" name="TextBox 69"/>
            <p:cNvSpPr txBox="1"/>
            <p:nvPr/>
          </p:nvSpPr>
          <p:spPr>
            <a:xfrm>
              <a:off x="3652661" y="1647521"/>
              <a:ext cx="658130" cy="338554"/>
            </a:xfrm>
            <a:prstGeom prst="rect">
              <a:avLst/>
            </a:prstGeom>
            <a:noFill/>
          </p:spPr>
          <p:txBody>
            <a:bodyPr wrap="none" rtlCol="0">
              <a:spAutoFit/>
            </a:bodyPr>
            <a:lstStyle/>
            <a:p>
              <a:pPr algn="ctr"/>
              <a:r>
                <a:rPr lang="de-DE" sz="1600" dirty="0">
                  <a:gradFill>
                    <a:gsLst>
                      <a:gs pos="2917">
                        <a:schemeClr val="tx1"/>
                      </a:gs>
                      <a:gs pos="30000">
                        <a:schemeClr val="tx1"/>
                      </a:gs>
                    </a:gsLst>
                    <a:lin ang="5400000" scaled="0"/>
                  </a:gradFill>
                </a:rPr>
                <a:t>OWA</a:t>
              </a:r>
            </a:p>
          </p:txBody>
        </p:sp>
        <p:grpSp>
          <p:nvGrpSpPr>
            <p:cNvPr id="52" name="Group 29"/>
            <p:cNvGrpSpPr/>
            <p:nvPr/>
          </p:nvGrpSpPr>
          <p:grpSpPr>
            <a:xfrm>
              <a:off x="3587806" y="2027971"/>
              <a:ext cx="787836" cy="506922"/>
              <a:chOff x="3548499" y="2027971"/>
              <a:chExt cx="787836" cy="506922"/>
            </a:xfrm>
          </p:grpSpPr>
          <p:pic>
            <p:nvPicPr>
              <p:cNvPr id="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548499" y="2027971"/>
                <a:ext cx="787836" cy="50692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7" descr="C:\Users\petern\Desktop\Design Stuff\Icons\Microsoft logos\outlook-icon.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580" t="3171" r="7038" b="11229"/>
              <a:stretch/>
            </p:blipFill>
            <p:spPr bwMode="auto">
              <a:xfrm>
                <a:off x="3802576" y="2105819"/>
                <a:ext cx="279683" cy="27442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Group 58"/>
          <p:cNvGrpSpPr/>
          <p:nvPr/>
        </p:nvGrpSpPr>
        <p:grpSpPr>
          <a:xfrm>
            <a:off x="8134002" y="2215382"/>
            <a:ext cx="1364106" cy="1008573"/>
            <a:chOff x="8134002" y="2495301"/>
            <a:chExt cx="1364106" cy="1008573"/>
          </a:xfrm>
        </p:grpSpPr>
        <p:cxnSp>
          <p:nvCxnSpPr>
            <p:cNvPr id="56" name="Straight Arrow Connector 37"/>
            <p:cNvCxnSpPr/>
            <p:nvPr/>
          </p:nvCxnSpPr>
          <p:spPr>
            <a:xfrm rot="332740" flipV="1">
              <a:off x="8134002" y="2495301"/>
              <a:ext cx="1364106" cy="1008573"/>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 name="TextBox 47"/>
            <p:cNvSpPr txBox="1"/>
            <p:nvPr/>
          </p:nvSpPr>
          <p:spPr>
            <a:xfrm>
              <a:off x="8452638" y="2625454"/>
              <a:ext cx="470437" cy="517065"/>
            </a:xfrm>
            <a:prstGeom prst="rect">
              <a:avLst/>
            </a:prstGeom>
            <a:noFill/>
          </p:spPr>
          <p:txBody>
            <a:bodyPr wrap="square" lIns="182880" tIns="146304" rIns="182880" bIns="146304" rtlCol="0">
              <a:spAutoFit/>
            </a:bodyPr>
            <a:lstStyle/>
            <a:p>
              <a:pPr>
                <a:lnSpc>
                  <a:spcPct val="90000"/>
                </a:lnSpc>
                <a:spcAft>
                  <a:spcPts val="600"/>
                </a:spcAft>
              </a:pPr>
              <a:r>
                <a:rPr lang="de-DE" sz="1600" dirty="0">
                  <a:solidFill>
                    <a:schemeClr val="accent6"/>
                  </a:solidFill>
                </a:rPr>
                <a:t>3</a:t>
              </a:r>
            </a:p>
          </p:txBody>
        </p:sp>
      </p:grpSp>
      <p:grpSp>
        <p:nvGrpSpPr>
          <p:cNvPr id="58" name="Group 59"/>
          <p:cNvGrpSpPr/>
          <p:nvPr/>
        </p:nvGrpSpPr>
        <p:grpSpPr>
          <a:xfrm>
            <a:off x="8268537" y="2438228"/>
            <a:ext cx="1364106" cy="1035048"/>
            <a:chOff x="8268537" y="2718147"/>
            <a:chExt cx="1364106" cy="1035048"/>
          </a:xfrm>
        </p:grpSpPr>
        <p:cxnSp>
          <p:nvCxnSpPr>
            <p:cNvPr id="59" name="Straight Arrow Connector 38"/>
            <p:cNvCxnSpPr/>
            <p:nvPr/>
          </p:nvCxnSpPr>
          <p:spPr>
            <a:xfrm rot="332740" flipV="1">
              <a:off x="8268537" y="2718147"/>
              <a:ext cx="1364106" cy="1008573"/>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48"/>
            <p:cNvSpPr txBox="1"/>
            <p:nvPr/>
          </p:nvSpPr>
          <p:spPr>
            <a:xfrm>
              <a:off x="8711613" y="3236130"/>
              <a:ext cx="470437" cy="517065"/>
            </a:xfrm>
            <a:prstGeom prst="rect">
              <a:avLst/>
            </a:prstGeom>
            <a:noFill/>
          </p:spPr>
          <p:txBody>
            <a:bodyPr wrap="square" lIns="182880" tIns="146304" rIns="182880" bIns="146304" rtlCol="0">
              <a:spAutoFit/>
            </a:bodyPr>
            <a:lstStyle/>
            <a:p>
              <a:pPr>
                <a:lnSpc>
                  <a:spcPct val="90000"/>
                </a:lnSpc>
                <a:spcAft>
                  <a:spcPts val="600"/>
                </a:spcAft>
              </a:pPr>
              <a:r>
                <a:rPr lang="de-DE" sz="1600" dirty="0">
                  <a:solidFill>
                    <a:schemeClr val="accent6"/>
                  </a:solidFill>
                </a:rPr>
                <a:t>4</a:t>
              </a:r>
            </a:p>
          </p:txBody>
        </p:sp>
      </p:grpSp>
      <p:grpSp>
        <p:nvGrpSpPr>
          <p:cNvPr id="61" name="Group 61"/>
          <p:cNvGrpSpPr/>
          <p:nvPr/>
        </p:nvGrpSpPr>
        <p:grpSpPr>
          <a:xfrm>
            <a:off x="8464033" y="3738085"/>
            <a:ext cx="1008573" cy="1364106"/>
            <a:chOff x="8464033" y="4018004"/>
            <a:chExt cx="1008573" cy="1364106"/>
          </a:xfrm>
        </p:grpSpPr>
        <p:cxnSp>
          <p:nvCxnSpPr>
            <p:cNvPr id="62" name="Straight Arrow Connector 39"/>
            <p:cNvCxnSpPr/>
            <p:nvPr/>
          </p:nvCxnSpPr>
          <p:spPr>
            <a:xfrm rot="4025229" flipV="1">
              <a:off x="8286267" y="4195770"/>
              <a:ext cx="1364106" cy="1008573"/>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49"/>
            <p:cNvSpPr txBox="1"/>
            <p:nvPr/>
          </p:nvSpPr>
          <p:spPr>
            <a:xfrm>
              <a:off x="8711613" y="4225992"/>
              <a:ext cx="470437" cy="517065"/>
            </a:xfrm>
            <a:prstGeom prst="rect">
              <a:avLst/>
            </a:prstGeom>
            <a:noFill/>
          </p:spPr>
          <p:txBody>
            <a:bodyPr wrap="square" lIns="182880" tIns="146304" rIns="182880" bIns="146304" rtlCol="0">
              <a:spAutoFit/>
            </a:bodyPr>
            <a:lstStyle/>
            <a:p>
              <a:pPr>
                <a:lnSpc>
                  <a:spcPct val="90000"/>
                </a:lnSpc>
                <a:spcAft>
                  <a:spcPts val="600"/>
                </a:spcAft>
              </a:pPr>
              <a:r>
                <a:rPr lang="de-DE" sz="1600" dirty="0">
                  <a:solidFill>
                    <a:schemeClr val="accent6"/>
                  </a:solidFill>
                </a:rPr>
                <a:t>5</a:t>
              </a:r>
            </a:p>
          </p:txBody>
        </p:sp>
      </p:grpSp>
      <p:grpSp>
        <p:nvGrpSpPr>
          <p:cNvPr id="64" name="Group 60"/>
          <p:cNvGrpSpPr/>
          <p:nvPr/>
        </p:nvGrpSpPr>
        <p:grpSpPr>
          <a:xfrm>
            <a:off x="8332224" y="3962555"/>
            <a:ext cx="1008573" cy="1364106"/>
            <a:chOff x="8332224" y="4242474"/>
            <a:chExt cx="1008573" cy="1364106"/>
          </a:xfrm>
        </p:grpSpPr>
        <p:cxnSp>
          <p:nvCxnSpPr>
            <p:cNvPr id="65" name="Straight Arrow Connector 40"/>
            <p:cNvCxnSpPr/>
            <p:nvPr/>
          </p:nvCxnSpPr>
          <p:spPr>
            <a:xfrm rot="4025229" flipV="1">
              <a:off x="8154458" y="4420240"/>
              <a:ext cx="1364106" cy="1008573"/>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TextBox 50"/>
            <p:cNvSpPr txBox="1"/>
            <p:nvPr/>
          </p:nvSpPr>
          <p:spPr>
            <a:xfrm>
              <a:off x="8452638" y="4802187"/>
              <a:ext cx="470437" cy="517065"/>
            </a:xfrm>
            <a:prstGeom prst="rect">
              <a:avLst/>
            </a:prstGeom>
            <a:noFill/>
          </p:spPr>
          <p:txBody>
            <a:bodyPr wrap="square" lIns="182880" tIns="146304" rIns="182880" bIns="146304" rtlCol="0">
              <a:spAutoFit/>
            </a:bodyPr>
            <a:lstStyle/>
            <a:p>
              <a:pPr>
                <a:lnSpc>
                  <a:spcPct val="90000"/>
                </a:lnSpc>
                <a:spcAft>
                  <a:spcPts val="600"/>
                </a:spcAft>
              </a:pPr>
              <a:r>
                <a:rPr lang="de-DE" sz="1600" dirty="0">
                  <a:solidFill>
                    <a:schemeClr val="accent6"/>
                  </a:solidFill>
                </a:rPr>
                <a:t>7</a:t>
              </a:r>
            </a:p>
          </p:txBody>
        </p:sp>
      </p:grpSp>
      <p:grpSp>
        <p:nvGrpSpPr>
          <p:cNvPr id="67" name="Group 54"/>
          <p:cNvGrpSpPr/>
          <p:nvPr/>
        </p:nvGrpSpPr>
        <p:grpSpPr>
          <a:xfrm>
            <a:off x="9783409" y="2908025"/>
            <a:ext cx="470437" cy="943474"/>
            <a:chOff x="9773163" y="3187944"/>
            <a:chExt cx="470437" cy="943474"/>
          </a:xfrm>
        </p:grpSpPr>
        <p:cxnSp>
          <p:nvCxnSpPr>
            <p:cNvPr id="68" name="Straight Arrow Connector 44"/>
            <p:cNvCxnSpPr/>
            <p:nvPr/>
          </p:nvCxnSpPr>
          <p:spPr>
            <a:xfrm>
              <a:off x="10008381" y="3551580"/>
              <a:ext cx="0" cy="579838"/>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TextBox 51"/>
            <p:cNvSpPr txBox="1"/>
            <p:nvPr/>
          </p:nvSpPr>
          <p:spPr>
            <a:xfrm>
              <a:off x="9773163" y="3187944"/>
              <a:ext cx="470437" cy="517065"/>
            </a:xfrm>
            <a:prstGeom prst="rect">
              <a:avLst/>
            </a:prstGeom>
            <a:noFill/>
          </p:spPr>
          <p:txBody>
            <a:bodyPr wrap="square" lIns="182880" tIns="146304" rIns="182880" bIns="146304" rtlCol="0">
              <a:spAutoFit/>
            </a:bodyPr>
            <a:lstStyle/>
            <a:p>
              <a:pPr>
                <a:lnSpc>
                  <a:spcPct val="90000"/>
                </a:lnSpc>
                <a:spcAft>
                  <a:spcPts val="600"/>
                </a:spcAft>
              </a:pPr>
              <a:r>
                <a:rPr lang="de-DE" sz="1600" dirty="0">
                  <a:solidFill>
                    <a:schemeClr val="accent6"/>
                  </a:solidFill>
                </a:rPr>
                <a:t>1</a:t>
              </a:r>
            </a:p>
          </p:txBody>
        </p:sp>
      </p:grpSp>
      <p:grpSp>
        <p:nvGrpSpPr>
          <p:cNvPr id="70" name="Group 55"/>
          <p:cNvGrpSpPr/>
          <p:nvPr/>
        </p:nvGrpSpPr>
        <p:grpSpPr>
          <a:xfrm>
            <a:off x="10059765" y="2908025"/>
            <a:ext cx="470437" cy="943474"/>
            <a:chOff x="10059764" y="3187944"/>
            <a:chExt cx="470437" cy="943474"/>
          </a:xfrm>
        </p:grpSpPr>
        <p:cxnSp>
          <p:nvCxnSpPr>
            <p:cNvPr id="71" name="Straight Arrow Connector 45"/>
            <p:cNvCxnSpPr/>
            <p:nvPr/>
          </p:nvCxnSpPr>
          <p:spPr>
            <a:xfrm>
              <a:off x="10294982" y="3551580"/>
              <a:ext cx="0" cy="57983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TextBox 52"/>
            <p:cNvSpPr txBox="1"/>
            <p:nvPr/>
          </p:nvSpPr>
          <p:spPr>
            <a:xfrm>
              <a:off x="10059764" y="3187944"/>
              <a:ext cx="470437" cy="517065"/>
            </a:xfrm>
            <a:prstGeom prst="rect">
              <a:avLst/>
            </a:prstGeom>
            <a:noFill/>
          </p:spPr>
          <p:txBody>
            <a:bodyPr wrap="square" lIns="182880" tIns="146304" rIns="182880" bIns="146304" rtlCol="0">
              <a:spAutoFit/>
            </a:bodyPr>
            <a:lstStyle/>
            <a:p>
              <a:pPr>
                <a:lnSpc>
                  <a:spcPct val="90000"/>
                </a:lnSpc>
                <a:spcAft>
                  <a:spcPts val="600"/>
                </a:spcAft>
              </a:pPr>
              <a:r>
                <a:rPr lang="de-DE" sz="1600" dirty="0">
                  <a:solidFill>
                    <a:schemeClr val="accent6"/>
                  </a:solidFill>
                </a:rPr>
                <a:t>2</a:t>
              </a:r>
            </a:p>
          </p:txBody>
        </p:sp>
      </p:grpSp>
      <p:grpSp>
        <p:nvGrpSpPr>
          <p:cNvPr id="73" name="Group 56"/>
          <p:cNvGrpSpPr/>
          <p:nvPr/>
        </p:nvGrpSpPr>
        <p:grpSpPr>
          <a:xfrm>
            <a:off x="10336121" y="2908025"/>
            <a:ext cx="470437" cy="943474"/>
            <a:chOff x="10325875" y="3187944"/>
            <a:chExt cx="470437" cy="943474"/>
          </a:xfrm>
        </p:grpSpPr>
        <p:cxnSp>
          <p:nvCxnSpPr>
            <p:cNvPr id="74" name="Straight Arrow Connector 46"/>
            <p:cNvCxnSpPr/>
            <p:nvPr/>
          </p:nvCxnSpPr>
          <p:spPr>
            <a:xfrm>
              <a:off x="10561093" y="3551580"/>
              <a:ext cx="0" cy="57983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Box 53"/>
            <p:cNvSpPr txBox="1"/>
            <p:nvPr/>
          </p:nvSpPr>
          <p:spPr>
            <a:xfrm>
              <a:off x="10325875" y="3187944"/>
              <a:ext cx="470437" cy="517065"/>
            </a:xfrm>
            <a:prstGeom prst="rect">
              <a:avLst/>
            </a:prstGeom>
            <a:noFill/>
          </p:spPr>
          <p:txBody>
            <a:bodyPr wrap="square" lIns="182880" tIns="146304" rIns="182880" bIns="146304" rtlCol="0">
              <a:spAutoFit/>
            </a:bodyPr>
            <a:lstStyle/>
            <a:p>
              <a:pPr>
                <a:lnSpc>
                  <a:spcPct val="90000"/>
                </a:lnSpc>
                <a:spcAft>
                  <a:spcPts val="600"/>
                </a:spcAft>
              </a:pPr>
              <a:r>
                <a:rPr lang="de-DE" sz="1600" dirty="0">
                  <a:solidFill>
                    <a:schemeClr val="accent6"/>
                  </a:solidFill>
                </a:rPr>
                <a:t>6</a:t>
              </a:r>
            </a:p>
          </p:txBody>
        </p:sp>
      </p:grpSp>
      <p:pic>
        <p:nvPicPr>
          <p:cNvPr id="76"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0012022" y="1563911"/>
            <a:ext cx="529081"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9484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animEffect transition="in" filter="fade">
                                      <p:cBhvr>
                                        <p:cTn id="7" dur="1000"/>
                                        <p:tgtEl>
                                          <p:spTgt spid="42">
                                            <p:txEl>
                                              <p:pRg st="0" end="0"/>
                                            </p:txEl>
                                          </p:spTgt>
                                        </p:tgtEl>
                                      </p:cBhvr>
                                    </p:animEffect>
                                    <p:anim calcmode="lin" valueType="num">
                                      <p:cBhvr>
                                        <p:cTn id="8" dur="10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2">
                                            <p:txEl>
                                              <p:pRg st="0" end="0"/>
                                            </p:txEl>
                                          </p:spTgt>
                                        </p:tgtEl>
                                        <p:attrNameLst>
                                          <p:attrName>ppt_y</p:attrName>
                                        </p:attrNameLst>
                                      </p:cBhvr>
                                      <p:tavLst>
                                        <p:tav tm="0">
                                          <p:val>
                                            <p:strVal val="#ppt_y+.1"/>
                                          </p:val>
                                        </p:tav>
                                        <p:tav tm="100000">
                                          <p:val>
                                            <p:strVal val="#ppt_y"/>
                                          </p:val>
                                        </p:tav>
                                      </p:tavLst>
                                    </p:anim>
                                  </p:childTnLst>
                                </p:cTn>
                              </p:par>
                              <p:par>
                                <p:cTn id="10" presetID="22" presetClass="entr" presetSubtype="1"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wipe(up)">
                                      <p:cBhvr>
                                        <p:cTn id="12" dur="10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2">
                                            <p:txEl>
                                              <p:pRg st="1" end="1"/>
                                            </p:txEl>
                                          </p:spTgt>
                                        </p:tgtEl>
                                        <p:attrNameLst>
                                          <p:attrName>style.visibility</p:attrName>
                                        </p:attrNameLst>
                                      </p:cBhvr>
                                      <p:to>
                                        <p:strVal val="visible"/>
                                      </p:to>
                                    </p:set>
                                    <p:animEffect transition="in" filter="fade">
                                      <p:cBhvr>
                                        <p:cTn id="17" dur="1000"/>
                                        <p:tgtEl>
                                          <p:spTgt spid="42">
                                            <p:txEl>
                                              <p:pRg st="1" end="1"/>
                                            </p:txEl>
                                          </p:spTgt>
                                        </p:tgtEl>
                                      </p:cBhvr>
                                    </p:animEffect>
                                    <p:anim calcmode="lin" valueType="num">
                                      <p:cBhvr>
                                        <p:cTn id="18" dur="1000" fill="hold"/>
                                        <p:tgtEl>
                                          <p:spTgt spid="42">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2">
                                            <p:txEl>
                                              <p:pRg st="1" end="1"/>
                                            </p:txEl>
                                          </p:spTgt>
                                        </p:tgtEl>
                                        <p:attrNameLst>
                                          <p:attrName>ppt_y</p:attrName>
                                        </p:attrNameLst>
                                      </p:cBhvr>
                                      <p:tavLst>
                                        <p:tav tm="0">
                                          <p:val>
                                            <p:strVal val="#ppt_y+.1"/>
                                          </p:val>
                                        </p:tav>
                                        <p:tav tm="100000">
                                          <p:val>
                                            <p:strVal val="#ppt_y"/>
                                          </p:val>
                                        </p:tav>
                                      </p:tavLst>
                                    </p:anim>
                                  </p:childTnLst>
                                </p:cTn>
                              </p:par>
                              <p:par>
                                <p:cTn id="20" presetID="22" presetClass="entr" presetSubtype="4" fill="hold" nodeType="with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down)">
                                      <p:cBhvr>
                                        <p:cTn id="22" dur="10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2">
                                            <p:txEl>
                                              <p:pRg st="2" end="2"/>
                                            </p:txEl>
                                          </p:spTgt>
                                        </p:tgtEl>
                                        <p:attrNameLst>
                                          <p:attrName>style.visibility</p:attrName>
                                        </p:attrNameLst>
                                      </p:cBhvr>
                                      <p:to>
                                        <p:strVal val="visible"/>
                                      </p:to>
                                    </p:set>
                                    <p:animEffect transition="in" filter="fade">
                                      <p:cBhvr>
                                        <p:cTn id="27" dur="1000"/>
                                        <p:tgtEl>
                                          <p:spTgt spid="42">
                                            <p:txEl>
                                              <p:pRg st="2" end="2"/>
                                            </p:txEl>
                                          </p:spTgt>
                                        </p:tgtEl>
                                      </p:cBhvr>
                                    </p:animEffect>
                                    <p:anim calcmode="lin" valueType="num">
                                      <p:cBhvr>
                                        <p:cTn id="28" dur="1000" fill="hold"/>
                                        <p:tgtEl>
                                          <p:spTgt spid="42">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42">
                                            <p:txEl>
                                              <p:pRg st="2" end="2"/>
                                            </p:txEl>
                                          </p:spTgt>
                                        </p:tgtEl>
                                        <p:attrNameLst>
                                          <p:attrName>ppt_y</p:attrName>
                                        </p:attrNameLst>
                                      </p:cBhvr>
                                      <p:tavLst>
                                        <p:tav tm="0">
                                          <p:val>
                                            <p:strVal val="#ppt_y+.1"/>
                                          </p:val>
                                        </p:tav>
                                        <p:tav tm="100000">
                                          <p:val>
                                            <p:strVal val="#ppt_y"/>
                                          </p:val>
                                        </p:tav>
                                      </p:tavLst>
                                    </p:anim>
                                  </p:childTnLst>
                                </p:cTn>
                              </p:par>
                              <p:par>
                                <p:cTn id="30" presetID="22" presetClass="entr" presetSubtype="8" fill="hold" nodeType="with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wipe(left)">
                                      <p:cBhvr>
                                        <p:cTn id="32" dur="1000"/>
                                        <p:tgtEl>
                                          <p:spTgt spid="55"/>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42">
                                            <p:txEl>
                                              <p:pRg st="3" end="3"/>
                                            </p:txEl>
                                          </p:spTgt>
                                        </p:tgtEl>
                                        <p:attrNameLst>
                                          <p:attrName>style.visibility</p:attrName>
                                        </p:attrNameLst>
                                      </p:cBhvr>
                                      <p:to>
                                        <p:strVal val="visible"/>
                                      </p:to>
                                    </p:set>
                                    <p:animEffect transition="in" filter="fade">
                                      <p:cBhvr>
                                        <p:cTn id="37" dur="1000"/>
                                        <p:tgtEl>
                                          <p:spTgt spid="42">
                                            <p:txEl>
                                              <p:pRg st="3" end="3"/>
                                            </p:txEl>
                                          </p:spTgt>
                                        </p:tgtEl>
                                      </p:cBhvr>
                                    </p:animEffect>
                                    <p:anim calcmode="lin" valueType="num">
                                      <p:cBhvr>
                                        <p:cTn id="38" dur="1000" fill="hold"/>
                                        <p:tgtEl>
                                          <p:spTgt spid="42">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42">
                                            <p:txEl>
                                              <p:pRg st="3" end="3"/>
                                            </p:txEl>
                                          </p:spTgt>
                                        </p:tgtEl>
                                        <p:attrNameLst>
                                          <p:attrName>ppt_y</p:attrName>
                                        </p:attrNameLst>
                                      </p:cBhvr>
                                      <p:tavLst>
                                        <p:tav tm="0">
                                          <p:val>
                                            <p:strVal val="#ppt_y+.1"/>
                                          </p:val>
                                        </p:tav>
                                        <p:tav tm="100000">
                                          <p:val>
                                            <p:strVal val="#ppt_y"/>
                                          </p:val>
                                        </p:tav>
                                      </p:tavLst>
                                    </p:anim>
                                  </p:childTnLst>
                                </p:cTn>
                              </p:par>
                              <p:par>
                                <p:cTn id="40" presetID="22" presetClass="entr" presetSubtype="2"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wipe(right)">
                                      <p:cBhvr>
                                        <p:cTn id="42" dur="10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2">
                                            <p:txEl>
                                              <p:pRg st="4" end="4"/>
                                            </p:txEl>
                                          </p:spTgt>
                                        </p:tgtEl>
                                        <p:attrNameLst>
                                          <p:attrName>style.visibility</p:attrName>
                                        </p:attrNameLst>
                                      </p:cBhvr>
                                      <p:to>
                                        <p:strVal val="visible"/>
                                      </p:to>
                                    </p:set>
                                    <p:animEffect transition="in" filter="fade">
                                      <p:cBhvr>
                                        <p:cTn id="47" dur="1000"/>
                                        <p:tgtEl>
                                          <p:spTgt spid="42">
                                            <p:txEl>
                                              <p:pRg st="4" end="4"/>
                                            </p:txEl>
                                          </p:spTgt>
                                        </p:tgtEl>
                                      </p:cBhvr>
                                    </p:animEffect>
                                    <p:anim calcmode="lin" valueType="num">
                                      <p:cBhvr>
                                        <p:cTn id="48" dur="1000" fill="hold"/>
                                        <p:tgtEl>
                                          <p:spTgt spid="42">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42">
                                            <p:txEl>
                                              <p:pRg st="4" end="4"/>
                                            </p:txEl>
                                          </p:spTgt>
                                        </p:tgtEl>
                                        <p:attrNameLst>
                                          <p:attrName>ppt_y</p:attrName>
                                        </p:attrNameLst>
                                      </p:cBhvr>
                                      <p:tavLst>
                                        <p:tav tm="0">
                                          <p:val>
                                            <p:strVal val="#ppt_y+.1"/>
                                          </p:val>
                                        </p:tav>
                                        <p:tav tm="100000">
                                          <p:val>
                                            <p:strVal val="#ppt_y"/>
                                          </p:val>
                                        </p:tav>
                                      </p:tavLst>
                                    </p:anim>
                                  </p:childTnLst>
                                </p:cTn>
                              </p:par>
                              <p:par>
                                <p:cTn id="50" presetID="22" presetClass="entr" presetSubtype="8" fill="hold"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left)">
                                      <p:cBhvr>
                                        <p:cTn id="52" dur="10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42">
                                            <p:txEl>
                                              <p:pRg st="5" end="5"/>
                                            </p:txEl>
                                          </p:spTgt>
                                        </p:tgtEl>
                                        <p:attrNameLst>
                                          <p:attrName>style.visibility</p:attrName>
                                        </p:attrNameLst>
                                      </p:cBhvr>
                                      <p:to>
                                        <p:strVal val="visible"/>
                                      </p:to>
                                    </p:set>
                                    <p:animEffect transition="in" filter="fade">
                                      <p:cBhvr>
                                        <p:cTn id="57" dur="1000"/>
                                        <p:tgtEl>
                                          <p:spTgt spid="42">
                                            <p:txEl>
                                              <p:pRg st="5" end="5"/>
                                            </p:txEl>
                                          </p:spTgt>
                                        </p:tgtEl>
                                      </p:cBhvr>
                                    </p:animEffect>
                                    <p:anim calcmode="lin" valueType="num">
                                      <p:cBhvr>
                                        <p:cTn id="58" dur="1000" fill="hold"/>
                                        <p:tgtEl>
                                          <p:spTgt spid="42">
                                            <p:txEl>
                                              <p:pRg st="5" end="5"/>
                                            </p:txEl>
                                          </p:spTgt>
                                        </p:tgtEl>
                                        <p:attrNameLst>
                                          <p:attrName>ppt_x</p:attrName>
                                        </p:attrNameLst>
                                      </p:cBhvr>
                                      <p:tavLst>
                                        <p:tav tm="0">
                                          <p:val>
                                            <p:strVal val="#ppt_x"/>
                                          </p:val>
                                        </p:tav>
                                        <p:tav tm="100000">
                                          <p:val>
                                            <p:strVal val="#ppt_x"/>
                                          </p:val>
                                        </p:tav>
                                      </p:tavLst>
                                    </p:anim>
                                    <p:anim calcmode="lin" valueType="num">
                                      <p:cBhvr>
                                        <p:cTn id="59" dur="1000" fill="hold"/>
                                        <p:tgtEl>
                                          <p:spTgt spid="42">
                                            <p:txEl>
                                              <p:pRg st="5" end="5"/>
                                            </p:txEl>
                                          </p:spTgt>
                                        </p:tgtEl>
                                        <p:attrNameLst>
                                          <p:attrName>ppt_y</p:attrName>
                                        </p:attrNameLst>
                                      </p:cBhvr>
                                      <p:tavLst>
                                        <p:tav tm="0">
                                          <p:val>
                                            <p:strVal val="#ppt_y+.1"/>
                                          </p:val>
                                        </p:tav>
                                        <p:tav tm="100000">
                                          <p:val>
                                            <p:strVal val="#ppt_y"/>
                                          </p:val>
                                        </p:tav>
                                      </p:tavLst>
                                    </p:anim>
                                  </p:childTnLst>
                                </p:cTn>
                              </p:par>
                              <p:par>
                                <p:cTn id="60" presetID="22" presetClass="entr" presetSubtype="1" fill="hold"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wipe(up)">
                                      <p:cBhvr>
                                        <p:cTn id="62" dur="1000"/>
                                        <p:tgtEl>
                                          <p:spTgt spid="73"/>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42">
                                            <p:txEl>
                                              <p:pRg st="6" end="6"/>
                                            </p:txEl>
                                          </p:spTgt>
                                        </p:tgtEl>
                                        <p:attrNameLst>
                                          <p:attrName>style.visibility</p:attrName>
                                        </p:attrNameLst>
                                      </p:cBhvr>
                                      <p:to>
                                        <p:strVal val="visible"/>
                                      </p:to>
                                    </p:set>
                                    <p:animEffect transition="in" filter="fade">
                                      <p:cBhvr>
                                        <p:cTn id="67" dur="1000"/>
                                        <p:tgtEl>
                                          <p:spTgt spid="42">
                                            <p:txEl>
                                              <p:pRg st="6" end="6"/>
                                            </p:txEl>
                                          </p:spTgt>
                                        </p:tgtEl>
                                      </p:cBhvr>
                                    </p:animEffect>
                                    <p:anim calcmode="lin" valueType="num">
                                      <p:cBhvr>
                                        <p:cTn id="68" dur="1000" fill="hold"/>
                                        <p:tgtEl>
                                          <p:spTgt spid="42">
                                            <p:txEl>
                                              <p:pRg st="6" end="6"/>
                                            </p:txEl>
                                          </p:spTgt>
                                        </p:tgtEl>
                                        <p:attrNameLst>
                                          <p:attrName>ppt_x</p:attrName>
                                        </p:attrNameLst>
                                      </p:cBhvr>
                                      <p:tavLst>
                                        <p:tav tm="0">
                                          <p:val>
                                            <p:strVal val="#ppt_x"/>
                                          </p:val>
                                        </p:tav>
                                        <p:tav tm="100000">
                                          <p:val>
                                            <p:strVal val="#ppt_x"/>
                                          </p:val>
                                        </p:tav>
                                      </p:tavLst>
                                    </p:anim>
                                    <p:anim calcmode="lin" valueType="num">
                                      <p:cBhvr>
                                        <p:cTn id="69" dur="1000" fill="hold"/>
                                        <p:tgtEl>
                                          <p:spTgt spid="42">
                                            <p:txEl>
                                              <p:pRg st="6" end="6"/>
                                            </p:txEl>
                                          </p:spTgt>
                                        </p:tgtEl>
                                        <p:attrNameLst>
                                          <p:attrName>ppt_y</p:attrName>
                                        </p:attrNameLst>
                                      </p:cBhvr>
                                      <p:tavLst>
                                        <p:tav tm="0">
                                          <p:val>
                                            <p:strVal val="#ppt_y+.1"/>
                                          </p:val>
                                        </p:tav>
                                        <p:tav tm="100000">
                                          <p:val>
                                            <p:strVal val="#ppt_y"/>
                                          </p:val>
                                        </p:tav>
                                      </p:tavLst>
                                    </p:anim>
                                  </p:childTnLst>
                                </p:cTn>
                              </p:par>
                              <p:par>
                                <p:cTn id="70" presetID="22" presetClass="entr" presetSubtype="2" fill="hold" nodeType="with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wipe(right)">
                                      <p:cBhvr>
                                        <p:cTn id="72"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598624" y="228600"/>
            <a:ext cx="11149013" cy="747897"/>
          </a:xfrm>
        </p:spPr>
        <p:txBody>
          <a:bodyPr/>
          <a:lstStyle/>
          <a:p>
            <a:r>
              <a:rPr lang="en-US" dirty="0"/>
              <a:t>Side-by-Side </a:t>
            </a:r>
            <a:r>
              <a:rPr lang="en-US" dirty="0" err="1"/>
              <a:t>für</a:t>
            </a:r>
            <a:r>
              <a:rPr lang="en-US" dirty="0"/>
              <a:t> SharePoint </a:t>
            </a:r>
            <a:r>
              <a:rPr lang="en-US" dirty="0" err="1"/>
              <a:t>Dokumente</a:t>
            </a:r>
            <a:r>
              <a:rPr lang="en-US" dirty="0"/>
              <a:t> </a:t>
            </a:r>
            <a:endParaRPr lang="de-DE" dirty="0"/>
          </a:p>
        </p:txBody>
      </p:sp>
      <p:grpSp>
        <p:nvGrpSpPr>
          <p:cNvPr id="39" name="Group 41"/>
          <p:cNvGrpSpPr/>
          <p:nvPr/>
        </p:nvGrpSpPr>
        <p:grpSpPr>
          <a:xfrm>
            <a:off x="5858891" y="1245691"/>
            <a:ext cx="6222050" cy="4934191"/>
            <a:chOff x="3507115" y="1429937"/>
            <a:chExt cx="6222050" cy="4934191"/>
          </a:xfrm>
        </p:grpSpPr>
        <p:sp>
          <p:nvSpPr>
            <p:cNvPr id="40" name="Rectangle 43"/>
            <p:cNvSpPr/>
            <p:nvPr/>
          </p:nvSpPr>
          <p:spPr bwMode="auto">
            <a:xfrm>
              <a:off x="3507115" y="1429937"/>
              <a:ext cx="6222050" cy="477225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77" name="Group 57"/>
            <p:cNvGrpSpPr/>
            <p:nvPr/>
          </p:nvGrpSpPr>
          <p:grpSpPr>
            <a:xfrm>
              <a:off x="5380723" y="4455717"/>
              <a:ext cx="2622056" cy="1908411"/>
              <a:chOff x="8992347" y="4303706"/>
              <a:chExt cx="2622056" cy="1908411"/>
            </a:xfrm>
          </p:grpSpPr>
          <p:grpSp>
            <p:nvGrpSpPr>
              <p:cNvPr id="88" name="Group 81"/>
              <p:cNvGrpSpPr/>
              <p:nvPr/>
            </p:nvGrpSpPr>
            <p:grpSpPr>
              <a:xfrm>
                <a:off x="10028237" y="4303706"/>
                <a:ext cx="533493" cy="1423090"/>
                <a:chOff x="10038476" y="5173371"/>
                <a:chExt cx="250753" cy="641648"/>
              </a:xfrm>
            </p:grpSpPr>
            <p:pic>
              <p:nvPicPr>
                <p:cNvPr id="90"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038476" y="5173371"/>
                  <a:ext cx="250753" cy="641648"/>
                </a:xfrm>
                <a:prstGeom prst="rect">
                  <a:avLst/>
                </a:prstGeom>
                <a:noFill/>
                <a:extLst>
                  <a:ext uri="{909E8E84-426E-40DD-AFC4-6F175D3DCCD1}">
                    <a14:hiddenFill xmlns:a14="http://schemas.microsoft.com/office/drawing/2010/main">
                      <a:solidFill>
                        <a:srgbClr val="FFFFFF"/>
                      </a:solidFill>
                    </a14:hiddenFill>
                  </a:ext>
                </a:extLst>
              </p:spPr>
            </p:pic>
            <p:sp>
              <p:nvSpPr>
                <p:cNvPr id="91" name="Freeform 84"/>
                <p:cNvSpPr>
                  <a:spLocks noChangeAspect="1"/>
                </p:cNvSpPr>
                <p:nvPr/>
              </p:nvSpPr>
              <p:spPr bwMode="hidden">
                <a:xfrm>
                  <a:off x="10078599" y="5322558"/>
                  <a:ext cx="158590" cy="190215"/>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algn="ctr"/>
                  <a:endParaRPr lang="en-US" dirty="0"/>
                </a:p>
              </p:txBody>
            </p:sp>
          </p:grpSp>
          <p:sp>
            <p:nvSpPr>
              <p:cNvPr id="89" name="TextBox 82"/>
              <p:cNvSpPr txBox="1"/>
              <p:nvPr/>
            </p:nvSpPr>
            <p:spPr>
              <a:xfrm>
                <a:off x="8992347" y="5695052"/>
                <a:ext cx="2622056"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Office Online Server</a:t>
                </a:r>
              </a:p>
            </p:txBody>
          </p:sp>
        </p:grpSp>
        <p:grpSp>
          <p:nvGrpSpPr>
            <p:cNvPr id="78" name="Group 63"/>
            <p:cNvGrpSpPr/>
            <p:nvPr/>
          </p:nvGrpSpPr>
          <p:grpSpPr>
            <a:xfrm>
              <a:off x="8722090" y="3046057"/>
              <a:ext cx="1006699" cy="1767681"/>
              <a:chOff x="8722090" y="3046057"/>
              <a:chExt cx="1006699" cy="1767681"/>
            </a:xfrm>
          </p:grpSpPr>
          <p:sp>
            <p:nvSpPr>
              <p:cNvPr id="86" name="TextBox 77"/>
              <p:cNvSpPr txBox="1"/>
              <p:nvPr/>
            </p:nvSpPr>
            <p:spPr>
              <a:xfrm rot="5400000">
                <a:off x="8586416" y="3671365"/>
                <a:ext cx="176768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Exchange 2016</a:t>
                </a:r>
              </a:p>
            </p:txBody>
          </p:sp>
          <p:pic>
            <p:nvPicPr>
              <p:cNvPr id="87"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722090" y="3265153"/>
                <a:ext cx="529081" cy="1371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9" name="Group 65"/>
            <p:cNvGrpSpPr/>
            <p:nvPr/>
          </p:nvGrpSpPr>
          <p:grpSpPr>
            <a:xfrm>
              <a:off x="3511525" y="2848230"/>
              <a:ext cx="1006700" cy="2233382"/>
              <a:chOff x="3022541" y="3843652"/>
              <a:chExt cx="1006700" cy="2233382"/>
            </a:xfrm>
          </p:grpSpPr>
          <p:grpSp>
            <p:nvGrpSpPr>
              <p:cNvPr id="80" name="Group 71"/>
              <p:cNvGrpSpPr/>
              <p:nvPr/>
            </p:nvGrpSpPr>
            <p:grpSpPr>
              <a:xfrm>
                <a:off x="3022541" y="3843652"/>
                <a:ext cx="1006700" cy="2233382"/>
                <a:chOff x="9555029" y="3886782"/>
                <a:chExt cx="1006700" cy="2233382"/>
              </a:xfrm>
            </p:grpSpPr>
            <p:grpSp>
              <p:nvGrpSpPr>
                <p:cNvPr id="82" name="Group 73"/>
                <p:cNvGrpSpPr/>
                <p:nvPr/>
              </p:nvGrpSpPr>
              <p:grpSpPr>
                <a:xfrm>
                  <a:off x="10028237" y="4303705"/>
                  <a:ext cx="533492" cy="1423091"/>
                  <a:chOff x="10038495" y="5173367"/>
                  <a:chExt cx="250753" cy="641648"/>
                </a:xfrm>
              </p:grpSpPr>
              <p:pic>
                <p:nvPicPr>
                  <p:cNvPr id="84"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038495" y="5173367"/>
                    <a:ext cx="250753" cy="641648"/>
                  </a:xfrm>
                  <a:prstGeom prst="rect">
                    <a:avLst/>
                  </a:prstGeom>
                  <a:noFill/>
                  <a:extLst>
                    <a:ext uri="{909E8E84-426E-40DD-AFC4-6F175D3DCCD1}">
                      <a14:hiddenFill xmlns:a14="http://schemas.microsoft.com/office/drawing/2010/main">
                        <a:solidFill>
                          <a:srgbClr val="FFFFFF"/>
                        </a:solidFill>
                      </a14:hiddenFill>
                    </a:ext>
                  </a:extLst>
                </p:spPr>
              </p:pic>
              <p:sp>
                <p:nvSpPr>
                  <p:cNvPr id="85" name="Freeform 76"/>
                  <p:cNvSpPr>
                    <a:spLocks noChangeAspect="1"/>
                  </p:cNvSpPr>
                  <p:nvPr/>
                </p:nvSpPr>
                <p:spPr bwMode="hidden">
                  <a:xfrm>
                    <a:off x="10078599" y="5322558"/>
                    <a:ext cx="158590" cy="190215"/>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algn="ctr"/>
                    <a:endParaRPr lang="en-US" dirty="0"/>
                  </a:p>
                </p:txBody>
              </p:sp>
            </p:grpSp>
            <p:sp>
              <p:nvSpPr>
                <p:cNvPr id="83" name="TextBox 74"/>
                <p:cNvSpPr txBox="1"/>
                <p:nvPr/>
              </p:nvSpPr>
              <p:spPr>
                <a:xfrm rot="16200000">
                  <a:off x="8696871" y="4744940"/>
                  <a:ext cx="2233382"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SharePoint 2016</a:t>
                  </a:r>
                </a:p>
              </p:txBody>
            </p:sp>
          </p:grpSp>
          <p:pic>
            <p:nvPicPr>
              <p:cNvPr id="81" name="Picture 2" descr="http://tozit.com/wp-content/uploads/2013/07/SP201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6573" y="4553866"/>
                <a:ext cx="515243" cy="51524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92" name="Group 58"/>
          <p:cNvGrpSpPr/>
          <p:nvPr/>
        </p:nvGrpSpPr>
        <p:grpSpPr>
          <a:xfrm>
            <a:off x="9359928" y="4110464"/>
            <a:ext cx="1501394" cy="661179"/>
            <a:chOff x="8516834" y="3334006"/>
            <a:chExt cx="1501394" cy="661179"/>
          </a:xfrm>
        </p:grpSpPr>
        <p:cxnSp>
          <p:nvCxnSpPr>
            <p:cNvPr id="93" name="Straight Arrow Connector 37"/>
            <p:cNvCxnSpPr/>
            <p:nvPr/>
          </p:nvCxnSpPr>
          <p:spPr>
            <a:xfrm flipH="1">
              <a:off x="8516834" y="3416030"/>
              <a:ext cx="1501394" cy="579155"/>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4" name="TextBox 47"/>
            <p:cNvSpPr txBox="1"/>
            <p:nvPr/>
          </p:nvSpPr>
          <p:spPr>
            <a:xfrm>
              <a:off x="8922177" y="3334006"/>
              <a:ext cx="47043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accent6"/>
                  </a:solidFill>
                </a:rPr>
                <a:t>1</a:t>
              </a:r>
            </a:p>
          </p:txBody>
        </p:sp>
      </p:grpSp>
      <p:grpSp>
        <p:nvGrpSpPr>
          <p:cNvPr id="95" name="Group 59"/>
          <p:cNvGrpSpPr/>
          <p:nvPr/>
        </p:nvGrpSpPr>
        <p:grpSpPr>
          <a:xfrm>
            <a:off x="6925974" y="3258557"/>
            <a:ext cx="3963390" cy="517065"/>
            <a:chOff x="5714794" y="2347060"/>
            <a:chExt cx="3963390" cy="517065"/>
          </a:xfrm>
        </p:grpSpPr>
        <p:cxnSp>
          <p:nvCxnSpPr>
            <p:cNvPr id="96" name="Straight Arrow Connector 38"/>
            <p:cNvCxnSpPr/>
            <p:nvPr/>
          </p:nvCxnSpPr>
          <p:spPr>
            <a:xfrm>
              <a:off x="5714794" y="2716841"/>
              <a:ext cx="3963390" cy="69580"/>
            </a:xfrm>
            <a:prstGeom prst="straightConnector1">
              <a:avLst/>
            </a:prstGeom>
            <a:ln w="38100">
              <a:solidFill>
                <a:srgbClr val="FF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48"/>
            <p:cNvSpPr txBox="1"/>
            <p:nvPr/>
          </p:nvSpPr>
          <p:spPr>
            <a:xfrm>
              <a:off x="8586249" y="2347060"/>
              <a:ext cx="47043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accent6"/>
                  </a:solidFill>
                </a:rPr>
                <a:t>4</a:t>
              </a:r>
            </a:p>
          </p:txBody>
        </p:sp>
      </p:grpSp>
      <p:grpSp>
        <p:nvGrpSpPr>
          <p:cNvPr id="98" name="Group 61"/>
          <p:cNvGrpSpPr/>
          <p:nvPr/>
        </p:nvGrpSpPr>
        <p:grpSpPr>
          <a:xfrm>
            <a:off x="7017093" y="3576404"/>
            <a:ext cx="3872271" cy="517065"/>
            <a:chOff x="8136542" y="3823550"/>
            <a:chExt cx="3872271" cy="517065"/>
          </a:xfrm>
        </p:grpSpPr>
        <p:cxnSp>
          <p:nvCxnSpPr>
            <p:cNvPr id="99" name="Straight Arrow Connector 39"/>
            <p:cNvCxnSpPr/>
            <p:nvPr/>
          </p:nvCxnSpPr>
          <p:spPr>
            <a:xfrm>
              <a:off x="8136542" y="4182414"/>
              <a:ext cx="3872271" cy="53564"/>
            </a:xfrm>
            <a:prstGeom prst="straightConnector1">
              <a:avLst/>
            </a:prstGeom>
            <a:ln w="38100">
              <a:solidFill>
                <a:srgbClr val="FFFF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0" name="TextBox 49"/>
            <p:cNvSpPr txBox="1"/>
            <p:nvPr/>
          </p:nvSpPr>
          <p:spPr>
            <a:xfrm>
              <a:off x="10916198" y="3823550"/>
              <a:ext cx="47043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accent6"/>
                  </a:solidFill>
                </a:rPr>
                <a:t>5</a:t>
              </a:r>
            </a:p>
          </p:txBody>
        </p:sp>
      </p:grpSp>
      <p:grpSp>
        <p:nvGrpSpPr>
          <p:cNvPr id="101" name="Group 60"/>
          <p:cNvGrpSpPr/>
          <p:nvPr/>
        </p:nvGrpSpPr>
        <p:grpSpPr>
          <a:xfrm>
            <a:off x="9446240" y="1952736"/>
            <a:ext cx="1526539" cy="1127681"/>
            <a:chOff x="8106469" y="4492624"/>
            <a:chExt cx="1526539" cy="1127681"/>
          </a:xfrm>
        </p:grpSpPr>
        <p:cxnSp>
          <p:nvCxnSpPr>
            <p:cNvPr id="102" name="Straight Arrow Connector 40"/>
            <p:cNvCxnSpPr/>
            <p:nvPr/>
          </p:nvCxnSpPr>
          <p:spPr>
            <a:xfrm>
              <a:off x="8106469" y="4492624"/>
              <a:ext cx="1526539" cy="112768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TextBox 50"/>
            <p:cNvSpPr txBox="1"/>
            <p:nvPr/>
          </p:nvSpPr>
          <p:spPr>
            <a:xfrm>
              <a:off x="8660718" y="4582215"/>
              <a:ext cx="47043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accent6"/>
                  </a:solidFill>
                </a:rPr>
                <a:t>6</a:t>
              </a:r>
            </a:p>
          </p:txBody>
        </p:sp>
      </p:grpSp>
      <p:grpSp>
        <p:nvGrpSpPr>
          <p:cNvPr id="104" name="Group 54"/>
          <p:cNvGrpSpPr/>
          <p:nvPr/>
        </p:nvGrpSpPr>
        <p:grpSpPr>
          <a:xfrm>
            <a:off x="9379785" y="4403777"/>
            <a:ext cx="1592995" cy="671551"/>
            <a:chOff x="9969722" y="2849704"/>
            <a:chExt cx="1592995" cy="671551"/>
          </a:xfrm>
        </p:grpSpPr>
        <p:cxnSp>
          <p:nvCxnSpPr>
            <p:cNvPr id="105" name="Straight Arrow Connector 44"/>
            <p:cNvCxnSpPr/>
            <p:nvPr/>
          </p:nvCxnSpPr>
          <p:spPr>
            <a:xfrm flipV="1">
              <a:off x="9969722" y="2904684"/>
              <a:ext cx="1592995" cy="61657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6" name="TextBox 51"/>
            <p:cNvSpPr txBox="1"/>
            <p:nvPr/>
          </p:nvSpPr>
          <p:spPr>
            <a:xfrm>
              <a:off x="10418219" y="2849704"/>
              <a:ext cx="47043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accent6"/>
                  </a:solidFill>
                </a:rPr>
                <a:t>2</a:t>
              </a:r>
            </a:p>
          </p:txBody>
        </p:sp>
      </p:grpSp>
      <p:grpSp>
        <p:nvGrpSpPr>
          <p:cNvPr id="107" name="Group 55"/>
          <p:cNvGrpSpPr/>
          <p:nvPr/>
        </p:nvGrpSpPr>
        <p:grpSpPr>
          <a:xfrm>
            <a:off x="9379785" y="2211935"/>
            <a:ext cx="1359135" cy="1014681"/>
            <a:chOff x="10138253" y="4009573"/>
            <a:chExt cx="1359135" cy="1014681"/>
          </a:xfrm>
        </p:grpSpPr>
        <p:cxnSp>
          <p:nvCxnSpPr>
            <p:cNvPr id="108" name="Straight Arrow Connector 45"/>
            <p:cNvCxnSpPr/>
            <p:nvPr/>
          </p:nvCxnSpPr>
          <p:spPr>
            <a:xfrm flipH="1" flipV="1">
              <a:off x="10138253" y="4009573"/>
              <a:ext cx="1359135" cy="101468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TextBox 52"/>
            <p:cNvSpPr txBox="1"/>
            <p:nvPr/>
          </p:nvSpPr>
          <p:spPr>
            <a:xfrm>
              <a:off x="10582601" y="4116925"/>
              <a:ext cx="47043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accent6"/>
                  </a:solidFill>
                </a:rPr>
                <a:t>3</a:t>
              </a:r>
            </a:p>
          </p:txBody>
        </p:sp>
      </p:grpSp>
      <p:grpSp>
        <p:nvGrpSpPr>
          <p:cNvPr id="110" name="Group 56"/>
          <p:cNvGrpSpPr/>
          <p:nvPr/>
        </p:nvGrpSpPr>
        <p:grpSpPr>
          <a:xfrm>
            <a:off x="8833919" y="2138777"/>
            <a:ext cx="447110" cy="2053711"/>
            <a:chOff x="10334819" y="3188698"/>
            <a:chExt cx="447110" cy="2053711"/>
          </a:xfrm>
        </p:grpSpPr>
        <p:cxnSp>
          <p:nvCxnSpPr>
            <p:cNvPr id="111" name="Straight Arrow Connector 46"/>
            <p:cNvCxnSpPr/>
            <p:nvPr/>
          </p:nvCxnSpPr>
          <p:spPr>
            <a:xfrm>
              <a:off x="10561093" y="3551580"/>
              <a:ext cx="27794" cy="1690829"/>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TextBox 53"/>
            <p:cNvSpPr txBox="1"/>
            <p:nvPr/>
          </p:nvSpPr>
          <p:spPr>
            <a:xfrm>
              <a:off x="10334819" y="3188698"/>
              <a:ext cx="44711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accent6"/>
                  </a:solidFill>
                </a:rPr>
                <a:t>7</a:t>
              </a:r>
            </a:p>
          </p:txBody>
        </p:sp>
      </p:grpSp>
      <p:sp>
        <p:nvSpPr>
          <p:cNvPr id="113" name="TextBox 64"/>
          <p:cNvSpPr txBox="1"/>
          <p:nvPr/>
        </p:nvSpPr>
        <p:spPr>
          <a:xfrm>
            <a:off x="224953" y="1115552"/>
            <a:ext cx="5678905" cy="5973943"/>
          </a:xfrm>
          <a:prstGeom prst="rect">
            <a:avLst/>
          </a:prstGeom>
          <a:noFill/>
        </p:spPr>
        <p:txBody>
          <a:bodyPr wrap="square" lIns="182880" tIns="146304" rIns="182880" bIns="146304" rtlCol="0">
            <a:spAutoFit/>
          </a:bodyPr>
          <a:lstStyle/>
          <a:p>
            <a:pPr marL="457200" indent="-457200">
              <a:lnSpc>
                <a:spcPct val="90000"/>
              </a:lnSpc>
              <a:spcAft>
                <a:spcPts val="600"/>
              </a:spcAft>
              <a:buFont typeface="+mj-lt"/>
              <a:buAutoNum type="arabicPeriod"/>
            </a:pPr>
            <a:r>
              <a:rPr lang="de-DE" dirty="0">
                <a:solidFill>
                  <a:schemeClr val="bg1">
                    <a:lumMod val="50000"/>
                  </a:schemeClr>
                </a:solidFill>
              </a:rPr>
              <a:t>Exchange kontaktiert Office Online Server </a:t>
            </a:r>
            <a:br>
              <a:rPr lang="de-DE" dirty="0">
                <a:solidFill>
                  <a:schemeClr val="bg1">
                    <a:lumMod val="50000"/>
                  </a:schemeClr>
                </a:solidFill>
              </a:rPr>
            </a:br>
            <a:r>
              <a:rPr lang="de-DE" dirty="0">
                <a:solidFill>
                  <a:schemeClr val="bg1">
                    <a:lumMod val="50000"/>
                  </a:schemeClr>
                </a:solidFill>
                <a:sym typeface="Wingdings" panose="05000000000000000000" pitchFamily="2" charset="2"/>
              </a:rPr>
              <a:t></a:t>
            </a:r>
            <a:r>
              <a:rPr lang="de-DE" dirty="0">
                <a:solidFill>
                  <a:schemeClr val="bg1">
                    <a:lumMod val="50000"/>
                  </a:schemeClr>
                </a:solidFill>
              </a:rPr>
              <a:t> Unterstützte Dateitypen (Ansicht/Bearbeiten)?</a:t>
            </a:r>
          </a:p>
          <a:p>
            <a:pPr marL="457200" indent="-457200">
              <a:lnSpc>
                <a:spcPct val="90000"/>
              </a:lnSpc>
              <a:spcAft>
                <a:spcPts val="600"/>
              </a:spcAft>
              <a:buFont typeface="+mj-lt"/>
              <a:buAutoNum type="arabicPeriod"/>
            </a:pPr>
            <a:r>
              <a:rPr lang="de-DE" dirty="0">
                <a:solidFill>
                  <a:schemeClr val="bg1">
                    <a:lumMod val="50000"/>
                  </a:schemeClr>
                </a:solidFill>
              </a:rPr>
              <a:t>Office Online Server antwortet mit unterstützten Dateitypen</a:t>
            </a:r>
          </a:p>
          <a:p>
            <a:pPr marL="457200" indent="-457200">
              <a:lnSpc>
                <a:spcPct val="90000"/>
              </a:lnSpc>
              <a:spcAft>
                <a:spcPts val="600"/>
              </a:spcAft>
              <a:buFont typeface="+mj-lt"/>
              <a:buAutoNum type="arabicPeriod"/>
            </a:pPr>
            <a:r>
              <a:rPr lang="de-DE" dirty="0">
                <a:solidFill>
                  <a:schemeClr val="bg1">
                    <a:lumMod val="50000"/>
                  </a:schemeClr>
                </a:solidFill>
              </a:rPr>
              <a:t>Anwender öffnet eine E-Mail mit unterstützten SharePoint Dateianhang</a:t>
            </a:r>
            <a:br>
              <a:rPr lang="de-DE" dirty="0">
                <a:solidFill>
                  <a:schemeClr val="bg1">
                    <a:lumMod val="50000"/>
                  </a:schemeClr>
                </a:solidFill>
              </a:rPr>
            </a:br>
            <a:r>
              <a:rPr lang="de-DE" dirty="0">
                <a:solidFill>
                  <a:schemeClr val="bg1">
                    <a:lumMod val="50000"/>
                  </a:schemeClr>
                </a:solidFill>
                <a:sym typeface="Wingdings" panose="05000000000000000000" pitchFamily="2" charset="2"/>
              </a:rPr>
              <a:t> OWA fordert Dokumenten-</a:t>
            </a:r>
            <a:r>
              <a:rPr lang="de-DE" dirty="0" err="1">
                <a:solidFill>
                  <a:schemeClr val="bg1">
                    <a:lumMod val="50000"/>
                  </a:schemeClr>
                </a:solidFill>
                <a:sym typeface="Wingdings" panose="05000000000000000000" pitchFamily="2" charset="2"/>
              </a:rPr>
              <a:t>Url</a:t>
            </a:r>
            <a:r>
              <a:rPr lang="de-DE" dirty="0">
                <a:solidFill>
                  <a:schemeClr val="bg1">
                    <a:lumMod val="50000"/>
                  </a:schemeClr>
                </a:solidFill>
                <a:sym typeface="Wingdings" panose="05000000000000000000" pitchFamily="2" charset="2"/>
              </a:rPr>
              <a:t> an</a:t>
            </a:r>
            <a:endParaRPr lang="de-DE" dirty="0">
              <a:solidFill>
                <a:schemeClr val="bg1">
                  <a:lumMod val="50000"/>
                </a:schemeClr>
              </a:solidFill>
            </a:endParaRPr>
          </a:p>
          <a:p>
            <a:pPr marL="457200" indent="-457200">
              <a:lnSpc>
                <a:spcPct val="90000"/>
              </a:lnSpc>
              <a:spcAft>
                <a:spcPts val="600"/>
              </a:spcAft>
              <a:buFont typeface="+mj-lt"/>
              <a:buAutoNum type="arabicPeriod"/>
            </a:pPr>
            <a:r>
              <a:rPr lang="de-DE" dirty="0">
                <a:solidFill>
                  <a:schemeClr val="bg1">
                    <a:lumMod val="50000"/>
                  </a:schemeClr>
                </a:solidFill>
              </a:rPr>
              <a:t>Exchange </a:t>
            </a:r>
            <a:r>
              <a:rPr lang="de-DE" dirty="0" err="1">
                <a:solidFill>
                  <a:schemeClr val="bg1">
                    <a:lumMod val="50000"/>
                  </a:schemeClr>
                </a:solidFill>
              </a:rPr>
              <a:t>fordert</a:t>
            </a:r>
            <a:r>
              <a:rPr lang="de-DE" dirty="0">
                <a:solidFill>
                  <a:schemeClr val="bg1">
                    <a:lumMod val="50000"/>
                  </a:schemeClr>
                </a:solidFill>
              </a:rPr>
              <a:t> </a:t>
            </a:r>
            <a:r>
              <a:rPr lang="de-DE" dirty="0" err="1">
                <a:solidFill>
                  <a:schemeClr val="bg1">
                    <a:lumMod val="50000"/>
                  </a:schemeClr>
                </a:solidFill>
              </a:rPr>
              <a:t>Dokumenten-Url</a:t>
            </a:r>
            <a:r>
              <a:rPr lang="de-DE" dirty="0">
                <a:solidFill>
                  <a:schemeClr val="bg1">
                    <a:lumMod val="50000"/>
                  </a:schemeClr>
                </a:solidFill>
              </a:rPr>
              <a:t> von SharePoint an </a:t>
            </a:r>
          </a:p>
          <a:p>
            <a:pPr marL="457200" indent="-457200">
              <a:lnSpc>
                <a:spcPct val="90000"/>
              </a:lnSpc>
              <a:spcAft>
                <a:spcPts val="600"/>
              </a:spcAft>
              <a:buFont typeface="+mj-lt"/>
              <a:buAutoNum type="arabicPeriod"/>
            </a:pPr>
            <a:r>
              <a:rPr lang="de-DE" dirty="0">
                <a:solidFill>
                  <a:schemeClr val="bg1">
                    <a:lumMod val="50000"/>
                  </a:schemeClr>
                </a:solidFill>
              </a:rPr>
              <a:t>SharePoint liefert Dokumenten-</a:t>
            </a:r>
            <a:r>
              <a:rPr lang="de-DE" dirty="0" err="1">
                <a:solidFill>
                  <a:schemeClr val="bg1">
                    <a:lumMod val="50000"/>
                  </a:schemeClr>
                </a:solidFill>
              </a:rPr>
              <a:t>Url</a:t>
            </a:r>
            <a:r>
              <a:rPr lang="de-DE" dirty="0">
                <a:solidFill>
                  <a:schemeClr val="bg1">
                    <a:lumMod val="50000"/>
                  </a:schemeClr>
                </a:solidFill>
              </a:rPr>
              <a:t> an Exchange</a:t>
            </a:r>
          </a:p>
          <a:p>
            <a:pPr marL="457200" indent="-457200">
              <a:lnSpc>
                <a:spcPct val="90000"/>
              </a:lnSpc>
              <a:spcAft>
                <a:spcPts val="600"/>
              </a:spcAft>
              <a:buFont typeface="+mj-lt"/>
              <a:buAutoNum type="arabicPeriod"/>
            </a:pPr>
            <a:r>
              <a:rPr lang="de-DE" dirty="0">
                <a:solidFill>
                  <a:schemeClr val="bg1">
                    <a:lumMod val="50000"/>
                  </a:schemeClr>
                </a:solidFill>
              </a:rPr>
              <a:t>Exchange liefert Dokumenten-</a:t>
            </a:r>
            <a:r>
              <a:rPr lang="de-DE" dirty="0" err="1">
                <a:solidFill>
                  <a:schemeClr val="bg1">
                    <a:lumMod val="50000"/>
                  </a:schemeClr>
                </a:solidFill>
              </a:rPr>
              <a:t>Url</a:t>
            </a:r>
            <a:r>
              <a:rPr lang="de-DE" dirty="0">
                <a:solidFill>
                  <a:schemeClr val="bg1">
                    <a:lumMod val="50000"/>
                  </a:schemeClr>
                </a:solidFill>
              </a:rPr>
              <a:t> an OWA</a:t>
            </a:r>
          </a:p>
          <a:p>
            <a:pPr marL="457200" indent="-457200">
              <a:lnSpc>
                <a:spcPct val="90000"/>
              </a:lnSpc>
              <a:spcAft>
                <a:spcPts val="600"/>
              </a:spcAft>
              <a:buFont typeface="+mj-lt"/>
              <a:buAutoNum type="arabicPeriod"/>
            </a:pPr>
            <a:r>
              <a:rPr lang="de-DE" dirty="0">
                <a:solidFill>
                  <a:schemeClr val="bg1">
                    <a:lumMod val="50000"/>
                  </a:schemeClr>
                </a:solidFill>
              </a:rPr>
              <a:t>Anwender klickt Dateianhang an</a:t>
            </a:r>
            <a:br>
              <a:rPr lang="de-DE" dirty="0">
                <a:solidFill>
                  <a:schemeClr val="bg1">
                    <a:lumMod val="50000"/>
                  </a:schemeClr>
                </a:solidFill>
              </a:rPr>
            </a:br>
            <a:r>
              <a:rPr lang="de-DE" dirty="0">
                <a:solidFill>
                  <a:schemeClr val="bg1">
                    <a:lumMod val="50000"/>
                  </a:schemeClr>
                </a:solidFill>
                <a:sym typeface="Wingdings" panose="05000000000000000000" pitchFamily="2" charset="2"/>
              </a:rPr>
              <a:t> OWA </a:t>
            </a:r>
            <a:r>
              <a:rPr lang="de-DE" dirty="0">
                <a:solidFill>
                  <a:schemeClr val="bg1">
                    <a:lumMod val="50000"/>
                  </a:schemeClr>
                </a:solidFill>
              </a:rPr>
              <a:t>öffnet einen </a:t>
            </a:r>
            <a:r>
              <a:rPr lang="de-DE" dirty="0" err="1">
                <a:solidFill>
                  <a:schemeClr val="bg1">
                    <a:lumMod val="50000"/>
                  </a:schemeClr>
                </a:solidFill>
              </a:rPr>
              <a:t>iFrame</a:t>
            </a:r>
            <a:r>
              <a:rPr lang="de-DE" dirty="0">
                <a:solidFill>
                  <a:schemeClr val="bg1">
                    <a:lumMod val="50000"/>
                  </a:schemeClr>
                </a:solidFill>
              </a:rPr>
              <a:t> und lädt das Dokument</a:t>
            </a:r>
          </a:p>
          <a:p>
            <a:pPr marL="457200" indent="-457200">
              <a:lnSpc>
                <a:spcPct val="90000"/>
              </a:lnSpc>
              <a:spcAft>
                <a:spcPts val="600"/>
              </a:spcAft>
              <a:buFont typeface="+mj-lt"/>
              <a:buAutoNum type="arabicPeriod"/>
            </a:pPr>
            <a:r>
              <a:rPr lang="de-DE" dirty="0">
                <a:solidFill>
                  <a:schemeClr val="bg1">
                    <a:lumMod val="50000"/>
                  </a:schemeClr>
                </a:solidFill>
              </a:rPr>
              <a:t>Office Online Server fragt das erforderliche Dokument von Exchange ab</a:t>
            </a:r>
          </a:p>
          <a:p>
            <a:pPr marL="457200" indent="-457200">
              <a:lnSpc>
                <a:spcPct val="90000"/>
              </a:lnSpc>
              <a:spcAft>
                <a:spcPts val="600"/>
              </a:spcAft>
              <a:buFont typeface="+mj-lt"/>
              <a:buAutoNum type="arabicPeriod"/>
            </a:pPr>
            <a:r>
              <a:rPr lang="de-DE" dirty="0">
                <a:solidFill>
                  <a:schemeClr val="bg1">
                    <a:lumMod val="50000"/>
                  </a:schemeClr>
                </a:solidFill>
              </a:rPr>
              <a:t>Office Online Server rendert den Inhalt im Web-Client (z.B., Word Web App)</a:t>
            </a:r>
          </a:p>
          <a:p>
            <a:pPr marL="457200" indent="-457200">
              <a:lnSpc>
                <a:spcPct val="90000"/>
              </a:lnSpc>
              <a:spcAft>
                <a:spcPts val="600"/>
              </a:spcAft>
              <a:buFont typeface="+mj-lt"/>
              <a:buAutoNum type="arabicPeriod"/>
            </a:pPr>
            <a:endParaRPr lang="de-DE" dirty="0">
              <a:solidFill>
                <a:schemeClr val="bg1">
                  <a:lumMod val="50000"/>
                </a:schemeClr>
              </a:solidFill>
            </a:endParaRPr>
          </a:p>
        </p:txBody>
      </p:sp>
      <p:grpSp>
        <p:nvGrpSpPr>
          <p:cNvPr id="114" name="Group 66"/>
          <p:cNvGrpSpPr/>
          <p:nvPr/>
        </p:nvGrpSpPr>
        <p:grpSpPr>
          <a:xfrm>
            <a:off x="8513460" y="1284524"/>
            <a:ext cx="787836" cy="887372"/>
            <a:chOff x="3587806" y="1647521"/>
            <a:chExt cx="787836" cy="887372"/>
          </a:xfrm>
        </p:grpSpPr>
        <p:sp>
          <p:nvSpPr>
            <p:cNvPr id="115" name="TextBox 69"/>
            <p:cNvSpPr txBox="1"/>
            <p:nvPr/>
          </p:nvSpPr>
          <p:spPr>
            <a:xfrm>
              <a:off x="3652661" y="1647521"/>
              <a:ext cx="658130" cy="338554"/>
            </a:xfrm>
            <a:prstGeom prst="rect">
              <a:avLst/>
            </a:prstGeom>
            <a:noFill/>
          </p:spPr>
          <p:txBody>
            <a:bodyPr wrap="none" rtlCol="0">
              <a:spAutoFit/>
            </a:bodyPr>
            <a:lstStyle/>
            <a:p>
              <a:pPr algn="ctr"/>
              <a:r>
                <a:rPr lang="en-US" sz="1600" dirty="0">
                  <a:gradFill>
                    <a:gsLst>
                      <a:gs pos="2917">
                        <a:schemeClr val="tx1"/>
                      </a:gs>
                      <a:gs pos="30000">
                        <a:schemeClr val="tx1"/>
                      </a:gs>
                    </a:gsLst>
                    <a:lin ang="5400000" scaled="0"/>
                  </a:gradFill>
                </a:rPr>
                <a:t>OWA</a:t>
              </a:r>
            </a:p>
          </p:txBody>
        </p:sp>
        <p:grpSp>
          <p:nvGrpSpPr>
            <p:cNvPr id="116" name="Group 68"/>
            <p:cNvGrpSpPr/>
            <p:nvPr/>
          </p:nvGrpSpPr>
          <p:grpSpPr>
            <a:xfrm>
              <a:off x="3587806" y="2027971"/>
              <a:ext cx="787836" cy="506922"/>
              <a:chOff x="3548499" y="2027971"/>
              <a:chExt cx="787836" cy="506922"/>
            </a:xfrm>
          </p:grpSpPr>
          <p:pic>
            <p:nvPicPr>
              <p:cNvPr id="117" name="Picture 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548499" y="2027971"/>
                <a:ext cx="787836" cy="50692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7" descr="C:\Users\petern\Desktop\Design Stuff\Icons\Microsoft logos\outlook-icon.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6580" t="3171" r="7038" b="11229"/>
              <a:stretch/>
            </p:blipFill>
            <p:spPr bwMode="auto">
              <a:xfrm>
                <a:off x="3802576" y="2105819"/>
                <a:ext cx="279683" cy="27442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9" name="Group 2"/>
          <p:cNvGrpSpPr/>
          <p:nvPr/>
        </p:nvGrpSpPr>
        <p:grpSpPr>
          <a:xfrm>
            <a:off x="6956531" y="4245839"/>
            <a:ext cx="1611000" cy="972417"/>
            <a:chOff x="7236449" y="4292494"/>
            <a:chExt cx="1611000" cy="972417"/>
          </a:xfrm>
        </p:grpSpPr>
        <p:grpSp>
          <p:nvGrpSpPr>
            <p:cNvPr id="120" name="Group 85"/>
            <p:cNvGrpSpPr/>
            <p:nvPr/>
          </p:nvGrpSpPr>
          <p:grpSpPr>
            <a:xfrm>
              <a:off x="7236449" y="4537983"/>
              <a:ext cx="1527298" cy="726928"/>
              <a:chOff x="8106469" y="4516712"/>
              <a:chExt cx="1527298" cy="726928"/>
            </a:xfrm>
          </p:grpSpPr>
          <p:cxnSp>
            <p:nvCxnSpPr>
              <p:cNvPr id="122" name="Straight Arrow Connector 86"/>
              <p:cNvCxnSpPr/>
              <p:nvPr/>
            </p:nvCxnSpPr>
            <p:spPr>
              <a:xfrm>
                <a:off x="8106469" y="4542791"/>
                <a:ext cx="1527298" cy="700849"/>
              </a:xfrm>
              <a:prstGeom prst="straightConnector1">
                <a:avLst/>
              </a:prstGeom>
              <a:ln w="38100">
                <a:solidFill>
                  <a:srgbClr val="FF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87"/>
              <p:cNvSpPr txBox="1"/>
              <p:nvPr/>
            </p:nvSpPr>
            <p:spPr>
              <a:xfrm>
                <a:off x="8677459" y="4516712"/>
                <a:ext cx="47043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accent6"/>
                    </a:solidFill>
                  </a:rPr>
                  <a:t>8</a:t>
                </a:r>
              </a:p>
            </p:txBody>
          </p:sp>
        </p:grpSp>
        <p:cxnSp>
          <p:nvCxnSpPr>
            <p:cNvPr id="121" name="Straight Arrow Connector 89"/>
            <p:cNvCxnSpPr/>
            <p:nvPr/>
          </p:nvCxnSpPr>
          <p:spPr>
            <a:xfrm flipH="1" flipV="1">
              <a:off x="7268810" y="4292494"/>
              <a:ext cx="1578639" cy="733559"/>
            </a:xfrm>
            <a:prstGeom prst="straightConnector1">
              <a:avLst/>
            </a:prstGeom>
            <a:ln w="38100">
              <a:solidFill>
                <a:srgbClr val="FF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4" name="Group 3"/>
          <p:cNvGrpSpPr/>
          <p:nvPr/>
        </p:nvGrpSpPr>
        <p:grpSpPr>
          <a:xfrm>
            <a:off x="8600419" y="2226493"/>
            <a:ext cx="309700" cy="2016633"/>
            <a:chOff x="8880337" y="2273148"/>
            <a:chExt cx="309700" cy="2016633"/>
          </a:xfrm>
        </p:grpSpPr>
        <p:cxnSp>
          <p:nvCxnSpPr>
            <p:cNvPr id="125" name="Straight Arrow Connector 91"/>
            <p:cNvCxnSpPr/>
            <p:nvPr/>
          </p:nvCxnSpPr>
          <p:spPr>
            <a:xfrm>
              <a:off x="9047455" y="2548314"/>
              <a:ext cx="42985" cy="174146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Rectangle 22"/>
            <p:cNvSpPr/>
            <p:nvPr/>
          </p:nvSpPr>
          <p:spPr>
            <a:xfrm>
              <a:off x="8880337" y="2273148"/>
              <a:ext cx="309700" cy="341632"/>
            </a:xfrm>
            <a:prstGeom prst="rect">
              <a:avLst/>
            </a:prstGeom>
          </p:spPr>
          <p:txBody>
            <a:bodyPr wrap="none">
              <a:spAutoFit/>
            </a:bodyPr>
            <a:lstStyle/>
            <a:p>
              <a:pPr>
                <a:lnSpc>
                  <a:spcPct val="90000"/>
                </a:lnSpc>
                <a:spcAft>
                  <a:spcPts val="600"/>
                </a:spcAft>
              </a:pPr>
              <a:r>
                <a:rPr lang="en-US" dirty="0">
                  <a:solidFill>
                    <a:schemeClr val="accent6"/>
                  </a:solidFill>
                </a:rPr>
                <a:t>9</a:t>
              </a:r>
            </a:p>
          </p:txBody>
        </p:sp>
      </p:grpSp>
    </p:spTree>
    <p:extLst>
      <p:ext uri="{BB962C8B-B14F-4D97-AF65-F5344CB8AC3E}">
        <p14:creationId xmlns:p14="http://schemas.microsoft.com/office/powerpoint/2010/main" val="2255302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animEffect transition="in" filter="fade">
                                      <p:cBhvr>
                                        <p:cTn id="7" dur="1000"/>
                                        <p:tgtEl>
                                          <p:spTgt spid="113">
                                            <p:txEl>
                                              <p:pRg st="0" end="0"/>
                                            </p:txEl>
                                          </p:spTgt>
                                        </p:tgtEl>
                                      </p:cBhvr>
                                    </p:animEffect>
                                    <p:anim calcmode="lin" valueType="num">
                                      <p:cBhvr>
                                        <p:cTn id="8" dur="1000" fill="hold"/>
                                        <p:tgtEl>
                                          <p:spTgt spid="1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3">
                                            <p:txEl>
                                              <p:pRg st="0" end="0"/>
                                            </p:txEl>
                                          </p:spTgt>
                                        </p:tgtEl>
                                        <p:attrNameLst>
                                          <p:attrName>ppt_y</p:attrName>
                                        </p:attrNameLst>
                                      </p:cBhvr>
                                      <p:tavLst>
                                        <p:tav tm="0">
                                          <p:val>
                                            <p:strVal val="#ppt_y+.1"/>
                                          </p:val>
                                        </p:tav>
                                        <p:tav tm="100000">
                                          <p:val>
                                            <p:strVal val="#ppt_y"/>
                                          </p:val>
                                        </p:tav>
                                      </p:tavLst>
                                    </p:anim>
                                  </p:childTnLst>
                                </p:cTn>
                              </p:par>
                              <p:par>
                                <p:cTn id="10" presetID="22" presetClass="entr" presetSubtype="1" fill="hold" nodeType="with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up)">
                                      <p:cBhvr>
                                        <p:cTn id="12" dur="10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3">
                                            <p:txEl>
                                              <p:pRg st="1" end="1"/>
                                            </p:txEl>
                                          </p:spTgt>
                                        </p:tgtEl>
                                        <p:attrNameLst>
                                          <p:attrName>style.visibility</p:attrName>
                                        </p:attrNameLst>
                                      </p:cBhvr>
                                      <p:to>
                                        <p:strVal val="visible"/>
                                      </p:to>
                                    </p:set>
                                    <p:animEffect transition="in" filter="fade">
                                      <p:cBhvr>
                                        <p:cTn id="17" dur="1000"/>
                                        <p:tgtEl>
                                          <p:spTgt spid="113">
                                            <p:txEl>
                                              <p:pRg st="1" end="1"/>
                                            </p:txEl>
                                          </p:spTgt>
                                        </p:tgtEl>
                                      </p:cBhvr>
                                    </p:animEffect>
                                    <p:anim calcmode="lin" valueType="num">
                                      <p:cBhvr>
                                        <p:cTn id="18" dur="1000" fill="hold"/>
                                        <p:tgtEl>
                                          <p:spTgt spid="11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13">
                                            <p:txEl>
                                              <p:pRg st="1" end="1"/>
                                            </p:txEl>
                                          </p:spTgt>
                                        </p:tgtEl>
                                        <p:attrNameLst>
                                          <p:attrName>ppt_y</p:attrName>
                                        </p:attrNameLst>
                                      </p:cBhvr>
                                      <p:tavLst>
                                        <p:tav tm="0">
                                          <p:val>
                                            <p:strVal val="#ppt_y+.1"/>
                                          </p:val>
                                        </p:tav>
                                        <p:tav tm="100000">
                                          <p:val>
                                            <p:strVal val="#ppt_y"/>
                                          </p:val>
                                        </p:tav>
                                      </p:tavLst>
                                    </p:anim>
                                  </p:childTnLst>
                                </p:cTn>
                              </p:par>
                              <p:par>
                                <p:cTn id="20" presetID="22" presetClass="entr" presetSubtype="4" fill="hold" nodeType="with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wipe(down)">
                                      <p:cBhvr>
                                        <p:cTn id="22" dur="1000"/>
                                        <p:tgtEl>
                                          <p:spTgt spid="10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13">
                                            <p:txEl>
                                              <p:pRg st="2" end="2"/>
                                            </p:txEl>
                                          </p:spTgt>
                                        </p:tgtEl>
                                        <p:attrNameLst>
                                          <p:attrName>style.visibility</p:attrName>
                                        </p:attrNameLst>
                                      </p:cBhvr>
                                      <p:to>
                                        <p:strVal val="visible"/>
                                      </p:to>
                                    </p:set>
                                    <p:animEffect transition="in" filter="fade">
                                      <p:cBhvr>
                                        <p:cTn id="27" dur="1000"/>
                                        <p:tgtEl>
                                          <p:spTgt spid="113">
                                            <p:txEl>
                                              <p:pRg st="2" end="2"/>
                                            </p:txEl>
                                          </p:spTgt>
                                        </p:tgtEl>
                                      </p:cBhvr>
                                    </p:animEffect>
                                    <p:anim calcmode="lin" valueType="num">
                                      <p:cBhvr>
                                        <p:cTn id="28" dur="1000" fill="hold"/>
                                        <p:tgtEl>
                                          <p:spTgt spid="11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13">
                                            <p:txEl>
                                              <p:pRg st="2" end="2"/>
                                            </p:txEl>
                                          </p:spTgt>
                                        </p:tgtEl>
                                        <p:attrNameLst>
                                          <p:attrName>ppt_y</p:attrName>
                                        </p:attrNameLst>
                                      </p:cBhvr>
                                      <p:tavLst>
                                        <p:tav tm="0">
                                          <p:val>
                                            <p:strVal val="#ppt_y+.1"/>
                                          </p:val>
                                        </p:tav>
                                        <p:tav tm="100000">
                                          <p:val>
                                            <p:strVal val="#ppt_y"/>
                                          </p:val>
                                        </p:tav>
                                      </p:tavLst>
                                    </p:anim>
                                  </p:childTnLst>
                                </p:cTn>
                              </p:par>
                              <p:par>
                                <p:cTn id="30" presetID="22" presetClass="entr" presetSubtype="1" fill="hold" nodeType="withEffect">
                                  <p:stCondLst>
                                    <p:cond delay="0"/>
                                  </p:stCondLst>
                                  <p:childTnLst>
                                    <p:set>
                                      <p:cBhvr>
                                        <p:cTn id="31" dur="1" fill="hold">
                                          <p:stCondLst>
                                            <p:cond delay="0"/>
                                          </p:stCondLst>
                                        </p:cTn>
                                        <p:tgtEl>
                                          <p:spTgt spid="107"/>
                                        </p:tgtEl>
                                        <p:attrNameLst>
                                          <p:attrName>style.visibility</p:attrName>
                                        </p:attrNameLst>
                                      </p:cBhvr>
                                      <p:to>
                                        <p:strVal val="visible"/>
                                      </p:to>
                                    </p:set>
                                    <p:animEffect transition="in" filter="wipe(up)">
                                      <p:cBhvr>
                                        <p:cTn id="32" dur="1000"/>
                                        <p:tgtEl>
                                          <p:spTgt spid="107"/>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13">
                                            <p:txEl>
                                              <p:pRg st="3" end="3"/>
                                            </p:txEl>
                                          </p:spTgt>
                                        </p:tgtEl>
                                        <p:attrNameLst>
                                          <p:attrName>style.visibility</p:attrName>
                                        </p:attrNameLst>
                                      </p:cBhvr>
                                      <p:to>
                                        <p:strVal val="visible"/>
                                      </p:to>
                                    </p:set>
                                    <p:animEffect transition="in" filter="fade">
                                      <p:cBhvr>
                                        <p:cTn id="37" dur="1000"/>
                                        <p:tgtEl>
                                          <p:spTgt spid="113">
                                            <p:txEl>
                                              <p:pRg st="3" end="3"/>
                                            </p:txEl>
                                          </p:spTgt>
                                        </p:tgtEl>
                                      </p:cBhvr>
                                    </p:animEffect>
                                    <p:anim calcmode="lin" valueType="num">
                                      <p:cBhvr>
                                        <p:cTn id="38" dur="1000" fill="hold"/>
                                        <p:tgtEl>
                                          <p:spTgt spid="11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113">
                                            <p:txEl>
                                              <p:pRg st="3" end="3"/>
                                            </p:txEl>
                                          </p:spTgt>
                                        </p:tgtEl>
                                        <p:attrNameLst>
                                          <p:attrName>ppt_y</p:attrName>
                                        </p:attrNameLst>
                                      </p:cBhvr>
                                      <p:tavLst>
                                        <p:tav tm="0">
                                          <p:val>
                                            <p:strVal val="#ppt_y+.1"/>
                                          </p:val>
                                        </p:tav>
                                        <p:tav tm="100000">
                                          <p:val>
                                            <p:strVal val="#ppt_y"/>
                                          </p:val>
                                        </p:tav>
                                      </p:tavLst>
                                    </p:anim>
                                  </p:childTnLst>
                                </p:cTn>
                              </p:par>
                              <p:par>
                                <p:cTn id="40" presetID="22" presetClass="entr" presetSubtype="2" fill="hold" nodeType="with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wipe(right)">
                                      <p:cBhvr>
                                        <p:cTn id="42" dur="1000"/>
                                        <p:tgtEl>
                                          <p:spTgt spid="95"/>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13">
                                            <p:txEl>
                                              <p:pRg st="4" end="4"/>
                                            </p:txEl>
                                          </p:spTgt>
                                        </p:tgtEl>
                                        <p:attrNameLst>
                                          <p:attrName>style.visibility</p:attrName>
                                        </p:attrNameLst>
                                      </p:cBhvr>
                                      <p:to>
                                        <p:strVal val="visible"/>
                                      </p:to>
                                    </p:set>
                                    <p:animEffect transition="in" filter="fade">
                                      <p:cBhvr>
                                        <p:cTn id="47" dur="1000"/>
                                        <p:tgtEl>
                                          <p:spTgt spid="113">
                                            <p:txEl>
                                              <p:pRg st="4" end="4"/>
                                            </p:txEl>
                                          </p:spTgt>
                                        </p:tgtEl>
                                      </p:cBhvr>
                                    </p:animEffect>
                                    <p:anim calcmode="lin" valueType="num">
                                      <p:cBhvr>
                                        <p:cTn id="48" dur="1000" fill="hold"/>
                                        <p:tgtEl>
                                          <p:spTgt spid="113">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113">
                                            <p:txEl>
                                              <p:pRg st="4" end="4"/>
                                            </p:txEl>
                                          </p:spTgt>
                                        </p:tgtEl>
                                        <p:attrNameLst>
                                          <p:attrName>ppt_y</p:attrName>
                                        </p:attrNameLst>
                                      </p:cBhvr>
                                      <p:tavLst>
                                        <p:tav tm="0">
                                          <p:val>
                                            <p:strVal val="#ppt_y+.1"/>
                                          </p:val>
                                        </p:tav>
                                        <p:tav tm="100000">
                                          <p:val>
                                            <p:strVal val="#ppt_y"/>
                                          </p:val>
                                        </p:tav>
                                      </p:tavLst>
                                    </p:anim>
                                  </p:childTnLst>
                                </p:cTn>
                              </p:par>
                              <p:par>
                                <p:cTn id="50" presetID="22" presetClass="entr" presetSubtype="8" fill="hold" nodeType="with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wipe(left)">
                                      <p:cBhvr>
                                        <p:cTn id="52" dur="1000"/>
                                        <p:tgtEl>
                                          <p:spTgt spid="98"/>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13">
                                            <p:txEl>
                                              <p:pRg st="5" end="5"/>
                                            </p:txEl>
                                          </p:spTgt>
                                        </p:tgtEl>
                                        <p:attrNameLst>
                                          <p:attrName>style.visibility</p:attrName>
                                        </p:attrNameLst>
                                      </p:cBhvr>
                                      <p:to>
                                        <p:strVal val="visible"/>
                                      </p:to>
                                    </p:set>
                                    <p:animEffect transition="in" filter="fade">
                                      <p:cBhvr>
                                        <p:cTn id="57" dur="1000"/>
                                        <p:tgtEl>
                                          <p:spTgt spid="113">
                                            <p:txEl>
                                              <p:pRg st="5" end="5"/>
                                            </p:txEl>
                                          </p:spTgt>
                                        </p:tgtEl>
                                      </p:cBhvr>
                                    </p:animEffect>
                                    <p:anim calcmode="lin" valueType="num">
                                      <p:cBhvr>
                                        <p:cTn id="58" dur="1000" fill="hold"/>
                                        <p:tgtEl>
                                          <p:spTgt spid="113">
                                            <p:txEl>
                                              <p:pRg st="5" end="5"/>
                                            </p:txEl>
                                          </p:spTgt>
                                        </p:tgtEl>
                                        <p:attrNameLst>
                                          <p:attrName>ppt_x</p:attrName>
                                        </p:attrNameLst>
                                      </p:cBhvr>
                                      <p:tavLst>
                                        <p:tav tm="0">
                                          <p:val>
                                            <p:strVal val="#ppt_x"/>
                                          </p:val>
                                        </p:tav>
                                        <p:tav tm="100000">
                                          <p:val>
                                            <p:strVal val="#ppt_x"/>
                                          </p:val>
                                        </p:tav>
                                      </p:tavLst>
                                    </p:anim>
                                    <p:anim calcmode="lin" valueType="num">
                                      <p:cBhvr>
                                        <p:cTn id="59" dur="1000" fill="hold"/>
                                        <p:tgtEl>
                                          <p:spTgt spid="113">
                                            <p:txEl>
                                              <p:pRg st="5" end="5"/>
                                            </p:txEl>
                                          </p:spTgt>
                                        </p:tgtEl>
                                        <p:attrNameLst>
                                          <p:attrName>ppt_y</p:attrName>
                                        </p:attrNameLst>
                                      </p:cBhvr>
                                      <p:tavLst>
                                        <p:tav tm="0">
                                          <p:val>
                                            <p:strVal val="#ppt_y+.1"/>
                                          </p:val>
                                        </p:tav>
                                        <p:tav tm="100000">
                                          <p:val>
                                            <p:strVal val="#ppt_y"/>
                                          </p:val>
                                        </p:tav>
                                      </p:tavLst>
                                    </p:anim>
                                  </p:childTnLst>
                                </p:cTn>
                              </p:par>
                              <p:par>
                                <p:cTn id="60" presetID="22" presetClass="entr" presetSubtype="4" fill="hold" nodeType="withEffect">
                                  <p:stCondLst>
                                    <p:cond delay="0"/>
                                  </p:stCondLst>
                                  <p:childTnLst>
                                    <p:set>
                                      <p:cBhvr>
                                        <p:cTn id="61" dur="1" fill="hold">
                                          <p:stCondLst>
                                            <p:cond delay="0"/>
                                          </p:stCondLst>
                                        </p:cTn>
                                        <p:tgtEl>
                                          <p:spTgt spid="101"/>
                                        </p:tgtEl>
                                        <p:attrNameLst>
                                          <p:attrName>style.visibility</p:attrName>
                                        </p:attrNameLst>
                                      </p:cBhvr>
                                      <p:to>
                                        <p:strVal val="visible"/>
                                      </p:to>
                                    </p:set>
                                    <p:animEffect transition="in" filter="wipe(down)">
                                      <p:cBhvr>
                                        <p:cTn id="62" dur="1000"/>
                                        <p:tgtEl>
                                          <p:spTgt spid="101"/>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13">
                                            <p:txEl>
                                              <p:pRg st="6" end="6"/>
                                            </p:txEl>
                                          </p:spTgt>
                                        </p:tgtEl>
                                        <p:attrNameLst>
                                          <p:attrName>style.visibility</p:attrName>
                                        </p:attrNameLst>
                                      </p:cBhvr>
                                      <p:to>
                                        <p:strVal val="visible"/>
                                      </p:to>
                                    </p:set>
                                    <p:animEffect transition="in" filter="fade">
                                      <p:cBhvr>
                                        <p:cTn id="67" dur="1000"/>
                                        <p:tgtEl>
                                          <p:spTgt spid="113">
                                            <p:txEl>
                                              <p:pRg st="6" end="6"/>
                                            </p:txEl>
                                          </p:spTgt>
                                        </p:tgtEl>
                                      </p:cBhvr>
                                    </p:animEffect>
                                    <p:anim calcmode="lin" valueType="num">
                                      <p:cBhvr>
                                        <p:cTn id="68" dur="1000" fill="hold"/>
                                        <p:tgtEl>
                                          <p:spTgt spid="113">
                                            <p:txEl>
                                              <p:pRg st="6" end="6"/>
                                            </p:txEl>
                                          </p:spTgt>
                                        </p:tgtEl>
                                        <p:attrNameLst>
                                          <p:attrName>ppt_x</p:attrName>
                                        </p:attrNameLst>
                                      </p:cBhvr>
                                      <p:tavLst>
                                        <p:tav tm="0">
                                          <p:val>
                                            <p:strVal val="#ppt_x"/>
                                          </p:val>
                                        </p:tav>
                                        <p:tav tm="100000">
                                          <p:val>
                                            <p:strVal val="#ppt_x"/>
                                          </p:val>
                                        </p:tav>
                                      </p:tavLst>
                                    </p:anim>
                                    <p:anim calcmode="lin" valueType="num">
                                      <p:cBhvr>
                                        <p:cTn id="69" dur="1000" fill="hold"/>
                                        <p:tgtEl>
                                          <p:spTgt spid="113">
                                            <p:txEl>
                                              <p:pRg st="6" end="6"/>
                                            </p:txEl>
                                          </p:spTgt>
                                        </p:tgtEl>
                                        <p:attrNameLst>
                                          <p:attrName>ppt_y</p:attrName>
                                        </p:attrNameLst>
                                      </p:cBhvr>
                                      <p:tavLst>
                                        <p:tav tm="0">
                                          <p:val>
                                            <p:strVal val="#ppt_y+.1"/>
                                          </p:val>
                                        </p:tav>
                                        <p:tav tm="100000">
                                          <p:val>
                                            <p:strVal val="#ppt_y"/>
                                          </p:val>
                                        </p:tav>
                                      </p:tavLst>
                                    </p:anim>
                                  </p:childTnLst>
                                </p:cTn>
                              </p:par>
                              <p:par>
                                <p:cTn id="70" presetID="22" presetClass="entr" presetSubtype="4" fill="hold" nodeType="withEffect">
                                  <p:stCondLst>
                                    <p:cond delay="0"/>
                                  </p:stCondLst>
                                  <p:childTnLst>
                                    <p:set>
                                      <p:cBhvr>
                                        <p:cTn id="71" dur="1" fill="hold">
                                          <p:stCondLst>
                                            <p:cond delay="0"/>
                                          </p:stCondLst>
                                        </p:cTn>
                                        <p:tgtEl>
                                          <p:spTgt spid="110"/>
                                        </p:tgtEl>
                                        <p:attrNameLst>
                                          <p:attrName>style.visibility</p:attrName>
                                        </p:attrNameLst>
                                      </p:cBhvr>
                                      <p:to>
                                        <p:strVal val="visible"/>
                                      </p:to>
                                    </p:set>
                                    <p:animEffect transition="in" filter="wipe(down)">
                                      <p:cBhvr>
                                        <p:cTn id="72" dur="1000"/>
                                        <p:tgtEl>
                                          <p:spTgt spid="110"/>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13">
                                            <p:txEl>
                                              <p:pRg st="7" end="7"/>
                                            </p:txEl>
                                          </p:spTgt>
                                        </p:tgtEl>
                                        <p:attrNameLst>
                                          <p:attrName>style.visibility</p:attrName>
                                        </p:attrNameLst>
                                      </p:cBhvr>
                                      <p:to>
                                        <p:strVal val="visible"/>
                                      </p:to>
                                    </p:set>
                                    <p:animEffect transition="in" filter="fade">
                                      <p:cBhvr>
                                        <p:cTn id="77" dur="1000"/>
                                        <p:tgtEl>
                                          <p:spTgt spid="113">
                                            <p:txEl>
                                              <p:pRg st="7" end="7"/>
                                            </p:txEl>
                                          </p:spTgt>
                                        </p:tgtEl>
                                      </p:cBhvr>
                                    </p:animEffect>
                                    <p:anim calcmode="lin" valueType="num">
                                      <p:cBhvr>
                                        <p:cTn id="78" dur="1000" fill="hold"/>
                                        <p:tgtEl>
                                          <p:spTgt spid="113">
                                            <p:txEl>
                                              <p:pRg st="7" end="7"/>
                                            </p:txEl>
                                          </p:spTgt>
                                        </p:tgtEl>
                                        <p:attrNameLst>
                                          <p:attrName>ppt_x</p:attrName>
                                        </p:attrNameLst>
                                      </p:cBhvr>
                                      <p:tavLst>
                                        <p:tav tm="0">
                                          <p:val>
                                            <p:strVal val="#ppt_x"/>
                                          </p:val>
                                        </p:tav>
                                        <p:tav tm="100000">
                                          <p:val>
                                            <p:strVal val="#ppt_x"/>
                                          </p:val>
                                        </p:tav>
                                      </p:tavLst>
                                    </p:anim>
                                    <p:anim calcmode="lin" valueType="num">
                                      <p:cBhvr>
                                        <p:cTn id="79" dur="1000" fill="hold"/>
                                        <p:tgtEl>
                                          <p:spTgt spid="113">
                                            <p:txEl>
                                              <p:pRg st="7" end="7"/>
                                            </p:txEl>
                                          </p:spTgt>
                                        </p:tgtEl>
                                        <p:attrNameLst>
                                          <p:attrName>ppt_y</p:attrName>
                                        </p:attrNameLst>
                                      </p:cBhvr>
                                      <p:tavLst>
                                        <p:tav tm="0">
                                          <p:val>
                                            <p:strVal val="#ppt_y+.1"/>
                                          </p:val>
                                        </p:tav>
                                        <p:tav tm="100000">
                                          <p:val>
                                            <p:strVal val="#ppt_y"/>
                                          </p:val>
                                        </p:tav>
                                      </p:tavLst>
                                    </p:anim>
                                  </p:childTnLst>
                                </p:cTn>
                              </p:par>
                              <p:par>
                                <p:cTn id="80" presetID="22" presetClass="entr" presetSubtype="4" fill="hold" nodeType="withEffect">
                                  <p:stCondLst>
                                    <p:cond delay="0"/>
                                  </p:stCondLst>
                                  <p:childTnLst>
                                    <p:set>
                                      <p:cBhvr>
                                        <p:cTn id="81" dur="1" fill="hold">
                                          <p:stCondLst>
                                            <p:cond delay="0"/>
                                          </p:stCondLst>
                                        </p:cTn>
                                        <p:tgtEl>
                                          <p:spTgt spid="119"/>
                                        </p:tgtEl>
                                        <p:attrNameLst>
                                          <p:attrName>style.visibility</p:attrName>
                                        </p:attrNameLst>
                                      </p:cBhvr>
                                      <p:to>
                                        <p:strVal val="visible"/>
                                      </p:to>
                                    </p:set>
                                    <p:animEffect transition="in" filter="wipe(down)">
                                      <p:cBhvr>
                                        <p:cTn id="82" dur="1000"/>
                                        <p:tgtEl>
                                          <p:spTgt spid="119"/>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113">
                                            <p:txEl>
                                              <p:pRg st="8" end="8"/>
                                            </p:txEl>
                                          </p:spTgt>
                                        </p:tgtEl>
                                        <p:attrNameLst>
                                          <p:attrName>style.visibility</p:attrName>
                                        </p:attrNameLst>
                                      </p:cBhvr>
                                      <p:to>
                                        <p:strVal val="visible"/>
                                      </p:to>
                                    </p:set>
                                    <p:animEffect transition="in" filter="fade">
                                      <p:cBhvr>
                                        <p:cTn id="87" dur="1000"/>
                                        <p:tgtEl>
                                          <p:spTgt spid="113">
                                            <p:txEl>
                                              <p:pRg st="8" end="8"/>
                                            </p:txEl>
                                          </p:spTgt>
                                        </p:tgtEl>
                                      </p:cBhvr>
                                    </p:animEffect>
                                    <p:anim calcmode="lin" valueType="num">
                                      <p:cBhvr>
                                        <p:cTn id="88" dur="1000" fill="hold"/>
                                        <p:tgtEl>
                                          <p:spTgt spid="113">
                                            <p:txEl>
                                              <p:pRg st="8" end="8"/>
                                            </p:txEl>
                                          </p:spTgt>
                                        </p:tgtEl>
                                        <p:attrNameLst>
                                          <p:attrName>ppt_x</p:attrName>
                                        </p:attrNameLst>
                                      </p:cBhvr>
                                      <p:tavLst>
                                        <p:tav tm="0">
                                          <p:val>
                                            <p:strVal val="#ppt_x"/>
                                          </p:val>
                                        </p:tav>
                                        <p:tav tm="100000">
                                          <p:val>
                                            <p:strVal val="#ppt_x"/>
                                          </p:val>
                                        </p:tav>
                                      </p:tavLst>
                                    </p:anim>
                                    <p:anim calcmode="lin" valueType="num">
                                      <p:cBhvr>
                                        <p:cTn id="89" dur="1000" fill="hold"/>
                                        <p:tgtEl>
                                          <p:spTgt spid="113">
                                            <p:txEl>
                                              <p:pRg st="8" end="8"/>
                                            </p:txEl>
                                          </p:spTgt>
                                        </p:tgtEl>
                                        <p:attrNameLst>
                                          <p:attrName>ppt_y</p:attrName>
                                        </p:attrNameLst>
                                      </p:cBhvr>
                                      <p:tavLst>
                                        <p:tav tm="0">
                                          <p:val>
                                            <p:strVal val="#ppt_y+.1"/>
                                          </p:val>
                                        </p:tav>
                                        <p:tav tm="100000">
                                          <p:val>
                                            <p:strVal val="#ppt_y"/>
                                          </p:val>
                                        </p:tav>
                                      </p:tavLst>
                                    </p:anim>
                                  </p:childTnLst>
                                </p:cTn>
                              </p:par>
                              <p:par>
                                <p:cTn id="90" presetID="22" presetClass="entr" presetSubtype="4" fill="hold" nodeType="withEffect">
                                  <p:stCondLst>
                                    <p:cond delay="0"/>
                                  </p:stCondLst>
                                  <p:childTnLst>
                                    <p:set>
                                      <p:cBhvr>
                                        <p:cTn id="91" dur="1" fill="hold">
                                          <p:stCondLst>
                                            <p:cond delay="0"/>
                                          </p:stCondLst>
                                        </p:cTn>
                                        <p:tgtEl>
                                          <p:spTgt spid="124"/>
                                        </p:tgtEl>
                                        <p:attrNameLst>
                                          <p:attrName>style.visibility</p:attrName>
                                        </p:attrNameLst>
                                      </p:cBhvr>
                                      <p:to>
                                        <p:strVal val="visible"/>
                                      </p:to>
                                    </p:set>
                                    <p:animEffect transition="in" filter="wipe(down)">
                                      <p:cBhvr>
                                        <p:cTn id="92"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999116" y="1916506"/>
            <a:ext cx="4111952" cy="36308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ext Placeholder 4"/>
          <p:cNvSpPr>
            <a:spLocks noGrp="1"/>
          </p:cNvSpPr>
          <p:nvPr>
            <p:ph type="body" sz="quarter" idx="12"/>
          </p:nvPr>
        </p:nvSpPr>
        <p:spPr>
          <a:xfrm>
            <a:off x="521494" y="6103951"/>
            <a:ext cx="10237787" cy="498598"/>
          </a:xfrm>
        </p:spPr>
        <p:txBody>
          <a:bodyPr/>
          <a:lstStyle/>
          <a:p>
            <a:r>
              <a:rPr lang="de-DE" dirty="0"/>
              <a:t>E-Mail info@granikos.eu </a:t>
            </a:r>
            <a:br>
              <a:rPr lang="de-DE" dirty="0"/>
            </a:br>
            <a:r>
              <a:rPr lang="de-DE" dirty="0"/>
              <a:t>Twitter @</a:t>
            </a:r>
            <a:r>
              <a:rPr lang="de-DE" dirty="0" err="1"/>
              <a:t>stensitzki</a:t>
            </a:r>
            <a:endParaRPr lang="de-DE" dirty="0"/>
          </a:p>
          <a:p>
            <a:r>
              <a:rPr lang="de-DE" dirty="0"/>
              <a:t>Blog </a:t>
            </a:r>
            <a:r>
              <a:rPr lang="de-DE" dirty="0">
                <a:hlinkClick r:id="rId4"/>
              </a:rPr>
              <a:t>http://justcantgetenough.granikos.eu</a:t>
            </a:r>
            <a:r>
              <a:rPr lang="de-DE" dirty="0"/>
              <a:t> </a:t>
            </a:r>
          </a:p>
        </p:txBody>
      </p:sp>
    </p:spTree>
    <p:extLst>
      <p:ext uri="{BB962C8B-B14F-4D97-AF65-F5344CB8AC3E}">
        <p14:creationId xmlns:p14="http://schemas.microsoft.com/office/powerpoint/2010/main" val="1540575648"/>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 id="{9AB339BD-0081-4AB0-B0ED-C771503D57C5}" vid="{E7FA2932-3762-4E2E-A186-AB9C553A6CDC}"/>
    </a:ext>
  </a:ext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 id="{9AB339BD-0081-4AB0-B0ED-C771503D57C5}" vid="{B7A1C540-2634-465B-A649-6C57818E1E4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7F1C4D973488949A21EBB471DBF3C5A" ma:contentTypeVersion="0" ma:contentTypeDescription="Create a new document." ma:contentTypeScope="" ma:versionID="4610037b8866b498eba0b3926a748ba7">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755CB8F9-417C-4D4B-92AD-496A8A90A6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1491</Words>
  <Application>Microsoft Office PowerPoint</Application>
  <PresentationFormat>Benutzerdefiniert</PresentationFormat>
  <Paragraphs>127</Paragraphs>
  <Slides>11</Slides>
  <Notes>11</Notes>
  <HiddenSlides>2</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11</vt:i4>
      </vt:variant>
    </vt:vector>
  </HeadingPairs>
  <TitlesOfParts>
    <vt:vector size="19"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Exchange Online und SharePoint Online</vt:lpstr>
      <vt:lpstr>Thanks to our Sponsors</vt:lpstr>
      <vt:lpstr>Agenda</vt:lpstr>
      <vt:lpstr>Moderne Zusammenarbeit </vt:lpstr>
      <vt:lpstr>Demo</vt:lpstr>
      <vt:lpstr>Erforderliche Komponenten </vt:lpstr>
      <vt:lpstr>Side-by-Side für E-Mail-Anhänge</vt:lpstr>
      <vt:lpstr>Side-by-Side für SharePoint Dokumente </vt:lpstr>
      <vt:lpstr>PowerPoint-Präsentation</vt:lpstr>
      <vt:lpstr>Ressourcen</vt:lpstr>
      <vt:lpstr>PowerPoint-Präsentation</vt:lpstr>
    </vt:vector>
  </TitlesOfParts>
  <Manager>thomas@stensitzki.de;thomas@stensitzki.de</Manager>
  <Company>Granikos GmbH &amp; Co. KG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Pills - Exchange und SharePoint</dc:title>
  <dc:subject>Office 365 Pills: Nürnberg</dc:subject>
  <dc:creator>thomas@stensitzki.de</dc:creator>
  <cp:keywords>Office 365 Pills</cp:keywords>
  <dc:description/>
  <cp:lastModifiedBy>Stensitzki, Thomas</cp:lastModifiedBy>
  <cp:revision>91</cp:revision>
  <dcterms:created xsi:type="dcterms:W3CDTF">2014-10-10T04:39:02Z</dcterms:created>
  <dcterms:modified xsi:type="dcterms:W3CDTF">2016-07-05T14:01:53Z</dcterms:modified>
  <cp:category>Exchange;Office 365;SharePoint</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0x01010097F1C4D973488949A21EBB471DBF3C5A</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