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2.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9"/>
  </p:notesMasterIdLst>
  <p:handoutMasterIdLst>
    <p:handoutMasterId r:id="rId50"/>
  </p:handoutMasterIdLst>
  <p:sldIdLst>
    <p:sldId id="648" r:id="rId6"/>
    <p:sldId id="778" r:id="rId7"/>
    <p:sldId id="557" r:id="rId8"/>
    <p:sldId id="779" r:id="rId9"/>
    <p:sldId id="780" r:id="rId10"/>
    <p:sldId id="789" r:id="rId11"/>
    <p:sldId id="790" r:id="rId12"/>
    <p:sldId id="809" r:id="rId13"/>
    <p:sldId id="827" r:id="rId14"/>
    <p:sldId id="788" r:id="rId15"/>
    <p:sldId id="793" r:id="rId16"/>
    <p:sldId id="828" r:id="rId17"/>
    <p:sldId id="795" r:id="rId18"/>
    <p:sldId id="829" r:id="rId19"/>
    <p:sldId id="794" r:id="rId20"/>
    <p:sldId id="796" r:id="rId21"/>
    <p:sldId id="797" r:id="rId22"/>
    <p:sldId id="812" r:id="rId23"/>
    <p:sldId id="830" r:id="rId24"/>
    <p:sldId id="792" r:id="rId25"/>
    <p:sldId id="801" r:id="rId26"/>
    <p:sldId id="832" r:id="rId27"/>
    <p:sldId id="833" r:id="rId28"/>
    <p:sldId id="781" r:id="rId29"/>
    <p:sldId id="835" r:id="rId30"/>
    <p:sldId id="819" r:id="rId31"/>
    <p:sldId id="820" r:id="rId32"/>
    <p:sldId id="839" r:id="rId33"/>
    <p:sldId id="821" r:id="rId34"/>
    <p:sldId id="834" r:id="rId35"/>
    <p:sldId id="836" r:id="rId36"/>
    <p:sldId id="782" r:id="rId37"/>
    <p:sldId id="837" r:id="rId38"/>
    <p:sldId id="805" r:id="rId39"/>
    <p:sldId id="838" r:id="rId40"/>
    <p:sldId id="783" r:id="rId41"/>
    <p:sldId id="831" r:id="rId42"/>
    <p:sldId id="772" r:id="rId43"/>
    <p:sldId id="654" r:id="rId44"/>
    <p:sldId id="800" r:id="rId45"/>
    <p:sldId id="826" r:id="rId46"/>
    <p:sldId id="824" r:id="rId47"/>
    <p:sldId id="840"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0551AB4-EB1B-4534-99BA-90977C5894D8}">
          <p14:sldIdLst>
            <p14:sldId id="648"/>
            <p14:sldId id="778"/>
            <p14:sldId id="557"/>
          </p14:sldIdLst>
        </p14:section>
        <p14:section name="Migrationsoptionen" id="{F8B21770-8DF4-49E7-BDB5-A6FFFF1A4F22}">
          <p14:sldIdLst>
            <p14:sldId id="779"/>
            <p14:sldId id="780"/>
          </p14:sldIdLst>
        </p14:section>
        <p14:section name="IMAP" id="{468D6D42-2E24-48A6-A2A3-4289B6B14F8F}">
          <p14:sldIdLst>
            <p14:sldId id="789"/>
            <p14:sldId id="790"/>
            <p14:sldId id="809"/>
            <p14:sldId id="827"/>
          </p14:sldIdLst>
        </p14:section>
        <p14:section name="Cutover" id="{3BE83BCB-49C3-4A1F-BD61-71B1D29C49EF}">
          <p14:sldIdLst>
            <p14:sldId id="788"/>
            <p14:sldId id="793"/>
            <p14:sldId id="828"/>
            <p14:sldId id="795"/>
            <p14:sldId id="829"/>
          </p14:sldIdLst>
        </p14:section>
        <p14:section name="Staged" id="{2B17CE27-AE94-4567-B623-1DA11DEBC46F}">
          <p14:sldIdLst>
            <p14:sldId id="794"/>
            <p14:sldId id="796"/>
            <p14:sldId id="797"/>
            <p14:sldId id="812"/>
            <p14:sldId id="830"/>
          </p14:sldIdLst>
        </p14:section>
        <p14:section name="Hybrid" id="{5C4C1F99-092D-4E2E-99DB-094EA1C1C044}">
          <p14:sldIdLst>
            <p14:sldId id="792"/>
            <p14:sldId id="801"/>
            <p14:sldId id="832"/>
            <p14:sldId id="833"/>
          </p14:sldIdLst>
        </p14:section>
        <p14:section name="Migration in der realen Welt" id="{89AA1A81-3E78-4016-81BC-1AFDB65C066C}">
          <p14:sldIdLst>
            <p14:sldId id="781"/>
            <p14:sldId id="835"/>
            <p14:sldId id="819"/>
            <p14:sldId id="820"/>
            <p14:sldId id="839"/>
            <p14:sldId id="821"/>
            <p14:sldId id="834"/>
            <p14:sldId id="836"/>
            <p14:sldId id="782"/>
            <p14:sldId id="837"/>
            <p14:sldId id="805"/>
            <p14:sldId id="838"/>
            <p14:sldId id="783"/>
          </p14:sldIdLst>
        </p14:section>
        <p14:section name="Ende" id="{18CAC71A-FBF9-4A5C-90DD-28A47F1D834F}">
          <p14:sldIdLst>
            <p14:sldId id="831"/>
            <p14:sldId id="772"/>
            <p14:sldId id="654"/>
          </p14:sldIdLst>
        </p14:section>
        <p14:section name="Backup" id="{D01C1B26-D6F2-4628-9B6A-700232A65570}">
          <p14:sldIdLst>
            <p14:sldId id="800"/>
            <p14:sldId id="826"/>
            <p14:sldId id="824"/>
            <p14:sldId id="840"/>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Lamber" initials="PL" lastIdx="1" clrIdx="0">
    <p:extLst/>
  </p:cmAuthor>
  <p:cmAuthor id="2" name="Stensitzki, Thomas" initials="TST"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9" autoAdjust="0"/>
    <p:restoredTop sz="82687" autoAdjust="0"/>
  </p:normalViewPr>
  <p:slideViewPr>
    <p:cSldViewPr snapToGrid="0">
      <p:cViewPr varScale="1">
        <p:scale>
          <a:sx n="103" d="100"/>
          <a:sy n="103" d="100"/>
        </p:scale>
        <p:origin x="720" y="10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52" d="100"/>
          <a:sy n="52" d="100"/>
        </p:scale>
        <p:origin x="2680"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1T07:22:00.296" idx="4">
    <p:pos x="3275" y="864"/>
    <p:text>Schriftfarbe auf Beamer prüfen</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6-05-28T11:56:10.422" idx="3">
    <p:pos x="7350" y="144"/>
    <p:text>Desillusionierung</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6/15/2016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‹Nr.›</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6/15/2016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‹Nr.›</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6/15/2016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Postfachinhalte außer Dumpster</a:t>
            </a:r>
          </a:p>
          <a:p>
            <a:r>
              <a:rPr lang="de-DE" dirty="0"/>
              <a:t>Exchange 2003 oder 2007</a:t>
            </a:r>
          </a:p>
          <a:p>
            <a:r>
              <a:rPr lang="de-DE" dirty="0"/>
              <a:t>Keine Unterstützung für Exchange 2010 und neuer</a:t>
            </a:r>
          </a:p>
          <a:p>
            <a:r>
              <a:rPr lang="de-DE" dirty="0"/>
              <a:t>Ab</a:t>
            </a:r>
            <a:r>
              <a:rPr lang="de-DE" baseline="0" dirty="0"/>
              <a:t> 2.000 Postfächern</a:t>
            </a:r>
          </a:p>
          <a:p>
            <a:endParaRPr lang="de-DE" dirty="0"/>
          </a:p>
        </p:txBody>
      </p:sp>
      <p:sp>
        <p:nvSpPr>
          <p:cNvPr id="4" name="Datumsplatzhalter 3"/>
          <p:cNvSpPr>
            <a:spLocks noGrp="1"/>
          </p:cNvSpPr>
          <p:nvPr>
            <p:ph type="dt" idx="10"/>
          </p:nvPr>
        </p:nvSpPr>
        <p:spPr/>
        <p:txBody>
          <a:bodyPr/>
          <a:lstStyle/>
          <a:p>
            <a:fld id="{999F33E5-075D-46B1-A703-BB8FACF17B83}"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655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MEU = Mail Enabled User </a:t>
            </a:r>
          </a:p>
        </p:txBody>
      </p:sp>
      <p:sp>
        <p:nvSpPr>
          <p:cNvPr id="4" name="Datumsplatzhalter 3"/>
          <p:cNvSpPr>
            <a:spLocks noGrp="1"/>
          </p:cNvSpPr>
          <p:nvPr>
            <p:ph type="dt" idx="10"/>
          </p:nvPr>
        </p:nvSpPr>
        <p:spPr/>
        <p:txBody>
          <a:bodyPr/>
          <a:lstStyle/>
          <a:p>
            <a:fld id="{D960FF92-3F5E-4FD5-B29C-EBE536BF3C3D}"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3111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Postfachinhalte außer Dumpster</a:t>
            </a:r>
          </a:p>
          <a:p>
            <a:r>
              <a:rPr lang="de-DE" dirty="0"/>
              <a:t>Ab</a:t>
            </a:r>
            <a:r>
              <a:rPr lang="de-DE" baseline="0" dirty="0"/>
              <a:t> 150 - 2.000 Postfächer</a:t>
            </a:r>
          </a:p>
          <a:p>
            <a:r>
              <a:rPr lang="de-DE" baseline="0" dirty="0"/>
              <a:t>Exchange 2010 oder neuer</a:t>
            </a:r>
          </a:p>
          <a:p>
            <a:endParaRPr lang="de-DE" dirty="0"/>
          </a:p>
        </p:txBody>
      </p:sp>
      <p:sp>
        <p:nvSpPr>
          <p:cNvPr id="4" name="Datumsplatzhalter 3"/>
          <p:cNvSpPr>
            <a:spLocks noGrp="1"/>
          </p:cNvSpPr>
          <p:nvPr>
            <p:ph type="dt" idx="10"/>
          </p:nvPr>
        </p:nvSpPr>
        <p:spPr/>
        <p:txBody>
          <a:bodyPr/>
          <a:lstStyle/>
          <a:p>
            <a:fld id="{999F33E5-075D-46B1-A703-BB8FACF17B83}"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655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sieht die vorhandene E-Mail</a:t>
            </a:r>
            <a:r>
              <a:rPr lang="de-DE" baseline="0" dirty="0"/>
              <a:t> Infrastruktur und Netzwerkinfrastruktur aus</a:t>
            </a:r>
          </a:p>
          <a:p>
            <a:r>
              <a:rPr lang="de-DE" baseline="0" dirty="0"/>
              <a:t>Wie greifen Endbenutzer auf das Internet zu (Stichwort: Proxy)</a:t>
            </a:r>
          </a:p>
          <a:p>
            <a:r>
              <a:rPr lang="de-DE" baseline="0" dirty="0"/>
              <a:t>Gibt es bereits ein vorhandenes Office 365 Abonnement</a:t>
            </a:r>
          </a:p>
          <a:p>
            <a:r>
              <a:rPr lang="de-DE" baseline="0" dirty="0"/>
              <a:t>Existieren softwarebasierte Faxlösungen</a:t>
            </a:r>
          </a:p>
          <a:p>
            <a:r>
              <a:rPr lang="de-DE" baseline="0" dirty="0"/>
              <a:t>Wie ist die Client Situation (Betriebssysteme, Office)</a:t>
            </a:r>
          </a:p>
          <a:p>
            <a:endParaRPr lang="de-DE" dirty="0"/>
          </a:p>
        </p:txBody>
      </p:sp>
      <p:sp>
        <p:nvSpPr>
          <p:cNvPr id="4" name="Datumsplatzhalter 3"/>
          <p:cNvSpPr>
            <a:spLocks noGrp="1"/>
          </p:cNvSpPr>
          <p:nvPr>
            <p:ph type="dt" idx="10"/>
          </p:nvPr>
        </p:nvSpPr>
        <p:spPr/>
        <p:txBody>
          <a:bodyPr/>
          <a:lstStyle/>
          <a:p>
            <a:fld id="{85303556-4969-469E-A315-B89B4102BBBD}"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20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Soll Exchange Online </a:t>
            </a:r>
            <a:r>
              <a:rPr lang="de-DE" baseline="0" dirty="0" err="1"/>
              <a:t>Protection</a:t>
            </a:r>
            <a:r>
              <a:rPr lang="de-DE" baseline="0" dirty="0"/>
              <a:t> mit optionalem ATP verwendet werden oder doch eine lokale Lösung?</a:t>
            </a:r>
          </a:p>
          <a:p>
            <a:endParaRPr lang="de-DE" baseline="0" dirty="0"/>
          </a:p>
          <a:p>
            <a:endParaRPr lang="de-DE" dirty="0"/>
          </a:p>
        </p:txBody>
      </p:sp>
      <p:sp>
        <p:nvSpPr>
          <p:cNvPr id="4" name="Datumsplatzhalter 3"/>
          <p:cNvSpPr>
            <a:spLocks noGrp="1"/>
          </p:cNvSpPr>
          <p:nvPr>
            <p:ph type="dt" idx="10"/>
          </p:nvPr>
        </p:nvSpPr>
        <p:spPr/>
        <p:txBody>
          <a:bodyPr/>
          <a:lstStyle/>
          <a:p>
            <a:fld id="{85303556-4969-469E-A315-B89B4102BBBD}"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2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Vertrieb von Office 365 als Pay-As-</a:t>
            </a:r>
            <a:r>
              <a:rPr lang="de-DE" dirty="0" err="1"/>
              <a:t>You</a:t>
            </a:r>
            <a:r>
              <a:rPr lang="de-DE" dirty="0"/>
              <a:t>-Go</a:t>
            </a:r>
            <a:r>
              <a:rPr lang="de-DE" baseline="0" dirty="0"/>
              <a:t> oder über Lizenzschlüssel</a:t>
            </a:r>
          </a:p>
          <a:p>
            <a:r>
              <a:rPr lang="de-DE" baseline="0" dirty="0"/>
              <a:t>Lizenzschlüsselvertrieb </a:t>
            </a:r>
            <a:r>
              <a:rPr lang="de-DE" dirty="0"/>
              <a:t>über Cloud Solutions Provider (CSP), Open </a:t>
            </a:r>
            <a:r>
              <a:rPr lang="de-DE" dirty="0" err="1"/>
              <a:t>License</a:t>
            </a:r>
            <a:r>
              <a:rPr lang="de-DE" baseline="0" dirty="0"/>
              <a:t> / Open Value, </a:t>
            </a:r>
            <a:r>
              <a:rPr lang="de-DE" baseline="0" dirty="0" err="1"/>
              <a:t>partner</a:t>
            </a:r>
            <a:r>
              <a:rPr lang="de-DE" baseline="0" dirty="0"/>
              <a:t> (FPP/ESD – </a:t>
            </a:r>
            <a:r>
              <a:rPr lang="de-DE" baseline="0" dirty="0" err="1"/>
              <a:t>Full</a:t>
            </a:r>
            <a:r>
              <a:rPr lang="de-DE" baseline="0" dirty="0"/>
              <a:t> </a:t>
            </a:r>
            <a:r>
              <a:rPr lang="de-DE" baseline="0" dirty="0" err="1"/>
              <a:t>Packaged</a:t>
            </a:r>
            <a:r>
              <a:rPr lang="de-DE" baseline="0" dirty="0"/>
              <a:t> </a:t>
            </a:r>
            <a:r>
              <a:rPr lang="de-DE" baseline="0" dirty="0" err="1"/>
              <a:t>Product</a:t>
            </a:r>
            <a:r>
              <a:rPr lang="de-DE" baseline="0" dirty="0"/>
              <a:t>, Electronic Software Download)</a:t>
            </a:r>
          </a:p>
          <a:p>
            <a:endParaRPr lang="de-DE" dirty="0"/>
          </a:p>
        </p:txBody>
      </p:sp>
      <p:sp>
        <p:nvSpPr>
          <p:cNvPr id="4" name="Datumsplatzhalter 3"/>
          <p:cNvSpPr>
            <a:spLocks noGrp="1"/>
          </p:cNvSpPr>
          <p:nvPr>
            <p:ph type="dt" idx="10"/>
          </p:nvPr>
        </p:nvSpPr>
        <p:spPr/>
        <p:txBody>
          <a:bodyPr/>
          <a:lstStyle/>
          <a:p>
            <a:fld id="{1905DEC5-1457-4ED1-9460-5DDD75C1E24B}"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601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 Inbetriebnahme von Exchange Online müssen die erforderlichen Konfigurationen in Exchange Online vorgenommen und getestet</a:t>
            </a:r>
            <a:r>
              <a:rPr lang="de-DE" baseline="0" dirty="0"/>
              <a:t> werden</a:t>
            </a:r>
            <a:endParaRPr lang="de-DE" dirty="0"/>
          </a:p>
        </p:txBody>
      </p:sp>
      <p:sp>
        <p:nvSpPr>
          <p:cNvPr id="4" name="Datumsplatzhalter 3"/>
          <p:cNvSpPr>
            <a:spLocks noGrp="1"/>
          </p:cNvSpPr>
          <p:nvPr>
            <p:ph type="dt" idx="10"/>
          </p:nvPr>
        </p:nvSpPr>
        <p:spPr/>
        <p:txBody>
          <a:bodyPr/>
          <a:lstStyle/>
          <a:p>
            <a:fld id="{1905DEC5-1457-4ED1-9460-5DDD75C1E24B}"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6012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Ohne Rückendeckung durch</a:t>
            </a:r>
            <a:r>
              <a:rPr lang="de-DE" baseline="0" dirty="0"/>
              <a:t> die Geschäftsführung wird die Einführung von Office 365 zu einem Risiko</a:t>
            </a:r>
            <a:endParaRPr lang="de-DE" dirty="0"/>
          </a:p>
        </p:txBody>
      </p:sp>
      <p:sp>
        <p:nvSpPr>
          <p:cNvPr id="4" name="Datumsplatzhalter 3"/>
          <p:cNvSpPr>
            <a:spLocks noGrp="1"/>
          </p:cNvSpPr>
          <p:nvPr>
            <p:ph type="dt" idx="10"/>
          </p:nvPr>
        </p:nvSpPr>
        <p:spPr/>
        <p:txBody>
          <a:bodyPr/>
          <a:lstStyle/>
          <a:p>
            <a:fld id="{3A27F6FF-F3F9-4F2C-9D39-E41F36DC8C57}"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9963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C4E15EBF-0A1C-4B9F-8A96-9A48F3D14816}"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33404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24A29E55-0659-4D52-B62A-FA64EAE45DF0}"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0548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6/15/2016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1121923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6/15/2016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39</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Staged</a:t>
            </a:r>
            <a:endParaRPr lang="de-DE" dirty="0"/>
          </a:p>
        </p:txBody>
      </p:sp>
      <p:sp>
        <p:nvSpPr>
          <p:cNvPr id="4" name="Datumsplatzhalter 3"/>
          <p:cNvSpPr>
            <a:spLocks noGrp="1"/>
          </p:cNvSpPr>
          <p:nvPr>
            <p:ph type="dt" idx="10"/>
          </p:nvPr>
        </p:nvSpPr>
        <p:spPr/>
        <p:txBody>
          <a:bodyPr/>
          <a:lstStyle/>
          <a:p>
            <a:fld id="{C791C385-C3BE-4FFC-B34F-FDC3E051E1C9}"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7693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8DD0AB8F-3399-4FE1-8027-D85B0043612E}"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871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6/15/2016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2000" dirty="0"/>
              <a:t>Vollzugriff entweder über dediziertes Migrationskonto</a:t>
            </a:r>
            <a:r>
              <a:rPr lang="de-DE" sz="2000" baseline="0" dirty="0"/>
              <a:t> oder Nutzer/Kennwort Liste</a:t>
            </a:r>
            <a:endParaRPr lang="de-DE" sz="2000" dirty="0"/>
          </a:p>
        </p:txBody>
      </p:sp>
      <p:sp>
        <p:nvSpPr>
          <p:cNvPr id="4" name="Datumsplatzhalter 3"/>
          <p:cNvSpPr>
            <a:spLocks noGrp="1"/>
          </p:cNvSpPr>
          <p:nvPr>
            <p:ph type="dt" idx="10"/>
          </p:nvPr>
        </p:nvSpPr>
        <p:spPr/>
        <p:txBody>
          <a:bodyPr/>
          <a:lstStyle/>
          <a:p>
            <a:fld id="{76710B91-8D8D-472A-87F3-00220D2EEF06}"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8041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EAC = Exchange Administrative Center</a:t>
            </a:r>
          </a:p>
        </p:txBody>
      </p:sp>
      <p:sp>
        <p:nvSpPr>
          <p:cNvPr id="4" name="Datumsplatzhalter 3"/>
          <p:cNvSpPr>
            <a:spLocks noGrp="1"/>
          </p:cNvSpPr>
          <p:nvPr>
            <p:ph type="dt" idx="10"/>
          </p:nvPr>
        </p:nvSpPr>
        <p:spPr/>
        <p:txBody>
          <a:bodyPr/>
          <a:lstStyle/>
          <a:p>
            <a:fld id="{8DD0AB8F-3399-4FE1-8027-D85B0043612E}"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764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Postfachinhalte außer Dumpster</a:t>
            </a:r>
          </a:p>
          <a:p>
            <a:r>
              <a:rPr lang="de-DE" dirty="0"/>
              <a:t>AAD Connect muss hierzu deaktiviert sein</a:t>
            </a:r>
          </a:p>
          <a:p>
            <a:r>
              <a:rPr lang="de-DE" dirty="0"/>
              <a:t>Exchange 2003, 2007 oder 2010</a:t>
            </a:r>
          </a:p>
          <a:p>
            <a:r>
              <a:rPr lang="de-DE" dirty="0"/>
              <a:t>2.000</a:t>
            </a:r>
            <a:r>
              <a:rPr lang="de-DE" baseline="0" dirty="0"/>
              <a:t> Postfächer unterstützt, aber nur bis 150 Postfächer empfohlen</a:t>
            </a:r>
            <a:endParaRPr lang="de-DE" dirty="0"/>
          </a:p>
        </p:txBody>
      </p:sp>
      <p:sp>
        <p:nvSpPr>
          <p:cNvPr id="4" name="Datumsplatzhalter 3"/>
          <p:cNvSpPr>
            <a:spLocks noGrp="1"/>
          </p:cNvSpPr>
          <p:nvPr>
            <p:ph type="dt" idx="10"/>
          </p:nvPr>
        </p:nvSpPr>
        <p:spPr/>
        <p:txBody>
          <a:bodyPr/>
          <a:lstStyle/>
          <a:p>
            <a:fld id="{999F33E5-075D-46B1-A703-BB8FACF17B83}"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6555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Postfachinhalte außer Dumpster</a:t>
            </a:r>
          </a:p>
          <a:p>
            <a:r>
              <a:rPr lang="de-DE" dirty="0"/>
              <a:t>AAD Connect muss hierzu deaktiviert sein</a:t>
            </a:r>
          </a:p>
          <a:p>
            <a:r>
              <a:rPr lang="de-DE" dirty="0"/>
              <a:t>Exchange 2003, 2007 oder 2010</a:t>
            </a:r>
          </a:p>
          <a:p>
            <a:r>
              <a:rPr lang="de-DE" dirty="0"/>
              <a:t>2.000</a:t>
            </a:r>
            <a:r>
              <a:rPr lang="de-DE" baseline="0" dirty="0"/>
              <a:t> Postfächer unterstützt, aber nur bis 150 Postfächer empfohlen</a:t>
            </a:r>
            <a:endParaRPr lang="de-DE" dirty="0"/>
          </a:p>
        </p:txBody>
      </p:sp>
      <p:sp>
        <p:nvSpPr>
          <p:cNvPr id="4" name="Datumsplatzhalter 3"/>
          <p:cNvSpPr>
            <a:spLocks noGrp="1"/>
          </p:cNvSpPr>
          <p:nvPr>
            <p:ph type="dt" idx="10"/>
          </p:nvPr>
        </p:nvSpPr>
        <p:spPr/>
        <p:txBody>
          <a:bodyPr/>
          <a:lstStyle/>
          <a:p>
            <a:fld id="{999F33E5-075D-46B1-A703-BB8FACF17B83}"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052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aktivierte</a:t>
            </a:r>
            <a:r>
              <a:rPr lang="de-DE" baseline="0" dirty="0"/>
              <a:t> Postfächer können nicht migriert werden</a:t>
            </a:r>
          </a:p>
          <a:p>
            <a:r>
              <a:rPr lang="de-DE" baseline="0" dirty="0"/>
              <a:t>Postfächer nicht sichtbar im Adressbuch können nicht migriert werden</a:t>
            </a:r>
          </a:p>
          <a:p>
            <a:r>
              <a:rPr lang="de-DE" baseline="0" dirty="0"/>
              <a:t>Neues Cloud Postfach wird erstellt, Daten werden kopiert</a:t>
            </a:r>
          </a:p>
        </p:txBody>
      </p:sp>
      <p:sp>
        <p:nvSpPr>
          <p:cNvPr id="4" name="Datumsplatzhalter 3"/>
          <p:cNvSpPr>
            <a:spLocks noGrp="1"/>
          </p:cNvSpPr>
          <p:nvPr>
            <p:ph type="dt" idx="10"/>
          </p:nvPr>
        </p:nvSpPr>
        <p:spPr/>
        <p:txBody>
          <a:bodyPr/>
          <a:lstStyle/>
          <a:p>
            <a:fld id="{40B8AE58-EE7E-4CA4-91C6-F1E2C2A5D5E4}"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2515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D2CB8A51-AFED-4309-BD53-33FF8FD69F02}" type="datetime1">
              <a:rPr lang="en-US" smtClean="0"/>
              <a:t>6/15/2016</a:t>
            </a:fld>
            <a:endParaRPr lang="en-US"/>
          </a:p>
        </p:txBody>
      </p:sp>
      <p:sp>
        <p:nvSpPr>
          <p:cNvPr id="5" name="Foliennummernplatzhalt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Kopfzeilenplatzhalter 5"/>
          <p:cNvSpPr>
            <a:spLocks noGrp="1"/>
          </p:cNvSpPr>
          <p:nvPr>
            <p:ph type="hdr" sz="quarter" idx="12"/>
          </p:nvPr>
        </p:nvSpPr>
        <p:spPr/>
        <p:txBody>
          <a:bodyPr/>
          <a:lstStyle/>
          <a:p>
            <a:r>
              <a:rPr lang="en-US"/>
              <a:t>Microsoft Office</a:t>
            </a:r>
            <a:endParaRPr lang="en-US" dirty="0"/>
          </a:p>
        </p:txBody>
      </p:sp>
      <p:sp>
        <p:nvSpPr>
          <p:cNvPr id="7" name="Fußzeilenplatzhalt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24594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2400" y="5004177"/>
            <a:ext cx="6468745" cy="178636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385724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goo.gl/ELxRzN" TargetMode="External"/><Relationship Id="rId2" Type="http://schemas.openxmlformats.org/officeDocument/2006/relationships/hyperlink" Target="https://goo.gl/6jlkxJ" TargetMode="External"/><Relationship Id="rId1" Type="http://schemas.openxmlformats.org/officeDocument/2006/relationships/slideLayout" Target="../slideLayouts/slideLayout6.xml"/><Relationship Id="rId5" Type="http://schemas.openxmlformats.org/officeDocument/2006/relationships/hyperlink" Target="https://goo.gl/WPcsZ2" TargetMode="External"/><Relationship Id="rId4" Type="http://schemas.openxmlformats.org/officeDocument/2006/relationships/hyperlink" Target="http://goo.gl/kFIfrc"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comments" Target="../comments/comment1.xml"/><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8694" y="1017037"/>
            <a:ext cx="10237787" cy="2089701"/>
          </a:xfrm>
        </p:spPr>
        <p:txBody>
          <a:bodyPr/>
          <a:lstStyle/>
          <a:p>
            <a:r>
              <a:rPr lang="en-US" b="1" dirty="0" err="1"/>
              <a:t>Migrationsstrategien</a:t>
            </a:r>
            <a:br>
              <a:rPr lang="en-US" b="1" dirty="0"/>
            </a:br>
            <a:r>
              <a:rPr lang="en-US" b="1" dirty="0"/>
              <a:t>On-</a:t>
            </a:r>
            <a:r>
              <a:rPr lang="en-US" b="1" dirty="0" err="1"/>
              <a:t>Prem</a:t>
            </a:r>
            <a:r>
              <a:rPr lang="en-US" b="1" dirty="0"/>
              <a:t>/Exchange Online</a:t>
            </a:r>
            <a:endParaRPr lang="en-US" dirty="0"/>
          </a:p>
        </p:txBody>
      </p:sp>
      <p:sp>
        <p:nvSpPr>
          <p:cNvPr id="5" name="Text Placeholder 4"/>
          <p:cNvSpPr>
            <a:spLocks noGrp="1"/>
          </p:cNvSpPr>
          <p:nvPr>
            <p:ph type="body" sz="quarter" idx="12"/>
          </p:nvPr>
        </p:nvSpPr>
        <p:spPr/>
        <p:txBody>
          <a:bodyPr/>
          <a:lstStyle/>
          <a:p>
            <a:r>
              <a:rPr lang="en-US" dirty="0"/>
              <a:t>Thomas Stensitzki</a:t>
            </a:r>
          </a:p>
          <a:p>
            <a:r>
              <a:rPr lang="en-US" dirty="0" err="1"/>
              <a:t>Geschäftsführer</a:t>
            </a:r>
            <a:endParaRPr lang="en-US" dirty="0"/>
          </a:p>
          <a:p>
            <a:r>
              <a:rPr lang="en-US" dirty="0"/>
              <a:t>Granikos GmbH &amp; Co. KG</a:t>
            </a:r>
          </a:p>
        </p:txBody>
      </p:sp>
      <p:sp>
        <p:nvSpPr>
          <p:cNvPr id="2" name="TextBox 1"/>
          <p:cNvSpPr txBox="1"/>
          <p:nvPr/>
        </p:nvSpPr>
        <p:spPr>
          <a:xfrm>
            <a:off x="7274560" y="6488668"/>
            <a:ext cx="4266617" cy="369332"/>
          </a:xfrm>
          <a:prstGeom prst="rect">
            <a:avLst/>
          </a:prstGeom>
          <a:noFill/>
        </p:spPr>
        <p:txBody>
          <a:bodyPr wrap="none" lIns="0" tIns="0" rIns="0" bIns="0" rtlCol="0">
            <a:spAutoFit/>
          </a:bodyPr>
          <a:lstStyle/>
          <a:p>
            <a:r>
              <a:rPr lang="en-US" sz="2400" spc="-70" dirty="0">
                <a:solidFill>
                  <a:schemeClr val="bg1"/>
                </a:solidFill>
              </a:rPr>
              <a:t>5</a:t>
            </a:r>
            <a:r>
              <a:rPr lang="en-US" sz="2400" spc="-70" baseline="30000" dirty="0">
                <a:solidFill>
                  <a:schemeClr val="bg1"/>
                </a:solidFill>
              </a:rPr>
              <a:t>th</a:t>
            </a:r>
            <a:r>
              <a:rPr lang="en-US" sz="2400" spc="-70" dirty="0">
                <a:solidFill>
                  <a:schemeClr val="bg1"/>
                </a:solidFill>
              </a:rPr>
              <a:t> Pill - </a:t>
            </a:r>
            <a:r>
              <a:rPr lang="en-US" sz="2400" spc="-70" dirty="0" err="1">
                <a:solidFill>
                  <a:schemeClr val="bg1"/>
                </a:solidFill>
              </a:rPr>
              <a:t>Nürnberg</a:t>
            </a:r>
            <a:r>
              <a:rPr lang="en-US" sz="2400" spc="-70" dirty="0">
                <a:solidFill>
                  <a:schemeClr val="bg1"/>
                </a:solidFill>
              </a:rPr>
              <a:t>, 16</a:t>
            </a:r>
            <a:r>
              <a:rPr lang="en-US" sz="2400" spc="-70" baseline="30000" dirty="0">
                <a:solidFill>
                  <a:schemeClr val="bg1"/>
                </a:solidFill>
              </a:rPr>
              <a:t>th</a:t>
            </a:r>
            <a:r>
              <a:rPr lang="en-US" sz="2400" spc="-70" dirty="0">
                <a:solidFill>
                  <a:schemeClr val="bg1"/>
                </a:solidFill>
              </a:rPr>
              <a:t> June 2016</a:t>
            </a:r>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Migrationsoptionen</a:t>
            </a:r>
          </a:p>
        </p:txBody>
      </p:sp>
      <p:sp>
        <p:nvSpPr>
          <p:cNvPr id="6" name="Inhaltsplatzhalter 5"/>
          <p:cNvSpPr>
            <a:spLocks noGrp="1"/>
          </p:cNvSpPr>
          <p:nvPr>
            <p:ph sz="quarter" idx="4"/>
          </p:nvPr>
        </p:nvSpPr>
        <p:spPr/>
        <p:txBody>
          <a:bodyPr/>
          <a:lstStyle/>
          <a:p>
            <a:r>
              <a:rPr lang="de-DE" dirty="0" err="1"/>
              <a:t>Cutover</a:t>
            </a:r>
            <a:r>
              <a:rPr lang="de-DE" dirty="0"/>
              <a:t> Migration</a:t>
            </a:r>
          </a:p>
        </p:txBody>
      </p:sp>
    </p:spTree>
    <p:extLst>
      <p:ext uri="{BB962C8B-B14F-4D97-AF65-F5344CB8AC3E}">
        <p14:creationId xmlns:p14="http://schemas.microsoft.com/office/powerpoint/2010/main" val="26118870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Cutover</a:t>
            </a:r>
            <a:r>
              <a:rPr lang="de-DE" dirty="0"/>
              <a:t> Postfach Migration</a:t>
            </a:r>
          </a:p>
        </p:txBody>
      </p:sp>
      <p:sp>
        <p:nvSpPr>
          <p:cNvPr id="3" name="Textplatzhalter 4"/>
          <p:cNvSpPr>
            <a:spLocks noGrp="1"/>
          </p:cNvSpPr>
          <p:nvPr>
            <p:ph type="body" sz="quarter" idx="10"/>
          </p:nvPr>
        </p:nvSpPr>
        <p:spPr>
          <a:xfrm>
            <a:off x="519112" y="1447798"/>
            <a:ext cx="11350995" cy="4808623"/>
          </a:xfrm>
        </p:spPr>
        <p:txBody>
          <a:bodyPr/>
          <a:lstStyle/>
          <a:p>
            <a:r>
              <a:rPr lang="de-DE" dirty="0"/>
              <a:t>Schnelle und einfache Migration</a:t>
            </a:r>
          </a:p>
          <a:p>
            <a:pPr lvl="1"/>
            <a:r>
              <a:rPr lang="de-DE" dirty="0"/>
              <a:t>Bis 2.000 Postfächer</a:t>
            </a:r>
          </a:p>
          <a:p>
            <a:r>
              <a:rPr lang="de-DE" dirty="0"/>
              <a:t>Unterstützt Exchange 2003, 2007 und 2010</a:t>
            </a:r>
          </a:p>
          <a:p>
            <a:pPr lvl="1"/>
            <a:r>
              <a:rPr lang="de-DE" dirty="0"/>
              <a:t>Lokale und gehostete Exchange Organisationen</a:t>
            </a:r>
          </a:p>
          <a:p>
            <a:r>
              <a:rPr lang="de-DE" dirty="0"/>
              <a:t>Identitätsmanagement in Office 365</a:t>
            </a:r>
          </a:p>
          <a:p>
            <a:r>
              <a:rPr lang="de-DE" dirty="0"/>
              <a:t>Outlook Anywhere aktiviert</a:t>
            </a:r>
          </a:p>
          <a:p>
            <a:r>
              <a:rPr lang="de-DE" dirty="0"/>
              <a:t>Migrationskonto erforderlich</a:t>
            </a:r>
          </a:p>
          <a:p>
            <a:endParaRPr lang="de-D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219" y="4562305"/>
            <a:ext cx="5068888" cy="1549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045951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Cutover</a:t>
            </a:r>
            <a:r>
              <a:rPr lang="de-DE" dirty="0"/>
              <a:t> Postfach Migration</a:t>
            </a:r>
          </a:p>
        </p:txBody>
      </p:sp>
      <p:sp>
        <p:nvSpPr>
          <p:cNvPr id="3" name="Textplatzhalter 4"/>
          <p:cNvSpPr>
            <a:spLocks noGrp="1"/>
          </p:cNvSpPr>
          <p:nvPr>
            <p:ph type="body" sz="quarter" idx="10"/>
          </p:nvPr>
        </p:nvSpPr>
        <p:spPr>
          <a:xfrm>
            <a:off x="519112" y="1447798"/>
            <a:ext cx="11350995" cy="5064097"/>
          </a:xfrm>
        </p:spPr>
        <p:txBody>
          <a:bodyPr/>
          <a:lstStyle/>
          <a:p>
            <a:r>
              <a:rPr lang="de-DE" dirty="0"/>
              <a:t>Migration aller Postfachinhalte (außer Dumpster)</a:t>
            </a:r>
          </a:p>
          <a:p>
            <a:r>
              <a:rPr lang="de-DE" dirty="0"/>
              <a:t>Erstsynchronisierung der Postfachinhalte</a:t>
            </a:r>
          </a:p>
          <a:p>
            <a:r>
              <a:rPr lang="de-DE" dirty="0"/>
              <a:t>Postfachzugriff in Office 365</a:t>
            </a:r>
          </a:p>
          <a:p>
            <a:r>
              <a:rPr lang="de-DE" dirty="0"/>
              <a:t>Inkrementelle Synchronisierung bis zur Löschung des Migrationsbatches</a:t>
            </a:r>
            <a:br>
              <a:rPr lang="de-DE" dirty="0"/>
            </a:br>
            <a:endParaRPr lang="de-DE" dirty="0"/>
          </a:p>
          <a:p>
            <a:pPr marL="0" indent="0">
              <a:buNone/>
            </a:pPr>
            <a:r>
              <a:rPr lang="de-DE" dirty="0">
                <a:solidFill>
                  <a:schemeClr val="accent1"/>
                </a:solidFill>
              </a:rPr>
              <a:t>Nicht möglich mit AAD </a:t>
            </a:r>
            <a:br>
              <a:rPr lang="de-DE" dirty="0">
                <a:solidFill>
                  <a:schemeClr val="accent1"/>
                </a:solidFill>
              </a:rPr>
            </a:br>
            <a:r>
              <a:rPr lang="de-DE" dirty="0">
                <a:solidFill>
                  <a:schemeClr val="accent1"/>
                </a:solidFill>
              </a:rPr>
              <a:t>Synchronisierung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219" y="4562305"/>
            <a:ext cx="5068888" cy="1549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953010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Cutover</a:t>
            </a:r>
            <a:r>
              <a:rPr lang="de-DE" dirty="0"/>
              <a:t> Postfach Migration</a:t>
            </a:r>
          </a:p>
        </p:txBody>
      </p:sp>
      <p:sp>
        <p:nvSpPr>
          <p:cNvPr id="4" name="Rectangle 10"/>
          <p:cNvSpPr/>
          <p:nvPr/>
        </p:nvSpPr>
        <p:spPr bwMode="auto">
          <a:xfrm>
            <a:off x="548640" y="1371600"/>
            <a:ext cx="5415598" cy="4572000"/>
          </a:xfrm>
          <a:prstGeom prst="rect">
            <a:avLst/>
          </a:prstGeom>
          <a:solidFill>
            <a:srgbClr val="5B9BD5">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kumimoji="0" lang="de-DE" sz="3600" b="0" i="0" u="none" strike="noStrike" kern="0" cap="none" spc="0" normalizeH="0" baseline="0" noProof="0" dirty="0">
                <a:ln>
                  <a:noFill/>
                </a:ln>
                <a:solidFill>
                  <a:srgbClr val="FFFFFF"/>
                </a:solidFill>
                <a:effectLst/>
                <a:uLnTx/>
                <a:uFillTx/>
                <a:latin typeface="Segoe UI Light"/>
              </a:rPr>
              <a:t>Migrierte Inhalte</a:t>
            </a:r>
            <a:endParaRPr kumimoji="0" lang="de-DE" sz="32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lang="de-DE" sz="2400" kern="0" dirty="0">
                <a:solidFill>
                  <a:srgbClr val="FFFFFF"/>
                </a:solidFill>
                <a:latin typeface="Segoe UI Light"/>
              </a:rPr>
              <a:t>E-Mail Nachrichten und Ordner</a:t>
            </a:r>
            <a:endParaRPr kumimoji="0" lang="de-DE" sz="24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Regeln und</a:t>
            </a:r>
            <a:r>
              <a:rPr kumimoji="0" lang="de-DE" sz="2400" b="0" i="0" u="none" strike="noStrike" kern="0" cap="none" spc="0" normalizeH="0" noProof="0" dirty="0">
                <a:ln>
                  <a:noFill/>
                </a:ln>
                <a:solidFill>
                  <a:srgbClr val="FFFFFF"/>
                </a:solidFill>
                <a:effectLst/>
                <a:uLnTx/>
                <a:uFillTx/>
                <a:latin typeface="Segoe UI Light"/>
              </a:rPr>
              <a:t> Kategorien</a:t>
            </a:r>
            <a:endParaRPr kumimoji="0" lang="de-DE" sz="24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lang="de-DE" sz="2400" kern="0" dirty="0">
                <a:solidFill>
                  <a:srgbClr val="FFFFFF"/>
                </a:solidFill>
                <a:latin typeface="Segoe UI Light"/>
              </a:rPr>
              <a:t>Kalender</a:t>
            </a:r>
            <a:endParaRPr kumimoji="0" lang="de-DE" sz="24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Out-</a:t>
            </a:r>
            <a:r>
              <a:rPr kumimoji="0" lang="de-DE" sz="2400" b="0" i="0" u="none" strike="noStrike" kern="0" cap="none" spc="0" normalizeH="0" baseline="0" noProof="0" dirty="0" err="1">
                <a:ln>
                  <a:noFill/>
                </a:ln>
                <a:solidFill>
                  <a:srgbClr val="FFFFFF"/>
                </a:solidFill>
                <a:effectLst/>
                <a:uLnTx/>
                <a:uFillTx/>
                <a:latin typeface="Segoe UI Light"/>
              </a:rPr>
              <a:t>of</a:t>
            </a:r>
            <a:r>
              <a:rPr kumimoji="0" lang="de-DE" sz="2400" b="0" i="0" u="none" strike="noStrike" kern="0" cap="none" spc="0" normalizeH="0" baseline="0" noProof="0" dirty="0">
                <a:ln>
                  <a:noFill/>
                </a:ln>
                <a:solidFill>
                  <a:srgbClr val="FFFFFF"/>
                </a:solidFill>
                <a:effectLst/>
                <a:uLnTx/>
                <a:uFillTx/>
                <a:latin typeface="Segoe UI Light"/>
              </a:rPr>
              <a:t>-Office Einstellungen</a:t>
            </a: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Kontakten</a:t>
            </a: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Aufgaben</a:t>
            </a: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lang="de-DE" sz="2400" kern="0" noProof="0" dirty="0">
                <a:solidFill>
                  <a:srgbClr val="FFFFFF"/>
                </a:solidFill>
                <a:latin typeface="Segoe UI Light"/>
              </a:rPr>
              <a:t>Stellvertreter- und Ordner-berechtigungen</a:t>
            </a:r>
            <a:endParaRPr kumimoji="0" lang="de-DE" sz="24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Outlook Einstellungen (z.B. Favoriten)</a:t>
            </a:r>
          </a:p>
        </p:txBody>
      </p:sp>
      <p:sp>
        <p:nvSpPr>
          <p:cNvPr id="5" name="Rectangle 11"/>
          <p:cNvSpPr/>
          <p:nvPr/>
        </p:nvSpPr>
        <p:spPr bwMode="auto">
          <a:xfrm>
            <a:off x="6229511" y="1377950"/>
            <a:ext cx="5413248"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a:spcAft>
                <a:spcPts val="600"/>
              </a:spcAft>
              <a:defRPr/>
            </a:pPr>
            <a:r>
              <a:rPr lang="de-DE" sz="3600" kern="0" dirty="0">
                <a:solidFill>
                  <a:srgbClr val="FFFFFF"/>
                </a:solidFill>
                <a:latin typeface="Segoe UI Light"/>
              </a:rPr>
              <a:t>Nicht migrierte Inhalte</a:t>
            </a:r>
          </a:p>
          <a:p>
            <a:pPr marL="457200" indent="-457200">
              <a:spcAft>
                <a:spcPts val="300"/>
              </a:spcAft>
              <a:buFont typeface="Wingdings" pitchFamily="2" charset="2"/>
              <a:buChar char="§"/>
              <a:defRPr/>
            </a:pPr>
            <a:r>
              <a:rPr lang="de-DE" sz="2400" kern="0" dirty="0">
                <a:solidFill>
                  <a:srgbClr val="FFFFFF"/>
                </a:solidFill>
                <a:latin typeface="Segoe UI Light"/>
              </a:rPr>
              <a:t>Sicherheitsgruppen, Dynamische Verteilerlisten</a:t>
            </a:r>
          </a:p>
          <a:p>
            <a:pPr marL="457200" indent="-457200">
              <a:spcAft>
                <a:spcPts val="300"/>
              </a:spcAft>
              <a:buFont typeface="Wingdings" pitchFamily="2" charset="2"/>
              <a:buChar char="§"/>
              <a:defRPr/>
            </a:pPr>
            <a:r>
              <a:rPr lang="de-DE" sz="2400" kern="0" dirty="0">
                <a:solidFill>
                  <a:srgbClr val="FFFFFF"/>
                </a:solidFill>
                <a:latin typeface="Segoe UI Light"/>
              </a:rPr>
              <a:t>System Postfächer</a:t>
            </a:r>
          </a:p>
          <a:p>
            <a:pPr marL="457200" indent="-457200">
              <a:spcAft>
                <a:spcPts val="300"/>
              </a:spcAft>
              <a:buFont typeface="Wingdings" pitchFamily="2" charset="2"/>
              <a:buChar char="§"/>
              <a:defRPr/>
            </a:pPr>
            <a:r>
              <a:rPr lang="de-DE" sz="2400" kern="0" dirty="0">
                <a:solidFill>
                  <a:srgbClr val="FFFFFF"/>
                </a:solidFill>
                <a:latin typeface="Segoe UI Light"/>
              </a:rPr>
              <a:t>Dumpster</a:t>
            </a:r>
          </a:p>
          <a:p>
            <a:pPr marL="457200" indent="-457200">
              <a:spcAft>
                <a:spcPts val="300"/>
              </a:spcAft>
              <a:buFont typeface="Wingdings" pitchFamily="2" charset="2"/>
              <a:buChar char="§"/>
              <a:defRPr/>
            </a:pPr>
            <a:r>
              <a:rPr lang="de-DE" sz="2400" kern="0" dirty="0">
                <a:solidFill>
                  <a:srgbClr val="FFFFFF"/>
                </a:solidFill>
                <a:latin typeface="Segoe UI Light"/>
              </a:rPr>
              <a:t>Senden-Als Berechtigungen</a:t>
            </a:r>
          </a:p>
          <a:p>
            <a:pPr marL="457200" indent="-457200">
              <a:spcAft>
                <a:spcPts val="300"/>
              </a:spcAft>
              <a:buFont typeface="Wingdings" pitchFamily="2" charset="2"/>
              <a:buChar char="§"/>
              <a:defRPr/>
            </a:pPr>
            <a:endParaRPr lang="de-DE" sz="2400" kern="0" dirty="0">
              <a:solidFill>
                <a:srgbClr val="FFFFFF"/>
              </a:solidFill>
              <a:latin typeface="Segoe UI Light"/>
            </a:endParaRPr>
          </a:p>
        </p:txBody>
      </p:sp>
    </p:spTree>
    <p:extLst>
      <p:ext uri="{BB962C8B-B14F-4D97-AF65-F5344CB8AC3E}">
        <p14:creationId xmlns:p14="http://schemas.microsoft.com/office/powerpoint/2010/main" val="28780239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Cutover</a:t>
            </a:r>
            <a:r>
              <a:rPr lang="de-DE" dirty="0"/>
              <a:t> Postfach Migration</a:t>
            </a:r>
          </a:p>
        </p:txBody>
      </p:sp>
      <p:grpSp>
        <p:nvGrpSpPr>
          <p:cNvPr id="5" name="Group 10"/>
          <p:cNvGrpSpPr/>
          <p:nvPr/>
        </p:nvGrpSpPr>
        <p:grpSpPr>
          <a:xfrm>
            <a:off x="8884255" y="1371600"/>
            <a:ext cx="1280160" cy="4572000"/>
            <a:chOff x="8874542" y="1371600"/>
            <a:chExt cx="1280160" cy="4572000"/>
          </a:xfrm>
        </p:grpSpPr>
        <p:sp>
          <p:nvSpPr>
            <p:cNvPr id="6" name="Rectangle 17"/>
            <p:cNvSpPr/>
            <p:nvPr/>
          </p:nvSpPr>
          <p:spPr bwMode="auto">
            <a:xfrm>
              <a:off x="8874542" y="1371600"/>
              <a:ext cx="1280160"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defTabSz="914099">
                <a:defRPr/>
              </a:pPr>
              <a:r>
                <a:rPr lang="de-DE" sz="1400" kern="0" dirty="0">
                  <a:solidFill>
                    <a:srgbClr val="FFFFFF"/>
                  </a:solidFill>
                </a:rPr>
                <a:t>Finaler </a:t>
              </a:r>
              <a:r>
                <a:rPr lang="de-DE" sz="1400" kern="0" dirty="0" err="1">
                  <a:solidFill>
                    <a:srgbClr val="FFFFFF"/>
                  </a:solidFill>
                </a:rPr>
                <a:t>Sync</a:t>
              </a:r>
              <a:br>
                <a:rPr lang="de-DE" sz="1400" kern="0" dirty="0">
                  <a:solidFill>
                    <a:srgbClr val="FFFFFF"/>
                  </a:solidFill>
                </a:rPr>
              </a:br>
              <a:r>
                <a:rPr lang="de-DE" sz="1400" kern="0" dirty="0">
                  <a:solidFill>
                    <a:srgbClr val="FFFFFF"/>
                  </a:solidFill>
                </a:rPr>
                <a:t>und </a:t>
              </a:r>
              <a:r>
                <a:rPr lang="de-DE" sz="1400" kern="0" dirty="0" err="1">
                  <a:solidFill>
                    <a:srgbClr val="FFFFFF"/>
                  </a:solidFill>
                </a:rPr>
                <a:t>Cleanup</a:t>
              </a:r>
              <a:endParaRPr lang="de-DE" sz="1400" kern="0" dirty="0">
                <a:solidFill>
                  <a:srgbClr val="FFFFFF"/>
                </a:solidFill>
              </a:endParaRP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986753" y="1504656"/>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12"/>
          <p:cNvGrpSpPr/>
          <p:nvPr/>
        </p:nvGrpSpPr>
        <p:grpSpPr>
          <a:xfrm>
            <a:off x="4720673" y="1371600"/>
            <a:ext cx="1280161" cy="4577080"/>
            <a:chOff x="4738685" y="1371600"/>
            <a:chExt cx="1280161" cy="4577080"/>
          </a:xfrm>
        </p:grpSpPr>
        <p:grpSp>
          <p:nvGrpSpPr>
            <p:cNvPr id="9" name="Group 7"/>
            <p:cNvGrpSpPr/>
            <p:nvPr/>
          </p:nvGrpSpPr>
          <p:grpSpPr>
            <a:xfrm>
              <a:off x="4746412" y="1371600"/>
              <a:ext cx="1272434" cy="2240280"/>
              <a:chOff x="4746412" y="1371600"/>
              <a:chExt cx="1272434" cy="2240280"/>
            </a:xfrm>
          </p:grpSpPr>
          <p:sp>
            <p:nvSpPr>
              <p:cNvPr id="13" name="Rectangle 77"/>
              <p:cNvSpPr/>
              <p:nvPr/>
            </p:nvSpPr>
            <p:spPr bwMode="auto">
              <a:xfrm>
                <a:off x="4746412" y="1371600"/>
                <a:ext cx="1272434" cy="224028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4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Segoe UI"/>
                  </a:rPr>
                  <a:t>Initialer</a:t>
                </a:r>
                <a:br>
                  <a:rPr kumimoji="0" lang="de-DE" sz="1400" b="0" i="0" u="none" strike="noStrike" kern="0" cap="none" spc="0" normalizeH="0" baseline="0" noProof="0" dirty="0">
                    <a:ln>
                      <a:noFill/>
                    </a:ln>
                    <a:solidFill>
                      <a:srgbClr val="FFFFFF"/>
                    </a:solidFill>
                    <a:effectLst/>
                    <a:uLnTx/>
                    <a:uFillTx/>
                    <a:latin typeface="Segoe UI"/>
                  </a:rPr>
                </a:br>
                <a:r>
                  <a:rPr kumimoji="0" lang="de-DE" sz="1400" b="0" i="0" u="none" strike="noStrike" kern="0" cap="none" spc="0" normalizeH="0" baseline="0" noProof="0" dirty="0" err="1">
                    <a:ln>
                      <a:noFill/>
                    </a:ln>
                    <a:solidFill>
                      <a:srgbClr val="FFFFFF"/>
                    </a:solidFill>
                    <a:effectLst/>
                    <a:uLnTx/>
                    <a:uFillTx/>
                    <a:latin typeface="Segoe UI"/>
                  </a:rPr>
                  <a:t>Sync</a:t>
                </a:r>
                <a:endParaRPr kumimoji="0" lang="de-DE" sz="1400" b="0" i="0" u="none" strike="noStrike" kern="0" cap="none" spc="0" normalizeH="0" baseline="0" noProof="0" dirty="0">
                  <a:ln>
                    <a:noFill/>
                  </a:ln>
                  <a:solidFill>
                    <a:srgbClr val="FFFFFF"/>
                  </a:solidFill>
                  <a:effectLst/>
                  <a:uLnTx/>
                  <a:uFillTx/>
                  <a:latin typeface="Segoe UI"/>
                </a:endParaRPr>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74139" y="1468117"/>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6"/>
            <p:cNvGrpSpPr/>
            <p:nvPr/>
          </p:nvGrpSpPr>
          <p:grpSpPr>
            <a:xfrm>
              <a:off x="4738685" y="3708400"/>
              <a:ext cx="1280160" cy="2240280"/>
              <a:chOff x="4738685" y="3708400"/>
              <a:chExt cx="1280160" cy="2240280"/>
            </a:xfrm>
          </p:grpSpPr>
          <p:sp>
            <p:nvSpPr>
              <p:cNvPr id="11" name="Rectangle 15"/>
              <p:cNvSpPr/>
              <p:nvPr/>
            </p:nvSpPr>
            <p:spPr bwMode="auto">
              <a:xfrm>
                <a:off x="4738685" y="3708400"/>
                <a:ext cx="1280160" cy="224028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4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400" b="1" i="0" u="none" strike="noStrike" kern="0" cap="none" spc="0" normalizeH="0" baseline="0" noProof="0" dirty="0">
                  <a:ln>
                    <a:noFill/>
                  </a:ln>
                  <a:solidFill>
                    <a:srgbClr val="FFFFFF"/>
                  </a:solidFill>
                  <a:effectLst/>
                  <a:uLnTx/>
                  <a:uFillTx/>
                  <a:latin typeface="Segoe UI Light"/>
                </a:endParaRPr>
              </a:p>
              <a:p>
                <a:pPr lvl="0" algn="ctr" defTabSz="914099">
                  <a:defRPr/>
                </a:pPr>
                <a:r>
                  <a:rPr lang="de-DE" sz="1400" kern="0" dirty="0">
                    <a:solidFill>
                      <a:srgbClr val="FFFFFF"/>
                    </a:solidFill>
                  </a:rPr>
                  <a:t>Delta-</a:t>
                </a:r>
                <a:r>
                  <a:rPr lang="de-DE" sz="1400" kern="0" dirty="0" err="1">
                    <a:solidFill>
                      <a:srgbClr val="FFFFFF"/>
                    </a:solidFill>
                  </a:rPr>
                  <a:t>Sync</a:t>
                </a:r>
                <a:r>
                  <a:rPr lang="de-DE" sz="1400" kern="0" dirty="0">
                    <a:solidFill>
                      <a:srgbClr val="FFFFFF"/>
                    </a:solidFill>
                  </a:rPr>
                  <a:t> </a:t>
                </a:r>
                <a:br>
                  <a:rPr lang="de-DE" sz="1400" kern="0" dirty="0">
                    <a:solidFill>
                      <a:srgbClr val="FFFFFF"/>
                    </a:solidFill>
                  </a:rPr>
                </a:br>
                <a:r>
                  <a:rPr lang="de-DE" sz="1400" kern="0" dirty="0">
                    <a:solidFill>
                      <a:srgbClr val="FFFFFF"/>
                    </a:solidFill>
                  </a:rPr>
                  <a:t>alle 24 Stunden</a:t>
                </a:r>
              </a:p>
            </p:txBody>
          </p:sp>
          <p:pic>
            <p:nvPicPr>
              <p:cNvPr id="1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978" t="19489" r="15368" b="15015"/>
              <a:stretch/>
            </p:blipFill>
            <p:spPr bwMode="auto">
              <a:xfrm>
                <a:off x="5023043" y="3776048"/>
                <a:ext cx="764336" cy="718709"/>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15" name="Group 9"/>
          <p:cNvGrpSpPr/>
          <p:nvPr/>
        </p:nvGrpSpPr>
        <p:grpSpPr>
          <a:xfrm>
            <a:off x="7499610" y="1371600"/>
            <a:ext cx="1280160" cy="4572000"/>
            <a:chOff x="7503009" y="1371600"/>
            <a:chExt cx="1280160" cy="4572000"/>
          </a:xfrm>
        </p:grpSpPr>
        <p:sp>
          <p:nvSpPr>
            <p:cNvPr id="16" name="Rectangle 16"/>
            <p:cNvSpPr/>
            <p:nvPr/>
          </p:nvSpPr>
          <p:spPr bwMode="auto">
            <a:xfrm>
              <a:off x="7503009" y="1371600"/>
              <a:ext cx="128016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defTabSz="914099">
                <a:defRPr/>
              </a:pPr>
              <a:r>
                <a:rPr lang="de-DE" sz="1400" kern="0" dirty="0">
                  <a:solidFill>
                    <a:srgbClr val="FFFFFF"/>
                  </a:solidFill>
                </a:rPr>
                <a:t>Migration als abgeschlossen markieren</a:t>
              </a:r>
            </a:p>
          </p:txBody>
        </p:sp>
        <p:pic>
          <p:nvPicPr>
            <p:cNvPr id="17" name="Picture 16" descr="W:\Open Engagements\Productivity\MS-Unified Communications\#1601 BizProd MOD Team Core Content Work\New Iconography\Words\Yes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96518" y="1373147"/>
              <a:ext cx="951658" cy="9516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8"/>
          <p:cNvGrpSpPr/>
          <p:nvPr/>
        </p:nvGrpSpPr>
        <p:grpSpPr>
          <a:xfrm>
            <a:off x="6114965" y="1371600"/>
            <a:ext cx="1280160" cy="4572000"/>
            <a:chOff x="6130183" y="1371600"/>
            <a:chExt cx="1280160" cy="4572000"/>
          </a:xfrm>
        </p:grpSpPr>
        <p:sp>
          <p:nvSpPr>
            <p:cNvPr id="19" name="Rectangle 14"/>
            <p:cNvSpPr/>
            <p:nvPr/>
          </p:nvSpPr>
          <p:spPr bwMode="auto">
            <a:xfrm>
              <a:off x="6130183" y="1371600"/>
              <a:ext cx="128016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defTabSz="914099">
                <a:defRPr/>
              </a:pPr>
              <a:r>
                <a:rPr lang="de-DE" sz="1400" kern="0" dirty="0">
                  <a:solidFill>
                    <a:srgbClr val="FFFFFF"/>
                  </a:solidFill>
                </a:rPr>
                <a:t>MX DNS</a:t>
              </a:r>
              <a:br>
                <a:rPr lang="de-DE" sz="1400" kern="0" dirty="0">
                  <a:solidFill>
                    <a:srgbClr val="FFFFFF"/>
                  </a:solidFill>
                </a:rPr>
              </a:br>
              <a:r>
                <a:rPr lang="de-DE" sz="1400" kern="0" dirty="0">
                  <a:solidFill>
                    <a:srgbClr val="FFFFFF"/>
                  </a:solidFill>
                </a:rPr>
                <a:t>Eintrag</a:t>
              </a:r>
              <a:br>
                <a:rPr lang="de-DE" sz="1400" kern="0" dirty="0">
                  <a:solidFill>
                    <a:srgbClr val="FFFFFF"/>
                  </a:solidFill>
                </a:rPr>
              </a:br>
              <a:r>
                <a:rPr lang="de-DE" sz="1400" kern="0" dirty="0">
                  <a:solidFill>
                    <a:srgbClr val="FFFFFF"/>
                  </a:solidFill>
                </a:rPr>
                <a:t>anpassen</a:t>
              </a:r>
            </a:p>
          </p:txBody>
        </p:sp>
        <p:pic>
          <p:nvPicPr>
            <p:cNvPr id="20" name="Picture 2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305073" y="1540089"/>
              <a:ext cx="932596" cy="640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3"/>
          <p:cNvGrpSpPr/>
          <p:nvPr/>
        </p:nvGrpSpPr>
        <p:grpSpPr>
          <a:xfrm>
            <a:off x="1951383" y="1371600"/>
            <a:ext cx="1280160" cy="4572000"/>
            <a:chOff x="2000359" y="1371600"/>
            <a:chExt cx="1280160" cy="4572000"/>
          </a:xfrm>
        </p:grpSpPr>
        <p:sp>
          <p:nvSpPr>
            <p:cNvPr id="22" name="Rectangle 75"/>
            <p:cNvSpPr/>
            <p:nvPr/>
          </p:nvSpPr>
          <p:spPr bwMode="auto">
            <a:xfrm>
              <a:off x="2000359" y="1371600"/>
              <a:ext cx="128016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4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br>
                <a:rPr kumimoji="0" lang="de-DE" sz="1400" b="0" i="0" u="none" strike="noStrike" kern="0" cap="none" spc="0" normalizeH="0" baseline="0" noProof="0" dirty="0">
                  <a:ln>
                    <a:noFill/>
                  </a:ln>
                  <a:solidFill>
                    <a:srgbClr val="FFFFFF"/>
                  </a:solidFill>
                  <a:effectLst/>
                  <a:uLnTx/>
                  <a:uFillTx/>
                  <a:latin typeface="Segoe UI"/>
                </a:rPr>
              </a:br>
              <a:r>
                <a:rPr kumimoji="0" lang="de-DE" sz="1400" b="0" i="0" u="none" strike="noStrike" kern="0" cap="none" spc="0" normalizeH="0" baseline="0" noProof="0" dirty="0">
                  <a:ln>
                    <a:noFill/>
                  </a:ln>
                  <a:solidFill>
                    <a:srgbClr val="FFFFFF"/>
                  </a:solidFill>
                  <a:effectLst/>
                  <a:uLnTx/>
                  <a:uFillTx/>
                  <a:latin typeface="Segoe UI"/>
                </a:rPr>
                <a:t>EAC</a:t>
              </a: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Segoe UI"/>
                </a:rPr>
                <a:t>Wizard:</a:t>
              </a:r>
            </a:p>
            <a:p>
              <a:pPr algn="ctr" defTabSz="914099">
                <a:defRPr/>
              </a:pPr>
              <a:r>
                <a:rPr lang="de-DE" sz="1400" kern="0" dirty="0">
                  <a:solidFill>
                    <a:srgbClr val="FFFFFF"/>
                  </a:solidFill>
                </a:rPr>
                <a:t>Quellserver konfigurieren und Admin Berechtigung konfigurieren</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400" b="0" i="0" u="none" strike="noStrike" kern="0" cap="none" spc="0" normalizeH="0" baseline="0" noProof="0" dirty="0">
                <a:ln>
                  <a:noFill/>
                </a:ln>
                <a:solidFill>
                  <a:srgbClr val="FFFFFF"/>
                </a:solidFill>
                <a:effectLst/>
                <a:uLnTx/>
                <a:uFillTx/>
                <a:latin typeface="Segoe UI"/>
              </a:endParaRPr>
            </a:p>
          </p:txBody>
        </p:sp>
        <p:pic>
          <p:nvPicPr>
            <p:cNvPr id="23" name="Picture 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111" t="25140" r="19758" b="22770"/>
            <a:stretch/>
          </p:blipFill>
          <p:spPr bwMode="auto">
            <a:xfrm>
              <a:off x="2217964" y="1477359"/>
              <a:ext cx="934270" cy="809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11"/>
          <p:cNvGrpSpPr/>
          <p:nvPr/>
        </p:nvGrpSpPr>
        <p:grpSpPr>
          <a:xfrm>
            <a:off x="10268903" y="1371600"/>
            <a:ext cx="1280160" cy="4572000"/>
            <a:chOff x="10243601" y="1371600"/>
            <a:chExt cx="1280160" cy="4572000"/>
          </a:xfrm>
        </p:grpSpPr>
        <p:sp>
          <p:nvSpPr>
            <p:cNvPr id="25" name="Rectangle 27"/>
            <p:cNvSpPr/>
            <p:nvPr/>
          </p:nvSpPr>
          <p:spPr bwMode="auto">
            <a:xfrm>
              <a:off x="10243601" y="1371600"/>
              <a:ext cx="128016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Segoe UI"/>
                </a:rPr>
                <a:t>Lizensierung</a:t>
              </a:r>
              <a:r>
                <a:rPr kumimoji="0" lang="de-DE" sz="1400" b="0" i="0" u="none" strike="noStrike" kern="0" cap="none" spc="0" normalizeH="0" noProof="0" dirty="0">
                  <a:ln>
                    <a:noFill/>
                  </a:ln>
                  <a:solidFill>
                    <a:srgbClr val="FFFFFF"/>
                  </a:solidFill>
                  <a:effectLst/>
                  <a:uLnTx/>
                  <a:uFillTx/>
                  <a:latin typeface="Segoe UI"/>
                </a:rPr>
                <a:t> </a:t>
              </a:r>
              <a:r>
                <a:rPr kumimoji="0" lang="de-DE" sz="1400" b="0" i="0" u="none" strike="noStrike" kern="0" cap="none" spc="0" normalizeH="0" baseline="0" noProof="0" dirty="0">
                  <a:ln>
                    <a:noFill/>
                  </a:ln>
                  <a:solidFill>
                    <a:srgbClr val="FFFFFF"/>
                  </a:solidFill>
                  <a:effectLst/>
                  <a:uLnTx/>
                  <a:uFillTx/>
                  <a:latin typeface="Segoe UI"/>
                </a:rPr>
                <a:t>Benutzer</a:t>
              </a:r>
            </a:p>
          </p:txBody>
        </p:sp>
        <p:pic>
          <p:nvPicPr>
            <p:cNvPr id="26" name="Picture 4" descr="C:\Users\hannahr\Dropbox\MOD Servers Metro Icon Library\david enriquez\061412\HR_0601412white3-01.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4733" r="27195"/>
            <a:stretch/>
          </p:blipFill>
          <p:spPr bwMode="auto">
            <a:xfrm>
              <a:off x="10607456" y="1438722"/>
              <a:ext cx="552449" cy="1149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1"/>
          <p:cNvGrpSpPr/>
          <p:nvPr/>
        </p:nvGrpSpPr>
        <p:grpSpPr>
          <a:xfrm>
            <a:off x="566738" y="1371600"/>
            <a:ext cx="1280160" cy="4572000"/>
            <a:chOff x="638391" y="1371600"/>
            <a:chExt cx="1280160" cy="4572000"/>
          </a:xfrm>
        </p:grpSpPr>
        <p:sp>
          <p:nvSpPr>
            <p:cNvPr id="28" name="Rectangle 24"/>
            <p:cNvSpPr/>
            <p:nvPr/>
          </p:nvSpPr>
          <p:spPr bwMode="auto">
            <a:xfrm>
              <a:off x="638391" y="1371600"/>
              <a:ext cx="128016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4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Segoe UI"/>
                </a:rPr>
                <a:t>Konfiguration Outlook Anywhere</a:t>
              </a: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Segoe UI"/>
                </a:rPr>
                <a:t>Test mit ExRCA</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Segoe UI"/>
                </a:rPr>
                <a:t>Einrichtung Migrations-berechtigungen</a:t>
              </a:r>
            </a:p>
          </p:txBody>
        </p:sp>
        <p:pic>
          <p:nvPicPr>
            <p:cNvPr id="29"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5899" y="1450311"/>
              <a:ext cx="865144" cy="863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5"/>
          <p:cNvGrpSpPr/>
          <p:nvPr/>
        </p:nvGrpSpPr>
        <p:grpSpPr>
          <a:xfrm>
            <a:off x="3336028" y="1371600"/>
            <a:ext cx="1280160" cy="4572000"/>
            <a:chOff x="3365199" y="1371600"/>
            <a:chExt cx="1280160" cy="4572000"/>
          </a:xfrm>
        </p:grpSpPr>
        <p:sp>
          <p:nvSpPr>
            <p:cNvPr id="31" name="Rectangle 25"/>
            <p:cNvSpPr/>
            <p:nvPr/>
          </p:nvSpPr>
          <p:spPr bwMode="auto">
            <a:xfrm>
              <a:off x="3365199" y="1371600"/>
              <a:ext cx="1280160"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400" b="0" i="0" u="none" strike="noStrike" kern="0" cap="none" spc="0" normalizeH="0" baseline="0" noProof="0" dirty="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Segoe UI"/>
                </a:rPr>
                <a:t>Migration</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Segoe UI"/>
                </a:rPr>
                <a:t>Tool</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err="1">
                  <a:ln>
                    <a:noFill/>
                  </a:ln>
                  <a:solidFill>
                    <a:srgbClr val="FFFFFF"/>
                  </a:solidFill>
                  <a:effectLst/>
                  <a:uLnTx/>
                  <a:uFillTx/>
                  <a:latin typeface="Segoe UI"/>
                </a:rPr>
                <a:t>provisioniert</a:t>
              </a:r>
              <a:r>
                <a:rPr kumimoji="0" lang="de-DE" sz="1400" b="0" i="0" u="none" strike="noStrike" kern="0" cap="none" spc="0" normalizeH="0" baseline="0" noProof="0" dirty="0">
                  <a:ln>
                    <a:noFill/>
                  </a:ln>
                  <a:solidFill>
                    <a:srgbClr val="FFFFFF"/>
                  </a:solidFill>
                  <a:effectLst/>
                  <a:uLnTx/>
                  <a:uFillTx/>
                  <a:latin typeface="Segoe UI"/>
                </a:rPr>
                <a:t> Postfächer, Verteilerlisten</a:t>
              </a:r>
              <a:r>
                <a:rPr kumimoji="0" lang="de-DE" sz="1400" b="0" i="0" u="none" strike="noStrike" kern="0" cap="none" spc="0" normalizeH="0" noProof="0" dirty="0">
                  <a:ln>
                    <a:noFill/>
                  </a:ln>
                  <a:solidFill>
                    <a:srgbClr val="FFFFFF"/>
                  </a:solidFill>
                  <a:effectLst/>
                  <a:uLnTx/>
                  <a:uFillTx/>
                  <a:latin typeface="Segoe UI"/>
                </a:rPr>
                <a:t> und Kontakte in </a:t>
              </a:r>
              <a:r>
                <a:rPr kumimoji="0" lang="de-DE" sz="1400" b="0" i="0" u="none" strike="noStrike" kern="0" cap="none" spc="0" normalizeH="0" baseline="0" noProof="0" dirty="0">
                  <a:ln>
                    <a:noFill/>
                  </a:ln>
                  <a:solidFill>
                    <a:srgbClr val="FFFFFF"/>
                  </a:solidFill>
                  <a:effectLst/>
                  <a:uLnTx/>
                  <a:uFillTx/>
                  <a:latin typeface="Segoe UI"/>
                </a:rPr>
                <a:t>Office 365</a:t>
              </a:r>
            </a:p>
          </p:txBody>
        </p:sp>
        <p:pic>
          <p:nvPicPr>
            <p:cNvPr id="32" name="Picture 5" descr="W:\Open Engagements\Productivity\MS-Unified Communications\#1601 BizProd MOD Team Core Content Work\New Iconography\People\GroupOfPeople_0608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67230" y="1371600"/>
              <a:ext cx="1266657" cy="12666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96679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50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42"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par>
                          <p:cTn id="34" fill="hold">
                            <p:stCondLst>
                              <p:cond delay="70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8000"/>
                            </p:stCondLst>
                            <p:childTnLst>
                              <p:par>
                                <p:cTn id="41" presetID="42"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par>
                          <p:cTn id="46" fill="hold">
                            <p:stCondLst>
                              <p:cond delay="9000"/>
                            </p:stCondLst>
                            <p:childTnLst>
                              <p:par>
                                <p:cTn id="47" presetID="42"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Migrationsoptionen</a:t>
            </a:r>
          </a:p>
        </p:txBody>
      </p:sp>
      <p:sp>
        <p:nvSpPr>
          <p:cNvPr id="6" name="Inhaltsplatzhalter 5"/>
          <p:cNvSpPr>
            <a:spLocks noGrp="1"/>
          </p:cNvSpPr>
          <p:nvPr>
            <p:ph sz="quarter" idx="4"/>
          </p:nvPr>
        </p:nvSpPr>
        <p:spPr/>
        <p:txBody>
          <a:bodyPr/>
          <a:lstStyle/>
          <a:p>
            <a:r>
              <a:rPr lang="de-DE" dirty="0" err="1"/>
              <a:t>Staged</a:t>
            </a:r>
            <a:r>
              <a:rPr lang="de-DE" dirty="0"/>
              <a:t> Migration</a:t>
            </a:r>
          </a:p>
        </p:txBody>
      </p:sp>
    </p:spTree>
    <p:extLst>
      <p:ext uri="{BB962C8B-B14F-4D97-AF65-F5344CB8AC3E}">
        <p14:creationId xmlns:p14="http://schemas.microsoft.com/office/powerpoint/2010/main" val="19979469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Staged</a:t>
            </a:r>
            <a:r>
              <a:rPr lang="de-DE" dirty="0"/>
              <a:t> Postfach Migration</a:t>
            </a:r>
          </a:p>
        </p:txBody>
      </p:sp>
      <p:sp>
        <p:nvSpPr>
          <p:cNvPr id="3" name="Textplatzhalter 4"/>
          <p:cNvSpPr>
            <a:spLocks noGrp="1"/>
          </p:cNvSpPr>
          <p:nvPr>
            <p:ph type="body" sz="quarter" idx="10"/>
          </p:nvPr>
        </p:nvSpPr>
        <p:spPr>
          <a:xfrm>
            <a:off x="519112" y="1447798"/>
            <a:ext cx="11149013" cy="3252389"/>
          </a:xfrm>
        </p:spPr>
        <p:txBody>
          <a:bodyPr/>
          <a:lstStyle/>
          <a:p>
            <a:r>
              <a:rPr lang="de-DE" dirty="0"/>
              <a:t>Schnelle und einfache Migration</a:t>
            </a:r>
          </a:p>
          <a:p>
            <a:pPr lvl="1"/>
            <a:r>
              <a:rPr lang="de-DE" dirty="0"/>
              <a:t>Ab 2.000 Postfächer</a:t>
            </a:r>
          </a:p>
          <a:p>
            <a:r>
              <a:rPr lang="de-DE" dirty="0"/>
              <a:t>Unterstützt Exchange 2003 oder 2007</a:t>
            </a:r>
          </a:p>
          <a:p>
            <a:pPr lvl="1"/>
            <a:r>
              <a:rPr lang="de-DE" dirty="0"/>
              <a:t>Lokale und gehostete Exchange Organisationen</a:t>
            </a:r>
          </a:p>
          <a:p>
            <a:r>
              <a:rPr lang="de-DE" dirty="0"/>
              <a:t>Identitätsmanagement im lokalen Active Directory</a:t>
            </a:r>
          </a:p>
          <a:p>
            <a:r>
              <a:rPr lang="de-DE" dirty="0"/>
              <a:t>Outlook Anywhere aktiviert</a:t>
            </a:r>
          </a:p>
          <a:p>
            <a:r>
              <a:rPr lang="de-DE" dirty="0"/>
              <a:t>Migrationskonto erforderlich</a:t>
            </a:r>
          </a:p>
          <a:p>
            <a:endParaRPr lang="de-DE"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219" y="4562305"/>
            <a:ext cx="5068888" cy="1549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017694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Staged</a:t>
            </a:r>
            <a:r>
              <a:rPr lang="de-DE" dirty="0"/>
              <a:t> Postfach Migration</a:t>
            </a:r>
          </a:p>
        </p:txBody>
      </p:sp>
      <p:sp>
        <p:nvSpPr>
          <p:cNvPr id="4" name="Textplatzhalter 4"/>
          <p:cNvSpPr>
            <a:spLocks noGrp="1"/>
          </p:cNvSpPr>
          <p:nvPr>
            <p:ph type="body" sz="quarter" idx="10"/>
          </p:nvPr>
        </p:nvSpPr>
        <p:spPr>
          <a:xfrm>
            <a:off x="519112" y="1447798"/>
            <a:ext cx="11149013" cy="5145507"/>
          </a:xfrm>
        </p:spPr>
        <p:txBody>
          <a:bodyPr/>
          <a:lstStyle/>
          <a:p>
            <a:r>
              <a:rPr lang="de-DE" dirty="0"/>
              <a:t>Migration aller Postfachinhalte (außer Dumpster)</a:t>
            </a:r>
          </a:p>
          <a:p>
            <a:r>
              <a:rPr lang="de-DE" dirty="0"/>
              <a:t>Erstsynchronisierung der Postfachinhalte</a:t>
            </a:r>
          </a:p>
          <a:p>
            <a:r>
              <a:rPr lang="de-DE" dirty="0"/>
              <a:t>Inkrementelle Synchronisierung bis zum Abschluss</a:t>
            </a:r>
          </a:p>
          <a:p>
            <a:r>
              <a:rPr lang="de-DE" dirty="0"/>
              <a:t>Konvertierung des Benutzerobjektes im Active Directory bei Abschluss</a:t>
            </a:r>
          </a:p>
          <a:p>
            <a:endParaRPr lang="de-DE" dirty="0"/>
          </a:p>
          <a:p>
            <a:pPr marL="0" indent="0">
              <a:buNone/>
            </a:pPr>
            <a:r>
              <a:rPr lang="de-DE" dirty="0">
                <a:solidFill>
                  <a:schemeClr val="accent1"/>
                </a:solidFill>
              </a:rPr>
              <a:t>AAD Synchronisierung</a:t>
            </a:r>
            <a:br>
              <a:rPr lang="de-DE" dirty="0">
                <a:solidFill>
                  <a:schemeClr val="accent1"/>
                </a:solidFill>
              </a:rPr>
            </a:br>
            <a:r>
              <a:rPr lang="de-DE" dirty="0">
                <a:solidFill>
                  <a:schemeClr val="accent1"/>
                </a:solidFill>
              </a:rPr>
              <a:t>erforderlich</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219" y="4562305"/>
            <a:ext cx="5068888" cy="1549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627695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Staged</a:t>
            </a:r>
            <a:r>
              <a:rPr lang="de-DE" dirty="0"/>
              <a:t> Postfach Migration</a:t>
            </a:r>
          </a:p>
        </p:txBody>
      </p:sp>
      <p:sp>
        <p:nvSpPr>
          <p:cNvPr id="4" name="Rectangle 10"/>
          <p:cNvSpPr/>
          <p:nvPr/>
        </p:nvSpPr>
        <p:spPr bwMode="auto">
          <a:xfrm>
            <a:off x="548640" y="1371600"/>
            <a:ext cx="5415598" cy="4572000"/>
          </a:xfrm>
          <a:prstGeom prst="rect">
            <a:avLst/>
          </a:prstGeom>
          <a:solidFill>
            <a:srgbClr val="5B9BD5">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kumimoji="0" lang="de-DE" sz="3600" b="0" i="0" u="none" strike="noStrike" kern="0" cap="none" spc="0" normalizeH="0" baseline="0" noProof="0" dirty="0">
                <a:ln>
                  <a:noFill/>
                </a:ln>
                <a:solidFill>
                  <a:srgbClr val="FFFFFF"/>
                </a:solidFill>
                <a:effectLst/>
                <a:uLnTx/>
                <a:uFillTx/>
                <a:latin typeface="Segoe UI Light"/>
              </a:rPr>
              <a:t>Migrierte Inhalte</a:t>
            </a:r>
            <a:endParaRPr kumimoji="0" lang="de-DE" sz="32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lang="de-DE" sz="2400" kern="0" dirty="0">
                <a:solidFill>
                  <a:srgbClr val="FFFFFF"/>
                </a:solidFill>
                <a:latin typeface="Segoe UI Light"/>
              </a:rPr>
              <a:t>E-Mail Nachrichten und Ordner</a:t>
            </a:r>
            <a:endParaRPr kumimoji="0" lang="de-DE" sz="24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Regeln und</a:t>
            </a:r>
            <a:r>
              <a:rPr kumimoji="0" lang="de-DE" sz="2400" b="0" i="0" u="none" strike="noStrike" kern="0" cap="none" spc="0" normalizeH="0" noProof="0" dirty="0">
                <a:ln>
                  <a:noFill/>
                </a:ln>
                <a:solidFill>
                  <a:srgbClr val="FFFFFF"/>
                </a:solidFill>
                <a:effectLst/>
                <a:uLnTx/>
                <a:uFillTx/>
                <a:latin typeface="Segoe UI Light"/>
              </a:rPr>
              <a:t> Kategorien</a:t>
            </a:r>
            <a:endParaRPr kumimoji="0" lang="de-DE" sz="24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lang="de-DE" sz="2400" kern="0" dirty="0">
                <a:solidFill>
                  <a:srgbClr val="FFFFFF"/>
                </a:solidFill>
                <a:latin typeface="Segoe UI Light"/>
              </a:rPr>
              <a:t>Kalender</a:t>
            </a:r>
            <a:endParaRPr kumimoji="0" lang="de-DE" sz="24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Out-</a:t>
            </a:r>
            <a:r>
              <a:rPr kumimoji="0" lang="de-DE" sz="2400" b="0" i="0" u="none" strike="noStrike" kern="0" cap="none" spc="0" normalizeH="0" baseline="0" noProof="0" dirty="0" err="1">
                <a:ln>
                  <a:noFill/>
                </a:ln>
                <a:solidFill>
                  <a:srgbClr val="FFFFFF"/>
                </a:solidFill>
                <a:effectLst/>
                <a:uLnTx/>
                <a:uFillTx/>
                <a:latin typeface="Segoe UI Light"/>
              </a:rPr>
              <a:t>of</a:t>
            </a:r>
            <a:r>
              <a:rPr kumimoji="0" lang="de-DE" sz="2400" b="0" i="0" u="none" strike="noStrike" kern="0" cap="none" spc="0" normalizeH="0" baseline="0" noProof="0" dirty="0">
                <a:ln>
                  <a:noFill/>
                </a:ln>
                <a:solidFill>
                  <a:srgbClr val="FFFFFF"/>
                </a:solidFill>
                <a:effectLst/>
                <a:uLnTx/>
                <a:uFillTx/>
                <a:latin typeface="Segoe UI Light"/>
              </a:rPr>
              <a:t>-Office Einstellungen</a:t>
            </a: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Kontakten</a:t>
            </a: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Aufgaben</a:t>
            </a: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lang="de-DE" sz="2400" kern="0" noProof="0" dirty="0">
                <a:solidFill>
                  <a:srgbClr val="FFFFFF"/>
                </a:solidFill>
                <a:latin typeface="Segoe UI Light"/>
              </a:rPr>
              <a:t>Stellvertreter- und Ordner-berechtigungen</a:t>
            </a:r>
            <a:endParaRPr kumimoji="0" lang="de-DE" sz="24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400" b="0" i="0" u="none" strike="noStrike" kern="0" cap="none" spc="0" normalizeH="0" baseline="0" noProof="0" dirty="0">
                <a:ln>
                  <a:noFill/>
                </a:ln>
                <a:solidFill>
                  <a:srgbClr val="FFFFFF"/>
                </a:solidFill>
                <a:effectLst/>
                <a:uLnTx/>
                <a:uFillTx/>
                <a:latin typeface="Segoe UI Light"/>
              </a:rPr>
              <a:t>Outlook Einstellungen (z.B. Favoriten)</a:t>
            </a:r>
          </a:p>
        </p:txBody>
      </p:sp>
      <p:sp>
        <p:nvSpPr>
          <p:cNvPr id="5" name="Rectangle 11"/>
          <p:cNvSpPr/>
          <p:nvPr/>
        </p:nvSpPr>
        <p:spPr bwMode="auto">
          <a:xfrm>
            <a:off x="6229511" y="1377950"/>
            <a:ext cx="5413248"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a:spcAft>
                <a:spcPts val="600"/>
              </a:spcAft>
              <a:defRPr/>
            </a:pPr>
            <a:r>
              <a:rPr lang="de-DE" sz="3600" kern="0" dirty="0">
                <a:solidFill>
                  <a:srgbClr val="FFFFFF"/>
                </a:solidFill>
                <a:latin typeface="Segoe UI Light"/>
              </a:rPr>
              <a:t>Nicht migrierte Inhalte</a:t>
            </a:r>
          </a:p>
          <a:p>
            <a:pPr marL="457200" indent="-457200">
              <a:spcAft>
                <a:spcPts val="300"/>
              </a:spcAft>
              <a:buFont typeface="Wingdings" pitchFamily="2" charset="2"/>
              <a:buChar char="§"/>
              <a:defRPr/>
            </a:pPr>
            <a:r>
              <a:rPr lang="de-DE" sz="2400" kern="0" dirty="0">
                <a:solidFill>
                  <a:srgbClr val="FFFFFF"/>
                </a:solidFill>
                <a:latin typeface="Segoe UI Light"/>
              </a:rPr>
              <a:t>Sicherheitsgruppen, Dynamische Verteilerlisten</a:t>
            </a:r>
          </a:p>
          <a:p>
            <a:pPr marL="457200" indent="-457200">
              <a:spcAft>
                <a:spcPts val="300"/>
              </a:spcAft>
              <a:buFont typeface="Wingdings" pitchFamily="2" charset="2"/>
              <a:buChar char="§"/>
              <a:defRPr/>
            </a:pPr>
            <a:r>
              <a:rPr lang="de-DE" sz="2400" kern="0" dirty="0">
                <a:solidFill>
                  <a:srgbClr val="FFFFFF"/>
                </a:solidFill>
                <a:latin typeface="Segoe UI Light"/>
              </a:rPr>
              <a:t>System Postfächer</a:t>
            </a:r>
          </a:p>
          <a:p>
            <a:pPr marL="457200" indent="-457200">
              <a:spcAft>
                <a:spcPts val="300"/>
              </a:spcAft>
              <a:buFont typeface="Wingdings" pitchFamily="2" charset="2"/>
              <a:buChar char="§"/>
              <a:defRPr/>
            </a:pPr>
            <a:r>
              <a:rPr lang="de-DE" sz="2400" kern="0" dirty="0">
                <a:solidFill>
                  <a:srgbClr val="FFFFFF"/>
                </a:solidFill>
                <a:latin typeface="Segoe UI Light"/>
              </a:rPr>
              <a:t>Dumpster</a:t>
            </a:r>
          </a:p>
          <a:p>
            <a:pPr marL="457200" indent="-457200">
              <a:spcAft>
                <a:spcPts val="300"/>
              </a:spcAft>
              <a:buFont typeface="Wingdings" pitchFamily="2" charset="2"/>
              <a:buChar char="§"/>
              <a:defRPr/>
            </a:pPr>
            <a:r>
              <a:rPr lang="de-DE" sz="2400" kern="0" dirty="0">
                <a:solidFill>
                  <a:srgbClr val="FFFFFF"/>
                </a:solidFill>
                <a:latin typeface="Segoe UI Light"/>
              </a:rPr>
              <a:t>Senden-Als Berechtigungen</a:t>
            </a:r>
          </a:p>
          <a:p>
            <a:pPr marL="457200" indent="-457200">
              <a:spcAft>
                <a:spcPts val="300"/>
              </a:spcAft>
              <a:buFont typeface="Wingdings" pitchFamily="2" charset="2"/>
              <a:buChar char="§"/>
              <a:defRPr/>
            </a:pPr>
            <a:endParaRPr lang="de-DE" sz="2400" kern="0" dirty="0">
              <a:solidFill>
                <a:srgbClr val="FFFFFF"/>
              </a:solidFill>
              <a:latin typeface="Segoe UI Light"/>
            </a:endParaRPr>
          </a:p>
        </p:txBody>
      </p:sp>
    </p:spTree>
    <p:extLst>
      <p:ext uri="{BB962C8B-B14F-4D97-AF65-F5344CB8AC3E}">
        <p14:creationId xmlns:p14="http://schemas.microsoft.com/office/powerpoint/2010/main" val="28780239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Staged</a:t>
            </a:r>
            <a:r>
              <a:rPr lang="de-DE" dirty="0"/>
              <a:t> Postfach Migration</a:t>
            </a:r>
          </a:p>
        </p:txBody>
      </p:sp>
      <p:grpSp>
        <p:nvGrpSpPr>
          <p:cNvPr id="5" name="Group 15"/>
          <p:cNvGrpSpPr/>
          <p:nvPr/>
        </p:nvGrpSpPr>
        <p:grpSpPr>
          <a:xfrm>
            <a:off x="5151941" y="1371600"/>
            <a:ext cx="1417320" cy="4572000"/>
            <a:chOff x="5372102" y="1371600"/>
            <a:chExt cx="1417320" cy="4572000"/>
          </a:xfrm>
        </p:grpSpPr>
        <p:sp>
          <p:nvSpPr>
            <p:cNvPr id="6" name="Rectangle 77"/>
            <p:cNvSpPr/>
            <p:nvPr/>
          </p:nvSpPr>
          <p:spPr bwMode="auto">
            <a:xfrm>
              <a:off x="5372102" y="1371600"/>
              <a:ext cx="1417320"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de-DE" sz="1400" b="0" i="0" u="none" strike="noStrike" kern="0" cap="none" spc="0" normalizeH="0" baseline="0" noProof="0" dirty="0">
                  <a:ln>
                    <a:noFill/>
                  </a:ln>
                  <a:solidFill>
                    <a:srgbClr val="FFFFFF"/>
                  </a:solidFill>
                  <a:effectLst/>
                  <a:uLnTx/>
                  <a:uFillTx/>
                </a:rPr>
                <a:t>Batch Migration Abschluss </a:t>
              </a:r>
            </a:p>
            <a:p>
              <a:pPr marL="0" marR="0" lvl="0" indent="0" algn="ctr" defTabSz="914099" eaLnBrk="1" fontAlgn="auto" latinLnBrk="0" hangingPunct="1">
                <a:lnSpc>
                  <a:spcPct val="100000"/>
                </a:lnSpc>
                <a:spcBef>
                  <a:spcPts val="0"/>
                </a:spcBef>
                <a:spcAft>
                  <a:spcPts val="1200"/>
                </a:spcAft>
                <a:buClrTx/>
                <a:buSzTx/>
                <a:buFontTx/>
                <a:buNone/>
                <a:tabLst/>
                <a:defRPr/>
              </a:pPr>
              <a:r>
                <a:rPr lang="de-DE" sz="1400" kern="0" dirty="0">
                  <a:solidFill>
                    <a:srgbClr val="FFFFFF"/>
                  </a:solidFill>
                </a:rPr>
                <a:t>Konvertierung lokales Postfach zu Mail-aktiviertem Benutzer </a:t>
              </a: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49091" y="1468117"/>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13"/>
          <p:cNvGrpSpPr/>
          <p:nvPr/>
        </p:nvGrpSpPr>
        <p:grpSpPr>
          <a:xfrm>
            <a:off x="6648457" y="1371600"/>
            <a:ext cx="1417320" cy="4572000"/>
            <a:chOff x="6973890" y="1371600"/>
            <a:chExt cx="1417320" cy="4572000"/>
          </a:xfrm>
        </p:grpSpPr>
        <p:sp>
          <p:nvSpPr>
            <p:cNvPr id="9" name="Rectangle 16"/>
            <p:cNvSpPr/>
            <p:nvPr/>
          </p:nvSpPr>
          <p:spPr bwMode="auto">
            <a:xfrm>
              <a:off x="6973890" y="1371600"/>
              <a:ext cx="141732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rPr>
                <a:t>Löschung Migration Batch</a:t>
              </a:r>
            </a:p>
          </p:txBody>
        </p:sp>
        <p:pic>
          <p:nvPicPr>
            <p:cNvPr id="10" name="Picture 16" descr="W:\Open Engagements\Productivity\MS-Unified Communications\#1601 BizProd MOD Team Core Content Work\New Iconography\Words\Yes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9459" y="1373147"/>
              <a:ext cx="951658" cy="9516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1"/>
          <p:cNvGrpSpPr/>
          <p:nvPr/>
        </p:nvGrpSpPr>
        <p:grpSpPr>
          <a:xfrm>
            <a:off x="9727297" y="1377950"/>
            <a:ext cx="1417320" cy="4572000"/>
            <a:chOff x="10177463" y="1371600"/>
            <a:chExt cx="1417320" cy="4572000"/>
          </a:xfrm>
        </p:grpSpPr>
        <p:sp>
          <p:nvSpPr>
            <p:cNvPr id="12" name="Rectangle 14"/>
            <p:cNvSpPr/>
            <p:nvPr/>
          </p:nvSpPr>
          <p:spPr bwMode="auto">
            <a:xfrm>
              <a:off x="10177463" y="1371600"/>
              <a:ext cx="141732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defTabSz="914099">
                <a:defRPr/>
              </a:pPr>
              <a:r>
                <a:rPr lang="de-DE" sz="1400" kern="0" dirty="0">
                  <a:solidFill>
                    <a:srgbClr val="FFFFFF"/>
                  </a:solidFill>
                </a:rPr>
                <a:t>MX DNS</a:t>
              </a:r>
              <a:br>
                <a:rPr lang="de-DE" sz="1400" kern="0" dirty="0">
                  <a:solidFill>
                    <a:srgbClr val="FFFFFF"/>
                  </a:solidFill>
                </a:rPr>
              </a:br>
              <a:r>
                <a:rPr lang="de-DE" sz="1400" kern="0" dirty="0">
                  <a:solidFill>
                    <a:srgbClr val="FFFFFF"/>
                  </a:solidFill>
                </a:rPr>
                <a:t>Eintrag</a:t>
              </a:r>
              <a:br>
                <a:rPr lang="de-DE" sz="1400" kern="0" dirty="0">
                  <a:solidFill>
                    <a:srgbClr val="FFFFFF"/>
                  </a:solidFill>
                </a:rPr>
              </a:br>
              <a:r>
                <a:rPr lang="de-DE" sz="1400" kern="0" dirty="0">
                  <a:solidFill>
                    <a:srgbClr val="FFFFFF"/>
                  </a:solidFill>
                </a:rPr>
                <a:t>anpassen</a:t>
              </a:r>
            </a:p>
          </p:txBody>
        </p:sp>
        <p:pic>
          <p:nvPicPr>
            <p:cNvPr id="13" name="Picture 2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419825" y="1540089"/>
              <a:ext cx="932596" cy="640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7"/>
          <p:cNvGrpSpPr/>
          <p:nvPr/>
        </p:nvGrpSpPr>
        <p:grpSpPr>
          <a:xfrm>
            <a:off x="3655425" y="1371600"/>
            <a:ext cx="1417320" cy="4572000"/>
            <a:chOff x="3770314" y="1371600"/>
            <a:chExt cx="1417320" cy="4572000"/>
          </a:xfrm>
        </p:grpSpPr>
        <p:sp>
          <p:nvSpPr>
            <p:cNvPr id="15" name="Rectangle 75"/>
            <p:cNvSpPr/>
            <p:nvPr/>
          </p:nvSpPr>
          <p:spPr bwMode="auto">
            <a:xfrm>
              <a:off x="3770314" y="1371600"/>
              <a:ext cx="141732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lvl="0" algn="ctr" defTabSz="914099">
                <a:defRPr/>
              </a:pPr>
              <a:r>
                <a:rPr lang="de-DE" sz="1400" kern="0" dirty="0">
                  <a:solidFill>
                    <a:srgbClr val="FFFFFF"/>
                  </a:solidFill>
                </a:rPr>
                <a:t>EAC</a:t>
              </a:r>
            </a:p>
            <a:p>
              <a:pPr lvl="0" algn="ctr" defTabSz="914099">
                <a:spcAft>
                  <a:spcPts val="1200"/>
                </a:spcAft>
                <a:defRPr/>
              </a:pPr>
              <a:r>
                <a:rPr lang="de-DE" sz="1400" kern="0" dirty="0">
                  <a:solidFill>
                    <a:srgbClr val="FFFFFF"/>
                  </a:solidFill>
                </a:rPr>
                <a:t>Wizard:</a:t>
              </a:r>
            </a:p>
            <a:p>
              <a:pPr lvl="0" algn="ctr" defTabSz="914099">
                <a:defRPr/>
              </a:pPr>
              <a:r>
                <a:rPr lang="de-DE" sz="1400" kern="0" dirty="0">
                  <a:solidFill>
                    <a:srgbClr val="FFFFFF"/>
                  </a:solidFill>
                </a:rPr>
                <a:t>Quellserver konfigurieren und Admin Berechtigung konfigurieren</a:t>
              </a:r>
            </a:p>
          </p:txBody>
        </p:sp>
        <p:pic>
          <p:nvPicPr>
            <p:cNvPr id="16"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11" t="25140" r="19758" b="22770"/>
            <a:stretch/>
          </p:blipFill>
          <p:spPr bwMode="auto">
            <a:xfrm>
              <a:off x="4011839" y="1477359"/>
              <a:ext cx="934270" cy="809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9"/>
          <p:cNvGrpSpPr/>
          <p:nvPr/>
        </p:nvGrpSpPr>
        <p:grpSpPr>
          <a:xfrm>
            <a:off x="2061258" y="1377950"/>
            <a:ext cx="1417320" cy="4572000"/>
            <a:chOff x="2168526" y="1377950"/>
            <a:chExt cx="1417320" cy="4572000"/>
          </a:xfrm>
        </p:grpSpPr>
        <p:sp>
          <p:nvSpPr>
            <p:cNvPr id="18" name="Rectangle 28"/>
            <p:cNvSpPr/>
            <p:nvPr/>
          </p:nvSpPr>
          <p:spPr bwMode="auto">
            <a:xfrm>
              <a:off x="2168526" y="1377950"/>
              <a:ext cx="141732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rPr>
                <a:t>Konfiguration AAD Connect</a:t>
              </a:r>
            </a:p>
            <a:p>
              <a:pPr marL="0" marR="0" lvl="0" indent="0" algn="ctr" defTabSz="914099" eaLnBrk="1" fontAlgn="auto" latinLnBrk="0" hangingPunct="1">
                <a:lnSpc>
                  <a:spcPct val="100000"/>
                </a:lnSpc>
                <a:spcBef>
                  <a:spcPts val="0"/>
                </a:spcBef>
                <a:spcAft>
                  <a:spcPts val="0"/>
                </a:spcAft>
                <a:buClrTx/>
                <a:buSzTx/>
                <a:buFontTx/>
                <a:buNone/>
                <a:tabLst/>
                <a:defRPr/>
              </a:pPr>
              <a:r>
                <a:rPr lang="de-DE" sz="1400" kern="0" dirty="0">
                  <a:solidFill>
                    <a:srgbClr val="FFFFFF"/>
                  </a:solidFill>
                </a:rPr>
                <a:t>Active Directory Synchronisierung</a:t>
              </a:r>
              <a:endParaRPr kumimoji="0" lang="de-DE" sz="1400" b="0" i="0" u="none" strike="noStrike" kern="0" cap="none" spc="0" normalizeH="0" baseline="0" noProof="0" dirty="0">
                <a:ln>
                  <a:noFill/>
                </a:ln>
                <a:solidFill>
                  <a:srgbClr val="FFFFFF"/>
                </a:solidFill>
                <a:effectLst/>
                <a:uLnTx/>
                <a:uFillTx/>
              </a:endParaRPr>
            </a:p>
          </p:txBody>
        </p:sp>
        <p:pic>
          <p:nvPicPr>
            <p:cNvPr id="19"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43858" y="1404914"/>
              <a:ext cx="1266657" cy="12666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2"/>
          <p:cNvGrpSpPr/>
          <p:nvPr/>
        </p:nvGrpSpPr>
        <p:grpSpPr>
          <a:xfrm>
            <a:off x="8144974" y="1371600"/>
            <a:ext cx="1417320" cy="4572000"/>
            <a:chOff x="8593262" y="1371600"/>
            <a:chExt cx="1417320" cy="4572000"/>
          </a:xfrm>
        </p:grpSpPr>
        <p:sp>
          <p:nvSpPr>
            <p:cNvPr id="21" name="Rectangle 27"/>
            <p:cNvSpPr/>
            <p:nvPr/>
          </p:nvSpPr>
          <p:spPr bwMode="auto">
            <a:xfrm>
              <a:off x="8593262" y="1371600"/>
              <a:ext cx="141732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defTabSz="914099">
                <a:defRPr/>
              </a:pPr>
              <a:endParaRPr lang="de-DE" sz="1400" kern="0" dirty="0">
                <a:solidFill>
                  <a:srgbClr val="FFFFFF"/>
                </a:solidFill>
              </a:endParaRPr>
            </a:p>
            <a:p>
              <a:pPr lvl="0" algn="ctr" defTabSz="914099">
                <a:defRPr/>
              </a:pPr>
              <a:r>
                <a:rPr lang="de-DE" sz="1400" kern="0" dirty="0">
                  <a:solidFill>
                    <a:srgbClr val="FFFFFF"/>
                  </a:solidFill>
                </a:rPr>
                <a:t>Lizensierung Benutzer</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p:txBody>
        </p:sp>
        <p:pic>
          <p:nvPicPr>
            <p:cNvPr id="22" name="Picture 4" descr="C:\Users\hannahr\Dropbox\MOD Servers Metro Icon Library\david enriquez\061412\HR_0601412white3-01.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4733" r="27195"/>
            <a:stretch/>
          </p:blipFill>
          <p:spPr bwMode="auto">
            <a:xfrm>
              <a:off x="9025698" y="1438722"/>
              <a:ext cx="552449" cy="1149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0"/>
          <p:cNvGrpSpPr/>
          <p:nvPr/>
        </p:nvGrpSpPr>
        <p:grpSpPr>
          <a:xfrm>
            <a:off x="566738" y="1371600"/>
            <a:ext cx="1417320" cy="4572000"/>
            <a:chOff x="566738" y="1371600"/>
            <a:chExt cx="1417320" cy="4572000"/>
          </a:xfrm>
        </p:grpSpPr>
        <p:sp>
          <p:nvSpPr>
            <p:cNvPr id="24" name="Rectangle 24"/>
            <p:cNvSpPr/>
            <p:nvPr/>
          </p:nvSpPr>
          <p:spPr bwMode="auto">
            <a:xfrm>
              <a:off x="566738" y="1371600"/>
              <a:ext cx="141732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a:p>
              <a:pPr lvl="0" algn="ctr" defTabSz="914099">
                <a:spcAft>
                  <a:spcPts val="1200"/>
                </a:spcAft>
                <a:defRPr/>
              </a:pPr>
              <a:r>
                <a:rPr lang="de-DE" sz="1400" kern="0" dirty="0">
                  <a:solidFill>
                    <a:srgbClr val="FFFFFF"/>
                  </a:solidFill>
                </a:rPr>
                <a:t>Konfiguration Outlook Anywhere</a:t>
              </a:r>
            </a:p>
            <a:p>
              <a:pPr lvl="0" algn="ctr" defTabSz="914099">
                <a:spcAft>
                  <a:spcPts val="1200"/>
                </a:spcAft>
                <a:defRPr/>
              </a:pPr>
              <a:r>
                <a:rPr lang="de-DE" sz="1400" kern="0" dirty="0">
                  <a:solidFill>
                    <a:srgbClr val="FFFFFF"/>
                  </a:solidFill>
                </a:rPr>
                <a:t>Test mit ExRCA</a:t>
              </a:r>
            </a:p>
            <a:p>
              <a:pPr lvl="0" algn="ctr" defTabSz="914099">
                <a:defRPr/>
              </a:pPr>
              <a:r>
                <a:rPr lang="de-DE" sz="1400" kern="0" dirty="0">
                  <a:solidFill>
                    <a:srgbClr val="FFFFFF"/>
                  </a:solidFill>
                </a:rPr>
                <a:t>Einrichtung Migrations-berechtigungen</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endParaRPr>
            </a:p>
          </p:txBody>
        </p:sp>
        <p:pic>
          <p:nvPicPr>
            <p:cNvPr id="25"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2826" y="1450311"/>
              <a:ext cx="865144" cy="86343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Rectangle 1"/>
          <p:cNvSpPr/>
          <p:nvPr/>
        </p:nvSpPr>
        <p:spPr bwMode="auto">
          <a:xfrm>
            <a:off x="3564711" y="1273630"/>
            <a:ext cx="6078284" cy="4754880"/>
          </a:xfrm>
          <a:prstGeom prst="rect">
            <a:avLst/>
          </a:prstGeom>
          <a:noFill/>
          <a:ln w="63500" cap="flat" cmpd="sng" algn="ctr">
            <a:solidFill>
              <a:srgbClr val="EB3C00"/>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defRPr/>
            </a:pPr>
            <a:endParaRPr lang="de-DE" sz="22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feld 2"/>
          <p:cNvSpPr txBox="1"/>
          <p:nvPr/>
        </p:nvSpPr>
        <p:spPr>
          <a:xfrm>
            <a:off x="4831220" y="6073630"/>
            <a:ext cx="3291415" cy="276999"/>
          </a:xfrm>
          <a:prstGeom prst="rect">
            <a:avLst/>
          </a:prstGeom>
          <a:noFill/>
        </p:spPr>
        <p:txBody>
          <a:bodyPr wrap="square" lIns="0" tIns="0" rIns="0" bIns="0" rtlCol="0">
            <a:spAutoFit/>
          </a:bodyPr>
          <a:lstStyle/>
          <a:p>
            <a:pPr algn="ctr"/>
            <a:r>
              <a:rPr lang="de-DE" b="1" spc="-70" dirty="0">
                <a:solidFill>
                  <a:schemeClr val="accent1"/>
                </a:solidFill>
              </a:rPr>
              <a:t>Je Batch</a:t>
            </a:r>
          </a:p>
        </p:txBody>
      </p:sp>
    </p:spTree>
    <p:extLst>
      <p:ext uri="{BB962C8B-B14F-4D97-AF65-F5344CB8AC3E}">
        <p14:creationId xmlns:p14="http://schemas.microsoft.com/office/powerpoint/2010/main" val="2869409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par>
                          <p:cTn id="22" fill="hold">
                            <p:stCondLst>
                              <p:cond delay="5000"/>
                            </p:stCondLst>
                            <p:childTnLst>
                              <p:par>
                                <p:cTn id="23" presetID="42"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7000"/>
                            </p:stCondLst>
                            <p:childTnLst>
                              <p:par>
                                <p:cTn id="35" presetID="42"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childTnLst>
                          </p:cTn>
                        </p:par>
                        <p:par>
                          <p:cTn id="40" fill="hold">
                            <p:stCondLst>
                              <p:cond delay="8000"/>
                            </p:stCondLst>
                            <p:childTnLst>
                              <p:par>
                                <p:cTn id="41" presetID="1"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par>
                          <p:cTn id="46" fill="hold">
                            <p:stCondLst>
                              <p:cond delay="8000"/>
                            </p:stCondLst>
                            <p:childTnLst>
                              <p:par>
                                <p:cTn id="47" presetID="42" presetClass="entr" presetSubtype="0" fill="hold" nodeType="afterEffect">
                                  <p:stCondLst>
                                    <p:cond delay="400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Thanks to our Sponsors</a:t>
            </a:r>
          </a:p>
        </p:txBody>
      </p:sp>
      <p:sp>
        <p:nvSpPr>
          <p:cNvPr id="2" name="Slide Number Placeholder 1"/>
          <p:cNvSpPr>
            <a:spLocks noGrp="1"/>
          </p:cNvSpPr>
          <p:nvPr>
            <p:ph type="sldNum" sz="quarter" idx="12"/>
          </p:nvPr>
        </p:nvSpPr>
        <p:spPr/>
        <p:txBody>
          <a:bodyPr/>
          <a:lstStyle/>
          <a:p>
            <a:fld id="{727B4C2D-45E2-4621-8491-2995EB46A674}" type="slidenum">
              <a:rPr lang="en-US" smtClean="0"/>
              <a:pPr/>
              <a:t>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526" y="1500028"/>
            <a:ext cx="5180542" cy="854522"/>
          </a:xfrm>
          <a:prstGeom prst="rect">
            <a:avLst/>
          </a:prstGeom>
        </p:spPr>
      </p:pic>
    </p:spTree>
    <p:extLst>
      <p:ext uri="{BB962C8B-B14F-4D97-AF65-F5344CB8AC3E}">
        <p14:creationId xmlns:p14="http://schemas.microsoft.com/office/powerpoint/2010/main" val="307891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Hybride Bereitstellung</a:t>
            </a:r>
          </a:p>
        </p:txBody>
      </p:sp>
      <p:sp>
        <p:nvSpPr>
          <p:cNvPr id="6" name="Inhaltsplatzhalter 5"/>
          <p:cNvSpPr>
            <a:spLocks noGrp="1"/>
          </p:cNvSpPr>
          <p:nvPr>
            <p:ph sz="quarter" idx="4"/>
          </p:nvPr>
        </p:nvSpPr>
        <p:spPr/>
        <p:txBody>
          <a:bodyPr/>
          <a:lstStyle/>
          <a:p>
            <a:endParaRPr lang="de-DE"/>
          </a:p>
        </p:txBody>
      </p:sp>
    </p:spTree>
    <p:extLst>
      <p:ext uri="{BB962C8B-B14F-4D97-AF65-F5344CB8AC3E}">
        <p14:creationId xmlns:p14="http://schemas.microsoft.com/office/powerpoint/2010/main" val="6332721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Hybride Bereitstellung</a:t>
            </a:r>
          </a:p>
        </p:txBody>
      </p:sp>
      <p:sp>
        <p:nvSpPr>
          <p:cNvPr id="3" name="Textplatzhalter 4"/>
          <p:cNvSpPr>
            <a:spLocks noGrp="1"/>
          </p:cNvSpPr>
          <p:nvPr>
            <p:ph type="body" sz="quarter" idx="10"/>
          </p:nvPr>
        </p:nvSpPr>
        <p:spPr>
          <a:xfrm>
            <a:off x="519112" y="1447798"/>
            <a:ext cx="11149013" cy="4616118"/>
          </a:xfrm>
        </p:spPr>
        <p:txBody>
          <a:bodyPr/>
          <a:lstStyle/>
          <a:p>
            <a:r>
              <a:rPr lang="de-DE" dirty="0"/>
              <a:t>Migration aller Postfachinhalte (außer Dumpster)</a:t>
            </a:r>
          </a:p>
          <a:p>
            <a:r>
              <a:rPr lang="de-DE" dirty="0"/>
              <a:t>Parallelbetrieb von lokalem Exchange und Exchange Online</a:t>
            </a:r>
          </a:p>
          <a:p>
            <a:r>
              <a:rPr lang="de-DE" dirty="0"/>
              <a:t>Postfachmigration in individuellen Batches</a:t>
            </a:r>
          </a:p>
          <a:p>
            <a:pPr lvl="1"/>
            <a:r>
              <a:rPr lang="de-DE" dirty="0"/>
              <a:t>Äquivalent zu </a:t>
            </a:r>
            <a:r>
              <a:rPr lang="de-DE" dirty="0" err="1"/>
              <a:t>Staged</a:t>
            </a:r>
            <a:r>
              <a:rPr lang="de-DE" dirty="0"/>
              <a:t> Migration</a:t>
            </a:r>
          </a:p>
          <a:p>
            <a:r>
              <a:rPr lang="de-DE" dirty="0"/>
              <a:t>Postfachmigration je Postfach</a:t>
            </a:r>
            <a:br>
              <a:rPr lang="de-DE" dirty="0"/>
            </a:br>
            <a:endParaRPr lang="de-DE" dirty="0"/>
          </a:p>
          <a:p>
            <a:pPr marL="0" indent="0">
              <a:buNone/>
            </a:pPr>
            <a:r>
              <a:rPr lang="de-DE" dirty="0">
                <a:solidFill>
                  <a:schemeClr val="accent1"/>
                </a:solidFill>
              </a:rPr>
              <a:t>AAD Synchronisierung erforderlich</a:t>
            </a:r>
          </a:p>
        </p:txBody>
      </p:sp>
    </p:spTree>
    <p:extLst>
      <p:ext uri="{BB962C8B-B14F-4D97-AF65-F5344CB8AC3E}">
        <p14:creationId xmlns:p14="http://schemas.microsoft.com/office/powerpoint/2010/main" val="22963522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bgerundetes Rechteck 2"/>
          <p:cNvSpPr/>
          <p:nvPr/>
        </p:nvSpPr>
        <p:spPr bwMode="auto">
          <a:xfrm>
            <a:off x="776176" y="1818193"/>
            <a:ext cx="3965946" cy="3689498"/>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el 1"/>
          <p:cNvSpPr>
            <a:spLocks noGrp="1"/>
          </p:cNvSpPr>
          <p:nvPr>
            <p:ph type="title"/>
          </p:nvPr>
        </p:nvSpPr>
        <p:spPr/>
        <p:txBody>
          <a:bodyPr/>
          <a:lstStyle/>
          <a:p>
            <a:r>
              <a:rPr lang="de-DE" dirty="0"/>
              <a:t>Hybride Bereitstellung</a:t>
            </a:r>
          </a:p>
        </p:txBody>
      </p:sp>
      <p:pic>
        <p:nvPicPr>
          <p:cNvPr id="4" name="Grafik 3"/>
          <p:cNvPicPr>
            <a:picLocks noChangeAspect="1"/>
          </p:cNvPicPr>
          <p:nvPr/>
        </p:nvPicPr>
        <p:blipFill>
          <a:blip r:embed="rId2"/>
          <a:stretch>
            <a:fillRect/>
          </a:stretch>
        </p:blipFill>
        <p:spPr>
          <a:xfrm>
            <a:off x="3258738" y="2436358"/>
            <a:ext cx="703350" cy="820400"/>
          </a:xfrm>
          <a:prstGeom prst="rect">
            <a:avLst/>
          </a:prstGeom>
        </p:spPr>
      </p:pic>
      <p:pic>
        <p:nvPicPr>
          <p:cNvPr id="6" name="Grafik 5"/>
          <p:cNvPicPr>
            <a:picLocks noChangeAspect="1"/>
          </p:cNvPicPr>
          <p:nvPr/>
        </p:nvPicPr>
        <p:blipFill>
          <a:blip r:embed="rId3"/>
          <a:stretch>
            <a:fillRect/>
          </a:stretch>
        </p:blipFill>
        <p:spPr>
          <a:xfrm>
            <a:off x="1674487" y="2446125"/>
            <a:ext cx="674044" cy="810633"/>
          </a:xfrm>
          <a:prstGeom prst="rect">
            <a:avLst/>
          </a:prstGeom>
        </p:spPr>
      </p:pic>
      <p:pic>
        <p:nvPicPr>
          <p:cNvPr id="7" name="Grafik 6"/>
          <p:cNvPicPr>
            <a:picLocks noChangeAspect="1"/>
          </p:cNvPicPr>
          <p:nvPr/>
        </p:nvPicPr>
        <p:blipFill>
          <a:blip r:embed="rId4"/>
          <a:stretch>
            <a:fillRect/>
          </a:stretch>
        </p:blipFill>
        <p:spPr>
          <a:xfrm>
            <a:off x="3242972" y="4063376"/>
            <a:ext cx="830344" cy="800867"/>
          </a:xfrm>
          <a:prstGeom prst="rect">
            <a:avLst/>
          </a:prstGeom>
        </p:spPr>
      </p:pic>
      <p:pic>
        <p:nvPicPr>
          <p:cNvPr id="8" name="Grafik 7"/>
          <p:cNvPicPr>
            <a:picLocks noChangeAspect="1"/>
          </p:cNvPicPr>
          <p:nvPr/>
        </p:nvPicPr>
        <p:blipFill>
          <a:blip r:embed="rId5"/>
          <a:stretch>
            <a:fillRect/>
          </a:stretch>
        </p:blipFill>
        <p:spPr>
          <a:xfrm>
            <a:off x="8018498" y="2301285"/>
            <a:ext cx="2677856" cy="1762091"/>
          </a:xfrm>
          <a:prstGeom prst="rect">
            <a:avLst/>
          </a:prstGeom>
        </p:spPr>
      </p:pic>
      <p:sp>
        <p:nvSpPr>
          <p:cNvPr id="11" name="Textfeld 10"/>
          <p:cNvSpPr txBox="1"/>
          <p:nvPr/>
        </p:nvSpPr>
        <p:spPr>
          <a:xfrm>
            <a:off x="1185805" y="3256758"/>
            <a:ext cx="1651407" cy="553998"/>
          </a:xfrm>
          <a:prstGeom prst="rect">
            <a:avLst/>
          </a:prstGeom>
          <a:noFill/>
        </p:spPr>
        <p:txBody>
          <a:bodyPr wrap="square" lIns="0" tIns="0" rIns="0" bIns="0" rtlCol="0">
            <a:spAutoFit/>
          </a:bodyPr>
          <a:lstStyle/>
          <a:p>
            <a:pPr algn="ctr"/>
            <a:r>
              <a:rPr lang="de-DE" b="1" spc="-70" dirty="0">
                <a:gradFill>
                  <a:gsLst>
                    <a:gs pos="2917">
                      <a:schemeClr val="bg2"/>
                    </a:gs>
                    <a:gs pos="95000">
                      <a:schemeClr val="bg2"/>
                    </a:gs>
                  </a:gsLst>
                  <a:lin ang="5400000" scaled="0"/>
                </a:gradFill>
              </a:rPr>
              <a:t>Active</a:t>
            </a:r>
          </a:p>
          <a:p>
            <a:pPr algn="ctr"/>
            <a:r>
              <a:rPr lang="de-DE" b="1" spc="-70" dirty="0">
                <a:gradFill>
                  <a:gsLst>
                    <a:gs pos="2917">
                      <a:schemeClr val="bg2"/>
                    </a:gs>
                    <a:gs pos="95000">
                      <a:schemeClr val="bg2"/>
                    </a:gs>
                  </a:gsLst>
                  <a:lin ang="5400000" scaled="0"/>
                </a:gradFill>
              </a:rPr>
              <a:t>Directory</a:t>
            </a:r>
          </a:p>
        </p:txBody>
      </p:sp>
      <p:sp>
        <p:nvSpPr>
          <p:cNvPr id="12" name="Textfeld 11"/>
          <p:cNvSpPr txBox="1"/>
          <p:nvPr/>
        </p:nvSpPr>
        <p:spPr>
          <a:xfrm>
            <a:off x="2784709" y="4874349"/>
            <a:ext cx="1651407" cy="276999"/>
          </a:xfrm>
          <a:prstGeom prst="rect">
            <a:avLst/>
          </a:prstGeom>
          <a:noFill/>
        </p:spPr>
        <p:txBody>
          <a:bodyPr wrap="square" lIns="0" tIns="0" rIns="0" bIns="0" rtlCol="0">
            <a:spAutoFit/>
          </a:bodyPr>
          <a:lstStyle/>
          <a:p>
            <a:pPr algn="ctr"/>
            <a:r>
              <a:rPr lang="de-DE" b="1" spc="-70" dirty="0">
                <a:gradFill>
                  <a:gsLst>
                    <a:gs pos="2917">
                      <a:schemeClr val="bg2"/>
                    </a:gs>
                    <a:gs pos="95000">
                      <a:schemeClr val="bg2"/>
                    </a:gs>
                  </a:gsLst>
                  <a:lin ang="5400000" scaled="0"/>
                </a:gradFill>
              </a:rPr>
              <a:t>Exchange</a:t>
            </a:r>
          </a:p>
        </p:txBody>
      </p:sp>
      <p:sp>
        <p:nvSpPr>
          <p:cNvPr id="13" name="Textfeld 12"/>
          <p:cNvSpPr txBox="1"/>
          <p:nvPr/>
        </p:nvSpPr>
        <p:spPr>
          <a:xfrm>
            <a:off x="2832440" y="3256758"/>
            <a:ext cx="1651407" cy="276999"/>
          </a:xfrm>
          <a:prstGeom prst="rect">
            <a:avLst/>
          </a:prstGeom>
          <a:noFill/>
        </p:spPr>
        <p:txBody>
          <a:bodyPr wrap="square" lIns="0" tIns="0" rIns="0" bIns="0" rtlCol="0">
            <a:spAutoFit/>
          </a:bodyPr>
          <a:lstStyle/>
          <a:p>
            <a:pPr algn="ctr"/>
            <a:r>
              <a:rPr lang="de-DE" b="1" spc="-70" dirty="0">
                <a:gradFill>
                  <a:gsLst>
                    <a:gs pos="2917">
                      <a:schemeClr val="bg2"/>
                    </a:gs>
                    <a:gs pos="95000">
                      <a:schemeClr val="bg2"/>
                    </a:gs>
                  </a:gsLst>
                  <a:lin ang="5400000" scaled="0"/>
                </a:gradFill>
              </a:rPr>
              <a:t>AAD Connect</a:t>
            </a:r>
          </a:p>
        </p:txBody>
      </p:sp>
      <p:grpSp>
        <p:nvGrpSpPr>
          <p:cNvPr id="5" name="Gruppieren 4"/>
          <p:cNvGrpSpPr/>
          <p:nvPr/>
        </p:nvGrpSpPr>
        <p:grpSpPr>
          <a:xfrm>
            <a:off x="4178595" y="2430639"/>
            <a:ext cx="3678865" cy="323194"/>
            <a:chOff x="4178595" y="2430639"/>
            <a:chExt cx="3678865" cy="323194"/>
          </a:xfrm>
        </p:grpSpPr>
        <p:cxnSp>
          <p:nvCxnSpPr>
            <p:cNvPr id="9" name="Gerade Verbindung mit Pfeil 8"/>
            <p:cNvCxnSpPr/>
            <p:nvPr/>
          </p:nvCxnSpPr>
          <p:spPr>
            <a:xfrm>
              <a:off x="4178595" y="2753833"/>
              <a:ext cx="3678865" cy="0"/>
            </a:xfrm>
            <a:prstGeom prst="straightConnector1">
              <a:avLst/>
            </a:prstGeom>
            <a:ln w="76200">
              <a:headEnd type="none"/>
              <a:tailEnd type="arrow"/>
            </a:ln>
          </p:spPr>
          <p:style>
            <a:lnRef idx="2">
              <a:schemeClr val="accent4"/>
            </a:lnRef>
            <a:fillRef idx="0">
              <a:schemeClr val="accent4"/>
            </a:fillRef>
            <a:effectRef idx="1">
              <a:schemeClr val="accent4"/>
            </a:effectRef>
            <a:fontRef idx="minor">
              <a:schemeClr val="tx1"/>
            </a:fontRef>
          </p:style>
        </p:cxnSp>
        <p:sp>
          <p:nvSpPr>
            <p:cNvPr id="17" name="Textfeld 16"/>
            <p:cNvSpPr txBox="1"/>
            <p:nvPr/>
          </p:nvSpPr>
          <p:spPr>
            <a:xfrm>
              <a:off x="5249029" y="2430639"/>
              <a:ext cx="1651407" cy="276999"/>
            </a:xfrm>
            <a:prstGeom prst="rect">
              <a:avLst/>
            </a:prstGeom>
            <a:noFill/>
          </p:spPr>
          <p:txBody>
            <a:bodyPr wrap="square" lIns="0" tIns="0" rIns="0" bIns="0" rtlCol="0">
              <a:spAutoFit/>
            </a:bodyPr>
            <a:lstStyle/>
            <a:p>
              <a:pPr algn="ctr"/>
              <a:r>
                <a:rPr lang="de-DE" b="1" spc="-70" dirty="0">
                  <a:gradFill>
                    <a:gsLst>
                      <a:gs pos="2917">
                        <a:schemeClr val="bg2"/>
                      </a:gs>
                      <a:gs pos="95000">
                        <a:schemeClr val="bg2"/>
                      </a:gs>
                    </a:gsLst>
                    <a:lin ang="5400000" scaled="0"/>
                  </a:gradFill>
                </a:rPr>
                <a:t>Directory </a:t>
              </a:r>
              <a:r>
                <a:rPr lang="de-DE" b="1" spc="-70" dirty="0" err="1">
                  <a:gradFill>
                    <a:gsLst>
                      <a:gs pos="2917">
                        <a:schemeClr val="bg2"/>
                      </a:gs>
                      <a:gs pos="95000">
                        <a:schemeClr val="bg2"/>
                      </a:gs>
                    </a:gsLst>
                    <a:lin ang="5400000" scaled="0"/>
                  </a:gradFill>
                </a:rPr>
                <a:t>Sync</a:t>
              </a:r>
              <a:endParaRPr lang="de-DE" b="1" spc="-70" dirty="0">
                <a:gradFill>
                  <a:gsLst>
                    <a:gs pos="2917">
                      <a:schemeClr val="bg2"/>
                    </a:gs>
                    <a:gs pos="95000">
                      <a:schemeClr val="bg2"/>
                    </a:gs>
                  </a:gsLst>
                  <a:lin ang="5400000" scaled="0"/>
                </a:gradFill>
              </a:endParaRPr>
            </a:p>
          </p:txBody>
        </p:sp>
      </p:grpSp>
      <p:grpSp>
        <p:nvGrpSpPr>
          <p:cNvPr id="10" name="Gruppieren 9"/>
          <p:cNvGrpSpPr/>
          <p:nvPr/>
        </p:nvGrpSpPr>
        <p:grpSpPr>
          <a:xfrm>
            <a:off x="4235301" y="3772990"/>
            <a:ext cx="3678865" cy="290386"/>
            <a:chOff x="4235301" y="3772990"/>
            <a:chExt cx="3678865" cy="290386"/>
          </a:xfrm>
        </p:grpSpPr>
        <p:cxnSp>
          <p:nvCxnSpPr>
            <p:cNvPr id="14" name="Gerade Verbindung mit Pfeil 13"/>
            <p:cNvCxnSpPr/>
            <p:nvPr/>
          </p:nvCxnSpPr>
          <p:spPr>
            <a:xfrm>
              <a:off x="4235301" y="4063376"/>
              <a:ext cx="3678865" cy="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5249029" y="3772990"/>
              <a:ext cx="1651407" cy="276999"/>
            </a:xfrm>
            <a:prstGeom prst="rect">
              <a:avLst/>
            </a:prstGeom>
            <a:noFill/>
          </p:spPr>
          <p:txBody>
            <a:bodyPr wrap="square" lIns="0" tIns="0" rIns="0" bIns="0" rtlCol="0">
              <a:spAutoFit/>
            </a:bodyPr>
            <a:lstStyle/>
            <a:p>
              <a:pPr algn="ctr"/>
              <a:r>
                <a:rPr lang="de-DE" b="1" spc="-70" dirty="0">
                  <a:gradFill>
                    <a:gsLst>
                      <a:gs pos="2917">
                        <a:schemeClr val="bg2"/>
                      </a:gs>
                      <a:gs pos="95000">
                        <a:schemeClr val="bg2"/>
                      </a:gs>
                    </a:gsLst>
                    <a:lin ang="5400000" scaled="0"/>
                  </a:gradFill>
                </a:rPr>
                <a:t>Mailbox Move</a:t>
              </a:r>
            </a:p>
          </p:txBody>
        </p:sp>
      </p:grpSp>
      <p:grpSp>
        <p:nvGrpSpPr>
          <p:cNvPr id="21" name="Gruppieren 20"/>
          <p:cNvGrpSpPr/>
          <p:nvPr/>
        </p:nvGrpSpPr>
        <p:grpSpPr>
          <a:xfrm>
            <a:off x="4235301" y="4288357"/>
            <a:ext cx="3678865" cy="299558"/>
            <a:chOff x="4235301" y="4288357"/>
            <a:chExt cx="3678865" cy="299558"/>
          </a:xfrm>
        </p:grpSpPr>
        <p:cxnSp>
          <p:nvCxnSpPr>
            <p:cNvPr id="15" name="Gerade Verbindung mit Pfeil 14"/>
            <p:cNvCxnSpPr/>
            <p:nvPr/>
          </p:nvCxnSpPr>
          <p:spPr>
            <a:xfrm>
              <a:off x="4235301" y="4587915"/>
              <a:ext cx="3678865" cy="0"/>
            </a:xfrm>
            <a:prstGeom prst="straightConnector1">
              <a:avLst/>
            </a:prstGeom>
            <a:ln w="762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9029" y="4288357"/>
              <a:ext cx="1651407" cy="276999"/>
            </a:xfrm>
            <a:prstGeom prst="rect">
              <a:avLst/>
            </a:prstGeom>
            <a:noFill/>
          </p:spPr>
          <p:txBody>
            <a:bodyPr wrap="square" lIns="0" tIns="0" rIns="0" bIns="0" rtlCol="0">
              <a:spAutoFit/>
            </a:bodyPr>
            <a:lstStyle/>
            <a:p>
              <a:pPr algn="ctr"/>
              <a:r>
                <a:rPr lang="de-DE" b="1" spc="-70" dirty="0">
                  <a:gradFill>
                    <a:gsLst>
                      <a:gs pos="2917">
                        <a:schemeClr val="bg2"/>
                      </a:gs>
                      <a:gs pos="95000">
                        <a:schemeClr val="bg2"/>
                      </a:gs>
                    </a:gsLst>
                    <a:lin ang="5400000" scaled="0"/>
                  </a:gradFill>
                </a:rPr>
                <a:t>Mail Flow</a:t>
              </a:r>
            </a:p>
          </p:txBody>
        </p:sp>
      </p:grpSp>
      <p:grpSp>
        <p:nvGrpSpPr>
          <p:cNvPr id="22" name="Gruppieren 21"/>
          <p:cNvGrpSpPr/>
          <p:nvPr/>
        </p:nvGrpSpPr>
        <p:grpSpPr>
          <a:xfrm>
            <a:off x="4235301" y="4864243"/>
            <a:ext cx="3678865" cy="285299"/>
            <a:chOff x="4235301" y="4864243"/>
            <a:chExt cx="3678865" cy="285299"/>
          </a:xfrm>
        </p:grpSpPr>
        <p:cxnSp>
          <p:nvCxnSpPr>
            <p:cNvPr id="16" name="Gerade Verbindung mit Pfeil 15"/>
            <p:cNvCxnSpPr/>
            <p:nvPr/>
          </p:nvCxnSpPr>
          <p:spPr>
            <a:xfrm>
              <a:off x="4235301" y="5149542"/>
              <a:ext cx="3678865" cy="0"/>
            </a:xfrm>
            <a:prstGeom prst="straightConnector1">
              <a:avLst/>
            </a:prstGeom>
            <a:ln w="76200">
              <a:solidFill>
                <a:schemeClr val="accent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5249029" y="4864243"/>
              <a:ext cx="1651407" cy="276999"/>
            </a:xfrm>
            <a:prstGeom prst="rect">
              <a:avLst/>
            </a:prstGeom>
            <a:noFill/>
          </p:spPr>
          <p:txBody>
            <a:bodyPr wrap="square" lIns="0" tIns="0" rIns="0" bIns="0" rtlCol="0">
              <a:spAutoFit/>
            </a:bodyPr>
            <a:lstStyle/>
            <a:p>
              <a:pPr algn="ctr"/>
              <a:r>
                <a:rPr lang="de-DE" b="1" spc="-70" dirty="0">
                  <a:gradFill>
                    <a:gsLst>
                      <a:gs pos="2917">
                        <a:schemeClr val="bg2"/>
                      </a:gs>
                      <a:gs pos="95000">
                        <a:schemeClr val="bg2"/>
                      </a:gs>
                    </a:gsLst>
                    <a:lin ang="5400000" scaled="0"/>
                  </a:gradFill>
                </a:rPr>
                <a:t>Sharing</a:t>
              </a:r>
            </a:p>
          </p:txBody>
        </p:sp>
      </p:grpSp>
    </p:spTree>
    <p:extLst>
      <p:ext uri="{BB962C8B-B14F-4D97-AF65-F5344CB8AC3E}">
        <p14:creationId xmlns:p14="http://schemas.microsoft.com/office/powerpoint/2010/main" val="376487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21"/>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Platzhalter</a:t>
            </a:r>
          </a:p>
        </p:txBody>
      </p:sp>
      <p:pic>
        <p:nvPicPr>
          <p:cNvPr id="5" name="Picture 3"/>
          <p:cNvPicPr>
            <a:picLocks noChangeAspect="1"/>
          </p:cNvPicPr>
          <p:nvPr/>
        </p:nvPicPr>
        <p:blipFill>
          <a:blip r:embed="rId2"/>
          <a:stretch>
            <a:fillRect/>
          </a:stretch>
        </p:blipFill>
        <p:spPr>
          <a:xfrm>
            <a:off x="6205311" y="1371206"/>
            <a:ext cx="5338420" cy="4426486"/>
          </a:xfrm>
          <a:prstGeom prst="rect">
            <a:avLst/>
          </a:prstGeom>
        </p:spPr>
      </p:pic>
      <p:pic>
        <p:nvPicPr>
          <p:cNvPr id="6" name="Grafik 5"/>
          <p:cNvPicPr>
            <a:picLocks noChangeAspect="1"/>
          </p:cNvPicPr>
          <p:nvPr/>
        </p:nvPicPr>
        <p:blipFill>
          <a:blip r:embed="rId3"/>
          <a:stretch>
            <a:fillRect/>
          </a:stretch>
        </p:blipFill>
        <p:spPr>
          <a:xfrm>
            <a:off x="-1043200" y="2014386"/>
            <a:ext cx="302831" cy="468800"/>
          </a:xfrm>
          <a:prstGeom prst="rect">
            <a:avLst/>
          </a:prstGeom>
        </p:spPr>
      </p:pic>
      <p:pic>
        <p:nvPicPr>
          <p:cNvPr id="7" name="Grafik 6"/>
          <p:cNvPicPr>
            <a:picLocks noChangeAspect="1"/>
          </p:cNvPicPr>
          <p:nvPr/>
        </p:nvPicPr>
        <p:blipFill>
          <a:blip r:embed="rId4"/>
          <a:stretch>
            <a:fillRect/>
          </a:stretch>
        </p:blipFill>
        <p:spPr>
          <a:xfrm>
            <a:off x="-1133074" y="808958"/>
            <a:ext cx="781500" cy="859467"/>
          </a:xfrm>
          <a:prstGeom prst="rect">
            <a:avLst/>
          </a:prstGeom>
        </p:spPr>
      </p:pic>
      <p:pic>
        <p:nvPicPr>
          <p:cNvPr id="8" name="Grafik 7"/>
          <p:cNvPicPr>
            <a:picLocks noChangeAspect="1"/>
          </p:cNvPicPr>
          <p:nvPr/>
        </p:nvPicPr>
        <p:blipFill>
          <a:blip r:embed="rId5"/>
          <a:stretch>
            <a:fillRect/>
          </a:stretch>
        </p:blipFill>
        <p:spPr>
          <a:xfrm>
            <a:off x="-1306957" y="3047282"/>
            <a:ext cx="830344" cy="537167"/>
          </a:xfrm>
          <a:prstGeom prst="rect">
            <a:avLst/>
          </a:prstGeom>
        </p:spPr>
      </p:pic>
      <p:pic>
        <p:nvPicPr>
          <p:cNvPr id="9" name="Grafik 8"/>
          <p:cNvPicPr>
            <a:picLocks noChangeAspect="1"/>
          </p:cNvPicPr>
          <p:nvPr/>
        </p:nvPicPr>
        <p:blipFill>
          <a:blip r:embed="rId6"/>
          <a:stretch>
            <a:fillRect/>
          </a:stretch>
        </p:blipFill>
        <p:spPr>
          <a:xfrm>
            <a:off x="-1104311" y="3862043"/>
            <a:ext cx="908494" cy="830167"/>
          </a:xfrm>
          <a:prstGeom prst="rect">
            <a:avLst/>
          </a:prstGeom>
        </p:spPr>
      </p:pic>
      <p:pic>
        <p:nvPicPr>
          <p:cNvPr id="10" name="Grafik 9"/>
          <p:cNvPicPr>
            <a:picLocks noChangeAspect="1"/>
          </p:cNvPicPr>
          <p:nvPr/>
        </p:nvPicPr>
        <p:blipFill>
          <a:blip r:embed="rId7"/>
          <a:stretch>
            <a:fillRect/>
          </a:stretch>
        </p:blipFill>
        <p:spPr>
          <a:xfrm>
            <a:off x="-1182461" y="4969804"/>
            <a:ext cx="986644" cy="732500"/>
          </a:xfrm>
          <a:prstGeom prst="rect">
            <a:avLst/>
          </a:prstGeom>
        </p:spPr>
      </p:pic>
    </p:spTree>
    <p:extLst>
      <p:ext uri="{BB962C8B-B14F-4D97-AF65-F5344CB8AC3E}">
        <p14:creationId xmlns:p14="http://schemas.microsoft.com/office/powerpoint/2010/main" val="7537480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Migration in der </a:t>
            </a:r>
            <a:r>
              <a:rPr lang="en-US" dirty="0" err="1"/>
              <a:t>realen</a:t>
            </a:r>
            <a:r>
              <a:rPr lang="en-US" dirty="0"/>
              <a:t> Welt</a:t>
            </a:r>
            <a:endParaRPr lang="de-DE" dirty="0"/>
          </a:p>
        </p:txBody>
      </p:sp>
    </p:spTree>
    <p:extLst>
      <p:ext uri="{BB962C8B-B14F-4D97-AF65-F5344CB8AC3E}">
        <p14:creationId xmlns:p14="http://schemas.microsoft.com/office/powerpoint/2010/main" val="100880676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Planung</a:t>
            </a:r>
          </a:p>
        </p:txBody>
      </p:sp>
      <p:sp>
        <p:nvSpPr>
          <p:cNvPr id="6" name="Inhaltsplatzhalter 5"/>
          <p:cNvSpPr>
            <a:spLocks noGrp="1"/>
          </p:cNvSpPr>
          <p:nvPr>
            <p:ph sz="quarter" idx="4"/>
          </p:nvPr>
        </p:nvSpPr>
        <p:spPr/>
        <p:txBody>
          <a:bodyPr/>
          <a:lstStyle/>
          <a:p>
            <a:endParaRPr lang="de-DE"/>
          </a:p>
        </p:txBody>
      </p:sp>
      <p:sp>
        <p:nvSpPr>
          <p:cNvPr id="4" name="Foliennummernplatzhalt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75138584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Planung – Teil 1</a:t>
            </a:r>
          </a:p>
        </p:txBody>
      </p:sp>
      <p:sp>
        <p:nvSpPr>
          <p:cNvPr id="3" name="Textplatzhalter 2"/>
          <p:cNvSpPr>
            <a:spLocks noGrp="1"/>
          </p:cNvSpPr>
          <p:nvPr>
            <p:ph type="body" sz="quarter" idx="10"/>
          </p:nvPr>
        </p:nvSpPr>
        <p:spPr>
          <a:xfrm>
            <a:off x="519112" y="1447798"/>
            <a:ext cx="11149013" cy="4761615"/>
          </a:xfrm>
        </p:spPr>
        <p:txBody>
          <a:bodyPr/>
          <a:lstStyle/>
          <a:p>
            <a:r>
              <a:rPr lang="de-DE" dirty="0"/>
              <a:t>Genaue Kenntnis über</a:t>
            </a:r>
          </a:p>
          <a:p>
            <a:pPr lvl="1"/>
            <a:r>
              <a:rPr lang="en-US" dirty="0"/>
              <a:t>Active Directory </a:t>
            </a:r>
            <a:r>
              <a:rPr lang="en-US" dirty="0">
                <a:sym typeface="Wingdings" panose="05000000000000000000" pitchFamily="2" charset="2"/>
              </a:rPr>
              <a:t> </a:t>
            </a:r>
            <a:r>
              <a:rPr lang="en-US" dirty="0" err="1">
                <a:sym typeface="Wingdings" panose="05000000000000000000" pitchFamily="2" charset="2"/>
              </a:rPr>
              <a:t>Domänen</a:t>
            </a:r>
            <a:r>
              <a:rPr lang="en-US" dirty="0">
                <a:sym typeface="Wingdings" panose="05000000000000000000" pitchFamily="2" charset="2"/>
              </a:rPr>
              <a:t>, </a:t>
            </a:r>
            <a:r>
              <a:rPr lang="en-US" dirty="0" err="1">
                <a:sym typeface="Wingdings" panose="05000000000000000000" pitchFamily="2" charset="2"/>
              </a:rPr>
              <a:t>Anmeldeinformationen</a:t>
            </a:r>
            <a:endParaRPr lang="de-DE" dirty="0"/>
          </a:p>
          <a:p>
            <a:pPr lvl="1"/>
            <a:r>
              <a:rPr lang="de-DE" dirty="0"/>
              <a:t>Vorhandene E-Mail Infrastruktur</a:t>
            </a:r>
          </a:p>
          <a:p>
            <a:pPr lvl="1"/>
            <a:r>
              <a:rPr lang="de-DE" dirty="0"/>
              <a:t>Netzwerkinfrastruktur </a:t>
            </a:r>
            <a:r>
              <a:rPr lang="de-DE" dirty="0">
                <a:sym typeface="Wingdings" panose="05000000000000000000" pitchFamily="2" charset="2"/>
              </a:rPr>
              <a:t></a:t>
            </a:r>
            <a:r>
              <a:rPr lang="de-DE" dirty="0"/>
              <a:t> LAN/WAN</a:t>
            </a:r>
          </a:p>
          <a:p>
            <a:pPr lvl="1"/>
            <a:r>
              <a:rPr lang="de-DE" dirty="0"/>
              <a:t>Internetanbindung und Internetzugriff </a:t>
            </a:r>
            <a:r>
              <a:rPr lang="de-DE" dirty="0">
                <a:sym typeface="Wingdings" panose="05000000000000000000" pitchFamily="2" charset="2"/>
              </a:rPr>
              <a:t> Bandbreite, Proxy, Firewall</a:t>
            </a:r>
            <a:endParaRPr lang="de-DE" dirty="0"/>
          </a:p>
          <a:p>
            <a:r>
              <a:rPr lang="de-DE" dirty="0"/>
              <a:t>Softwarebasierte Fax- oder SMS-Lösungen?</a:t>
            </a:r>
          </a:p>
          <a:p>
            <a:r>
              <a:rPr lang="de-DE" dirty="0"/>
              <a:t>Welche Clients werden verwendet?</a:t>
            </a:r>
          </a:p>
          <a:p>
            <a:pPr lvl="1"/>
            <a:r>
              <a:rPr lang="de-DE" dirty="0"/>
              <a:t>Desktop PCs, Mobile Endgeräte (iOS, Android, Windows Mobile, Blackberry) </a:t>
            </a:r>
          </a:p>
          <a:p>
            <a:pPr lvl="1"/>
            <a:r>
              <a:rPr lang="de-DE" dirty="0"/>
              <a:t>Outlook Versionen, Outlook on </a:t>
            </a:r>
            <a:r>
              <a:rPr lang="de-DE" dirty="0" err="1"/>
              <a:t>the</a:t>
            </a:r>
            <a:r>
              <a:rPr lang="de-DE" dirty="0"/>
              <a:t> Web, ActiveSync, Apps </a:t>
            </a:r>
          </a:p>
        </p:txBody>
      </p:sp>
      <p:sp>
        <p:nvSpPr>
          <p:cNvPr id="4" name="Foliennummernplatzhalt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2245159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Planung – Teil 2</a:t>
            </a:r>
          </a:p>
        </p:txBody>
      </p:sp>
      <p:sp>
        <p:nvSpPr>
          <p:cNvPr id="3" name="Textplatzhalter 2"/>
          <p:cNvSpPr>
            <a:spLocks noGrp="1"/>
          </p:cNvSpPr>
          <p:nvPr>
            <p:ph type="body" sz="quarter" idx="10"/>
          </p:nvPr>
        </p:nvSpPr>
        <p:spPr/>
        <p:txBody>
          <a:bodyPr/>
          <a:lstStyle/>
          <a:p>
            <a:r>
              <a:rPr lang="de-DE" dirty="0"/>
              <a:t>Öffentliche Ordner</a:t>
            </a:r>
          </a:p>
          <a:p>
            <a:pPr lvl="1"/>
            <a:r>
              <a:rPr lang="de-DE" dirty="0"/>
              <a:t>Ablösung oder Migration</a:t>
            </a:r>
          </a:p>
          <a:p>
            <a:r>
              <a:rPr lang="de-DE" dirty="0"/>
              <a:t>Anti-Spam und Anti-Malware</a:t>
            </a:r>
          </a:p>
          <a:p>
            <a:pPr lvl="1"/>
            <a:r>
              <a:rPr lang="de-DE" dirty="0"/>
              <a:t>Exchange Online </a:t>
            </a:r>
            <a:r>
              <a:rPr lang="de-DE" dirty="0" err="1"/>
              <a:t>Protection</a:t>
            </a:r>
            <a:r>
              <a:rPr lang="de-DE" dirty="0"/>
              <a:t> oder On-</a:t>
            </a:r>
            <a:r>
              <a:rPr lang="de-DE" dirty="0" err="1"/>
              <a:t>Premises</a:t>
            </a:r>
            <a:r>
              <a:rPr lang="de-DE" dirty="0"/>
              <a:t> Lösung?</a:t>
            </a:r>
          </a:p>
          <a:p>
            <a:r>
              <a:rPr lang="de-DE" dirty="0"/>
              <a:t>Zentrale E-Mail Signaturen</a:t>
            </a:r>
          </a:p>
          <a:p>
            <a:r>
              <a:rPr lang="de-DE" dirty="0"/>
              <a:t>S/MIME oder PGP E-Mail Verschlüsselung</a:t>
            </a:r>
          </a:p>
          <a:p>
            <a:r>
              <a:rPr lang="de-DE" dirty="0"/>
              <a:t>Archivierung</a:t>
            </a:r>
          </a:p>
          <a:p>
            <a:r>
              <a:rPr lang="de-DE" dirty="0"/>
              <a:t>Backup</a:t>
            </a:r>
          </a:p>
          <a:p>
            <a:endParaRPr lang="de-DE" dirty="0"/>
          </a:p>
        </p:txBody>
      </p:sp>
      <p:sp>
        <p:nvSpPr>
          <p:cNvPr id="4" name="Foliennummernplatzhalt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26737988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Konfiguration</a:t>
            </a:r>
          </a:p>
        </p:txBody>
      </p:sp>
      <p:sp>
        <p:nvSpPr>
          <p:cNvPr id="6" name="Inhaltsplatzhalter 5"/>
          <p:cNvSpPr>
            <a:spLocks noGrp="1"/>
          </p:cNvSpPr>
          <p:nvPr>
            <p:ph sz="quarter" idx="4"/>
          </p:nvPr>
        </p:nvSpPr>
        <p:spPr/>
        <p:txBody>
          <a:bodyPr/>
          <a:lstStyle/>
          <a:p>
            <a:endParaRPr lang="de-DE"/>
          </a:p>
        </p:txBody>
      </p:sp>
      <p:sp>
        <p:nvSpPr>
          <p:cNvPr id="4" name="Foliennummernplatzhalt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9904107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 – Teil 1</a:t>
            </a:r>
          </a:p>
        </p:txBody>
      </p:sp>
      <p:sp>
        <p:nvSpPr>
          <p:cNvPr id="3" name="Textplatzhalter 2"/>
          <p:cNvSpPr>
            <a:spLocks noGrp="1"/>
          </p:cNvSpPr>
          <p:nvPr>
            <p:ph type="body" sz="quarter" idx="10"/>
          </p:nvPr>
        </p:nvSpPr>
        <p:spPr>
          <a:xfrm>
            <a:off x="519112" y="1447799"/>
            <a:ext cx="11149013" cy="4594078"/>
          </a:xfrm>
        </p:spPr>
        <p:txBody>
          <a:bodyPr/>
          <a:lstStyle/>
          <a:p>
            <a:r>
              <a:rPr lang="de-DE" dirty="0"/>
              <a:t>Vorbereitung der lokalen Infrastruktur</a:t>
            </a:r>
          </a:p>
          <a:p>
            <a:pPr lvl="1"/>
            <a:r>
              <a:rPr lang="de-DE" dirty="0"/>
              <a:t>Active Directory </a:t>
            </a:r>
            <a:r>
              <a:rPr lang="de-DE" dirty="0" err="1"/>
              <a:t>Cleanup</a:t>
            </a:r>
            <a:endParaRPr lang="de-DE" dirty="0"/>
          </a:p>
          <a:p>
            <a:r>
              <a:rPr lang="de-DE" dirty="0"/>
              <a:t>Erstellung eines Office 365 </a:t>
            </a:r>
            <a:r>
              <a:rPr lang="de-DE" dirty="0" err="1"/>
              <a:t>Tenant</a:t>
            </a:r>
            <a:endParaRPr lang="de-DE" dirty="0"/>
          </a:p>
          <a:p>
            <a:r>
              <a:rPr lang="de-DE" dirty="0"/>
              <a:t>Beschaffung von Office 365 Abonnements</a:t>
            </a:r>
          </a:p>
          <a:p>
            <a:r>
              <a:rPr lang="de-DE" dirty="0"/>
              <a:t>Konfiguration eigener Domänen in Office 365</a:t>
            </a:r>
          </a:p>
          <a:p>
            <a:r>
              <a:rPr lang="de-DE" dirty="0"/>
              <a:t>Einrichtung AAD Connect</a:t>
            </a:r>
          </a:p>
          <a:p>
            <a:endParaRPr lang="de-DE" dirty="0"/>
          </a:p>
        </p:txBody>
      </p:sp>
    </p:spTree>
    <p:extLst>
      <p:ext uri="{BB962C8B-B14F-4D97-AF65-F5344CB8AC3E}">
        <p14:creationId xmlns:p14="http://schemas.microsoft.com/office/powerpoint/2010/main" val="11635366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11149013" cy="4651160"/>
          </a:xfrm>
        </p:spPr>
        <p:txBody>
          <a:bodyPr/>
          <a:lstStyle/>
          <a:p>
            <a:r>
              <a:rPr lang="en-US" dirty="0" err="1"/>
              <a:t>Migrationsoptionen</a:t>
            </a:r>
            <a:endParaRPr lang="en-US" dirty="0"/>
          </a:p>
          <a:p>
            <a:r>
              <a:rPr lang="en-US" sz="2000" spc="0" dirty="0" err="1">
                <a:gradFill>
                  <a:gsLst>
                    <a:gs pos="100000">
                      <a:schemeClr val="bg2"/>
                    </a:gs>
                    <a:gs pos="6000">
                      <a:schemeClr val="bg2"/>
                    </a:gs>
                  </a:gsLst>
                  <a:lin ang="5400000" scaled="0"/>
                </a:gradFill>
                <a:latin typeface="+mn-lt"/>
              </a:rPr>
              <a:t>Welche</a:t>
            </a:r>
            <a:r>
              <a:rPr lang="en-US" sz="2000" spc="0" dirty="0">
                <a:gradFill>
                  <a:gsLst>
                    <a:gs pos="100000">
                      <a:schemeClr val="bg2"/>
                    </a:gs>
                    <a:gs pos="6000">
                      <a:schemeClr val="bg2"/>
                    </a:gs>
                  </a:gsLst>
                  <a:lin ang="5400000" scaled="0"/>
                </a:gradFill>
                <a:latin typeface="+mn-lt"/>
              </a:rPr>
              <a:t> </a:t>
            </a:r>
            <a:r>
              <a:rPr lang="en-US" sz="2000" spc="0" dirty="0" err="1">
                <a:gradFill>
                  <a:gsLst>
                    <a:gs pos="100000">
                      <a:schemeClr val="bg2"/>
                    </a:gs>
                    <a:gs pos="6000">
                      <a:schemeClr val="bg2"/>
                    </a:gs>
                  </a:gsLst>
                  <a:lin ang="5400000" scaled="0"/>
                </a:gradFill>
                <a:latin typeface="+mn-lt"/>
              </a:rPr>
              <a:t>technischen</a:t>
            </a:r>
            <a:r>
              <a:rPr lang="en-US" sz="2000" spc="0" dirty="0">
                <a:gradFill>
                  <a:gsLst>
                    <a:gs pos="100000">
                      <a:schemeClr val="bg2"/>
                    </a:gs>
                    <a:gs pos="6000">
                      <a:schemeClr val="bg2"/>
                    </a:gs>
                  </a:gsLst>
                  <a:lin ang="5400000" scaled="0"/>
                </a:gradFill>
                <a:latin typeface="+mn-lt"/>
              </a:rPr>
              <a:t> </a:t>
            </a:r>
            <a:r>
              <a:rPr lang="en-US" sz="2000" spc="0" dirty="0" err="1">
                <a:gradFill>
                  <a:gsLst>
                    <a:gs pos="100000">
                      <a:schemeClr val="bg2"/>
                    </a:gs>
                    <a:gs pos="6000">
                      <a:schemeClr val="bg2"/>
                    </a:gs>
                  </a:gsLst>
                  <a:lin ang="5400000" scaled="0"/>
                </a:gradFill>
                <a:latin typeface="+mn-lt"/>
              </a:rPr>
              <a:t>Möglichkeiten</a:t>
            </a:r>
            <a:r>
              <a:rPr lang="en-US" sz="2000" spc="0" dirty="0">
                <a:gradFill>
                  <a:gsLst>
                    <a:gs pos="100000">
                      <a:schemeClr val="bg2"/>
                    </a:gs>
                    <a:gs pos="6000">
                      <a:schemeClr val="bg2"/>
                    </a:gs>
                  </a:gsLst>
                  <a:lin ang="5400000" scaled="0"/>
                </a:gradFill>
                <a:latin typeface="+mn-lt"/>
              </a:rPr>
              <a:t> </a:t>
            </a:r>
            <a:r>
              <a:rPr lang="en-US" sz="2000" spc="0" dirty="0" err="1">
                <a:gradFill>
                  <a:gsLst>
                    <a:gs pos="100000">
                      <a:schemeClr val="bg2"/>
                    </a:gs>
                    <a:gs pos="6000">
                      <a:schemeClr val="bg2"/>
                    </a:gs>
                  </a:gsLst>
                  <a:lin ang="5400000" scaled="0"/>
                </a:gradFill>
                <a:latin typeface="+mn-lt"/>
              </a:rPr>
              <a:t>stehen</a:t>
            </a:r>
            <a:r>
              <a:rPr lang="en-US" sz="2000" spc="0" dirty="0">
                <a:gradFill>
                  <a:gsLst>
                    <a:gs pos="100000">
                      <a:schemeClr val="bg2"/>
                    </a:gs>
                    <a:gs pos="6000">
                      <a:schemeClr val="bg2"/>
                    </a:gs>
                  </a:gsLst>
                  <a:lin ang="5400000" scaled="0"/>
                </a:gradFill>
                <a:latin typeface="+mn-lt"/>
              </a:rPr>
              <a:t> </a:t>
            </a:r>
            <a:r>
              <a:rPr lang="en-US" sz="2000" spc="0" dirty="0" err="1">
                <a:gradFill>
                  <a:gsLst>
                    <a:gs pos="100000">
                      <a:schemeClr val="bg2"/>
                    </a:gs>
                    <a:gs pos="6000">
                      <a:schemeClr val="bg2"/>
                    </a:gs>
                  </a:gsLst>
                  <a:lin ang="5400000" scaled="0"/>
                </a:gradFill>
                <a:latin typeface="+mn-lt"/>
              </a:rPr>
              <a:t>zur</a:t>
            </a:r>
            <a:r>
              <a:rPr lang="en-US" sz="2000" spc="0" dirty="0">
                <a:gradFill>
                  <a:gsLst>
                    <a:gs pos="100000">
                      <a:schemeClr val="bg2"/>
                    </a:gs>
                    <a:gs pos="6000">
                      <a:schemeClr val="bg2"/>
                    </a:gs>
                  </a:gsLst>
                  <a:lin ang="5400000" scaled="0"/>
                </a:gradFill>
                <a:latin typeface="+mn-lt"/>
              </a:rPr>
              <a:t> </a:t>
            </a:r>
            <a:r>
              <a:rPr lang="en-US" sz="2000" spc="0" dirty="0" err="1">
                <a:gradFill>
                  <a:gsLst>
                    <a:gs pos="100000">
                      <a:schemeClr val="bg2"/>
                    </a:gs>
                    <a:gs pos="6000">
                      <a:schemeClr val="bg2"/>
                    </a:gs>
                  </a:gsLst>
                  <a:lin ang="5400000" scaled="0"/>
                </a:gradFill>
                <a:latin typeface="+mn-lt"/>
              </a:rPr>
              <a:t>Verfügung</a:t>
            </a:r>
            <a:r>
              <a:rPr lang="en-US" sz="2000" spc="0" dirty="0">
                <a:gradFill>
                  <a:gsLst>
                    <a:gs pos="100000">
                      <a:schemeClr val="bg2"/>
                    </a:gs>
                    <a:gs pos="6000">
                      <a:schemeClr val="bg2"/>
                    </a:gs>
                  </a:gsLst>
                  <a:lin ang="5400000" scaled="0"/>
                </a:gradFill>
                <a:latin typeface="+mn-lt"/>
              </a:rPr>
              <a:t>?</a:t>
            </a:r>
          </a:p>
          <a:p>
            <a:r>
              <a:rPr lang="en-US" dirty="0"/>
              <a:t>Migration in der </a:t>
            </a:r>
            <a:r>
              <a:rPr lang="en-US" dirty="0" err="1"/>
              <a:t>realen</a:t>
            </a:r>
            <a:r>
              <a:rPr lang="en-US" dirty="0"/>
              <a:t> Welt</a:t>
            </a:r>
          </a:p>
          <a:p>
            <a:r>
              <a:rPr lang="en-US" sz="2000" spc="0" dirty="0" err="1">
                <a:gradFill>
                  <a:gsLst>
                    <a:gs pos="100000">
                      <a:schemeClr val="bg2"/>
                    </a:gs>
                    <a:gs pos="6000">
                      <a:schemeClr val="bg2"/>
                    </a:gs>
                  </a:gsLst>
                  <a:lin ang="5400000" scaled="0"/>
                </a:gradFill>
                <a:latin typeface="+mn-lt"/>
              </a:rPr>
              <a:t>Warum</a:t>
            </a:r>
            <a:r>
              <a:rPr lang="en-US" sz="2000" spc="0" dirty="0">
                <a:gradFill>
                  <a:gsLst>
                    <a:gs pos="100000">
                      <a:schemeClr val="bg2"/>
                    </a:gs>
                    <a:gs pos="6000">
                      <a:schemeClr val="bg2"/>
                    </a:gs>
                  </a:gsLst>
                  <a:lin ang="5400000" scaled="0"/>
                </a:gradFill>
                <a:latin typeface="+mn-lt"/>
              </a:rPr>
              <a:t> </a:t>
            </a:r>
            <a:r>
              <a:rPr lang="en-US" sz="2000" spc="0" dirty="0" err="1">
                <a:gradFill>
                  <a:gsLst>
                    <a:gs pos="100000">
                      <a:schemeClr val="bg2"/>
                    </a:gs>
                    <a:gs pos="6000">
                      <a:schemeClr val="bg2"/>
                    </a:gs>
                  </a:gsLst>
                  <a:lin ang="5400000" scaled="0"/>
                </a:gradFill>
                <a:latin typeface="+mn-lt"/>
              </a:rPr>
              <a:t>ist</a:t>
            </a:r>
            <a:r>
              <a:rPr lang="en-US" sz="2000" spc="0" dirty="0">
                <a:gradFill>
                  <a:gsLst>
                    <a:gs pos="100000">
                      <a:schemeClr val="bg2"/>
                    </a:gs>
                    <a:gs pos="6000">
                      <a:schemeClr val="bg2"/>
                    </a:gs>
                  </a:gsLst>
                  <a:lin ang="5400000" scaled="0"/>
                </a:gradFill>
                <a:latin typeface="+mn-lt"/>
              </a:rPr>
              <a:t> </a:t>
            </a:r>
            <a:r>
              <a:rPr lang="en-US" sz="2000" spc="0" dirty="0" err="1">
                <a:gradFill>
                  <a:gsLst>
                    <a:gs pos="100000">
                      <a:schemeClr val="bg2"/>
                    </a:gs>
                    <a:gs pos="6000">
                      <a:schemeClr val="bg2"/>
                    </a:gs>
                  </a:gsLst>
                  <a:lin ang="5400000" scaled="0"/>
                </a:gradFill>
                <a:latin typeface="+mn-lt"/>
              </a:rPr>
              <a:t>Kommunikation</a:t>
            </a:r>
            <a:r>
              <a:rPr lang="en-US" sz="2000" spc="0" dirty="0">
                <a:gradFill>
                  <a:gsLst>
                    <a:gs pos="100000">
                      <a:schemeClr val="bg2"/>
                    </a:gs>
                    <a:gs pos="6000">
                      <a:schemeClr val="bg2"/>
                    </a:gs>
                  </a:gsLst>
                  <a:lin ang="5400000" scaled="0"/>
                </a:gradFill>
                <a:latin typeface="+mn-lt"/>
              </a:rPr>
              <a:t> so </a:t>
            </a:r>
            <a:r>
              <a:rPr lang="en-US" sz="2000" spc="0" dirty="0" err="1">
                <a:gradFill>
                  <a:gsLst>
                    <a:gs pos="100000">
                      <a:schemeClr val="bg2"/>
                    </a:gs>
                    <a:gs pos="6000">
                      <a:schemeClr val="bg2"/>
                    </a:gs>
                  </a:gsLst>
                  <a:lin ang="5400000" scaled="0"/>
                </a:gradFill>
                <a:latin typeface="+mn-lt"/>
              </a:rPr>
              <a:t>wichtig</a:t>
            </a:r>
            <a:r>
              <a:rPr lang="en-US" sz="2000" spc="0" dirty="0">
                <a:gradFill>
                  <a:gsLst>
                    <a:gs pos="100000">
                      <a:schemeClr val="bg2"/>
                    </a:gs>
                    <a:gs pos="6000">
                      <a:schemeClr val="bg2"/>
                    </a:gs>
                  </a:gsLst>
                  <a:lin ang="5400000" scaled="0"/>
                </a:gradFill>
                <a:latin typeface="+mn-lt"/>
              </a:rPr>
              <a:t>?</a:t>
            </a:r>
          </a:p>
          <a:p>
            <a:r>
              <a:rPr lang="en-US" sz="2000" spc="0" dirty="0" err="1">
                <a:gradFill>
                  <a:gsLst>
                    <a:gs pos="100000">
                      <a:schemeClr val="bg2"/>
                    </a:gs>
                    <a:gs pos="6000">
                      <a:schemeClr val="bg2"/>
                    </a:gs>
                  </a:gsLst>
                  <a:lin ang="5400000" scaled="0"/>
                </a:gradFill>
                <a:latin typeface="+mn-lt"/>
              </a:rPr>
              <a:t>Zwei</a:t>
            </a:r>
            <a:r>
              <a:rPr lang="en-US" sz="2000" spc="0" dirty="0">
                <a:gradFill>
                  <a:gsLst>
                    <a:gs pos="100000">
                      <a:schemeClr val="bg2"/>
                    </a:gs>
                    <a:gs pos="6000">
                      <a:schemeClr val="bg2"/>
                    </a:gs>
                  </a:gsLst>
                  <a:lin ang="5400000" scaled="0"/>
                </a:gradFill>
                <a:latin typeface="+mn-lt"/>
              </a:rPr>
              <a:t> </a:t>
            </a:r>
            <a:r>
              <a:rPr lang="en-US" sz="2000" spc="0" dirty="0" err="1">
                <a:gradFill>
                  <a:gsLst>
                    <a:gs pos="100000">
                      <a:schemeClr val="bg2"/>
                    </a:gs>
                    <a:gs pos="6000">
                      <a:schemeClr val="bg2"/>
                    </a:gs>
                  </a:gsLst>
                  <a:lin ang="5400000" scaled="0"/>
                </a:gradFill>
                <a:latin typeface="+mn-lt"/>
              </a:rPr>
              <a:t>Migrationsbeispiele</a:t>
            </a:r>
            <a:endParaRPr lang="en-US" sz="2000" spc="0" dirty="0">
              <a:gradFill>
                <a:gsLst>
                  <a:gs pos="100000">
                    <a:schemeClr val="bg2"/>
                  </a:gs>
                  <a:gs pos="6000">
                    <a:schemeClr val="bg2"/>
                  </a:gs>
                </a:gsLst>
                <a:lin ang="5400000" scaled="0"/>
              </a:gradFill>
              <a:latin typeface="+mn-lt"/>
            </a:endParaRPr>
          </a:p>
        </p:txBody>
      </p:sp>
      <p:sp>
        <p:nvSpPr>
          <p:cNvPr id="17" name="Title 16"/>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414883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 – Teil 2 </a:t>
            </a:r>
          </a:p>
        </p:txBody>
      </p:sp>
      <p:sp>
        <p:nvSpPr>
          <p:cNvPr id="3" name="Textplatzhalter 2"/>
          <p:cNvSpPr>
            <a:spLocks noGrp="1"/>
          </p:cNvSpPr>
          <p:nvPr>
            <p:ph type="body" sz="quarter" idx="10"/>
          </p:nvPr>
        </p:nvSpPr>
        <p:spPr>
          <a:xfrm>
            <a:off x="519112" y="1447799"/>
            <a:ext cx="11149013" cy="4594078"/>
          </a:xfrm>
        </p:spPr>
        <p:txBody>
          <a:bodyPr/>
          <a:lstStyle/>
          <a:p>
            <a:r>
              <a:rPr lang="de-DE" dirty="0"/>
              <a:t>Mobiler Zugriff</a:t>
            </a:r>
          </a:p>
          <a:p>
            <a:pPr lvl="3"/>
            <a:r>
              <a:rPr lang="de-DE" dirty="0" err="1"/>
              <a:t>OwaMailboxPolicy</a:t>
            </a:r>
            <a:r>
              <a:rPr lang="de-DE" dirty="0"/>
              <a:t>, </a:t>
            </a:r>
            <a:r>
              <a:rPr lang="de-DE" dirty="0" err="1"/>
              <a:t>ActiveSyncMailboxPolicy</a:t>
            </a:r>
            <a:r>
              <a:rPr lang="de-DE" dirty="0"/>
              <a:t>, </a:t>
            </a:r>
            <a:r>
              <a:rPr lang="de-DE" dirty="0" err="1"/>
              <a:t>MobileDeviceMailboxPolicy</a:t>
            </a:r>
            <a:endParaRPr lang="de-DE" dirty="0"/>
          </a:p>
          <a:p>
            <a:r>
              <a:rPr lang="de-DE" dirty="0"/>
              <a:t>Berechtigungen</a:t>
            </a:r>
          </a:p>
          <a:p>
            <a:pPr lvl="3"/>
            <a:r>
              <a:rPr lang="de-DE" dirty="0"/>
              <a:t>Administrative Berechtigungen, Standard-Benutzerberechtigungen</a:t>
            </a:r>
          </a:p>
          <a:p>
            <a:r>
              <a:rPr lang="de-DE" dirty="0"/>
              <a:t>Compliance</a:t>
            </a:r>
          </a:p>
          <a:p>
            <a:pPr lvl="3"/>
            <a:r>
              <a:rPr lang="de-DE" dirty="0" err="1"/>
              <a:t>DlpPolicy</a:t>
            </a:r>
            <a:r>
              <a:rPr lang="de-DE" dirty="0"/>
              <a:t>, </a:t>
            </a:r>
            <a:r>
              <a:rPr lang="de-DE" dirty="0" err="1"/>
              <a:t>RetentionPolicy</a:t>
            </a:r>
            <a:endParaRPr lang="de-DE" dirty="0"/>
          </a:p>
          <a:p>
            <a:r>
              <a:rPr lang="de-DE" dirty="0" err="1"/>
              <a:t>Mailflow</a:t>
            </a:r>
            <a:endParaRPr lang="de-DE" dirty="0"/>
          </a:p>
          <a:p>
            <a:pPr lvl="3"/>
            <a:r>
              <a:rPr lang="de-DE" dirty="0"/>
              <a:t>Transportregeln, Email-Adressrichtlinien, Konnektoren</a:t>
            </a:r>
          </a:p>
          <a:p>
            <a:r>
              <a:rPr lang="de-DE" dirty="0"/>
              <a:t>Organisation</a:t>
            </a:r>
          </a:p>
          <a:p>
            <a:pPr lvl="3"/>
            <a:r>
              <a:rPr lang="de-DE" dirty="0" err="1"/>
              <a:t>AddressBookPolicy</a:t>
            </a:r>
            <a:r>
              <a:rPr lang="de-DE" dirty="0"/>
              <a:t>, </a:t>
            </a:r>
            <a:r>
              <a:rPr lang="de-DE" dirty="0" err="1"/>
              <a:t>SharingPolicy</a:t>
            </a:r>
            <a:endParaRPr lang="de-DE" dirty="0"/>
          </a:p>
        </p:txBody>
      </p:sp>
    </p:spTree>
    <p:extLst>
      <p:ext uri="{BB962C8B-B14F-4D97-AF65-F5344CB8AC3E}">
        <p14:creationId xmlns:p14="http://schemas.microsoft.com/office/powerpoint/2010/main" val="1275512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Kommunikation</a:t>
            </a:r>
          </a:p>
        </p:txBody>
      </p:sp>
      <p:sp>
        <p:nvSpPr>
          <p:cNvPr id="6" name="Inhaltsplatzhalter 5"/>
          <p:cNvSpPr>
            <a:spLocks noGrp="1"/>
          </p:cNvSpPr>
          <p:nvPr>
            <p:ph sz="quarter" idx="4"/>
          </p:nvPr>
        </p:nvSpPr>
        <p:spPr/>
        <p:txBody>
          <a:bodyPr/>
          <a:lstStyle/>
          <a:p>
            <a:endParaRPr lang="de-DE"/>
          </a:p>
        </p:txBody>
      </p:sp>
      <p:sp>
        <p:nvSpPr>
          <p:cNvPr id="4" name="Foliennummernplatzhalt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1506280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a:t>Kommunikationskanäle</a:t>
            </a:r>
            <a:endParaRPr lang="de-DE" dirty="0"/>
          </a:p>
        </p:txBody>
      </p:sp>
      <p:sp>
        <p:nvSpPr>
          <p:cNvPr id="4" name="Textplatzhalter 3"/>
          <p:cNvSpPr>
            <a:spLocks noGrp="1"/>
          </p:cNvSpPr>
          <p:nvPr>
            <p:ph type="body" sz="quarter" idx="10"/>
          </p:nvPr>
        </p:nvSpPr>
        <p:spPr>
          <a:xfrm>
            <a:off x="519112" y="1447798"/>
            <a:ext cx="11149013" cy="4371887"/>
          </a:xfrm>
        </p:spPr>
        <p:txBody>
          <a:bodyPr/>
          <a:lstStyle/>
          <a:p>
            <a:r>
              <a:rPr lang="en-US" dirty="0" err="1"/>
              <a:t>Geschäftsführung</a:t>
            </a:r>
            <a:endParaRPr lang="en-US" dirty="0"/>
          </a:p>
          <a:p>
            <a:pPr lvl="1"/>
            <a:r>
              <a:rPr lang="en-US" dirty="0"/>
              <a:t>Management Board</a:t>
            </a:r>
          </a:p>
          <a:p>
            <a:r>
              <a:rPr lang="en-US" dirty="0"/>
              <a:t>IT-</a:t>
            </a:r>
            <a:r>
              <a:rPr lang="en-US" dirty="0" err="1"/>
              <a:t>Leitung</a:t>
            </a:r>
            <a:endParaRPr lang="en-US" dirty="0"/>
          </a:p>
          <a:p>
            <a:pPr lvl="1"/>
            <a:r>
              <a:rPr lang="en-US" dirty="0" err="1"/>
              <a:t>Strategiemeeting</a:t>
            </a:r>
            <a:r>
              <a:rPr lang="en-US" dirty="0"/>
              <a:t>, </a:t>
            </a:r>
            <a:r>
              <a:rPr lang="en-US" dirty="0" err="1"/>
              <a:t>Informationen</a:t>
            </a:r>
            <a:r>
              <a:rPr lang="en-US" dirty="0"/>
              <a:t> </a:t>
            </a:r>
            <a:r>
              <a:rPr lang="en-US" dirty="0" err="1"/>
              <a:t>für</a:t>
            </a:r>
            <a:r>
              <a:rPr lang="en-US" dirty="0"/>
              <a:t> </a:t>
            </a:r>
            <a:r>
              <a:rPr lang="en-US" dirty="0" err="1"/>
              <a:t>weitere</a:t>
            </a:r>
            <a:r>
              <a:rPr lang="en-US" dirty="0"/>
              <a:t> </a:t>
            </a:r>
            <a:r>
              <a:rPr lang="en-US" dirty="0" err="1"/>
              <a:t>Bereichsleiter</a:t>
            </a:r>
            <a:endParaRPr lang="en-US" dirty="0"/>
          </a:p>
          <a:p>
            <a:r>
              <a:rPr lang="en-US" dirty="0" err="1"/>
              <a:t>Lokale</a:t>
            </a:r>
            <a:r>
              <a:rPr lang="en-US" dirty="0"/>
              <a:t> IT-</a:t>
            </a:r>
            <a:r>
              <a:rPr lang="en-US" dirty="0" err="1"/>
              <a:t>Administratoren</a:t>
            </a:r>
            <a:r>
              <a:rPr lang="en-US" dirty="0"/>
              <a:t> in </a:t>
            </a:r>
            <a:r>
              <a:rPr lang="en-US" dirty="0" err="1"/>
              <a:t>Standorten</a:t>
            </a:r>
            <a:endParaRPr lang="en-US" dirty="0"/>
          </a:p>
          <a:p>
            <a:pPr lvl="1"/>
            <a:r>
              <a:rPr lang="en-US" dirty="0"/>
              <a:t>Workshops, E-Mail, </a:t>
            </a:r>
            <a:r>
              <a:rPr lang="en-US" dirty="0" err="1"/>
              <a:t>Zentrale</a:t>
            </a:r>
            <a:r>
              <a:rPr lang="en-US" dirty="0"/>
              <a:t> IT-SharePoint Site</a:t>
            </a:r>
          </a:p>
          <a:p>
            <a:r>
              <a:rPr lang="en-US" dirty="0" err="1"/>
              <a:t>Endbenutzer</a:t>
            </a:r>
            <a:endParaRPr lang="en-US" dirty="0"/>
          </a:p>
          <a:p>
            <a:pPr lvl="1"/>
            <a:r>
              <a:rPr lang="en-US" dirty="0"/>
              <a:t>E-Mail, Intranet</a:t>
            </a:r>
          </a:p>
          <a:p>
            <a:endParaRPr lang="de-DE" dirty="0"/>
          </a:p>
        </p:txBody>
      </p:sp>
    </p:spTree>
    <p:extLst>
      <p:ext uri="{BB962C8B-B14F-4D97-AF65-F5344CB8AC3E}">
        <p14:creationId xmlns:p14="http://schemas.microsoft.com/office/powerpoint/2010/main" val="10271328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Migration</a:t>
            </a:r>
          </a:p>
        </p:txBody>
      </p:sp>
      <p:sp>
        <p:nvSpPr>
          <p:cNvPr id="6" name="Inhaltsplatzhalter 5"/>
          <p:cNvSpPr>
            <a:spLocks noGrp="1"/>
          </p:cNvSpPr>
          <p:nvPr>
            <p:ph sz="quarter" idx="4"/>
          </p:nvPr>
        </p:nvSpPr>
        <p:spPr/>
        <p:txBody>
          <a:bodyPr/>
          <a:lstStyle/>
          <a:p>
            <a:endParaRPr lang="de-DE"/>
          </a:p>
        </p:txBody>
      </p:sp>
      <p:sp>
        <p:nvSpPr>
          <p:cNvPr id="4" name="Foliennummernplatzhalt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190173164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Migrationsprozess</a:t>
            </a:r>
          </a:p>
        </p:txBody>
      </p:sp>
      <p:sp>
        <p:nvSpPr>
          <p:cNvPr id="3" name="Textplatzhalter 2"/>
          <p:cNvSpPr>
            <a:spLocks noGrp="1"/>
          </p:cNvSpPr>
          <p:nvPr>
            <p:ph type="body" sz="quarter" idx="10"/>
          </p:nvPr>
        </p:nvSpPr>
        <p:spPr>
          <a:xfrm>
            <a:off x="519112" y="1447798"/>
            <a:ext cx="11149013" cy="4729717"/>
          </a:xfrm>
        </p:spPr>
        <p:txBody>
          <a:bodyPr/>
          <a:lstStyle/>
          <a:p>
            <a:r>
              <a:rPr lang="de-DE" dirty="0"/>
              <a:t>Test und Pilotierung des Migrationsprozesses</a:t>
            </a:r>
          </a:p>
          <a:p>
            <a:pPr lvl="1"/>
            <a:r>
              <a:rPr lang="de-DE" dirty="0"/>
              <a:t>Direkter Test des Kommunikationsplanes</a:t>
            </a:r>
          </a:p>
          <a:p>
            <a:r>
              <a:rPr lang="de-DE" dirty="0"/>
              <a:t>Dokumentation</a:t>
            </a:r>
          </a:p>
          <a:p>
            <a:pPr lvl="1"/>
            <a:r>
              <a:rPr lang="de-DE" dirty="0"/>
              <a:t>Helpdesk und </a:t>
            </a:r>
            <a:r>
              <a:rPr lang="de-DE" dirty="0" err="1"/>
              <a:t>Self</a:t>
            </a:r>
            <a:r>
              <a:rPr lang="de-DE" dirty="0"/>
              <a:t>-Service Dokumentation </a:t>
            </a:r>
            <a:br>
              <a:rPr lang="de-DE" dirty="0"/>
            </a:br>
            <a:r>
              <a:rPr lang="de-DE" dirty="0">
                <a:sym typeface="Wingdings" panose="05000000000000000000" pitchFamily="2" charset="2"/>
              </a:rPr>
              <a:t> Erhöhter Supportaufwand für ActiveSync Nutzer</a:t>
            </a:r>
            <a:endParaRPr lang="de-DE" dirty="0"/>
          </a:p>
          <a:p>
            <a:r>
              <a:rPr lang="de-DE" dirty="0"/>
              <a:t>Identifikation von Schlüsselnutzern (VIP)</a:t>
            </a:r>
          </a:p>
          <a:p>
            <a:pPr lvl="1"/>
            <a:r>
              <a:rPr lang="de-DE" dirty="0"/>
              <a:t>Gibt es Nutzergruppen, die eine besondere Zuwendung erfordern?</a:t>
            </a:r>
          </a:p>
          <a:p>
            <a:r>
              <a:rPr lang="de-DE" dirty="0"/>
              <a:t>FastTrack Portal für Administratoren</a:t>
            </a:r>
          </a:p>
          <a:p>
            <a:pPr lvl="1"/>
            <a:r>
              <a:rPr lang="de-DE" dirty="0"/>
              <a:t>Change Management und Benutzer Dokumentationen</a:t>
            </a:r>
          </a:p>
        </p:txBody>
      </p:sp>
    </p:spTree>
    <p:extLst>
      <p:ext uri="{BB962C8B-B14F-4D97-AF65-F5344CB8AC3E}">
        <p14:creationId xmlns:p14="http://schemas.microsoft.com/office/powerpoint/2010/main" val="415793276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Zwei Beispiele</a:t>
            </a:r>
          </a:p>
        </p:txBody>
      </p:sp>
      <p:sp>
        <p:nvSpPr>
          <p:cNvPr id="6" name="Inhaltsplatzhalter 5"/>
          <p:cNvSpPr>
            <a:spLocks noGrp="1"/>
          </p:cNvSpPr>
          <p:nvPr>
            <p:ph sz="quarter" idx="4"/>
          </p:nvPr>
        </p:nvSpPr>
        <p:spPr/>
        <p:txBody>
          <a:bodyPr/>
          <a:lstStyle/>
          <a:p>
            <a:endParaRPr lang="de-DE"/>
          </a:p>
        </p:txBody>
      </p:sp>
      <p:sp>
        <p:nvSpPr>
          <p:cNvPr id="4" name="Foliennummernplatzhalt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9502035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Erfolg</a:t>
            </a:r>
            <a:r>
              <a:rPr lang="en-US" dirty="0"/>
              <a:t> und </a:t>
            </a:r>
            <a:r>
              <a:rPr lang="en-US" dirty="0" err="1"/>
              <a:t>Mißerfolg</a:t>
            </a:r>
            <a:endParaRPr lang="de-DE" dirty="0"/>
          </a:p>
        </p:txBody>
      </p:sp>
      <p:sp>
        <p:nvSpPr>
          <p:cNvPr id="8" name="Textplatzhalter 7"/>
          <p:cNvSpPr>
            <a:spLocks noGrp="1"/>
          </p:cNvSpPr>
          <p:nvPr>
            <p:ph type="body" sz="quarter" idx="11"/>
          </p:nvPr>
        </p:nvSpPr>
        <p:spPr>
          <a:xfrm>
            <a:off x="531333" y="1447800"/>
            <a:ext cx="5394960" cy="3390014"/>
          </a:xfrm>
        </p:spPr>
        <p:txBody>
          <a:bodyPr/>
          <a:lstStyle/>
          <a:p>
            <a:r>
              <a:rPr lang="en-US" b="1" dirty="0" err="1"/>
              <a:t>Beispiel</a:t>
            </a:r>
            <a:r>
              <a:rPr lang="en-US" b="1" dirty="0"/>
              <a:t> A</a:t>
            </a:r>
          </a:p>
          <a:p>
            <a:pPr marL="284163" indent="-284163">
              <a:spcBef>
                <a:spcPct val="20000"/>
              </a:spcBef>
              <a:buFont typeface="Wingdings" pitchFamily="2" charset="2"/>
              <a:buChar char=""/>
            </a:pPr>
            <a:r>
              <a:rPr lang="en-US" dirty="0">
                <a:gradFill>
                  <a:gsLst>
                    <a:gs pos="1250">
                      <a:schemeClr val="bg2"/>
                    </a:gs>
                    <a:gs pos="100000">
                      <a:schemeClr val="bg2"/>
                    </a:gs>
                  </a:gsLst>
                  <a:lin ang="5400000" scaled="0"/>
                </a:gradFill>
              </a:rPr>
              <a:t>13.000 </a:t>
            </a:r>
            <a:r>
              <a:rPr lang="en-US" dirty="0" err="1">
                <a:gradFill>
                  <a:gsLst>
                    <a:gs pos="1250">
                      <a:schemeClr val="bg2"/>
                    </a:gs>
                    <a:gs pos="100000">
                      <a:schemeClr val="bg2"/>
                    </a:gs>
                  </a:gsLst>
                  <a:lin ang="5400000" scaled="0"/>
                </a:gradFill>
              </a:rPr>
              <a:t>Postfächer</a:t>
            </a:r>
            <a:endParaRPr lang="en-US" dirty="0">
              <a:gradFill>
                <a:gsLst>
                  <a:gs pos="1250">
                    <a:schemeClr val="bg2"/>
                  </a:gs>
                  <a:gs pos="100000">
                    <a:schemeClr val="bg2"/>
                  </a:gs>
                </a:gsLst>
                <a:lin ang="5400000" scaled="0"/>
              </a:gradFill>
            </a:endParaRPr>
          </a:p>
          <a:p>
            <a:pPr marL="284163" indent="-284163">
              <a:spcBef>
                <a:spcPct val="20000"/>
              </a:spcBef>
              <a:buFont typeface="Wingdings" pitchFamily="2" charset="2"/>
              <a:buChar char=""/>
            </a:pPr>
            <a:r>
              <a:rPr lang="en-US" dirty="0"/>
              <a:t>27 Active Directories</a:t>
            </a:r>
          </a:p>
          <a:p>
            <a:pPr marL="284163" indent="-284163">
              <a:spcBef>
                <a:spcPct val="20000"/>
              </a:spcBef>
              <a:buFont typeface="Wingdings" pitchFamily="2" charset="2"/>
              <a:buChar char=""/>
            </a:pPr>
            <a:r>
              <a:rPr lang="en-US" dirty="0"/>
              <a:t>54 Email </a:t>
            </a:r>
            <a:r>
              <a:rPr lang="en-US" dirty="0" err="1"/>
              <a:t>Domänen</a:t>
            </a:r>
            <a:endParaRPr lang="en-US" dirty="0"/>
          </a:p>
          <a:p>
            <a:pPr marL="284163" indent="-284163">
              <a:spcBef>
                <a:spcPct val="20000"/>
              </a:spcBef>
              <a:buFont typeface="Wingdings" pitchFamily="2" charset="2"/>
              <a:buChar char=""/>
            </a:pPr>
            <a:r>
              <a:rPr lang="en-US" dirty="0"/>
              <a:t>1 </a:t>
            </a:r>
            <a:r>
              <a:rPr lang="en-US" dirty="0" err="1"/>
              <a:t>neue</a:t>
            </a:r>
            <a:r>
              <a:rPr lang="en-US" dirty="0"/>
              <a:t> </a:t>
            </a:r>
            <a:r>
              <a:rPr lang="en-US" dirty="0" err="1"/>
              <a:t>globale</a:t>
            </a:r>
            <a:r>
              <a:rPr lang="en-US" dirty="0"/>
              <a:t> E-Mail </a:t>
            </a:r>
            <a:r>
              <a:rPr lang="en-US" dirty="0" err="1"/>
              <a:t>Domäne</a:t>
            </a:r>
            <a:endParaRPr lang="de-DE" dirty="0"/>
          </a:p>
        </p:txBody>
      </p:sp>
      <p:sp>
        <p:nvSpPr>
          <p:cNvPr id="9" name="Textplatzhalter 8"/>
          <p:cNvSpPr>
            <a:spLocks noGrp="1"/>
          </p:cNvSpPr>
          <p:nvPr>
            <p:ph type="body" sz="quarter" idx="12"/>
          </p:nvPr>
        </p:nvSpPr>
        <p:spPr/>
        <p:txBody>
          <a:bodyPr/>
          <a:lstStyle/>
          <a:p>
            <a:r>
              <a:rPr lang="en-US" b="1" dirty="0" err="1"/>
              <a:t>Beispiel</a:t>
            </a:r>
            <a:r>
              <a:rPr lang="en-US" b="1" dirty="0"/>
              <a:t> B</a:t>
            </a:r>
          </a:p>
          <a:p>
            <a:pPr marL="284163" indent="-284163">
              <a:spcBef>
                <a:spcPct val="20000"/>
              </a:spcBef>
              <a:buFont typeface="Wingdings" pitchFamily="2" charset="2"/>
              <a:buChar char=""/>
            </a:pPr>
            <a:r>
              <a:rPr lang="en-US" dirty="0">
                <a:gradFill>
                  <a:gsLst>
                    <a:gs pos="1250">
                      <a:schemeClr val="bg2"/>
                    </a:gs>
                    <a:gs pos="100000">
                      <a:schemeClr val="bg2"/>
                    </a:gs>
                  </a:gsLst>
                  <a:lin ang="5400000" scaled="0"/>
                </a:gradFill>
              </a:rPr>
              <a:t>3.000 </a:t>
            </a:r>
            <a:r>
              <a:rPr lang="en-US" dirty="0" err="1">
                <a:gradFill>
                  <a:gsLst>
                    <a:gs pos="1250">
                      <a:schemeClr val="bg2"/>
                    </a:gs>
                    <a:gs pos="100000">
                      <a:schemeClr val="bg2"/>
                    </a:gs>
                  </a:gsLst>
                  <a:lin ang="5400000" scaled="0"/>
                </a:gradFill>
              </a:rPr>
              <a:t>Postfächer</a:t>
            </a:r>
            <a:endParaRPr lang="en-US" dirty="0">
              <a:gradFill>
                <a:gsLst>
                  <a:gs pos="1250">
                    <a:schemeClr val="bg2"/>
                  </a:gs>
                  <a:gs pos="100000">
                    <a:schemeClr val="bg2"/>
                  </a:gs>
                </a:gsLst>
                <a:lin ang="5400000" scaled="0"/>
              </a:gradFill>
            </a:endParaRPr>
          </a:p>
          <a:p>
            <a:pPr marL="284163" indent="-284163">
              <a:spcBef>
                <a:spcPct val="20000"/>
              </a:spcBef>
              <a:buFont typeface="Wingdings" pitchFamily="2" charset="2"/>
              <a:buChar char=""/>
            </a:pPr>
            <a:r>
              <a:rPr lang="en-US" dirty="0"/>
              <a:t>7 Active Directories</a:t>
            </a:r>
          </a:p>
          <a:p>
            <a:pPr marL="284163" indent="-284163">
              <a:spcBef>
                <a:spcPct val="20000"/>
              </a:spcBef>
              <a:buFont typeface="Wingdings" pitchFamily="2" charset="2"/>
              <a:buChar char=""/>
            </a:pPr>
            <a:r>
              <a:rPr lang="en-US" dirty="0"/>
              <a:t>50 Email </a:t>
            </a:r>
            <a:r>
              <a:rPr lang="en-US" dirty="0" err="1"/>
              <a:t>Domänen</a:t>
            </a:r>
            <a:endParaRPr lang="en-US" dirty="0"/>
          </a:p>
          <a:p>
            <a:pPr marL="284163" indent="-284163">
              <a:spcBef>
                <a:spcPct val="20000"/>
              </a:spcBef>
              <a:buFont typeface="Wingdings" pitchFamily="2" charset="2"/>
              <a:buChar char=""/>
            </a:pPr>
            <a:r>
              <a:rPr lang="en-US" dirty="0" err="1"/>
              <a:t>Keine</a:t>
            </a:r>
            <a:r>
              <a:rPr lang="en-US" dirty="0"/>
              <a:t> </a:t>
            </a:r>
            <a:r>
              <a:rPr lang="en-US" dirty="0" err="1"/>
              <a:t>neue</a:t>
            </a:r>
            <a:r>
              <a:rPr lang="en-US" dirty="0"/>
              <a:t> </a:t>
            </a:r>
            <a:r>
              <a:rPr lang="en-US" dirty="0" err="1"/>
              <a:t>globale</a:t>
            </a:r>
            <a:br>
              <a:rPr lang="en-US" dirty="0"/>
            </a:br>
            <a:r>
              <a:rPr lang="en-US" dirty="0"/>
              <a:t>E-Mail </a:t>
            </a:r>
            <a:r>
              <a:rPr lang="en-US" dirty="0" err="1"/>
              <a:t>Domäne</a:t>
            </a:r>
            <a:endParaRPr lang="de-DE" dirty="0"/>
          </a:p>
        </p:txBody>
      </p:sp>
      <p:sp>
        <p:nvSpPr>
          <p:cNvPr id="3" name="Textfeld 2"/>
          <p:cNvSpPr txBox="1"/>
          <p:nvPr/>
        </p:nvSpPr>
        <p:spPr>
          <a:xfrm>
            <a:off x="382772" y="5713596"/>
            <a:ext cx="11610754" cy="369332"/>
          </a:xfrm>
          <a:prstGeom prst="rect">
            <a:avLst/>
          </a:prstGeom>
          <a:noFill/>
        </p:spPr>
        <p:txBody>
          <a:bodyPr wrap="square" lIns="0" tIns="0" rIns="0" bIns="0" rtlCol="0">
            <a:spAutoFit/>
          </a:bodyPr>
          <a:lstStyle/>
          <a:p>
            <a:r>
              <a:rPr lang="de-DE" sz="2400" b="1" spc="-70" dirty="0">
                <a:gradFill>
                  <a:gsLst>
                    <a:gs pos="2917">
                      <a:schemeClr val="bg2"/>
                    </a:gs>
                    <a:gs pos="95000">
                      <a:schemeClr val="bg2"/>
                    </a:gs>
                  </a:gsLst>
                  <a:lin ang="5400000" scaled="0"/>
                </a:gradFill>
              </a:rPr>
              <a:t>Welche Umgebung konnte innerhalb von 6 Monaten zu Office 365 migriert werden?</a:t>
            </a:r>
          </a:p>
        </p:txBody>
      </p:sp>
    </p:spTree>
    <p:extLst>
      <p:ext uri="{BB962C8B-B14F-4D97-AF65-F5344CB8AC3E}">
        <p14:creationId xmlns:p14="http://schemas.microsoft.com/office/powerpoint/2010/main" val="3987895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grpId="0" nodeType="afterEffect">
                                  <p:stCondLst>
                                    <p:cond delay="50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50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par>
                          <p:cTn id="16" fill="hold">
                            <p:stCondLst>
                              <p:cond delay="2500"/>
                            </p:stCondLst>
                            <p:childTnLst>
                              <p:par>
                                <p:cTn id="17" presetID="1" presetClass="entr" presetSubtype="0" fill="hold" grpId="0" nodeType="afterEffect">
                                  <p:stCondLst>
                                    <p:cond delay="50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9">
                                            <p:txEl>
                                              <p:pRg st="1" end="1"/>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50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500"/>
                                  </p:stCondLst>
                                  <p:childTnLst>
                                    <p:set>
                                      <p:cBhvr>
                                        <p:cTn id="31" dur="1" fill="hold">
                                          <p:stCondLst>
                                            <p:cond delay="0"/>
                                          </p:stCondLst>
                                        </p:cTn>
                                        <p:tgtEl>
                                          <p:spTgt spid="9">
                                            <p:txEl>
                                              <p:pRg st="3" end="3"/>
                                            </p:txEl>
                                          </p:spTgt>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50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300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dvAuto="1000"/>
      <p:bldP spid="9" grpId="0" uiExpand="1" build="p"/>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99116" y="1916506"/>
            <a:ext cx="4111952" cy="36308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 Placeholder 4"/>
          <p:cNvSpPr>
            <a:spLocks noGrp="1"/>
          </p:cNvSpPr>
          <p:nvPr>
            <p:ph type="body" sz="quarter" idx="12"/>
          </p:nvPr>
        </p:nvSpPr>
        <p:spPr>
          <a:xfrm>
            <a:off x="521494" y="6103951"/>
            <a:ext cx="10237787" cy="498598"/>
          </a:xfrm>
        </p:spPr>
        <p:txBody>
          <a:bodyPr/>
          <a:lstStyle/>
          <a:p>
            <a:r>
              <a:rPr lang="en-US" dirty="0"/>
              <a:t>E-Mail info@granikos.eu </a:t>
            </a:r>
            <a:br>
              <a:rPr lang="en-US" dirty="0"/>
            </a:br>
            <a:r>
              <a:rPr lang="en-US" dirty="0"/>
              <a:t>Twitter @</a:t>
            </a:r>
            <a:r>
              <a:rPr lang="en-US" dirty="0" err="1"/>
              <a:t>stensitzki</a:t>
            </a:r>
            <a:endParaRPr lang="en-US" dirty="0"/>
          </a:p>
        </p:txBody>
      </p:sp>
    </p:spTree>
    <p:extLst>
      <p:ext uri="{BB962C8B-B14F-4D97-AF65-F5344CB8AC3E}">
        <p14:creationId xmlns:p14="http://schemas.microsoft.com/office/powerpoint/2010/main" val="154057564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Ressourcen</a:t>
            </a:r>
            <a:endParaRPr lang="en-US" dirty="0"/>
          </a:p>
        </p:txBody>
      </p:sp>
      <p:sp>
        <p:nvSpPr>
          <p:cNvPr id="2" name="Text Placeholder 1"/>
          <p:cNvSpPr>
            <a:spLocks noGrp="1"/>
          </p:cNvSpPr>
          <p:nvPr>
            <p:ph type="body" sz="quarter" idx="10"/>
          </p:nvPr>
        </p:nvSpPr>
        <p:spPr>
          <a:xfrm>
            <a:off x="519112" y="1447799"/>
            <a:ext cx="11149013" cy="4482982"/>
          </a:xfrm>
        </p:spPr>
        <p:txBody>
          <a:bodyPr vert="horz" lIns="0" tIns="0" rIns="0" bIns="0" rtlCol="0">
            <a:noAutofit/>
          </a:bodyPr>
          <a:lstStyle/>
          <a:p>
            <a:r>
              <a:rPr lang="de-DE" sz="2400" dirty="0"/>
              <a:t>Methoden zur Migration mehrerer E-Mail-Konten zu Office 365</a:t>
            </a:r>
            <a:br>
              <a:rPr lang="de-DE" sz="2400" dirty="0"/>
            </a:br>
            <a:r>
              <a:rPr lang="de-DE" sz="2400" dirty="0">
                <a:hlinkClick r:id="rId2"/>
              </a:rPr>
              <a:t>https://goo.gl/6jlkxJ</a:t>
            </a:r>
            <a:r>
              <a:rPr lang="de-DE" sz="2400" dirty="0"/>
              <a:t> </a:t>
            </a:r>
          </a:p>
          <a:p>
            <a:r>
              <a:rPr lang="de-DE" sz="2400" dirty="0"/>
              <a:t>Migrieren von Postfächern zu Exchange Online mit einer mehrstufigen Migration</a:t>
            </a:r>
            <a:br>
              <a:rPr lang="de-DE" sz="2400" dirty="0"/>
            </a:br>
            <a:r>
              <a:rPr lang="de-DE" sz="2400" dirty="0">
                <a:hlinkClick r:id="rId3"/>
              </a:rPr>
              <a:t>https://goo.gl/ELxRzN</a:t>
            </a:r>
            <a:r>
              <a:rPr lang="de-DE" sz="2400" dirty="0"/>
              <a:t> </a:t>
            </a:r>
          </a:p>
          <a:p>
            <a:r>
              <a:rPr lang="de-DE" sz="2400" dirty="0"/>
              <a:t>FastTrack für Office 365</a:t>
            </a:r>
            <a:br>
              <a:rPr lang="de-DE" sz="2400" dirty="0"/>
            </a:br>
            <a:r>
              <a:rPr lang="de-DE" sz="2400" dirty="0">
                <a:hlinkClick r:id="rId4"/>
              </a:rPr>
              <a:t>http://goo.gl/kFIfrc</a:t>
            </a:r>
            <a:r>
              <a:rPr lang="de-DE" sz="2400" dirty="0"/>
              <a:t> </a:t>
            </a:r>
          </a:p>
          <a:p>
            <a:r>
              <a:rPr lang="de-DE" sz="2400" dirty="0"/>
              <a:t>Office 365 Produkte</a:t>
            </a:r>
            <a:br>
              <a:rPr lang="de-DE" sz="2400" dirty="0"/>
            </a:br>
            <a:r>
              <a:rPr lang="de-DE" sz="2400" dirty="0">
                <a:hlinkClick r:id="rId5"/>
              </a:rPr>
              <a:t>https://goo.gl/WPcsZ2</a:t>
            </a:r>
            <a:r>
              <a:rPr lang="de-DE" sz="2400" dirty="0"/>
              <a:t> </a:t>
            </a:r>
          </a:p>
          <a:p>
            <a:endParaRPr lang="en-US" sz="2400" dirty="0"/>
          </a:p>
        </p:txBody>
      </p:sp>
    </p:spTree>
    <p:extLst>
      <p:ext uri="{BB962C8B-B14F-4D97-AF65-F5344CB8AC3E}">
        <p14:creationId xmlns:p14="http://schemas.microsoft.com/office/powerpoint/2010/main" val="291970919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6004"/>
            <a:ext cx="12188825" cy="3365991"/>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a:t>Migrationsoptionen</a:t>
            </a:r>
            <a:r>
              <a:rPr lang="en-US" dirty="0"/>
              <a:t> </a:t>
            </a:r>
            <a:endParaRPr lang="de-DE" dirty="0"/>
          </a:p>
        </p:txBody>
      </p:sp>
    </p:spTree>
    <p:extLst>
      <p:ext uri="{BB962C8B-B14F-4D97-AF65-F5344CB8AC3E}">
        <p14:creationId xmlns:p14="http://schemas.microsoft.com/office/powerpoint/2010/main" val="36023171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kdownloads\Downloads\x_stenst\Downloads\Cuto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675" y="1007026"/>
            <a:ext cx="6657975" cy="576262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DE" dirty="0" err="1"/>
              <a:t>Cutover</a:t>
            </a:r>
            <a:r>
              <a:rPr lang="de-DE" dirty="0"/>
              <a:t> Migration</a:t>
            </a:r>
          </a:p>
        </p:txBody>
      </p:sp>
      <p:sp>
        <p:nvSpPr>
          <p:cNvPr id="5" name="Textfeld 4"/>
          <p:cNvSpPr txBox="1"/>
          <p:nvPr/>
        </p:nvSpPr>
        <p:spPr>
          <a:xfrm>
            <a:off x="154379" y="6645595"/>
            <a:ext cx="5201392" cy="153888"/>
          </a:xfrm>
          <a:prstGeom prst="rect">
            <a:avLst/>
          </a:prstGeom>
          <a:noFill/>
        </p:spPr>
        <p:txBody>
          <a:bodyPr wrap="square" lIns="0" tIns="0" rIns="0" bIns="0" rtlCol="0">
            <a:spAutoFit/>
          </a:bodyPr>
          <a:lstStyle/>
          <a:p>
            <a:r>
              <a:rPr lang="de-DE" sz="1000" spc="-70" dirty="0">
                <a:gradFill>
                  <a:gsLst>
                    <a:gs pos="2917">
                      <a:schemeClr val="bg2"/>
                    </a:gs>
                    <a:gs pos="95000">
                      <a:schemeClr val="bg2"/>
                    </a:gs>
                  </a:gsLst>
                  <a:lin ang="5400000" scaled="0"/>
                </a:gradFill>
              </a:rPr>
              <a:t>Quelle: Microsoft</a:t>
            </a:r>
          </a:p>
        </p:txBody>
      </p:sp>
    </p:spTree>
    <p:extLst>
      <p:ext uri="{BB962C8B-B14F-4D97-AF65-F5344CB8AC3E}">
        <p14:creationId xmlns:p14="http://schemas.microsoft.com/office/powerpoint/2010/main" val="134388335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kdownloads\Downloads\x_stenst\Downloads\Stag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100" y="986130"/>
            <a:ext cx="6037940" cy="581335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DE" dirty="0" err="1"/>
              <a:t>Staged</a:t>
            </a:r>
            <a:r>
              <a:rPr lang="de-DE" dirty="0"/>
              <a:t> Migration</a:t>
            </a:r>
          </a:p>
        </p:txBody>
      </p:sp>
      <p:sp>
        <p:nvSpPr>
          <p:cNvPr id="4" name="Textfeld 3"/>
          <p:cNvSpPr txBox="1"/>
          <p:nvPr/>
        </p:nvSpPr>
        <p:spPr>
          <a:xfrm>
            <a:off x="154379" y="6645595"/>
            <a:ext cx="5201392" cy="153888"/>
          </a:xfrm>
          <a:prstGeom prst="rect">
            <a:avLst/>
          </a:prstGeom>
          <a:noFill/>
        </p:spPr>
        <p:txBody>
          <a:bodyPr wrap="square" lIns="0" tIns="0" rIns="0" bIns="0" rtlCol="0">
            <a:spAutoFit/>
          </a:bodyPr>
          <a:lstStyle/>
          <a:p>
            <a:r>
              <a:rPr lang="de-DE" sz="1000" spc="-70" dirty="0">
                <a:gradFill>
                  <a:gsLst>
                    <a:gs pos="2917">
                      <a:schemeClr val="bg2"/>
                    </a:gs>
                    <a:gs pos="95000">
                      <a:schemeClr val="bg2"/>
                    </a:gs>
                  </a:gsLst>
                  <a:lin ang="5400000" scaled="0"/>
                </a:gradFill>
              </a:rPr>
              <a:t>Quelle: Microsoft</a:t>
            </a:r>
          </a:p>
        </p:txBody>
      </p:sp>
    </p:spTree>
    <p:extLst>
      <p:ext uri="{BB962C8B-B14F-4D97-AF65-F5344CB8AC3E}">
        <p14:creationId xmlns:p14="http://schemas.microsoft.com/office/powerpoint/2010/main" val="16633469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descr="\\bkdownloads\Downloads\x_stenst\Downloads\I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13" y="293188"/>
            <a:ext cx="5068888" cy="20066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bkdownloads\Downloads\x_stenst\Downloads\StagedCutoverHybr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13" y="2431338"/>
            <a:ext cx="5068888" cy="2006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kdownloads\Downloads\x_stenst\Downloads\Us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87" y="4543263"/>
            <a:ext cx="5068887" cy="200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66388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Manuelle Postfach Migration</a:t>
            </a:r>
          </a:p>
        </p:txBody>
      </p:sp>
      <p:grpSp>
        <p:nvGrpSpPr>
          <p:cNvPr id="15" name="Group 9"/>
          <p:cNvGrpSpPr/>
          <p:nvPr/>
        </p:nvGrpSpPr>
        <p:grpSpPr>
          <a:xfrm>
            <a:off x="5297171" y="1371600"/>
            <a:ext cx="1463040" cy="4572000"/>
            <a:chOff x="8475974" y="1371600"/>
            <a:chExt cx="1463040" cy="4572000"/>
          </a:xfrm>
        </p:grpSpPr>
        <p:sp>
          <p:nvSpPr>
            <p:cNvPr id="16" name="Rectangle 16"/>
            <p:cNvSpPr/>
            <p:nvPr/>
          </p:nvSpPr>
          <p:spPr bwMode="auto">
            <a:xfrm>
              <a:off x="8475974" y="1371600"/>
              <a:ext cx="146304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chemeClr val="tx1">
                      <a:lumMod val="85000"/>
                      <a:lumOff val="15000"/>
                    </a:schemeClr>
                  </a:solidFill>
                  <a:effectLst/>
                  <a:uLnTx/>
                  <a:uFillTx/>
                  <a:latin typeface="Segoe UI"/>
                </a:rPr>
                <a:t>Migration</a:t>
              </a:r>
              <a:br>
                <a:rPr kumimoji="0" lang="de-DE" sz="1600" b="0" i="0" u="none" strike="noStrike" kern="0" cap="none" spc="0" normalizeH="0" baseline="0" noProof="0" dirty="0">
                  <a:ln>
                    <a:noFill/>
                  </a:ln>
                  <a:solidFill>
                    <a:schemeClr val="tx1">
                      <a:lumMod val="85000"/>
                      <a:lumOff val="15000"/>
                    </a:schemeClr>
                  </a:solidFill>
                  <a:effectLst/>
                  <a:uLnTx/>
                  <a:uFillTx/>
                  <a:latin typeface="Segoe UI"/>
                </a:rPr>
              </a:br>
              <a:r>
                <a:rPr kumimoji="0" lang="de-DE" sz="1600" b="0" i="0" u="none" strike="noStrike" kern="0" cap="none" spc="0" normalizeH="0" baseline="0" noProof="0" dirty="0" err="1">
                  <a:ln>
                    <a:noFill/>
                  </a:ln>
                  <a:solidFill>
                    <a:schemeClr val="tx1">
                      <a:lumMod val="85000"/>
                      <a:lumOff val="15000"/>
                    </a:schemeClr>
                  </a:solidFill>
                  <a:effectLst/>
                  <a:uLnTx/>
                  <a:uFillTx/>
                  <a:latin typeface="Segoe UI"/>
                </a:rPr>
                <a:t>complete</a:t>
              </a:r>
              <a:endParaRPr kumimoji="0" lang="de-DE" sz="1600" b="0" i="0" u="none" strike="noStrike" kern="0" cap="none" spc="0" normalizeH="0" baseline="0" noProof="0" dirty="0">
                <a:ln>
                  <a:noFill/>
                </a:ln>
                <a:solidFill>
                  <a:schemeClr val="tx1">
                    <a:lumMod val="85000"/>
                    <a:lumOff val="15000"/>
                  </a:schemeClr>
                </a:solidFill>
                <a:effectLst/>
                <a:uLnTx/>
                <a:uFillTx/>
                <a:latin typeface="Segoe UI"/>
              </a:endParaRPr>
            </a:p>
          </p:txBody>
        </p:sp>
        <p:pic>
          <p:nvPicPr>
            <p:cNvPr id="17" name="Picture 16" descr="W:\Open Engagements\Productivity\MS-Unified Communications\#1601 BizProd MOD Team Core Content Work\New Iconography\Words\Yes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1665" y="1384300"/>
              <a:ext cx="951658" cy="9516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8"/>
          <p:cNvGrpSpPr/>
          <p:nvPr/>
        </p:nvGrpSpPr>
        <p:grpSpPr>
          <a:xfrm>
            <a:off x="2174707" y="1371600"/>
            <a:ext cx="1463040" cy="4572000"/>
            <a:chOff x="6875809" y="1371600"/>
            <a:chExt cx="1463040" cy="4572000"/>
          </a:xfrm>
        </p:grpSpPr>
        <p:sp>
          <p:nvSpPr>
            <p:cNvPr id="19" name="Rectangle 14"/>
            <p:cNvSpPr/>
            <p:nvPr/>
          </p:nvSpPr>
          <p:spPr bwMode="auto">
            <a:xfrm>
              <a:off x="6875809" y="1371600"/>
              <a:ext cx="146304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FFFFFF"/>
                  </a:solidFill>
                  <a:effectLst/>
                  <a:uLnTx/>
                  <a:uFillTx/>
                  <a:latin typeface="Segoe UI"/>
                </a:rPr>
                <a:t>Change</a:t>
              </a:r>
              <a:br>
                <a:rPr kumimoji="0" lang="de-DE" sz="1600" b="0" i="0" u="none" strike="noStrike" kern="0" cap="none" spc="0" normalizeH="0" baseline="0" noProof="0" dirty="0">
                  <a:ln>
                    <a:noFill/>
                  </a:ln>
                  <a:solidFill>
                    <a:srgbClr val="FFFFFF"/>
                  </a:solidFill>
                  <a:effectLst/>
                  <a:uLnTx/>
                  <a:uFillTx/>
                  <a:latin typeface="Segoe UI"/>
                </a:rPr>
              </a:br>
              <a:r>
                <a:rPr kumimoji="0" lang="de-DE" sz="1600" b="0" i="0" u="none" strike="noStrike" kern="0" cap="none" spc="0" normalizeH="0" baseline="0" noProof="0" dirty="0">
                  <a:ln>
                    <a:noFill/>
                  </a:ln>
                  <a:solidFill>
                    <a:srgbClr val="FFFFFF"/>
                  </a:solidFill>
                  <a:effectLst/>
                  <a:uLnTx/>
                  <a:uFillTx/>
                  <a:latin typeface="Segoe UI"/>
                </a:rPr>
                <a:t>MX</a:t>
              </a:r>
              <a:br>
                <a:rPr kumimoji="0" lang="de-DE" sz="1600" b="0" i="0" u="none" strike="noStrike" kern="0" cap="none" spc="0" normalizeH="0" baseline="0" noProof="0" dirty="0">
                  <a:ln>
                    <a:noFill/>
                  </a:ln>
                  <a:solidFill>
                    <a:srgbClr val="FFFFFF"/>
                  </a:solidFill>
                  <a:effectLst/>
                  <a:uLnTx/>
                  <a:uFillTx/>
                  <a:latin typeface="Segoe UI"/>
                </a:rPr>
              </a:br>
              <a:r>
                <a:rPr kumimoji="0" lang="de-DE" sz="1600" b="0" i="0" u="none" strike="noStrike" kern="0" cap="none" spc="0" normalizeH="0" baseline="0" noProof="0" dirty="0" err="1">
                  <a:ln>
                    <a:noFill/>
                  </a:ln>
                  <a:solidFill>
                    <a:srgbClr val="FFFFFF"/>
                  </a:solidFill>
                  <a:effectLst/>
                  <a:uLnTx/>
                  <a:uFillTx/>
                  <a:latin typeface="Segoe UI"/>
                </a:rPr>
                <a:t>record</a:t>
              </a:r>
              <a:endParaRPr kumimoji="0" lang="de-DE" sz="1600" b="0" i="0" u="none" strike="noStrike" kern="0" cap="none" spc="0" normalizeH="0" baseline="0" noProof="0" dirty="0">
                <a:ln>
                  <a:noFill/>
                </a:ln>
                <a:solidFill>
                  <a:srgbClr val="FFFFFF"/>
                </a:solidFill>
                <a:effectLst/>
                <a:uLnTx/>
                <a:uFillTx/>
                <a:latin typeface="Segoe UI"/>
              </a:endParaRPr>
            </a:p>
          </p:txBody>
        </p:sp>
        <p:pic>
          <p:nvPicPr>
            <p:cNvPr id="20" name="Picture 2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141031" y="1540089"/>
              <a:ext cx="932596" cy="640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1"/>
          <p:cNvGrpSpPr/>
          <p:nvPr/>
        </p:nvGrpSpPr>
        <p:grpSpPr>
          <a:xfrm>
            <a:off x="611743" y="1384300"/>
            <a:ext cx="1463040" cy="4572000"/>
            <a:chOff x="538509" y="1371600"/>
            <a:chExt cx="1463040" cy="4572000"/>
          </a:xfrm>
        </p:grpSpPr>
        <p:sp>
          <p:nvSpPr>
            <p:cNvPr id="22" name="Rectangle 73"/>
            <p:cNvSpPr/>
            <p:nvPr/>
          </p:nvSpPr>
          <p:spPr bwMode="auto">
            <a:xfrm>
              <a:off x="538509" y="1371600"/>
              <a:ext cx="146304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FFFFFF"/>
                  </a:solidFill>
                  <a:effectLst/>
                  <a:uLnTx/>
                  <a:uFillTx/>
                  <a:latin typeface="Segoe UI"/>
                </a:rPr>
                <a:t>Provision</a:t>
              </a:r>
              <a:br>
                <a:rPr kumimoji="0" lang="de-DE" sz="1600" b="0" i="0" u="none" strike="noStrike" kern="0" cap="none" spc="0" normalizeH="0" baseline="0" noProof="0" dirty="0">
                  <a:ln>
                    <a:noFill/>
                  </a:ln>
                  <a:solidFill>
                    <a:srgbClr val="FFFFFF"/>
                  </a:solidFill>
                  <a:effectLst/>
                  <a:uLnTx/>
                  <a:uFillTx/>
                  <a:latin typeface="Segoe UI"/>
                </a:rPr>
              </a:br>
              <a:r>
                <a:rPr kumimoji="0" lang="de-DE" sz="1600" b="0" i="0" u="none" strike="noStrike" kern="0" cap="none" spc="0" normalizeH="0" baseline="0" noProof="0" dirty="0" err="1">
                  <a:ln>
                    <a:noFill/>
                  </a:ln>
                  <a:solidFill>
                    <a:srgbClr val="FFFFFF"/>
                  </a:solidFill>
                  <a:effectLst/>
                  <a:uLnTx/>
                  <a:uFillTx/>
                  <a:latin typeface="Segoe UI"/>
                </a:rPr>
                <a:t>users</a:t>
              </a:r>
              <a:endParaRPr kumimoji="0" lang="de-DE" sz="1600" b="0" i="0" u="none" strike="noStrike" kern="0" cap="none" spc="0" normalizeH="0" baseline="0" noProof="0" dirty="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FFFFFF"/>
                  </a:solidFill>
                  <a:effectLst/>
                  <a:uLnTx/>
                  <a:uFillTx/>
                  <a:latin typeface="Segoe UI"/>
                </a:rPr>
                <a:t>+</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rPr>
                <a:t>Mailboxes</a:t>
              </a:r>
              <a:r>
                <a:rPr kumimoji="0" lang="en-US" sz="1600" b="0" i="0" u="none" strike="noStrike" kern="0" cap="none" spc="0" normalizeH="0" noProof="0" dirty="0">
                  <a:ln>
                    <a:noFill/>
                  </a:ln>
                  <a:solidFill>
                    <a:srgbClr val="FFFFFF"/>
                  </a:solidFill>
                  <a:effectLst/>
                  <a:uLnTx/>
                  <a:uFillTx/>
                  <a:latin typeface="Segoe UI"/>
                </a:rPr>
                <a:t> in </a:t>
              </a:r>
              <a:r>
                <a:rPr kumimoji="0" lang="en-US" sz="1600" b="0" i="0" u="none" strike="noStrike" kern="0" cap="none" spc="0" normalizeH="0" noProof="0" dirty="0" err="1">
                  <a:ln>
                    <a:noFill/>
                  </a:ln>
                  <a:solidFill>
                    <a:srgbClr val="FFFFFF"/>
                  </a:solidFill>
                  <a:effectLst/>
                  <a:uLnTx/>
                  <a:uFillTx/>
                  <a:latin typeface="Segoe UI"/>
                </a:rPr>
                <a:t>Offic</a:t>
              </a:r>
              <a:r>
                <a:rPr lang="en-US" sz="1600" kern="0" dirty="0">
                  <a:solidFill>
                    <a:srgbClr val="FFFFFF"/>
                  </a:solidFill>
                  <a:latin typeface="Segoe UI"/>
                </a:rPr>
                <a:t>e 365 (license assigned)</a:t>
              </a:r>
              <a:endParaRPr kumimoji="0" lang="de-DE" sz="1600" b="0" i="0" u="none" strike="noStrike" kern="0" cap="none" spc="0" normalizeH="0" baseline="0" noProof="0" dirty="0">
                <a:ln>
                  <a:noFill/>
                </a:ln>
                <a:solidFill>
                  <a:srgbClr val="FFFFFF"/>
                </a:solidFill>
                <a:effectLst/>
                <a:uLnTx/>
                <a:uFillTx/>
                <a:latin typeface="Segoe UI"/>
              </a:endParaRPr>
            </a:p>
          </p:txBody>
        </p:sp>
        <p:pic>
          <p:nvPicPr>
            <p:cNvPr id="23" name="Picture 5" descr="W:\Open Engagements\Productivity\MS-Unified Communications\#1601 BizProd MOD Team Core Content Work\New Iconography\People\GroupOfPeople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6700" y="1371600"/>
              <a:ext cx="1266657" cy="12666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5"/>
          <p:cNvGrpSpPr/>
          <p:nvPr/>
        </p:nvGrpSpPr>
        <p:grpSpPr>
          <a:xfrm>
            <a:off x="3735939" y="1371600"/>
            <a:ext cx="1463040" cy="4572000"/>
            <a:chOff x="3700809" y="1371600"/>
            <a:chExt cx="1463040" cy="4572000"/>
          </a:xfrm>
        </p:grpSpPr>
        <p:sp>
          <p:nvSpPr>
            <p:cNvPr id="28" name="Rectangle 75"/>
            <p:cNvSpPr/>
            <p:nvPr/>
          </p:nvSpPr>
          <p:spPr bwMode="auto">
            <a:xfrm>
              <a:off x="3700809" y="1371600"/>
              <a:ext cx="146304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chemeClr val="tx1">
                      <a:lumMod val="85000"/>
                      <a:lumOff val="15000"/>
                    </a:schemeClr>
                  </a:solidFill>
                  <a:effectLst/>
                  <a:uLnTx/>
                  <a:uFillTx/>
                  <a:latin typeface="Segoe UI"/>
                </a:rPr>
                <a:t>Users</a:t>
              </a:r>
              <a:r>
                <a:rPr kumimoji="0" lang="de-DE" sz="1600" b="0" i="0" u="none" strike="noStrike" kern="0" cap="none" spc="0" normalizeH="0" noProof="0" dirty="0">
                  <a:ln>
                    <a:noFill/>
                  </a:ln>
                  <a:solidFill>
                    <a:schemeClr val="tx1">
                      <a:lumMod val="85000"/>
                      <a:lumOff val="15000"/>
                    </a:schemeClr>
                  </a:solidFill>
                  <a:effectLst/>
                  <a:uLnTx/>
                  <a:uFillTx/>
                  <a:latin typeface="Segoe UI"/>
                </a:rPr>
                <a:t> </a:t>
              </a:r>
              <a:r>
                <a:rPr kumimoji="0" lang="de-DE" sz="1600" b="0" i="0" u="none" strike="noStrike" kern="0" cap="none" spc="0" normalizeH="0" noProof="0" dirty="0" err="1">
                  <a:ln>
                    <a:noFill/>
                  </a:ln>
                  <a:solidFill>
                    <a:schemeClr val="tx1">
                      <a:lumMod val="85000"/>
                      <a:lumOff val="15000"/>
                    </a:schemeClr>
                  </a:solidFill>
                  <a:effectLst/>
                  <a:uLnTx/>
                  <a:uFillTx/>
                  <a:latin typeface="Segoe UI"/>
                </a:rPr>
                <a:t>copy</a:t>
              </a:r>
              <a:r>
                <a:rPr kumimoji="0" lang="de-DE" sz="1600" b="0" i="0" u="none" strike="noStrike" kern="0" cap="none" spc="0" normalizeH="0" noProof="0" dirty="0">
                  <a:ln>
                    <a:noFill/>
                  </a:ln>
                  <a:solidFill>
                    <a:schemeClr val="tx1">
                      <a:lumMod val="85000"/>
                      <a:lumOff val="15000"/>
                    </a:schemeClr>
                  </a:solidFill>
                  <a:effectLst/>
                  <a:uLnTx/>
                  <a:uFillTx/>
                  <a:latin typeface="Segoe UI"/>
                </a:rPr>
                <a:t> </a:t>
              </a:r>
              <a:r>
                <a:rPr kumimoji="0" lang="de-DE" sz="1600" b="0" i="0" u="none" strike="noStrike" kern="0" cap="none" spc="0" normalizeH="0" noProof="0" dirty="0" err="1">
                  <a:ln>
                    <a:noFill/>
                  </a:ln>
                  <a:solidFill>
                    <a:schemeClr val="tx1">
                      <a:lumMod val="85000"/>
                      <a:lumOff val="15000"/>
                    </a:schemeClr>
                  </a:solidFill>
                  <a:effectLst/>
                  <a:uLnTx/>
                  <a:uFillTx/>
                  <a:latin typeface="Segoe UI"/>
                </a:rPr>
                <a:t>mailbox</a:t>
              </a:r>
              <a:r>
                <a:rPr kumimoji="0" lang="de-DE" sz="1600" b="0" i="0" u="none" strike="noStrike" kern="0" cap="none" spc="0" normalizeH="0" noProof="0" dirty="0">
                  <a:ln>
                    <a:noFill/>
                  </a:ln>
                  <a:solidFill>
                    <a:schemeClr val="tx1">
                      <a:lumMod val="85000"/>
                      <a:lumOff val="15000"/>
                    </a:schemeClr>
                  </a:solidFill>
                  <a:effectLst/>
                  <a:uLnTx/>
                  <a:uFillTx/>
                  <a:latin typeface="Segoe UI"/>
                </a:rPr>
                <a:t> </a:t>
              </a:r>
              <a:br>
                <a:rPr kumimoji="0" lang="de-DE" sz="1600" b="0" i="0" u="none" strike="noStrike" kern="0" cap="none" spc="0" normalizeH="0" noProof="0" dirty="0">
                  <a:ln>
                    <a:noFill/>
                  </a:ln>
                  <a:solidFill>
                    <a:schemeClr val="tx1">
                      <a:lumMod val="85000"/>
                      <a:lumOff val="15000"/>
                    </a:schemeClr>
                  </a:solidFill>
                  <a:effectLst/>
                  <a:uLnTx/>
                  <a:uFillTx/>
                  <a:latin typeface="Segoe UI"/>
                </a:rPr>
              </a:br>
              <a:r>
                <a:rPr kumimoji="0" lang="de-DE" sz="1600" b="0" i="0" u="none" strike="noStrike" kern="0" cap="none" spc="0" normalizeH="0" noProof="0" dirty="0" err="1">
                  <a:ln>
                    <a:noFill/>
                  </a:ln>
                  <a:solidFill>
                    <a:schemeClr val="tx1">
                      <a:lumMod val="85000"/>
                      <a:lumOff val="15000"/>
                    </a:schemeClr>
                  </a:solidFill>
                  <a:effectLst/>
                  <a:uLnTx/>
                  <a:uFillTx/>
                  <a:latin typeface="Segoe UI"/>
                </a:rPr>
                <a:t>content</a:t>
              </a:r>
              <a:r>
                <a:rPr kumimoji="0" lang="de-DE" sz="1600" b="0" i="0" u="none" strike="noStrike" kern="0" cap="none" spc="0" normalizeH="0" noProof="0" dirty="0">
                  <a:ln>
                    <a:noFill/>
                  </a:ln>
                  <a:solidFill>
                    <a:schemeClr val="tx1">
                      <a:lumMod val="85000"/>
                      <a:lumOff val="15000"/>
                    </a:schemeClr>
                  </a:solidFill>
                  <a:effectLst/>
                  <a:uLnTx/>
                  <a:uFillTx/>
                  <a:latin typeface="Segoe UI"/>
                </a:rPr>
                <a:t> </a:t>
              </a:r>
              <a:r>
                <a:rPr kumimoji="0" lang="de-DE" sz="1600" b="0" i="0" u="none" strike="noStrike" kern="0" cap="none" spc="0" normalizeH="0" noProof="0" dirty="0" err="1">
                  <a:ln>
                    <a:noFill/>
                  </a:ln>
                  <a:solidFill>
                    <a:schemeClr val="tx1">
                      <a:lumMod val="85000"/>
                      <a:lumOff val="15000"/>
                    </a:schemeClr>
                  </a:solidFill>
                  <a:effectLst/>
                  <a:uLnTx/>
                  <a:uFillTx/>
                  <a:latin typeface="Segoe UI"/>
                </a:rPr>
                <a:t>manually</a:t>
              </a:r>
              <a:endParaRPr kumimoji="0" lang="de-DE" sz="1600" b="0" i="0" u="none" strike="noStrike" kern="0" cap="none" spc="0" normalizeH="0" baseline="0" noProof="0" dirty="0">
                <a:ln>
                  <a:noFill/>
                </a:ln>
                <a:solidFill>
                  <a:schemeClr val="tx1">
                    <a:lumMod val="85000"/>
                    <a:lumOff val="15000"/>
                  </a:schemeClr>
                </a:solidFill>
                <a:effectLst/>
                <a:uLnTx/>
                <a:uFillTx/>
                <a:latin typeface="Segoe UI"/>
              </a:endParaRPr>
            </a:p>
          </p:txBody>
        </p:sp>
        <p:pic>
          <p:nvPicPr>
            <p:cNvPr id="29"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11" t="25140" r="19758" b="22770"/>
            <a:stretch/>
          </p:blipFill>
          <p:spPr bwMode="auto">
            <a:xfrm>
              <a:off x="3969930" y="1464662"/>
              <a:ext cx="934270" cy="809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67745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anim calcmode="lin" valueType="num">
                                      <p:cBhvr>
                                        <p:cTn id="14" dur="1000" fill="hold"/>
                                        <p:tgtEl>
                                          <p:spTgt spid="27"/>
                                        </p:tgtEl>
                                        <p:attrNameLst>
                                          <p:attrName>ppt_x</p:attrName>
                                        </p:attrNameLst>
                                      </p:cBhvr>
                                      <p:tavLst>
                                        <p:tav tm="0">
                                          <p:val>
                                            <p:strVal val="#ppt_x"/>
                                          </p:val>
                                        </p:tav>
                                        <p:tav tm="100000">
                                          <p:val>
                                            <p:strVal val="#ppt_x"/>
                                          </p:val>
                                        </p:tav>
                                      </p:tavLst>
                                    </p:anim>
                                    <p:anim calcmode="lin" valueType="num">
                                      <p:cBhvr>
                                        <p:cTn id="15" dur="1000" fill="hold"/>
                                        <p:tgtEl>
                                          <p:spTgt spid="27"/>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5000"/>
                            </p:stCondLst>
                            <p:childTnLst>
                              <p:par>
                                <p:cTn id="23" presetID="42"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Postfach – Migrationsoptionen </a:t>
            </a:r>
          </a:p>
        </p:txBody>
      </p:sp>
      <p:graphicFrame>
        <p:nvGraphicFramePr>
          <p:cNvPr id="15" name="Table 5"/>
          <p:cNvGraphicFramePr>
            <a:graphicFrameLocks noGrp="1"/>
          </p:cNvGraphicFramePr>
          <p:nvPr>
            <p:extLst>
              <p:ext uri="{D42A27DB-BD31-4B8C-83A1-F6EECF244321}">
                <p14:modId xmlns:p14="http://schemas.microsoft.com/office/powerpoint/2010/main" val="3231970214"/>
              </p:ext>
            </p:extLst>
          </p:nvPr>
        </p:nvGraphicFramePr>
        <p:xfrm>
          <a:off x="8171556" y="1142596"/>
          <a:ext cx="3496569" cy="4936531"/>
        </p:xfrm>
        <a:graphic>
          <a:graphicData uri="http://schemas.openxmlformats.org/drawingml/2006/table">
            <a:tbl>
              <a:tblPr bandRow="1">
                <a:tableStyleId>{073A0DAA-6AF3-43AB-8588-CEC1D06C72B9}</a:tableStyleId>
              </a:tblPr>
              <a:tblGrid>
                <a:gridCol w="1442560">
                  <a:extLst>
                    <a:ext uri="{9D8B030D-6E8A-4147-A177-3AD203B41FA5}">
                      <a16:colId xmlns:a16="http://schemas.microsoft.com/office/drawing/2014/main" val="20000"/>
                    </a:ext>
                  </a:extLst>
                </a:gridCol>
                <a:gridCol w="378370">
                  <a:extLst>
                    <a:ext uri="{9D8B030D-6E8A-4147-A177-3AD203B41FA5}">
                      <a16:colId xmlns:a16="http://schemas.microsoft.com/office/drawing/2014/main" val="20001"/>
                    </a:ext>
                  </a:extLst>
                </a:gridCol>
                <a:gridCol w="345938">
                  <a:extLst>
                    <a:ext uri="{9D8B030D-6E8A-4147-A177-3AD203B41FA5}">
                      <a16:colId xmlns:a16="http://schemas.microsoft.com/office/drawing/2014/main" val="20002"/>
                    </a:ext>
                  </a:extLst>
                </a:gridCol>
                <a:gridCol w="367559">
                  <a:extLst>
                    <a:ext uri="{9D8B030D-6E8A-4147-A177-3AD203B41FA5}">
                      <a16:colId xmlns:a16="http://schemas.microsoft.com/office/drawing/2014/main" val="20003"/>
                    </a:ext>
                  </a:extLst>
                </a:gridCol>
                <a:gridCol w="335128">
                  <a:extLst>
                    <a:ext uri="{9D8B030D-6E8A-4147-A177-3AD203B41FA5}">
                      <a16:colId xmlns:a16="http://schemas.microsoft.com/office/drawing/2014/main" val="20004"/>
                    </a:ext>
                  </a:extLst>
                </a:gridCol>
                <a:gridCol w="313507">
                  <a:extLst>
                    <a:ext uri="{9D8B030D-6E8A-4147-A177-3AD203B41FA5}">
                      <a16:colId xmlns:a16="http://schemas.microsoft.com/office/drawing/2014/main" val="20005"/>
                    </a:ext>
                  </a:extLst>
                </a:gridCol>
                <a:gridCol w="313507">
                  <a:extLst>
                    <a:ext uri="{9D8B030D-6E8A-4147-A177-3AD203B41FA5}">
                      <a16:colId xmlns:a16="http://schemas.microsoft.com/office/drawing/2014/main" val="3106911651"/>
                    </a:ext>
                  </a:extLst>
                </a:gridCol>
              </a:tblGrid>
              <a:tr h="1949491">
                <a:tc>
                  <a:txBody>
                    <a:bodyPr/>
                    <a:lstStyle/>
                    <a:p>
                      <a:endParaRPr lang="en-US" sz="1600" dirty="0">
                        <a:solidFill>
                          <a:schemeClr val="tx1"/>
                        </a:solidFill>
                      </a:endParaRPr>
                    </a:p>
                  </a:txBody>
                  <a:tcPr marL="12189" marR="12189">
                    <a:noFill/>
                  </a:tcPr>
                </a:tc>
                <a:tc>
                  <a:txBody>
                    <a:bodyPr/>
                    <a:lstStyle/>
                    <a:p>
                      <a:pPr algn="ctr"/>
                      <a:r>
                        <a:rPr lang="en-US" sz="1600" dirty="0">
                          <a:solidFill>
                            <a:schemeClr val="tx1"/>
                          </a:solidFill>
                        </a:rPr>
                        <a:t> IMAP migration</a:t>
                      </a:r>
                    </a:p>
                  </a:txBody>
                  <a:tcPr marL="12189" marR="12189" vert="vert270" anchor="ctr" anchorCtr="1">
                    <a:solidFill>
                      <a:schemeClr val="accent3">
                        <a:lumMod val="40000"/>
                        <a:lumOff val="60000"/>
                      </a:schemeClr>
                    </a:solidFill>
                  </a:tcPr>
                </a:tc>
                <a:tc>
                  <a:txBody>
                    <a:bodyPr/>
                    <a:lstStyle/>
                    <a:p>
                      <a:pPr algn="ctr"/>
                      <a:r>
                        <a:rPr lang="en-US" sz="1600" dirty="0">
                          <a:solidFill>
                            <a:schemeClr val="tx1"/>
                          </a:solidFill>
                        </a:rPr>
                        <a:t>Cutover migration</a:t>
                      </a:r>
                    </a:p>
                  </a:txBody>
                  <a:tcPr marL="12189" marR="12189" vert="vert270" anchor="ctr" anchorCtr="1">
                    <a:solidFill>
                      <a:schemeClr val="accent3">
                        <a:lumMod val="60000"/>
                        <a:lumOff val="40000"/>
                      </a:schemeClr>
                    </a:solidFill>
                  </a:tcPr>
                </a:tc>
                <a:tc>
                  <a:txBody>
                    <a:bodyPr/>
                    <a:lstStyle/>
                    <a:p>
                      <a:pPr algn="ctr"/>
                      <a:r>
                        <a:rPr lang="en-US" sz="1600" dirty="0">
                          <a:solidFill>
                            <a:schemeClr val="tx1"/>
                          </a:solidFill>
                        </a:rPr>
                        <a:t>Staged migration</a:t>
                      </a:r>
                    </a:p>
                  </a:txBody>
                  <a:tcPr marL="12189" marR="12189" vert="vert270" anchor="ctr" anchorCtr="1">
                    <a:solidFill>
                      <a:schemeClr val="accent3"/>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bg1"/>
                          </a:solidFill>
                        </a:rPr>
                        <a:t>2010 Hybrid</a:t>
                      </a:r>
                    </a:p>
                  </a:txBody>
                  <a:tcPr marL="12189" marR="12189" vert="vert270" anchor="ctr" anchorCtr="1">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bg1"/>
                          </a:solidFill>
                        </a:rPr>
                        <a:t>2013 Hybrid</a:t>
                      </a:r>
                    </a:p>
                  </a:txBody>
                  <a:tcPr marL="12189" marR="12189" vert="vert270" anchor="ctr" anchorCtr="1">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GB" sz="1600" dirty="0">
                          <a:solidFill>
                            <a:schemeClr val="bg1"/>
                          </a:solidFill>
                        </a:rPr>
                        <a:t>2016 Hybrid</a:t>
                      </a:r>
                      <a:endParaRPr lang="en-US" sz="1600" dirty="0">
                        <a:solidFill>
                          <a:schemeClr val="bg1"/>
                        </a:solidFill>
                      </a:endParaRPr>
                    </a:p>
                  </a:txBody>
                  <a:tcPr marL="12189" marR="12189" vert="vert270" anchor="ctr" anchorCtr="1">
                    <a:solidFill>
                      <a:schemeClr val="accent5"/>
                    </a:solidFill>
                  </a:tcPr>
                </a:tc>
                <a:extLst>
                  <a:ext uri="{0D108BD9-81ED-4DB2-BD59-A6C34878D82A}">
                    <a16:rowId xmlns:a16="http://schemas.microsoft.com/office/drawing/2014/main" val="10000"/>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 5.5</a:t>
                      </a:r>
                      <a:endParaRPr lang="en-US" sz="1600" b="1" dirty="0">
                        <a:solidFill>
                          <a:schemeClr val="tx1"/>
                        </a:solidFill>
                      </a:endParaRPr>
                    </a:p>
                  </a:txBody>
                  <a:tcPr marL="60944" marR="36567" marT="27432" marB="27432"/>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1"/>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 2000</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2"/>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 2003</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3"/>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a:t>
                      </a:r>
                      <a:r>
                        <a:rPr lang="en-US" sz="1600" baseline="0" dirty="0"/>
                        <a:t> </a:t>
                      </a:r>
                      <a:r>
                        <a:rPr lang="en-US" sz="1600" dirty="0"/>
                        <a:t>2007</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4"/>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a:t>
                      </a:r>
                      <a:r>
                        <a:rPr lang="en-US" sz="1600" baseline="0" dirty="0"/>
                        <a:t> </a:t>
                      </a:r>
                      <a:r>
                        <a:rPr lang="en-US" sz="1600" dirty="0"/>
                        <a:t>2010</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r>
                        <a:rPr lang="en-US" sz="1200" dirty="0">
                          <a:ln>
                            <a:solidFill>
                              <a:schemeClr val="bg2"/>
                            </a:solidFill>
                          </a:ln>
                          <a:sym typeface="Webdings"/>
                        </a:rPr>
                        <a:t></a:t>
                      </a:r>
                      <a:endParaRPr lang="en-US" sz="1200" dirty="0">
                        <a:ln>
                          <a:solidFill>
                            <a:schemeClr val="bg2"/>
                          </a:solidFill>
                        </a:ln>
                      </a:endParaRPr>
                    </a:p>
                  </a:txBody>
                  <a:tcPr marL="60944" marR="36567" marT="27432" marB="27432">
                    <a:solidFill>
                      <a:schemeClr val="accent5"/>
                    </a:solidFill>
                  </a:tcPr>
                </a:tc>
                <a:tc>
                  <a:txBody>
                    <a:bodyPr/>
                    <a:lstStyle/>
                    <a:p>
                      <a:pPr algn="ctr"/>
                      <a:r>
                        <a:rPr lang="en-US" sz="1200" dirty="0">
                          <a:ln>
                            <a:solidFill>
                              <a:schemeClr val="bg2"/>
                            </a:solidFill>
                          </a:ln>
                          <a:sym typeface="Webdings"/>
                        </a:rPr>
                        <a:t></a:t>
                      </a:r>
                      <a:endParaRPr lang="en-US" sz="1200" dirty="0">
                        <a:ln>
                          <a:solidFill>
                            <a:schemeClr val="bg2"/>
                          </a:solidFill>
                        </a:ln>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5"/>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a:t>
                      </a:r>
                      <a:r>
                        <a:rPr lang="en-US" sz="1600" baseline="0" dirty="0"/>
                        <a:t> 2013</a:t>
                      </a:r>
                      <a:endParaRPr lang="en-US" sz="1600" b="0"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endParaRPr>
                    </a:p>
                  </a:txBody>
                  <a:tcPr marL="60944" marR="36567" marT="27432" marB="27432">
                    <a:solidFill>
                      <a:schemeClr val="accent5"/>
                    </a:solidFill>
                  </a:tcPr>
                </a:tc>
                <a:tc>
                  <a:txBody>
                    <a:bodyPr/>
                    <a:lstStyle/>
                    <a:p>
                      <a:pPr algn="ctr"/>
                      <a:r>
                        <a:rPr lang="en-US" sz="1200" dirty="0">
                          <a:ln>
                            <a:solidFill>
                              <a:schemeClr val="bg2"/>
                            </a:solidFill>
                          </a:ln>
                          <a:sym typeface="Webdings"/>
                        </a:rPr>
                        <a:t></a:t>
                      </a:r>
                      <a:endParaRPr lang="en-US" sz="1200" dirty="0">
                        <a:ln>
                          <a:solidFill>
                            <a:schemeClr val="bg2"/>
                          </a:solidFill>
                        </a:ln>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6"/>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Exchange 2016</a:t>
                      </a:r>
                      <a:endParaRPr lang="en-US" sz="1600" b="0"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endParaRPr>
                    </a:p>
                  </a:txBody>
                  <a:tcPr marL="60944" marR="36567" marT="27432" marB="27432">
                    <a:solidFill>
                      <a:schemeClr val="accent5"/>
                    </a:solidFill>
                  </a:tcPr>
                </a:tc>
                <a:tc>
                  <a:txBody>
                    <a:bodyPr/>
                    <a:lstStyle/>
                    <a:p>
                      <a:pPr algn="ctr"/>
                      <a:endParaRPr lang="en-US" sz="1200" dirty="0">
                        <a:ln>
                          <a:solidFill>
                            <a:schemeClr val="bg2"/>
                          </a:solidFill>
                        </a:ln>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471242418"/>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Notes/Domino</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7"/>
                  </a:ext>
                </a:extLst>
              </a:tr>
              <a:tr h="2725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GroupWise</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8"/>
                  </a:ext>
                </a:extLst>
              </a:tr>
              <a:tr h="297435">
                <a:tc>
                  <a:txBody>
                    <a:bodyPr/>
                    <a:lstStyle/>
                    <a:p>
                      <a:r>
                        <a:rPr lang="en-US" sz="1600" dirty="0"/>
                        <a:t>Other</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9"/>
                  </a:ext>
                </a:extLst>
              </a:tr>
            </a:tbl>
          </a:graphicData>
        </a:graphic>
      </p:graphicFrame>
      <p:sp>
        <p:nvSpPr>
          <p:cNvPr id="17" name="Rectangle 7"/>
          <p:cNvSpPr/>
          <p:nvPr/>
        </p:nvSpPr>
        <p:spPr bwMode="auto">
          <a:xfrm>
            <a:off x="670033" y="1142596"/>
            <a:ext cx="6434876" cy="1040533"/>
          </a:xfrm>
          <a:prstGeom prst="rect">
            <a:avLst/>
          </a:prstGeom>
          <a:solidFill>
            <a:schemeClr val="accent3">
              <a:lumMod val="40000"/>
              <a:lumOff val="60000"/>
            </a:schemeClr>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fontAlgn="base">
              <a:lnSpc>
                <a:spcPct val="85000"/>
              </a:lnSpc>
              <a:spcBef>
                <a:spcPct val="0"/>
              </a:spcBef>
              <a:spcAft>
                <a:spcPct val="0"/>
              </a:spcAft>
              <a:defRPr/>
            </a:pPr>
            <a:endParaRPr lang="en-US" sz="2100" kern="0" dirty="0"/>
          </a:p>
        </p:txBody>
      </p:sp>
      <p:sp>
        <p:nvSpPr>
          <p:cNvPr id="18" name="Rectangle 8"/>
          <p:cNvSpPr/>
          <p:nvPr/>
        </p:nvSpPr>
        <p:spPr bwMode="auto">
          <a:xfrm>
            <a:off x="670033" y="3202232"/>
            <a:ext cx="6434876" cy="1001259"/>
          </a:xfrm>
          <a:prstGeom prst="rect">
            <a:avLst/>
          </a:prstGeom>
          <a:solidFill>
            <a:schemeClr val="accent3"/>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fontAlgn="base">
              <a:spcBef>
                <a:spcPct val="0"/>
              </a:spcBef>
              <a:spcAft>
                <a:spcPct val="0"/>
              </a:spcAft>
              <a:buClr>
                <a:srgbClr val="FFFFFF">
                  <a:lumMod val="50000"/>
                </a:srgbClr>
              </a:buClr>
              <a:buSzPct val="125000"/>
              <a:defRPr/>
            </a:pPr>
            <a:endParaRPr lang="en-US" sz="2100" kern="0" dirty="0"/>
          </a:p>
        </p:txBody>
      </p:sp>
      <p:sp>
        <p:nvSpPr>
          <p:cNvPr id="19" name="Rectangle 9"/>
          <p:cNvSpPr/>
          <p:nvPr/>
        </p:nvSpPr>
        <p:spPr bwMode="auto">
          <a:xfrm>
            <a:off x="670033" y="2183130"/>
            <a:ext cx="6434876" cy="1017204"/>
          </a:xfrm>
          <a:prstGeom prst="rect">
            <a:avLst/>
          </a:prstGeom>
          <a:solidFill>
            <a:schemeClr val="accent3">
              <a:lumMod val="60000"/>
              <a:lumOff val="40000"/>
            </a:schemeClr>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indent="-168735" algn="ctr" defTabSz="899624" fontAlgn="base">
              <a:spcBef>
                <a:spcPct val="0"/>
              </a:spcBef>
              <a:spcAft>
                <a:spcPct val="0"/>
              </a:spcAft>
              <a:buClr>
                <a:srgbClr val="FFFFFF">
                  <a:lumMod val="50000"/>
                </a:srgbClr>
              </a:buClr>
              <a:buSzPct val="125000"/>
              <a:buFont typeface="Arial" pitchFamily="34" charset="0"/>
              <a:buChar char="•"/>
              <a:defRPr/>
            </a:pPr>
            <a:endParaRPr lang="en-US" sz="2100" kern="0" dirty="0"/>
          </a:p>
        </p:txBody>
      </p:sp>
      <p:sp>
        <p:nvSpPr>
          <p:cNvPr id="20" name="Rectangle 10"/>
          <p:cNvSpPr/>
          <p:nvPr/>
        </p:nvSpPr>
        <p:spPr bwMode="auto">
          <a:xfrm>
            <a:off x="670033" y="4677179"/>
            <a:ext cx="6434872" cy="1387651"/>
          </a:xfrm>
          <a:prstGeom prst="rect">
            <a:avLst/>
          </a:prstGeom>
          <a:solidFill>
            <a:schemeClr val="accent5"/>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indent="-168735" algn="ctr" defTabSz="899624" fontAlgn="base">
              <a:spcBef>
                <a:spcPct val="0"/>
              </a:spcBef>
              <a:spcAft>
                <a:spcPct val="0"/>
              </a:spcAft>
              <a:buClr>
                <a:srgbClr val="FFFFFF">
                  <a:lumMod val="50000"/>
                </a:srgbClr>
              </a:buClr>
              <a:buSzPct val="125000"/>
              <a:buFont typeface="Arial" pitchFamily="34" charset="0"/>
              <a:buChar char="•"/>
              <a:defRPr/>
            </a:pPr>
            <a:endParaRPr lang="en-US" sz="2100" kern="0" dirty="0">
              <a:solidFill>
                <a:srgbClr val="000000">
                  <a:alpha val="99000"/>
                </a:srgbClr>
              </a:solidFill>
            </a:endParaRPr>
          </a:p>
        </p:txBody>
      </p:sp>
      <p:sp>
        <p:nvSpPr>
          <p:cNvPr id="21" name="Rectangle 11"/>
          <p:cNvSpPr/>
          <p:nvPr/>
        </p:nvSpPr>
        <p:spPr bwMode="auto">
          <a:xfrm rot="16200000">
            <a:off x="-547118" y="2364108"/>
            <a:ext cx="3056544" cy="622230"/>
          </a:xfrm>
          <a:prstGeom prst="rect">
            <a:avLst/>
          </a:prstGeom>
          <a:solidFill>
            <a:schemeClr val="accent3">
              <a:lumMod val="75000"/>
            </a:schemeClr>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fontAlgn="base">
              <a:lnSpc>
                <a:spcPct val="85000"/>
              </a:lnSpc>
              <a:spcBef>
                <a:spcPct val="0"/>
              </a:spcBef>
              <a:spcAft>
                <a:spcPct val="0"/>
              </a:spcAft>
              <a:defRPr/>
            </a:pPr>
            <a:r>
              <a:rPr lang="en-US" sz="2100" b="1" kern="0" dirty="0"/>
              <a:t>Simple Migrations</a:t>
            </a:r>
          </a:p>
        </p:txBody>
      </p:sp>
      <p:sp>
        <p:nvSpPr>
          <p:cNvPr id="22" name="Rectangle 12"/>
          <p:cNvSpPr/>
          <p:nvPr/>
        </p:nvSpPr>
        <p:spPr bwMode="auto">
          <a:xfrm rot="16200000">
            <a:off x="287322" y="5059888"/>
            <a:ext cx="1387653" cy="622230"/>
          </a:xfrm>
          <a:prstGeom prst="rect">
            <a:avLst/>
          </a:prstGeom>
          <a:solidFill>
            <a:schemeClr val="accent5">
              <a:lumMod val="75000"/>
            </a:schemeClr>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fontAlgn="base">
              <a:lnSpc>
                <a:spcPct val="85000"/>
              </a:lnSpc>
              <a:spcBef>
                <a:spcPct val="0"/>
              </a:spcBef>
              <a:spcAft>
                <a:spcPct val="0"/>
              </a:spcAft>
              <a:defRPr/>
            </a:pPr>
            <a:r>
              <a:rPr lang="en-US" sz="2100" b="1" kern="0" dirty="0">
                <a:solidFill>
                  <a:srgbClr val="FFFFFF"/>
                </a:solidFill>
              </a:rPr>
              <a:t>Hybrid</a:t>
            </a:r>
          </a:p>
        </p:txBody>
      </p:sp>
      <p:sp>
        <p:nvSpPr>
          <p:cNvPr id="23" name="Text Placeholder 2"/>
          <p:cNvSpPr txBox="1">
            <a:spLocks/>
          </p:cNvSpPr>
          <p:nvPr/>
        </p:nvSpPr>
        <p:spPr>
          <a:xfrm>
            <a:off x="1473085" y="1231750"/>
            <a:ext cx="5742791" cy="2948499"/>
          </a:xfrm>
          <a:prstGeom prst="rect">
            <a:avLst/>
          </a:prstGeom>
          <a:ln>
            <a:noFill/>
          </a:ln>
        </p:spPr>
        <p:txBody>
          <a:bodyPr vert="horz" wrap="square" lIns="0" tIns="0" rIns="0" bIns="0" rtlCol="0">
            <a:spAutoFit/>
          </a:bodyPr>
          <a:lstStyle/>
          <a:p>
            <a:pPr defTabSz="914400">
              <a:lnSpc>
                <a:spcPct val="90000"/>
              </a:lnSpc>
              <a:spcBef>
                <a:spcPct val="20000"/>
              </a:spcBef>
              <a:buSzPct val="90000"/>
              <a:defRPr/>
            </a:pPr>
            <a:r>
              <a:rPr lang="en-US" sz="2000" b="1" kern="0" dirty="0"/>
              <a:t>IMAP Migration</a:t>
            </a:r>
          </a:p>
          <a:p>
            <a:pPr marL="109366" lvl="1" defTabSz="914400">
              <a:lnSpc>
                <a:spcPct val="90000"/>
              </a:lnSpc>
              <a:spcBef>
                <a:spcPct val="20000"/>
              </a:spcBef>
              <a:buSzPct val="90000"/>
              <a:defRPr/>
            </a:pPr>
            <a:r>
              <a:rPr lang="en-US" sz="1600" kern="0" dirty="0"/>
              <a:t>Supports wide range of email platforms</a:t>
            </a:r>
          </a:p>
          <a:p>
            <a:pPr marL="109366" lvl="1" defTabSz="914400">
              <a:lnSpc>
                <a:spcPct val="90000"/>
              </a:lnSpc>
              <a:spcBef>
                <a:spcPct val="20000"/>
              </a:spcBef>
              <a:buSzPct val="90000"/>
              <a:defRPr/>
            </a:pPr>
            <a:r>
              <a:rPr lang="en-US" sz="1600" kern="0" dirty="0"/>
              <a:t>Email only (no calendar, contacts, or tasks)</a:t>
            </a:r>
          </a:p>
          <a:p>
            <a:pPr defTabSz="914400">
              <a:lnSpc>
                <a:spcPct val="150000"/>
              </a:lnSpc>
              <a:spcBef>
                <a:spcPct val="20000"/>
              </a:spcBef>
              <a:buSzPct val="90000"/>
              <a:defRPr/>
            </a:pPr>
            <a:r>
              <a:rPr lang="en-US" sz="2000" b="1" kern="0" dirty="0"/>
              <a:t>Cutover Exchange Migration (CEM)</a:t>
            </a:r>
          </a:p>
          <a:p>
            <a:pPr marL="109366" lvl="1" defTabSz="914400">
              <a:lnSpc>
                <a:spcPct val="90000"/>
              </a:lnSpc>
              <a:spcBef>
                <a:spcPct val="20000"/>
              </a:spcBef>
              <a:buSzPct val="90000"/>
              <a:defRPr/>
            </a:pPr>
            <a:r>
              <a:rPr lang="en-US" sz="1600" kern="0" dirty="0"/>
              <a:t>Good for fast, cutover migrations</a:t>
            </a:r>
          </a:p>
          <a:p>
            <a:pPr marL="109366" lvl="1" defTabSz="914400">
              <a:lnSpc>
                <a:spcPct val="90000"/>
              </a:lnSpc>
              <a:spcBef>
                <a:spcPct val="20000"/>
              </a:spcBef>
              <a:buSzPct val="90000"/>
              <a:defRPr/>
            </a:pPr>
            <a:r>
              <a:rPr lang="en-US" sz="1600" kern="0" dirty="0"/>
              <a:t>No migration tool or computer required on-premises</a:t>
            </a:r>
          </a:p>
          <a:p>
            <a:pPr defTabSz="914400">
              <a:lnSpc>
                <a:spcPct val="150000"/>
              </a:lnSpc>
              <a:spcBef>
                <a:spcPct val="20000"/>
              </a:spcBef>
              <a:buSzPct val="90000"/>
              <a:defRPr/>
            </a:pPr>
            <a:r>
              <a:rPr lang="en-US" sz="2000" b="1" kern="0" dirty="0"/>
              <a:t>Staged Exchange Migration (SEM)</a:t>
            </a:r>
          </a:p>
          <a:p>
            <a:pPr marL="109366" lvl="1" defTabSz="914400">
              <a:lnSpc>
                <a:spcPct val="90000"/>
              </a:lnSpc>
              <a:spcBef>
                <a:spcPct val="20000"/>
              </a:spcBef>
              <a:buSzPct val="90000"/>
            </a:pPr>
            <a:r>
              <a:rPr lang="en-US" sz="1600" kern="0" dirty="0"/>
              <a:t>No migration tool or computer required on-premises</a:t>
            </a:r>
          </a:p>
          <a:p>
            <a:pPr marL="109366" lvl="1" defTabSz="914400">
              <a:lnSpc>
                <a:spcPct val="90000"/>
              </a:lnSpc>
              <a:spcBef>
                <a:spcPct val="20000"/>
              </a:spcBef>
              <a:buSzPct val="90000"/>
              <a:defRPr/>
            </a:pPr>
            <a:r>
              <a:rPr lang="en-US" sz="1600" kern="0" dirty="0"/>
              <a:t>Requires Directory Synchronization with on-premises AD</a:t>
            </a:r>
          </a:p>
        </p:txBody>
      </p:sp>
      <p:sp>
        <p:nvSpPr>
          <p:cNvPr id="24" name="Text Placeholder 2"/>
          <p:cNvSpPr txBox="1">
            <a:spLocks/>
          </p:cNvSpPr>
          <p:nvPr/>
        </p:nvSpPr>
        <p:spPr>
          <a:xfrm>
            <a:off x="1473079" y="4683945"/>
            <a:ext cx="5409895" cy="1217000"/>
          </a:xfrm>
          <a:prstGeom prst="rect">
            <a:avLst/>
          </a:prstGeom>
          <a:ln>
            <a:noFill/>
          </a:ln>
        </p:spPr>
        <p:txBody>
          <a:bodyPr vert="horz" wrap="square" lIns="0" tIns="0" rIns="0" bIns="0" rtlCol="0">
            <a:spAutoFit/>
          </a:bodyPr>
          <a:lstStyle/>
          <a:p>
            <a:pPr defTabSz="914400">
              <a:lnSpc>
                <a:spcPct val="150000"/>
              </a:lnSpc>
              <a:spcBef>
                <a:spcPct val="20000"/>
              </a:spcBef>
              <a:buSzPct val="90000"/>
              <a:defRPr/>
            </a:pPr>
            <a:r>
              <a:rPr lang="en-US" sz="2000" b="1" kern="0" dirty="0">
                <a:solidFill>
                  <a:srgbClr val="FFFFFF"/>
                </a:solidFill>
              </a:rPr>
              <a:t>Hybrid Deployment</a:t>
            </a:r>
          </a:p>
          <a:p>
            <a:pPr marL="109366" lvl="1" defTabSz="914400">
              <a:lnSpc>
                <a:spcPct val="90000"/>
              </a:lnSpc>
              <a:spcBef>
                <a:spcPct val="20000"/>
              </a:spcBef>
              <a:buSzPct val="90000"/>
              <a:defRPr/>
            </a:pPr>
            <a:r>
              <a:rPr lang="en-US" sz="1600" kern="0" dirty="0">
                <a:solidFill>
                  <a:srgbClr val="FFFFFF"/>
                </a:solidFill>
              </a:rPr>
              <a:t>Manage users on-premises and online</a:t>
            </a:r>
          </a:p>
          <a:p>
            <a:pPr marL="109366" lvl="1" defTabSz="914400">
              <a:lnSpc>
                <a:spcPct val="90000"/>
              </a:lnSpc>
              <a:spcBef>
                <a:spcPct val="20000"/>
              </a:spcBef>
              <a:buSzPct val="90000"/>
              <a:defRPr/>
            </a:pPr>
            <a:r>
              <a:rPr lang="en-US" sz="1600" kern="0" dirty="0">
                <a:solidFill>
                  <a:srgbClr val="FFFFFF"/>
                </a:solidFill>
              </a:rPr>
              <a:t>Enables cross-premises calendaring, smooth migration, and easy off-boarding</a:t>
            </a:r>
          </a:p>
        </p:txBody>
      </p:sp>
      <p:graphicFrame>
        <p:nvGraphicFramePr>
          <p:cNvPr id="2" name="Table 5"/>
          <p:cNvGraphicFramePr>
            <a:graphicFrameLocks noGrp="1"/>
          </p:cNvGraphicFramePr>
          <p:nvPr>
            <p:extLst>
              <p:ext uri="{D42A27DB-BD31-4B8C-83A1-F6EECF244321}">
                <p14:modId xmlns:p14="http://schemas.microsoft.com/office/powerpoint/2010/main" val="4053783303"/>
              </p:ext>
            </p:extLst>
          </p:nvPr>
        </p:nvGraphicFramePr>
        <p:xfrm>
          <a:off x="8171556" y="1142596"/>
          <a:ext cx="3496569" cy="4936531"/>
        </p:xfrm>
        <a:graphic>
          <a:graphicData uri="http://schemas.openxmlformats.org/drawingml/2006/table">
            <a:tbl>
              <a:tblPr bandRow="1">
                <a:tableStyleId>{073A0DAA-6AF3-43AB-8588-CEC1D06C72B9}</a:tableStyleId>
              </a:tblPr>
              <a:tblGrid>
                <a:gridCol w="1442560">
                  <a:extLst>
                    <a:ext uri="{9D8B030D-6E8A-4147-A177-3AD203B41FA5}">
                      <a16:colId xmlns:a16="http://schemas.microsoft.com/office/drawing/2014/main" val="20000"/>
                    </a:ext>
                  </a:extLst>
                </a:gridCol>
                <a:gridCol w="378370">
                  <a:extLst>
                    <a:ext uri="{9D8B030D-6E8A-4147-A177-3AD203B41FA5}">
                      <a16:colId xmlns:a16="http://schemas.microsoft.com/office/drawing/2014/main" val="20001"/>
                    </a:ext>
                  </a:extLst>
                </a:gridCol>
                <a:gridCol w="345938">
                  <a:extLst>
                    <a:ext uri="{9D8B030D-6E8A-4147-A177-3AD203B41FA5}">
                      <a16:colId xmlns:a16="http://schemas.microsoft.com/office/drawing/2014/main" val="20002"/>
                    </a:ext>
                  </a:extLst>
                </a:gridCol>
                <a:gridCol w="367559">
                  <a:extLst>
                    <a:ext uri="{9D8B030D-6E8A-4147-A177-3AD203B41FA5}">
                      <a16:colId xmlns:a16="http://schemas.microsoft.com/office/drawing/2014/main" val="20003"/>
                    </a:ext>
                  </a:extLst>
                </a:gridCol>
                <a:gridCol w="335128">
                  <a:extLst>
                    <a:ext uri="{9D8B030D-6E8A-4147-A177-3AD203B41FA5}">
                      <a16:colId xmlns:a16="http://schemas.microsoft.com/office/drawing/2014/main" val="20004"/>
                    </a:ext>
                  </a:extLst>
                </a:gridCol>
                <a:gridCol w="313507">
                  <a:extLst>
                    <a:ext uri="{9D8B030D-6E8A-4147-A177-3AD203B41FA5}">
                      <a16:colId xmlns:a16="http://schemas.microsoft.com/office/drawing/2014/main" val="20005"/>
                    </a:ext>
                  </a:extLst>
                </a:gridCol>
                <a:gridCol w="313507">
                  <a:extLst>
                    <a:ext uri="{9D8B030D-6E8A-4147-A177-3AD203B41FA5}">
                      <a16:colId xmlns:a16="http://schemas.microsoft.com/office/drawing/2014/main" val="3106911651"/>
                    </a:ext>
                  </a:extLst>
                </a:gridCol>
              </a:tblGrid>
              <a:tr h="1949491">
                <a:tc>
                  <a:txBody>
                    <a:bodyPr/>
                    <a:lstStyle/>
                    <a:p>
                      <a:endParaRPr lang="en-US" sz="1600" dirty="0">
                        <a:solidFill>
                          <a:schemeClr val="tx1"/>
                        </a:solidFill>
                      </a:endParaRPr>
                    </a:p>
                  </a:txBody>
                  <a:tcPr marL="12189" marR="12189">
                    <a:noFill/>
                  </a:tcPr>
                </a:tc>
                <a:tc>
                  <a:txBody>
                    <a:bodyPr/>
                    <a:lstStyle/>
                    <a:p>
                      <a:pPr algn="ctr"/>
                      <a:r>
                        <a:rPr lang="en-US" sz="1600" dirty="0">
                          <a:solidFill>
                            <a:schemeClr val="tx1"/>
                          </a:solidFill>
                        </a:rPr>
                        <a:t> IMAP migration</a:t>
                      </a:r>
                    </a:p>
                  </a:txBody>
                  <a:tcPr marL="12189" marR="12189" vert="vert270" anchor="ctr" anchorCtr="1">
                    <a:solidFill>
                      <a:schemeClr val="accent3">
                        <a:lumMod val="40000"/>
                        <a:lumOff val="60000"/>
                      </a:schemeClr>
                    </a:solidFill>
                  </a:tcPr>
                </a:tc>
                <a:tc>
                  <a:txBody>
                    <a:bodyPr/>
                    <a:lstStyle/>
                    <a:p>
                      <a:pPr algn="ctr"/>
                      <a:r>
                        <a:rPr lang="en-US" sz="1600" dirty="0">
                          <a:solidFill>
                            <a:schemeClr val="tx1"/>
                          </a:solidFill>
                        </a:rPr>
                        <a:t>Cutover migration</a:t>
                      </a:r>
                    </a:p>
                  </a:txBody>
                  <a:tcPr marL="12189" marR="12189" vert="vert270" anchor="ctr" anchorCtr="1">
                    <a:solidFill>
                      <a:schemeClr val="accent3">
                        <a:lumMod val="60000"/>
                        <a:lumOff val="40000"/>
                      </a:schemeClr>
                    </a:solidFill>
                  </a:tcPr>
                </a:tc>
                <a:tc>
                  <a:txBody>
                    <a:bodyPr/>
                    <a:lstStyle/>
                    <a:p>
                      <a:pPr algn="ctr"/>
                      <a:r>
                        <a:rPr lang="en-US" sz="1600" dirty="0">
                          <a:solidFill>
                            <a:schemeClr val="tx1"/>
                          </a:solidFill>
                        </a:rPr>
                        <a:t>Staged migration</a:t>
                      </a:r>
                    </a:p>
                  </a:txBody>
                  <a:tcPr marL="12189" marR="12189" vert="vert270" anchor="ctr" anchorCtr="1">
                    <a:solidFill>
                      <a:schemeClr val="accent3"/>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bg1"/>
                          </a:solidFill>
                        </a:rPr>
                        <a:t>2010 Hybrid</a:t>
                      </a:r>
                    </a:p>
                  </a:txBody>
                  <a:tcPr marL="12189" marR="12189" vert="vert270" anchor="ctr" anchorCtr="1">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bg1"/>
                          </a:solidFill>
                        </a:rPr>
                        <a:t>2013 Hybrid</a:t>
                      </a:r>
                    </a:p>
                  </a:txBody>
                  <a:tcPr marL="12189" marR="12189" vert="vert270" anchor="ctr" anchorCtr="1">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GB" sz="1600" dirty="0">
                          <a:solidFill>
                            <a:schemeClr val="bg1"/>
                          </a:solidFill>
                        </a:rPr>
                        <a:t>2016 Hybrid</a:t>
                      </a:r>
                      <a:endParaRPr lang="en-US" sz="1600" dirty="0">
                        <a:solidFill>
                          <a:schemeClr val="bg1"/>
                        </a:solidFill>
                      </a:endParaRPr>
                    </a:p>
                  </a:txBody>
                  <a:tcPr marL="12189" marR="12189" vert="vert270" anchor="ctr" anchorCtr="1">
                    <a:solidFill>
                      <a:schemeClr val="accent5"/>
                    </a:solidFill>
                  </a:tcPr>
                </a:tc>
                <a:extLst>
                  <a:ext uri="{0D108BD9-81ED-4DB2-BD59-A6C34878D82A}">
                    <a16:rowId xmlns:a16="http://schemas.microsoft.com/office/drawing/2014/main" val="10000"/>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 5.5</a:t>
                      </a:r>
                      <a:endParaRPr lang="en-US" sz="1600" b="1" dirty="0">
                        <a:solidFill>
                          <a:schemeClr val="tx1"/>
                        </a:solidFill>
                      </a:endParaRPr>
                    </a:p>
                  </a:txBody>
                  <a:tcPr marL="60944" marR="36567" marT="27432" marB="27432"/>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1"/>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 2000</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2"/>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 2003</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3"/>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a:t>
                      </a:r>
                      <a:r>
                        <a:rPr lang="en-US" sz="1600" baseline="0" dirty="0"/>
                        <a:t> </a:t>
                      </a:r>
                      <a:r>
                        <a:rPr lang="en-US" sz="1600" dirty="0"/>
                        <a:t>2007</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4"/>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a:t>
                      </a:r>
                      <a:r>
                        <a:rPr lang="en-US" sz="1600" baseline="0" dirty="0"/>
                        <a:t> </a:t>
                      </a:r>
                      <a:r>
                        <a:rPr lang="en-US" sz="1600" dirty="0"/>
                        <a:t>2010</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r>
                        <a:rPr lang="en-US" sz="1200" dirty="0">
                          <a:ln>
                            <a:solidFill>
                              <a:schemeClr val="bg2"/>
                            </a:solidFill>
                          </a:ln>
                          <a:sym typeface="Webdings"/>
                        </a:rPr>
                        <a:t></a:t>
                      </a:r>
                      <a:endParaRPr lang="en-US" sz="1200" dirty="0">
                        <a:ln>
                          <a:solidFill>
                            <a:schemeClr val="bg2"/>
                          </a:solidFill>
                        </a:ln>
                      </a:endParaRPr>
                    </a:p>
                  </a:txBody>
                  <a:tcPr marL="60944" marR="36567" marT="27432" marB="27432">
                    <a:solidFill>
                      <a:schemeClr val="accent5"/>
                    </a:solidFill>
                  </a:tcPr>
                </a:tc>
                <a:tc>
                  <a:txBody>
                    <a:bodyPr/>
                    <a:lstStyle/>
                    <a:p>
                      <a:pPr algn="ctr"/>
                      <a:r>
                        <a:rPr lang="en-US" sz="1200" dirty="0">
                          <a:ln>
                            <a:solidFill>
                              <a:schemeClr val="bg2"/>
                            </a:solidFill>
                          </a:ln>
                          <a:sym typeface="Webdings"/>
                        </a:rPr>
                        <a:t></a:t>
                      </a:r>
                      <a:endParaRPr lang="en-US" sz="1200" dirty="0">
                        <a:ln>
                          <a:solidFill>
                            <a:schemeClr val="bg2"/>
                          </a:solidFill>
                        </a:ln>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5"/>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Exchange</a:t>
                      </a:r>
                      <a:r>
                        <a:rPr lang="en-US" sz="1600" baseline="0" dirty="0"/>
                        <a:t> 2013</a:t>
                      </a:r>
                      <a:endParaRPr lang="en-US" sz="1600" b="0"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endParaRPr>
                    </a:p>
                  </a:txBody>
                  <a:tcPr marL="60944" marR="36567" marT="27432" marB="27432">
                    <a:solidFill>
                      <a:schemeClr val="accent5"/>
                    </a:solidFill>
                  </a:tcPr>
                </a:tc>
                <a:tc>
                  <a:txBody>
                    <a:bodyPr/>
                    <a:lstStyle/>
                    <a:p>
                      <a:pPr algn="ctr"/>
                      <a:r>
                        <a:rPr lang="en-US" sz="1200" dirty="0">
                          <a:ln>
                            <a:solidFill>
                              <a:schemeClr val="bg2"/>
                            </a:solidFill>
                          </a:ln>
                          <a:sym typeface="Webdings"/>
                        </a:rPr>
                        <a:t></a:t>
                      </a:r>
                      <a:endParaRPr lang="en-US" sz="1200" dirty="0">
                        <a:ln>
                          <a:solidFill>
                            <a:schemeClr val="bg2"/>
                          </a:solidFill>
                        </a:ln>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6"/>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Exchange 2016</a:t>
                      </a:r>
                      <a:endParaRPr lang="en-US" sz="1600" b="0"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endParaRPr>
                    </a:p>
                  </a:txBody>
                  <a:tcPr marL="60944" marR="36567" marT="27432" marB="27432">
                    <a:solidFill>
                      <a:schemeClr val="accent5"/>
                    </a:solidFill>
                  </a:tcPr>
                </a:tc>
                <a:tc>
                  <a:txBody>
                    <a:bodyPr/>
                    <a:lstStyle/>
                    <a:p>
                      <a:pPr algn="ctr"/>
                      <a:endParaRPr lang="en-US" sz="1200" dirty="0">
                        <a:ln>
                          <a:solidFill>
                            <a:schemeClr val="bg2"/>
                          </a:solidFill>
                        </a:ln>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471242418"/>
                  </a:ext>
                </a:extLst>
              </a:tr>
              <a:tr h="29743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Notes/Domino</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7"/>
                  </a:ext>
                </a:extLst>
              </a:tr>
              <a:tr h="2725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GroupWise</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8"/>
                  </a:ext>
                </a:extLst>
              </a:tr>
              <a:tr h="297435">
                <a:tc>
                  <a:txBody>
                    <a:bodyPr/>
                    <a:lstStyle/>
                    <a:p>
                      <a:r>
                        <a:rPr lang="en-US" sz="1600" dirty="0"/>
                        <a:t>Other</a:t>
                      </a:r>
                      <a:endParaRPr lang="en-US" sz="1600" b="1" dirty="0">
                        <a:solidFill>
                          <a:schemeClr val="tx1"/>
                        </a:solidFill>
                      </a:endParaRPr>
                    </a:p>
                  </a:txBody>
                  <a:tcPr marL="60944" marR="36567" marT="27432" marB="27432"/>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ln>
                            <a:solidFill>
                              <a:schemeClr val="bg2"/>
                            </a:solidFill>
                          </a:ln>
                          <a:sym typeface="Webdings"/>
                        </a:rPr>
                        <a:t></a:t>
                      </a:r>
                      <a:endParaRPr lang="en-US" sz="1200" dirty="0">
                        <a:ln>
                          <a:solidFill>
                            <a:schemeClr val="bg2"/>
                          </a:solidFill>
                        </a:ln>
                        <a:solidFill>
                          <a:schemeClr val="tx1"/>
                        </a:solidFill>
                      </a:endParaRPr>
                    </a:p>
                  </a:txBody>
                  <a:tcPr marL="60944" marR="36567" marT="27432" marB="27432">
                    <a:solidFill>
                      <a:schemeClr val="accent3">
                        <a:lumMod val="40000"/>
                        <a:lumOff val="60000"/>
                      </a:schemeClr>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3">
                        <a:lumMod val="60000"/>
                        <a:lumOff val="40000"/>
                      </a:schemeClr>
                    </a:solidFill>
                  </a:tcPr>
                </a:tc>
                <a:tc>
                  <a:txBody>
                    <a:bodyPr/>
                    <a:lstStyle/>
                    <a:p>
                      <a:pPr algn="ctr"/>
                      <a:endParaRPr lang="en-US" sz="1200" dirty="0">
                        <a:ln>
                          <a:solidFill>
                            <a:schemeClr val="bg2"/>
                          </a:solidFill>
                        </a:ln>
                        <a:solidFill>
                          <a:schemeClr val="tx2"/>
                        </a:solidFill>
                      </a:endParaRPr>
                    </a:p>
                  </a:txBody>
                  <a:tcPr marL="60944" marR="36567" marT="27432" marB="27432">
                    <a:solidFill>
                      <a:schemeClr val="accent3"/>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tc>
                  <a:txBody>
                    <a:bodyPr/>
                    <a:lstStyle/>
                    <a:p>
                      <a:pPr algn="ctr"/>
                      <a:endParaRPr lang="en-US" sz="1200" dirty="0">
                        <a:ln>
                          <a:solidFill>
                            <a:schemeClr val="bg2"/>
                          </a:solidFill>
                        </a:ln>
                        <a:solidFill>
                          <a:schemeClr val="tx1"/>
                        </a:solidFill>
                      </a:endParaRPr>
                    </a:p>
                  </a:txBody>
                  <a:tcPr marL="60944" marR="36567" marT="27432" marB="27432">
                    <a:solidFill>
                      <a:schemeClr val="accent5"/>
                    </a:solidFill>
                  </a:tcPr>
                </a:tc>
                <a:extLst>
                  <a:ext uri="{0D108BD9-81ED-4DB2-BD59-A6C34878D82A}">
                    <a16:rowId xmlns:a16="http://schemas.microsoft.com/office/drawing/2014/main" val="10009"/>
                  </a:ext>
                </a:extLst>
              </a:tr>
            </a:tbl>
          </a:graphicData>
        </a:graphic>
      </p:graphicFrame>
      <p:sp>
        <p:nvSpPr>
          <p:cNvPr id="4" name="TextBox 6"/>
          <p:cNvSpPr txBox="1"/>
          <p:nvPr/>
        </p:nvSpPr>
        <p:spPr>
          <a:xfrm>
            <a:off x="670033" y="6237496"/>
            <a:ext cx="6357699" cy="246221"/>
          </a:xfrm>
          <a:prstGeom prst="rect">
            <a:avLst/>
          </a:prstGeom>
          <a:noFill/>
          <a:ln>
            <a:noFill/>
          </a:ln>
        </p:spPr>
        <p:txBody>
          <a:bodyPr wrap="square" lIns="0" tIns="0" rIns="0" bIns="0" rtlCol="0">
            <a:spAutoFit/>
          </a:bodyPr>
          <a:lstStyle/>
          <a:p>
            <a:r>
              <a:rPr lang="en-US" sz="1600" dirty="0">
                <a:gradFill>
                  <a:gsLst>
                    <a:gs pos="0">
                      <a:srgbClr val="181818"/>
                    </a:gs>
                    <a:gs pos="86000">
                      <a:srgbClr val="181818"/>
                    </a:gs>
                  </a:gsLst>
                  <a:lin ang="5400000" scaled="0"/>
                </a:gradFill>
                <a:sym typeface="Wingdings" panose="05000000000000000000" pitchFamily="2" charset="2"/>
              </a:rPr>
              <a:t> </a:t>
            </a:r>
            <a:r>
              <a:rPr lang="en-US" sz="1600" dirty="0">
                <a:gradFill>
                  <a:gsLst>
                    <a:gs pos="0">
                      <a:srgbClr val="181818"/>
                    </a:gs>
                    <a:gs pos="86000">
                      <a:srgbClr val="181818"/>
                    </a:gs>
                  </a:gsLst>
                  <a:lin ang="5400000" scaled="0"/>
                </a:gradFill>
              </a:rPr>
              <a:t>Additional options available with third party migration tools</a:t>
            </a:r>
          </a:p>
        </p:txBody>
      </p:sp>
      <p:sp>
        <p:nvSpPr>
          <p:cNvPr id="5" name="Rectangle 7"/>
          <p:cNvSpPr/>
          <p:nvPr/>
        </p:nvSpPr>
        <p:spPr bwMode="auto">
          <a:xfrm>
            <a:off x="670033" y="1142596"/>
            <a:ext cx="6434876" cy="1040533"/>
          </a:xfrm>
          <a:prstGeom prst="rect">
            <a:avLst/>
          </a:prstGeom>
          <a:solidFill>
            <a:schemeClr val="accent3">
              <a:lumMod val="40000"/>
              <a:lumOff val="60000"/>
            </a:schemeClr>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fontAlgn="base">
              <a:lnSpc>
                <a:spcPct val="85000"/>
              </a:lnSpc>
              <a:spcBef>
                <a:spcPct val="0"/>
              </a:spcBef>
              <a:spcAft>
                <a:spcPct val="0"/>
              </a:spcAft>
              <a:defRPr/>
            </a:pPr>
            <a:endParaRPr lang="en-US" sz="2100" kern="0" dirty="0"/>
          </a:p>
        </p:txBody>
      </p:sp>
      <p:sp>
        <p:nvSpPr>
          <p:cNvPr id="6" name="Rectangle 8"/>
          <p:cNvSpPr/>
          <p:nvPr/>
        </p:nvSpPr>
        <p:spPr bwMode="auto">
          <a:xfrm>
            <a:off x="670033" y="3202232"/>
            <a:ext cx="6434876" cy="1001259"/>
          </a:xfrm>
          <a:prstGeom prst="rect">
            <a:avLst/>
          </a:prstGeom>
          <a:solidFill>
            <a:schemeClr val="accent3"/>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fontAlgn="base">
              <a:spcBef>
                <a:spcPct val="0"/>
              </a:spcBef>
              <a:spcAft>
                <a:spcPct val="0"/>
              </a:spcAft>
              <a:buClr>
                <a:srgbClr val="FFFFFF">
                  <a:lumMod val="50000"/>
                </a:srgbClr>
              </a:buClr>
              <a:buSzPct val="125000"/>
              <a:defRPr/>
            </a:pPr>
            <a:endParaRPr lang="en-US" sz="2100" kern="0" dirty="0"/>
          </a:p>
        </p:txBody>
      </p:sp>
      <p:sp>
        <p:nvSpPr>
          <p:cNvPr id="7" name="Rectangle 9"/>
          <p:cNvSpPr/>
          <p:nvPr/>
        </p:nvSpPr>
        <p:spPr bwMode="auto">
          <a:xfrm>
            <a:off x="670033" y="2183130"/>
            <a:ext cx="6434876" cy="1017204"/>
          </a:xfrm>
          <a:prstGeom prst="rect">
            <a:avLst/>
          </a:prstGeom>
          <a:solidFill>
            <a:schemeClr val="accent3">
              <a:lumMod val="60000"/>
              <a:lumOff val="40000"/>
            </a:schemeClr>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indent="-168735" algn="ctr" defTabSz="899624" fontAlgn="base">
              <a:spcBef>
                <a:spcPct val="0"/>
              </a:spcBef>
              <a:spcAft>
                <a:spcPct val="0"/>
              </a:spcAft>
              <a:buClr>
                <a:srgbClr val="FFFFFF">
                  <a:lumMod val="50000"/>
                </a:srgbClr>
              </a:buClr>
              <a:buSzPct val="125000"/>
              <a:buFont typeface="Arial" pitchFamily="34" charset="0"/>
              <a:buChar char="•"/>
              <a:defRPr/>
            </a:pPr>
            <a:endParaRPr lang="en-US" sz="2100" kern="0" dirty="0"/>
          </a:p>
        </p:txBody>
      </p:sp>
      <p:sp>
        <p:nvSpPr>
          <p:cNvPr id="8" name="Rectangle 10"/>
          <p:cNvSpPr/>
          <p:nvPr/>
        </p:nvSpPr>
        <p:spPr bwMode="auto">
          <a:xfrm>
            <a:off x="670033" y="4677179"/>
            <a:ext cx="6434872" cy="1387651"/>
          </a:xfrm>
          <a:prstGeom prst="rect">
            <a:avLst/>
          </a:prstGeom>
          <a:solidFill>
            <a:schemeClr val="accent5"/>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indent="-168735" algn="ctr" defTabSz="899624" fontAlgn="base">
              <a:spcBef>
                <a:spcPct val="0"/>
              </a:spcBef>
              <a:spcAft>
                <a:spcPct val="0"/>
              </a:spcAft>
              <a:buClr>
                <a:srgbClr val="FFFFFF">
                  <a:lumMod val="50000"/>
                </a:srgbClr>
              </a:buClr>
              <a:buSzPct val="125000"/>
              <a:buFont typeface="Arial" pitchFamily="34" charset="0"/>
              <a:buChar char="•"/>
              <a:defRPr/>
            </a:pPr>
            <a:endParaRPr lang="en-US" sz="2100" kern="0" dirty="0">
              <a:solidFill>
                <a:srgbClr val="000000">
                  <a:alpha val="99000"/>
                </a:srgbClr>
              </a:solidFill>
            </a:endParaRPr>
          </a:p>
        </p:txBody>
      </p:sp>
      <p:sp>
        <p:nvSpPr>
          <p:cNvPr id="9" name="Rectangle 11"/>
          <p:cNvSpPr/>
          <p:nvPr/>
        </p:nvSpPr>
        <p:spPr bwMode="auto">
          <a:xfrm rot="16200000">
            <a:off x="-547118" y="2364108"/>
            <a:ext cx="3056544" cy="622230"/>
          </a:xfrm>
          <a:prstGeom prst="rect">
            <a:avLst/>
          </a:prstGeom>
          <a:solidFill>
            <a:schemeClr val="accent3">
              <a:lumMod val="75000"/>
            </a:schemeClr>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fontAlgn="base">
              <a:lnSpc>
                <a:spcPct val="85000"/>
              </a:lnSpc>
              <a:spcBef>
                <a:spcPct val="0"/>
              </a:spcBef>
              <a:spcAft>
                <a:spcPct val="0"/>
              </a:spcAft>
              <a:defRPr/>
            </a:pPr>
            <a:r>
              <a:rPr lang="en-US" sz="2100" b="1" kern="0" dirty="0"/>
              <a:t>Simple Migrations</a:t>
            </a:r>
          </a:p>
        </p:txBody>
      </p:sp>
      <p:sp>
        <p:nvSpPr>
          <p:cNvPr id="10" name="Rectangle 12"/>
          <p:cNvSpPr/>
          <p:nvPr/>
        </p:nvSpPr>
        <p:spPr bwMode="auto">
          <a:xfrm rot="16200000">
            <a:off x="287322" y="5059888"/>
            <a:ext cx="1387653" cy="622230"/>
          </a:xfrm>
          <a:prstGeom prst="rect">
            <a:avLst/>
          </a:prstGeom>
          <a:solidFill>
            <a:schemeClr val="accent5">
              <a:lumMod val="75000"/>
            </a:schemeClr>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fontAlgn="base">
              <a:lnSpc>
                <a:spcPct val="85000"/>
              </a:lnSpc>
              <a:spcBef>
                <a:spcPct val="0"/>
              </a:spcBef>
              <a:spcAft>
                <a:spcPct val="0"/>
              </a:spcAft>
              <a:defRPr/>
            </a:pPr>
            <a:r>
              <a:rPr lang="en-US" sz="2100" b="1" kern="0" dirty="0">
                <a:solidFill>
                  <a:srgbClr val="FFFFFF"/>
                </a:solidFill>
              </a:rPr>
              <a:t>Hybrid</a:t>
            </a:r>
          </a:p>
        </p:txBody>
      </p:sp>
      <p:sp>
        <p:nvSpPr>
          <p:cNvPr id="11" name="Text Placeholder 2"/>
          <p:cNvSpPr txBox="1">
            <a:spLocks/>
          </p:cNvSpPr>
          <p:nvPr/>
        </p:nvSpPr>
        <p:spPr>
          <a:xfrm>
            <a:off x="1473085" y="1231750"/>
            <a:ext cx="5742791" cy="2948499"/>
          </a:xfrm>
          <a:prstGeom prst="rect">
            <a:avLst/>
          </a:prstGeom>
          <a:ln>
            <a:noFill/>
          </a:ln>
        </p:spPr>
        <p:txBody>
          <a:bodyPr vert="horz" wrap="square" lIns="0" tIns="0" rIns="0" bIns="0" rtlCol="0">
            <a:spAutoFit/>
          </a:bodyPr>
          <a:lstStyle/>
          <a:p>
            <a:pPr defTabSz="914400">
              <a:lnSpc>
                <a:spcPct val="90000"/>
              </a:lnSpc>
              <a:spcBef>
                <a:spcPct val="20000"/>
              </a:spcBef>
              <a:buSzPct val="90000"/>
              <a:defRPr/>
            </a:pPr>
            <a:r>
              <a:rPr lang="en-US" sz="2000" b="1" kern="0" dirty="0"/>
              <a:t>IMAP Migration</a:t>
            </a:r>
          </a:p>
          <a:p>
            <a:pPr marL="109366" lvl="1" defTabSz="914400">
              <a:lnSpc>
                <a:spcPct val="90000"/>
              </a:lnSpc>
              <a:spcBef>
                <a:spcPct val="20000"/>
              </a:spcBef>
              <a:buSzPct val="90000"/>
              <a:defRPr/>
            </a:pPr>
            <a:r>
              <a:rPr lang="en-US" sz="1600" kern="0" dirty="0"/>
              <a:t>Supports wide range of email platforms</a:t>
            </a:r>
          </a:p>
          <a:p>
            <a:pPr marL="109366" lvl="1" defTabSz="914400">
              <a:lnSpc>
                <a:spcPct val="90000"/>
              </a:lnSpc>
              <a:spcBef>
                <a:spcPct val="20000"/>
              </a:spcBef>
              <a:buSzPct val="90000"/>
              <a:defRPr/>
            </a:pPr>
            <a:r>
              <a:rPr lang="en-US" sz="1600" kern="0" dirty="0"/>
              <a:t>Email only (no calendar, contacts, or tasks)</a:t>
            </a:r>
          </a:p>
          <a:p>
            <a:pPr defTabSz="914400">
              <a:lnSpc>
                <a:spcPct val="150000"/>
              </a:lnSpc>
              <a:spcBef>
                <a:spcPct val="20000"/>
              </a:spcBef>
              <a:buSzPct val="90000"/>
              <a:defRPr/>
            </a:pPr>
            <a:r>
              <a:rPr lang="en-US" sz="2000" b="1" kern="0" dirty="0"/>
              <a:t>Cutover Exchange Migration (CEM)</a:t>
            </a:r>
          </a:p>
          <a:p>
            <a:pPr marL="109366" lvl="1" defTabSz="914400">
              <a:lnSpc>
                <a:spcPct val="90000"/>
              </a:lnSpc>
              <a:spcBef>
                <a:spcPct val="20000"/>
              </a:spcBef>
              <a:buSzPct val="90000"/>
              <a:defRPr/>
            </a:pPr>
            <a:r>
              <a:rPr lang="en-US" sz="1600" kern="0" dirty="0"/>
              <a:t>Good for fast, cutover migrations</a:t>
            </a:r>
          </a:p>
          <a:p>
            <a:pPr marL="109366" lvl="1" defTabSz="914400">
              <a:lnSpc>
                <a:spcPct val="90000"/>
              </a:lnSpc>
              <a:spcBef>
                <a:spcPct val="20000"/>
              </a:spcBef>
              <a:buSzPct val="90000"/>
              <a:defRPr/>
            </a:pPr>
            <a:r>
              <a:rPr lang="en-US" sz="1600" kern="0" dirty="0"/>
              <a:t>No migration tool or computer required on-premises</a:t>
            </a:r>
          </a:p>
          <a:p>
            <a:pPr defTabSz="914400">
              <a:lnSpc>
                <a:spcPct val="150000"/>
              </a:lnSpc>
              <a:spcBef>
                <a:spcPct val="20000"/>
              </a:spcBef>
              <a:buSzPct val="90000"/>
              <a:defRPr/>
            </a:pPr>
            <a:r>
              <a:rPr lang="en-US" sz="2000" b="1" kern="0" dirty="0"/>
              <a:t>Staged Exchange Migration (SEM)</a:t>
            </a:r>
          </a:p>
          <a:p>
            <a:pPr marL="109366" lvl="1" defTabSz="914400">
              <a:lnSpc>
                <a:spcPct val="90000"/>
              </a:lnSpc>
              <a:spcBef>
                <a:spcPct val="20000"/>
              </a:spcBef>
              <a:buSzPct val="90000"/>
            </a:pPr>
            <a:r>
              <a:rPr lang="en-US" sz="1600" kern="0" dirty="0"/>
              <a:t>No migration tool or computer required on-premises</a:t>
            </a:r>
          </a:p>
          <a:p>
            <a:pPr marL="109366" lvl="1" defTabSz="914400">
              <a:lnSpc>
                <a:spcPct val="90000"/>
              </a:lnSpc>
              <a:spcBef>
                <a:spcPct val="20000"/>
              </a:spcBef>
              <a:buSzPct val="90000"/>
              <a:defRPr/>
            </a:pPr>
            <a:r>
              <a:rPr lang="en-US" sz="1600" kern="0" dirty="0"/>
              <a:t>Requires Directory Synchronization with on-premises AD</a:t>
            </a:r>
          </a:p>
        </p:txBody>
      </p:sp>
      <p:sp>
        <p:nvSpPr>
          <p:cNvPr id="12" name="Text Placeholder 2"/>
          <p:cNvSpPr txBox="1">
            <a:spLocks/>
          </p:cNvSpPr>
          <p:nvPr/>
        </p:nvSpPr>
        <p:spPr>
          <a:xfrm>
            <a:off x="1473079" y="4683945"/>
            <a:ext cx="5409895" cy="1217000"/>
          </a:xfrm>
          <a:prstGeom prst="rect">
            <a:avLst/>
          </a:prstGeom>
          <a:ln>
            <a:noFill/>
          </a:ln>
        </p:spPr>
        <p:txBody>
          <a:bodyPr vert="horz" wrap="square" lIns="0" tIns="0" rIns="0" bIns="0" rtlCol="0">
            <a:spAutoFit/>
          </a:bodyPr>
          <a:lstStyle/>
          <a:p>
            <a:pPr defTabSz="914400">
              <a:lnSpc>
                <a:spcPct val="150000"/>
              </a:lnSpc>
              <a:spcBef>
                <a:spcPct val="20000"/>
              </a:spcBef>
              <a:buSzPct val="90000"/>
              <a:defRPr/>
            </a:pPr>
            <a:r>
              <a:rPr lang="en-US" sz="2000" b="1" kern="0" dirty="0">
                <a:solidFill>
                  <a:srgbClr val="FFFFFF"/>
                </a:solidFill>
              </a:rPr>
              <a:t>Hybrid Deployment</a:t>
            </a:r>
          </a:p>
          <a:p>
            <a:pPr marL="109366" lvl="1" defTabSz="914400">
              <a:lnSpc>
                <a:spcPct val="90000"/>
              </a:lnSpc>
              <a:spcBef>
                <a:spcPct val="20000"/>
              </a:spcBef>
              <a:buSzPct val="90000"/>
              <a:defRPr/>
            </a:pPr>
            <a:r>
              <a:rPr lang="en-US" sz="1600" kern="0" dirty="0">
                <a:solidFill>
                  <a:srgbClr val="FFFFFF"/>
                </a:solidFill>
              </a:rPr>
              <a:t>Manage users on-premises and online</a:t>
            </a:r>
          </a:p>
          <a:p>
            <a:pPr marL="109366" lvl="1" defTabSz="914400">
              <a:lnSpc>
                <a:spcPct val="90000"/>
              </a:lnSpc>
              <a:spcBef>
                <a:spcPct val="20000"/>
              </a:spcBef>
              <a:buSzPct val="90000"/>
              <a:defRPr/>
            </a:pPr>
            <a:r>
              <a:rPr lang="en-US" sz="1600" kern="0" dirty="0">
                <a:solidFill>
                  <a:srgbClr val="FFFFFF"/>
                </a:solidFill>
              </a:rPr>
              <a:t>Enables cross-premises calendaring, smooth migration, and easy off-boarding</a:t>
            </a:r>
          </a:p>
        </p:txBody>
      </p:sp>
    </p:spTree>
    <p:extLst>
      <p:ext uri="{BB962C8B-B14F-4D97-AF65-F5344CB8AC3E}">
        <p14:creationId xmlns:p14="http://schemas.microsoft.com/office/powerpoint/2010/main" val="8174101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a:t>Migrationsoptionen</a:t>
            </a:r>
          </a:p>
        </p:txBody>
      </p:sp>
      <p:sp>
        <p:nvSpPr>
          <p:cNvPr id="6" name="Inhaltsplatzhalter 5"/>
          <p:cNvSpPr>
            <a:spLocks noGrp="1"/>
          </p:cNvSpPr>
          <p:nvPr>
            <p:ph sz="quarter" idx="4"/>
          </p:nvPr>
        </p:nvSpPr>
        <p:spPr/>
        <p:txBody>
          <a:bodyPr/>
          <a:lstStyle/>
          <a:p>
            <a:r>
              <a:rPr lang="de-DE" b="1" dirty="0"/>
              <a:t>IMAP Migration</a:t>
            </a:r>
          </a:p>
        </p:txBody>
      </p:sp>
    </p:spTree>
    <p:extLst>
      <p:ext uri="{BB962C8B-B14F-4D97-AF65-F5344CB8AC3E}">
        <p14:creationId xmlns:p14="http://schemas.microsoft.com/office/powerpoint/2010/main" val="1072276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IMAP Postfach Migration</a:t>
            </a:r>
          </a:p>
        </p:txBody>
      </p:sp>
      <p:sp>
        <p:nvSpPr>
          <p:cNvPr id="5" name="Textplatzhalter 4"/>
          <p:cNvSpPr>
            <a:spLocks noGrp="1"/>
          </p:cNvSpPr>
          <p:nvPr>
            <p:ph type="body" sz="quarter" idx="10"/>
          </p:nvPr>
        </p:nvSpPr>
        <p:spPr>
          <a:xfrm>
            <a:off x="519112" y="1447798"/>
            <a:ext cx="11149013" cy="3252389"/>
          </a:xfrm>
        </p:spPr>
        <p:txBody>
          <a:bodyPr/>
          <a:lstStyle/>
          <a:p>
            <a:r>
              <a:rPr lang="de-DE" dirty="0"/>
              <a:t>Unterstützung zahlreicher E-Mail Systeme</a:t>
            </a:r>
          </a:p>
          <a:p>
            <a:pPr lvl="1"/>
            <a:r>
              <a:rPr lang="de-DE" dirty="0"/>
              <a:t>IMAP Ports TCP 143/993 aus dem Internet erreichbar</a:t>
            </a:r>
          </a:p>
          <a:p>
            <a:r>
              <a:rPr lang="de-DE" dirty="0"/>
              <a:t>Batch gesteuerte Migration</a:t>
            </a:r>
          </a:p>
          <a:p>
            <a:pPr lvl="1"/>
            <a:r>
              <a:rPr lang="de-DE" dirty="0"/>
              <a:t> CSV mit E-Mail Adresse, Benutzername, Kennwort</a:t>
            </a:r>
          </a:p>
          <a:p>
            <a:r>
              <a:rPr lang="de-DE" dirty="0"/>
              <a:t>Vollzugriff auf Benutzerpostfach erforderlich</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937" y="4493521"/>
            <a:ext cx="5056188" cy="1549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838929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IMAP Postfach Migration</a:t>
            </a:r>
          </a:p>
        </p:txBody>
      </p:sp>
      <p:sp>
        <p:nvSpPr>
          <p:cNvPr id="3" name="Rectangle 10"/>
          <p:cNvSpPr/>
          <p:nvPr/>
        </p:nvSpPr>
        <p:spPr bwMode="auto">
          <a:xfrm>
            <a:off x="548640" y="1371600"/>
            <a:ext cx="5415598" cy="4572000"/>
          </a:xfrm>
          <a:prstGeom prst="rect">
            <a:avLst/>
          </a:prstGeom>
          <a:solidFill>
            <a:srgbClr val="5B9BD5">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lang="de-DE" sz="3600" kern="0" dirty="0">
                <a:solidFill>
                  <a:srgbClr val="FFFFFF"/>
                </a:solidFill>
                <a:latin typeface="Segoe UI Light"/>
              </a:rPr>
              <a:t>Migrierte Inhalte</a:t>
            </a:r>
            <a:endParaRPr kumimoji="0" lang="de-DE" sz="3200" b="0" i="0" u="none" strike="noStrike" kern="0" cap="none" spc="0" normalizeH="0" baseline="0" noProof="0" dirty="0">
              <a:ln>
                <a:noFill/>
              </a:ln>
              <a:solidFill>
                <a:srgbClr val="FFFFFF"/>
              </a:solidFill>
              <a:effectLst/>
              <a:uLnTx/>
              <a:uFillTx/>
              <a:latin typeface="Segoe UI Light"/>
            </a:endParaRP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800" b="0" i="0" u="none" strike="noStrike" kern="0" cap="none" spc="0" normalizeH="0" baseline="0" noProof="0" dirty="0">
                <a:ln>
                  <a:noFill/>
                </a:ln>
                <a:solidFill>
                  <a:srgbClr val="FFFFFF"/>
                </a:solidFill>
                <a:effectLst/>
                <a:uLnTx/>
                <a:uFillTx/>
                <a:latin typeface="Segoe UI Light"/>
              </a:rPr>
              <a:t>E-Mail Nachrichten </a:t>
            </a:r>
            <a:br>
              <a:rPr kumimoji="0" lang="de-DE" sz="2800" b="0" i="0" u="none" strike="noStrike" kern="0" cap="none" spc="0" normalizeH="0" baseline="0" noProof="0" dirty="0">
                <a:ln>
                  <a:noFill/>
                </a:ln>
                <a:solidFill>
                  <a:srgbClr val="FFFFFF"/>
                </a:solidFill>
                <a:effectLst/>
                <a:uLnTx/>
                <a:uFillTx/>
                <a:latin typeface="Segoe UI Light"/>
              </a:rPr>
            </a:br>
            <a:r>
              <a:rPr kumimoji="0" lang="de-DE" sz="2800" b="0" i="0" u="none" strike="noStrike" kern="0" cap="none" spc="0" normalizeH="0" baseline="0" noProof="0" dirty="0">
                <a:ln>
                  <a:noFill/>
                </a:ln>
                <a:solidFill>
                  <a:srgbClr val="FFFFFF"/>
                </a:solidFill>
                <a:effectLst/>
                <a:uLnTx/>
                <a:uFillTx/>
                <a:latin typeface="Segoe UI Light"/>
              </a:rPr>
              <a:t>(Posteingang und</a:t>
            </a:r>
            <a:r>
              <a:rPr kumimoji="0" lang="de-DE" sz="2800" b="0" i="0" u="none" strike="noStrike" kern="0" cap="none" spc="0" normalizeH="0" noProof="0" dirty="0">
                <a:ln>
                  <a:noFill/>
                </a:ln>
                <a:solidFill>
                  <a:srgbClr val="FFFFFF"/>
                </a:solidFill>
                <a:effectLst/>
                <a:uLnTx/>
                <a:uFillTx/>
                <a:latin typeface="Segoe UI Light"/>
              </a:rPr>
              <a:t> andere Ordner</a:t>
            </a:r>
            <a:r>
              <a:rPr kumimoji="0" lang="de-DE" sz="2800" b="0" i="0" u="none" strike="noStrike" kern="0" cap="none" spc="0" normalizeH="0" baseline="0" noProof="0" dirty="0">
                <a:ln>
                  <a:noFill/>
                </a:ln>
                <a:solidFill>
                  <a:srgbClr val="FFFFFF"/>
                </a:solidFill>
                <a:effectLst/>
                <a:uLnTx/>
                <a:uFillTx/>
                <a:latin typeface="Segoe UI Light"/>
              </a:rPr>
              <a:t>)</a:t>
            </a: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kumimoji="0" lang="de-DE" sz="2800" b="0" i="0" u="none" strike="noStrike" kern="0" cap="none" spc="0" normalizeH="0" baseline="0" noProof="0" dirty="0">
                <a:ln>
                  <a:noFill/>
                </a:ln>
                <a:solidFill>
                  <a:srgbClr val="FFFFFF"/>
                </a:solidFill>
                <a:effectLst/>
                <a:uLnTx/>
                <a:uFillTx/>
                <a:latin typeface="Segoe UI Light"/>
              </a:rPr>
              <a:t>Maximal 500.000 Nachrichten</a:t>
            </a:r>
          </a:p>
          <a:p>
            <a:pPr marL="457200" marR="0" lvl="0" indent="-457200" defTabSz="914400" eaLnBrk="1" fontAlgn="auto" latinLnBrk="0" hangingPunct="1">
              <a:lnSpc>
                <a:spcPct val="100000"/>
              </a:lnSpc>
              <a:spcBef>
                <a:spcPts val="0"/>
              </a:spcBef>
              <a:spcAft>
                <a:spcPts val="300"/>
              </a:spcAft>
              <a:buClrTx/>
              <a:buSzTx/>
              <a:buFont typeface="Wingdings" pitchFamily="2" charset="2"/>
              <a:buChar char="§"/>
              <a:tabLst/>
              <a:defRPr/>
            </a:pPr>
            <a:r>
              <a:rPr lang="de-DE" sz="2800" kern="0" dirty="0">
                <a:solidFill>
                  <a:srgbClr val="FFFFFF"/>
                </a:solidFill>
                <a:latin typeface="Segoe UI Light"/>
              </a:rPr>
              <a:t>Bestimmte Ordner können ausgeschlossen werden</a:t>
            </a:r>
            <a:br>
              <a:rPr kumimoji="0" lang="de-DE" sz="2800" b="0" i="0" u="none" strike="noStrike" kern="0" cap="none" spc="0" normalizeH="0" baseline="0" noProof="0" dirty="0">
                <a:ln>
                  <a:noFill/>
                </a:ln>
                <a:solidFill>
                  <a:srgbClr val="FFFFFF"/>
                </a:solidFill>
                <a:effectLst/>
                <a:uLnTx/>
                <a:uFillTx/>
                <a:latin typeface="Segoe UI Light"/>
              </a:rPr>
            </a:br>
            <a:r>
              <a:rPr kumimoji="0" lang="de-DE" sz="2800" b="0" i="0" u="none" strike="noStrike" kern="0" cap="none" spc="0" normalizeH="0" baseline="0" noProof="0" dirty="0">
                <a:ln>
                  <a:noFill/>
                </a:ln>
                <a:solidFill>
                  <a:srgbClr val="FFFFFF"/>
                </a:solidFill>
                <a:effectLst/>
                <a:uLnTx/>
                <a:uFillTx/>
                <a:latin typeface="Segoe UI Light"/>
              </a:rPr>
              <a:t>(z.B. Gelöschte Objekte, Junk E-Mail)</a:t>
            </a:r>
          </a:p>
        </p:txBody>
      </p:sp>
      <p:sp>
        <p:nvSpPr>
          <p:cNvPr id="4" name="Rectangle 11"/>
          <p:cNvSpPr/>
          <p:nvPr/>
        </p:nvSpPr>
        <p:spPr bwMode="auto">
          <a:xfrm>
            <a:off x="6229511" y="1377950"/>
            <a:ext cx="5413248"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a:spcAft>
                <a:spcPts val="600"/>
              </a:spcAft>
              <a:defRPr/>
            </a:pPr>
            <a:r>
              <a:rPr lang="de-DE" sz="3600" kern="0" dirty="0">
                <a:solidFill>
                  <a:srgbClr val="FFFFFF"/>
                </a:solidFill>
                <a:latin typeface="Segoe UI Light"/>
              </a:rPr>
              <a:t>Nicht migrierte Inhalte</a:t>
            </a:r>
          </a:p>
          <a:p>
            <a:pPr marL="457200" indent="-457200">
              <a:spcAft>
                <a:spcPts val="300"/>
              </a:spcAft>
              <a:buFont typeface="Wingdings" pitchFamily="2" charset="2"/>
              <a:buChar char="§"/>
              <a:defRPr/>
            </a:pPr>
            <a:r>
              <a:rPr lang="de-DE" sz="2800" kern="0" dirty="0">
                <a:solidFill>
                  <a:srgbClr val="FFFFFF"/>
                </a:solidFill>
                <a:latin typeface="Segoe UI Light"/>
              </a:rPr>
              <a:t>Kontakte, Kalender, Aufgaben, usw.</a:t>
            </a:r>
          </a:p>
          <a:p>
            <a:pPr marL="457200" indent="-457200">
              <a:spcAft>
                <a:spcPts val="300"/>
              </a:spcAft>
              <a:buFont typeface="Wingdings" pitchFamily="2" charset="2"/>
              <a:buChar char="§"/>
              <a:defRPr/>
            </a:pPr>
            <a:r>
              <a:rPr lang="de-DE" sz="2800" kern="0" dirty="0">
                <a:solidFill>
                  <a:srgbClr val="FFFFFF"/>
                </a:solidFill>
                <a:latin typeface="Segoe UI Light"/>
              </a:rPr>
              <a:t>Ausgeschlossene Ordner</a:t>
            </a:r>
          </a:p>
          <a:p>
            <a:pPr marL="457200" indent="-457200">
              <a:spcAft>
                <a:spcPts val="300"/>
              </a:spcAft>
              <a:buFont typeface="Wingdings" pitchFamily="2" charset="2"/>
              <a:buChar char="§"/>
              <a:defRPr/>
            </a:pPr>
            <a:r>
              <a:rPr lang="de-DE" sz="2800" kern="0" dirty="0">
                <a:solidFill>
                  <a:srgbClr val="FFFFFF"/>
                </a:solidFill>
                <a:latin typeface="Segoe UI Light"/>
              </a:rPr>
              <a:t>Ordner mit einem Forward </a:t>
            </a:r>
            <a:r>
              <a:rPr lang="de-DE" sz="2800" kern="0" dirty="0" err="1">
                <a:solidFill>
                  <a:srgbClr val="FFFFFF"/>
                </a:solidFill>
                <a:latin typeface="Segoe UI Light"/>
              </a:rPr>
              <a:t>Slash</a:t>
            </a:r>
            <a:br>
              <a:rPr lang="de-DE" sz="2800" kern="0" dirty="0">
                <a:solidFill>
                  <a:srgbClr val="FFFFFF"/>
                </a:solidFill>
                <a:latin typeface="Segoe UI Light"/>
              </a:rPr>
            </a:br>
            <a:r>
              <a:rPr lang="de-DE" sz="2800" kern="0" dirty="0">
                <a:solidFill>
                  <a:srgbClr val="FFFFFF"/>
                </a:solidFill>
                <a:latin typeface="Segoe UI Light"/>
              </a:rPr>
              <a:t>( / ) im Verzeichnisnamen</a:t>
            </a:r>
          </a:p>
          <a:p>
            <a:pPr marL="457200" indent="-457200">
              <a:spcAft>
                <a:spcPts val="300"/>
              </a:spcAft>
              <a:buFont typeface="Wingdings" pitchFamily="2" charset="2"/>
              <a:buChar char="§"/>
              <a:defRPr/>
            </a:pPr>
            <a:r>
              <a:rPr lang="de-DE" sz="2800" kern="0" dirty="0">
                <a:solidFill>
                  <a:srgbClr val="FFFFFF"/>
                </a:solidFill>
                <a:latin typeface="Segoe UI Light"/>
              </a:rPr>
              <a:t>Nachrichten größer 35 MB</a:t>
            </a:r>
          </a:p>
        </p:txBody>
      </p:sp>
    </p:spTree>
    <p:extLst>
      <p:ext uri="{BB962C8B-B14F-4D97-AF65-F5344CB8AC3E}">
        <p14:creationId xmlns:p14="http://schemas.microsoft.com/office/powerpoint/2010/main" val="37599036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IMAP Postfach Migration</a:t>
            </a:r>
          </a:p>
        </p:txBody>
      </p:sp>
      <p:grpSp>
        <p:nvGrpSpPr>
          <p:cNvPr id="5" name="Group 10"/>
          <p:cNvGrpSpPr/>
          <p:nvPr/>
        </p:nvGrpSpPr>
        <p:grpSpPr>
          <a:xfrm>
            <a:off x="10076209" y="1371600"/>
            <a:ext cx="1463040" cy="4572000"/>
            <a:chOff x="10076209" y="1371600"/>
            <a:chExt cx="1463040" cy="4572000"/>
          </a:xfrm>
        </p:grpSpPr>
        <p:sp>
          <p:nvSpPr>
            <p:cNvPr id="6" name="Rectangle 17"/>
            <p:cNvSpPr/>
            <p:nvPr/>
          </p:nvSpPr>
          <p:spPr bwMode="auto">
            <a:xfrm>
              <a:off x="10076209" y="1371600"/>
              <a:ext cx="1463040"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500" b="0" i="0" u="none" strike="noStrike" kern="0" cap="none" spc="0" normalizeH="0" baseline="0" noProof="0" dirty="0">
                  <a:ln>
                    <a:noFill/>
                  </a:ln>
                  <a:solidFill>
                    <a:srgbClr val="FFFFFF"/>
                  </a:solidFill>
                  <a:effectLst/>
                  <a:uLnTx/>
                  <a:uFillTx/>
                  <a:latin typeface="Segoe UI"/>
                </a:rPr>
                <a:t>Finaler </a:t>
              </a:r>
              <a:r>
                <a:rPr kumimoji="0" lang="de-DE" sz="1500" b="0" i="0" u="none" strike="noStrike" kern="0" cap="none" spc="0" normalizeH="0" baseline="0" noProof="0" dirty="0" err="1">
                  <a:ln>
                    <a:noFill/>
                  </a:ln>
                  <a:solidFill>
                    <a:srgbClr val="FFFFFF"/>
                  </a:solidFill>
                  <a:effectLst/>
                  <a:uLnTx/>
                  <a:uFillTx/>
                  <a:latin typeface="Segoe UI"/>
                </a:rPr>
                <a:t>Sync</a:t>
              </a:r>
              <a:br>
                <a:rPr kumimoji="0" lang="de-DE" sz="1500" b="0" i="0" u="none" strike="noStrike" kern="0" cap="none" spc="0" normalizeH="0" baseline="0" noProof="0" dirty="0">
                  <a:ln>
                    <a:noFill/>
                  </a:ln>
                  <a:solidFill>
                    <a:srgbClr val="FFFFFF"/>
                  </a:solidFill>
                  <a:effectLst/>
                  <a:uLnTx/>
                  <a:uFillTx/>
                  <a:latin typeface="Segoe UI"/>
                </a:rPr>
              </a:br>
              <a:r>
                <a:rPr kumimoji="0" lang="de-DE" sz="1500" b="0" i="0" u="none" strike="noStrike" kern="0" cap="none" spc="0" normalizeH="0" baseline="0" noProof="0" dirty="0">
                  <a:ln>
                    <a:noFill/>
                  </a:ln>
                  <a:solidFill>
                    <a:srgbClr val="FFFFFF"/>
                  </a:solidFill>
                  <a:effectLst/>
                  <a:uLnTx/>
                  <a:uFillTx/>
                  <a:latin typeface="Segoe UI"/>
                </a:rPr>
                <a:t>und </a:t>
              </a:r>
              <a:r>
                <a:rPr kumimoji="0" lang="de-DE" sz="1500" b="0" i="0" u="none" strike="noStrike" kern="0" cap="none" spc="0" normalizeH="0" baseline="0" noProof="0" dirty="0" err="1">
                  <a:ln>
                    <a:noFill/>
                  </a:ln>
                  <a:solidFill>
                    <a:srgbClr val="FFFFFF"/>
                  </a:solidFill>
                  <a:effectLst/>
                  <a:uLnTx/>
                  <a:uFillTx/>
                  <a:latin typeface="Segoe UI"/>
                </a:rPr>
                <a:t>Cleanup</a:t>
              </a:r>
              <a:endParaRPr kumimoji="0" lang="de-DE" sz="1500" b="0" i="0" u="none" strike="noStrike" kern="0" cap="none" spc="0" normalizeH="0" baseline="0" noProof="0" dirty="0">
                <a:ln>
                  <a:noFill/>
                </a:ln>
                <a:solidFill>
                  <a:srgbClr val="FFFFFF"/>
                </a:solidFill>
                <a:effectLst/>
                <a:uLnTx/>
                <a:uFillTx/>
                <a:latin typeface="Segoe UI"/>
              </a:endParaRP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76058" y="1517535"/>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11"/>
          <p:cNvGrpSpPr/>
          <p:nvPr/>
        </p:nvGrpSpPr>
        <p:grpSpPr>
          <a:xfrm>
            <a:off x="5321006" y="1371600"/>
            <a:ext cx="1463040" cy="4572000"/>
            <a:chOff x="5285256" y="1371600"/>
            <a:chExt cx="1463040" cy="4572000"/>
          </a:xfrm>
        </p:grpSpPr>
        <p:grpSp>
          <p:nvGrpSpPr>
            <p:cNvPr id="9" name="Group 6"/>
            <p:cNvGrpSpPr/>
            <p:nvPr/>
          </p:nvGrpSpPr>
          <p:grpSpPr>
            <a:xfrm>
              <a:off x="5285256" y="1371600"/>
              <a:ext cx="1463040" cy="2240280"/>
              <a:chOff x="5285256" y="1371600"/>
              <a:chExt cx="1463040" cy="2240280"/>
            </a:xfrm>
          </p:grpSpPr>
          <p:sp>
            <p:nvSpPr>
              <p:cNvPr id="13" name="Rectangle 77"/>
              <p:cNvSpPr/>
              <p:nvPr/>
            </p:nvSpPr>
            <p:spPr bwMode="auto">
              <a:xfrm>
                <a:off x="5285256" y="1371600"/>
                <a:ext cx="1463040" cy="224028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FFFFFF"/>
                    </a:solidFill>
                    <a:effectLst/>
                    <a:uLnTx/>
                    <a:uFillTx/>
                    <a:latin typeface="Segoe UI"/>
                  </a:rPr>
                  <a:t>Initialer</a:t>
                </a:r>
              </a:p>
              <a:p>
                <a:pPr marL="0" marR="0" lvl="0" indent="0" algn="ctr" defTabSz="914099" eaLnBrk="1" fontAlgn="auto" latinLnBrk="0" hangingPunct="1">
                  <a:lnSpc>
                    <a:spcPct val="100000"/>
                  </a:lnSpc>
                  <a:spcBef>
                    <a:spcPts val="0"/>
                  </a:spcBef>
                  <a:spcAft>
                    <a:spcPts val="0"/>
                  </a:spcAft>
                  <a:buClrTx/>
                  <a:buSzTx/>
                  <a:buFontTx/>
                  <a:buNone/>
                  <a:tabLst/>
                  <a:defRPr/>
                </a:pPr>
                <a:r>
                  <a:rPr lang="de-DE" sz="1600" kern="0" dirty="0" err="1">
                    <a:solidFill>
                      <a:srgbClr val="FFFFFF"/>
                    </a:solidFill>
                    <a:latin typeface="Segoe UI"/>
                  </a:rPr>
                  <a:t>Sync</a:t>
                </a:r>
                <a:endParaRPr kumimoji="0" lang="de-DE" sz="1600" b="0" i="0" u="none" strike="noStrike" kern="0" cap="none" spc="0" normalizeH="0" baseline="0" noProof="0" dirty="0">
                  <a:ln>
                    <a:noFill/>
                  </a:ln>
                  <a:solidFill>
                    <a:srgbClr val="FFFFFF"/>
                  </a:solidFill>
                  <a:effectLst/>
                  <a:uLnTx/>
                  <a:uFillTx/>
                  <a:latin typeface="Segoe UI"/>
                </a:endParaRPr>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75458" y="1468117"/>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7"/>
            <p:cNvGrpSpPr/>
            <p:nvPr/>
          </p:nvGrpSpPr>
          <p:grpSpPr>
            <a:xfrm>
              <a:off x="5285256" y="3703320"/>
              <a:ext cx="1463040" cy="2240280"/>
              <a:chOff x="5285256" y="3703320"/>
              <a:chExt cx="1463040" cy="2240280"/>
            </a:xfrm>
          </p:grpSpPr>
          <p:sp>
            <p:nvSpPr>
              <p:cNvPr id="11" name="Rectangle 15"/>
              <p:cNvSpPr/>
              <p:nvPr/>
            </p:nvSpPr>
            <p:spPr bwMode="auto">
              <a:xfrm>
                <a:off x="5285256" y="3703320"/>
                <a:ext cx="1463040" cy="224028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500" b="0" i="0" u="none" strike="noStrike" kern="0" cap="none" spc="0" normalizeH="0" baseline="0" noProof="0" dirty="0">
                    <a:ln>
                      <a:noFill/>
                    </a:ln>
                    <a:solidFill>
                      <a:srgbClr val="FFFFFF"/>
                    </a:solidFill>
                    <a:effectLst/>
                    <a:uLnTx/>
                    <a:uFillTx/>
                    <a:latin typeface="Segoe UI"/>
                  </a:rPr>
                  <a:t>Delta-</a:t>
                </a:r>
                <a:r>
                  <a:rPr kumimoji="0" lang="de-DE" sz="1500" b="0" i="0" u="none" strike="noStrike" kern="0" cap="none" spc="0" normalizeH="0" baseline="0" noProof="0" dirty="0" err="1">
                    <a:ln>
                      <a:noFill/>
                    </a:ln>
                    <a:solidFill>
                      <a:srgbClr val="FFFFFF"/>
                    </a:solidFill>
                    <a:effectLst/>
                    <a:uLnTx/>
                    <a:uFillTx/>
                    <a:latin typeface="Segoe UI"/>
                  </a:rPr>
                  <a:t>Sync</a:t>
                </a:r>
                <a:r>
                  <a:rPr kumimoji="0" lang="de-DE" sz="1500" b="0" i="0" u="none" strike="noStrike" kern="0" cap="none" spc="0" normalizeH="0" baseline="0" noProof="0" dirty="0">
                    <a:ln>
                      <a:noFill/>
                    </a:ln>
                    <a:solidFill>
                      <a:srgbClr val="FFFFFF"/>
                    </a:solidFill>
                    <a:effectLst/>
                    <a:uLnTx/>
                    <a:uFillTx/>
                    <a:latin typeface="Segoe UI"/>
                  </a:rPr>
                  <a:t> </a:t>
                </a:r>
                <a:br>
                  <a:rPr kumimoji="0" lang="de-DE" sz="1500" b="0" i="0" u="none" strike="noStrike" kern="0" cap="none" spc="0" normalizeH="0" baseline="0" noProof="0" dirty="0">
                    <a:ln>
                      <a:noFill/>
                    </a:ln>
                    <a:solidFill>
                      <a:srgbClr val="FFFFFF"/>
                    </a:solidFill>
                    <a:effectLst/>
                    <a:uLnTx/>
                    <a:uFillTx/>
                    <a:latin typeface="Segoe UI"/>
                  </a:rPr>
                </a:br>
                <a:r>
                  <a:rPr kumimoji="0" lang="de-DE" sz="1500" b="0" i="0" u="none" strike="noStrike" kern="0" cap="none" spc="0" normalizeH="0" baseline="0" noProof="0" dirty="0">
                    <a:ln>
                      <a:noFill/>
                    </a:ln>
                    <a:solidFill>
                      <a:srgbClr val="FFFFFF"/>
                    </a:solidFill>
                    <a:effectLst/>
                    <a:uLnTx/>
                    <a:uFillTx/>
                    <a:latin typeface="Segoe UI"/>
                  </a:rPr>
                  <a:t>alle 24 Stunden</a:t>
                </a:r>
              </a:p>
            </p:txBody>
          </p:sp>
          <p:pic>
            <p:nvPicPr>
              <p:cNvPr id="1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978" t="19489" r="15368" b="15015"/>
              <a:stretch/>
            </p:blipFill>
            <p:spPr bwMode="auto">
              <a:xfrm>
                <a:off x="5688041" y="3776048"/>
                <a:ext cx="764336" cy="718709"/>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15" name="Group 9"/>
          <p:cNvGrpSpPr/>
          <p:nvPr/>
        </p:nvGrpSpPr>
        <p:grpSpPr>
          <a:xfrm>
            <a:off x="8491140" y="1371600"/>
            <a:ext cx="1463040" cy="4572000"/>
            <a:chOff x="8475974" y="1371600"/>
            <a:chExt cx="1463040" cy="4572000"/>
          </a:xfrm>
        </p:grpSpPr>
        <p:sp>
          <p:nvSpPr>
            <p:cNvPr id="16" name="Rectangle 16"/>
            <p:cNvSpPr/>
            <p:nvPr/>
          </p:nvSpPr>
          <p:spPr bwMode="auto">
            <a:xfrm>
              <a:off x="8475974" y="1371600"/>
              <a:ext cx="146304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chemeClr val="tx1">
                      <a:lumMod val="85000"/>
                      <a:lumOff val="15000"/>
                    </a:schemeClr>
                  </a:solidFill>
                  <a:effectLst/>
                  <a:uLnTx/>
                  <a:uFillTx/>
                  <a:latin typeface="Segoe UI"/>
                </a:rPr>
                <a:t>Migration als abgeschlossen</a:t>
              </a:r>
              <a:r>
                <a:rPr kumimoji="0" lang="de-DE" sz="1600" b="0" i="0" u="none" strike="noStrike" kern="0" cap="none" spc="0" normalizeH="0" noProof="0" dirty="0">
                  <a:ln>
                    <a:noFill/>
                  </a:ln>
                  <a:solidFill>
                    <a:schemeClr val="tx1">
                      <a:lumMod val="85000"/>
                      <a:lumOff val="15000"/>
                    </a:schemeClr>
                  </a:solidFill>
                  <a:effectLst/>
                  <a:uLnTx/>
                  <a:uFillTx/>
                  <a:latin typeface="Segoe UI"/>
                </a:rPr>
                <a:t> markieren</a:t>
              </a:r>
              <a:endParaRPr kumimoji="0" lang="de-DE" sz="1600" b="0" i="0" u="none" strike="noStrike" kern="0" cap="none" spc="0" normalizeH="0" baseline="0" noProof="0" dirty="0">
                <a:ln>
                  <a:noFill/>
                </a:ln>
                <a:solidFill>
                  <a:schemeClr val="tx1">
                    <a:lumMod val="85000"/>
                    <a:lumOff val="15000"/>
                  </a:schemeClr>
                </a:solidFill>
                <a:effectLst/>
                <a:uLnTx/>
                <a:uFillTx/>
                <a:latin typeface="Segoe UI"/>
              </a:endParaRPr>
            </a:p>
          </p:txBody>
        </p:sp>
        <p:pic>
          <p:nvPicPr>
            <p:cNvPr id="17" name="Picture 16" descr="W:\Open Engagements\Productivity\MS-Unified Communications\#1601 BizProd MOD Team Core Content Work\New Iconography\Words\Yes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1665" y="1384300"/>
              <a:ext cx="951658" cy="9516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8"/>
          <p:cNvGrpSpPr/>
          <p:nvPr/>
        </p:nvGrpSpPr>
        <p:grpSpPr>
          <a:xfrm>
            <a:off x="6906073" y="1371600"/>
            <a:ext cx="1463040" cy="4572000"/>
            <a:chOff x="6875809" y="1371600"/>
            <a:chExt cx="1463040" cy="4572000"/>
          </a:xfrm>
        </p:grpSpPr>
        <p:sp>
          <p:nvSpPr>
            <p:cNvPr id="19" name="Rectangle 14"/>
            <p:cNvSpPr/>
            <p:nvPr/>
          </p:nvSpPr>
          <p:spPr bwMode="auto">
            <a:xfrm>
              <a:off x="6875809" y="1371600"/>
              <a:ext cx="146304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FFFFFF"/>
                  </a:solidFill>
                  <a:effectLst/>
                  <a:uLnTx/>
                  <a:uFillTx/>
                  <a:latin typeface="Segoe UI"/>
                </a:rPr>
                <a:t>MX DNS</a:t>
              </a:r>
              <a:br>
                <a:rPr kumimoji="0" lang="de-DE" sz="1600" b="0" i="0" u="none" strike="noStrike" kern="0" cap="none" spc="0" normalizeH="0" baseline="0" noProof="0" dirty="0">
                  <a:ln>
                    <a:noFill/>
                  </a:ln>
                  <a:solidFill>
                    <a:srgbClr val="FFFFFF"/>
                  </a:solidFill>
                  <a:effectLst/>
                  <a:uLnTx/>
                  <a:uFillTx/>
                  <a:latin typeface="Segoe UI"/>
                </a:rPr>
              </a:br>
              <a:r>
                <a:rPr kumimoji="0" lang="de-DE" sz="1600" b="0" i="0" u="none" strike="noStrike" kern="0" cap="none" spc="0" normalizeH="0" baseline="0" noProof="0" dirty="0">
                  <a:ln>
                    <a:noFill/>
                  </a:ln>
                  <a:solidFill>
                    <a:srgbClr val="FFFFFF"/>
                  </a:solidFill>
                  <a:effectLst/>
                  <a:uLnTx/>
                  <a:uFillTx/>
                  <a:latin typeface="Segoe UI"/>
                </a:rPr>
                <a:t>Eintrag</a:t>
              </a:r>
              <a:br>
                <a:rPr kumimoji="0" lang="de-DE" sz="1600" b="0" i="0" u="none" strike="noStrike" kern="0" cap="none" spc="0" normalizeH="0" baseline="0" noProof="0" dirty="0">
                  <a:ln>
                    <a:noFill/>
                  </a:ln>
                  <a:solidFill>
                    <a:srgbClr val="FFFFFF"/>
                  </a:solidFill>
                  <a:effectLst/>
                  <a:uLnTx/>
                  <a:uFillTx/>
                  <a:latin typeface="Segoe UI"/>
                </a:rPr>
              </a:br>
              <a:r>
                <a:rPr kumimoji="0" lang="de-DE" sz="1600" b="0" i="0" u="none" strike="noStrike" kern="0" cap="none" spc="0" normalizeH="0" baseline="0" noProof="0" dirty="0">
                  <a:ln>
                    <a:noFill/>
                  </a:ln>
                  <a:solidFill>
                    <a:srgbClr val="FFFFFF"/>
                  </a:solidFill>
                  <a:effectLst/>
                  <a:uLnTx/>
                  <a:uFillTx/>
                  <a:latin typeface="Segoe UI"/>
                </a:rPr>
                <a:t>anpassen</a:t>
              </a:r>
            </a:p>
          </p:txBody>
        </p:sp>
        <p:pic>
          <p:nvPicPr>
            <p:cNvPr id="20" name="Picture 2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141031" y="1540089"/>
              <a:ext cx="932596" cy="640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1"/>
          <p:cNvGrpSpPr/>
          <p:nvPr/>
        </p:nvGrpSpPr>
        <p:grpSpPr>
          <a:xfrm>
            <a:off x="565805" y="1371600"/>
            <a:ext cx="1463040" cy="4572000"/>
            <a:chOff x="538509" y="1371600"/>
            <a:chExt cx="1463040" cy="4572000"/>
          </a:xfrm>
        </p:grpSpPr>
        <p:sp>
          <p:nvSpPr>
            <p:cNvPr id="22" name="Rectangle 73"/>
            <p:cNvSpPr/>
            <p:nvPr/>
          </p:nvSpPr>
          <p:spPr bwMode="auto">
            <a:xfrm>
              <a:off x="538509" y="1371600"/>
              <a:ext cx="146304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err="1">
                  <a:ln>
                    <a:noFill/>
                  </a:ln>
                  <a:solidFill>
                    <a:srgbClr val="FFFFFF"/>
                  </a:solidFill>
                  <a:effectLst/>
                  <a:uLnTx/>
                  <a:uFillTx/>
                  <a:latin typeface="Segoe UI"/>
                </a:rPr>
                <a:t>Provisionierung</a:t>
              </a:r>
              <a:r>
                <a:rPr kumimoji="0" lang="de-DE" sz="1600" b="0" i="0" u="none" strike="noStrike" kern="0" cap="none" spc="0" normalizeH="0" baseline="0" noProof="0" dirty="0">
                  <a:ln>
                    <a:noFill/>
                  </a:ln>
                  <a:solidFill>
                    <a:srgbClr val="FFFFFF"/>
                  </a:solidFill>
                  <a:effectLst/>
                  <a:uLnTx/>
                  <a:uFillTx/>
                  <a:latin typeface="Segoe UI"/>
                </a:rPr>
                <a:t> der</a:t>
              </a:r>
            </a:p>
            <a:p>
              <a:pPr marL="0" marR="0" lvl="0" indent="0" algn="ctr" defTabSz="914099" eaLnBrk="1" fontAlgn="auto" latinLnBrk="0" hangingPunct="1">
                <a:lnSpc>
                  <a:spcPct val="100000"/>
                </a:lnSpc>
                <a:spcBef>
                  <a:spcPts val="0"/>
                </a:spcBef>
                <a:spcAft>
                  <a:spcPts val="0"/>
                </a:spcAft>
                <a:buClrTx/>
                <a:buSzTx/>
                <a:buFontTx/>
                <a:buNone/>
                <a:tabLst/>
                <a:defRPr/>
              </a:pPr>
              <a:r>
                <a:rPr lang="de-DE" sz="1600" kern="0" dirty="0">
                  <a:solidFill>
                    <a:srgbClr val="FFFFFF"/>
                  </a:solidFill>
                  <a:latin typeface="Segoe UI"/>
                </a:rPr>
                <a:t>Benutzer</a:t>
              </a:r>
              <a:endParaRPr kumimoji="0" lang="de-DE" sz="1600" b="0" i="0" u="none" strike="noStrike" kern="0" cap="none" spc="0" normalizeH="0" baseline="0" noProof="0" dirty="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FFFFFF"/>
                  </a:solidFill>
                  <a:effectLst/>
                  <a:uLnTx/>
                  <a:uFillTx/>
                  <a:latin typeface="Segoe UI"/>
                </a:rPr>
                <a:t>+</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err="1">
                  <a:ln>
                    <a:noFill/>
                  </a:ln>
                  <a:solidFill>
                    <a:srgbClr val="FFFFFF"/>
                  </a:solidFill>
                  <a:effectLst/>
                  <a:uLnTx/>
                  <a:uFillTx/>
                  <a:latin typeface="Segoe UI"/>
                </a:rPr>
                <a:t>Postf</a:t>
              </a:r>
              <a:r>
                <a:rPr lang="de-DE" sz="1600" kern="0" dirty="0" err="1">
                  <a:solidFill>
                    <a:srgbClr val="FFFFFF"/>
                  </a:solidFill>
                  <a:latin typeface="Segoe UI"/>
                </a:rPr>
                <a:t>ächer</a:t>
              </a:r>
              <a:endParaRPr kumimoji="0" lang="de-DE" sz="1600" b="0" i="0" u="none" strike="noStrike" kern="0" cap="none" spc="0" normalizeH="0" baseline="0" noProof="0" dirty="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600"/>
                </a:spcAft>
                <a:buClrTx/>
                <a:buSzTx/>
                <a:buFontTx/>
                <a:buNone/>
                <a:tabLst/>
                <a:defRPr/>
              </a:pPr>
              <a:r>
                <a:rPr lang="de-DE" sz="1600" kern="0" dirty="0">
                  <a:solidFill>
                    <a:srgbClr val="FFFFFF"/>
                  </a:solidFill>
                  <a:latin typeface="Segoe UI"/>
                </a:rPr>
                <a:t>i</a:t>
              </a:r>
              <a:r>
                <a:rPr kumimoji="0" lang="de-DE" sz="1600" b="0" i="0" u="none" strike="noStrike" kern="0" cap="none" spc="0" normalizeH="0" baseline="0" noProof="0" dirty="0">
                  <a:ln>
                    <a:noFill/>
                  </a:ln>
                  <a:solidFill>
                    <a:srgbClr val="FFFFFF"/>
                  </a:solidFill>
                  <a:effectLst/>
                  <a:uLnTx/>
                  <a:uFillTx/>
                  <a:latin typeface="Segoe UI"/>
                </a:rPr>
                <a:t>n</a:t>
              </a:r>
              <a:br>
                <a:rPr kumimoji="0" lang="de-DE" sz="1600" b="0" i="0" u="none" strike="noStrike" kern="0" cap="none" spc="0" normalizeH="0" baseline="0" noProof="0" dirty="0">
                  <a:ln>
                    <a:noFill/>
                  </a:ln>
                  <a:solidFill>
                    <a:srgbClr val="FFFFFF"/>
                  </a:solidFill>
                  <a:effectLst/>
                  <a:uLnTx/>
                  <a:uFillTx/>
                  <a:latin typeface="Segoe UI"/>
                </a:rPr>
              </a:br>
              <a:r>
                <a:rPr kumimoji="0" lang="de-DE" sz="1600" b="0" i="0" u="none" strike="noStrike" kern="0" cap="none" spc="0" normalizeH="0" baseline="0" noProof="0" dirty="0">
                  <a:ln>
                    <a:noFill/>
                  </a:ln>
                  <a:solidFill>
                    <a:srgbClr val="FFFFFF"/>
                  </a:solidFill>
                  <a:effectLst/>
                  <a:uLnTx/>
                  <a:uFillTx/>
                  <a:latin typeface="Segoe UI"/>
                </a:rPr>
                <a:t>Office 365</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FFFFFF"/>
                  </a:solidFill>
                  <a:effectLst/>
                  <a:uLnTx/>
                  <a:uFillTx/>
                  <a:latin typeface="Segoe UI"/>
                </a:rPr>
                <a:t>(</a:t>
              </a:r>
              <a:r>
                <a:rPr lang="de-DE" sz="1600" kern="0" dirty="0">
                  <a:solidFill>
                    <a:srgbClr val="FFFFFF"/>
                  </a:solidFill>
                  <a:latin typeface="Segoe UI"/>
                </a:rPr>
                <a:t>Lizenz-</a:t>
              </a:r>
              <a:br>
                <a:rPr lang="de-DE" sz="1600" kern="0" dirty="0">
                  <a:solidFill>
                    <a:srgbClr val="FFFFFF"/>
                  </a:solidFill>
                  <a:latin typeface="Segoe UI"/>
                </a:rPr>
              </a:br>
              <a:r>
                <a:rPr lang="de-DE" sz="1600" kern="0" dirty="0" err="1">
                  <a:solidFill>
                    <a:srgbClr val="FFFFFF"/>
                  </a:solidFill>
                  <a:latin typeface="Segoe UI"/>
                </a:rPr>
                <a:t>zuweisung</a:t>
              </a:r>
              <a:r>
                <a:rPr kumimoji="0" lang="de-DE" sz="1600" b="0" i="0" u="none" strike="noStrike" kern="0" cap="none" spc="0" normalizeH="0" baseline="0" noProof="0" dirty="0">
                  <a:ln>
                    <a:noFill/>
                  </a:ln>
                  <a:solidFill>
                    <a:srgbClr val="FFFFFF"/>
                  </a:solidFill>
                  <a:effectLst/>
                  <a:uLnTx/>
                  <a:uFillTx/>
                  <a:latin typeface="Segoe UI"/>
                </a:rPr>
                <a:t>)</a:t>
              </a:r>
            </a:p>
          </p:txBody>
        </p:sp>
        <p:pic>
          <p:nvPicPr>
            <p:cNvPr id="23"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6700" y="1371600"/>
              <a:ext cx="1266657" cy="12666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3"/>
          <p:cNvGrpSpPr/>
          <p:nvPr/>
        </p:nvGrpSpPr>
        <p:grpSpPr>
          <a:xfrm>
            <a:off x="2150872" y="1371600"/>
            <a:ext cx="1463040" cy="4572000"/>
            <a:chOff x="2113309" y="1371600"/>
            <a:chExt cx="1463040" cy="4572000"/>
          </a:xfrm>
        </p:grpSpPr>
        <p:sp>
          <p:nvSpPr>
            <p:cNvPr id="25" name="Rectangle 74"/>
            <p:cNvSpPr/>
            <p:nvPr/>
          </p:nvSpPr>
          <p:spPr bwMode="auto">
            <a:xfrm>
              <a:off x="2113309" y="1371600"/>
              <a:ext cx="146304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099">
                <a:spcAft>
                  <a:spcPts val="0"/>
                </a:spcAft>
                <a:defRPr/>
              </a:pPr>
              <a:r>
                <a:rPr lang="de-DE" sz="1600" kern="0" dirty="0">
                  <a:solidFill>
                    <a:srgbClr val="FFFFFF"/>
                  </a:solidFill>
                  <a:latin typeface="Segoe UI"/>
                </a:rPr>
                <a:t>IMAP</a:t>
              </a:r>
              <a:br>
                <a:rPr lang="de-DE" sz="1600" kern="0" dirty="0">
                  <a:solidFill>
                    <a:srgbClr val="FFFFFF"/>
                  </a:solidFill>
                  <a:latin typeface="Segoe UI"/>
                </a:rPr>
              </a:br>
              <a:r>
                <a:rPr lang="de-DE" sz="1600" kern="0" dirty="0">
                  <a:solidFill>
                    <a:srgbClr val="FFFFFF"/>
                  </a:solidFill>
                  <a:latin typeface="Segoe UI"/>
                </a:rPr>
                <a:t>Zugangsdaten</a:t>
              </a:r>
              <a:br>
                <a:rPr lang="de-DE" sz="1600" kern="0" dirty="0">
                  <a:solidFill>
                    <a:srgbClr val="FFFFFF"/>
                  </a:solidFill>
                  <a:latin typeface="Segoe UI"/>
                </a:rPr>
              </a:br>
              <a:r>
                <a:rPr lang="de-DE" sz="1600" kern="0" dirty="0">
                  <a:solidFill>
                    <a:srgbClr val="FFFFFF"/>
                  </a:solidFill>
                  <a:latin typeface="Segoe UI"/>
                </a:rPr>
                <a:t>festlegen und CSV erstellen</a:t>
              </a:r>
            </a:p>
          </p:txBody>
        </p:sp>
        <p:pic>
          <p:nvPicPr>
            <p:cNvPr id="26" name="Picture 3" descr="C:\Users\hannahr\Dropbox\MOD Servers Metro Icon Library\victor melniciuc\PNGs\Tech_Words\TechWords_06-13-12-Security.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565" t="14368" r="13984" b="11770"/>
            <a:stretch/>
          </p:blipFill>
          <p:spPr bwMode="auto">
            <a:xfrm>
              <a:off x="2402888" y="1397000"/>
              <a:ext cx="883881" cy="1028901"/>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27" name="Group 5"/>
          <p:cNvGrpSpPr/>
          <p:nvPr/>
        </p:nvGrpSpPr>
        <p:grpSpPr>
          <a:xfrm>
            <a:off x="3735939" y="1371600"/>
            <a:ext cx="1463040" cy="4572000"/>
            <a:chOff x="3700809" y="1371600"/>
            <a:chExt cx="1463040" cy="4572000"/>
          </a:xfrm>
        </p:grpSpPr>
        <p:sp>
          <p:nvSpPr>
            <p:cNvPr id="28" name="Rectangle 75"/>
            <p:cNvSpPr/>
            <p:nvPr/>
          </p:nvSpPr>
          <p:spPr bwMode="auto">
            <a:xfrm>
              <a:off x="3700809" y="1371600"/>
              <a:ext cx="146304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dirty="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chemeClr val="tx1">
                      <a:lumMod val="85000"/>
                      <a:lumOff val="15000"/>
                    </a:schemeClr>
                  </a:solidFill>
                  <a:effectLst/>
                  <a:uLnTx/>
                  <a:uFillTx/>
                  <a:latin typeface="Segoe UI"/>
                </a:rPr>
                <a:t>EAC </a:t>
              </a:r>
            </a:p>
            <a:p>
              <a:pPr marL="0" marR="0" lvl="0" indent="0" algn="ctr" defTabSz="914099" eaLnBrk="1" fontAlgn="auto" latinLnBrk="0" hangingPunct="1">
                <a:lnSpc>
                  <a:spcPct val="100000"/>
                </a:lnSpc>
                <a:spcBef>
                  <a:spcPts val="0"/>
                </a:spcBef>
                <a:spcAft>
                  <a:spcPts val="600"/>
                </a:spcAft>
                <a:buClrTx/>
                <a:buSzTx/>
                <a:buFontTx/>
                <a:buNone/>
                <a:tabLst/>
                <a:defRPr/>
              </a:pPr>
              <a:r>
                <a:rPr kumimoji="0" lang="de-DE" sz="1600" b="0" i="0" u="none" strike="noStrike" kern="0" cap="none" spc="0" normalizeH="0" baseline="0" noProof="0" dirty="0">
                  <a:ln>
                    <a:noFill/>
                  </a:ln>
                  <a:solidFill>
                    <a:schemeClr val="tx1">
                      <a:lumMod val="85000"/>
                      <a:lumOff val="15000"/>
                    </a:schemeClr>
                  </a:solidFill>
                  <a:effectLst/>
                  <a:uLnTx/>
                  <a:uFillTx/>
                  <a:latin typeface="Segoe UI"/>
                </a:rPr>
                <a:t>Wizard:</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chemeClr val="tx1">
                      <a:lumMod val="85000"/>
                      <a:lumOff val="15000"/>
                    </a:schemeClr>
                  </a:solidFill>
                  <a:effectLst/>
                  <a:uLnTx/>
                  <a:uFillTx/>
                  <a:latin typeface="Segoe UI"/>
                </a:rPr>
                <a:t>Quellserver konfigurieren und CSV hochladen</a:t>
              </a:r>
            </a:p>
          </p:txBody>
        </p:sp>
        <p:pic>
          <p:nvPicPr>
            <p:cNvPr id="29" name="Picture 4"/>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111" t="25140" r="19758" b="22770"/>
            <a:stretch/>
          </p:blipFill>
          <p:spPr bwMode="auto">
            <a:xfrm>
              <a:off x="3969930" y="1464662"/>
              <a:ext cx="934270" cy="809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26848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par>
                          <p:cTn id="22" fill="hold">
                            <p:stCondLst>
                              <p:cond delay="50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42"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par>
                          <p:cTn id="34" fill="hold">
                            <p:stCondLst>
                              <p:cond delay="70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8000"/>
                            </p:stCondLst>
                            <p:childTnLst>
                              <p:par>
                                <p:cTn id="41" presetID="42"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 id="{9AB339BD-0081-4AB0-B0ED-C771503D57C5}" vid="{E7FA2932-3762-4E2E-A186-AB9C553A6CDC}"/>
    </a:ext>
  </a:ext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 id="{9AB339BD-0081-4AB0-B0ED-C771503D57C5}" vid="{B7A1C540-2634-465B-A649-6C57818E1E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F1C4D973488949A21EBB471DBF3C5A" ma:contentTypeVersion="0" ma:contentTypeDescription="Create a new document." ma:contentTypeScope="" ma:versionID="4610037b8866b498eba0b3926a748ba7">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755CB8F9-417C-4D4B-92AD-496A8A90A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3918</Words>
  <Application>Microsoft Office PowerPoint</Application>
  <PresentationFormat>Benutzerdefiniert</PresentationFormat>
  <Paragraphs>539</Paragraphs>
  <Slides>43</Slides>
  <Notes>22</Notes>
  <HiddenSlides>4</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43</vt:i4>
      </vt:variant>
    </vt:vector>
  </HeadingPairs>
  <TitlesOfParts>
    <vt:vector size="52" baseType="lpstr">
      <vt:lpstr>Arial</vt:lpstr>
      <vt:lpstr>Calibri</vt:lpstr>
      <vt:lpstr>Consolas</vt:lpstr>
      <vt:lpstr>Segoe UI</vt:lpstr>
      <vt:lpstr>Segoe UI Light</vt:lpstr>
      <vt:lpstr>Webdings</vt:lpstr>
      <vt:lpstr>Wingdings</vt:lpstr>
      <vt:lpstr>5-30055_Office Template 2012 - 16x9 - White Background</vt:lpstr>
      <vt:lpstr>5-30055_Office Template 2012 - 16x9 - Colored Accent Slides</vt:lpstr>
      <vt:lpstr>Migrationsstrategien On-Prem/Exchange Online</vt:lpstr>
      <vt:lpstr>Thanks to our Sponsors</vt:lpstr>
      <vt:lpstr>Agenda</vt:lpstr>
      <vt:lpstr>Migrationsoptionen </vt:lpstr>
      <vt:lpstr>Postfach – Migrationsoptionen </vt:lpstr>
      <vt:lpstr>PowerPoint-Präsentation</vt:lpstr>
      <vt:lpstr>IMAP Postfach Migration</vt:lpstr>
      <vt:lpstr>IMAP Postfach Migration</vt:lpstr>
      <vt:lpstr>IMAP Postfach Migration</vt:lpstr>
      <vt:lpstr>PowerPoint-Präsentation</vt:lpstr>
      <vt:lpstr>Cutover Postfach Migration</vt:lpstr>
      <vt:lpstr>Cutover Postfach Migration</vt:lpstr>
      <vt:lpstr>Cutover Postfach Migration</vt:lpstr>
      <vt:lpstr>Cutover Postfach Migration</vt:lpstr>
      <vt:lpstr>PowerPoint-Präsentation</vt:lpstr>
      <vt:lpstr>Staged Postfach Migration</vt:lpstr>
      <vt:lpstr>Staged Postfach Migration</vt:lpstr>
      <vt:lpstr>Staged Postfach Migration</vt:lpstr>
      <vt:lpstr>Staged Postfach Migration</vt:lpstr>
      <vt:lpstr>PowerPoint-Präsentation</vt:lpstr>
      <vt:lpstr>Hybride Bereitstellung</vt:lpstr>
      <vt:lpstr>Hybride Bereitstellung</vt:lpstr>
      <vt:lpstr>Platzhalter</vt:lpstr>
      <vt:lpstr>Migration in der realen Welt</vt:lpstr>
      <vt:lpstr>PowerPoint-Präsentation</vt:lpstr>
      <vt:lpstr>Planung – Teil 1</vt:lpstr>
      <vt:lpstr>Planung – Teil 2</vt:lpstr>
      <vt:lpstr>PowerPoint-Präsentation</vt:lpstr>
      <vt:lpstr>Konfiguration – Teil 1</vt:lpstr>
      <vt:lpstr>Konfiguration – Teil 2 </vt:lpstr>
      <vt:lpstr>PowerPoint-Präsentation</vt:lpstr>
      <vt:lpstr>Kommunikationskanäle</vt:lpstr>
      <vt:lpstr>PowerPoint-Präsentation</vt:lpstr>
      <vt:lpstr>Migrationsprozess</vt:lpstr>
      <vt:lpstr>PowerPoint-Präsentation</vt:lpstr>
      <vt:lpstr>Erfolg und Mißerfolg</vt:lpstr>
      <vt:lpstr>PowerPoint-Präsentation</vt:lpstr>
      <vt:lpstr>Ressourcen</vt:lpstr>
      <vt:lpstr>PowerPoint-Präsentation</vt:lpstr>
      <vt:lpstr>Cutover Migration</vt:lpstr>
      <vt:lpstr>Staged Migration</vt:lpstr>
      <vt:lpstr>PowerPoint-Präsentation</vt:lpstr>
      <vt:lpstr>Manuelle Postfach Migration</vt:lpstr>
    </vt:vector>
  </TitlesOfParts>
  <Manager>thomas@stensitzki.de</Manager>
  <Company>Granikos GmbH &amp; Co. KG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Pills - Migration Strategies On-Prem/Exchange Online</dc:title>
  <dc:subject>Office 365 Pills: Nürnberg</dc:subject>
  <dc:creator>thomas@stensitzki.de</dc:creator>
  <cp:keywords>Office 365 Pills</cp:keywords>
  <dc:description/>
  <cp:lastModifiedBy>Stensitzki, Thomas</cp:lastModifiedBy>
  <cp:revision>85</cp:revision>
  <dcterms:created xsi:type="dcterms:W3CDTF">2014-10-10T04:39:02Z</dcterms:created>
  <dcterms:modified xsi:type="dcterms:W3CDTF">2016-06-15T17:36:49Z</dcterms:modified>
  <cp:category>Exchange;Office 365;Hybrid</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0x01010097F1C4D973488949A21EBB471DBF3C5A</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