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34" r:id="rId2"/>
    <p:sldMasterId id="2147483707" r:id="rId3"/>
    <p:sldMasterId id="2147483714" r:id="rId4"/>
    <p:sldMasterId id="2147483721" r:id="rId5"/>
    <p:sldMasterId id="2147483731" r:id="rId6"/>
  </p:sldMasterIdLst>
  <p:notesMasterIdLst>
    <p:notesMasterId r:id="rId30"/>
  </p:notesMasterIdLst>
  <p:sldIdLst>
    <p:sldId id="328" r:id="rId7"/>
    <p:sldId id="318" r:id="rId8"/>
    <p:sldId id="329" r:id="rId9"/>
    <p:sldId id="352" r:id="rId10"/>
    <p:sldId id="298" r:id="rId11"/>
    <p:sldId id="347" r:id="rId12"/>
    <p:sldId id="350" r:id="rId13"/>
    <p:sldId id="351" r:id="rId14"/>
    <p:sldId id="353" r:id="rId15"/>
    <p:sldId id="317" r:id="rId16"/>
    <p:sldId id="348" r:id="rId17"/>
    <p:sldId id="359" r:id="rId18"/>
    <p:sldId id="356" r:id="rId19"/>
    <p:sldId id="363" r:id="rId20"/>
    <p:sldId id="358" r:id="rId21"/>
    <p:sldId id="360" r:id="rId22"/>
    <p:sldId id="361" r:id="rId23"/>
    <p:sldId id="296" r:id="rId24"/>
    <p:sldId id="362" r:id="rId25"/>
    <p:sldId id="365" r:id="rId26"/>
    <p:sldId id="364" r:id="rId27"/>
    <p:sldId id="325" r:id="rId28"/>
    <p:sldId id="35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ssion agenda and speaker présentation" id="{FC33C8B7-A2C1-46D7-890A-FDD7E812FC94}">
          <p14:sldIdLst>
            <p14:sldId id="328"/>
            <p14:sldId id="318"/>
            <p14:sldId id="329"/>
            <p14:sldId id="352"/>
          </p14:sldIdLst>
        </p14:section>
        <p14:section name="Part 1" id="{5EDCC469-4908-4F6B-908D-001BEDA58EF0}">
          <p14:sldIdLst>
            <p14:sldId id="298"/>
            <p14:sldId id="347"/>
            <p14:sldId id="350"/>
            <p14:sldId id="351"/>
            <p14:sldId id="353"/>
          </p14:sldIdLst>
        </p14:section>
        <p14:section name="Part 2" id="{8C4F261F-C50C-4C43-9693-8F4933E2281D}">
          <p14:sldIdLst>
            <p14:sldId id="317"/>
            <p14:sldId id="348"/>
            <p14:sldId id="359"/>
            <p14:sldId id="356"/>
            <p14:sldId id="363"/>
            <p14:sldId id="358"/>
            <p14:sldId id="360"/>
            <p14:sldId id="361"/>
          </p14:sldIdLst>
        </p14:section>
        <p14:section name="Conclusion" id="{CACD7C25-7CFB-40BC-9F58-4BE24D217B16}">
          <p14:sldIdLst>
            <p14:sldId id="296"/>
            <p14:sldId id="362"/>
          </p14:sldIdLst>
        </p14:section>
        <p14:section name="Q&amp;A" id="{824CDB02-F715-493E-B250-166D1E0084EB}">
          <p14:sldIdLst>
            <p14:sldId id="365"/>
            <p14:sldId id="364"/>
            <p14:sldId id="325"/>
          </p14:sldIdLst>
        </p14:section>
        <p14:section name="Backup" id="{4DCE5C92-A1C9-4E29-8E28-BA6404517460}">
          <p14:sldIdLst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BA00"/>
    <a:srgbClr val="050505"/>
    <a:srgbClr val="15D8EF"/>
    <a:srgbClr val="0072C5"/>
    <a:srgbClr val="FFB700"/>
    <a:srgbClr val="F25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CA718D-5EF6-49D0-9DBA-10A3F8B12323}" v="2" dt="2019-07-28T15:57:12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3" autoAdjust="0"/>
    <p:restoredTop sz="79319" autoAdjust="0"/>
  </p:normalViewPr>
  <p:slideViewPr>
    <p:cSldViewPr snapToGrid="0">
      <p:cViewPr varScale="1">
        <p:scale>
          <a:sx n="100" d="100"/>
          <a:sy n="100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949"/>
    </p:cViewPr>
  </p:sorterViewPr>
  <p:notesViewPr>
    <p:cSldViewPr snapToGrid="0">
      <p:cViewPr varScale="1">
        <p:scale>
          <a:sx n="84" d="100"/>
          <a:sy n="84" d="100"/>
        </p:scale>
        <p:origin x="34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C8165D55-7726-417C-AE28-A12EA7D951C0}"/>
  </pc:docChgLst>
  <pc:docChgLst>
    <pc:chgData name="Thomas Stensitzki" userId="75cafe6b-2f2a-469b-85c4-eec3b9c972ba" providerId="ADAL" clId="{6041FFD0-C87E-4E39-A970-73538020ED2C}"/>
  </pc:docChgLst>
  <pc:docChgLst>
    <pc:chgData name="Thomas Stensitzki" userId="75cafe6b-2f2a-469b-85c4-eec3b9c972ba" providerId="ADAL" clId="{823E4830-D766-4A75-B4C7-790201773FE8}"/>
  </pc:docChgLst>
  <pc:docChgLst>
    <pc:chgData name="Thomas Stensitzki" userId="75cafe6b-2f2a-469b-85c4-eec3b9c972ba" providerId="ADAL" clId="{E3B0D5DB-35AA-40CC-A548-9B20D33827A5}"/>
  </pc:docChgLst>
  <pc:docChgLst>
    <pc:chgData name="Thomas Stensitzki" userId="75cafe6b-2f2a-469b-85c4-eec3b9c972ba" providerId="ADAL" clId="{C46BF1B3-21CE-4139-BCE3-88BA6821EDEC}"/>
  </pc:docChgLst>
  <pc:docChgLst>
    <pc:chgData name="Thomas Stensitzki" userId="75cafe6b-2f2a-469b-85c4-eec3b9c972ba" providerId="ADAL" clId="{A09CC243-95A1-4857-8603-1EF2F9E33E5D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9A58E-189E-4CF3-9581-6AD2B3A34AB6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F967E-F5CD-48DF-8FD1-313400D6CA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0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F967E-F5CD-48DF-8FD1-313400D6CA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219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118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more a cleanup</a:t>
            </a:r>
          </a:p>
          <a:p>
            <a:r>
              <a:rPr lang="en-US" dirty="0"/>
              <a:t>Exchange 2010 UR 21: https://go.microsoft.com/fwlink/p/?LinkId=2003010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more a cleanup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more a cleanup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4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https://go.granikos.eu/PFMigActionPlan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933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1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more a cleanup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8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47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the date: January 14</a:t>
            </a:r>
            <a:r>
              <a:rPr lang="en-US" baseline="30000" dirty="0"/>
              <a:t>th</a:t>
            </a:r>
            <a:r>
              <a:rPr lang="en-US" dirty="0"/>
              <a:t>, 2020</a:t>
            </a:r>
            <a:endParaRPr lang="en-US" baseline="30000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3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44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06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8F967E-F5CD-48DF-8FD1-313400D6CA1D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6952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43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ACL = Access Control Lists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Plage lagon Boucan Canot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13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ACL = Access Control Lists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ACL = Access Control Lists</a:t>
            </a:r>
          </a:p>
          <a:p>
            <a:r>
              <a:rPr lang="en-US" dirty="0"/>
              <a:t>Public Folder Limits: https://docs.microsoft.com/en-us/exchange/collaboration/public-folders/limits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7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https://blogs.technet.microsoft.com/exchange/2018/04/10/exchange-2010-end-of-support-is-coming/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42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https://docs.microsoft.com/en-us/Exchange/collaboration/public-folders/limits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8F967E-F5CD-48DF-8FD1-313400D6CA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5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‹Nr.›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3287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CA6F54-6065-4052-89A5-84E48BED43EC}"/>
              </a:ext>
            </a:extLst>
          </p:cNvPr>
          <p:cNvSpPr/>
          <p:nvPr userDrawn="1"/>
        </p:nvSpPr>
        <p:spPr>
          <a:xfrm>
            <a:off x="0" y="4486274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EB6E878-789F-45C8-8F7C-59053C072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1" name="Title 15">
            <a:extLst>
              <a:ext uri="{FF2B5EF4-FFF2-40B4-BE49-F238E27FC236}">
                <a16:creationId xmlns:a16="http://schemas.microsoft.com/office/drawing/2014/main" id="{FCB76BEA-0A74-459B-84A7-F2C2AAF63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4486274"/>
            <a:ext cx="8546757" cy="100254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&lt;&lt; </a:t>
            </a:r>
            <a:r>
              <a:rPr lang="en-US" sz="2800" noProof="0" dirty="0">
                <a:solidFill>
                  <a:schemeClr val="bg1"/>
                </a:solidFill>
              </a:rPr>
              <a:t>Session Title </a:t>
            </a:r>
            <a:r>
              <a:rPr lang="fr-FR" sz="2800" dirty="0">
                <a:solidFill>
                  <a:schemeClr val="bg1"/>
                </a:solidFill>
              </a:rPr>
              <a:t>&gt;&gt;</a:t>
            </a:r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3975CA9D-1C76-4E59-A786-145980F95E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906" y="5528441"/>
            <a:ext cx="6942584" cy="37834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55468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4486274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152400" y="4486274"/>
            <a:ext cx="8546757" cy="100254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&lt;&lt; </a:t>
            </a:r>
            <a:r>
              <a:rPr lang="en-US" sz="2800" noProof="0" dirty="0">
                <a:solidFill>
                  <a:schemeClr val="bg1"/>
                </a:solidFill>
              </a:rPr>
              <a:t>Session Title </a:t>
            </a:r>
            <a:r>
              <a:rPr lang="fr-FR" sz="2800" dirty="0">
                <a:solidFill>
                  <a:schemeClr val="bg1"/>
                </a:solidFill>
              </a:rPr>
              <a:t>&gt;&gt;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66906" y="5528441"/>
            <a:ext cx="6942584" cy="37834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35993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0" dirty="0">
                <a:solidFill>
                  <a:schemeClr val="bg1"/>
                </a:solidFill>
                <a:latin typeface="+mn-lt"/>
              </a:rPr>
              <a:t>Thanks to our </a:t>
            </a:r>
            <a:r>
              <a:rPr lang="en-US" sz="5400" baseline="0" noProof="0" dirty="0">
                <a:solidFill>
                  <a:schemeClr val="bg1"/>
                </a:solidFill>
                <a:latin typeface="+mn-lt"/>
              </a:rPr>
              <a:t>sponsors</a:t>
            </a:r>
            <a:r>
              <a:rPr lang="en-US" sz="5400" noProof="0" dirty="0">
                <a:solidFill>
                  <a:schemeClr val="bg1"/>
                </a:solidFill>
                <a:latin typeface="+mn-lt"/>
              </a:rPr>
              <a:t>!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86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CFA3EB-2B10-40F1-A119-CF6954B79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5EA7FF-CC80-4E89-A49D-E4535547C1AC}"/>
              </a:ext>
            </a:extLst>
          </p:cNvPr>
          <p:cNvSpPr/>
          <p:nvPr userDrawn="1"/>
        </p:nvSpPr>
        <p:spPr>
          <a:xfrm>
            <a:off x="0" y="4486274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F3D3B25-9B2E-4C7B-8E9F-198D19328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0" name="Title 15">
            <a:extLst>
              <a:ext uri="{FF2B5EF4-FFF2-40B4-BE49-F238E27FC236}">
                <a16:creationId xmlns:a16="http://schemas.microsoft.com/office/drawing/2014/main" id="{9DDF8113-7B37-4E13-A285-67695640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4486274"/>
            <a:ext cx="8546757" cy="10025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&lt;&lt; Session title &gt;&gt;</a:t>
            </a:r>
            <a:endParaRPr lang="en-US" noProof="0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2B0AE893-3405-4B0B-8B6F-6C4F5DC94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906" y="5528441"/>
            <a:ext cx="6942584" cy="3783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06574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>
                <a:solidFill>
                  <a:schemeClr val="bg1"/>
                </a:solidFill>
                <a:latin typeface="+mn-lt"/>
              </a:rPr>
              <a:t>Merci à</a:t>
            </a:r>
            <a:r>
              <a:rPr lang="fr-BE" sz="5400" baseline="0" dirty="0">
                <a:solidFill>
                  <a:schemeClr val="bg1"/>
                </a:solidFill>
                <a:latin typeface="+mn-lt"/>
              </a:rPr>
              <a:t> nos sponsors </a:t>
            </a:r>
            <a:r>
              <a:rPr lang="fr-BE" sz="5400" dirty="0">
                <a:solidFill>
                  <a:schemeClr val="bg1"/>
                </a:solidFill>
                <a:latin typeface="+mn-lt"/>
              </a:rPr>
              <a:t>!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46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 err="1">
                <a:solidFill>
                  <a:schemeClr val="bg1"/>
                </a:solidFill>
                <a:latin typeface="+mn-lt"/>
              </a:rPr>
              <a:t>Demo</a:t>
            </a:r>
            <a:endParaRPr lang="fr-BE" sz="5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59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CFA3EB-2B10-40F1-A119-CF6954B798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85EA7FF-CC80-4E89-A49D-E4535547C1AC}"/>
              </a:ext>
            </a:extLst>
          </p:cNvPr>
          <p:cNvSpPr/>
          <p:nvPr userDrawn="1"/>
        </p:nvSpPr>
        <p:spPr>
          <a:xfrm>
            <a:off x="0" y="4486274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3F3D3B25-9B2E-4C7B-8E9F-198D19328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0" name="Title 15">
            <a:extLst>
              <a:ext uri="{FF2B5EF4-FFF2-40B4-BE49-F238E27FC236}">
                <a16:creationId xmlns:a16="http://schemas.microsoft.com/office/drawing/2014/main" id="{9DDF8113-7B37-4E13-A285-67695640E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4486274"/>
            <a:ext cx="8546757" cy="100254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&lt;&lt; Session title &gt;&gt;</a:t>
            </a:r>
            <a:endParaRPr lang="en-US" noProof="0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2B0AE893-3405-4B0B-8B6F-6C4F5DC94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906" y="5528441"/>
            <a:ext cx="6942584" cy="3783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123360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>
                <a:solidFill>
                  <a:schemeClr val="bg1"/>
                </a:solidFill>
                <a:latin typeface="+mn-lt"/>
              </a:rPr>
              <a:t>Merci à</a:t>
            </a:r>
            <a:r>
              <a:rPr lang="fr-BE" sz="5400" baseline="0" dirty="0">
                <a:solidFill>
                  <a:schemeClr val="bg1"/>
                </a:solidFill>
                <a:latin typeface="+mn-lt"/>
              </a:rPr>
              <a:t> nos sponsors </a:t>
            </a:r>
            <a:r>
              <a:rPr lang="fr-BE" sz="5400" dirty="0">
                <a:solidFill>
                  <a:schemeClr val="bg1"/>
                </a:solidFill>
                <a:latin typeface="+mn-lt"/>
              </a:rPr>
              <a:t>!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93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5400" dirty="0" err="1">
                <a:solidFill>
                  <a:schemeClr val="bg1"/>
                </a:solidFill>
                <a:latin typeface="+mn-lt"/>
              </a:rPr>
              <a:t>Demo</a:t>
            </a:r>
            <a:endParaRPr lang="fr-BE" sz="54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494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‹Nr.›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8405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‹Nr.›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1052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5D18-4F8B-4C70-BFDD-9FD806C401E9}" type="slidenum">
              <a:rPr lang="fr-FR" noProof="0" smtClean="0"/>
              <a:t>‹Nr.›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0487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AE0F-4F8C-4E63-B5C1-3ACD7FE2C1CE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TextBox 7"/>
          <p:cNvSpPr txBox="1"/>
          <p:nvPr userDrawn="1"/>
        </p:nvSpPr>
        <p:spPr>
          <a:xfrm>
            <a:off x="257175" y="4772025"/>
            <a:ext cx="7077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noProof="0" dirty="0">
                <a:solidFill>
                  <a:schemeClr val="bg1"/>
                </a:solidFill>
                <a:latin typeface="+mn-lt"/>
              </a:rPr>
              <a:t>Thanks</a:t>
            </a:r>
            <a:r>
              <a:rPr lang="en-US" sz="5400" baseline="0" noProof="0" dirty="0">
                <a:solidFill>
                  <a:schemeClr val="bg1"/>
                </a:solidFill>
                <a:latin typeface="+mn-lt"/>
              </a:rPr>
              <a:t> to our sponsors!</a:t>
            </a:r>
            <a:r>
              <a:rPr lang="en-US" sz="5400" noProof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7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CA6F54-6065-4052-89A5-84E48BED43EC}"/>
              </a:ext>
            </a:extLst>
          </p:cNvPr>
          <p:cNvSpPr/>
          <p:nvPr userDrawn="1"/>
        </p:nvSpPr>
        <p:spPr>
          <a:xfrm>
            <a:off x="0" y="4486274"/>
            <a:ext cx="878205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EB6E878-789F-45C8-8F7C-59053C0729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1" name="Title 15">
            <a:extLst>
              <a:ext uri="{FF2B5EF4-FFF2-40B4-BE49-F238E27FC236}">
                <a16:creationId xmlns:a16="http://schemas.microsoft.com/office/drawing/2014/main" id="{FCB76BEA-0A74-459B-84A7-F2C2AAF63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" y="4486274"/>
            <a:ext cx="8546757" cy="1002541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3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&lt;&lt; </a:t>
            </a:r>
            <a:r>
              <a:rPr lang="en-US" sz="2800" noProof="0" dirty="0">
                <a:solidFill>
                  <a:schemeClr val="bg1"/>
                </a:solidFill>
              </a:rPr>
              <a:t>Session Title </a:t>
            </a:r>
            <a:r>
              <a:rPr lang="fr-FR" sz="2800" dirty="0">
                <a:solidFill>
                  <a:schemeClr val="bg1"/>
                </a:solidFill>
              </a:rPr>
              <a:t>&gt;&gt;</a:t>
            </a:r>
            <a:endParaRPr lang="en-US" dirty="0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3975CA9D-1C76-4E59-A786-145980F95E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906" y="5528441"/>
            <a:ext cx="6942584" cy="37834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>
                <a:solidFill>
                  <a:schemeClr val="bg1"/>
                </a:solidFill>
              </a:rPr>
              <a:t>&lt;&lt;</a:t>
            </a:r>
            <a:r>
              <a:rPr lang="en-US" i="1" dirty="0">
                <a:solidFill>
                  <a:schemeClr val="bg1"/>
                </a:solidFill>
              </a:rPr>
              <a:t>twitter handle</a:t>
            </a:r>
            <a:r>
              <a:rPr lang="fr-FR" dirty="0">
                <a:solidFill>
                  <a:schemeClr val="bg1"/>
                </a:solidFill>
              </a:rPr>
              <a:t>&gt;&gt;</a:t>
            </a:r>
            <a:endParaRPr lang="fr-FR" noProof="1"/>
          </a:p>
        </p:txBody>
      </p:sp>
    </p:spTree>
    <p:extLst>
      <p:ext uri="{BB962C8B-B14F-4D97-AF65-F5344CB8AC3E}">
        <p14:creationId xmlns:p14="http://schemas.microsoft.com/office/powerpoint/2010/main" val="32239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92C990-0443-47C1-BE6D-4629ACA2AAB7}"/>
              </a:ext>
            </a:extLst>
          </p:cNvPr>
          <p:cNvSpPr/>
          <p:nvPr userDrawn="1"/>
        </p:nvSpPr>
        <p:spPr>
          <a:xfrm>
            <a:off x="-1" y="4486276"/>
            <a:ext cx="8778240" cy="143115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alpha val="75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</a:gradFill>
          <a:effectLst>
            <a:outerShdw blurRad="57150" dist="19050" dir="5400000" algn="ctr" rotWithShape="0">
              <a:schemeClr val="tx2">
                <a:alpha val="0"/>
              </a:scheme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C2FE9AE9-60EC-4FD3-9597-FD6459D64506}"/>
              </a:ext>
            </a:extLst>
          </p:cNvPr>
          <p:cNvSpPr txBox="1"/>
          <p:nvPr userDrawn="1"/>
        </p:nvSpPr>
        <p:spPr>
          <a:xfrm>
            <a:off x="0" y="4454744"/>
            <a:ext cx="8778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noProof="0" dirty="0">
                <a:solidFill>
                  <a:schemeClr val="bg1"/>
                </a:solidFill>
                <a:latin typeface="+mn-lt"/>
              </a:rPr>
              <a:t>Thanks</a:t>
            </a:r>
            <a:r>
              <a:rPr lang="en-US" sz="4800" baseline="0" noProof="0" dirty="0">
                <a:solidFill>
                  <a:schemeClr val="bg1"/>
                </a:solidFill>
                <a:latin typeface="+mn-lt"/>
              </a:rPr>
              <a:t> to our sponsors!</a:t>
            </a:r>
          </a:p>
          <a:p>
            <a:pPr algn="r"/>
            <a:r>
              <a:rPr lang="fr-FR" sz="4800" baseline="0" noProof="0" dirty="0">
                <a:solidFill>
                  <a:schemeClr val="bg1"/>
                </a:solidFill>
                <a:latin typeface="+mn-lt"/>
              </a:rPr>
              <a:t>Merci à nos sponsors</a:t>
            </a:r>
            <a:r>
              <a:rPr lang="fr-FR" sz="4800" noProof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8A0345A8-4288-47F4-966D-A4FC49ADF6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DB - Empty Green">
    <p:bg>
      <p:bgPr>
        <a:solidFill>
          <a:srgbClr val="7FB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06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DB - Empt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587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jpe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jpe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0"/>
          <p:cNvSpPr txBox="1">
            <a:spLocks/>
          </p:cNvSpPr>
          <p:nvPr userDrawn="1"/>
        </p:nvSpPr>
        <p:spPr>
          <a:xfrm>
            <a:off x="838200" y="6356350"/>
            <a:ext cx="2160373" cy="365125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1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 Aachen</a:t>
            </a:r>
          </a:p>
          <a:p>
            <a:pPr algn="ctr"/>
            <a:r>
              <a:rPr lang="en-US" sz="11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September 3</a:t>
            </a:r>
            <a:r>
              <a:rPr lang="en-US" sz="1100" b="0" kern="1200" baseline="30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11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2018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0883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5D18-4F8B-4C70-BFDD-9FD806C401E9}" type="slidenum">
              <a:rPr lang="fr-FR" noProof="0" smtClean="0"/>
              <a:t>‹Nr.›</a:t>
            </a:fld>
            <a:endParaRPr lang="fr-FR" noProof="0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08973" y="365125"/>
            <a:ext cx="1344827" cy="134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13" r:id="rId5"/>
    <p:sldLayoutId id="2147483729" r:id="rId6"/>
    <p:sldLayoutId id="214748373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DA3711-4A75-441F-A184-2031494D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B717A-83B8-4F33-BB2B-8E682677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DAF9C1-A48B-447F-B362-947C63F4D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31875-81B2-40C7-BAA4-C6BCADFD803C}" type="datetimeFigureOut">
              <a:rPr lang="de-DE" smtClean="0"/>
              <a:t>28.07.2019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CE9E3-9E5B-4B0B-A30D-8C28A5022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4144F-F2B6-4184-A4CB-B26A596D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04D98-5D12-4E30-9BB6-C303D9D82A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76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http://www.cityfahrten.de/images/staedte/aachen/aachen-dom.jpg">
            <a:extLst>
              <a:ext uri="{FF2B5EF4-FFF2-40B4-BE49-F238E27FC236}">
                <a16:creationId xmlns:a16="http://schemas.microsoft.com/office/drawing/2014/main" id="{ED1B6516-A762-4F1D-8153-7939B9FB137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3" r="13711"/>
          <a:stretch/>
        </p:blipFill>
        <p:spPr bwMode="auto">
          <a:xfrm>
            <a:off x="0" y="-57150"/>
            <a:ext cx="12192000" cy="691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DE32C-0440-43F7-88CB-6D54BCF8133B}" type="datetimeFigureOut">
              <a:rPr lang="en-US" smtClean="0"/>
              <a:t>7/28/2019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FCB4-B33A-4BD4-8886-DCDAB830DA18}" type="slidenum">
              <a:rPr lang="en-US" smtClean="0"/>
              <a:t>‹Nr.›</a:t>
            </a:fld>
            <a:endParaRPr lang="en-US"/>
          </a:p>
        </p:txBody>
      </p:sp>
      <p:pic>
        <p:nvPicPr>
          <p:cNvPr id="13" name="Picture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7775" y="4486274"/>
            <a:ext cx="1428750" cy="1428750"/>
          </a:xfrm>
          <a:prstGeom prst="rect">
            <a:avLst/>
          </a:prstGeom>
        </p:spPr>
      </p:pic>
      <p:sp>
        <p:nvSpPr>
          <p:cNvPr id="14" name="Title 10">
            <a:extLst>
              <a:ext uri="{FF2B5EF4-FFF2-40B4-BE49-F238E27FC236}">
                <a16:creationId xmlns:a16="http://schemas.microsoft.com/office/drawing/2014/main" id="{466E9462-423B-4938-A402-09AE65295E1E}"/>
              </a:ext>
            </a:extLst>
          </p:cNvPr>
          <p:cNvSpPr txBox="1">
            <a:spLocks/>
          </p:cNvSpPr>
          <p:nvPr userDrawn="1"/>
        </p:nvSpPr>
        <p:spPr>
          <a:xfrm>
            <a:off x="9438290" y="0"/>
            <a:ext cx="2753709" cy="923744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 Aachen</a:t>
            </a:r>
          </a:p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September 3</a:t>
            </a:r>
            <a:r>
              <a:rPr lang="en-US" sz="2000" b="0" kern="1200" baseline="30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02510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6EFA74D-C140-4FE7-A691-B27040AF7B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72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noProof="0" dirty="0"/>
              <a:t>Edit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D806D-32F2-4101-81C7-805AA17F071B}" type="datetimeFigureOut">
              <a:rPr lang="fr-FR" noProof="0" smtClean="0"/>
              <a:t>28/07/2019</a:t>
            </a:fld>
            <a:endParaRPr lang="fr-FR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AE0F-4F8C-4E63-B5C1-3ACD7FE2C1CE}" type="slidenum">
              <a:rPr lang="fr-FR" noProof="0" smtClean="0"/>
              <a:t>‹Nr.›</a:t>
            </a:fld>
            <a:endParaRPr lang="fr-FR" noProof="0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E30AD3-B0CC-421F-BC53-AA8D403BCDE7}"/>
              </a:ext>
            </a:extLst>
          </p:cNvPr>
          <p:cNvSpPr txBox="1">
            <a:spLocks/>
          </p:cNvSpPr>
          <p:nvPr userDrawn="1"/>
        </p:nvSpPr>
        <p:spPr>
          <a:xfrm>
            <a:off x="9438290" y="0"/>
            <a:ext cx="2753709" cy="923744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 Aachen</a:t>
            </a:r>
          </a:p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September 3</a:t>
            </a:r>
            <a:r>
              <a:rPr lang="en-US" sz="2000" b="0" kern="1200" baseline="30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627893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4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1.staticflickr.com/6/5639/21773611028_45aec2f192_b.jpg">
            <a:extLst>
              <a:ext uri="{FF2B5EF4-FFF2-40B4-BE49-F238E27FC236}">
                <a16:creationId xmlns:a16="http://schemas.microsoft.com/office/drawing/2014/main" id="{5B21568E-D3FA-4821-9EF5-9BA0C9E04ED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21"/>
          <a:stretch/>
        </p:blipFill>
        <p:spPr bwMode="auto">
          <a:xfrm>
            <a:off x="0" y="-95250"/>
            <a:ext cx="12192000" cy="70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0BFC9D82-8151-4BDE-8EA9-B5850920577A}"/>
              </a:ext>
            </a:extLst>
          </p:cNvPr>
          <p:cNvSpPr txBox="1">
            <a:spLocks/>
          </p:cNvSpPr>
          <p:nvPr userDrawn="1"/>
        </p:nvSpPr>
        <p:spPr>
          <a:xfrm>
            <a:off x="9438290" y="0"/>
            <a:ext cx="2753709" cy="923744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 Aachen</a:t>
            </a:r>
          </a:p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September 3</a:t>
            </a:r>
            <a:r>
              <a:rPr lang="en-US" sz="2000" b="0" kern="1200" baseline="30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93235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4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BFC9D82-8151-4BDE-8EA9-B5850920577A}"/>
              </a:ext>
            </a:extLst>
          </p:cNvPr>
          <p:cNvSpPr txBox="1">
            <a:spLocks/>
          </p:cNvSpPr>
          <p:nvPr userDrawn="1"/>
        </p:nvSpPr>
        <p:spPr>
          <a:xfrm>
            <a:off x="9438290" y="0"/>
            <a:ext cx="2753709" cy="923744"/>
          </a:xfrm>
          <a:prstGeom prst="rect">
            <a:avLst/>
          </a:prstGeom>
          <a:solidFill>
            <a:srgbClr val="7FBA00"/>
          </a:solidFill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aOS Aachen</a:t>
            </a:r>
          </a:p>
          <a:p>
            <a:pPr algn="ctr"/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September 3</a:t>
            </a:r>
            <a:r>
              <a:rPr lang="en-US" sz="2000" b="0" kern="1200" baseline="300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rd</a:t>
            </a:r>
            <a:r>
              <a:rPr lang="en-US" sz="2000" b="0" kern="1200" noProof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2018</a:t>
            </a:r>
          </a:p>
        </p:txBody>
      </p:sp>
      <p:pic>
        <p:nvPicPr>
          <p:cNvPr id="3074" name="Picture 2" descr="https://images.pexels.com/photos/372329/pexels-photo-372329.jpeg?auto=compress&amp;cs=tinysrgb&amp;dpr=2&amp;h=750&amp;w=1260">
            <a:extLst>
              <a:ext uri="{FF2B5EF4-FFF2-40B4-BE49-F238E27FC236}">
                <a16:creationId xmlns:a16="http://schemas.microsoft.com/office/drawing/2014/main" id="{A8D0A2E9-D54C-423F-B4B7-F91D329D7B8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2" b="7812"/>
          <a:stretch/>
        </p:blipFill>
        <p:spPr bwMode="auto">
          <a:xfrm>
            <a:off x="-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5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MSPFBatchMigrati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5" Type="http://schemas.openxmlformats.org/officeDocument/2006/relationships/image" Target="../media/image21.emf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emf"/><Relationship Id="rId11" Type="http://schemas.openxmlformats.org/officeDocument/2006/relationships/image" Target="../media/image15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://blog.stensitzki.d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aOSAachen201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blog.stensitzki.de/" TargetMode="External"/><Relationship Id="rId4" Type="http://schemas.openxmlformats.org/officeDocument/2006/relationships/hyperlink" Target="mailto:Thomas.Stensitzki@Granikos.eu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11" Type="http://schemas.openxmlformats.org/officeDocument/2006/relationships/image" Target="../media/image35.jpeg"/><Relationship Id="rId5" Type="http://schemas.openxmlformats.org/officeDocument/2006/relationships/image" Target="../media/image29.jpeg"/><Relationship Id="rId10" Type="http://schemas.openxmlformats.org/officeDocument/2006/relationships/image" Target="../media/image34.png"/><Relationship Id="rId4" Type="http://schemas.openxmlformats.org/officeDocument/2006/relationships/image" Target="../media/image3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ModernPFMig" TargetMode="External"/><Relationship Id="rId7" Type="http://schemas.openxmlformats.org/officeDocument/2006/relationships/hyperlink" Target="http://scripts.granikos.eu/" TargetMode="External"/><Relationship Id="rId2" Type="http://schemas.openxmlformats.org/officeDocument/2006/relationships/hyperlink" Target="https://go.granikos.eu/MSPFNote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.granikos.eu/PfReplReport" TargetMode="External"/><Relationship Id="rId5" Type="http://schemas.openxmlformats.org/officeDocument/2006/relationships/hyperlink" Target="https://go.granikos.eu/PFMigActionPlan" TargetMode="External"/><Relationship Id="rId4" Type="http://schemas.openxmlformats.org/officeDocument/2006/relationships/hyperlink" Target="https://go.granikos.eu/FixPFNam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emf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4AC22A-3880-4514-A257-04C7ABD3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Migrating Legacy Public Folders to Modern Public Folders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360F1-51D5-4BAC-B186-047F4F13DA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stensitzki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Migration to Modern Public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6C88B-C38A-4FF1-92E9-C6569DFF3D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stensitzki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94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39EEC-3E82-469A-9025-2D01CEA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Legacy Public Folders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7D30-C19C-4DB3-8B3F-E5698246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32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Upgrade to </a:t>
            </a:r>
            <a:r>
              <a:rPr lang="en-US" b="1" dirty="0">
                <a:solidFill>
                  <a:schemeClr val="accent5"/>
                </a:solidFill>
              </a:rPr>
              <a:t>Exchange Server 2010 UR 8 </a:t>
            </a:r>
            <a:r>
              <a:rPr lang="en-US" dirty="0">
                <a:solidFill>
                  <a:schemeClr val="accent5"/>
                </a:solidFill>
              </a:rPr>
              <a:t>or newer (</a:t>
            </a:r>
            <a:r>
              <a:rPr lang="en-US" i="1" dirty="0">
                <a:solidFill>
                  <a:schemeClr val="accent5"/>
                </a:solidFill>
              </a:rPr>
              <a:t>UR 23 latest</a:t>
            </a:r>
            <a:r>
              <a:rPr lang="en-US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Check public folder </a:t>
            </a:r>
            <a:r>
              <a:rPr lang="en-US" b="1" dirty="0">
                <a:solidFill>
                  <a:schemeClr val="accent5"/>
                </a:solidFill>
              </a:rPr>
              <a:t>replication</a:t>
            </a:r>
            <a:r>
              <a:rPr lang="en-US" dirty="0">
                <a:solidFill>
                  <a:schemeClr val="accent5"/>
                </a:solidFill>
              </a:rPr>
              <a:t> of public folder databases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Cleanup public folders </a:t>
            </a:r>
            <a:r>
              <a:rPr lang="en-US" b="1" dirty="0">
                <a:solidFill>
                  <a:schemeClr val="accent5"/>
                </a:solidFill>
              </a:rPr>
              <a:t>access control lists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Cleanup </a:t>
            </a:r>
            <a:r>
              <a:rPr lang="en-US" b="1" dirty="0">
                <a:solidFill>
                  <a:schemeClr val="accent5"/>
                </a:solidFill>
              </a:rPr>
              <a:t>orphaned email activated public folder objects</a:t>
            </a:r>
            <a:r>
              <a:rPr lang="en-US" b="1" i="1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in Active Directory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Remove </a:t>
            </a:r>
            <a:r>
              <a:rPr lang="en-US" b="1" dirty="0">
                <a:solidFill>
                  <a:schemeClr val="accent5"/>
                </a:solidFill>
              </a:rPr>
              <a:t>private</a:t>
            </a:r>
            <a:r>
              <a:rPr lang="en-US" i="1" dirty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attribute on all public folder objects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Reduce the </a:t>
            </a:r>
            <a:r>
              <a:rPr lang="en-US" b="1" dirty="0">
                <a:solidFill>
                  <a:schemeClr val="accent5"/>
                </a:solidFill>
              </a:rPr>
              <a:t>number</a:t>
            </a:r>
            <a:r>
              <a:rPr lang="en-US" dirty="0">
                <a:solidFill>
                  <a:schemeClr val="accent5"/>
                </a:solidFill>
              </a:rPr>
              <a:t> of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Challenge the use of </a:t>
            </a:r>
            <a:r>
              <a:rPr lang="en-US" b="1" dirty="0">
                <a:solidFill>
                  <a:schemeClr val="accent5"/>
                </a:solidFill>
              </a:rPr>
              <a:t>email enabled public folders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724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39EEC-3E82-469A-9025-2D01CEA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your Legacy Public Folders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7D30-C19C-4DB3-8B3F-E5698246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Update public folder names to </a:t>
            </a:r>
            <a:r>
              <a:rPr lang="en-US" b="1" dirty="0">
                <a:solidFill>
                  <a:schemeClr val="accent5"/>
                </a:solidFill>
              </a:rPr>
              <a:t>exclude</a:t>
            </a:r>
            <a:r>
              <a:rPr lang="en-US" dirty="0">
                <a:solidFill>
                  <a:schemeClr val="accent5"/>
                </a:solidFill>
              </a:rPr>
              <a:t> ‘\’, ‘/’ and leading/trailing spaces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Have </a:t>
            </a:r>
            <a:r>
              <a:rPr lang="en-US" b="1" dirty="0">
                <a:solidFill>
                  <a:schemeClr val="accent5"/>
                </a:solidFill>
              </a:rPr>
              <a:t>OutlookAnywhere</a:t>
            </a:r>
            <a:r>
              <a:rPr lang="en-US" dirty="0">
                <a:solidFill>
                  <a:schemeClr val="accent5"/>
                </a:solidFill>
              </a:rPr>
              <a:t> published to the </a:t>
            </a:r>
            <a:r>
              <a:rPr lang="en-US" b="1" dirty="0">
                <a:solidFill>
                  <a:schemeClr val="accent5"/>
                </a:solidFill>
              </a:rPr>
              <a:t>Internet</a:t>
            </a:r>
            <a:r>
              <a:rPr lang="en-US" dirty="0">
                <a:solidFill>
                  <a:schemeClr val="accent5"/>
                </a:solidFill>
              </a:rPr>
              <a:t> when migrating to Exchange Online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Have </a:t>
            </a:r>
            <a:r>
              <a:rPr lang="en-US" b="1" dirty="0">
                <a:solidFill>
                  <a:schemeClr val="accent5"/>
                </a:solidFill>
              </a:rPr>
              <a:t>AutoDiscover</a:t>
            </a:r>
            <a:r>
              <a:rPr lang="en-US" dirty="0">
                <a:solidFill>
                  <a:schemeClr val="accent5"/>
                </a:solidFill>
              </a:rPr>
              <a:t> published </a:t>
            </a:r>
            <a:r>
              <a:rPr lang="en-US" b="1" dirty="0">
                <a:solidFill>
                  <a:schemeClr val="accent5"/>
                </a:solidFill>
              </a:rPr>
              <a:t>internally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b="1" dirty="0">
                <a:solidFill>
                  <a:schemeClr val="accent5"/>
                </a:solidFill>
              </a:rPr>
              <a:t>externally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9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39EEC-3E82-469A-9025-2D01CEA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Folder Migration Steps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7D30-C19C-4DB3-8B3F-E5698246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Download an prepare the migration CSV Scripts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Cleanup any existing Public Folder migrations, if any exist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Prepare the modern Public Folder infrastructure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Create and start the migration batch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Monitor the migration batch and remove all issues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Finalize</a:t>
            </a:r>
            <a:r>
              <a:rPr lang="en-US" dirty="0">
                <a:solidFill>
                  <a:schemeClr val="accent5"/>
                </a:solidFill>
              </a:rPr>
              <a:t> the migration batch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5"/>
                </a:solidFill>
                <a:sym typeface="Wingdings" panose="05000000000000000000" pitchFamily="2" charset="2"/>
              </a:rPr>
              <a:t>downtime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 for Public Folder access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Test  access to modern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Switch access to modern Public Folder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 Point of no return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69FE5B7-AB00-4AA9-BBD1-82440E9E0583}"/>
              </a:ext>
            </a:extLst>
          </p:cNvPr>
          <p:cNvSpPr txBox="1"/>
          <p:nvPr/>
        </p:nvSpPr>
        <p:spPr>
          <a:xfrm>
            <a:off x="3273779" y="6378222"/>
            <a:ext cx="8263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https://go.granikos.eu/MSPFBatchMigration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7383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948C3-1C74-44D9-BCFE-FBA2CA22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Folder Migration Action Plan</a:t>
            </a:r>
          </a:p>
        </p:txBody>
      </p:sp>
      <p:pic>
        <p:nvPicPr>
          <p:cNvPr id="6" name="Grafik 5" descr="Ein Bild, das Screenshot enthält.&#10;&#10;Mit hoher Zuverlässigkeit generierte Beschreibung">
            <a:extLst>
              <a:ext uri="{FF2B5EF4-FFF2-40B4-BE49-F238E27FC236}">
                <a16:creationId xmlns:a16="http://schemas.microsoft.com/office/drawing/2014/main" id="{2A1A5E1B-8593-4398-925E-84A032078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25" y="1798184"/>
            <a:ext cx="9187149" cy="46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727AC2-D3FE-470B-9A47-68A77DA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 Exchange On-Premises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2663218-9004-4BCA-87AC-8B4BBE8EBF04}"/>
              </a:ext>
            </a:extLst>
          </p:cNvPr>
          <p:cNvGrpSpPr/>
          <p:nvPr/>
        </p:nvGrpSpPr>
        <p:grpSpPr>
          <a:xfrm>
            <a:off x="3709791" y="1305051"/>
            <a:ext cx="4476047" cy="4982859"/>
            <a:chOff x="3709791" y="1305051"/>
            <a:chExt cx="4476047" cy="498285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DA6A186-CA9A-4F9B-AD0B-D2699A09BAFB}"/>
                </a:ext>
              </a:extLst>
            </p:cNvPr>
            <p:cNvSpPr/>
            <p:nvPr/>
          </p:nvSpPr>
          <p:spPr>
            <a:xfrm>
              <a:off x="3709791" y="1344304"/>
              <a:ext cx="4476047" cy="494360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EED3336-8905-4A13-A476-E9800189ABF6}"/>
                </a:ext>
              </a:extLst>
            </p:cNvPr>
            <p:cNvSpPr txBox="1"/>
            <p:nvPr/>
          </p:nvSpPr>
          <p:spPr>
            <a:xfrm>
              <a:off x="3939085" y="1305051"/>
              <a:ext cx="402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Exchange Organization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2DCC909-8EC8-4329-AB15-D1414A18246B}"/>
              </a:ext>
            </a:extLst>
          </p:cNvPr>
          <p:cNvGrpSpPr/>
          <p:nvPr/>
        </p:nvGrpSpPr>
        <p:grpSpPr>
          <a:xfrm>
            <a:off x="3759043" y="1690688"/>
            <a:ext cx="4524619" cy="2480121"/>
            <a:chOff x="3759043" y="1690688"/>
            <a:chExt cx="4524619" cy="2480121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88CB8604-8090-4C29-AA1E-05BB084912AF}"/>
                </a:ext>
              </a:extLst>
            </p:cNvPr>
            <p:cNvSpPr/>
            <p:nvPr/>
          </p:nvSpPr>
          <p:spPr>
            <a:xfrm>
              <a:off x="3939086" y="1690688"/>
              <a:ext cx="4020185" cy="2480121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7A07D88-441D-46B9-AB16-8FF9D2278710}"/>
                </a:ext>
              </a:extLst>
            </p:cNvPr>
            <p:cNvGrpSpPr/>
            <p:nvPr/>
          </p:nvGrpSpPr>
          <p:grpSpPr>
            <a:xfrm>
              <a:off x="5630773" y="2317326"/>
              <a:ext cx="2652889" cy="1720797"/>
              <a:chOff x="2192248" y="2317326"/>
              <a:chExt cx="2652889" cy="1720797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7573705-C1F7-4469-9E8C-216FFA67D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1314" y="2317326"/>
                <a:ext cx="1114759" cy="1257408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35A72CA-5CA3-409D-BA21-2E97CC13D641}"/>
                  </a:ext>
                </a:extLst>
              </p:cNvPr>
              <p:cNvSpPr txBox="1"/>
              <p:nvPr/>
            </p:nvSpPr>
            <p:spPr>
              <a:xfrm>
                <a:off x="2192248" y="3453348"/>
                <a:ext cx="26528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Exchange 2010</a:t>
                </a:r>
                <a:br>
                  <a:rPr lang="en-US" sz="1600" dirty="0"/>
                </a:br>
                <a:r>
                  <a:rPr lang="en-US" sz="1600" dirty="0"/>
                  <a:t>Multi-Role Server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0D64E29-AD2C-4D5F-858E-9A3AEEA8E41F}"/>
                </a:ext>
              </a:extLst>
            </p:cNvPr>
            <p:cNvGrpSpPr/>
            <p:nvPr/>
          </p:nvGrpSpPr>
          <p:grpSpPr>
            <a:xfrm>
              <a:off x="3759043" y="2862466"/>
              <a:ext cx="1983403" cy="825718"/>
              <a:chOff x="320518" y="2862466"/>
              <a:chExt cx="1983403" cy="825718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DB3421AC-378C-4580-A0CF-E72A75343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1225" y="2862466"/>
                <a:ext cx="703350" cy="556018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B2C5C79-D474-4915-8C66-C0EAF7995D6D}"/>
                  </a:ext>
                </a:extLst>
              </p:cNvPr>
              <p:cNvSpPr txBox="1"/>
              <p:nvPr/>
            </p:nvSpPr>
            <p:spPr>
              <a:xfrm>
                <a:off x="320518" y="3349630"/>
                <a:ext cx="1983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Public Folders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BAE2C93-7808-490E-85E5-3B6FC776C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8750" y="3179882"/>
              <a:ext cx="1101419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2C5F9FC8-1ABD-48C4-A018-BDE50F0E5442}"/>
              </a:ext>
            </a:extLst>
          </p:cNvPr>
          <p:cNvGrpSpPr/>
          <p:nvPr/>
        </p:nvGrpSpPr>
        <p:grpSpPr>
          <a:xfrm>
            <a:off x="3739424" y="4274527"/>
            <a:ext cx="4544238" cy="1896588"/>
            <a:chOff x="3739424" y="4274527"/>
            <a:chExt cx="4544238" cy="1896588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95D25B87-010B-4DB4-85CB-2C31F7229B22}"/>
                </a:ext>
              </a:extLst>
            </p:cNvPr>
            <p:cNvSpPr/>
            <p:nvPr/>
          </p:nvSpPr>
          <p:spPr>
            <a:xfrm>
              <a:off x="3939085" y="4274527"/>
              <a:ext cx="4020185" cy="1896588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380E86E-1FAC-4205-9DF1-7B17CC5490C2}"/>
                </a:ext>
              </a:extLst>
            </p:cNvPr>
            <p:cNvGrpSpPr/>
            <p:nvPr/>
          </p:nvGrpSpPr>
          <p:grpSpPr>
            <a:xfrm>
              <a:off x="5630773" y="4497900"/>
              <a:ext cx="2652889" cy="1673215"/>
              <a:chOff x="2192248" y="4497900"/>
              <a:chExt cx="2652889" cy="1673215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07455EBE-3D11-4CCA-AAAF-08FC4EE0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1314" y="4497900"/>
                <a:ext cx="1227760" cy="1184174"/>
              </a:xfrm>
              <a:prstGeom prst="rect">
                <a:avLst/>
              </a:prstGeom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34FA4D9-EA62-48A4-962A-2CC10FE6DD9E}"/>
                  </a:ext>
                </a:extLst>
              </p:cNvPr>
              <p:cNvSpPr txBox="1"/>
              <p:nvPr/>
            </p:nvSpPr>
            <p:spPr>
              <a:xfrm>
                <a:off x="2192248" y="5586340"/>
                <a:ext cx="26528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Exchange 2016</a:t>
                </a:r>
                <a:br>
                  <a:rPr lang="en-US" sz="1600" dirty="0"/>
                </a:br>
                <a:r>
                  <a:rPr lang="en-US" sz="1600" dirty="0"/>
                  <a:t>Mailbox Server</a:t>
                </a:r>
              </a:p>
            </p:txBody>
          </p:sp>
        </p:grp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98F3876C-E42F-4F15-847C-7AF4F9CAF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8420" y="5380157"/>
              <a:ext cx="1101419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8" name="Gruppieren 57">
              <a:extLst>
                <a:ext uri="{FF2B5EF4-FFF2-40B4-BE49-F238E27FC236}">
                  <a16:creationId xmlns:a16="http://schemas.microsoft.com/office/drawing/2014/main" id="{D798F997-006F-4B6A-99BB-15273E978F17}"/>
                </a:ext>
              </a:extLst>
            </p:cNvPr>
            <p:cNvGrpSpPr/>
            <p:nvPr/>
          </p:nvGrpSpPr>
          <p:grpSpPr>
            <a:xfrm>
              <a:off x="3739424" y="5022383"/>
              <a:ext cx="2275882" cy="904533"/>
              <a:chOff x="9721159" y="2783651"/>
              <a:chExt cx="2275882" cy="904533"/>
            </a:xfrm>
          </p:grpSpPr>
          <p:pic>
            <p:nvPicPr>
              <p:cNvPr id="59" name="Grafik 58">
                <a:extLst>
                  <a:ext uri="{FF2B5EF4-FFF2-40B4-BE49-F238E27FC236}">
                    <a16:creationId xmlns:a16="http://schemas.microsoft.com/office/drawing/2014/main" id="{1C7189F6-9294-4C64-9EC1-9BC42B6C5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07425" y="2783651"/>
                <a:ext cx="703350" cy="634833"/>
              </a:xfrm>
              <a:prstGeom prst="rect">
                <a:avLst/>
              </a:prstGeom>
            </p:spPr>
          </p:pic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9BDE86E7-C4D2-4B66-BFDA-E0675186B848}"/>
                  </a:ext>
                </a:extLst>
              </p:cNvPr>
              <p:cNvSpPr txBox="1"/>
              <p:nvPr/>
            </p:nvSpPr>
            <p:spPr>
              <a:xfrm>
                <a:off x="9721159" y="3349630"/>
                <a:ext cx="2275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Modern Public Folders</a:t>
                </a:r>
              </a:p>
            </p:txBody>
          </p:sp>
        </p:grpSp>
      </p:grp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416591C-BD08-4A02-A7CF-0D68A7A13AB3}"/>
              </a:ext>
            </a:extLst>
          </p:cNvPr>
          <p:cNvCxnSpPr>
            <a:cxnSpLocks/>
          </p:cNvCxnSpPr>
          <p:nvPr/>
        </p:nvCxnSpPr>
        <p:spPr>
          <a:xfrm flipH="1" flipV="1">
            <a:off x="6732192" y="3518907"/>
            <a:ext cx="1" cy="978993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9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727AC2-D3FE-470B-9A47-68A77DA6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to Exchange Online</a:t>
            </a:r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EEAF7AB1-D796-4435-B9CC-247F6B746E70}"/>
              </a:ext>
            </a:extLst>
          </p:cNvPr>
          <p:cNvGrpSpPr/>
          <p:nvPr/>
        </p:nvGrpSpPr>
        <p:grpSpPr>
          <a:xfrm>
            <a:off x="5102016" y="1690687"/>
            <a:ext cx="1987969" cy="4597223"/>
            <a:chOff x="5102016" y="1690687"/>
            <a:chExt cx="1987969" cy="4597223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5639CD35-9AAD-47A8-BD4E-9F27D5F4B6E4}"/>
                </a:ext>
              </a:extLst>
            </p:cNvPr>
            <p:cNvSpPr/>
            <p:nvPr/>
          </p:nvSpPr>
          <p:spPr>
            <a:xfrm>
              <a:off x="5403375" y="1690687"/>
              <a:ext cx="1379094" cy="4597223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Perimeter Network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4B65030-5603-4686-B1E0-2F757CA4B6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6635" y="3683696"/>
              <a:ext cx="703350" cy="64460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38896104-A405-4508-BB9C-59CA9191B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2016" y="3683696"/>
              <a:ext cx="703350" cy="644600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78B69542-6D2F-4C64-B034-07F169BA14AD}"/>
              </a:ext>
            </a:extLst>
          </p:cNvPr>
          <p:cNvGrpSpPr/>
          <p:nvPr/>
        </p:nvGrpSpPr>
        <p:grpSpPr>
          <a:xfrm>
            <a:off x="7438531" y="1117511"/>
            <a:ext cx="4558510" cy="5053604"/>
            <a:chOff x="7438531" y="1117511"/>
            <a:chExt cx="4558510" cy="5053604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884B5DC-0D89-46EA-93F0-5396A1CAF7D2}"/>
                </a:ext>
              </a:extLst>
            </p:cNvPr>
            <p:cNvSpPr/>
            <p:nvPr/>
          </p:nvSpPr>
          <p:spPr>
            <a:xfrm>
              <a:off x="7438531" y="1785500"/>
              <a:ext cx="4558510" cy="4385615"/>
            </a:xfrm>
            <a:prstGeom prst="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AD61BAD6-4367-4B62-ACBC-D9DBB5278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3021" y="1117511"/>
              <a:ext cx="1644141" cy="1076966"/>
            </a:xfrm>
            <a:prstGeom prst="rect">
              <a:avLst/>
            </a:prstGeom>
          </p:spPr>
        </p:pic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037B783C-CA08-4FF9-BC6F-A24A7EBD187F}"/>
              </a:ext>
            </a:extLst>
          </p:cNvPr>
          <p:cNvGrpSpPr/>
          <p:nvPr/>
        </p:nvGrpSpPr>
        <p:grpSpPr>
          <a:xfrm>
            <a:off x="500560" y="4274527"/>
            <a:ext cx="4344577" cy="1896588"/>
            <a:chOff x="500560" y="4274527"/>
            <a:chExt cx="4344577" cy="1896588"/>
          </a:xfrm>
        </p:grpSpPr>
        <p:sp>
          <p:nvSpPr>
            <p:cNvPr id="26" name="Rechteck: abgerundete Ecken 25">
              <a:extLst>
                <a:ext uri="{FF2B5EF4-FFF2-40B4-BE49-F238E27FC236}">
                  <a16:creationId xmlns:a16="http://schemas.microsoft.com/office/drawing/2014/main" id="{95D25B87-010B-4DB4-85CB-2C31F7229B22}"/>
                </a:ext>
              </a:extLst>
            </p:cNvPr>
            <p:cNvSpPr/>
            <p:nvPr/>
          </p:nvSpPr>
          <p:spPr>
            <a:xfrm>
              <a:off x="500560" y="4274527"/>
              <a:ext cx="4020185" cy="1896588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B380E86E-1FAC-4205-9DF1-7B17CC5490C2}"/>
                </a:ext>
              </a:extLst>
            </p:cNvPr>
            <p:cNvGrpSpPr/>
            <p:nvPr/>
          </p:nvGrpSpPr>
          <p:grpSpPr>
            <a:xfrm>
              <a:off x="2192248" y="4497900"/>
              <a:ext cx="2652889" cy="1673215"/>
              <a:chOff x="2192248" y="4497900"/>
              <a:chExt cx="2652889" cy="1673215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07455EBE-3D11-4CCA-AAAF-08FC4EE07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1314" y="4497900"/>
                <a:ext cx="1227760" cy="1184174"/>
              </a:xfrm>
              <a:prstGeom prst="rect">
                <a:avLst/>
              </a:prstGeom>
            </p:spPr>
          </p:pic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34FA4D9-EA62-48A4-962A-2CC10FE6DD9E}"/>
                  </a:ext>
                </a:extLst>
              </p:cNvPr>
              <p:cNvSpPr txBox="1"/>
              <p:nvPr/>
            </p:nvSpPr>
            <p:spPr>
              <a:xfrm>
                <a:off x="2192248" y="5586340"/>
                <a:ext cx="26528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Exchange 2016</a:t>
                </a:r>
                <a:br>
                  <a:rPr lang="en-US" sz="1600" dirty="0"/>
                </a:br>
                <a:r>
                  <a:rPr lang="en-US" sz="1600" dirty="0"/>
                  <a:t>Coexistence Server</a:t>
                </a:r>
              </a:p>
            </p:txBody>
          </p:sp>
        </p:grpSp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14DDF1F6-CAD4-49EF-94D4-645EAC3D9C47}"/>
              </a:ext>
            </a:extLst>
          </p:cNvPr>
          <p:cNvGrpSpPr/>
          <p:nvPr/>
        </p:nvGrpSpPr>
        <p:grpSpPr>
          <a:xfrm>
            <a:off x="7286131" y="2773366"/>
            <a:ext cx="4710910" cy="914818"/>
            <a:chOff x="7286131" y="2773366"/>
            <a:chExt cx="4710910" cy="914818"/>
          </a:xfrm>
        </p:grpSpPr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4CB8098C-80C0-4F1C-8154-825B06BB39FF}"/>
                </a:ext>
              </a:extLst>
            </p:cNvPr>
            <p:cNvGrpSpPr/>
            <p:nvPr/>
          </p:nvGrpSpPr>
          <p:grpSpPr>
            <a:xfrm>
              <a:off x="9721159" y="2783651"/>
              <a:ext cx="2275882" cy="904533"/>
              <a:chOff x="9721159" y="2783651"/>
              <a:chExt cx="2275882" cy="904533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28178D92-C16B-4CCB-8674-E0E1A05C8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07425" y="2783651"/>
                <a:ext cx="703350" cy="634833"/>
              </a:xfrm>
              <a:prstGeom prst="rect">
                <a:avLst/>
              </a:prstGeom>
            </p:spPr>
          </p:pic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3497C7B2-D40B-4735-9F13-FDB78E48BD4B}"/>
                  </a:ext>
                </a:extLst>
              </p:cNvPr>
              <p:cNvSpPr txBox="1"/>
              <p:nvPr/>
            </p:nvSpPr>
            <p:spPr>
              <a:xfrm>
                <a:off x="9721159" y="3349630"/>
                <a:ext cx="2275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Modern Public Folders</a:t>
                </a:r>
              </a:p>
            </p:txBody>
          </p:sp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D434DBED-189D-49CD-9972-E463338F12AC}"/>
                </a:ext>
              </a:extLst>
            </p:cNvPr>
            <p:cNvGrpSpPr/>
            <p:nvPr/>
          </p:nvGrpSpPr>
          <p:grpSpPr>
            <a:xfrm>
              <a:off x="7286131" y="2773366"/>
              <a:ext cx="2866824" cy="830997"/>
              <a:chOff x="7438531" y="2773366"/>
              <a:chExt cx="2866824" cy="830997"/>
            </a:xfrm>
          </p:grpSpPr>
          <p:pic>
            <p:nvPicPr>
              <p:cNvPr id="15" name="Grafik 14">
                <a:extLst>
                  <a:ext uri="{FF2B5EF4-FFF2-40B4-BE49-F238E27FC236}">
                    <a16:creationId xmlns:a16="http://schemas.microsoft.com/office/drawing/2014/main" id="{E392EEAF-81C5-43A2-90B8-9B13E1BEE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8531" y="2906415"/>
                <a:ext cx="859650" cy="546933"/>
              </a:xfrm>
              <a:prstGeom prst="rect">
                <a:avLst/>
              </a:prstGeom>
            </p:spPr>
          </p:pic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C82DF0B-C7BF-47DB-A34D-F5E6626AC633}"/>
                  </a:ext>
                </a:extLst>
              </p:cNvPr>
              <p:cNvSpPr txBox="1"/>
              <p:nvPr/>
            </p:nvSpPr>
            <p:spPr>
              <a:xfrm>
                <a:off x="8298181" y="2773366"/>
                <a:ext cx="20071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Migration Endpoint</a:t>
                </a:r>
                <a:br>
                  <a:rPr lang="en-US" sz="1600" i="1" dirty="0"/>
                </a:br>
                <a:r>
                  <a:rPr lang="en-US" sz="1600" i="1" dirty="0"/>
                  <a:t>Config Public Folders</a:t>
                </a:r>
              </a:p>
              <a:p>
                <a:r>
                  <a:rPr lang="en-US" sz="1600" i="1" dirty="0"/>
                  <a:t>OutlookAnywhere</a:t>
                </a:r>
              </a:p>
            </p:txBody>
          </p:sp>
        </p:grp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2E99F6E6-0185-4A93-9235-5BF0DC49364C}"/>
              </a:ext>
            </a:extLst>
          </p:cNvPr>
          <p:cNvGrpSpPr/>
          <p:nvPr/>
        </p:nvGrpSpPr>
        <p:grpSpPr>
          <a:xfrm>
            <a:off x="7286131" y="4674486"/>
            <a:ext cx="4710910" cy="1027521"/>
            <a:chOff x="7286131" y="4674486"/>
            <a:chExt cx="4710910" cy="1027521"/>
          </a:xfrm>
        </p:grpSpPr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B358E246-1EED-4154-A4DB-41FA3D09A0CE}"/>
                </a:ext>
              </a:extLst>
            </p:cNvPr>
            <p:cNvGrpSpPr/>
            <p:nvPr/>
          </p:nvGrpSpPr>
          <p:grpSpPr>
            <a:xfrm>
              <a:off x="9721159" y="4748152"/>
              <a:ext cx="2275882" cy="953855"/>
              <a:chOff x="9721159" y="4748152"/>
              <a:chExt cx="2275882" cy="953855"/>
            </a:xfrm>
          </p:grpSpPr>
          <p:pic>
            <p:nvPicPr>
              <p:cNvPr id="11" name="Grafik 10">
                <a:extLst>
                  <a:ext uri="{FF2B5EF4-FFF2-40B4-BE49-F238E27FC236}">
                    <a16:creationId xmlns:a16="http://schemas.microsoft.com/office/drawing/2014/main" id="{3A05B9B8-5A78-479A-8F77-68778852B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68350" y="4748152"/>
                <a:ext cx="781500" cy="683667"/>
              </a:xfrm>
              <a:prstGeom prst="rect">
                <a:avLst/>
              </a:prstGeom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E38BE16-A266-4992-B5CC-78FF04F3F029}"/>
                  </a:ext>
                </a:extLst>
              </p:cNvPr>
              <p:cNvSpPr txBox="1"/>
              <p:nvPr/>
            </p:nvSpPr>
            <p:spPr>
              <a:xfrm>
                <a:off x="9721159" y="5363453"/>
                <a:ext cx="2275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Modern Mailboxes</a:t>
                </a:r>
              </a:p>
            </p:txBody>
          </p:sp>
        </p:grp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87E4FD13-DD0C-4245-9596-F62B2D8450CE}"/>
                </a:ext>
              </a:extLst>
            </p:cNvPr>
            <p:cNvGrpSpPr/>
            <p:nvPr/>
          </p:nvGrpSpPr>
          <p:grpSpPr>
            <a:xfrm>
              <a:off x="7286131" y="4674486"/>
              <a:ext cx="3237104" cy="830997"/>
              <a:chOff x="7438531" y="4674486"/>
              <a:chExt cx="3237104" cy="830997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D8C9DA62-F7E6-451E-B75B-0AD5A7D89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8531" y="4816520"/>
                <a:ext cx="859650" cy="546933"/>
              </a:xfrm>
              <a:prstGeom prst="rect">
                <a:avLst/>
              </a:prstGeom>
            </p:spPr>
          </p:pic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FC774707-E8E4-4D64-9C80-BF8C79068FCC}"/>
                  </a:ext>
                </a:extLst>
              </p:cNvPr>
              <p:cNvSpPr txBox="1"/>
              <p:nvPr/>
            </p:nvSpPr>
            <p:spPr>
              <a:xfrm>
                <a:off x="8283238" y="4674486"/>
                <a:ext cx="23923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Migration Endpoint</a:t>
                </a:r>
                <a:br>
                  <a:rPr lang="en-US" sz="1600" i="1" dirty="0"/>
                </a:br>
                <a:r>
                  <a:rPr lang="en-US" sz="1600" i="1" dirty="0"/>
                  <a:t>Config Mailbox Moves</a:t>
                </a:r>
              </a:p>
              <a:p>
                <a:r>
                  <a:rPr lang="en-US" sz="1600" i="1" dirty="0"/>
                  <a:t>Exchange Webservice </a:t>
                </a:r>
              </a:p>
            </p:txBody>
          </p:sp>
        </p:grp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559C75A-30EF-49F5-89A7-D8B58FD8E292}"/>
              </a:ext>
            </a:extLst>
          </p:cNvPr>
          <p:cNvGrpSpPr/>
          <p:nvPr/>
        </p:nvGrpSpPr>
        <p:grpSpPr>
          <a:xfrm>
            <a:off x="271266" y="1305051"/>
            <a:ext cx="4476047" cy="4982859"/>
            <a:chOff x="271266" y="1305051"/>
            <a:chExt cx="4476047" cy="4982859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8DA6A186-CA9A-4F9B-AD0B-D2699A09BAFB}"/>
                </a:ext>
              </a:extLst>
            </p:cNvPr>
            <p:cNvSpPr/>
            <p:nvPr/>
          </p:nvSpPr>
          <p:spPr>
            <a:xfrm>
              <a:off x="271266" y="1344304"/>
              <a:ext cx="4476047" cy="4943606"/>
            </a:xfrm>
            <a:prstGeom prst="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CEED3336-8905-4A13-A476-E9800189ABF6}"/>
                </a:ext>
              </a:extLst>
            </p:cNvPr>
            <p:cNvSpPr txBox="1"/>
            <p:nvPr/>
          </p:nvSpPr>
          <p:spPr>
            <a:xfrm>
              <a:off x="500560" y="1305051"/>
              <a:ext cx="4020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Exchange Organization</a:t>
              </a:r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862A974-EC7A-4096-8027-459818D422A2}"/>
              </a:ext>
            </a:extLst>
          </p:cNvPr>
          <p:cNvCxnSpPr>
            <a:stCxn id="15" idx="1"/>
          </p:cNvCxnSpPr>
          <p:nvPr/>
        </p:nvCxnSpPr>
        <p:spPr>
          <a:xfrm flipH="1">
            <a:off x="4145328" y="3179882"/>
            <a:ext cx="3140803" cy="179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277E8E80-93D1-4E6E-B214-17AC11A93B9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4189074" y="5089987"/>
            <a:ext cx="3097057" cy="0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066FE5B-86D6-4810-A1F9-40F062A7B7E4}"/>
              </a:ext>
            </a:extLst>
          </p:cNvPr>
          <p:cNvGrpSpPr/>
          <p:nvPr/>
        </p:nvGrpSpPr>
        <p:grpSpPr>
          <a:xfrm>
            <a:off x="320518" y="1690688"/>
            <a:ext cx="4524619" cy="2480121"/>
            <a:chOff x="320518" y="1690688"/>
            <a:chExt cx="4524619" cy="2480121"/>
          </a:xfrm>
        </p:grpSpPr>
        <p:sp>
          <p:nvSpPr>
            <p:cNvPr id="25" name="Rechteck: abgerundete Ecken 24">
              <a:extLst>
                <a:ext uri="{FF2B5EF4-FFF2-40B4-BE49-F238E27FC236}">
                  <a16:creationId xmlns:a16="http://schemas.microsoft.com/office/drawing/2014/main" id="{88CB8604-8090-4C29-AA1E-05BB084912AF}"/>
                </a:ext>
              </a:extLst>
            </p:cNvPr>
            <p:cNvSpPr/>
            <p:nvPr/>
          </p:nvSpPr>
          <p:spPr>
            <a:xfrm>
              <a:off x="500561" y="1690688"/>
              <a:ext cx="4020185" cy="2480121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7A07D88-441D-46B9-AB16-8FF9D2278710}"/>
                </a:ext>
              </a:extLst>
            </p:cNvPr>
            <p:cNvGrpSpPr/>
            <p:nvPr/>
          </p:nvGrpSpPr>
          <p:grpSpPr>
            <a:xfrm>
              <a:off x="2192248" y="2317326"/>
              <a:ext cx="2652889" cy="1720797"/>
              <a:chOff x="2192248" y="2317326"/>
              <a:chExt cx="2652889" cy="1720797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D7573705-C1F7-4469-9E8C-216FFA67D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61314" y="2317326"/>
                <a:ext cx="1114759" cy="1257408"/>
              </a:xfrm>
              <a:prstGeom prst="rect">
                <a:avLst/>
              </a:prstGeom>
            </p:spPr>
          </p:pic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A35A72CA-5CA3-409D-BA21-2E97CC13D641}"/>
                  </a:ext>
                </a:extLst>
              </p:cNvPr>
              <p:cNvSpPr txBox="1"/>
              <p:nvPr/>
            </p:nvSpPr>
            <p:spPr>
              <a:xfrm>
                <a:off x="2192248" y="3453348"/>
                <a:ext cx="26528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Exchange 2010</a:t>
                </a:r>
                <a:br>
                  <a:rPr lang="en-US" sz="1600" dirty="0"/>
                </a:br>
                <a:r>
                  <a:rPr lang="en-US" sz="1600" dirty="0"/>
                  <a:t>Multi-Role Server</a:t>
                </a:r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6DA57792-77AF-48E4-B894-442107D1FEFD}"/>
                </a:ext>
              </a:extLst>
            </p:cNvPr>
            <p:cNvGrpSpPr/>
            <p:nvPr/>
          </p:nvGrpSpPr>
          <p:grpSpPr>
            <a:xfrm>
              <a:off x="339541" y="1807692"/>
              <a:ext cx="1983403" cy="879500"/>
              <a:chOff x="339541" y="1807692"/>
              <a:chExt cx="1983403" cy="879500"/>
            </a:xfrm>
          </p:grpSpPr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3D7F0234-EC8E-4901-BBFF-F12D79C9D4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3033" y="1807692"/>
                <a:ext cx="691542" cy="655755"/>
              </a:xfrm>
              <a:prstGeom prst="rect">
                <a:avLst/>
              </a:prstGeom>
            </p:spPr>
          </p:pic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AA6A01F-24B9-4CE9-A30B-D1A0454699F1}"/>
                  </a:ext>
                </a:extLst>
              </p:cNvPr>
              <p:cNvSpPr txBox="1"/>
              <p:nvPr/>
            </p:nvSpPr>
            <p:spPr>
              <a:xfrm>
                <a:off x="339541" y="2348638"/>
                <a:ext cx="1983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Mailboxes</a:t>
                </a: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70D64E29-AD2C-4D5F-858E-9A3AEEA8E41F}"/>
                </a:ext>
              </a:extLst>
            </p:cNvPr>
            <p:cNvGrpSpPr/>
            <p:nvPr/>
          </p:nvGrpSpPr>
          <p:grpSpPr>
            <a:xfrm>
              <a:off x="320518" y="2862466"/>
              <a:ext cx="1983403" cy="825718"/>
              <a:chOff x="320518" y="2862466"/>
              <a:chExt cx="1983403" cy="825718"/>
            </a:xfrm>
          </p:grpSpPr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DB3421AC-378C-4580-A0CF-E72A75343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1225" y="2862466"/>
                <a:ext cx="703350" cy="556018"/>
              </a:xfrm>
              <a:prstGeom prst="rect">
                <a:avLst/>
              </a:prstGeom>
            </p:spPr>
          </p:pic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FB2C5C79-D474-4915-8C66-C0EAF7995D6D}"/>
                  </a:ext>
                </a:extLst>
              </p:cNvPr>
              <p:cNvSpPr txBox="1"/>
              <p:nvPr/>
            </p:nvSpPr>
            <p:spPr>
              <a:xfrm>
                <a:off x="320518" y="3349630"/>
                <a:ext cx="19834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Public Folders</a:t>
                </a:r>
              </a:p>
            </p:txBody>
          </p:sp>
        </p:grpSp>
        <p:cxnSp>
          <p:nvCxnSpPr>
            <p:cNvPr id="41" name="Gerade Verbindung mit Pfeil 40">
              <a:extLst>
                <a:ext uri="{FF2B5EF4-FFF2-40B4-BE49-F238E27FC236}">
                  <a16:creationId xmlns:a16="http://schemas.microsoft.com/office/drawing/2014/main" id="{5BAE2C93-7808-490E-85E5-3B6FC776C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0225" y="3179882"/>
              <a:ext cx="1101419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54" name="Gruppieren 53">
              <a:extLst>
                <a:ext uri="{FF2B5EF4-FFF2-40B4-BE49-F238E27FC236}">
                  <a16:creationId xmlns:a16="http://schemas.microsoft.com/office/drawing/2014/main" id="{0C55C42F-5A7F-40D0-8575-87BAC335D3F5}"/>
                </a:ext>
              </a:extLst>
            </p:cNvPr>
            <p:cNvGrpSpPr/>
            <p:nvPr/>
          </p:nvGrpSpPr>
          <p:grpSpPr>
            <a:xfrm>
              <a:off x="1800225" y="2194477"/>
              <a:ext cx="1533525" cy="154161"/>
              <a:chOff x="1800225" y="2194477"/>
              <a:chExt cx="1533525" cy="154161"/>
            </a:xfrm>
          </p:grpSpPr>
          <p:cxnSp>
            <p:nvCxnSpPr>
              <p:cNvPr id="48" name="Gerader Verbinder 47">
                <a:extLst>
                  <a:ext uri="{FF2B5EF4-FFF2-40B4-BE49-F238E27FC236}">
                    <a16:creationId xmlns:a16="http://schemas.microsoft.com/office/drawing/2014/main" id="{8331E34B-848B-4354-A447-045FC5C19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0225" y="2194477"/>
                <a:ext cx="1533525" cy="0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3C583B63-903C-4E6D-80E4-B2C8658B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95650" y="2194477"/>
                <a:ext cx="0" cy="154161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0253BDB-A034-4E8A-A2CB-66399507027A}"/>
              </a:ext>
            </a:extLst>
          </p:cNvPr>
          <p:cNvCxnSpPr>
            <a:cxnSpLocks/>
          </p:cNvCxnSpPr>
          <p:nvPr/>
        </p:nvCxnSpPr>
        <p:spPr>
          <a:xfrm>
            <a:off x="3333750" y="3573092"/>
            <a:ext cx="0" cy="924808"/>
          </a:xfrm>
          <a:prstGeom prst="line">
            <a:avLst/>
          </a:prstGeom>
          <a:ln w="76200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265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39EEC-3E82-469A-9025-2D01CEA46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Public Folders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7D30-C19C-4DB3-8B3F-E56982466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 plans to decommission modern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Migrate public folders to Microsoft Teams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Review requirements for modern public folder usage and move content to other technologies</a:t>
            </a:r>
          </a:p>
        </p:txBody>
      </p:sp>
    </p:spTree>
    <p:extLst>
      <p:ext uri="{BB962C8B-B14F-4D97-AF65-F5344CB8AC3E}">
        <p14:creationId xmlns:p14="http://schemas.microsoft.com/office/powerpoint/2010/main" val="3337703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F32604-A571-475A-87E6-81C79686D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stensitzki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6CF48-6724-4505-B01A-DCE04C52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3F3418-71C8-43F4-9094-09E69988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Be prepared for the End-Of-Support for Exchange Server 2010 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Know the limits of modern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Reduce the number of legacy public folders to migrate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Remove orphaned information from Active Directory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Migrate to on-premises or online modern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Move to modern technologies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 Microsoft Teams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707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Thomas Stensitzki</a:t>
            </a:r>
          </a:p>
          <a:p>
            <a:pPr marL="0" indent="0">
              <a:buNone/>
            </a:pPr>
            <a:r>
              <a:rPr lang="en-US" dirty="0"/>
              <a:t>Owner | Enterprise Consultant</a:t>
            </a:r>
            <a:br>
              <a:rPr lang="en-US" dirty="0"/>
            </a:br>
            <a:r>
              <a:rPr lang="en-US" dirty="0"/>
              <a:t>Granikos GmbH &amp; Co. KG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MVP | MCT | MCSM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Thomas.Stensitzki@Granikos.eu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Blog: </a:t>
            </a:r>
            <a:r>
              <a:rPr lang="en-US" dirty="0">
                <a:hlinkClick r:id="rId4"/>
              </a:rPr>
              <a:t>http://blog.Stensitzki.de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Twitter: @</a:t>
            </a:r>
            <a:r>
              <a:rPr lang="en-US" dirty="0" err="1"/>
              <a:t>stensitzki</a:t>
            </a:r>
            <a:endParaRPr lang="en-US" dirty="0"/>
          </a:p>
        </p:txBody>
      </p:sp>
      <p:pic>
        <p:nvPicPr>
          <p:cNvPr id="5" name="Grafik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ED8570E-ED9D-447D-8F50-F7C75B0F9F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47" y="5253417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3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446CD6B-9ED1-4DA1-9BD9-0EE6FEF1B5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976" y="2279142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0946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https://go.granikos.eu/aOSAachen2018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Thomas.Stensitzki@Granikos.eu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Blog: </a:t>
            </a:r>
            <a:r>
              <a:rPr lang="en-US" dirty="0">
                <a:hlinkClick r:id="rId5"/>
              </a:rPr>
              <a:t>http://blog.Stensitzki.de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Twitter: @</a:t>
            </a:r>
            <a:r>
              <a:rPr lang="en-US" dirty="0" err="1"/>
              <a:t>stensitzki</a:t>
            </a:r>
            <a:endParaRPr lang="en-US" dirty="0"/>
          </a:p>
        </p:txBody>
      </p:sp>
      <p:pic>
        <p:nvPicPr>
          <p:cNvPr id="5" name="Grafik 4" descr="Ein Bild, das ClipArt enthält.&#10;&#10;Mit hoher Zuverlässigkeit generierte Beschreibung">
            <a:extLst>
              <a:ext uri="{FF2B5EF4-FFF2-40B4-BE49-F238E27FC236}">
                <a16:creationId xmlns:a16="http://schemas.microsoft.com/office/drawing/2014/main" id="{1ED8570E-ED9D-447D-8F50-F7C75B0F9F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747" y="5253417"/>
            <a:ext cx="2289053" cy="92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6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Single Corner Rectangle 4"/>
          <p:cNvSpPr/>
          <p:nvPr/>
        </p:nvSpPr>
        <p:spPr>
          <a:xfrm>
            <a:off x="-1" y="-42957"/>
            <a:ext cx="10325101" cy="4323146"/>
          </a:xfrm>
          <a:prstGeom prst="snip1Rect">
            <a:avLst>
              <a:gd name="adj" fmla="val 50000"/>
            </a:avLst>
          </a:prstGeom>
          <a:solidFill>
            <a:schemeClr val="bg1">
              <a:lumMod val="8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05" y="5270797"/>
            <a:ext cx="4115157" cy="737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screen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256" y="5609571"/>
            <a:ext cx="329925" cy="2682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1181" y="3412046"/>
            <a:ext cx="102463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i="1"/>
              <a:t>Platinum</a:t>
            </a:r>
            <a:endParaRPr lang="en-US" i="1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C37A6E0-4871-467C-B2E8-C22F5A8B3A89}"/>
              </a:ext>
            </a:extLst>
          </p:cNvPr>
          <p:cNvSpPr txBox="1"/>
          <p:nvPr/>
        </p:nvSpPr>
        <p:spPr>
          <a:xfrm>
            <a:off x="581181" y="806897"/>
            <a:ext cx="109991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i="1"/>
              <a:t>Organizer</a:t>
            </a:r>
            <a:endParaRPr lang="en-US" i="1" dirty="0"/>
          </a:p>
        </p:txBody>
      </p:sp>
      <p:pic>
        <p:nvPicPr>
          <p:cNvPr id="1030" name="Picture 6" descr="Résultat de recherche d'images pour &quot;jabra logo&quot;">
            <a:extLst>
              <a:ext uri="{FF2B5EF4-FFF2-40B4-BE49-F238E27FC236}">
                <a16:creationId xmlns:a16="http://schemas.microsoft.com/office/drawing/2014/main" id="{EC55C556-3F0A-40A9-BA4B-102BC550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77" y="1683152"/>
            <a:ext cx="2811977" cy="14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metalogix&quot;">
            <a:extLst>
              <a:ext uri="{FF2B5EF4-FFF2-40B4-BE49-F238E27FC236}">
                <a16:creationId xmlns:a16="http://schemas.microsoft.com/office/drawing/2014/main" id="{22C94733-8343-4520-976B-1A7D18331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2175" y="3308422"/>
            <a:ext cx="3107463" cy="57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ésultat de recherche d'images pour &quot;plantronics logo&quot;">
            <a:extLst>
              <a:ext uri="{FF2B5EF4-FFF2-40B4-BE49-F238E27FC236}">
                <a16:creationId xmlns:a16="http://schemas.microsoft.com/office/drawing/2014/main" id="{86868F3B-33D7-4CCF-A481-FDFE0BD00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711" y="3355887"/>
            <a:ext cx="3669714" cy="4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9">
            <a:extLst>
              <a:ext uri="{FF2B5EF4-FFF2-40B4-BE49-F238E27FC236}">
                <a16:creationId xmlns:a16="http://schemas.microsoft.com/office/drawing/2014/main" id="{EA27BE60-D99F-4651-82A4-56483308AF8A}"/>
              </a:ext>
            </a:extLst>
          </p:cNvPr>
          <p:cNvSpPr txBox="1"/>
          <p:nvPr/>
        </p:nvSpPr>
        <p:spPr>
          <a:xfrm>
            <a:off x="581181" y="2194905"/>
            <a:ext cx="10374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i="1"/>
              <a:t>Diamond</a:t>
            </a:r>
            <a:endParaRPr lang="en-US" i="1" dirty="0"/>
          </a:p>
        </p:txBody>
      </p:sp>
      <p:pic>
        <p:nvPicPr>
          <p:cNvPr id="3" name="Picture 2" descr="RÃ©sultat de recherche d'images pour &quot;bechtle logo&quot;">
            <a:extLst>
              <a:ext uri="{FF2B5EF4-FFF2-40B4-BE49-F238E27FC236}">
                <a16:creationId xmlns:a16="http://schemas.microsoft.com/office/drawing/2014/main" id="{CA41CDE4-24E5-4693-8F6F-8A61CC8F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886" y="260705"/>
            <a:ext cx="1718531" cy="146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15D822-B467-4FF5-85C2-A092B153B22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29358" y="1983761"/>
            <a:ext cx="3332866" cy="875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116BE8-63A9-4959-BE36-4BB3BBD9EC1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6442" y="3034737"/>
            <a:ext cx="1123950" cy="112395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163053E-BC55-43FD-A28B-377A5B76CA1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891" y="2154712"/>
            <a:ext cx="1258076" cy="70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06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89BCD-4683-4481-80E6-886EFE37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Ressources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DD0108-B2DD-473B-9268-6129DC60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32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2"/>
              </a:rPr>
              <a:t>Migration to Modern Public Folders – Notes from the Field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chemeClr val="accent5"/>
                </a:solidFill>
                <a:hlinkClick r:id="rId3"/>
              </a:rPr>
              <a:t>Migration von Legacy Public Foldern zu Exchange Online</a:t>
            </a:r>
            <a:endParaRPr lang="de-DE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4"/>
              </a:rPr>
              <a:t>Rename and Trim Legacy Public Folders for Modern Public Folder Migration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5"/>
              </a:rPr>
              <a:t>Public Folder Migration Action Plan 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6"/>
              </a:rPr>
              <a:t>Public Folder Replication Report</a:t>
            </a:r>
            <a:endParaRPr lang="en-US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  <a:hlinkClick r:id="rId7"/>
              </a:rPr>
              <a:t>PowerShell Community Scripts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0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The Public Folder Dilemma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Migration to Modern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1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9E1CA-2938-4487-B565-54C5B509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Questionnaire</a:t>
            </a:r>
          </a:p>
        </p:txBody>
      </p:sp>
      <p:pic>
        <p:nvPicPr>
          <p:cNvPr id="1026" name="Picture 2" descr="Image result for exchange server 2016 logo">
            <a:extLst>
              <a:ext uri="{FF2B5EF4-FFF2-40B4-BE49-F238E27FC236}">
                <a16:creationId xmlns:a16="http://schemas.microsoft.com/office/drawing/2014/main" id="{128ADF6E-6C65-47FB-A82D-9CFB0FC87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86" y="1353808"/>
            <a:ext cx="2970255" cy="135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exchange server 2013 logo">
            <a:extLst>
              <a:ext uri="{FF2B5EF4-FFF2-40B4-BE49-F238E27FC236}">
                <a16:creationId xmlns:a16="http://schemas.microsoft.com/office/drawing/2014/main" id="{7E672E4F-0386-4983-A9E1-B5A9F11F0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79" y="2397114"/>
            <a:ext cx="3386667" cy="115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xchange server 2007 logo official">
            <a:extLst>
              <a:ext uri="{FF2B5EF4-FFF2-40B4-BE49-F238E27FC236}">
                <a16:creationId xmlns:a16="http://schemas.microsoft.com/office/drawing/2014/main" id="{93D83B8E-C755-4B13-B9F2-5B40A23A7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196" y="3830392"/>
            <a:ext cx="2231574" cy="95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xchange server 2003 logo">
            <a:extLst>
              <a:ext uri="{FF2B5EF4-FFF2-40B4-BE49-F238E27FC236}">
                <a16:creationId xmlns:a16="http://schemas.microsoft.com/office/drawing/2014/main" id="{2C06896F-8FD7-4917-8398-569E5BCD9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469" y="2532998"/>
            <a:ext cx="1754145" cy="73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exchange server 2010 logo">
            <a:extLst>
              <a:ext uri="{FF2B5EF4-FFF2-40B4-BE49-F238E27FC236}">
                <a16:creationId xmlns:a16="http://schemas.microsoft.com/office/drawing/2014/main" id="{6562A9F8-129F-4E81-BBFF-2840E1FF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183" y="1701423"/>
            <a:ext cx="2895600" cy="132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7626265-18DD-4C0A-B040-BCD39B4507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9200" y="5333596"/>
            <a:ext cx="703350" cy="556018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E3FAC41-1021-450B-A909-70B1369E5A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2550" y="4108126"/>
            <a:ext cx="2933984" cy="67865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1C218C1-844B-4954-8B75-C2079DACAD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2640" y="5254781"/>
            <a:ext cx="703350" cy="634833"/>
          </a:xfrm>
          <a:prstGeom prst="rect">
            <a:avLst/>
          </a:prstGeom>
        </p:spPr>
      </p:pic>
      <p:pic>
        <p:nvPicPr>
          <p:cNvPr id="4" name="Picture 2" descr="Microsoft Office Home And Student 2010 1 Pc License">
            <a:extLst>
              <a:ext uri="{FF2B5EF4-FFF2-40B4-BE49-F238E27FC236}">
                <a16:creationId xmlns:a16="http://schemas.microsoft.com/office/drawing/2014/main" id="{B892C1D6-F870-4C13-A052-BE49D1248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86" y="3429000"/>
            <a:ext cx="2979886" cy="1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58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Public Folder Dilemma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20277C-E891-492D-B7F8-04B93D44D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stensitzki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01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9E1CA-2938-4487-B565-54C5B509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Public Folders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E77FE-75C8-436A-8D6B-F561E7A2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Introduced with </a:t>
            </a:r>
            <a:r>
              <a:rPr lang="en-US" b="1" dirty="0">
                <a:solidFill>
                  <a:schemeClr val="accent5"/>
                </a:solidFill>
              </a:rPr>
              <a:t>Exchange Server 4.0</a:t>
            </a:r>
            <a:r>
              <a:rPr lang="en-US" dirty="0">
                <a:solidFill>
                  <a:schemeClr val="accent5"/>
                </a:solidFill>
              </a:rPr>
              <a:t> in 1996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Provided </a:t>
            </a:r>
            <a:r>
              <a:rPr lang="en-US" b="1" dirty="0">
                <a:solidFill>
                  <a:schemeClr val="accent5"/>
                </a:solidFill>
              </a:rPr>
              <a:t>business collaboration </a:t>
            </a:r>
            <a:r>
              <a:rPr lang="en-US" dirty="0">
                <a:solidFill>
                  <a:schemeClr val="accent5"/>
                </a:solidFill>
              </a:rPr>
              <a:t>functions like </a:t>
            </a:r>
            <a:r>
              <a:rPr lang="en-US" i="1" dirty="0">
                <a:solidFill>
                  <a:schemeClr val="accent5"/>
                </a:solidFill>
              </a:rPr>
              <a:t>email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calendars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to-do lists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contacts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discussion forums</a:t>
            </a:r>
            <a:r>
              <a:rPr lang="en-US" dirty="0">
                <a:solidFill>
                  <a:schemeClr val="accent5"/>
                </a:solidFill>
              </a:rPr>
              <a:t>, </a:t>
            </a:r>
            <a:r>
              <a:rPr lang="en-US" i="1" dirty="0">
                <a:solidFill>
                  <a:schemeClr val="accent5"/>
                </a:solidFill>
              </a:rPr>
              <a:t>file sharing</a:t>
            </a:r>
            <a:r>
              <a:rPr lang="en-US" dirty="0">
                <a:solidFill>
                  <a:schemeClr val="accent5"/>
                </a:solidFill>
              </a:rPr>
              <a:t>, and even some sort of </a:t>
            </a:r>
            <a:r>
              <a:rPr lang="en-US" i="1" dirty="0">
                <a:solidFill>
                  <a:schemeClr val="accent5"/>
                </a:solidFill>
              </a:rPr>
              <a:t>instant messaging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Access Control Lists to make public folders </a:t>
            </a:r>
            <a:r>
              <a:rPr lang="en-US" b="1" dirty="0">
                <a:solidFill>
                  <a:schemeClr val="accent5"/>
                </a:solidFill>
              </a:rPr>
              <a:t>private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Available in all Exchange Server Versions up to </a:t>
            </a:r>
            <a:r>
              <a:rPr lang="en-US" b="1" dirty="0">
                <a:solidFill>
                  <a:schemeClr val="accent5"/>
                </a:solidFill>
              </a:rPr>
              <a:t>Exchange Server 2010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Dedicated replication engine with multi-master functionality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Exchange Management Console for full management capabilities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Outlook for Windows </a:t>
            </a:r>
            <a:r>
              <a:rPr lang="en-US" dirty="0">
                <a:solidFill>
                  <a:schemeClr val="accent5"/>
                </a:solidFill>
              </a:rPr>
              <a:t>is the primary client to access Public Folders </a:t>
            </a:r>
          </a:p>
        </p:txBody>
      </p:sp>
    </p:spTree>
    <p:extLst>
      <p:ext uri="{BB962C8B-B14F-4D97-AF65-F5344CB8AC3E}">
        <p14:creationId xmlns:p14="http://schemas.microsoft.com/office/powerpoint/2010/main" val="347030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9E1CA-2938-4487-B565-54C5B509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Public Folders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E77FE-75C8-436A-8D6B-F561E7A2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Introduced with </a:t>
            </a:r>
            <a:r>
              <a:rPr lang="en-US" b="1" dirty="0">
                <a:solidFill>
                  <a:schemeClr val="accent5"/>
                </a:solidFill>
              </a:rPr>
              <a:t>Exchange Server 2013</a:t>
            </a:r>
            <a:r>
              <a:rPr lang="en-US" dirty="0">
                <a:solidFill>
                  <a:schemeClr val="accent5"/>
                </a:solidFill>
              </a:rPr>
              <a:t> in 2012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Major changes in how public folder data is stored an replicated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 Public Folder coexistence with Legacy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 technical change in managing access to Public Folder content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Available in all modern Exchange Server Versions*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No multi-master replication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PowerShell </a:t>
            </a:r>
            <a:r>
              <a:rPr lang="en-US" dirty="0">
                <a:solidFill>
                  <a:schemeClr val="accent5"/>
                </a:solidFill>
              </a:rPr>
              <a:t>as primary tool for managing Public Folders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Outlook for Windows </a:t>
            </a:r>
            <a:r>
              <a:rPr lang="en-US" dirty="0">
                <a:solidFill>
                  <a:schemeClr val="accent5"/>
                </a:solidFill>
              </a:rPr>
              <a:t>is the primary client to access Public Folders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EC7F2F7-D0C4-4296-AA14-54553F8699D5}"/>
              </a:ext>
            </a:extLst>
          </p:cNvPr>
          <p:cNvSpPr txBox="1"/>
          <p:nvPr/>
        </p:nvSpPr>
        <p:spPr>
          <a:xfrm>
            <a:off x="3657599" y="6400800"/>
            <a:ext cx="8037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/>
              <a:t>* Some restrictions apply in regard to supported sizes and limits</a:t>
            </a:r>
          </a:p>
        </p:txBody>
      </p:sp>
    </p:spTree>
    <p:extLst>
      <p:ext uri="{BB962C8B-B14F-4D97-AF65-F5344CB8AC3E}">
        <p14:creationId xmlns:p14="http://schemas.microsoft.com/office/powerpoint/2010/main" val="592256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9E1CA-2938-4487-B565-54C5B509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Server 2010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1E77FE-75C8-436A-8D6B-F561E7A21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Last Legacy Exchange Server </a:t>
            </a:r>
            <a:r>
              <a:rPr lang="en-US" dirty="0">
                <a:solidFill>
                  <a:schemeClr val="accent5"/>
                </a:solidFill>
              </a:rPr>
              <a:t>Version supporting Legacy Public Folder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Coexistence</a:t>
            </a:r>
            <a:r>
              <a:rPr lang="en-US" dirty="0">
                <a:solidFill>
                  <a:schemeClr val="accent5"/>
                </a:solidFill>
              </a:rPr>
              <a:t> with on-premises Exchange Server 2013 / 2016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Modern mailbox user can access Legacy Public Folders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/>
                </a:solidFill>
              </a:rPr>
              <a:t>Hybrid-Coexistence</a:t>
            </a:r>
            <a:r>
              <a:rPr lang="en-US" dirty="0">
                <a:solidFill>
                  <a:schemeClr val="accent5"/>
                </a:solidFill>
              </a:rPr>
              <a:t> with Exchange Online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Exchange Online mailbox user can access on-premises Legacy Public Folders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5"/>
                </a:solidFill>
              </a:rPr>
              <a:t>Cannot coexist with upcoming release of </a:t>
            </a:r>
            <a:r>
              <a:rPr lang="en-US" b="1" dirty="0">
                <a:solidFill>
                  <a:schemeClr val="accent5"/>
                </a:solidFill>
              </a:rPr>
              <a:t>Exchange Server 2019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6C66E69-9732-444A-B554-DCAAA876DBAA}"/>
              </a:ext>
            </a:extLst>
          </p:cNvPr>
          <p:cNvSpPr txBox="1"/>
          <p:nvPr/>
        </p:nvSpPr>
        <p:spPr>
          <a:xfrm>
            <a:off x="838200" y="5112102"/>
            <a:ext cx="1051560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End of Support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January 14</a:t>
            </a:r>
            <a:r>
              <a:rPr lang="en-US" sz="3600" b="1" baseline="30000" dirty="0">
                <a:solidFill>
                  <a:schemeClr val="bg1"/>
                </a:solidFill>
              </a:rPr>
              <a:t>th</a:t>
            </a:r>
            <a:r>
              <a:rPr lang="en-US" sz="3600" b="1" dirty="0">
                <a:solidFill>
                  <a:schemeClr val="bg1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3082285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6DBEC33-B00C-41A7-9424-6BCED520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your options?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D00F2994-0325-48C2-8628-C92592429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448887"/>
              </p:ext>
            </p:extLst>
          </p:nvPr>
        </p:nvGraphicFramePr>
        <p:xfrm>
          <a:off x="838199" y="1825625"/>
          <a:ext cx="10487025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176">
                  <a:extLst>
                    <a:ext uri="{9D8B030D-6E8A-4147-A177-3AD203B41FA5}">
                      <a16:colId xmlns:a16="http://schemas.microsoft.com/office/drawing/2014/main" val="2595266501"/>
                    </a:ext>
                  </a:extLst>
                </a:gridCol>
                <a:gridCol w="2809875">
                  <a:extLst>
                    <a:ext uri="{9D8B030D-6E8A-4147-A177-3AD203B41FA5}">
                      <a16:colId xmlns:a16="http://schemas.microsoft.com/office/drawing/2014/main" val="4030613933"/>
                    </a:ext>
                  </a:extLst>
                </a:gridCol>
                <a:gridCol w="4752974">
                  <a:extLst>
                    <a:ext uri="{9D8B030D-6E8A-4147-A177-3AD203B41FA5}">
                      <a16:colId xmlns:a16="http://schemas.microsoft.com/office/drawing/2014/main" val="117295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Source Public Folder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Public Folder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13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 Server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Server 2010</a:t>
                      </a:r>
                    </a:p>
                    <a:p>
                      <a:r>
                        <a:rPr lang="en-US" dirty="0"/>
                        <a:t>Exchange Server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Exchange Server 2007 is End-of-Life and must be replaced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/>
                        <a:t>Migrating to Exchange 2010 extends Legacy Public Folder lifetime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99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 Server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Server 2013</a:t>
                      </a:r>
                    </a:p>
                    <a:p>
                      <a:r>
                        <a:rPr lang="en-US" dirty="0"/>
                        <a:t>Exchange Server 2016</a:t>
                      </a:r>
                    </a:p>
                    <a:p>
                      <a:r>
                        <a:rPr lang="en-US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Migration to either on-premises Exchange Server or Exchange Online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89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 Server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Server 2016</a:t>
                      </a:r>
                    </a:p>
                    <a:p>
                      <a:r>
                        <a:rPr lang="en-US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Public Folders can easily be migrated on-premises or to Exchange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090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Exchange Server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Exchange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Public Folders can easily be migrated to Exchange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663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ain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DB-G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ti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 for aOS Maur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 for aOS Réun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Title for aOS Réun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Office PowerPoint</Application>
  <PresentationFormat>Breitbild</PresentationFormat>
  <Paragraphs>170</Paragraphs>
  <Slides>23</Slides>
  <Notes>21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Main slides</vt:lpstr>
      <vt:lpstr>ODB-Green</vt:lpstr>
      <vt:lpstr>Partie 2</vt:lpstr>
      <vt:lpstr>Title for aOS Maurice</vt:lpstr>
      <vt:lpstr>Title for aOS Réunion</vt:lpstr>
      <vt:lpstr>1_Title for aOS Réunion</vt:lpstr>
      <vt:lpstr>Migrating Legacy Public Folders to Modern Public Folders</vt:lpstr>
      <vt:lpstr>PowerPoint-Präsentation</vt:lpstr>
      <vt:lpstr>Agenda</vt:lpstr>
      <vt:lpstr>Exchange Server Questionnaire</vt:lpstr>
      <vt:lpstr>The Public Folder Dilemma</vt:lpstr>
      <vt:lpstr>Legacy Public Folders</vt:lpstr>
      <vt:lpstr>Modern Public Folders </vt:lpstr>
      <vt:lpstr>Exchange Server 2010</vt:lpstr>
      <vt:lpstr>What are your options?</vt:lpstr>
      <vt:lpstr>Migration to Modern Public Folders</vt:lpstr>
      <vt:lpstr>Prepare your Legacy Public Folders (1)</vt:lpstr>
      <vt:lpstr>Prepare your Legacy Public Folders (2)</vt:lpstr>
      <vt:lpstr>Public Folder Migration Steps</vt:lpstr>
      <vt:lpstr>Public Folder Migration Action Plan</vt:lpstr>
      <vt:lpstr>Migration to Exchange On-Premises</vt:lpstr>
      <vt:lpstr>Migration to Exchange Online</vt:lpstr>
      <vt:lpstr>The Future of Public Folders</vt:lpstr>
      <vt:lpstr>Conclusion</vt:lpstr>
      <vt:lpstr>Conclusion </vt:lpstr>
      <vt:lpstr>PowerPoint-Präsentation</vt:lpstr>
      <vt:lpstr>PowerPoint-Präsentation</vt:lpstr>
      <vt:lpstr>PowerPoint-Präsentation</vt:lpstr>
      <vt:lpstr>Ressources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aOS: Migrating Legacy Public Folders to Modern Public Folders</dc:title>
  <dc:subject>aOS </dc:subject>
  <dc:creator>Thomas.Stensitzki@Granikos.eu</dc:creator>
  <cp:keywords>aOS;Public Folder</cp:keywords>
  <cp:lastModifiedBy>Thomas Stensitzki</cp:lastModifiedBy>
  <cp:revision>137</cp:revision>
  <dcterms:created xsi:type="dcterms:W3CDTF">2016-01-17T08:31:32Z</dcterms:created>
  <dcterms:modified xsi:type="dcterms:W3CDTF">2019-07-28T15:57:17Z</dcterms:modified>
  <cp:contentStatus>Final</cp:contentStatus>
</cp:coreProperties>
</file>