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9120bc10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9120bc10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9120bc10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9120bc10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9120bc10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9120bc10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9120bc10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9120bc10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9120bc10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9120bc10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9120bc10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9120bc1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8d033bf0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8d033bf0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8d033bf0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8d033bf0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8d033bf0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8d033bf0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8d033bf0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8d033bf0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8d033bf0d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8d033bf0d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8d033bf0d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8d033bf0d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9120bc1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9120bc1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9120bc1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9120bc1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Bank Customer Churn</a:t>
            </a:r>
            <a:endParaRPr/>
          </a:p>
        </p:txBody>
      </p:sp>
      <p:sp>
        <p:nvSpPr>
          <p:cNvPr id="135" name="Google Shape;135;p13"/>
          <p:cNvSpPr txBox="1"/>
          <p:nvPr>
            <p:ph idx="1" type="subTitle"/>
          </p:nvPr>
        </p:nvSpPr>
        <p:spPr>
          <a:xfrm>
            <a:off x="5083950" y="3675050"/>
            <a:ext cx="3470700" cy="75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¿Podemos predecir la retención de un cliente de un banco?</a:t>
            </a:r>
            <a:endParaRPr/>
          </a:p>
          <a:p>
            <a:pPr indent="0" lvl="0" marL="0" rtl="0" algn="l">
              <a:spcBef>
                <a:spcPts val="0"/>
              </a:spcBef>
              <a:spcAft>
                <a:spcPts val="0"/>
              </a:spcAft>
              <a:buNone/>
            </a:pPr>
            <a:r>
              <a:rPr lang="es"/>
              <a:t>Autor: Reyes Luis Andrés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Clr>
                <a:srgbClr val="000000"/>
              </a:buClr>
              <a:buSzPts val="396"/>
              <a:buFont typeface="Arial"/>
              <a:buNone/>
            </a:pPr>
            <a:r>
              <a:rPr lang="es">
                <a:latin typeface="Lato"/>
                <a:ea typeface="Lato"/>
                <a:cs typeface="Lato"/>
                <a:sym typeface="Lato"/>
              </a:rPr>
              <a:t>¿La educación del cliente juega un papel en la retención?</a:t>
            </a:r>
            <a:endParaRPr>
              <a:latin typeface="Lato"/>
              <a:ea typeface="Lato"/>
              <a:cs typeface="Lato"/>
              <a:sym typeface="Lato"/>
            </a:endParaRPr>
          </a:p>
          <a:p>
            <a:pPr indent="0" lvl="0" marL="0" rtl="0" algn="l">
              <a:spcBef>
                <a:spcPts val="0"/>
              </a:spcBef>
              <a:spcAft>
                <a:spcPts val="0"/>
              </a:spcAft>
              <a:buNone/>
            </a:pPr>
            <a:r>
              <a:t/>
            </a:r>
            <a:endParaRPr/>
          </a:p>
        </p:txBody>
      </p:sp>
      <p:pic>
        <p:nvPicPr>
          <p:cNvPr id="204" name="Google Shape;204;p22"/>
          <p:cNvPicPr preferRelativeResize="0"/>
          <p:nvPr/>
        </p:nvPicPr>
        <p:blipFill>
          <a:blip r:embed="rId3">
            <a:alphaModFix/>
          </a:blip>
          <a:stretch>
            <a:fillRect/>
          </a:stretch>
        </p:blipFill>
        <p:spPr>
          <a:xfrm>
            <a:off x="152400" y="1460250"/>
            <a:ext cx="4538747" cy="3530850"/>
          </a:xfrm>
          <a:prstGeom prst="rect">
            <a:avLst/>
          </a:prstGeom>
          <a:noFill/>
          <a:ln>
            <a:noFill/>
          </a:ln>
        </p:spPr>
      </p:pic>
      <p:pic>
        <p:nvPicPr>
          <p:cNvPr id="205" name="Google Shape;205;p22"/>
          <p:cNvPicPr preferRelativeResize="0"/>
          <p:nvPr/>
        </p:nvPicPr>
        <p:blipFill>
          <a:blip r:embed="rId4">
            <a:alphaModFix/>
          </a:blip>
          <a:stretch>
            <a:fillRect/>
          </a:stretch>
        </p:blipFill>
        <p:spPr>
          <a:xfrm>
            <a:off x="4843547" y="1460250"/>
            <a:ext cx="4148053" cy="2243293"/>
          </a:xfrm>
          <a:prstGeom prst="rect">
            <a:avLst/>
          </a:prstGeom>
          <a:noFill/>
          <a:ln>
            <a:noFill/>
          </a:ln>
        </p:spPr>
      </p:pic>
      <p:sp>
        <p:nvSpPr>
          <p:cNvPr id="206" name="Google Shape;206;p22"/>
          <p:cNvSpPr txBox="1"/>
          <p:nvPr>
            <p:ph idx="1" type="body"/>
          </p:nvPr>
        </p:nvSpPr>
        <p:spPr>
          <a:xfrm>
            <a:off x="4843550" y="3855950"/>
            <a:ext cx="4005000" cy="1135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820"/>
              <a:t>Podemos afirmar que el 70% de los clientes posee educación, mientras que el 30% restante no la posee. De este 30%, un 15% se clasifica como desconocido. </a:t>
            </a:r>
            <a:endParaRPr sz="820"/>
          </a:p>
          <a:p>
            <a:pPr indent="0" lvl="0" marL="0" rtl="0" algn="l">
              <a:lnSpc>
                <a:spcPct val="135714"/>
              </a:lnSpc>
              <a:spcBef>
                <a:spcPts val="0"/>
              </a:spcBef>
              <a:spcAft>
                <a:spcPts val="0"/>
              </a:spcAft>
              <a:buNone/>
            </a:pPr>
            <a:r>
              <a:rPr lang="es" sz="820"/>
              <a:t>La comparativa con el nivel de retención de clientes nos demuestra que el nivel de educación no es un factor de gran importancia.</a:t>
            </a:r>
            <a:endParaRPr sz="820"/>
          </a:p>
          <a:p>
            <a:pPr indent="0" lvl="0" marL="0" rtl="0" algn="l">
              <a:lnSpc>
                <a:spcPct val="135714"/>
              </a:lnSpc>
              <a:spcBef>
                <a:spcPts val="0"/>
              </a:spcBef>
              <a:spcAft>
                <a:spcPts val="0"/>
              </a:spcAft>
              <a:buNone/>
            </a:pPr>
            <a:r>
              <a:t/>
            </a:r>
            <a:endParaRPr sz="820"/>
          </a:p>
          <a:p>
            <a:pPr indent="0" lvl="0" marL="0" rtl="0" algn="l">
              <a:lnSpc>
                <a:spcPct val="135714"/>
              </a:lnSpc>
              <a:spcBef>
                <a:spcPts val="0"/>
              </a:spcBef>
              <a:spcAft>
                <a:spcPts val="0"/>
              </a:spcAft>
              <a:buNone/>
            </a:pPr>
            <a:r>
              <a:t/>
            </a:r>
            <a:endParaRPr sz="820"/>
          </a:p>
          <a:p>
            <a:pPr indent="0" lvl="0" marL="0" rtl="0" algn="l">
              <a:lnSpc>
                <a:spcPct val="150000"/>
              </a:lnSpc>
              <a:spcBef>
                <a:spcPts val="0"/>
              </a:spcBef>
              <a:spcAft>
                <a:spcPts val="0"/>
              </a:spcAft>
              <a:buSzPts val="440"/>
              <a:buNone/>
            </a:pPr>
            <a:r>
              <a:t/>
            </a:r>
            <a:endParaRPr sz="820"/>
          </a:p>
          <a:p>
            <a:pPr indent="0" lvl="0" marL="0" rtl="0" algn="l">
              <a:lnSpc>
                <a:spcPct val="150000"/>
              </a:lnSpc>
              <a:spcBef>
                <a:spcPts val="1200"/>
              </a:spcBef>
              <a:spcAft>
                <a:spcPts val="1200"/>
              </a:spcAft>
              <a:buSzPts val="440"/>
              <a:buNone/>
            </a:pPr>
            <a:r>
              <a:t/>
            </a:r>
            <a:endParaRPr sz="8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440"/>
              <a:buFont typeface="Arial"/>
              <a:buNone/>
            </a:pPr>
            <a:r>
              <a:rPr lang="es">
                <a:latin typeface="Lato"/>
                <a:ea typeface="Lato"/>
                <a:cs typeface="Lato"/>
                <a:sym typeface="Lato"/>
              </a:rPr>
              <a:t>¿Cómo afecta la inactividad del cliente en la retención?</a:t>
            </a:r>
            <a:endParaRPr>
              <a:latin typeface="Lato"/>
              <a:ea typeface="Lato"/>
              <a:cs typeface="Lato"/>
              <a:sym typeface="Lato"/>
            </a:endParaRPr>
          </a:p>
        </p:txBody>
      </p:sp>
      <p:pic>
        <p:nvPicPr>
          <p:cNvPr id="212" name="Google Shape;212;p23"/>
          <p:cNvPicPr preferRelativeResize="0"/>
          <p:nvPr/>
        </p:nvPicPr>
        <p:blipFill>
          <a:blip r:embed="rId3">
            <a:alphaModFix/>
          </a:blip>
          <a:stretch>
            <a:fillRect/>
          </a:stretch>
        </p:blipFill>
        <p:spPr>
          <a:xfrm>
            <a:off x="152425" y="1484950"/>
            <a:ext cx="4478300" cy="1866750"/>
          </a:xfrm>
          <a:prstGeom prst="rect">
            <a:avLst/>
          </a:prstGeom>
          <a:noFill/>
          <a:ln>
            <a:noFill/>
          </a:ln>
        </p:spPr>
      </p:pic>
      <p:pic>
        <p:nvPicPr>
          <p:cNvPr id="213" name="Google Shape;213;p23"/>
          <p:cNvPicPr preferRelativeResize="0"/>
          <p:nvPr/>
        </p:nvPicPr>
        <p:blipFill>
          <a:blip r:embed="rId4">
            <a:alphaModFix/>
          </a:blip>
          <a:stretch>
            <a:fillRect/>
          </a:stretch>
        </p:blipFill>
        <p:spPr>
          <a:xfrm>
            <a:off x="4783125" y="1460250"/>
            <a:ext cx="4208474" cy="3354581"/>
          </a:xfrm>
          <a:prstGeom prst="rect">
            <a:avLst/>
          </a:prstGeom>
          <a:noFill/>
          <a:ln>
            <a:noFill/>
          </a:ln>
        </p:spPr>
      </p:pic>
      <p:sp>
        <p:nvSpPr>
          <p:cNvPr id="214" name="Google Shape;214;p23"/>
          <p:cNvSpPr txBox="1"/>
          <p:nvPr>
            <p:ph idx="1" type="body"/>
          </p:nvPr>
        </p:nvSpPr>
        <p:spPr>
          <a:xfrm>
            <a:off x="186475" y="3574025"/>
            <a:ext cx="4444200" cy="1455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820"/>
              <a:t>La mayoría de los clientes que permanecen inactivos lo hacen durante un período de 2 a 3 meses.</a:t>
            </a:r>
            <a:endParaRPr sz="820"/>
          </a:p>
          <a:p>
            <a:pPr indent="0" lvl="0" marL="0" rtl="0" algn="l">
              <a:lnSpc>
                <a:spcPct val="135714"/>
              </a:lnSpc>
              <a:spcBef>
                <a:spcPts val="0"/>
              </a:spcBef>
              <a:spcAft>
                <a:spcPts val="0"/>
              </a:spcAft>
              <a:buNone/>
            </a:pPr>
            <a:r>
              <a:rPr lang="es" sz="820"/>
              <a:t>Los clientes retenidos tienden a tener tiempos de inactividad más bajos en comparación con los clientes perdidos, cuyos tiempos de inactividad tienden a ser más dispersos.</a:t>
            </a:r>
            <a:endParaRPr sz="820"/>
          </a:p>
          <a:p>
            <a:pPr indent="0" lvl="0" marL="0" rtl="0" algn="l">
              <a:lnSpc>
                <a:spcPct val="135714"/>
              </a:lnSpc>
              <a:spcBef>
                <a:spcPts val="0"/>
              </a:spcBef>
              <a:spcAft>
                <a:spcPts val="0"/>
              </a:spcAft>
              <a:buNone/>
            </a:pPr>
            <a:r>
              <a:t/>
            </a:r>
            <a:endParaRPr sz="820"/>
          </a:p>
          <a:p>
            <a:pPr indent="0" lvl="0" marL="0" rtl="0" algn="l">
              <a:lnSpc>
                <a:spcPct val="135714"/>
              </a:lnSpc>
              <a:spcBef>
                <a:spcPts val="0"/>
              </a:spcBef>
              <a:spcAft>
                <a:spcPts val="0"/>
              </a:spcAft>
              <a:buNone/>
            </a:pPr>
            <a:r>
              <a:t/>
            </a:r>
            <a:endParaRPr sz="820"/>
          </a:p>
          <a:p>
            <a:pPr indent="0" lvl="0" marL="0" rtl="0" algn="l">
              <a:lnSpc>
                <a:spcPct val="135714"/>
              </a:lnSpc>
              <a:spcBef>
                <a:spcPts val="0"/>
              </a:spcBef>
              <a:spcAft>
                <a:spcPts val="0"/>
              </a:spcAft>
              <a:buNone/>
            </a:pPr>
            <a:r>
              <a:t/>
            </a:r>
            <a:endParaRPr sz="820"/>
          </a:p>
          <a:p>
            <a:pPr indent="0" lvl="0" marL="0" rtl="0" algn="l">
              <a:lnSpc>
                <a:spcPct val="150000"/>
              </a:lnSpc>
              <a:spcBef>
                <a:spcPts val="0"/>
              </a:spcBef>
              <a:spcAft>
                <a:spcPts val="0"/>
              </a:spcAft>
              <a:buSzPts val="440"/>
              <a:buNone/>
            </a:pPr>
            <a:r>
              <a:t/>
            </a:r>
            <a:endParaRPr sz="820"/>
          </a:p>
          <a:p>
            <a:pPr indent="0" lvl="0" marL="0" rtl="0" algn="l">
              <a:lnSpc>
                <a:spcPct val="150000"/>
              </a:lnSpc>
              <a:spcBef>
                <a:spcPts val="1200"/>
              </a:spcBef>
              <a:spcAft>
                <a:spcPts val="1200"/>
              </a:spcAft>
              <a:buSzPts val="440"/>
              <a:buNone/>
            </a:pPr>
            <a:r>
              <a:t/>
            </a:r>
            <a:endParaRPr sz="8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Clr>
                <a:srgbClr val="000000"/>
              </a:buClr>
              <a:buSzPts val="396"/>
              <a:buFont typeface="Arial"/>
              <a:buNone/>
            </a:pPr>
            <a:r>
              <a:rPr lang="es">
                <a:latin typeface="Lato"/>
                <a:ea typeface="Lato"/>
                <a:cs typeface="Lato"/>
                <a:sym typeface="Lato"/>
              </a:rPr>
              <a:t>¿El tipo de tarjeta de crédito está relacionado con la retención?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20" name="Google Shape;220;p24"/>
          <p:cNvPicPr preferRelativeResize="0"/>
          <p:nvPr/>
        </p:nvPicPr>
        <p:blipFill>
          <a:blip r:embed="rId3">
            <a:alphaModFix/>
          </a:blip>
          <a:stretch>
            <a:fillRect/>
          </a:stretch>
        </p:blipFill>
        <p:spPr>
          <a:xfrm>
            <a:off x="105775" y="1420350"/>
            <a:ext cx="4258075" cy="2302801"/>
          </a:xfrm>
          <a:prstGeom prst="rect">
            <a:avLst/>
          </a:prstGeom>
          <a:noFill/>
          <a:ln>
            <a:noFill/>
          </a:ln>
        </p:spPr>
      </p:pic>
      <p:pic>
        <p:nvPicPr>
          <p:cNvPr id="221" name="Google Shape;221;p24"/>
          <p:cNvPicPr preferRelativeResize="0"/>
          <p:nvPr/>
        </p:nvPicPr>
        <p:blipFill>
          <a:blip r:embed="rId4">
            <a:alphaModFix/>
          </a:blip>
          <a:stretch>
            <a:fillRect/>
          </a:stretch>
        </p:blipFill>
        <p:spPr>
          <a:xfrm>
            <a:off x="4692525" y="1420349"/>
            <a:ext cx="4258075" cy="2302810"/>
          </a:xfrm>
          <a:prstGeom prst="rect">
            <a:avLst/>
          </a:prstGeom>
          <a:noFill/>
          <a:ln>
            <a:noFill/>
          </a:ln>
        </p:spPr>
      </p:pic>
      <p:sp>
        <p:nvSpPr>
          <p:cNvPr id="222" name="Google Shape;222;p24"/>
          <p:cNvSpPr txBox="1"/>
          <p:nvPr/>
        </p:nvSpPr>
        <p:spPr>
          <a:xfrm>
            <a:off x="105775" y="3915900"/>
            <a:ext cx="8775000" cy="688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El 93% de los clientes, es decir, prácticamente la totalidad, utiliza un paquete básico de tarjetas.  La mayoría de los clientes posee el tipo de tarjeta Blue. Aunque los grupos restantes son pequeños en cantidad, ser cliente con uno de estos paquetes podría ser un indicativo de que el cliente tendrá alta probabilidad de permanecer más tiempo en el banco.</a:t>
            </a:r>
            <a:endParaRPr sz="820">
              <a:solidFill>
                <a:schemeClr val="lt1"/>
              </a:solidFill>
              <a:latin typeface="Lato"/>
              <a:ea typeface="Lato"/>
              <a:cs typeface="Lato"/>
              <a:sym typeface="Lato"/>
            </a:endParaRPr>
          </a:p>
          <a:p>
            <a:pPr indent="0" lvl="0" marL="0" rtl="0" algn="l">
              <a:lnSpc>
                <a:spcPct val="135714"/>
              </a:lnSpc>
              <a:spcBef>
                <a:spcPts val="0"/>
              </a:spcBef>
              <a:spcAft>
                <a:spcPts val="0"/>
              </a:spcAft>
              <a:buNone/>
            </a:pPr>
            <a:r>
              <a:t/>
            </a:r>
            <a:endParaRPr sz="1050">
              <a:solidFill>
                <a:srgbClr val="F8F8F2"/>
              </a:solidFill>
              <a:highlight>
                <a:srgbClr val="26292C"/>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Clr>
                <a:srgbClr val="000000"/>
              </a:buClr>
              <a:buSzPct val="39285"/>
              <a:buFont typeface="Arial"/>
              <a:buNone/>
            </a:pPr>
            <a:r>
              <a:rPr lang="es">
                <a:latin typeface="Lato"/>
                <a:ea typeface="Lato"/>
                <a:cs typeface="Lato"/>
                <a:sym typeface="Lato"/>
              </a:rPr>
              <a:t>¿Hay una relación significativa entre el nivel de ingresos y la retención?</a:t>
            </a:r>
            <a:endParaRPr sz="1120">
              <a:latin typeface="Lato"/>
              <a:ea typeface="Lato"/>
              <a:cs typeface="Lato"/>
              <a:sym typeface="Lato"/>
            </a:endParaRPr>
          </a:p>
          <a:p>
            <a:pPr indent="0" lvl="0" marL="0" rtl="0" algn="l">
              <a:spcBef>
                <a:spcPts val="0"/>
              </a:spcBef>
              <a:spcAft>
                <a:spcPts val="0"/>
              </a:spcAft>
              <a:buNone/>
            </a:pPr>
            <a:r>
              <a:t/>
            </a:r>
            <a:endParaRPr/>
          </a:p>
        </p:txBody>
      </p:sp>
      <p:pic>
        <p:nvPicPr>
          <p:cNvPr id="228" name="Google Shape;228;p25"/>
          <p:cNvPicPr preferRelativeResize="0"/>
          <p:nvPr/>
        </p:nvPicPr>
        <p:blipFill>
          <a:blip r:embed="rId3">
            <a:alphaModFix/>
          </a:blip>
          <a:stretch>
            <a:fillRect/>
          </a:stretch>
        </p:blipFill>
        <p:spPr>
          <a:xfrm>
            <a:off x="152400" y="1460250"/>
            <a:ext cx="4522303" cy="3530850"/>
          </a:xfrm>
          <a:prstGeom prst="rect">
            <a:avLst/>
          </a:prstGeom>
          <a:noFill/>
          <a:ln>
            <a:noFill/>
          </a:ln>
        </p:spPr>
      </p:pic>
      <p:pic>
        <p:nvPicPr>
          <p:cNvPr id="229" name="Google Shape;229;p25"/>
          <p:cNvPicPr preferRelativeResize="0"/>
          <p:nvPr/>
        </p:nvPicPr>
        <p:blipFill>
          <a:blip r:embed="rId4">
            <a:alphaModFix/>
          </a:blip>
          <a:stretch>
            <a:fillRect/>
          </a:stretch>
        </p:blipFill>
        <p:spPr>
          <a:xfrm>
            <a:off x="4827103" y="1460250"/>
            <a:ext cx="4164498" cy="2260377"/>
          </a:xfrm>
          <a:prstGeom prst="rect">
            <a:avLst/>
          </a:prstGeom>
          <a:noFill/>
          <a:ln>
            <a:noFill/>
          </a:ln>
        </p:spPr>
      </p:pic>
      <p:sp>
        <p:nvSpPr>
          <p:cNvPr id="230" name="Google Shape;230;p25"/>
          <p:cNvSpPr txBox="1"/>
          <p:nvPr/>
        </p:nvSpPr>
        <p:spPr>
          <a:xfrm>
            <a:off x="4827100" y="3873025"/>
            <a:ext cx="4164600" cy="116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Contamos con un 67% de los clientes del banco que tienen ingresos inferiores a los $80,000, y un 82% con ingresos por debajo de los $120,000, aunque también se registra un 11% con ingresos desconocidos.</a:t>
            </a:r>
            <a:endParaRPr sz="820">
              <a:solidFill>
                <a:schemeClr val="lt1"/>
              </a:solidFill>
              <a:latin typeface="Lato"/>
              <a:ea typeface="Lato"/>
              <a:cs typeface="Lato"/>
              <a:sym typeface="Lato"/>
            </a:endParaRPr>
          </a:p>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La permanencia de los clientes en base a sus ingresos parece tener un valor predictivo bajo.</a:t>
            </a:r>
            <a:endParaRPr sz="820">
              <a:solidFill>
                <a:schemeClr val="lt1"/>
              </a:solidFill>
              <a:latin typeface="Lato"/>
              <a:ea typeface="Lato"/>
              <a:cs typeface="Lato"/>
              <a:sym typeface="Lato"/>
            </a:endParaRPr>
          </a:p>
          <a:p>
            <a:pPr indent="0" lvl="0" marL="0" rtl="0" algn="l">
              <a:lnSpc>
                <a:spcPct val="135714"/>
              </a:lnSpc>
              <a:spcBef>
                <a:spcPts val="0"/>
              </a:spcBef>
              <a:spcAft>
                <a:spcPts val="0"/>
              </a:spcAft>
              <a:buNone/>
            </a:pPr>
            <a:r>
              <a:t/>
            </a:r>
            <a:endParaRPr sz="82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1200"/>
              </a:spcAft>
              <a:buNone/>
            </a:pPr>
            <a:r>
              <a:rPr lang="es"/>
              <a:t>Insights y Recomendaciones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Insights</a:t>
            </a:r>
            <a:endParaRPr/>
          </a:p>
          <a:p>
            <a:pPr indent="0" lvl="0" marL="0" rtl="0" algn="l">
              <a:lnSpc>
                <a:spcPct val="135714"/>
              </a:lnSpc>
              <a:spcBef>
                <a:spcPts val="1200"/>
              </a:spcBef>
              <a:spcAft>
                <a:spcPts val="0"/>
              </a:spcAft>
              <a:buNone/>
            </a:pPr>
            <a:r>
              <a:rPr lang="es" sz="1120"/>
              <a:t>Un </a:t>
            </a:r>
            <a:r>
              <a:rPr lang="es" sz="1120"/>
              <a:t>análisis</a:t>
            </a:r>
            <a:r>
              <a:rPr lang="es" sz="1120"/>
              <a:t> </a:t>
            </a:r>
            <a:r>
              <a:rPr lang="es" sz="1120"/>
              <a:t>más</a:t>
            </a:r>
            <a:r>
              <a:rPr lang="es" sz="1120"/>
              <a:t> exhaustivo del comportamiento transaccional de los clientes, como la cantidad y los montos de las transacciones, pueden ser buenos indicadores para predecir la permanencia de los clientes.</a:t>
            </a:r>
            <a:endParaRPr sz="1120"/>
          </a:p>
          <a:p>
            <a:pPr indent="0" lvl="0" marL="0" rtl="0" algn="l">
              <a:lnSpc>
                <a:spcPct val="135714"/>
              </a:lnSpc>
              <a:spcBef>
                <a:spcPts val="0"/>
              </a:spcBef>
              <a:spcAft>
                <a:spcPts val="0"/>
              </a:spcAft>
              <a:buNone/>
            </a:pPr>
            <a:r>
              <a:rPr lang="es" sz="1120"/>
              <a:t>Los factores demográficos de los clientes no tiene un efecto alto a considerar para la retención de clientes.</a:t>
            </a:r>
            <a:endParaRPr sz="1120"/>
          </a:p>
          <a:p>
            <a:pPr indent="0" lvl="0" marL="0" rtl="0" algn="l">
              <a:spcBef>
                <a:spcPts val="0"/>
              </a:spcBef>
              <a:spcAft>
                <a:spcPts val="0"/>
              </a:spcAft>
              <a:buNone/>
            </a:pPr>
            <a:r>
              <a:t/>
            </a:r>
            <a:endParaRPr/>
          </a:p>
          <a:p>
            <a:pPr indent="0" lvl="0" marL="0" rtl="0" algn="l">
              <a:spcBef>
                <a:spcPts val="1200"/>
              </a:spcBef>
              <a:spcAft>
                <a:spcPts val="0"/>
              </a:spcAft>
              <a:buNone/>
            </a:pPr>
            <a:r>
              <a:rPr lang="es"/>
              <a:t>Recomendaciones</a:t>
            </a:r>
            <a:endParaRPr/>
          </a:p>
          <a:p>
            <a:pPr indent="0" lvl="0" marL="0" rtl="0" algn="l">
              <a:spcBef>
                <a:spcPts val="1200"/>
              </a:spcBef>
              <a:spcAft>
                <a:spcPts val="1200"/>
              </a:spcAft>
              <a:buNone/>
            </a:pPr>
            <a:r>
              <a:rPr lang="es" sz="1120"/>
              <a:t>Se sugiere afrontar campañas de Marketing sobre aquellos clientes con un margen de inactividad alto, o con una regularidad en la cantidad de transacciones y sus montos demasiadas bajas, invitando a aumentar la frecuencia de actividad con el banco.</a:t>
            </a:r>
            <a:endParaRPr sz="1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73575" y="269925"/>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141" name="Google Shape;141;p14"/>
          <p:cNvSpPr txBox="1"/>
          <p:nvPr>
            <p:ph idx="4294967295" type="body"/>
          </p:nvPr>
        </p:nvSpPr>
        <p:spPr>
          <a:xfrm>
            <a:off x="373575" y="1424675"/>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s"/>
              <a:t>Contexto y Audiencia</a:t>
            </a:r>
            <a:endParaRPr/>
          </a:p>
          <a:p>
            <a:pPr indent="-311150" lvl="0" marL="457200" rtl="0" algn="l">
              <a:lnSpc>
                <a:spcPct val="200000"/>
              </a:lnSpc>
              <a:spcBef>
                <a:spcPts val="0"/>
              </a:spcBef>
              <a:spcAft>
                <a:spcPts val="0"/>
              </a:spcAft>
              <a:buSzPts val="1300"/>
              <a:buAutoNum type="arabicPeriod"/>
            </a:pPr>
            <a:r>
              <a:rPr lang="es"/>
              <a:t>Hipótesis/Preguntas de Interés</a:t>
            </a:r>
            <a:endParaRPr/>
          </a:p>
          <a:p>
            <a:pPr indent="-311150" lvl="0" marL="457200" rtl="0" algn="l">
              <a:lnSpc>
                <a:spcPct val="200000"/>
              </a:lnSpc>
              <a:spcBef>
                <a:spcPts val="0"/>
              </a:spcBef>
              <a:spcAft>
                <a:spcPts val="0"/>
              </a:spcAft>
              <a:buSzPts val="1300"/>
              <a:buAutoNum type="arabicPeriod"/>
            </a:pPr>
            <a:r>
              <a:rPr lang="es"/>
              <a:t>Metadata</a:t>
            </a:r>
            <a:endParaRPr/>
          </a:p>
          <a:p>
            <a:pPr indent="-311150" lvl="0" marL="457200" rtl="0" algn="l">
              <a:lnSpc>
                <a:spcPct val="200000"/>
              </a:lnSpc>
              <a:spcBef>
                <a:spcPts val="0"/>
              </a:spcBef>
              <a:spcAft>
                <a:spcPts val="0"/>
              </a:spcAft>
              <a:buSzPts val="1300"/>
              <a:buAutoNum type="arabicPeriod"/>
            </a:pPr>
            <a:r>
              <a:rPr lang="es"/>
              <a:t>Análisis Exploratorio</a:t>
            </a:r>
            <a:endParaRPr/>
          </a:p>
          <a:p>
            <a:pPr indent="-311150" lvl="0" marL="457200" rtl="0" algn="l">
              <a:lnSpc>
                <a:spcPct val="200000"/>
              </a:lnSpc>
              <a:spcBef>
                <a:spcPts val="0"/>
              </a:spcBef>
              <a:spcAft>
                <a:spcPts val="0"/>
              </a:spcAft>
              <a:buSzPts val="1300"/>
              <a:buAutoNum type="arabicPeriod"/>
            </a:pPr>
            <a:r>
              <a:rPr lang="es"/>
              <a:t>Insights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438150"/>
            <a:ext cx="7038900" cy="404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u="sng"/>
              <a:t>Contexto:</a:t>
            </a:r>
            <a:endParaRPr sz="1200">
              <a:solidFill>
                <a:srgbClr val="D1D5DB"/>
              </a:solidFill>
              <a:highlight>
                <a:srgbClr val="343541"/>
              </a:highlight>
              <a:latin typeface="Roboto"/>
              <a:ea typeface="Roboto"/>
              <a:cs typeface="Roboto"/>
              <a:sym typeface="Roboto"/>
            </a:endParaRPr>
          </a:p>
          <a:p>
            <a:pPr indent="0" lvl="0" marL="0" rtl="0" algn="l">
              <a:spcBef>
                <a:spcPts val="1500"/>
              </a:spcBef>
              <a:spcAft>
                <a:spcPts val="0"/>
              </a:spcAft>
              <a:buNone/>
            </a:pPr>
            <a:r>
              <a:rPr lang="es"/>
              <a:t>La retención de clientes es esencial para la salud financiera y la reputación a largo plazo del banco. La pérdida de clientes no solo impacta los ingresos, sino que también puede afectar la confianza en la institución financiera. La retención se vuelve crucial, ya que la adquisición de nuevos clientes resulta más costosa que mantener a los existentes.</a:t>
            </a:r>
            <a:endParaRPr/>
          </a:p>
          <a:p>
            <a:pPr indent="0" lvl="0" marL="0" rtl="0" algn="l">
              <a:spcBef>
                <a:spcPts val="1500"/>
              </a:spcBef>
              <a:spcAft>
                <a:spcPts val="0"/>
              </a:spcAft>
              <a:buNone/>
            </a:pPr>
            <a:r>
              <a:rPr lang="es"/>
              <a:t>Comprender los factores que contribuyen a la pérdida de clientes permite al banco tomar medidas proactivas para retenerlos. Esta estrategia no solo preserva la base de clientes, sino que también contribuye directamente a la mejora de la rentabilidad general de la institución.</a:t>
            </a:r>
            <a:endParaRPr/>
          </a:p>
          <a:p>
            <a:pPr indent="0" lvl="0" marL="0" rtl="0" algn="l">
              <a:spcBef>
                <a:spcPts val="0"/>
              </a:spcBef>
              <a:spcAft>
                <a:spcPts val="0"/>
              </a:spcAft>
              <a:buNone/>
            </a:pPr>
            <a:r>
              <a:t/>
            </a:r>
            <a:endParaRPr u="sng"/>
          </a:p>
          <a:p>
            <a:pPr indent="0" lvl="0" marL="0" rtl="0" algn="l">
              <a:spcBef>
                <a:spcPts val="1200"/>
              </a:spcBef>
              <a:spcAft>
                <a:spcPts val="0"/>
              </a:spcAft>
              <a:buNone/>
            </a:pPr>
            <a:r>
              <a:rPr lang="es" u="sng"/>
              <a:t>Audiencia:</a:t>
            </a:r>
            <a:endParaRPr sz="1200">
              <a:solidFill>
                <a:srgbClr val="D1D5DB"/>
              </a:solidFill>
              <a:highlight>
                <a:srgbClr val="343541"/>
              </a:highlight>
              <a:latin typeface="Roboto"/>
              <a:ea typeface="Roboto"/>
              <a:cs typeface="Roboto"/>
              <a:sym typeface="Roboto"/>
            </a:endParaRPr>
          </a:p>
          <a:p>
            <a:pPr indent="0" lvl="0" marL="0" rtl="0" algn="l">
              <a:spcBef>
                <a:spcPts val="1200"/>
              </a:spcBef>
              <a:spcAft>
                <a:spcPts val="1200"/>
              </a:spcAft>
              <a:buNone/>
            </a:pPr>
            <a:r>
              <a:rPr lang="es"/>
              <a:t>Este proyecto está dirigido a la alta dirección del banco, gerentes de relaciones con clientes, analistas de datos y equipos de marketing. Los resultados y recomendaciones generados no solo benefician internamente al banco, sino que también pueden ser valiosos para otros profesionales del sector financiero que enfrentan desafíos comparables en la retención de clientes.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1297500" y="568650"/>
            <a:ext cx="7038900" cy="4006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s" sz="1220" u="sng"/>
              <a:t>Hipótesis/Preguntas de Interés</a:t>
            </a:r>
            <a:endParaRPr sz="1220" u="sng"/>
          </a:p>
          <a:p>
            <a:pPr indent="0" lvl="0" marL="0" rtl="0" algn="l">
              <a:lnSpc>
                <a:spcPct val="80000"/>
              </a:lnSpc>
              <a:spcBef>
                <a:spcPts val="0"/>
              </a:spcBef>
              <a:spcAft>
                <a:spcPts val="0"/>
              </a:spcAft>
              <a:buSzPts val="440"/>
              <a:buNone/>
            </a:pPr>
            <a:r>
              <a:t/>
            </a:r>
            <a:endParaRPr sz="1220" u="sng"/>
          </a:p>
          <a:p>
            <a:pPr indent="0" lvl="0" marL="0" rtl="0" algn="l">
              <a:lnSpc>
                <a:spcPct val="80000"/>
              </a:lnSpc>
              <a:spcBef>
                <a:spcPts val="0"/>
              </a:spcBef>
              <a:spcAft>
                <a:spcPts val="0"/>
              </a:spcAft>
              <a:buSzPts val="440"/>
              <a:buNone/>
            </a:pPr>
            <a:r>
              <a:rPr b="1" lang="es" sz="1220"/>
              <a:t>Pregunta:</a:t>
            </a:r>
            <a:r>
              <a:rPr lang="es" sz="1220"/>
              <a:t> </a:t>
            </a:r>
            <a:r>
              <a:rPr lang="es" sz="1120"/>
              <a:t>¿Cómo influyen las variables demográficas como la edad, género y estado civil en la retención de clientes?</a:t>
            </a:r>
            <a:endParaRPr sz="1120"/>
          </a:p>
          <a:p>
            <a:pPr indent="0" lvl="0" marL="0" rtl="0" algn="l">
              <a:lnSpc>
                <a:spcPct val="80000"/>
              </a:lnSpc>
              <a:spcBef>
                <a:spcPts val="0"/>
              </a:spcBef>
              <a:spcAft>
                <a:spcPts val="0"/>
              </a:spcAft>
              <a:buSzPts val="440"/>
              <a:buNone/>
            </a:pPr>
            <a:r>
              <a:rPr b="1" lang="es" sz="1220"/>
              <a:t>Hipótesis:</a:t>
            </a:r>
            <a:r>
              <a:rPr lang="es" sz="1220"/>
              <a:t> </a:t>
            </a:r>
            <a:r>
              <a:rPr lang="es" sz="1120"/>
              <a:t>La retención puede variar según la edad, siendo los clientes más jóvenes o casados más propensos a permanecer.</a:t>
            </a:r>
            <a:endParaRPr sz="1120"/>
          </a:p>
          <a:p>
            <a:pPr indent="0" lvl="0" marL="0" rtl="0" algn="l">
              <a:lnSpc>
                <a:spcPct val="80000"/>
              </a:lnSpc>
              <a:spcBef>
                <a:spcPts val="0"/>
              </a:spcBef>
              <a:spcAft>
                <a:spcPts val="0"/>
              </a:spcAft>
              <a:buSzPts val="440"/>
              <a:buNone/>
            </a:pPr>
            <a:r>
              <a:t/>
            </a:r>
            <a:endParaRPr sz="1220"/>
          </a:p>
          <a:p>
            <a:pPr indent="0" lvl="0" marL="0" rtl="0" algn="l">
              <a:lnSpc>
                <a:spcPct val="80000"/>
              </a:lnSpc>
              <a:spcBef>
                <a:spcPts val="0"/>
              </a:spcBef>
              <a:spcAft>
                <a:spcPts val="0"/>
              </a:spcAft>
              <a:buSzPts val="440"/>
              <a:buNone/>
            </a:pPr>
            <a:r>
              <a:rPr b="1" lang="es" sz="1220"/>
              <a:t>Pregunta: </a:t>
            </a:r>
            <a:r>
              <a:rPr lang="es" sz="1120"/>
              <a:t>¿Existe una relación entre la retención y la cantidad de productos que tiene un cliente?</a:t>
            </a:r>
            <a:endParaRPr sz="1120"/>
          </a:p>
          <a:p>
            <a:pPr indent="0" lvl="0" marL="0" rtl="0" algn="l">
              <a:lnSpc>
                <a:spcPct val="80000"/>
              </a:lnSpc>
              <a:spcBef>
                <a:spcPts val="0"/>
              </a:spcBef>
              <a:spcAft>
                <a:spcPts val="0"/>
              </a:spcAft>
              <a:buSzPts val="440"/>
              <a:buNone/>
            </a:pPr>
            <a:r>
              <a:rPr b="1" lang="es" sz="1220"/>
              <a:t>Hipótesis: </a:t>
            </a:r>
            <a:r>
              <a:rPr lang="es" sz="1120"/>
              <a:t>Los clientes con múltiples productos bancarios pueden tener una mayor retención.</a:t>
            </a:r>
            <a:endParaRPr sz="1120"/>
          </a:p>
          <a:p>
            <a:pPr indent="0" lvl="0" marL="0" rtl="0" algn="l">
              <a:lnSpc>
                <a:spcPct val="80000"/>
              </a:lnSpc>
              <a:spcBef>
                <a:spcPts val="0"/>
              </a:spcBef>
              <a:spcAft>
                <a:spcPts val="0"/>
              </a:spcAft>
              <a:buSzPts val="440"/>
              <a:buNone/>
            </a:pPr>
            <a:r>
              <a:t/>
            </a:r>
            <a:endParaRPr sz="1220"/>
          </a:p>
          <a:p>
            <a:pPr indent="0" lvl="0" marL="0" rtl="0" algn="l">
              <a:lnSpc>
                <a:spcPct val="80000"/>
              </a:lnSpc>
              <a:spcBef>
                <a:spcPts val="0"/>
              </a:spcBef>
              <a:spcAft>
                <a:spcPts val="0"/>
              </a:spcAft>
              <a:buSzPts val="440"/>
              <a:buNone/>
            </a:pPr>
            <a:r>
              <a:rPr b="1" lang="es" sz="1220"/>
              <a:t>Pregunta:</a:t>
            </a:r>
            <a:r>
              <a:rPr lang="es" sz="1220"/>
              <a:t> </a:t>
            </a:r>
            <a:r>
              <a:rPr lang="es" sz="1120"/>
              <a:t>¿Cómo afectan las variables financieras como límite de crédito, monto total de transacciones y recuento de transacciones a la retención?</a:t>
            </a:r>
            <a:endParaRPr sz="1120"/>
          </a:p>
          <a:p>
            <a:pPr indent="0" lvl="0" marL="0" rtl="0" algn="l">
              <a:lnSpc>
                <a:spcPct val="80000"/>
              </a:lnSpc>
              <a:spcBef>
                <a:spcPts val="0"/>
              </a:spcBef>
              <a:spcAft>
                <a:spcPts val="0"/>
              </a:spcAft>
              <a:buSzPts val="440"/>
              <a:buNone/>
            </a:pPr>
            <a:r>
              <a:rPr b="1" lang="es" sz="1220"/>
              <a:t>Hipótesis:</a:t>
            </a:r>
            <a:r>
              <a:rPr lang="es" sz="1220"/>
              <a:t> </a:t>
            </a:r>
            <a:r>
              <a:rPr lang="es" sz="1120"/>
              <a:t>Clientes con límites de crédito más altos o mayores transacciones son más propensos a permanecer.</a:t>
            </a:r>
            <a:endParaRPr sz="1120"/>
          </a:p>
          <a:p>
            <a:pPr indent="0" lvl="0" marL="0" rtl="0" algn="l">
              <a:lnSpc>
                <a:spcPct val="80000"/>
              </a:lnSpc>
              <a:spcBef>
                <a:spcPts val="0"/>
              </a:spcBef>
              <a:spcAft>
                <a:spcPts val="0"/>
              </a:spcAft>
              <a:buSzPts val="440"/>
              <a:buNone/>
            </a:pPr>
            <a:r>
              <a:t/>
            </a:r>
            <a:endParaRPr sz="1220"/>
          </a:p>
          <a:p>
            <a:pPr indent="0" lvl="0" marL="0" rtl="0" algn="l">
              <a:lnSpc>
                <a:spcPct val="80000"/>
              </a:lnSpc>
              <a:spcBef>
                <a:spcPts val="0"/>
              </a:spcBef>
              <a:spcAft>
                <a:spcPts val="0"/>
              </a:spcAft>
              <a:buSzPts val="440"/>
              <a:buNone/>
            </a:pPr>
            <a:r>
              <a:rPr b="1" lang="es" sz="1220"/>
              <a:t>Pregunta: </a:t>
            </a:r>
            <a:r>
              <a:rPr lang="es" sz="1120"/>
              <a:t>¿La educación del cliente juega un papel en la retención?</a:t>
            </a:r>
            <a:endParaRPr sz="1120"/>
          </a:p>
          <a:p>
            <a:pPr indent="0" lvl="0" marL="0" rtl="0" algn="l">
              <a:lnSpc>
                <a:spcPct val="80000"/>
              </a:lnSpc>
              <a:spcBef>
                <a:spcPts val="0"/>
              </a:spcBef>
              <a:spcAft>
                <a:spcPts val="0"/>
              </a:spcAft>
              <a:buSzPts val="440"/>
              <a:buNone/>
            </a:pPr>
            <a:r>
              <a:rPr b="1" lang="es" sz="1220"/>
              <a:t>Hipótesis:</a:t>
            </a:r>
            <a:r>
              <a:rPr lang="es" sz="1220"/>
              <a:t> </a:t>
            </a:r>
            <a:r>
              <a:rPr lang="es" sz="1120"/>
              <a:t>Niveles educativos más altos podrían asociarse con una mayor retención.</a:t>
            </a:r>
            <a:endParaRPr sz="1120"/>
          </a:p>
          <a:p>
            <a:pPr indent="0" lvl="0" marL="0" rtl="0" algn="l">
              <a:lnSpc>
                <a:spcPct val="80000"/>
              </a:lnSpc>
              <a:spcBef>
                <a:spcPts val="0"/>
              </a:spcBef>
              <a:spcAft>
                <a:spcPts val="0"/>
              </a:spcAft>
              <a:buSzPts val="440"/>
              <a:buNone/>
            </a:pPr>
            <a:r>
              <a:t/>
            </a:r>
            <a:endParaRPr sz="1220"/>
          </a:p>
          <a:p>
            <a:pPr indent="0" lvl="0" marL="0" rtl="0" algn="l">
              <a:lnSpc>
                <a:spcPct val="80000"/>
              </a:lnSpc>
              <a:spcBef>
                <a:spcPts val="0"/>
              </a:spcBef>
              <a:spcAft>
                <a:spcPts val="0"/>
              </a:spcAft>
              <a:buSzPts val="440"/>
              <a:buNone/>
            </a:pPr>
            <a:r>
              <a:rPr b="1" lang="es" sz="1220"/>
              <a:t>Pregunta:</a:t>
            </a:r>
            <a:r>
              <a:rPr lang="es" sz="1220"/>
              <a:t> </a:t>
            </a:r>
            <a:r>
              <a:rPr lang="es" sz="1120"/>
              <a:t>¿Cómo afecta la inactividad del cliente en la retención?</a:t>
            </a:r>
            <a:endParaRPr sz="1120"/>
          </a:p>
          <a:p>
            <a:pPr indent="0" lvl="0" marL="0" rtl="0" algn="l">
              <a:lnSpc>
                <a:spcPct val="80000"/>
              </a:lnSpc>
              <a:spcBef>
                <a:spcPts val="0"/>
              </a:spcBef>
              <a:spcAft>
                <a:spcPts val="0"/>
              </a:spcAft>
              <a:buSzPts val="440"/>
              <a:buNone/>
            </a:pPr>
            <a:r>
              <a:rPr b="1" lang="es" sz="1220"/>
              <a:t>Hipótesis: </a:t>
            </a:r>
            <a:r>
              <a:rPr lang="es" sz="1120"/>
              <a:t>Clientes más activos, medidos por la inactividad, podrían tener una retención más alta.</a:t>
            </a:r>
            <a:endParaRPr sz="1120"/>
          </a:p>
          <a:p>
            <a:pPr indent="0" lvl="0" marL="0" rtl="0" algn="l">
              <a:lnSpc>
                <a:spcPct val="80000"/>
              </a:lnSpc>
              <a:spcBef>
                <a:spcPts val="0"/>
              </a:spcBef>
              <a:spcAft>
                <a:spcPts val="0"/>
              </a:spcAft>
              <a:buSzPts val="440"/>
              <a:buNone/>
            </a:pPr>
            <a:r>
              <a:t/>
            </a:r>
            <a:endParaRPr sz="1220"/>
          </a:p>
          <a:p>
            <a:pPr indent="0" lvl="0" marL="0" rtl="0" algn="l">
              <a:lnSpc>
                <a:spcPct val="80000"/>
              </a:lnSpc>
              <a:spcBef>
                <a:spcPts val="0"/>
              </a:spcBef>
              <a:spcAft>
                <a:spcPts val="0"/>
              </a:spcAft>
              <a:buSzPts val="440"/>
              <a:buNone/>
            </a:pPr>
            <a:r>
              <a:rPr b="1" lang="es" sz="1220"/>
              <a:t>Pregunta:</a:t>
            </a:r>
            <a:r>
              <a:rPr lang="es" sz="1220"/>
              <a:t> </a:t>
            </a:r>
            <a:r>
              <a:rPr lang="es" sz="1120"/>
              <a:t>¿El tipo de tarjeta de crédito está relacionado con la retención?</a:t>
            </a:r>
            <a:endParaRPr sz="1120"/>
          </a:p>
          <a:p>
            <a:pPr indent="0" lvl="0" marL="0" rtl="0" algn="l">
              <a:lnSpc>
                <a:spcPct val="80000"/>
              </a:lnSpc>
              <a:spcBef>
                <a:spcPts val="0"/>
              </a:spcBef>
              <a:spcAft>
                <a:spcPts val="0"/>
              </a:spcAft>
              <a:buSzPts val="440"/>
              <a:buNone/>
            </a:pPr>
            <a:r>
              <a:rPr b="1" lang="es" sz="1220"/>
              <a:t>Hipótesis:</a:t>
            </a:r>
            <a:r>
              <a:rPr lang="es" sz="1220"/>
              <a:t> </a:t>
            </a:r>
            <a:r>
              <a:rPr lang="es" sz="1120"/>
              <a:t>Clientes con tarjetas de crédito de nivel superior pueden tener una retención más alta.</a:t>
            </a:r>
            <a:endParaRPr sz="1120"/>
          </a:p>
          <a:p>
            <a:pPr indent="0" lvl="0" marL="0" rtl="0" algn="l">
              <a:lnSpc>
                <a:spcPct val="80000"/>
              </a:lnSpc>
              <a:spcBef>
                <a:spcPts val="0"/>
              </a:spcBef>
              <a:spcAft>
                <a:spcPts val="0"/>
              </a:spcAft>
              <a:buSzPts val="440"/>
              <a:buNone/>
            </a:pPr>
            <a:r>
              <a:t/>
            </a:r>
            <a:endParaRPr sz="1220"/>
          </a:p>
          <a:p>
            <a:pPr indent="0" lvl="0" marL="0" rtl="0" algn="l">
              <a:lnSpc>
                <a:spcPct val="80000"/>
              </a:lnSpc>
              <a:spcBef>
                <a:spcPts val="0"/>
              </a:spcBef>
              <a:spcAft>
                <a:spcPts val="0"/>
              </a:spcAft>
              <a:buSzPts val="440"/>
              <a:buNone/>
            </a:pPr>
            <a:r>
              <a:rPr lang="es" sz="1220"/>
              <a:t>P</a:t>
            </a:r>
            <a:r>
              <a:rPr b="1" lang="es" sz="1220"/>
              <a:t>regunta: </a:t>
            </a:r>
            <a:r>
              <a:rPr lang="es" sz="1120"/>
              <a:t>¿Hay una relación significativa entre el nivel de ingresos y la retención?</a:t>
            </a:r>
            <a:endParaRPr sz="1120"/>
          </a:p>
          <a:p>
            <a:pPr indent="0" lvl="0" marL="0" rtl="0" algn="l">
              <a:lnSpc>
                <a:spcPct val="80000"/>
              </a:lnSpc>
              <a:spcBef>
                <a:spcPts val="0"/>
              </a:spcBef>
              <a:spcAft>
                <a:spcPts val="0"/>
              </a:spcAft>
              <a:buSzPts val="440"/>
              <a:buNone/>
            </a:pPr>
            <a:r>
              <a:rPr b="1" lang="es" sz="1220"/>
              <a:t>Hipótesis: </a:t>
            </a:r>
            <a:r>
              <a:rPr lang="es" sz="1120"/>
              <a:t>Ingresos más altos pueden estar asociados con una mayor retención.</a:t>
            </a:r>
            <a:endParaRPr sz="1120"/>
          </a:p>
          <a:p>
            <a:pPr indent="0" lvl="0" marL="0" rtl="0" algn="l">
              <a:lnSpc>
                <a:spcPct val="80000"/>
              </a:lnSpc>
              <a:spcBef>
                <a:spcPts val="0"/>
              </a:spcBef>
              <a:spcAft>
                <a:spcPts val="0"/>
              </a:spcAft>
              <a:buSzPts val="440"/>
              <a:buNone/>
            </a:pPr>
            <a:r>
              <a:t/>
            </a:r>
            <a:endParaRPr sz="1220"/>
          </a:p>
          <a:p>
            <a:pPr indent="0" lvl="0" marL="0" rtl="0" algn="l">
              <a:lnSpc>
                <a:spcPct val="180000"/>
              </a:lnSpc>
              <a:spcBef>
                <a:spcPts val="0"/>
              </a:spcBef>
              <a:spcAft>
                <a:spcPts val="1200"/>
              </a:spcAft>
              <a:buSzPts val="440"/>
              <a:buNone/>
            </a:pPr>
            <a:r>
              <a:t/>
            </a:r>
            <a:endParaRPr sz="52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264150" y="1717100"/>
            <a:ext cx="4887125" cy="3215600"/>
          </a:xfrm>
          <a:prstGeom prst="rect">
            <a:avLst/>
          </a:prstGeom>
          <a:noFill/>
          <a:ln>
            <a:noFill/>
          </a:ln>
        </p:spPr>
      </p:pic>
      <p:sp>
        <p:nvSpPr>
          <p:cNvPr id="157" name="Google Shape;157;p17"/>
          <p:cNvSpPr txBox="1"/>
          <p:nvPr>
            <p:ph type="title"/>
          </p:nvPr>
        </p:nvSpPr>
        <p:spPr>
          <a:xfrm>
            <a:off x="945075" y="250875"/>
            <a:ext cx="3446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Metadata</a:t>
            </a:r>
            <a:endParaRPr/>
          </a:p>
        </p:txBody>
      </p:sp>
      <p:sp>
        <p:nvSpPr>
          <p:cNvPr id="158" name="Google Shape;158;p17"/>
          <p:cNvSpPr txBox="1"/>
          <p:nvPr>
            <p:ph type="title"/>
          </p:nvPr>
        </p:nvSpPr>
        <p:spPr>
          <a:xfrm>
            <a:off x="5229700" y="3278800"/>
            <a:ext cx="3446100" cy="165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6249"/>
              <a:buNone/>
            </a:pPr>
            <a:r>
              <a:rPr lang="es" sz="1760"/>
              <a:t>Variables para </a:t>
            </a:r>
            <a:r>
              <a:rPr lang="es" sz="1760"/>
              <a:t>análisis</a:t>
            </a:r>
            <a:endParaRPr sz="1760"/>
          </a:p>
          <a:p>
            <a:pPr indent="0" lvl="0" marL="0" rtl="0" algn="l">
              <a:spcBef>
                <a:spcPts val="0"/>
              </a:spcBef>
              <a:spcAft>
                <a:spcPts val="0"/>
              </a:spcAft>
              <a:buSzPct val="76153"/>
              <a:buNone/>
            </a:pPr>
            <a:r>
              <a:rPr lang="es" sz="1300">
                <a:latin typeface="Lato"/>
                <a:ea typeface="Lato"/>
                <a:cs typeface="Lato"/>
                <a:sym typeface="Lato"/>
              </a:rPr>
              <a:t>Se cuenta con datos demográficos (edad, estado civil, etc.), financieros (límite de crédito, cantidad de productos, etc.), de comportamiento (cantidad de transacciones, promedio de uso de tarjeta de crédito, etc.) como así también de actividad (cantidad de meses activo o inactivo, meses en relación con el banco, etc.).</a:t>
            </a:r>
            <a:endParaRPr sz="1300">
              <a:latin typeface="Lato"/>
              <a:ea typeface="Lato"/>
              <a:cs typeface="Lato"/>
              <a:sym typeface="Lato"/>
            </a:endParaRPr>
          </a:p>
        </p:txBody>
      </p:sp>
      <p:sp>
        <p:nvSpPr>
          <p:cNvPr id="159" name="Google Shape;159;p17"/>
          <p:cNvSpPr txBox="1"/>
          <p:nvPr>
            <p:ph type="title"/>
          </p:nvPr>
        </p:nvSpPr>
        <p:spPr>
          <a:xfrm>
            <a:off x="264150" y="1352550"/>
            <a:ext cx="3446100" cy="4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760"/>
              <a:t>Variable target</a:t>
            </a:r>
            <a:endParaRPr sz="1760"/>
          </a:p>
        </p:txBody>
      </p:sp>
      <p:sp>
        <p:nvSpPr>
          <p:cNvPr id="160" name="Google Shape;160;p17"/>
          <p:cNvSpPr txBox="1"/>
          <p:nvPr/>
        </p:nvSpPr>
        <p:spPr>
          <a:xfrm>
            <a:off x="5940950" y="1717100"/>
            <a:ext cx="1748100" cy="5490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chemeClr val="lt1"/>
                </a:solidFill>
                <a:latin typeface="Lato"/>
                <a:ea typeface="Lato"/>
                <a:cs typeface="Lato"/>
                <a:sym typeface="Lato"/>
              </a:rPr>
              <a:t>Cantidad de Clientes</a:t>
            </a:r>
            <a:endParaRPr sz="1300">
              <a:solidFill>
                <a:schemeClr val="lt1"/>
              </a:solidFill>
              <a:latin typeface="Lato"/>
              <a:ea typeface="Lato"/>
              <a:cs typeface="Lato"/>
              <a:sym typeface="Lato"/>
            </a:endParaRPr>
          </a:p>
          <a:p>
            <a:pPr indent="0" lvl="0" marL="0" rtl="0" algn="ctr">
              <a:spcBef>
                <a:spcPts val="0"/>
              </a:spcBef>
              <a:spcAft>
                <a:spcPts val="0"/>
              </a:spcAft>
              <a:buNone/>
            </a:pPr>
            <a:r>
              <a:rPr b="1" i="1" lang="es" sz="1300">
                <a:solidFill>
                  <a:schemeClr val="lt1"/>
                </a:solidFill>
                <a:latin typeface="Lato"/>
                <a:ea typeface="Lato"/>
                <a:cs typeface="Lato"/>
                <a:sym typeface="Lato"/>
              </a:rPr>
              <a:t>10127</a:t>
            </a:r>
            <a:endParaRPr b="1" i="1"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440"/>
              <a:buFont typeface="Arial"/>
              <a:buNone/>
            </a:pPr>
            <a:r>
              <a:rPr lang="es">
                <a:latin typeface="Lato"/>
                <a:ea typeface="Lato"/>
                <a:cs typeface="Lato"/>
                <a:sym typeface="Lato"/>
              </a:rPr>
              <a:t>¿Cómo influyen las variables demográficas como la edad, género y estado civil en la retención de clientes?</a:t>
            </a:r>
            <a:endParaRPr>
              <a:latin typeface="Lato"/>
              <a:ea typeface="Lato"/>
              <a:cs typeface="Lato"/>
              <a:sym typeface="Lato"/>
            </a:endParaRPr>
          </a:p>
          <a:p>
            <a:pPr indent="0" lvl="0" marL="0" rtl="0" algn="l">
              <a:spcBef>
                <a:spcPts val="0"/>
              </a:spcBef>
              <a:spcAft>
                <a:spcPts val="0"/>
              </a:spcAft>
              <a:buNone/>
            </a:pPr>
            <a:r>
              <a:t/>
            </a:r>
            <a:endParaRPr/>
          </a:p>
        </p:txBody>
      </p:sp>
      <p:pic>
        <p:nvPicPr>
          <p:cNvPr id="171" name="Google Shape;171;p19"/>
          <p:cNvPicPr preferRelativeResize="0"/>
          <p:nvPr/>
        </p:nvPicPr>
        <p:blipFill>
          <a:blip r:embed="rId3">
            <a:alphaModFix/>
          </a:blip>
          <a:stretch>
            <a:fillRect/>
          </a:stretch>
        </p:blipFill>
        <p:spPr>
          <a:xfrm>
            <a:off x="3771215" y="1478225"/>
            <a:ext cx="1972387" cy="2021725"/>
          </a:xfrm>
          <a:prstGeom prst="rect">
            <a:avLst/>
          </a:prstGeom>
          <a:noFill/>
          <a:ln>
            <a:noFill/>
          </a:ln>
        </p:spPr>
      </p:pic>
      <p:pic>
        <p:nvPicPr>
          <p:cNvPr id="172" name="Google Shape;172;p19"/>
          <p:cNvPicPr preferRelativeResize="0"/>
          <p:nvPr/>
        </p:nvPicPr>
        <p:blipFill>
          <a:blip r:embed="rId4">
            <a:alphaModFix/>
          </a:blip>
          <a:stretch>
            <a:fillRect/>
          </a:stretch>
        </p:blipFill>
        <p:spPr>
          <a:xfrm>
            <a:off x="1476400" y="1478225"/>
            <a:ext cx="2144251" cy="1380974"/>
          </a:xfrm>
          <a:prstGeom prst="rect">
            <a:avLst/>
          </a:prstGeom>
          <a:noFill/>
          <a:ln>
            <a:noFill/>
          </a:ln>
        </p:spPr>
      </p:pic>
      <p:pic>
        <p:nvPicPr>
          <p:cNvPr id="173" name="Google Shape;173;p19"/>
          <p:cNvPicPr preferRelativeResize="0"/>
          <p:nvPr/>
        </p:nvPicPr>
        <p:blipFill>
          <a:blip r:embed="rId5">
            <a:alphaModFix/>
          </a:blip>
          <a:stretch>
            <a:fillRect/>
          </a:stretch>
        </p:blipFill>
        <p:spPr>
          <a:xfrm>
            <a:off x="5845075" y="1478225"/>
            <a:ext cx="1579758" cy="1580650"/>
          </a:xfrm>
          <a:prstGeom prst="rect">
            <a:avLst/>
          </a:prstGeom>
          <a:noFill/>
          <a:ln>
            <a:noFill/>
          </a:ln>
        </p:spPr>
      </p:pic>
      <p:sp>
        <p:nvSpPr>
          <p:cNvPr id="174" name="Google Shape;174;p19"/>
          <p:cNvSpPr txBox="1"/>
          <p:nvPr>
            <p:ph idx="1" type="body"/>
          </p:nvPr>
        </p:nvSpPr>
        <p:spPr>
          <a:xfrm>
            <a:off x="7412250" y="1478225"/>
            <a:ext cx="1807200" cy="211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40"/>
              <a:buNone/>
            </a:pPr>
            <a:r>
              <a:rPr lang="es" sz="800"/>
              <a:t>Casi la mitad de nuestros clientes están casados, y la otra mitad son solteros, en una proporción sorprendentemente equitativa. Solo alrededor del 7% de los clientes están divorciados. Sin embargo, el análisis indica que el estado civil de los clientes no presenta un valor significativo para la predicción de retención.</a:t>
            </a:r>
            <a:endParaRPr sz="800"/>
          </a:p>
          <a:p>
            <a:pPr indent="0" lvl="0" marL="0" rtl="0" algn="l">
              <a:lnSpc>
                <a:spcPct val="150000"/>
              </a:lnSpc>
              <a:spcBef>
                <a:spcPts val="1200"/>
              </a:spcBef>
              <a:spcAft>
                <a:spcPts val="1200"/>
              </a:spcAft>
              <a:buSzPts val="440"/>
              <a:buNone/>
            </a:pPr>
            <a:r>
              <a:t/>
            </a:r>
            <a:endParaRPr sz="820"/>
          </a:p>
        </p:txBody>
      </p:sp>
      <p:sp>
        <p:nvSpPr>
          <p:cNvPr id="175" name="Google Shape;175;p19"/>
          <p:cNvSpPr txBox="1"/>
          <p:nvPr/>
        </p:nvSpPr>
        <p:spPr>
          <a:xfrm>
            <a:off x="3771175" y="3670325"/>
            <a:ext cx="20739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800">
                <a:solidFill>
                  <a:schemeClr val="lt1"/>
                </a:solidFill>
                <a:latin typeface="Lato"/>
                <a:ea typeface="Lato"/>
                <a:cs typeface="Lato"/>
                <a:sym typeface="Lato"/>
              </a:rPr>
              <a:t>La distribución de género de los clientes del banco es prácticamente equitativa en ambos casos, lo que sugiere que esta variable no parece tener un impacto significativo en la retención de clientes.</a:t>
            </a:r>
            <a:endParaRPr sz="800">
              <a:solidFill>
                <a:srgbClr val="F8F8F2"/>
              </a:solidFill>
              <a:highlight>
                <a:srgbClr val="26292C"/>
              </a:highlight>
              <a:latin typeface="Consolas"/>
              <a:ea typeface="Consolas"/>
              <a:cs typeface="Consolas"/>
              <a:sym typeface="Consolas"/>
            </a:endParaRPr>
          </a:p>
        </p:txBody>
      </p:sp>
      <p:sp>
        <p:nvSpPr>
          <p:cNvPr id="176" name="Google Shape;176;p19"/>
          <p:cNvSpPr txBox="1"/>
          <p:nvPr/>
        </p:nvSpPr>
        <p:spPr>
          <a:xfrm>
            <a:off x="170700" y="1517275"/>
            <a:ext cx="1305600" cy="348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00">
                <a:solidFill>
                  <a:schemeClr val="lt1"/>
                </a:solidFill>
                <a:latin typeface="Lato"/>
                <a:ea typeface="Lato"/>
                <a:cs typeface="Lato"/>
                <a:sym typeface="Lato"/>
              </a:rPr>
              <a:t>La distribución de edades en nuestro conjunto de datos sigue una tendencia normal, con pocos clientes en los extremos de edad, ya sea jóvenes o de edad avanzada. Esta distribución se mantiene uniforme tanto para los clientes que permanecen como para los que ya se fueron. Este hallazgo sugiere que la edad puede no ser un factor predictivo significativo para la retención de clientes en nuestro banco.</a:t>
            </a:r>
            <a:endParaRPr sz="8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800">
              <a:solidFill>
                <a:schemeClr val="lt1"/>
              </a:solidFill>
              <a:latin typeface="Lato"/>
              <a:ea typeface="Lato"/>
              <a:cs typeface="Lato"/>
              <a:sym typeface="Lato"/>
            </a:endParaRPr>
          </a:p>
        </p:txBody>
      </p:sp>
      <p:pic>
        <p:nvPicPr>
          <p:cNvPr id="177" name="Google Shape;177;p19"/>
          <p:cNvPicPr preferRelativeResize="0"/>
          <p:nvPr/>
        </p:nvPicPr>
        <p:blipFill>
          <a:blip r:embed="rId6">
            <a:alphaModFix/>
          </a:blip>
          <a:stretch>
            <a:fillRect/>
          </a:stretch>
        </p:blipFill>
        <p:spPr>
          <a:xfrm>
            <a:off x="1476400" y="3095529"/>
            <a:ext cx="2144249" cy="1580646"/>
          </a:xfrm>
          <a:prstGeom prst="rect">
            <a:avLst/>
          </a:prstGeom>
          <a:noFill/>
          <a:ln>
            <a:noFill/>
          </a:ln>
        </p:spPr>
      </p:pic>
      <p:pic>
        <p:nvPicPr>
          <p:cNvPr id="178" name="Google Shape;178;p19"/>
          <p:cNvPicPr preferRelativeResize="0"/>
          <p:nvPr/>
        </p:nvPicPr>
        <p:blipFill>
          <a:blip r:embed="rId7">
            <a:alphaModFix/>
          </a:blip>
          <a:stretch>
            <a:fillRect/>
          </a:stretch>
        </p:blipFill>
        <p:spPr>
          <a:xfrm>
            <a:off x="6075875" y="3414224"/>
            <a:ext cx="2882524" cy="1558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440"/>
              <a:buFont typeface="Arial"/>
              <a:buNone/>
            </a:pPr>
            <a:r>
              <a:rPr lang="es">
                <a:latin typeface="Lato"/>
                <a:ea typeface="Lato"/>
                <a:cs typeface="Lato"/>
                <a:sym typeface="Lato"/>
              </a:rPr>
              <a:t>¿Existe una relación entre la retención y la cantidad de productos que tiene un cliente?</a:t>
            </a:r>
            <a:endParaRPr>
              <a:latin typeface="Lato"/>
              <a:ea typeface="Lato"/>
              <a:cs typeface="Lato"/>
              <a:sym typeface="Lato"/>
            </a:endParaRPr>
          </a:p>
        </p:txBody>
      </p:sp>
      <p:pic>
        <p:nvPicPr>
          <p:cNvPr id="184" name="Google Shape;184;p20"/>
          <p:cNvPicPr preferRelativeResize="0"/>
          <p:nvPr/>
        </p:nvPicPr>
        <p:blipFill>
          <a:blip r:embed="rId3">
            <a:alphaModFix/>
          </a:blip>
          <a:stretch>
            <a:fillRect/>
          </a:stretch>
        </p:blipFill>
        <p:spPr>
          <a:xfrm>
            <a:off x="144625" y="1460250"/>
            <a:ext cx="4538747" cy="3530850"/>
          </a:xfrm>
          <a:prstGeom prst="rect">
            <a:avLst/>
          </a:prstGeom>
          <a:noFill/>
          <a:ln>
            <a:noFill/>
          </a:ln>
        </p:spPr>
      </p:pic>
      <p:sp>
        <p:nvSpPr>
          <p:cNvPr id="185" name="Google Shape;185;p20"/>
          <p:cNvSpPr txBox="1"/>
          <p:nvPr>
            <p:ph idx="1" type="body"/>
          </p:nvPr>
        </p:nvSpPr>
        <p:spPr>
          <a:xfrm>
            <a:off x="4835700" y="4286400"/>
            <a:ext cx="4005000" cy="704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820"/>
              <a:t>El 79% de los clientes tiene tres o más productos del banco.</a:t>
            </a:r>
            <a:endParaRPr sz="820"/>
          </a:p>
          <a:p>
            <a:pPr indent="0" lvl="0" marL="0" rtl="0" algn="l">
              <a:lnSpc>
                <a:spcPct val="135714"/>
              </a:lnSpc>
              <a:spcBef>
                <a:spcPts val="0"/>
              </a:spcBef>
              <a:spcAft>
                <a:spcPts val="0"/>
              </a:spcAft>
              <a:buNone/>
            </a:pPr>
            <a:r>
              <a:rPr lang="es" sz="820"/>
              <a:t>Sin embargo la cantidad de productos contratados por los clientes no muestra un valor predictivo importante.</a:t>
            </a:r>
            <a:endParaRPr sz="820"/>
          </a:p>
          <a:p>
            <a:pPr indent="0" lvl="0" marL="0" rtl="0" algn="l">
              <a:lnSpc>
                <a:spcPct val="150000"/>
              </a:lnSpc>
              <a:spcBef>
                <a:spcPts val="0"/>
              </a:spcBef>
              <a:spcAft>
                <a:spcPts val="0"/>
              </a:spcAft>
              <a:buSzPts val="440"/>
              <a:buNone/>
            </a:pPr>
            <a:r>
              <a:t/>
            </a:r>
            <a:endParaRPr sz="820"/>
          </a:p>
          <a:p>
            <a:pPr indent="0" lvl="0" marL="0" rtl="0" algn="l">
              <a:lnSpc>
                <a:spcPct val="150000"/>
              </a:lnSpc>
              <a:spcBef>
                <a:spcPts val="1200"/>
              </a:spcBef>
              <a:spcAft>
                <a:spcPts val="1200"/>
              </a:spcAft>
              <a:buSzPts val="440"/>
              <a:buNone/>
            </a:pPr>
            <a:r>
              <a:t/>
            </a:r>
            <a:endParaRPr sz="820"/>
          </a:p>
        </p:txBody>
      </p:sp>
      <p:pic>
        <p:nvPicPr>
          <p:cNvPr id="186" name="Google Shape;186;p20"/>
          <p:cNvPicPr preferRelativeResize="0"/>
          <p:nvPr/>
        </p:nvPicPr>
        <p:blipFill>
          <a:blip r:embed="rId4">
            <a:alphaModFix/>
          </a:blip>
          <a:stretch>
            <a:fillRect/>
          </a:stretch>
        </p:blipFill>
        <p:spPr>
          <a:xfrm>
            <a:off x="4835775" y="1460250"/>
            <a:ext cx="4004849" cy="282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Clr>
                <a:srgbClr val="000000"/>
              </a:buClr>
              <a:buSzPts val="396"/>
              <a:buFont typeface="Arial"/>
              <a:buNone/>
            </a:pPr>
            <a:r>
              <a:rPr lang="es">
                <a:latin typeface="Lato"/>
                <a:ea typeface="Lato"/>
                <a:cs typeface="Lato"/>
                <a:sym typeface="Lato"/>
              </a:rPr>
              <a:t>¿Cómo afectan las variables financieras como límite de crédito, monto total de transacciones y recuento de transacciones a la retención?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92" name="Google Shape;192;p21"/>
          <p:cNvPicPr preferRelativeResize="0"/>
          <p:nvPr/>
        </p:nvPicPr>
        <p:blipFill>
          <a:blip r:embed="rId3">
            <a:alphaModFix/>
          </a:blip>
          <a:stretch>
            <a:fillRect/>
          </a:stretch>
        </p:blipFill>
        <p:spPr>
          <a:xfrm>
            <a:off x="183500" y="1523625"/>
            <a:ext cx="2574751" cy="1642825"/>
          </a:xfrm>
          <a:prstGeom prst="rect">
            <a:avLst/>
          </a:prstGeom>
          <a:noFill/>
          <a:ln>
            <a:noFill/>
          </a:ln>
        </p:spPr>
      </p:pic>
      <p:pic>
        <p:nvPicPr>
          <p:cNvPr id="193" name="Google Shape;193;p21"/>
          <p:cNvPicPr preferRelativeResize="0"/>
          <p:nvPr/>
        </p:nvPicPr>
        <p:blipFill>
          <a:blip r:embed="rId4">
            <a:alphaModFix/>
          </a:blip>
          <a:stretch>
            <a:fillRect/>
          </a:stretch>
        </p:blipFill>
        <p:spPr>
          <a:xfrm>
            <a:off x="2914500" y="1523650"/>
            <a:ext cx="2574750" cy="1658225"/>
          </a:xfrm>
          <a:prstGeom prst="rect">
            <a:avLst/>
          </a:prstGeom>
          <a:noFill/>
          <a:ln>
            <a:noFill/>
          </a:ln>
        </p:spPr>
      </p:pic>
      <p:pic>
        <p:nvPicPr>
          <p:cNvPr id="194" name="Google Shape;194;p21"/>
          <p:cNvPicPr preferRelativeResize="0"/>
          <p:nvPr/>
        </p:nvPicPr>
        <p:blipFill>
          <a:blip r:embed="rId5">
            <a:alphaModFix/>
          </a:blip>
          <a:stretch>
            <a:fillRect/>
          </a:stretch>
        </p:blipFill>
        <p:spPr>
          <a:xfrm>
            <a:off x="5645500" y="1523643"/>
            <a:ext cx="2296824" cy="1479233"/>
          </a:xfrm>
          <a:prstGeom prst="rect">
            <a:avLst/>
          </a:prstGeom>
          <a:noFill/>
          <a:ln>
            <a:noFill/>
          </a:ln>
        </p:spPr>
      </p:pic>
      <p:sp>
        <p:nvSpPr>
          <p:cNvPr id="195" name="Google Shape;195;p21"/>
          <p:cNvSpPr txBox="1"/>
          <p:nvPr/>
        </p:nvSpPr>
        <p:spPr>
          <a:xfrm>
            <a:off x="183425" y="3269150"/>
            <a:ext cx="2574900" cy="116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Esta variable sigue una distribución asimétrica positiva, la cola derecha más larga sugiere que hay un grupo de clientes con límites de crédito considerablemente altos. Esto podría deberse a factores como ingresos elevados, historial crediticio sólido o relaciones más largas con el banco.</a:t>
            </a:r>
            <a:endParaRPr sz="820">
              <a:solidFill>
                <a:schemeClr val="lt1"/>
              </a:solidFill>
              <a:latin typeface="Lato"/>
              <a:ea typeface="Lato"/>
              <a:cs typeface="Lato"/>
              <a:sym typeface="Lato"/>
            </a:endParaRPr>
          </a:p>
        </p:txBody>
      </p:sp>
      <p:sp>
        <p:nvSpPr>
          <p:cNvPr id="196" name="Google Shape;196;p21"/>
          <p:cNvSpPr txBox="1"/>
          <p:nvPr/>
        </p:nvSpPr>
        <p:spPr>
          <a:xfrm>
            <a:off x="2914500" y="3308000"/>
            <a:ext cx="2574900" cy="1852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En los montos de las transacciones, observamos una distribución multimodal, ya que parece haber cuatro grupos significativos, cada uno de los cuales sigue una distribución normal. Cada pico en el gráfico podría representar un grupo de clientes con un comportamiento específico en términos de montos de transacciones. Por ejemplo, podríamos tener grupos de clientes que realizan transacciones pequeñas y frecuentes, así como grupos que realizan transacciones grandes y menos frecuentes.</a:t>
            </a:r>
            <a:endParaRPr sz="820">
              <a:solidFill>
                <a:schemeClr val="lt1"/>
              </a:solidFill>
              <a:latin typeface="Lato"/>
              <a:ea typeface="Lato"/>
              <a:cs typeface="Lato"/>
              <a:sym typeface="Lato"/>
            </a:endParaRPr>
          </a:p>
        </p:txBody>
      </p:sp>
      <p:pic>
        <p:nvPicPr>
          <p:cNvPr id="197" name="Google Shape;197;p21"/>
          <p:cNvPicPr preferRelativeResize="0"/>
          <p:nvPr/>
        </p:nvPicPr>
        <p:blipFill>
          <a:blip r:embed="rId6">
            <a:alphaModFix/>
          </a:blip>
          <a:stretch>
            <a:fillRect/>
          </a:stretch>
        </p:blipFill>
        <p:spPr>
          <a:xfrm>
            <a:off x="5645573" y="3166450"/>
            <a:ext cx="2296822" cy="1496375"/>
          </a:xfrm>
          <a:prstGeom prst="rect">
            <a:avLst/>
          </a:prstGeom>
          <a:noFill/>
          <a:ln>
            <a:noFill/>
          </a:ln>
        </p:spPr>
      </p:pic>
      <p:sp>
        <p:nvSpPr>
          <p:cNvPr id="198" name="Google Shape;198;p21"/>
          <p:cNvSpPr txBox="1"/>
          <p:nvPr/>
        </p:nvSpPr>
        <p:spPr>
          <a:xfrm>
            <a:off x="7942325" y="1383800"/>
            <a:ext cx="1201800" cy="3943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El recuento total de transacciones muestra dos picos importantes, dichos picos podrían indicar dos grupos diferentes de clientes con diferentes comportamientos de transacción.</a:t>
            </a:r>
            <a:endParaRPr sz="820">
              <a:solidFill>
                <a:schemeClr val="lt1"/>
              </a:solidFill>
              <a:latin typeface="Lato"/>
              <a:ea typeface="Lato"/>
              <a:cs typeface="Lato"/>
              <a:sym typeface="Lato"/>
            </a:endParaRPr>
          </a:p>
          <a:p>
            <a:pPr indent="0" lvl="0" marL="0" rtl="0" algn="l">
              <a:lnSpc>
                <a:spcPct val="135714"/>
              </a:lnSpc>
              <a:spcBef>
                <a:spcPts val="0"/>
              </a:spcBef>
              <a:spcAft>
                <a:spcPts val="0"/>
              </a:spcAft>
              <a:buNone/>
            </a:pPr>
            <a:r>
              <a:rPr lang="es" sz="820">
                <a:solidFill>
                  <a:schemeClr val="lt1"/>
                </a:solidFill>
                <a:latin typeface="Lato"/>
                <a:ea typeface="Lato"/>
                <a:cs typeface="Lato"/>
                <a:sym typeface="Lato"/>
              </a:rPr>
              <a:t>Al analizar el total del recuento de las transacciones contra los clientes retenidos vemos notoriamente que estos manejan una cantidad de transacciones muy superior que aquellos clientes que dejan de serlo.</a:t>
            </a:r>
            <a:endParaRPr sz="1050">
              <a:solidFill>
                <a:srgbClr val="F8F8F2"/>
              </a:solidFill>
              <a:highlight>
                <a:srgbClr val="26292C"/>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26292C"/>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