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3333" r:id="rId3"/>
    <p:sldId id="1959" r:id="rId5"/>
    <p:sldId id="3296" r:id="rId6"/>
    <p:sldId id="3330" r:id="rId7"/>
    <p:sldId id="3334" r:id="rId8"/>
    <p:sldId id="3297" r:id="rId9"/>
    <p:sldId id="3298" r:id="rId10"/>
    <p:sldId id="3299" r:id="rId11"/>
    <p:sldId id="3336" r:id="rId12"/>
    <p:sldId id="3302" r:id="rId13"/>
    <p:sldId id="3300" r:id="rId14"/>
    <p:sldId id="3307" r:id="rId15"/>
    <p:sldId id="3314" r:id="rId16"/>
    <p:sldId id="3318" r:id="rId17"/>
    <p:sldId id="3319" r:id="rId18"/>
    <p:sldId id="3320" r:id="rId19"/>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B5"/>
    <a:srgbClr val="FF0066"/>
    <a:srgbClr val="F79733"/>
    <a:srgbClr val="0066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35" autoAdjust="0"/>
    <p:restoredTop sz="92411" autoAdjust="0"/>
  </p:normalViewPr>
  <p:slideViewPr>
    <p:cSldViewPr snapToGrid="0">
      <p:cViewPr varScale="1">
        <p:scale>
          <a:sx n="68" d="100"/>
          <a:sy n="68" d="100"/>
        </p:scale>
        <p:origin x="1746" y="60"/>
      </p:cViewPr>
      <p:guideLst>
        <p:guide orient="horz" pos="2182"/>
        <p:guide pos="2883"/>
      </p:guideLst>
    </p:cSldViewPr>
  </p:slideViewPr>
  <p:notesTextViewPr>
    <p:cViewPr>
      <p:scale>
        <a:sx n="3" d="2"/>
        <a:sy n="3" d="2"/>
      </p:scale>
      <p:origin x="0" y="0"/>
    </p:cViewPr>
  </p:notesTextViewPr>
  <p:sorterViewPr>
    <p:cViewPr>
      <p:scale>
        <a:sx n="110" d="100"/>
        <a:sy n="110" d="100"/>
      </p:scale>
      <p:origin x="0" y="-101632"/>
    </p:cViewPr>
  </p:sorterViewPr>
  <p:notesViewPr>
    <p:cSldViewPr snapToGrid="0">
      <p:cViewPr varScale="1">
        <p:scale>
          <a:sx n="37" d="100"/>
          <a:sy n="37" d="100"/>
        </p:scale>
        <p:origin x="2383" y="51"/>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604" cy="46232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160" y="1"/>
            <a:ext cx="3038604" cy="462321"/>
          </a:xfrm>
          <a:prstGeom prst="rect">
            <a:avLst/>
          </a:prstGeom>
        </p:spPr>
        <p:txBody>
          <a:bodyPr vert="horz" lIns="91440" tIns="45720" rIns="91440" bIns="45720" rtlCol="0"/>
          <a:lstStyle>
            <a:lvl1pPr algn="r">
              <a:defRPr sz="1200"/>
            </a:lvl1pPr>
          </a:lstStyle>
          <a:p>
            <a:fld id="{A2D0C3B0-187B-4D3B-A5F2-7F0C25B1E9D1}" type="datetimeFigureOut">
              <a:rPr lang="en-US" smtClean="0"/>
            </a:fld>
            <a:endParaRPr lang="en-US"/>
          </a:p>
        </p:txBody>
      </p:sp>
      <p:sp>
        <p:nvSpPr>
          <p:cNvPr id="4" name="Footer Placeholder 3"/>
          <p:cNvSpPr>
            <a:spLocks noGrp="1"/>
          </p:cNvSpPr>
          <p:nvPr>
            <p:ph type="ftr" sz="quarter" idx="2"/>
          </p:nvPr>
        </p:nvSpPr>
        <p:spPr>
          <a:xfrm>
            <a:off x="0" y="8773754"/>
            <a:ext cx="3038604" cy="46232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160" y="8773754"/>
            <a:ext cx="3038604" cy="462321"/>
          </a:xfrm>
          <a:prstGeom prst="rect">
            <a:avLst/>
          </a:prstGeom>
        </p:spPr>
        <p:txBody>
          <a:bodyPr vert="horz" lIns="91440" tIns="45720" rIns="91440" bIns="45720" rtlCol="0" anchor="b"/>
          <a:lstStyle>
            <a:lvl1pPr algn="r">
              <a:defRPr sz="1200"/>
            </a:lvl1pPr>
          </a:lstStyle>
          <a:p>
            <a:fld id="{8BBF1084-5ADA-47B3-96E0-3BB635F6B114}"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5559" tIns="47780" rIns="95559" bIns="47780" rtlCol="0"/>
          <a:lstStyle>
            <a:lvl1pPr algn="l">
              <a:defRPr sz="1300"/>
            </a:lvl1pPr>
          </a:lstStyle>
          <a:p>
            <a:endParaRPr lang="en-US"/>
          </a:p>
        </p:txBody>
      </p:sp>
      <p:sp>
        <p:nvSpPr>
          <p:cNvPr id="3" name="Date Placeholder 2"/>
          <p:cNvSpPr>
            <a:spLocks noGrp="1"/>
          </p:cNvSpPr>
          <p:nvPr>
            <p:ph type="dt" idx="1"/>
          </p:nvPr>
        </p:nvSpPr>
        <p:spPr>
          <a:xfrm>
            <a:off x="3970939" y="0"/>
            <a:ext cx="3037840" cy="461804"/>
          </a:xfrm>
          <a:prstGeom prst="rect">
            <a:avLst/>
          </a:prstGeom>
        </p:spPr>
        <p:txBody>
          <a:bodyPr vert="horz" lIns="95559" tIns="47780" rIns="95559" bIns="47780" rtlCol="0"/>
          <a:lstStyle>
            <a:lvl1pPr algn="r">
              <a:defRPr sz="1300"/>
            </a:lvl1pPr>
          </a:lstStyle>
          <a:p>
            <a:fld id="{51A37E3A-D900-474A-BEF5-DB76C5319FAA}" type="datetimeFigureOut">
              <a:rPr lang="en-US" smtClean="0"/>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5559" tIns="47780" rIns="95559" bIns="47780" rtlCol="0" anchor="ctr"/>
          <a:lstStyle/>
          <a:p>
            <a:endParaRPr lang="en-US"/>
          </a:p>
        </p:txBody>
      </p:sp>
      <p:sp>
        <p:nvSpPr>
          <p:cNvPr id="5" name="Notes Placeholder 4"/>
          <p:cNvSpPr>
            <a:spLocks noGrp="1"/>
          </p:cNvSpPr>
          <p:nvPr>
            <p:ph type="body" sz="quarter" idx="3"/>
          </p:nvPr>
        </p:nvSpPr>
        <p:spPr>
          <a:xfrm>
            <a:off x="701041" y="4387136"/>
            <a:ext cx="5608320" cy="4156234"/>
          </a:xfrm>
          <a:prstGeom prst="rect">
            <a:avLst/>
          </a:prstGeom>
        </p:spPr>
        <p:txBody>
          <a:bodyPr vert="horz" lIns="95559" tIns="47780" rIns="95559" bIns="4778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772668"/>
            <a:ext cx="3037840" cy="461804"/>
          </a:xfrm>
          <a:prstGeom prst="rect">
            <a:avLst/>
          </a:prstGeom>
        </p:spPr>
        <p:txBody>
          <a:bodyPr vert="horz" lIns="95559" tIns="47780" rIns="95559" bIns="47780" rtlCol="0" anchor="b"/>
          <a:lstStyle>
            <a:lvl1pPr algn="l">
              <a:defRPr sz="1300"/>
            </a:lvl1pPr>
          </a:lstStyle>
          <a:p>
            <a:endParaRPr lang="en-US"/>
          </a:p>
        </p:txBody>
      </p:sp>
      <p:sp>
        <p:nvSpPr>
          <p:cNvPr id="7" name="Slide Number Placeholder 6"/>
          <p:cNvSpPr>
            <a:spLocks noGrp="1"/>
          </p:cNvSpPr>
          <p:nvPr>
            <p:ph type="sldNum" sz="quarter" idx="5"/>
          </p:nvPr>
        </p:nvSpPr>
        <p:spPr>
          <a:xfrm>
            <a:off x="3970939" y="8772668"/>
            <a:ext cx="3037840" cy="461804"/>
          </a:xfrm>
          <a:prstGeom prst="rect">
            <a:avLst/>
          </a:prstGeom>
        </p:spPr>
        <p:txBody>
          <a:bodyPr vert="horz" lIns="95559" tIns="47780" rIns="95559" bIns="47780" rtlCol="0" anchor="b"/>
          <a:lstStyle>
            <a:lvl1pPr algn="r">
              <a:defRPr sz="1300"/>
            </a:lvl1pPr>
          </a:lstStyle>
          <a:p>
            <a:fld id="{3CD8C9D9-F04C-413D-B83D-D5684CA9CFA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8C9D9-F04C-413D-B83D-D5684CA9CFA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8C9D9-F04C-413D-B83D-D5684CA9CFA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914400"/>
          </a:xfrm>
        </p:spPr>
        <p:txBody>
          <a:bodyPr>
            <a:normAutofit/>
          </a:bodyPr>
          <a:lstStyle>
            <a:lvl1pPr algn="ctr">
              <a:defRPr sz="3600" b="1">
                <a:solidFill>
                  <a:srgbClr val="006CB5"/>
                </a:solidFill>
                <a:latin typeface="Times New Roman" panose="02020603050405020304" charset="0"/>
                <a:ea typeface="Times New Roman" panose="02020603050405020304" charset="0"/>
                <a:cs typeface="Times New Roman" panose="02020603050405020304" charset="0"/>
              </a:defRPr>
            </a:lvl1pPr>
          </a:lstStyle>
          <a:p>
            <a:r>
              <a:rPr lang="en-US" dirty="0"/>
              <a:t>Click to edit Master title style</a:t>
            </a:r>
            <a:endParaRPr lang="en-US" dirty="0"/>
          </a:p>
        </p:txBody>
      </p:sp>
      <p:sp>
        <p:nvSpPr>
          <p:cNvPr id="3" name="Content Placeholder 2"/>
          <p:cNvSpPr>
            <a:spLocks noGrp="1"/>
          </p:cNvSpPr>
          <p:nvPr>
            <p:ph idx="1"/>
          </p:nvPr>
        </p:nvSpPr>
        <p:spPr>
          <a:xfrm>
            <a:off x="457200" y="1463040"/>
            <a:ext cx="8229600" cy="4572000"/>
          </a:xfrm>
        </p:spPr>
        <p:txBody>
          <a:bodyPr/>
          <a:lstStyle>
            <a:lvl1pPr marL="346075" indent="-346075">
              <a:lnSpc>
                <a:spcPct val="100000"/>
              </a:lnSpc>
              <a:buSzPct val="85000"/>
              <a:defRPr>
                <a:latin typeface="Times New Roman" panose="02020603050405020304" charset="0"/>
                <a:ea typeface="Times New Roman" panose="02020603050405020304" charset="0"/>
                <a:cs typeface="Times New Roman" panose="02020603050405020304" charset="0"/>
              </a:defRPr>
            </a:lvl1pPr>
            <a:lvl2pPr marL="798830" indent="-341630">
              <a:lnSpc>
                <a:spcPct val="100000"/>
              </a:lnSpc>
              <a:buFont typeface="Verdana" panose="020B0604030504040204" pitchFamily="34" charset="0"/>
              <a:buChar char="−"/>
              <a:defRPr>
                <a:latin typeface="Times New Roman" panose="02020603050405020304" charset="0"/>
                <a:ea typeface="Times New Roman" panose="02020603050405020304" charset="0"/>
                <a:cs typeface="Times New Roman" panose="02020603050405020304" charset="0"/>
              </a:defRPr>
            </a:lvl2pPr>
            <a:lvl3pPr marL="1260475" indent="-346075">
              <a:lnSpc>
                <a:spcPct val="100000"/>
              </a:lnSpc>
              <a:buFont typeface="Courier New" panose="02070309020205020404" pitchFamily="49" charset="0"/>
              <a:buChar char="o"/>
              <a:defRPr>
                <a:latin typeface="Times New Roman" panose="02020603050405020304" charset="0"/>
                <a:ea typeface="Times New Roman" panose="02020603050405020304" charset="0"/>
                <a:cs typeface="Times New Roman" panose="0202060305040502030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22275" indent="0" algn="ctr">
              <a:buNone/>
              <a:defRPr/>
            </a:lvl2pPr>
            <a:lvl3pPr marL="843915" indent="0" algn="ctr">
              <a:buNone/>
              <a:defRPr/>
            </a:lvl3pPr>
            <a:lvl4pPr marL="1266190" indent="0" algn="ctr">
              <a:buNone/>
              <a:defRPr/>
            </a:lvl4pPr>
            <a:lvl5pPr marL="1688465" indent="0" algn="ctr">
              <a:buNone/>
              <a:defRPr/>
            </a:lvl5pPr>
            <a:lvl6pPr marL="2110105" indent="0" algn="ctr">
              <a:buNone/>
              <a:defRPr/>
            </a:lvl6pPr>
            <a:lvl7pPr marL="2532380" indent="0" algn="ctr">
              <a:buNone/>
              <a:defRPr/>
            </a:lvl7pPr>
            <a:lvl8pPr marL="2954020" indent="0" algn="ctr">
              <a:buNone/>
              <a:defRPr/>
            </a:lvl8pPr>
            <a:lvl9pPr marL="3376295" indent="0" algn="ctr">
              <a:buNone/>
              <a:defRPr/>
            </a:lvl9pPr>
          </a:lstStyle>
          <a:p>
            <a:r>
              <a:rPr lang="en-US"/>
              <a:t>Click to edit Master subtitle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
            <a:ext cx="8229600" cy="9144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371600"/>
            <a:ext cx="8229600" cy="4572000"/>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Rectangle 16"/>
          <p:cNvSpPr>
            <a:spLocks noChangeArrowheads="1"/>
          </p:cNvSpPr>
          <p:nvPr/>
        </p:nvSpPr>
        <p:spPr bwMode="auto">
          <a:xfrm>
            <a:off x="8167688" y="6338092"/>
            <a:ext cx="609600" cy="325437"/>
          </a:xfrm>
          <a:prstGeom prst="rect">
            <a:avLst/>
          </a:prstGeom>
          <a:noFill/>
          <a:ln w="9525">
            <a:noFill/>
            <a:miter lim="800000"/>
          </a:ln>
          <a:effectLst/>
        </p:spPr>
        <p:txBody>
          <a:bodyPr/>
          <a:lstStyle/>
          <a:p>
            <a:pPr algn="r">
              <a:defRPr/>
            </a:pPr>
            <a:fld id="{038F548D-5D69-4827-A219-718510DFF04E}" type="slidenum">
              <a:rPr lang="en-US" sz="1200" b="1">
                <a:solidFill>
                  <a:srgbClr val="006CB5"/>
                </a:solidFill>
              </a:rPr>
            </a:fld>
            <a:endParaRPr lang="en-US" sz="1200" b="1">
              <a:solidFill>
                <a:srgbClr val="006CB5"/>
              </a:solidFill>
            </a:endParaRPr>
          </a:p>
        </p:txBody>
      </p:sp>
      <p:sp>
        <p:nvSpPr>
          <p:cNvPr id="7" name="Rectangle 6"/>
          <p:cNvSpPr/>
          <p:nvPr userDrawn="1"/>
        </p:nvSpPr>
        <p:spPr>
          <a:xfrm>
            <a:off x="457200" y="6540418"/>
            <a:ext cx="6858000" cy="246221"/>
          </a:xfrm>
          <a:prstGeom prst="rect">
            <a:avLst/>
          </a:prstGeom>
        </p:spPr>
        <p:txBody>
          <a:bodyPr wrap="square" anchor="ctr">
            <a:spAutoFit/>
          </a:bodyPr>
          <a:lstStyle/>
          <a:p>
            <a:pPr marL="0" marR="0" indent="0" algn="l" defTabSz="914400" rtl="0" eaLnBrk="1" fontAlgn="base" latinLnBrk="0" hangingPunct="1">
              <a:lnSpc>
                <a:spcPct val="100000"/>
              </a:lnSpc>
              <a:spcBef>
                <a:spcPts val="300"/>
              </a:spcBef>
              <a:spcAft>
                <a:spcPct val="0"/>
              </a:spcAft>
              <a:buClrTx/>
              <a:buSzTx/>
              <a:buFontTx/>
              <a:buNone/>
              <a:defRPr/>
            </a:pPr>
            <a:r>
              <a:rPr lang="en-US" sz="1000" b="0" i="0" baseline="0" dirty="0">
                <a:solidFill>
                  <a:srgbClr val="006CB5"/>
                </a:solidFill>
                <a:latin typeface="Tahoma" panose="020B0604030504040204" pitchFamily="34" charset="0"/>
                <a:ea typeface="Tahoma" panose="020B0604030504040204" pitchFamily="34" charset="0"/>
                <a:cs typeface="Tahoma" panose="020B0604030504040204" pitchFamily="34" charset="0"/>
              </a:rPr>
              <a:t>LDT.BM.03 L00038 TEAM </a:t>
            </a:r>
            <a:r>
              <a:rPr lang="en-US" sz="1000" b="0" i="0" dirty="0">
                <a:solidFill>
                  <a:srgbClr val="006CB5"/>
                </a:solidFill>
                <a:latin typeface="Tahoma" panose="020B0604030504040204" pitchFamily="34" charset="0"/>
                <a:ea typeface="Tahoma" panose="020B0604030504040204" pitchFamily="34" charset="0"/>
                <a:cs typeface="Tahoma" panose="020B0604030504040204" pitchFamily="34" charset="0"/>
              </a:rPr>
              <a:t>- BÁO CÁO THỰC HÀNH Copyright © TDTU</a:t>
            </a:r>
            <a:endParaRPr lang="en-US" sz="1000" b="0" i="0" dirty="0">
              <a:solidFill>
                <a:srgbClr val="006CB5"/>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2" descr="logoTDT-banquye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228600"/>
            <a:ext cx="13716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lnSpc>
          <a:spcPct val="90000"/>
        </a:lnSpc>
        <a:spcBef>
          <a:spcPct val="0"/>
        </a:spcBef>
        <a:buNone/>
        <a:defRPr sz="3600" b="1" kern="1200">
          <a:solidFill>
            <a:srgbClr val="006CB5"/>
          </a:solidFill>
          <a:latin typeface="Times New Roman" panose="02020603050405020304" charset="0"/>
          <a:ea typeface="Times New Roman" panose="02020603050405020304" charset="0"/>
          <a:cs typeface="Times New Roman" panose="02020603050405020304" charset="0"/>
        </a:defRPr>
      </a:lvl1pPr>
    </p:titleStyle>
    <p:bodyStyle>
      <a:lvl1pPr marL="228600" indent="-228600" algn="l" defTabSz="914400" rtl="0" eaLnBrk="1" latinLnBrk="0" hangingPunct="1">
        <a:lnSpc>
          <a:spcPct val="100000"/>
        </a:lnSpc>
        <a:spcBef>
          <a:spcPts val="1000"/>
        </a:spcBef>
        <a:buFont typeface="Wingdings" panose="05000000000000000000" pitchFamily="2" charset="2"/>
        <a:buChar char="§"/>
        <a:defRPr sz="2400" kern="1200">
          <a:solidFill>
            <a:schemeClr val="tx1"/>
          </a:solidFill>
          <a:latin typeface="Times New Roman" panose="02020603050405020304" charset="0"/>
          <a:ea typeface="Times New Roman" panose="02020603050405020304" charset="0"/>
          <a:cs typeface="Times New Roman" panose="02020603050405020304" charset="0"/>
        </a:defRPr>
      </a:lvl1pPr>
      <a:lvl2pPr marL="800100" indent="-342900" algn="l" defTabSz="914400" rtl="0" eaLnBrk="1" latinLnBrk="0" hangingPunct="1">
        <a:lnSpc>
          <a:spcPct val="100000"/>
        </a:lnSpc>
        <a:spcBef>
          <a:spcPts val="500"/>
        </a:spcBef>
        <a:buFont typeface="Verdana" panose="020B0604030504040204" pitchFamily="34" charset="0"/>
        <a:buChar char="−"/>
        <a:defRPr sz="2400" kern="1200">
          <a:solidFill>
            <a:schemeClr val="tx1"/>
          </a:solidFill>
          <a:latin typeface="Times New Roman" panose="02020603050405020304" charset="0"/>
          <a:ea typeface="Times New Roman" panose="02020603050405020304" charset="0"/>
          <a:cs typeface="Times New Roman" panose="02020603050405020304" charset="0"/>
        </a:defRPr>
      </a:lvl2pPr>
      <a:lvl3pPr marL="1143000" indent="-228600" algn="l" defTabSz="914400" rtl="0" eaLnBrk="1" latinLnBrk="0" hangingPunct="1">
        <a:lnSpc>
          <a:spcPct val="100000"/>
        </a:lnSpc>
        <a:spcBef>
          <a:spcPts val="500"/>
        </a:spcBef>
        <a:buFont typeface="Courier New" panose="02070309020205020404" pitchFamily="49" charset="0"/>
        <a:buChar char="o"/>
        <a:defRPr sz="2400" kern="1200">
          <a:solidFill>
            <a:schemeClr val="tx1"/>
          </a:solidFill>
          <a:latin typeface="Times New Roman" panose="02020603050405020304" charset="0"/>
          <a:ea typeface="Times New Roman" panose="02020603050405020304" charset="0"/>
          <a:cs typeface="Times New Roman" panose="0202060305040502030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Times New Roman" panose="02020603050405020304" charset="0"/>
          <a:ea typeface="Times New Roman" panose="02020603050405020304" charset="0"/>
          <a:cs typeface="Times New Roman" panose="0202060305040502030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Times New Roman" panose="02020603050405020304" charset="0"/>
          <a:ea typeface="Times New Roman" panose="02020603050405020304" charset="0"/>
          <a:cs typeface="Times New Roman" panose="020206030504050203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hyperlink" Target="https://www.facebook.com/photo?fbid=132796769163510&amp;set=a.10374638206854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8154" y="1627317"/>
            <a:ext cx="8509635" cy="645160"/>
          </a:xfrm>
          <a:prstGeom prst="rect">
            <a:avLst/>
          </a:prstGeom>
          <a:noFill/>
        </p:spPr>
        <p:txBody>
          <a:bodyPr wrap="none">
            <a:spAutoFit/>
            <a:scene3d>
              <a:camera prst="orthographicFront"/>
              <a:lightRig rig="soft" dir="t">
                <a:rot lat="0" lon="0" rev="15600000"/>
              </a:lightRig>
            </a:scene3d>
            <a:sp3d extrusionH="57150" prstMaterial="softEdge">
              <a:bevelT w="25400" h="38100"/>
            </a:sp3d>
          </a:bodyPr>
          <a:lstStyle/>
          <a:p>
            <a:pPr algn="ctr" defTabSz="914400">
              <a:defRPr/>
            </a:pPr>
            <a:r>
              <a:rPr lang="en-US" sz="3600" b="1" kern="0" dirty="0" err="1">
                <a:solidFill>
                  <a:srgbClr val="FF0000"/>
                </a:solidFill>
                <a:latin typeface="Times New Roman" panose="02020603050405020304" charset="0"/>
                <a:ea typeface="Times New Roman" panose="02020603050405020304" charset="0"/>
                <a:cs typeface="Times New Roman" panose="02020603050405020304" charset="0"/>
              </a:rPr>
              <a:t>BÀI BÁO CÁO KẾT QUẢ THỰC HÀNH</a:t>
            </a:r>
            <a:r>
              <a:rPr lang="en-US" sz="3600" b="1" kern="0" dirty="0">
                <a:solidFill>
                  <a:srgbClr val="FF0000"/>
                </a:solidFill>
                <a:latin typeface="Times New Roman" panose="02020603050405020304" charset="0"/>
                <a:ea typeface="Times New Roman" panose="02020603050405020304" charset="0"/>
                <a:cs typeface="Times New Roman" panose="02020603050405020304" charset="0"/>
              </a:rPr>
              <a:t> </a:t>
            </a:r>
            <a:endParaRPr lang="en-US" sz="3600" b="1" kern="0" dirty="0">
              <a:solidFill>
                <a:srgbClr val="FF0000"/>
              </a:solidFill>
              <a:latin typeface="Times New Roman" panose="02020603050405020304" charset="0"/>
              <a:ea typeface="Times New Roman" panose="02020603050405020304" charset="0"/>
              <a:cs typeface="Times New Roman" panose="02020603050405020304" charset="0"/>
            </a:endParaRPr>
          </a:p>
        </p:txBody>
      </p:sp>
      <p:sp>
        <p:nvSpPr>
          <p:cNvPr id="5" name="TextBox 7"/>
          <p:cNvSpPr txBox="1">
            <a:spLocks noChangeArrowheads="1"/>
          </p:cNvSpPr>
          <p:nvPr/>
        </p:nvSpPr>
        <p:spPr bwMode="auto">
          <a:xfrm>
            <a:off x="98367" y="2272867"/>
            <a:ext cx="9129716" cy="922020"/>
          </a:xfrm>
          <a:prstGeom prst="rect">
            <a:avLst/>
          </a:prstGeom>
          <a:noFill/>
          <a:ln w="9525">
            <a:noFill/>
            <a:miter lim="800000"/>
          </a:ln>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soft" dir="t">
                <a:rot lat="0" lon="0" rev="15600000"/>
              </a:lightRig>
            </a:scene3d>
            <a:sp3d extrusionH="57150" prstMaterial="softEdge">
              <a:bevelT w="25400" h="38100"/>
            </a:sp3d>
          </a:bodyPr>
          <a:lstStyle>
            <a:lvl1pPr eaLnBrk="0" hangingPunct="0">
              <a:defRPr sz="3200">
                <a:solidFill>
                  <a:schemeClr val="tx1"/>
                </a:solidFill>
                <a:latin typeface="Verdana" panose="020B0604030504040204" pitchFamily="34" charset="0"/>
              </a:defRPr>
            </a:lvl1pPr>
            <a:lvl2pPr marL="742950" indent="-285750" eaLnBrk="0" hangingPunct="0">
              <a:defRPr sz="3200">
                <a:solidFill>
                  <a:schemeClr val="tx1"/>
                </a:solidFill>
                <a:latin typeface="Verdana" panose="020B0604030504040204" pitchFamily="34" charset="0"/>
              </a:defRPr>
            </a:lvl2pPr>
            <a:lvl3pPr marL="1143000" indent="-228600" eaLnBrk="0" hangingPunct="0">
              <a:defRPr sz="3200">
                <a:solidFill>
                  <a:schemeClr val="tx1"/>
                </a:solidFill>
                <a:latin typeface="Verdana" panose="020B0604030504040204" pitchFamily="34" charset="0"/>
              </a:defRPr>
            </a:lvl3pPr>
            <a:lvl4pPr marL="1600200" indent="-228600" eaLnBrk="0" hangingPunct="0">
              <a:defRPr sz="3200">
                <a:solidFill>
                  <a:schemeClr val="tx1"/>
                </a:solidFill>
                <a:latin typeface="Verdana" panose="020B0604030504040204" pitchFamily="34" charset="0"/>
              </a:defRPr>
            </a:lvl4pPr>
            <a:lvl5pPr marL="2057400" indent="-228600" eaLnBrk="0" hangingPunct="0">
              <a:defRPr sz="3200">
                <a:solidFill>
                  <a:schemeClr val="tx1"/>
                </a:solidFill>
                <a:latin typeface="Verdana" panose="020B0604030504040204" pitchFamily="34" charset="0"/>
              </a:defRPr>
            </a:lvl5pPr>
            <a:lvl6pPr marL="2514600" indent="-228600" eaLnBrk="0" fontAlgn="base" hangingPunct="0">
              <a:spcBef>
                <a:spcPct val="0"/>
              </a:spcBef>
              <a:spcAft>
                <a:spcPct val="0"/>
              </a:spcAft>
              <a:defRPr sz="3200">
                <a:solidFill>
                  <a:schemeClr val="tx1"/>
                </a:solidFill>
                <a:latin typeface="Verdana" panose="020B0604030504040204" pitchFamily="34" charset="0"/>
              </a:defRPr>
            </a:lvl6pPr>
            <a:lvl7pPr marL="2971800" indent="-228600" eaLnBrk="0" fontAlgn="base" hangingPunct="0">
              <a:spcBef>
                <a:spcPct val="0"/>
              </a:spcBef>
              <a:spcAft>
                <a:spcPct val="0"/>
              </a:spcAft>
              <a:defRPr sz="3200">
                <a:solidFill>
                  <a:schemeClr val="tx1"/>
                </a:solidFill>
                <a:latin typeface="Verdana" panose="020B0604030504040204" pitchFamily="34" charset="0"/>
              </a:defRPr>
            </a:lvl7pPr>
            <a:lvl8pPr marL="3429000" indent="-228600" eaLnBrk="0" fontAlgn="base" hangingPunct="0">
              <a:spcBef>
                <a:spcPct val="0"/>
              </a:spcBef>
              <a:spcAft>
                <a:spcPct val="0"/>
              </a:spcAft>
              <a:defRPr sz="3200">
                <a:solidFill>
                  <a:schemeClr val="tx1"/>
                </a:solidFill>
                <a:latin typeface="Verdana" panose="020B0604030504040204" pitchFamily="34" charset="0"/>
              </a:defRPr>
            </a:lvl8pPr>
            <a:lvl9pPr marL="3886200" indent="-228600" eaLnBrk="0" fontAlgn="base" hangingPunct="0">
              <a:spcBef>
                <a:spcPct val="0"/>
              </a:spcBef>
              <a:spcAft>
                <a:spcPct val="0"/>
              </a:spcAft>
              <a:defRPr sz="3200">
                <a:solidFill>
                  <a:schemeClr val="tx1"/>
                </a:solidFill>
                <a:latin typeface="Verdana" panose="020B0604030504040204" pitchFamily="34" charset="0"/>
              </a:defRPr>
            </a:lvl9pPr>
          </a:lstStyle>
          <a:p>
            <a:pPr lvl="0" algn="ctr" defTabSz="914400" eaLnBrk="1" hangingPunct="1">
              <a:lnSpc>
                <a:spcPct val="150000"/>
              </a:lnSpc>
              <a:defRPr/>
            </a:pPr>
            <a:r>
              <a:rPr lang="en-US" sz="3600" b="1" kern="0" dirty="0">
                <a:solidFill>
                  <a:schemeClr val="accent5"/>
                </a:solidFill>
                <a:latin typeface="Times New Roman" panose="02020603050405020304" charset="0"/>
                <a:ea typeface="Times New Roman" panose="02020603050405020304" charset="0"/>
                <a:cs typeface="Times New Roman" panose="02020603050405020304" charset="0"/>
              </a:rPr>
              <a:t>XÂY DỰNG TEAM &amp; LÃNH ĐẠO</a:t>
            </a:r>
            <a:endParaRPr lang="en-US" sz="3600" b="1" kern="0" dirty="0">
              <a:solidFill>
                <a:srgbClr val="00B050"/>
              </a:solidFill>
              <a:latin typeface="Times New Roman" panose="02020603050405020304" charset="0"/>
              <a:ea typeface="Times New Roman" panose="02020603050405020304" charset="0"/>
              <a:cs typeface="Times New Roman" panose="02020603050405020304" charset="0"/>
            </a:endParaRPr>
          </a:p>
        </p:txBody>
      </p:sp>
      <p:sp>
        <p:nvSpPr>
          <p:cNvPr id="2" name="TextBox 1"/>
          <p:cNvSpPr txBox="1"/>
          <p:nvPr/>
        </p:nvSpPr>
        <p:spPr>
          <a:xfrm>
            <a:off x="904875" y="3169920"/>
            <a:ext cx="7516495" cy="2707005"/>
          </a:xfrm>
          <a:prstGeom prst="rect">
            <a:avLst/>
          </a:prstGeom>
          <a:noFill/>
        </p:spPr>
        <p:txBody>
          <a:bodyPr wrap="square" rtlCol="0">
            <a:spAutoFit/>
          </a:bodyPr>
          <a:lstStyle/>
          <a:p>
            <a:pPr algn="ctr">
              <a:lnSpc>
                <a:spcPct val="150000"/>
              </a:lnSpc>
            </a:pPr>
            <a:r>
              <a:rPr lang="en-US" sz="2400" b="1" dirty="0" err="1" smtClean="0">
                <a:latin typeface="Times New Roman" panose="02020603050405020304" charset="0"/>
                <a:cs typeface="Times New Roman" panose="02020603050405020304" charset="0"/>
                <a:sym typeface="+mn-ea"/>
              </a:rPr>
              <a:t>HỌC KỲ 1 - NĂM HỌC: 2021-2022</a:t>
            </a:r>
            <a:endParaRPr lang="en-US" sz="2400" b="1" dirty="0" err="1" smtClean="0">
              <a:latin typeface="Times New Roman" panose="02020603050405020304" charset="0"/>
              <a:cs typeface="Times New Roman" panose="02020603050405020304" charset="0"/>
              <a:sym typeface="+mn-ea"/>
            </a:endParaRPr>
          </a:p>
          <a:p>
            <a:pPr algn="ctr">
              <a:lnSpc>
                <a:spcPct val="150000"/>
              </a:lnSpc>
            </a:pPr>
            <a:r>
              <a:rPr lang="en-US" sz="2400" b="1" dirty="0" err="1" smtClean="0">
                <a:latin typeface="Times New Roman" panose="02020603050405020304" charset="0"/>
                <a:cs typeface="Times New Roman" panose="02020603050405020304" charset="0"/>
                <a:sym typeface="+mn-ea"/>
              </a:rPr>
              <a:t>  MÃ MÔN: L0003 - NHÓM 3 </a:t>
            </a:r>
            <a:endParaRPr lang="en-US" sz="2400" b="1" dirty="0" smtClean="0">
              <a:latin typeface="Times New Roman" panose="02020603050405020304" charset="0"/>
              <a:cs typeface="Times New Roman" panose="02020603050405020304" charset="0"/>
              <a:sym typeface="+mn-ea"/>
            </a:endParaRPr>
          </a:p>
          <a:p>
            <a:endParaRPr lang="en-US" sz="2400" b="1" dirty="0" smtClean="0">
              <a:latin typeface="Times New Roman" panose="02020603050405020304" charset="0"/>
              <a:cs typeface="Times New Roman" panose="02020603050405020304" charset="0"/>
              <a:sym typeface="+mn-ea"/>
            </a:endParaRPr>
          </a:p>
          <a:p>
            <a:endParaRPr lang="en-US" sz="2400" b="1" dirty="0" smtClean="0">
              <a:latin typeface="Times New Roman" panose="02020603050405020304" charset="0"/>
              <a:cs typeface="Times New Roman" panose="02020603050405020304" charset="0"/>
            </a:endParaRPr>
          </a:p>
          <a:p>
            <a:pPr algn="r"/>
            <a:r>
              <a:rPr lang="en-US" sz="2400" dirty="0" smtClean="0">
                <a:latin typeface="Times New Roman" panose="02020603050405020304" charset="0"/>
                <a:cs typeface="Times New Roman" panose="02020603050405020304" charset="0"/>
                <a:sym typeface="+mn-ea"/>
              </a:rPr>
              <a:t>Thực hiện: Team 1</a:t>
            </a:r>
            <a:r>
              <a:rPr lang="en-US" sz="2600" dirty="0" smtClean="0">
                <a:latin typeface="Times New Roman" panose="02020603050405020304" charset="0"/>
                <a:cs typeface="Times New Roman" panose="02020603050405020304" charset="0"/>
                <a:sym typeface="+mn-ea"/>
              </a:rPr>
              <a:t> </a:t>
            </a:r>
            <a:endParaRPr lang="en-US" sz="2400" dirty="0" err="1" smtClean="0">
              <a:latin typeface="Times New Roman" panose="02020603050405020304" charset="0"/>
              <a:cs typeface="Times New Roman" panose="02020603050405020304" charset="0"/>
            </a:endParaRPr>
          </a:p>
          <a:p>
            <a:endParaRPr lang="en-US" sz="2400" dirty="0">
              <a:latin typeface="Times New Roman" panose="02020603050405020304" charset="0"/>
              <a:cs typeface="Times New Roman" panose="02020603050405020304"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Kết</a:t>
            </a:r>
            <a:r>
              <a:rPr lang="en-US" dirty="0"/>
              <a:t> </a:t>
            </a:r>
            <a:r>
              <a:rPr lang="en-US" dirty="0" err="1"/>
              <a:t>quả</a:t>
            </a:r>
            <a:endParaRPr lang="en-US" dirty="0"/>
          </a:p>
        </p:txBody>
      </p:sp>
      <p:sp>
        <p:nvSpPr>
          <p:cNvPr id="3" name="Content Placeholder 2"/>
          <p:cNvSpPr>
            <a:spLocks noGrp="1"/>
          </p:cNvSpPr>
          <p:nvPr>
            <p:ph idx="1"/>
          </p:nvPr>
        </p:nvSpPr>
        <p:spPr>
          <a:xfrm>
            <a:off x="382905" y="1179195"/>
            <a:ext cx="7971790" cy="4856480"/>
          </a:xfrm>
        </p:spPr>
        <p:txBody>
          <a:bodyPr>
            <a:noAutofit/>
          </a:bodyPr>
          <a:lstStyle/>
          <a:p>
            <a:pPr algn="just">
              <a:buFont typeface="Wingdings" panose="05000000000000000000" charset="0"/>
              <a:buChar char="v"/>
            </a:pPr>
            <a:r>
              <a:rPr lang="en-US" i="1"/>
              <a:t>Lí do thất bại:</a:t>
            </a:r>
            <a:endParaRPr lang="en-US" i="1"/>
          </a:p>
          <a:p>
            <a:pPr algn="just"/>
            <a:r>
              <a:rPr lang="en-US"/>
              <a:t>Đề tài này không phải chủ đề mới, trước đó có nhiều nhóm đã kêu gọi bảo vệ chó mèo trên nhiều diễn đàn lớn.</a:t>
            </a:r>
            <a:endParaRPr lang="en-US"/>
          </a:p>
          <a:p>
            <a:pPr algn="just"/>
            <a:r>
              <a:rPr lang="en-US"/>
              <a:t>Nhóm chỉ đăng trên facebook cá nhân chứ không đăng trên page hay diễn đàn nên có thể nhiều người vẫn chưa tiếp cận được nội dung mà nhóm muốn truyền tải.</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5. </a:t>
            </a:r>
            <a:r>
              <a:rPr lang="en-US" dirty="0" err="1"/>
              <a:t>Tự</a:t>
            </a:r>
            <a:r>
              <a:rPr lang="en-US" dirty="0"/>
              <a:t> </a:t>
            </a:r>
            <a:r>
              <a:rPr lang="en-US" dirty="0" err="1"/>
              <a:t>đánh</a:t>
            </a:r>
            <a:r>
              <a:rPr lang="en-US" dirty="0"/>
              <a:t> </a:t>
            </a:r>
            <a:r>
              <a:rPr lang="en-US" dirty="0" err="1"/>
              <a:t>giá</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Những</a:t>
            </a:r>
            <a:r>
              <a:rPr lang="en-US" dirty="0"/>
              <a:t> </a:t>
            </a:r>
            <a:r>
              <a:rPr lang="en-US" dirty="0" err="1"/>
              <a:t>thuận</a:t>
            </a:r>
            <a:r>
              <a:rPr lang="en-US" dirty="0"/>
              <a:t> </a:t>
            </a:r>
            <a:r>
              <a:rPr lang="en-US" dirty="0" err="1"/>
              <a:t>lợi</a:t>
            </a:r>
            <a:r>
              <a:rPr lang="en-US" dirty="0"/>
              <a:t> </a:t>
            </a:r>
            <a:r>
              <a:rPr lang="en-US" dirty="0" err="1"/>
              <a:t>khi</a:t>
            </a:r>
            <a:r>
              <a:rPr lang="en-US" dirty="0"/>
              <a:t> </a:t>
            </a:r>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a:xfrm>
            <a:off x="457200" y="1280160"/>
            <a:ext cx="8229600" cy="4572000"/>
          </a:xfrm>
        </p:spPr>
        <p:txBody>
          <a:bodyPr>
            <a:normAutofit/>
          </a:bodyPr>
          <a:lstStyle/>
          <a:p>
            <a:pPr>
              <a:buFont typeface="Arial" panose="020B0604020202020204" pitchFamily="34" charset="0"/>
              <a:buChar char="•"/>
            </a:pPr>
            <a:r>
              <a:rPr lang="en-US" dirty="0" smtClean="0"/>
              <a:t>Các bạn trong nhóm rất hiểu ý nhau, có trách nhiệm với công việc, ít xảy ra mâu thuẫn giữa mọi người.</a:t>
            </a:r>
            <a:endParaRPr lang="en-US" dirty="0" smtClean="0"/>
          </a:p>
          <a:p>
            <a:pPr>
              <a:buFont typeface="Arial" panose="020B0604020202020204" pitchFamily="34" charset="0"/>
              <a:buChar char="•"/>
            </a:pPr>
            <a:r>
              <a:rPr lang="en-US" dirty="0" smtClean="0"/>
              <a:t>Nhóm có bạn Gia Hân có tài khoản facebook với nhiều lượt follow và bạn bè. Nên dễ trong việc truyền tải nội dung và kêu gọi mọi người.</a:t>
            </a:r>
            <a:endParaRPr lang="en-US" dirty="0" smtClean="0"/>
          </a:p>
          <a:p>
            <a:pPr>
              <a:buFont typeface="Arial" panose="020B0604020202020204" pitchFamily="34" charset="0"/>
              <a:buChar char="•"/>
            </a:pPr>
            <a:r>
              <a:rPr lang="en-US" dirty="0" smtClean="0"/>
              <a:t>Nhà của bạn Thắng có nuôi chó mèo nên cũng hiểu rõ về cách chăm sóc chúng.</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Những</a:t>
            </a:r>
            <a:r>
              <a:rPr lang="en-US" dirty="0"/>
              <a:t> </a:t>
            </a:r>
            <a:r>
              <a:rPr lang="en-US" dirty="0" err="1"/>
              <a:t>khó</a:t>
            </a:r>
            <a:r>
              <a:rPr lang="en-US" dirty="0"/>
              <a:t> </a:t>
            </a:r>
            <a:r>
              <a:rPr lang="en-US" dirty="0" err="1"/>
              <a:t>khăn</a:t>
            </a:r>
            <a:r>
              <a:rPr lang="en-US" dirty="0"/>
              <a:t> </a:t>
            </a:r>
            <a:r>
              <a:rPr lang="en-US" dirty="0" err="1"/>
              <a:t>gặp</a:t>
            </a:r>
            <a:r>
              <a:rPr lang="en-US" dirty="0"/>
              <a:t> </a:t>
            </a:r>
            <a:r>
              <a:rPr lang="en-US" dirty="0" err="1"/>
              <a:t>phải</a:t>
            </a:r>
            <a:endParaRPr lang="en-US" dirty="0"/>
          </a:p>
        </p:txBody>
      </p:sp>
      <p:sp>
        <p:nvSpPr>
          <p:cNvPr id="3" name="Content Placeholder 2"/>
          <p:cNvSpPr>
            <a:spLocks noGrp="1"/>
          </p:cNvSpPr>
          <p:nvPr>
            <p:ph idx="1"/>
          </p:nvPr>
        </p:nvSpPr>
        <p:spPr>
          <a:xfrm>
            <a:off x="222737" y="1280159"/>
            <a:ext cx="8675077" cy="5155809"/>
          </a:xfrm>
        </p:spPr>
        <p:txBody>
          <a:bodyPr>
            <a:normAutofit lnSpcReduction="20000"/>
          </a:bodyPr>
          <a:lstStyle/>
          <a:p>
            <a:pPr>
              <a:buFont typeface="Arial" panose="020B0604020202020204" pitchFamily="34" charset="0"/>
              <a:buChar char="•"/>
            </a:pPr>
            <a:r>
              <a:rPr lang="en-US" dirty="0" smtClean="0">
                <a:sym typeface="+mn-ea"/>
              </a:rPr>
              <a:t> Bạn Ngọc Lý vì việc gia đình nên xin rút môn trước buổi học hội trường thứ 2 nên nhóm chỉ còn lại 6 thành viên, công việc trở nên thêm gánh nặng lên mỗi thành viên.</a:t>
            </a:r>
            <a:endParaRPr lang="en-US" dirty="0" smtClean="0"/>
          </a:p>
          <a:p>
            <a:pPr>
              <a:buFont typeface="Arial" panose="020B0604020202020204" pitchFamily="34" charset="0"/>
              <a:buChar char="•"/>
            </a:pPr>
            <a:r>
              <a:rPr lang="en-US" dirty="0" smtClean="0">
                <a:sym typeface="+mn-ea"/>
              </a:rPr>
              <a:t>Vì nhóm có 6 người nhưng mỗi người lại có thời khóa biểu học khác nhau, nên cả nhóm rất khó khăn trong việc thống nhất buổi tập trung.</a:t>
            </a:r>
            <a:endParaRPr lang="en-US" dirty="0" smtClean="0"/>
          </a:p>
          <a:p>
            <a:pPr>
              <a:buFont typeface="Arial" panose="020B0604020202020204" pitchFamily="34" charset="0"/>
              <a:buChar char="•"/>
            </a:pPr>
            <a:r>
              <a:rPr lang="en-US" dirty="0" smtClean="0">
                <a:sym typeface="+mn-ea"/>
              </a:rPr>
              <a:t>Trong khoảng thời gian từ 2/12/2021 - 30/12/2021, tình trạng covid ngày càng phức tạp nên cả nhóm phải họp thông qua google meet, rất khó khăn trong việc đưa ra quyết định thống nhất.</a:t>
            </a:r>
            <a:endParaRPr lang="en-US" dirty="0" smtClean="0"/>
          </a:p>
          <a:p>
            <a:pPr>
              <a:buFont typeface="Arial" panose="020B0604020202020204" pitchFamily="34" charset="0"/>
              <a:buChar char="•"/>
            </a:pPr>
            <a:r>
              <a:rPr lang="en-US" dirty="0" smtClean="0">
                <a:sym typeface="+mn-ea"/>
              </a:rPr>
              <a:t>Trong lúc thiết kết poster có một vài khó khăn về vấn đề lỗi form chữ, lỗi hình ảnh. Khiến cho cả nhóm phải giành nhiều thời gian cho nó.</a:t>
            </a:r>
            <a:endParaRPr lang="en-US" dirty="0" smtClean="0"/>
          </a:p>
          <a:p>
            <a:pPr>
              <a:buFont typeface="Arial" panose="020B0604020202020204" pitchFamily="34" charset="0"/>
              <a:buChar char="•"/>
            </a:pPr>
            <a:r>
              <a:rPr lang="en-US" dirty="0" smtClean="0">
                <a:sym typeface="+mn-ea"/>
              </a:rPr>
              <a:t>Về vấn đề nội dung của bài đăng do là những thành viên mới gặp nên mọi người chưa dũng cảm nêu ra ý kiến cá nhân của mình.</a:t>
            </a:r>
            <a:endParaRPr lang="en-US" dirty="0" smtClean="0"/>
          </a:p>
          <a:p>
            <a:pPr>
              <a:buFont typeface="Arial" panose="020B0604020202020204" pitchFamily="34" charset="0"/>
              <a:buChar char="•"/>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Cách</a:t>
            </a:r>
            <a:r>
              <a:rPr lang="en-US" dirty="0"/>
              <a:t> </a:t>
            </a:r>
            <a:r>
              <a:rPr lang="en-US" dirty="0" err="1"/>
              <a:t>thức</a:t>
            </a:r>
            <a:r>
              <a:rPr lang="en-US" dirty="0"/>
              <a:t> </a:t>
            </a:r>
            <a:r>
              <a:rPr lang="en-US" dirty="0" err="1"/>
              <a:t>đã</a:t>
            </a:r>
            <a:r>
              <a:rPr lang="en-US" dirty="0"/>
              <a:t> </a:t>
            </a:r>
            <a:r>
              <a:rPr lang="en-US" dirty="0" err="1"/>
              <a:t>vượt</a:t>
            </a:r>
            <a:r>
              <a:rPr lang="en-US" dirty="0"/>
              <a:t> qua </a:t>
            </a:r>
            <a:r>
              <a:rPr lang="en-US" dirty="0" err="1"/>
              <a:t>khó</a:t>
            </a:r>
            <a:r>
              <a:rPr lang="en-US" dirty="0"/>
              <a:t> </a:t>
            </a:r>
            <a:r>
              <a:rPr lang="en-US" dirty="0" err="1"/>
              <a:t>khăn</a:t>
            </a:r>
            <a:endParaRPr lang="en-US" dirty="0"/>
          </a:p>
        </p:txBody>
      </p:sp>
      <p:sp>
        <p:nvSpPr>
          <p:cNvPr id="3" name="Content Placeholder 2"/>
          <p:cNvSpPr>
            <a:spLocks noGrp="1"/>
          </p:cNvSpPr>
          <p:nvPr>
            <p:ph idx="1"/>
          </p:nvPr>
        </p:nvSpPr>
        <p:spPr/>
        <p:txBody>
          <a:bodyPr/>
          <a:lstStyle/>
          <a:p>
            <a:r>
              <a:rPr lang="en-US" smtClean="0"/>
              <a:t>Nhóm đã hội nhóm trên facebook và Google Meeting để phân công lại công việc khi bạn Ngọc Lý rời nhóm.</a:t>
            </a:r>
            <a:endParaRPr lang="en-US" smtClean="0"/>
          </a:p>
          <a:p>
            <a:r>
              <a:rPr lang="en-US" smtClean="0"/>
              <a:t>Với thời khóa biểu riêng biệt từng bạn, cả nhóm cùng nhau chia sẻ thời khóa biểu để thống nhất ngày họp.</a:t>
            </a:r>
            <a:endParaRPr lang="en-US" smtClean="0"/>
          </a:p>
          <a:p>
            <a:r>
              <a:rPr lang="en-US" smtClean="0"/>
              <a:t>Với nhiều ý tưởng khác nhau của mỗi bạn, cả nhóm cùng nhau họp lại và đưa ra chủ đề hay và ý nghĩa nhất.</a:t>
            </a:r>
            <a:endParaRPr lang="en-US" smtClean="0"/>
          </a:p>
          <a:p>
            <a:r>
              <a:rPr lang="en-US" smtClean="0"/>
              <a:t>Bạn Bảo, Ngân, Tiến đã cố gắng tạo poster sinh động và thu hút người xem.</a:t>
            </a:r>
            <a:endParaRPr lang="en-US" smtClean="0"/>
          </a:p>
          <a:p>
            <a:r>
              <a:rPr lang="en-US" smtClean="0"/>
              <a:t>Bạn Thắng, Hân, Huy đưa ra những nội dung quan trọng và thựcc tế của chủ đề.</a:t>
            </a:r>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học</a:t>
            </a:r>
            <a:r>
              <a:rPr lang="en-US" dirty="0"/>
              <a:t> </a:t>
            </a:r>
            <a:r>
              <a:rPr lang="en-US" dirty="0" err="1"/>
              <a:t>kinh</a:t>
            </a:r>
            <a:r>
              <a:rPr lang="en-US" dirty="0"/>
              <a:t> </a:t>
            </a:r>
            <a:r>
              <a:rPr lang="en-US" dirty="0" err="1"/>
              <a:t>nghiệm</a:t>
            </a:r>
            <a:endParaRPr lang="en-US" dirty="0"/>
          </a:p>
        </p:txBody>
      </p:sp>
      <p:sp>
        <p:nvSpPr>
          <p:cNvPr id="3" name="Content Placeholder 2"/>
          <p:cNvSpPr>
            <a:spLocks noGrp="1"/>
          </p:cNvSpPr>
          <p:nvPr>
            <p:ph idx="1"/>
          </p:nvPr>
        </p:nvSpPr>
        <p:spPr/>
        <p:txBody>
          <a:bodyPr>
            <a:normAutofit lnSpcReduction="10000"/>
          </a:bodyPr>
          <a:lstStyle/>
          <a:p>
            <a:r>
              <a:rPr lang="en-US" smtClean="0"/>
              <a:t>Mỗi thành viên cần cố gắng giao tiếp với nhau tốt hơn nữa</a:t>
            </a:r>
            <a:endParaRPr lang="en-US" smtClean="0"/>
          </a:p>
          <a:p>
            <a:r>
              <a:rPr lang="en-US" smtClean="0"/>
              <a:t>Cần kêu gọi, truyền thông tốt hơn để mọi người có thể ủng hộ sản phẩm của nhóm. </a:t>
            </a:r>
            <a:endParaRPr lang="en-US" smtClean="0"/>
          </a:p>
          <a:p>
            <a:r>
              <a:rPr lang="en-US" smtClean="0"/>
              <a:t>Biết quan tâm đến nhóm, cùng nhau chia sẻ công việc cho nhau, giúp nhau mỗi khi gặp khó khăn.</a:t>
            </a:r>
            <a:endParaRPr lang="en-US" smtClean="0"/>
          </a:p>
          <a:p>
            <a:r>
              <a:rPr lang="en-US" smtClean="0"/>
              <a:t>Các thành viên cần nêu lên quan điểm, ý kiến của mình trong quá trình làm việc, không nên quá im lặng, kiểu nhóm trưởng phân gì làm đó mà không cần biết mình có thích thú không</a:t>
            </a:r>
            <a:endParaRPr lang="en-US" smtClean="0"/>
          </a:p>
          <a:p>
            <a:r>
              <a:rPr lang="en-US" smtClean="0"/>
              <a:t>Không nên để cái tôi cá nhân của mình để ảnh hưởng đến nhóm.</a:t>
            </a:r>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Kế hoạch tiếp theo</a:t>
            </a:r>
            <a:endParaRPr lang="en-US" dirty="0"/>
          </a:p>
        </p:txBody>
      </p:sp>
      <p:sp>
        <p:nvSpPr>
          <p:cNvPr id="3" name="Content Placeholder 2"/>
          <p:cNvSpPr>
            <a:spLocks noGrp="1"/>
          </p:cNvSpPr>
          <p:nvPr>
            <p:ph idx="1"/>
          </p:nvPr>
        </p:nvSpPr>
        <p:spPr>
          <a:xfrm>
            <a:off x="457200" y="1224280"/>
            <a:ext cx="8229600" cy="4572000"/>
          </a:xfrm>
        </p:spPr>
        <p:txBody>
          <a:bodyPr>
            <a:noAutofit/>
          </a:bodyPr>
          <a:lstStyle/>
          <a:p>
            <a:pPr algn="just">
              <a:lnSpc>
                <a:spcPct val="120000"/>
              </a:lnSpc>
              <a:spcBef>
                <a:spcPts val="1000"/>
              </a:spcBef>
              <a:spcAft>
                <a:spcPts val="0"/>
              </a:spcAft>
            </a:pPr>
            <a:r>
              <a:rPr lang="en-US" sz="2300" dirty="0" smtClean="0"/>
              <a:t>Nâng cao kỹ năng mềm, đăng ký học thêm các môn kỹ năng của nhà trường chức.</a:t>
            </a:r>
            <a:endParaRPr lang="en-US" sz="2300" dirty="0" smtClean="0"/>
          </a:p>
          <a:p>
            <a:pPr algn="just">
              <a:lnSpc>
                <a:spcPct val="120000"/>
              </a:lnSpc>
              <a:spcBef>
                <a:spcPts val="1000"/>
              </a:spcBef>
              <a:spcAft>
                <a:spcPts val="0"/>
              </a:spcAft>
            </a:pPr>
            <a:r>
              <a:rPr lang="en-US" sz="2300" dirty="0" err="1" smtClean="0"/>
              <a:t>Áp dụng các kiến thức đã học vào thực tế, đặc biệt là trong học tập vì phần lớn các môn học ở Đại học đều làm việc theo nhóm để có thể xây dựng và đóng góp làm cho nhóm học tập của mình trở nên tốt nhất từ đó đạt được điểm số cao. Cũng như là tham gia các hoạt động mang tính tập thể như các câu lạc bộ trong trường, các tổ chức tình nguyện xã hội.</a:t>
            </a:r>
            <a:endParaRPr lang="en-US" sz="2300" dirty="0" err="1" smtClean="0"/>
          </a:p>
          <a:p>
            <a:pPr algn="just">
              <a:lnSpc>
                <a:spcPct val="120000"/>
              </a:lnSpc>
              <a:spcBef>
                <a:spcPts val="1000"/>
              </a:spcBef>
              <a:spcAft>
                <a:spcPts val="0"/>
              </a:spcAft>
            </a:pPr>
            <a:r>
              <a:rPr lang="en-US" sz="2300" dirty="0" err="1" smtClean="0"/>
              <a:t>Các thành viên tự nhìn nhận và đánh giá bản thân. Phát huy và nâng cao điểm mạnh, khắc phục điểm yếu để từ đó hoàn thiện bản thân mình hơn.</a:t>
            </a:r>
            <a:endParaRPr lang="en-US" sz="2300" dirty="0" err="1"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1078" y="857135"/>
            <a:ext cx="8319868" cy="4107815"/>
          </a:xfrm>
          <a:prstGeom prst="rect">
            <a:avLst/>
          </a:prstGeom>
          <a:noFill/>
        </p:spPr>
        <p:txBody>
          <a:bodyPr wrap="square" rtlCol="0">
            <a:spAutoFit/>
          </a:bodyPr>
          <a:lstStyle/>
          <a:p>
            <a:pPr algn="ctr">
              <a:lnSpc>
                <a:spcPct val="150000"/>
              </a:lnSpc>
            </a:pPr>
            <a:r>
              <a:rPr lang="en-US" sz="3000" b="1" dirty="0" smtClean="0">
                <a:latin typeface="Times New Roman" panose="02020603050405020304" charset="0"/>
                <a:cs typeface="Times New Roman" panose="02020603050405020304" charset="0"/>
              </a:rPr>
              <a:t>Danh sách thành viên</a:t>
            </a:r>
            <a:endParaRPr lang="en-US" sz="3000" b="1" dirty="0" smtClean="0">
              <a:latin typeface="Times New Roman" panose="02020603050405020304" charset="0"/>
              <a:cs typeface="Times New Roman" panose="02020603050405020304" charset="0"/>
            </a:endParaRPr>
          </a:p>
          <a:p>
            <a:pPr algn="l">
              <a:lnSpc>
                <a:spcPct val="150000"/>
              </a:lnSpc>
            </a:pPr>
            <a:r>
              <a:rPr lang="en-US" sz="2400" dirty="0" smtClean="0">
                <a:latin typeface="Times New Roman" panose="02020603050405020304" charset="0"/>
                <a:cs typeface="Times New Roman" panose="02020603050405020304" charset="0"/>
              </a:rPr>
              <a:t>1. Phạm Cao Thắng - 52000803</a:t>
            </a:r>
            <a:endParaRPr lang="en-US" sz="2400" dirty="0" smtClean="0">
              <a:latin typeface="Times New Roman" panose="02020603050405020304" charset="0"/>
              <a:cs typeface="Times New Roman" panose="02020603050405020304" charset="0"/>
            </a:endParaRPr>
          </a:p>
          <a:p>
            <a:pPr>
              <a:lnSpc>
                <a:spcPct val="150000"/>
              </a:lnSpc>
            </a:pPr>
            <a:r>
              <a:rPr lang="en-US" sz="2400" dirty="0" smtClean="0">
                <a:latin typeface="Times New Roman" panose="02020603050405020304" charset="0"/>
                <a:cs typeface="Times New Roman" panose="02020603050405020304" charset="0"/>
              </a:rPr>
              <a:t>2. Nguyễn Huỳnh Anh Tiến - 51900444</a:t>
            </a:r>
            <a:endParaRPr lang="en-US" sz="2400" dirty="0" smtClean="0">
              <a:latin typeface="Times New Roman" panose="02020603050405020304" charset="0"/>
              <a:cs typeface="Times New Roman" panose="02020603050405020304" charset="0"/>
            </a:endParaRPr>
          </a:p>
          <a:p>
            <a:pPr>
              <a:lnSpc>
                <a:spcPct val="150000"/>
              </a:lnSpc>
            </a:pPr>
            <a:r>
              <a:rPr lang="en-US" sz="2400" dirty="0" smtClean="0">
                <a:latin typeface="Times New Roman" panose="02020603050405020304" charset="0"/>
                <a:cs typeface="Times New Roman" panose="02020603050405020304" charset="0"/>
              </a:rPr>
              <a:t>3. Nguyễn Văn Huy - 51900095</a:t>
            </a:r>
            <a:endParaRPr lang="en-US" sz="2400" dirty="0" smtClean="0">
              <a:latin typeface="Times New Roman" panose="02020603050405020304" charset="0"/>
              <a:cs typeface="Times New Roman" panose="02020603050405020304" charset="0"/>
            </a:endParaRPr>
          </a:p>
          <a:p>
            <a:pPr>
              <a:lnSpc>
                <a:spcPct val="150000"/>
              </a:lnSpc>
            </a:pPr>
            <a:r>
              <a:rPr lang="en-US" sz="2400" dirty="0">
                <a:latin typeface="Times New Roman" panose="02020603050405020304" charset="0"/>
                <a:cs typeface="Times New Roman" panose="02020603050405020304" charset="0"/>
                <a:sym typeface="+mn-ea"/>
              </a:rPr>
              <a:t>4. Trần Gia Bảo - 52000182</a:t>
            </a:r>
            <a:endParaRPr lang="en-US" sz="2400" dirty="0" smtClean="0">
              <a:latin typeface="Times New Roman" panose="02020603050405020304" charset="0"/>
              <a:cs typeface="Times New Roman" panose="02020603050405020304" charset="0"/>
            </a:endParaRPr>
          </a:p>
          <a:p>
            <a:pPr>
              <a:lnSpc>
                <a:spcPct val="150000"/>
              </a:lnSpc>
            </a:pPr>
            <a:r>
              <a:rPr lang="en-US" sz="2400" dirty="0">
                <a:latin typeface="Times New Roman" panose="02020603050405020304" charset="0"/>
                <a:cs typeface="Times New Roman" panose="02020603050405020304" charset="0"/>
              </a:rPr>
              <a:t>5. Lê Dương Thủy Ngân - 72001378</a:t>
            </a:r>
            <a:endParaRPr lang="en-US" sz="2400" dirty="0">
              <a:latin typeface="Times New Roman" panose="02020603050405020304" charset="0"/>
              <a:cs typeface="Times New Roman" panose="02020603050405020304" charset="0"/>
            </a:endParaRPr>
          </a:p>
          <a:p>
            <a:pPr>
              <a:lnSpc>
                <a:spcPct val="150000"/>
              </a:lnSpc>
            </a:pPr>
            <a:r>
              <a:rPr lang="en-US" sz="2400" dirty="0">
                <a:latin typeface="Times New Roman" panose="02020603050405020304" charset="0"/>
                <a:cs typeface="Times New Roman" panose="02020603050405020304" charset="0"/>
              </a:rPr>
              <a:t>6 Huỳnh Lý Gia Hân - 72001588</a:t>
            </a:r>
            <a:endParaRPr lang="en-US" sz="2400" dirty="0">
              <a:latin typeface="Times New Roman" panose="02020603050405020304" charset="0"/>
              <a:cs typeface="Times New Roman" panose="02020603050405020304"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 </a:t>
            </a:r>
            <a:r>
              <a:rPr lang="en-US" dirty="0" err="1"/>
              <a:t>báo</a:t>
            </a:r>
            <a:r>
              <a:rPr lang="en-US" dirty="0"/>
              <a:t> </a:t>
            </a:r>
            <a:r>
              <a:rPr lang="en-US" dirty="0" err="1"/>
              <a:t>cáo</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sz="3200" dirty="0" err="1">
                <a:latin typeface="Times New Roman" panose="02020603050405020304" charset="0"/>
                <a:ea typeface="Times New Roman" panose="02020603050405020304" charset="0"/>
                <a:cs typeface="Times New Roman" panose="02020603050405020304" charset="0"/>
              </a:rPr>
              <a:t>Mục</a:t>
            </a:r>
            <a:r>
              <a:rPr lang="en-US" sz="3200" dirty="0">
                <a:latin typeface="Times New Roman" panose="02020603050405020304" charset="0"/>
                <a:ea typeface="Times New Roman" panose="02020603050405020304" charset="0"/>
                <a:cs typeface="Times New Roman" panose="02020603050405020304" charset="0"/>
              </a:rPr>
              <a:t> </a:t>
            </a:r>
            <a:r>
              <a:rPr lang="en-US" sz="3200" dirty="0" err="1">
                <a:latin typeface="Times New Roman" panose="02020603050405020304" charset="0"/>
                <a:ea typeface="Times New Roman" panose="02020603050405020304" charset="0"/>
                <a:cs typeface="Times New Roman" panose="02020603050405020304" charset="0"/>
              </a:rPr>
              <a:t>tiêu</a:t>
            </a:r>
            <a:r>
              <a:rPr lang="en-US" sz="3200" dirty="0">
                <a:latin typeface="Times New Roman" panose="02020603050405020304" charset="0"/>
                <a:ea typeface="Times New Roman" panose="02020603050405020304" charset="0"/>
                <a:cs typeface="Times New Roman" panose="02020603050405020304" charset="0"/>
              </a:rPr>
              <a:t> </a:t>
            </a:r>
            <a:r>
              <a:rPr lang="en-US" sz="3200" dirty="0" err="1">
                <a:latin typeface="Times New Roman" panose="02020603050405020304" charset="0"/>
                <a:ea typeface="Times New Roman" panose="02020603050405020304" charset="0"/>
                <a:cs typeface="Times New Roman" panose="02020603050405020304" charset="0"/>
              </a:rPr>
              <a:t>thực</a:t>
            </a:r>
            <a:r>
              <a:rPr lang="en-US" sz="3200" dirty="0">
                <a:latin typeface="Times New Roman" panose="02020603050405020304" charset="0"/>
                <a:ea typeface="Times New Roman" panose="02020603050405020304" charset="0"/>
                <a:cs typeface="Times New Roman" panose="02020603050405020304" charset="0"/>
              </a:rPr>
              <a:t> </a:t>
            </a:r>
            <a:r>
              <a:rPr lang="en-US" sz="3200" dirty="0" err="1">
                <a:latin typeface="Times New Roman" panose="02020603050405020304" charset="0"/>
                <a:ea typeface="Times New Roman" panose="02020603050405020304" charset="0"/>
                <a:cs typeface="Times New Roman" panose="02020603050405020304" charset="0"/>
              </a:rPr>
              <a:t>hành</a:t>
            </a:r>
            <a:endParaRPr lang="en-US" sz="3200" dirty="0">
              <a:latin typeface="Times New Roman" panose="02020603050405020304" charset="0"/>
              <a:ea typeface="Times New Roman" panose="02020603050405020304" charset="0"/>
              <a:cs typeface="Times New Roman" panose="02020603050405020304" charset="0"/>
            </a:endParaRPr>
          </a:p>
          <a:p>
            <a:pPr marL="514350" indent="-514350">
              <a:buFont typeface="+mj-lt"/>
              <a:buAutoNum type="arabicPeriod"/>
            </a:pPr>
            <a:r>
              <a:rPr lang="en-US" sz="3200" dirty="0" err="1">
                <a:latin typeface="Times New Roman" panose="02020603050405020304" charset="0"/>
                <a:ea typeface="Times New Roman" panose="02020603050405020304" charset="0"/>
                <a:cs typeface="Times New Roman" panose="02020603050405020304" charset="0"/>
              </a:rPr>
              <a:t>Kế</a:t>
            </a:r>
            <a:r>
              <a:rPr lang="en-US" sz="3200" dirty="0">
                <a:latin typeface="Times New Roman" panose="02020603050405020304" charset="0"/>
                <a:ea typeface="Times New Roman" panose="02020603050405020304" charset="0"/>
                <a:cs typeface="Times New Roman" panose="02020603050405020304" charset="0"/>
              </a:rPr>
              <a:t> </a:t>
            </a:r>
            <a:r>
              <a:rPr lang="en-US" sz="3200" dirty="0" err="1">
                <a:latin typeface="Times New Roman" panose="02020603050405020304" charset="0"/>
                <a:ea typeface="Times New Roman" panose="02020603050405020304" charset="0"/>
                <a:cs typeface="Times New Roman" panose="02020603050405020304" charset="0"/>
              </a:rPr>
              <a:t>hoạch</a:t>
            </a:r>
            <a:r>
              <a:rPr lang="en-US" sz="3200" dirty="0">
                <a:latin typeface="Times New Roman" panose="02020603050405020304" charset="0"/>
                <a:ea typeface="Times New Roman" panose="02020603050405020304" charset="0"/>
                <a:cs typeface="Times New Roman" panose="02020603050405020304" charset="0"/>
              </a:rPr>
              <a:t> </a:t>
            </a:r>
            <a:r>
              <a:rPr lang="en-US" sz="3200" dirty="0" err="1">
                <a:latin typeface="Times New Roman" panose="02020603050405020304" charset="0"/>
                <a:ea typeface="Times New Roman" panose="02020603050405020304" charset="0"/>
                <a:cs typeface="Times New Roman" panose="02020603050405020304" charset="0"/>
              </a:rPr>
              <a:t>thực</a:t>
            </a:r>
            <a:r>
              <a:rPr lang="en-US" sz="3200" dirty="0">
                <a:latin typeface="Times New Roman" panose="02020603050405020304" charset="0"/>
                <a:ea typeface="Times New Roman" panose="02020603050405020304" charset="0"/>
                <a:cs typeface="Times New Roman" panose="02020603050405020304" charset="0"/>
              </a:rPr>
              <a:t> </a:t>
            </a:r>
            <a:r>
              <a:rPr lang="en-US" sz="3200" dirty="0" err="1">
                <a:latin typeface="Times New Roman" panose="02020603050405020304" charset="0"/>
                <a:ea typeface="Times New Roman" panose="02020603050405020304" charset="0"/>
                <a:cs typeface="Times New Roman" panose="02020603050405020304" charset="0"/>
              </a:rPr>
              <a:t>hành</a:t>
            </a:r>
            <a:endParaRPr lang="en-US" sz="3200" dirty="0">
              <a:latin typeface="Times New Roman" panose="02020603050405020304" charset="0"/>
              <a:ea typeface="Times New Roman" panose="02020603050405020304" charset="0"/>
              <a:cs typeface="Times New Roman" panose="02020603050405020304" charset="0"/>
            </a:endParaRPr>
          </a:p>
          <a:p>
            <a:pPr marL="514350" indent="-514350">
              <a:buFont typeface="+mj-lt"/>
              <a:buAutoNum type="arabicPeriod"/>
            </a:pPr>
            <a:r>
              <a:rPr lang="en-US" sz="3200" dirty="0" err="1">
                <a:latin typeface="Times New Roman" panose="02020603050405020304" charset="0"/>
                <a:ea typeface="Times New Roman" panose="02020603050405020304" charset="0"/>
                <a:cs typeface="Times New Roman" panose="02020603050405020304" charset="0"/>
              </a:rPr>
              <a:t>Quá</a:t>
            </a:r>
            <a:r>
              <a:rPr lang="en-US" sz="3200" dirty="0">
                <a:latin typeface="Times New Roman" panose="02020603050405020304" charset="0"/>
                <a:ea typeface="Times New Roman" panose="02020603050405020304" charset="0"/>
                <a:cs typeface="Times New Roman" panose="02020603050405020304" charset="0"/>
              </a:rPr>
              <a:t> </a:t>
            </a:r>
            <a:r>
              <a:rPr lang="en-US" sz="3200" dirty="0" err="1">
                <a:latin typeface="Times New Roman" panose="02020603050405020304" charset="0"/>
                <a:ea typeface="Times New Roman" panose="02020603050405020304" charset="0"/>
                <a:cs typeface="Times New Roman" panose="02020603050405020304" charset="0"/>
              </a:rPr>
              <a:t>trình</a:t>
            </a:r>
            <a:r>
              <a:rPr lang="en-US" sz="3200" dirty="0">
                <a:latin typeface="Times New Roman" panose="02020603050405020304" charset="0"/>
                <a:ea typeface="Times New Roman" panose="02020603050405020304" charset="0"/>
                <a:cs typeface="Times New Roman" panose="02020603050405020304" charset="0"/>
              </a:rPr>
              <a:t> </a:t>
            </a:r>
            <a:r>
              <a:rPr lang="en-US" sz="3200" dirty="0" err="1">
                <a:latin typeface="Times New Roman" panose="02020603050405020304" charset="0"/>
                <a:ea typeface="Times New Roman" panose="02020603050405020304" charset="0"/>
                <a:cs typeface="Times New Roman" panose="02020603050405020304" charset="0"/>
              </a:rPr>
              <a:t>thực</a:t>
            </a:r>
            <a:r>
              <a:rPr lang="en-US" sz="3200" dirty="0">
                <a:latin typeface="Times New Roman" panose="02020603050405020304" charset="0"/>
                <a:ea typeface="Times New Roman" panose="02020603050405020304" charset="0"/>
                <a:cs typeface="Times New Roman" panose="02020603050405020304" charset="0"/>
              </a:rPr>
              <a:t> </a:t>
            </a:r>
            <a:r>
              <a:rPr lang="en-US" sz="3200" dirty="0" err="1">
                <a:latin typeface="Times New Roman" panose="02020603050405020304" charset="0"/>
                <a:ea typeface="Times New Roman" panose="02020603050405020304" charset="0"/>
                <a:cs typeface="Times New Roman" panose="02020603050405020304" charset="0"/>
              </a:rPr>
              <a:t>hành</a:t>
            </a:r>
            <a:r>
              <a:rPr lang="en-US" sz="3200" dirty="0">
                <a:latin typeface="Times New Roman" panose="02020603050405020304" charset="0"/>
                <a:ea typeface="Times New Roman" panose="02020603050405020304" charset="0"/>
                <a:cs typeface="Times New Roman" panose="02020603050405020304" charset="0"/>
              </a:rPr>
              <a:t> </a:t>
            </a:r>
            <a:r>
              <a:rPr lang="en-US" sz="3200" dirty="0" err="1">
                <a:latin typeface="Times New Roman" panose="02020603050405020304" charset="0"/>
                <a:ea typeface="Times New Roman" panose="02020603050405020304" charset="0"/>
                <a:cs typeface="Times New Roman" panose="02020603050405020304" charset="0"/>
              </a:rPr>
              <a:t>thực</a:t>
            </a:r>
            <a:r>
              <a:rPr lang="en-US" sz="3200" dirty="0">
                <a:latin typeface="Times New Roman" panose="02020603050405020304" charset="0"/>
                <a:ea typeface="Times New Roman" panose="02020603050405020304" charset="0"/>
                <a:cs typeface="Times New Roman" panose="02020603050405020304" charset="0"/>
              </a:rPr>
              <a:t> </a:t>
            </a:r>
            <a:r>
              <a:rPr lang="en-US" sz="3200" dirty="0" err="1">
                <a:latin typeface="Times New Roman" panose="02020603050405020304" charset="0"/>
                <a:ea typeface="Times New Roman" panose="02020603050405020304" charset="0"/>
                <a:cs typeface="Times New Roman" panose="02020603050405020304" charset="0"/>
              </a:rPr>
              <a:t>tế</a:t>
            </a:r>
            <a:endParaRPr lang="en-US" sz="3200" dirty="0">
              <a:latin typeface="Times New Roman" panose="02020603050405020304" charset="0"/>
              <a:ea typeface="Times New Roman" panose="02020603050405020304" charset="0"/>
              <a:cs typeface="Times New Roman" panose="02020603050405020304" charset="0"/>
            </a:endParaRPr>
          </a:p>
          <a:p>
            <a:pPr marL="514350" indent="-514350">
              <a:buFont typeface="+mj-lt"/>
              <a:buAutoNum type="arabicPeriod"/>
            </a:pPr>
            <a:r>
              <a:rPr lang="en-US" sz="3200" dirty="0" err="1">
                <a:latin typeface="Times New Roman" panose="02020603050405020304" charset="0"/>
                <a:ea typeface="Times New Roman" panose="02020603050405020304" charset="0"/>
                <a:cs typeface="Times New Roman" panose="02020603050405020304" charset="0"/>
              </a:rPr>
              <a:t>Kết</a:t>
            </a:r>
            <a:r>
              <a:rPr lang="en-US" sz="3200" dirty="0">
                <a:latin typeface="Times New Roman" panose="02020603050405020304" charset="0"/>
                <a:ea typeface="Times New Roman" panose="02020603050405020304" charset="0"/>
                <a:cs typeface="Times New Roman" panose="02020603050405020304" charset="0"/>
              </a:rPr>
              <a:t> </a:t>
            </a:r>
            <a:r>
              <a:rPr lang="en-US" sz="3200" dirty="0" err="1">
                <a:latin typeface="Times New Roman" panose="02020603050405020304" charset="0"/>
                <a:ea typeface="Times New Roman" panose="02020603050405020304" charset="0"/>
                <a:cs typeface="Times New Roman" panose="02020603050405020304" charset="0"/>
              </a:rPr>
              <a:t>quả</a:t>
            </a:r>
            <a:r>
              <a:rPr lang="en-US" sz="3200" dirty="0">
                <a:latin typeface="Times New Roman" panose="02020603050405020304" charset="0"/>
                <a:ea typeface="Times New Roman" panose="02020603050405020304" charset="0"/>
                <a:cs typeface="Times New Roman" panose="02020603050405020304" charset="0"/>
              </a:rPr>
              <a:t> </a:t>
            </a:r>
            <a:r>
              <a:rPr lang="en-US" sz="3200" dirty="0" err="1">
                <a:latin typeface="Times New Roman" panose="02020603050405020304" charset="0"/>
                <a:ea typeface="Times New Roman" panose="02020603050405020304" charset="0"/>
                <a:cs typeface="Times New Roman" panose="02020603050405020304" charset="0"/>
              </a:rPr>
              <a:t>đạt</a:t>
            </a:r>
            <a:r>
              <a:rPr lang="en-US" sz="3200" dirty="0">
                <a:latin typeface="Times New Roman" panose="02020603050405020304" charset="0"/>
                <a:ea typeface="Times New Roman" panose="02020603050405020304" charset="0"/>
                <a:cs typeface="Times New Roman" panose="02020603050405020304" charset="0"/>
              </a:rPr>
              <a:t> </a:t>
            </a:r>
            <a:r>
              <a:rPr lang="en-US" sz="3200" dirty="0" err="1">
                <a:latin typeface="Times New Roman" panose="02020603050405020304" charset="0"/>
                <a:ea typeface="Times New Roman" panose="02020603050405020304" charset="0"/>
                <a:cs typeface="Times New Roman" panose="02020603050405020304" charset="0"/>
              </a:rPr>
              <a:t>được</a:t>
            </a:r>
            <a:r>
              <a:rPr lang="en-US" sz="3200" dirty="0">
                <a:latin typeface="Times New Roman" panose="02020603050405020304" charset="0"/>
                <a:ea typeface="Times New Roman" panose="02020603050405020304" charset="0"/>
                <a:cs typeface="Times New Roman" panose="02020603050405020304" charset="0"/>
              </a:rPr>
              <a:t> so </a:t>
            </a:r>
            <a:r>
              <a:rPr lang="en-US" sz="3200" dirty="0" err="1">
                <a:latin typeface="Times New Roman" panose="02020603050405020304" charset="0"/>
                <a:ea typeface="Times New Roman" panose="02020603050405020304" charset="0"/>
                <a:cs typeface="Times New Roman" panose="02020603050405020304" charset="0"/>
              </a:rPr>
              <a:t>với</a:t>
            </a:r>
            <a:r>
              <a:rPr lang="en-US" sz="3200" dirty="0">
                <a:latin typeface="Times New Roman" panose="02020603050405020304" charset="0"/>
                <a:ea typeface="Times New Roman" panose="02020603050405020304" charset="0"/>
                <a:cs typeface="Times New Roman" panose="02020603050405020304" charset="0"/>
              </a:rPr>
              <a:t> </a:t>
            </a:r>
            <a:r>
              <a:rPr lang="en-US" sz="3200" dirty="0" err="1">
                <a:latin typeface="Times New Roman" panose="02020603050405020304" charset="0"/>
                <a:ea typeface="Times New Roman" panose="02020603050405020304" charset="0"/>
                <a:cs typeface="Times New Roman" panose="02020603050405020304" charset="0"/>
              </a:rPr>
              <a:t>mục</a:t>
            </a:r>
            <a:r>
              <a:rPr lang="en-US" sz="3200" dirty="0">
                <a:latin typeface="Times New Roman" panose="02020603050405020304" charset="0"/>
                <a:ea typeface="Times New Roman" panose="02020603050405020304" charset="0"/>
                <a:cs typeface="Times New Roman" panose="02020603050405020304" charset="0"/>
              </a:rPr>
              <a:t> </a:t>
            </a:r>
            <a:r>
              <a:rPr lang="en-US" sz="3200" dirty="0" err="1">
                <a:latin typeface="Times New Roman" panose="02020603050405020304" charset="0"/>
                <a:ea typeface="Times New Roman" panose="02020603050405020304" charset="0"/>
                <a:cs typeface="Times New Roman" panose="02020603050405020304" charset="0"/>
              </a:rPr>
              <a:t>tiêu</a:t>
            </a:r>
            <a:endParaRPr lang="en-US" sz="3200" dirty="0">
              <a:latin typeface="Times New Roman" panose="02020603050405020304" charset="0"/>
              <a:ea typeface="Times New Roman" panose="02020603050405020304" charset="0"/>
              <a:cs typeface="Times New Roman" panose="02020603050405020304" charset="0"/>
            </a:endParaRPr>
          </a:p>
          <a:p>
            <a:pPr marL="514350" indent="-514350">
              <a:buFont typeface="+mj-lt"/>
              <a:buAutoNum type="arabicPeriod"/>
            </a:pPr>
            <a:r>
              <a:rPr lang="en-US" sz="3200" dirty="0" err="1">
                <a:latin typeface="Times New Roman" panose="02020603050405020304" charset="0"/>
                <a:ea typeface="Times New Roman" panose="02020603050405020304" charset="0"/>
                <a:cs typeface="Times New Roman" panose="02020603050405020304" charset="0"/>
              </a:rPr>
              <a:t>Tự</a:t>
            </a:r>
            <a:r>
              <a:rPr lang="en-US" sz="3200" dirty="0">
                <a:latin typeface="Times New Roman" panose="02020603050405020304" charset="0"/>
                <a:ea typeface="Times New Roman" panose="02020603050405020304" charset="0"/>
                <a:cs typeface="Times New Roman" panose="02020603050405020304" charset="0"/>
              </a:rPr>
              <a:t> </a:t>
            </a:r>
            <a:r>
              <a:rPr lang="en-US" sz="3200" dirty="0" err="1">
                <a:latin typeface="Times New Roman" panose="02020603050405020304" charset="0"/>
                <a:ea typeface="Times New Roman" panose="02020603050405020304" charset="0"/>
                <a:cs typeface="Times New Roman" panose="02020603050405020304" charset="0"/>
              </a:rPr>
              <a:t>đánh</a:t>
            </a:r>
            <a:r>
              <a:rPr lang="en-US" sz="3200" dirty="0">
                <a:latin typeface="Times New Roman" panose="02020603050405020304" charset="0"/>
                <a:ea typeface="Times New Roman" panose="02020603050405020304" charset="0"/>
                <a:cs typeface="Times New Roman" panose="02020603050405020304" charset="0"/>
              </a:rPr>
              <a:t> </a:t>
            </a:r>
            <a:r>
              <a:rPr lang="en-US" sz="3200" dirty="0" err="1">
                <a:latin typeface="Times New Roman" panose="02020603050405020304" charset="0"/>
                <a:ea typeface="Times New Roman" panose="02020603050405020304" charset="0"/>
                <a:cs typeface="Times New Roman" panose="02020603050405020304" charset="0"/>
              </a:rPr>
              <a:t>giá</a:t>
            </a:r>
            <a:endParaRPr lang="en-US" sz="3200" dirty="0">
              <a:latin typeface="Times New Roman" panose="02020603050405020304" charset="0"/>
              <a:ea typeface="Times New Roman" panose="02020603050405020304" charset="0"/>
              <a:cs typeface="Times New Roman" panose="02020603050405020304" charset="0"/>
            </a:endParaRPr>
          </a:p>
          <a:p>
            <a:pPr lvl="1">
              <a:buFont typeface="Arial" panose="020B0604020202020204" pitchFamily="34" charset="0"/>
              <a:buChar char="•"/>
            </a:pPr>
            <a:r>
              <a:rPr lang="en-US" sz="2800" dirty="0" err="1">
                <a:latin typeface="Times New Roman" panose="02020603050405020304" charset="0"/>
                <a:ea typeface="Times New Roman" panose="02020603050405020304" charset="0"/>
                <a:cs typeface="Times New Roman" panose="02020603050405020304" charset="0"/>
              </a:rPr>
              <a:t>Thuận</a:t>
            </a:r>
            <a:r>
              <a:rPr lang="en-US" sz="2800" dirty="0">
                <a:latin typeface="Times New Roman" panose="02020603050405020304" charset="0"/>
                <a:ea typeface="Times New Roman" panose="02020603050405020304" charset="0"/>
                <a:cs typeface="Times New Roman" panose="02020603050405020304" charset="0"/>
              </a:rPr>
              <a:t> </a:t>
            </a:r>
            <a:r>
              <a:rPr lang="en-US" sz="2800" dirty="0" err="1">
                <a:latin typeface="Times New Roman" panose="02020603050405020304" charset="0"/>
                <a:ea typeface="Times New Roman" panose="02020603050405020304" charset="0"/>
                <a:cs typeface="Times New Roman" panose="02020603050405020304" charset="0"/>
              </a:rPr>
              <a:t>lợi</a:t>
            </a:r>
            <a:endParaRPr lang="en-US" sz="2800" dirty="0">
              <a:latin typeface="Times New Roman" panose="02020603050405020304" charset="0"/>
              <a:ea typeface="Times New Roman" panose="02020603050405020304" charset="0"/>
              <a:cs typeface="Times New Roman" panose="02020603050405020304" charset="0"/>
            </a:endParaRPr>
          </a:p>
          <a:p>
            <a:pPr lvl="1">
              <a:buFont typeface="Arial" panose="020B0604020202020204" pitchFamily="34" charset="0"/>
              <a:buChar char="•"/>
            </a:pPr>
            <a:r>
              <a:rPr lang="en-US" sz="2800" dirty="0" err="1">
                <a:latin typeface="Times New Roman" panose="02020603050405020304" charset="0"/>
                <a:ea typeface="Times New Roman" panose="02020603050405020304" charset="0"/>
                <a:cs typeface="Times New Roman" panose="02020603050405020304" charset="0"/>
              </a:rPr>
              <a:t>Khó</a:t>
            </a:r>
            <a:r>
              <a:rPr lang="en-US" sz="2800" dirty="0">
                <a:latin typeface="Times New Roman" panose="02020603050405020304" charset="0"/>
                <a:ea typeface="Times New Roman" panose="02020603050405020304" charset="0"/>
                <a:cs typeface="Times New Roman" panose="02020603050405020304" charset="0"/>
              </a:rPr>
              <a:t> </a:t>
            </a:r>
            <a:r>
              <a:rPr lang="en-US" sz="2800" dirty="0" err="1">
                <a:latin typeface="Times New Roman" panose="02020603050405020304" charset="0"/>
                <a:ea typeface="Times New Roman" panose="02020603050405020304" charset="0"/>
                <a:cs typeface="Times New Roman" panose="02020603050405020304" charset="0"/>
              </a:rPr>
              <a:t>khăn</a:t>
            </a:r>
            <a:endParaRPr lang="en-US" sz="2800" dirty="0">
              <a:latin typeface="Times New Roman" panose="02020603050405020304" charset="0"/>
              <a:ea typeface="Times New Roman" panose="02020603050405020304" charset="0"/>
              <a:cs typeface="Times New Roman" panose="02020603050405020304" charset="0"/>
            </a:endParaRPr>
          </a:p>
          <a:p>
            <a:pPr lvl="1">
              <a:buFont typeface="Arial" panose="020B0604020202020204" pitchFamily="34" charset="0"/>
              <a:buChar char="•"/>
            </a:pPr>
            <a:r>
              <a:rPr lang="en-US" sz="2800" dirty="0" err="1">
                <a:latin typeface="Times New Roman" panose="02020603050405020304" charset="0"/>
                <a:ea typeface="Times New Roman" panose="02020603050405020304" charset="0"/>
                <a:cs typeface="Times New Roman" panose="02020603050405020304" charset="0"/>
              </a:rPr>
              <a:t>Bài</a:t>
            </a:r>
            <a:r>
              <a:rPr lang="en-US" sz="2800" dirty="0">
                <a:latin typeface="Times New Roman" panose="02020603050405020304" charset="0"/>
                <a:ea typeface="Times New Roman" panose="02020603050405020304" charset="0"/>
                <a:cs typeface="Times New Roman" panose="02020603050405020304" charset="0"/>
              </a:rPr>
              <a:t> </a:t>
            </a:r>
            <a:r>
              <a:rPr lang="en-US" sz="2800" dirty="0" err="1">
                <a:latin typeface="Times New Roman" panose="02020603050405020304" charset="0"/>
                <a:ea typeface="Times New Roman" panose="02020603050405020304" charset="0"/>
                <a:cs typeface="Times New Roman" panose="02020603050405020304" charset="0"/>
              </a:rPr>
              <a:t>học</a:t>
            </a:r>
            <a:r>
              <a:rPr lang="en-US" sz="2800" dirty="0">
                <a:latin typeface="Times New Roman" panose="02020603050405020304" charset="0"/>
                <a:ea typeface="Times New Roman" panose="02020603050405020304" charset="0"/>
                <a:cs typeface="Times New Roman" panose="02020603050405020304" charset="0"/>
              </a:rPr>
              <a:t> </a:t>
            </a:r>
            <a:r>
              <a:rPr lang="en-US" sz="2800" dirty="0" err="1">
                <a:latin typeface="Times New Roman" panose="02020603050405020304" charset="0"/>
                <a:ea typeface="Times New Roman" panose="02020603050405020304" charset="0"/>
                <a:cs typeface="Times New Roman" panose="02020603050405020304" charset="0"/>
              </a:rPr>
              <a:t>kinh</a:t>
            </a:r>
            <a:r>
              <a:rPr lang="en-US" sz="2800" dirty="0">
                <a:latin typeface="Times New Roman" panose="02020603050405020304" charset="0"/>
                <a:ea typeface="Times New Roman" panose="02020603050405020304" charset="0"/>
                <a:cs typeface="Times New Roman" panose="02020603050405020304" charset="0"/>
              </a:rPr>
              <a:t> </a:t>
            </a:r>
            <a:r>
              <a:rPr lang="en-US" sz="2800" dirty="0" err="1">
                <a:latin typeface="Times New Roman" panose="02020603050405020304" charset="0"/>
                <a:ea typeface="Times New Roman" panose="02020603050405020304" charset="0"/>
                <a:cs typeface="Times New Roman" panose="02020603050405020304" charset="0"/>
              </a:rPr>
              <a:t>nghiệm</a:t>
            </a:r>
            <a:endParaRPr lang="en-US" sz="2800" dirty="0">
              <a:latin typeface="Times New Roman" panose="02020603050405020304" charset="0"/>
              <a:ea typeface="Times New Roman" panose="02020603050405020304" charset="0"/>
              <a:cs typeface="Times New Roman" panose="02020603050405020304" charset="0"/>
            </a:endParaRPr>
          </a:p>
          <a:p>
            <a:pPr lvl="1">
              <a:buFont typeface="Arial" panose="020B0604020202020204" pitchFamily="34" charset="0"/>
              <a:buChar char="•"/>
            </a:pPr>
            <a:r>
              <a:rPr lang="en-US" sz="2800" dirty="0" err="1"/>
              <a:t>Kế</a:t>
            </a:r>
            <a:r>
              <a:rPr lang="en-US" sz="2800" dirty="0"/>
              <a:t> </a:t>
            </a:r>
            <a:r>
              <a:rPr lang="en-US" sz="2800" dirty="0" err="1"/>
              <a:t>hoạch</a:t>
            </a:r>
            <a:r>
              <a:rPr lang="en-US" sz="2800" dirty="0"/>
              <a:t> </a:t>
            </a:r>
            <a:r>
              <a:rPr lang="en-US" sz="2800" dirty="0" err="1"/>
              <a:t>tiếp</a:t>
            </a:r>
            <a:r>
              <a:rPr lang="en-US" sz="2800" dirty="0"/>
              <a:t> </a:t>
            </a:r>
            <a:r>
              <a:rPr lang="en-US" sz="2800" dirty="0" err="1"/>
              <a:t>theo</a:t>
            </a:r>
            <a:endParaRPr lang="en-US" sz="2800"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091565" y="-64134"/>
            <a:ext cx="7772400" cy="1470025"/>
          </a:xfrm>
        </p:spPr>
        <p:txBody>
          <a:bodyPr/>
          <a:p>
            <a:r>
              <a:rPr lang="en-US"/>
              <a:t>Giới thiệu dự án</a:t>
            </a:r>
            <a:endParaRPr lang="en-US"/>
          </a:p>
        </p:txBody>
      </p:sp>
      <p:sp>
        <p:nvSpPr>
          <p:cNvPr id="3" name="Subtitle 2"/>
          <p:cNvSpPr>
            <a:spLocks noGrp="1"/>
          </p:cNvSpPr>
          <p:nvPr>
            <p:ph type="subTitle" idx="1"/>
          </p:nvPr>
        </p:nvSpPr>
        <p:spPr>
          <a:xfrm>
            <a:off x="695960" y="1157605"/>
            <a:ext cx="7752080" cy="1752600"/>
          </a:xfrm>
        </p:spPr>
        <p:txBody>
          <a:bodyPr>
            <a:noAutofit/>
          </a:bodyPr>
          <a:p>
            <a:pPr algn="l"/>
            <a:r>
              <a:rPr lang="en-US" sz="2200"/>
              <a:t>Vấn nạn trộm cắp và giết hại chó mèo đang diễn ra hằng ngày hằng giờ và vô cùng dã man, tàn bạo và vô nhân tính.</a:t>
            </a:r>
            <a:endParaRPr lang="en-US" sz="2200"/>
          </a:p>
          <a:p>
            <a:pPr algn="l"/>
            <a:r>
              <a:rPr lang="en-US" sz="2200"/>
              <a:t>Đối với rất nhiều người, chó mèo được xem như một thành viên gắn bó trong gia đình, vượt lên trên những suy nghĩ rằng chó mèo chỉ là vật nuôi trong nhà, là tài sản sở hữu của con người. Những chú chó mèo đồng hành cùng sự lớn lên của những đứa trẻ; bầu bạn, chia sẻ cùng niềm vui nỗi buồn của con người; tham gia quân sự; hỗ trợ người khiếm thị... sự trung thành và hữu ích của chó mèo khiến chúng xứng đáng với tình yêu thương, và được đối xử tốt.</a:t>
            </a:r>
            <a:endParaRPr lang="en-US" sz="2200"/>
          </a:p>
          <a:p>
            <a:pPr algn="l"/>
            <a:r>
              <a:rPr lang="en-US" sz="2200"/>
              <a:t>Chính vì vậy mà việc chấm dứt nạn buôn bán chó mèo trở nên cấp thiết bao giờ hết. Cuộc sống ngày càng văn minh hơn, hãy chung tay để đẩy lùi những hành động dã man đối với vật nuôi. Một cá nhân, một nhóm người rất khó để làm được, nhưng nhiều cá nhân cùng góp sức chắc chắn sẽ làm được.</a:t>
            </a:r>
            <a:endParaRPr lang="en-US"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tretch>
            <a:fillRect/>
          </a:stretch>
        </p:blipFill>
        <p:spPr>
          <a:xfrm>
            <a:off x="4913630" y="1179195"/>
            <a:ext cx="4049395" cy="4572000"/>
          </a:xfrm>
          <a:prstGeom prst="rect">
            <a:avLst/>
          </a:prstGeom>
          <a:noFill/>
          <a:ln w="9525">
            <a:noFill/>
          </a:ln>
        </p:spPr>
      </p:pic>
      <p:pic>
        <p:nvPicPr>
          <p:cNvPr id="103" name="Picture 102"/>
          <p:cNvPicPr/>
          <p:nvPr/>
        </p:nvPicPr>
        <p:blipFill>
          <a:blip r:embed="rId2"/>
          <a:stretch>
            <a:fillRect/>
          </a:stretch>
        </p:blipFill>
        <p:spPr>
          <a:xfrm>
            <a:off x="375920" y="1179195"/>
            <a:ext cx="4060825" cy="4572000"/>
          </a:xfrm>
          <a:prstGeom prst="rect">
            <a:avLst/>
          </a:prstGeom>
          <a:noFill/>
          <a:ln w="9525">
            <a:noFill/>
          </a:ln>
        </p:spPr>
      </p:pic>
      <p:sp>
        <p:nvSpPr>
          <p:cNvPr id="4" name="Text Box 3"/>
          <p:cNvSpPr txBox="1"/>
          <p:nvPr/>
        </p:nvSpPr>
        <p:spPr>
          <a:xfrm>
            <a:off x="2098675" y="5855335"/>
            <a:ext cx="5671185"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Vấn nạn giết hại chó mèo ngày càng nhiều </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Mục</a:t>
            </a:r>
            <a:r>
              <a:rPr lang="en-US" dirty="0"/>
              <a:t> </a:t>
            </a:r>
            <a:r>
              <a:rPr lang="en-US" dirty="0" err="1"/>
              <a:t>tiêu</a:t>
            </a:r>
            <a:r>
              <a:rPr lang="en-US" dirty="0"/>
              <a:t> </a:t>
            </a:r>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a:xfrm>
            <a:off x="246380" y="1076960"/>
            <a:ext cx="3735070" cy="4572000"/>
          </a:xfrm>
        </p:spPr>
        <p:txBody>
          <a:bodyPr>
            <a:noAutofit/>
          </a:bodyPr>
          <a:lstStyle/>
          <a:p>
            <a:pPr algn="l">
              <a:lnSpc>
                <a:spcPct val="150000"/>
              </a:lnSpc>
              <a:buFont typeface="Wingdings" panose="05000000000000000000" charset="0"/>
              <a:buChar char="v"/>
            </a:pPr>
            <a:r>
              <a:rPr lang="en-US" sz="1900" dirty="0" smtClean="0"/>
              <a:t>Xây dựng bài viết và poster với nội dung kêu gọi mọi người tích cực hành động bảo vệ chó, mèo và sau đó đăng lên facbook với mục tiêu là đạt 200 lượt thích và 70 lượt chia sẻ sau 7 ngày kể từ ngày đăng lên.</a:t>
            </a:r>
            <a:endParaRPr lang="en-US" sz="1900" dirty="0" smtClean="0"/>
          </a:p>
          <a:p>
            <a:pPr algn="l">
              <a:lnSpc>
                <a:spcPct val="150000"/>
              </a:lnSpc>
              <a:buFont typeface="Wingdings" panose="05000000000000000000" charset="0"/>
              <a:buChar char="v"/>
            </a:pPr>
            <a:r>
              <a:rPr lang="en-US" sz="1900" dirty="0" smtClean="0"/>
              <a:t>Lan tỏa thông điệp ngừng các hành vi trộm cáp, giết thịt, hành hung chó mèo đến nhiều người nhất có thể.</a:t>
            </a:r>
            <a:endParaRPr lang="en-US" sz="1900" dirty="0" smtClean="0"/>
          </a:p>
          <a:p>
            <a:pPr marL="0" indent="0" algn="l">
              <a:lnSpc>
                <a:spcPct val="150000"/>
              </a:lnSpc>
              <a:buNone/>
            </a:pPr>
            <a:endParaRPr lang="en-US" sz="1300" dirty="0" smtClean="0"/>
          </a:p>
        </p:txBody>
      </p:sp>
      <p:pic>
        <p:nvPicPr>
          <p:cNvPr id="105" name="Picture 104"/>
          <p:cNvPicPr/>
          <p:nvPr/>
        </p:nvPicPr>
        <p:blipFill>
          <a:blip r:embed="rId1"/>
          <a:stretch>
            <a:fillRect/>
          </a:stretch>
        </p:blipFill>
        <p:spPr>
          <a:xfrm>
            <a:off x="4072890" y="1280160"/>
            <a:ext cx="4476115" cy="4309110"/>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Kế</a:t>
            </a:r>
            <a:r>
              <a:rPr lang="en-US" dirty="0"/>
              <a:t> </a:t>
            </a:r>
            <a:r>
              <a:rPr lang="en-US" dirty="0" err="1"/>
              <a:t>hoạch</a:t>
            </a:r>
            <a:r>
              <a:rPr lang="en-US" dirty="0"/>
              <a:t> </a:t>
            </a:r>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a:xfrm>
            <a:off x="199291" y="1463040"/>
            <a:ext cx="8780585" cy="4572000"/>
          </a:xfrm>
        </p:spPr>
        <p:txBody>
          <a:bodyPr>
            <a:noAutofit/>
          </a:bodyPr>
          <a:lstStyle/>
          <a:p>
            <a:pPr algn="just">
              <a:lnSpc>
                <a:spcPct val="120000"/>
              </a:lnSpc>
              <a:spcBef>
                <a:spcPts val="1000"/>
              </a:spcBef>
              <a:spcAft>
                <a:spcPts val="0"/>
              </a:spcAft>
            </a:pPr>
            <a:r>
              <a:rPr lang="en-US" sz="2300" dirty="0" smtClean="0"/>
              <a:t>Thời gian thực hành: Soạn nội dung bài đăng và thiết kế poster từ ngày 8/12 – 11/12 .</a:t>
            </a:r>
            <a:endParaRPr lang="en-US" sz="2300" dirty="0" smtClean="0"/>
          </a:p>
          <a:p>
            <a:pPr algn="just">
              <a:lnSpc>
                <a:spcPct val="120000"/>
              </a:lnSpc>
              <a:spcBef>
                <a:spcPts val="1000"/>
              </a:spcBef>
              <a:spcAft>
                <a:spcPts val="0"/>
              </a:spcAft>
            </a:pPr>
            <a:r>
              <a:rPr lang="en-US" sz="2300" dirty="0" smtClean="0"/>
              <a:t>Địa điểm: liên lạc và trao đổi thông tin thông qua các trang mạng xã hội.</a:t>
            </a:r>
            <a:endParaRPr lang="en-US" sz="2300" dirty="0" smtClean="0"/>
          </a:p>
          <a:p>
            <a:pPr algn="just">
              <a:lnSpc>
                <a:spcPct val="120000"/>
              </a:lnSpc>
              <a:spcBef>
                <a:spcPts val="1000"/>
              </a:spcBef>
              <a:spcAft>
                <a:spcPts val="0"/>
              </a:spcAft>
            </a:pPr>
            <a:r>
              <a:rPr lang="en-US" sz="2300" dirty="0" smtClean="0"/>
              <a:t>Nội dung: Về phần nội dung thì sẽ viết lời kêu gọi mọi người chung tay bảo vệ chó mèo, còn về poster thì sẽ có tiêu đề “ Chung tay bảo vệ chó mèo” và hình ảnh chó mèo minh họa.</a:t>
            </a:r>
            <a:endParaRPr lang="en-US" sz="2300" dirty="0" smtClean="0"/>
          </a:p>
          <a:p>
            <a:pPr algn="just">
              <a:lnSpc>
                <a:spcPct val="120000"/>
              </a:lnSpc>
              <a:spcBef>
                <a:spcPts val="1000"/>
              </a:spcBef>
              <a:spcAft>
                <a:spcPts val="0"/>
              </a:spcAft>
            </a:pPr>
            <a:r>
              <a:rPr lang="en-US" sz="2300" dirty="0" smtClean="0"/>
              <a:t>Phương pháp thiết kế poster: thiết kế qua canva.</a:t>
            </a:r>
            <a:endParaRPr lang="en-US" sz="2300" dirty="0" smtClean="0"/>
          </a:p>
          <a:p>
            <a:pPr algn="just">
              <a:lnSpc>
                <a:spcPct val="120000"/>
              </a:lnSpc>
              <a:spcBef>
                <a:spcPts val="1000"/>
              </a:spcBef>
              <a:spcAft>
                <a:spcPts val="0"/>
              </a:spcAft>
            </a:pPr>
            <a:r>
              <a:rPr lang="en-US" sz="2300" dirty="0" smtClean="0"/>
              <a:t>Nguồn lực: các thành viên trong nhóm mỗi người sẽ đảm nhận một nhiệm vụ.</a:t>
            </a:r>
            <a:endParaRPr lang="en-US" sz="23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Quá</a:t>
            </a:r>
            <a:r>
              <a:rPr lang="en-US" dirty="0"/>
              <a:t> </a:t>
            </a:r>
            <a:r>
              <a:rPr lang="en-US" dirty="0" err="1"/>
              <a:t>trình</a:t>
            </a:r>
            <a:r>
              <a:rPr lang="en-US" dirty="0"/>
              <a:t> </a:t>
            </a:r>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a:xfrm>
            <a:off x="140970" y="1280160"/>
            <a:ext cx="8874125" cy="5367655"/>
          </a:xfrm>
        </p:spPr>
        <p:txBody>
          <a:bodyPr>
            <a:noAutofit/>
          </a:bodyPr>
          <a:lstStyle/>
          <a:p>
            <a:pPr algn="just">
              <a:lnSpc>
                <a:spcPct val="80000"/>
              </a:lnSpc>
              <a:spcBef>
                <a:spcPts val="1000"/>
              </a:spcBef>
              <a:spcAft>
                <a:spcPts val="0"/>
              </a:spcAft>
            </a:pPr>
            <a:r>
              <a:rPr lang="en-US" sz="1900"/>
              <a:t>Nhóm gồm 6 thành viên, được giảng viên phân chia ngẫu nhiên trong quá trình học. Đồng thời các thành viên sau khi tham gia cảm thấy phù hợp nên quyết định làm việc cùng nhau. Sau buổi học đầu tiên nhóm đã bầu ra nhóm trưởng là bạn Phạm Cao Thắng.</a:t>
            </a:r>
            <a:endParaRPr lang="en-US" sz="1900"/>
          </a:p>
          <a:p>
            <a:pPr algn="just">
              <a:lnSpc>
                <a:spcPct val="80000"/>
              </a:lnSpc>
              <a:spcBef>
                <a:spcPts val="1000"/>
              </a:spcBef>
              <a:spcAft>
                <a:spcPts val="0"/>
              </a:spcAft>
            </a:pPr>
            <a:r>
              <a:rPr lang="en-US" sz="1900"/>
              <a:t>Lập một group liên lạc và trao đổi thông tin trên Messenger.</a:t>
            </a:r>
            <a:endParaRPr lang="en-US" sz="1900"/>
          </a:p>
          <a:p>
            <a:pPr algn="just">
              <a:lnSpc>
                <a:spcPct val="80000"/>
              </a:lnSpc>
              <a:spcBef>
                <a:spcPts val="1000"/>
              </a:spcBef>
              <a:spcAft>
                <a:spcPts val="0"/>
              </a:spcAft>
            </a:pPr>
            <a:r>
              <a:rPr lang="en-US" sz="1900"/>
              <a:t>Sau buổi học đầu tiên, tất cả thành viên trao đổi ý tưởng với nhau trên Messenger, sau đó thống nhất chọn chủ đề “Tuyên truyền bảo vệ chó, mèo” thông qua hình thức đăng một bài viết trên Facebook cá nhân của bạn Huỳnh Lý Gia Hân.</a:t>
            </a:r>
            <a:endParaRPr lang="en-US" sz="1900"/>
          </a:p>
          <a:p>
            <a:pPr algn="just">
              <a:lnSpc>
                <a:spcPct val="80000"/>
              </a:lnSpc>
              <a:spcBef>
                <a:spcPts val="1000"/>
              </a:spcBef>
              <a:spcAft>
                <a:spcPts val="0"/>
              </a:spcAft>
            </a:pPr>
            <a:r>
              <a:rPr lang="en-US" sz="1900"/>
              <a:t>Ngày 1/12/2021, nhóm trưởng tổ chức họp Google Meet thảo luận làm bài tập 48h và phân chia cụ thể công việc cho từng thành viên. Sau buổi họp đầu tiên nhóm đã xây dựng một kế hoạch cụ thể về các việc cần làm. Xây dựng một dàn bài các nội dung về bài viết, lên ý tưởng thiết kế poster và các hình ảnh liên quan. Phân công nhiệm vụ cụ thể cho từng thành viên và đưa deadline trước ngày diễn ra buổi họp tiếp theo. Đến ngày 7/12, các thành viên trong nhóm gửi nội dung và poster lên nhóm.</a:t>
            </a:r>
            <a:endParaRPr lang="en-US" sz="1900"/>
          </a:p>
          <a:p>
            <a:pPr algn="just">
              <a:lnSpc>
                <a:spcPct val="80000"/>
              </a:lnSpc>
              <a:spcBef>
                <a:spcPts val="1000"/>
              </a:spcBef>
              <a:spcAft>
                <a:spcPts val="0"/>
              </a:spcAft>
            </a:pPr>
            <a:r>
              <a:rPr lang="en-US" sz="1900"/>
              <a:t>Ngày 8/12/2021, nhóm tổ chức họp Google Meet tổng duyệt lại nội dung và poster. Từng thành viên đưa ra ý kiến đóng góp và sửa chửa để hoàn thiện bài đăng. Ngày 10/12, bạn Gia Hân tổng hợp bài đăng và gửi vào nhóm duyệt lần cuối trước khi đăng bài lên Facebook. Ngày 11/12, đăng bài viết lên facebook cá nhân bạn Gia Hân.</a:t>
            </a:r>
            <a:endParaRPr lang="en-US" sz="1900"/>
          </a:p>
          <a:p>
            <a:pPr algn="just">
              <a:lnSpc>
                <a:spcPct val="80000"/>
              </a:lnSpc>
              <a:spcBef>
                <a:spcPts val="1000"/>
              </a:spcBef>
              <a:spcAft>
                <a:spcPts val="0"/>
              </a:spcAft>
            </a:pPr>
            <a:r>
              <a:rPr lang="en-US" sz="1900"/>
              <a:t>Ngày 27/12/2021, nhóm tổ chức họp Google Meet lần 3, tổng hợp lại kết quả của bài đăng. Tiến hành làm báo cáo tổng kết 21 ngày.</a:t>
            </a:r>
            <a:endParaRPr lang="en-US" sz="19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Kết</a:t>
            </a:r>
            <a:r>
              <a:rPr lang="en-US" dirty="0"/>
              <a:t> </a:t>
            </a:r>
            <a:r>
              <a:rPr lang="en-US" dirty="0" err="1"/>
              <a:t>quả</a:t>
            </a:r>
            <a:endParaRPr lang="en-US" dirty="0"/>
          </a:p>
        </p:txBody>
      </p:sp>
      <p:sp>
        <p:nvSpPr>
          <p:cNvPr id="3" name="Content Placeholder 2"/>
          <p:cNvSpPr>
            <a:spLocks noGrp="1"/>
          </p:cNvSpPr>
          <p:nvPr>
            <p:ph idx="1"/>
          </p:nvPr>
        </p:nvSpPr>
        <p:spPr>
          <a:xfrm>
            <a:off x="382905" y="1179195"/>
            <a:ext cx="5141595" cy="4856480"/>
          </a:xfrm>
        </p:spPr>
        <p:txBody>
          <a:bodyPr>
            <a:noAutofit/>
          </a:bodyPr>
          <a:lstStyle/>
          <a:p>
            <a:pPr algn="just"/>
            <a:r>
              <a:rPr lang="en-US" sz="1800"/>
              <a:t>Đề tài nhóm chúng em lập ra dựa trên nguyên tắc SMART</a:t>
            </a:r>
            <a:endParaRPr lang="en-US" sz="1800"/>
          </a:p>
          <a:p>
            <a:pPr algn="just"/>
            <a:r>
              <a:rPr lang="en-US" sz="1800"/>
              <a:t>Đánh giá dựa trên mục tiêu: nhóm chúng em đã hoàn thành poster và bài viết, đã đăng lên facebook để tuyên truyền, kêu gọi mọi người cùng chung tay bảo vệ chó mèo. Tuy nhiên kết quả đạt được vẫn chưa được như nhóm chúng em dự định (cụ thể là chưa đạt được 200 like và 70 share như mục tiêu ban đầu mà chỉ mới đạt được 169 like và 49 share tính đến ngày 28/12/2021)</a:t>
            </a:r>
            <a:endParaRPr lang="en-US" sz="1800"/>
          </a:p>
          <a:p>
            <a:pPr algn="just"/>
            <a:r>
              <a:rPr lang="en-US" sz="1800" i="1"/>
              <a:t>Lí do thành công:</a:t>
            </a:r>
            <a:r>
              <a:rPr lang="en-US" sz="1800"/>
              <a:t> đề tài nhóm chúng em chọn đang là chủ đề được xã hội quan tâm, nội dung gần gũi, dễ dàng tiếp cận đối với mọi lứa tuổi.</a:t>
            </a:r>
            <a:endParaRPr lang="en-US" sz="1800"/>
          </a:p>
          <a:p>
            <a:pPr algn="l"/>
            <a:r>
              <a:rPr lang="en-US" sz="1800"/>
              <a:t>Đường dẫn đến trang đăng bài: </a:t>
            </a:r>
            <a:r>
              <a:rPr lang="en-US" sz="1800">
                <a:hlinkClick r:id="rId1" action="ppaction://hlinkfile"/>
              </a:rPr>
              <a:t>https://www.facebook.com/photo?fbid=132796769163510&amp;set=a.103746382068549</a:t>
            </a:r>
            <a:endParaRPr lang="en-US" sz="1800"/>
          </a:p>
          <a:p>
            <a:pPr algn="just"/>
            <a:endParaRPr lang="en-US" sz="1800"/>
          </a:p>
        </p:txBody>
      </p:sp>
      <p:pic>
        <p:nvPicPr>
          <p:cNvPr id="4" name="Picture 4"/>
          <p:cNvPicPr>
            <a:picLocks noChangeAspect="1"/>
          </p:cNvPicPr>
          <p:nvPr/>
        </p:nvPicPr>
        <p:blipFill>
          <a:blip r:embed="rId2"/>
          <a:stretch>
            <a:fillRect/>
          </a:stretch>
        </p:blipFill>
        <p:spPr>
          <a:xfrm>
            <a:off x="5664200" y="1179195"/>
            <a:ext cx="3371850" cy="51816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7347</Words>
  <Application>WPS Presentation</Application>
  <PresentationFormat>On-screen Show (4:3)</PresentationFormat>
  <Paragraphs>115</Paragraphs>
  <Slides>16</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Tahoma</vt:lpstr>
      <vt:lpstr>Times New Roman</vt:lpstr>
      <vt:lpstr>Verdana</vt:lpstr>
      <vt:lpstr>Courier New</vt:lpstr>
      <vt:lpstr>Wingdings</vt:lpstr>
      <vt:lpstr>Calibri</vt:lpstr>
      <vt:lpstr>Microsoft YaHei</vt:lpstr>
      <vt:lpstr>Arial Unicode MS</vt:lpstr>
      <vt:lpstr>Office Theme</vt:lpstr>
      <vt:lpstr>PowerPoint 演示文稿</vt:lpstr>
      <vt:lpstr>PowerPoint 演示文稿</vt:lpstr>
      <vt:lpstr>Nội dung báo cáo</vt:lpstr>
      <vt:lpstr>Giới thiệu dự án</vt:lpstr>
      <vt:lpstr>PowerPoint 演示文稿</vt:lpstr>
      <vt:lpstr>1. Mục tiêu thực hành</vt:lpstr>
      <vt:lpstr>2. Kế hoạch thực hành</vt:lpstr>
      <vt:lpstr>3. Quá trình thực hành</vt:lpstr>
      <vt:lpstr>4. Kết quả</vt:lpstr>
      <vt:lpstr>4. Kết quả</vt:lpstr>
      <vt:lpstr>5. Tự đánh giá</vt:lpstr>
      <vt:lpstr>Những thuận lợi khi thực hành</vt:lpstr>
      <vt:lpstr>Những khó khăn gặp phải</vt:lpstr>
      <vt:lpstr>Cách thức đã vượt qua khó khăn</vt:lpstr>
      <vt:lpstr>Bài học kinh nghiệm</vt:lpstr>
      <vt:lpstr>Kế hoạch tiếp theo</vt:lpstr>
    </vt:vector>
  </TitlesOfParts>
  <Company>VNPI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VNPI Training Slide</dc:title>
  <dc:creator>VNPI</dc:creator>
  <cp:lastModifiedBy>ASUS</cp:lastModifiedBy>
  <cp:revision>1565</cp:revision>
  <cp:lastPrinted>2019-11-18T03:35:00Z</cp:lastPrinted>
  <dcterms:created xsi:type="dcterms:W3CDTF">2014-06-12T14:57:00Z</dcterms:created>
  <dcterms:modified xsi:type="dcterms:W3CDTF">2021-12-29T03:32:26Z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D08C83FD2D284E94BF02D98DC303A8CF</vt:lpwstr>
  </property>
  <property fmtid="{D5CDD505-2E9C-101B-9397-08002B2CF9AE}" pid="3" name="KSOProductBuildVer">
    <vt:lpwstr>1033-11.2.0.10426</vt:lpwstr>
  </property>
</Properties>
</file>