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858"/>
    <a:srgbClr val="556B2F"/>
    <a:srgbClr val="D3D3D3"/>
    <a:srgbClr val="F8F8F8"/>
    <a:srgbClr val="A0522D"/>
    <a:srgbClr val="F5F5DC"/>
    <a:srgbClr val="FF6F31"/>
    <a:srgbClr val="FFD700"/>
    <a:srgbClr val="FF7F50"/>
    <a:srgbClr val="40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59890-A16A-156E-B747-6B6F349E6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C3397D-981D-9B05-ED6F-77AEB427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FF171-778F-33A7-7F79-09095810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F2AF4-3600-9F02-CAFD-A526A233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2D699-ED6A-069D-85C4-8A98DEBF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312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FD77F-D311-ABAE-9431-971A8315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897F96-3B0E-4366-CD1D-915601F0A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1D867-8D68-0926-EDB8-2F2077F3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45C84-7E16-F04C-A0F9-5C0839AE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A8C03-5B01-ED4B-3D4E-2464A19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95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B9FC0E-0C61-5929-3478-253AF0470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F82DAB-1AEF-0B19-0B2F-1AD29F119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4B992-3CDD-CE8B-C04C-7E72B4A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38C81-EE00-9A98-B682-435A2E61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1EF6D-D2D6-8368-C8FB-6B971AF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48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3AC8-3B19-D30D-2EE9-02A7F381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71451-BF19-67D5-612A-31068D5F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96781-15CE-686F-9623-804EA976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60EB61-9E4F-E0DE-BB62-FE5CB78C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20088-8EA6-25D3-24DD-3A2B7CB2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6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DA8A4-B926-2DA2-D009-ED4C0ED1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838FCD-D233-E5F0-49C2-E2B16E7FF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F0ABA-0FFB-B3BF-EBFC-93038D7C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E69B98-81D3-36D5-075E-963A6EF0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314A6-3FE9-16BD-2167-DABA493F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6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A40EF-0609-38BC-B120-6592F476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C7DE6-4618-2055-3AD9-96B70D89E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4C1FC-8AFA-F333-0ED2-B55E6970F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1EDBAA-4ACC-2E50-665F-16359F93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6BBF9-DED0-AC63-2A09-3D51F1C2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479A8A-5C7C-0870-8D4F-17EF278B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674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12254-809D-EA98-DF82-E8980A04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083E12-577C-2E36-92A7-B8FC4358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D3DF87-6BC6-EE12-B009-27335D41D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22A77A-90DB-DFDD-9A5B-5FBC96A6C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E26C95-E9BA-3063-689C-8DCB9EFF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AF17F2-095F-479E-83F6-2B2ACEFC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E7FD10-D507-DE6E-F326-19549BDE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BF9F2F-56D5-1284-9301-8EDFFD61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256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10E72-178E-36DD-3C7E-C833686D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584A79-6EA7-FD74-0E42-36B4D0F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0E4033-E73A-DF13-4144-E8AEA331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450B7A-7FD1-F1EF-7D21-848A16E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094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48111-196F-F1E6-23E3-1741CF54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A5E42C-1050-4505-7421-C6BB3B8B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408A04-1E03-BFA4-CE7C-9436F4F0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402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740B-3062-F3E8-E2CA-C8F112BE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DE251-0C34-74A6-7327-5702A4C6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23FE25-A385-DC82-40B0-19766212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F39A69-40AB-7F7C-53E3-119E11C0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BACB13-2529-7BC7-2F76-ED640DC1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80F553-1565-41D9-BC52-E3C3EBB1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47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A86E5-5635-3C77-2DC8-5C9F4957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E1AD4B-3FB4-88D4-28B1-9535339AD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23AC22-29F1-D7F0-5DE7-EEF513EE4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CAAC5B-4585-9821-C183-7C74E196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CD2D3-8B31-40B2-42B2-F4772B1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75EAB5-92DC-CEA2-5ABD-90EA4FF6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520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2F4858"/>
            </a:gs>
            <a:gs pos="54000">
              <a:srgbClr val="556B2F"/>
            </a:gs>
            <a:gs pos="88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7C5AB7-BB92-A05C-D9B0-DD8B8B37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C12C3A-8ACE-183C-5252-2AED4FBC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0D9F1-7536-8DE8-44CB-68C334597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F7AD-64DF-4EE5-81D8-C12913F678DC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AEE1E-F648-220F-C209-49BE4C4A8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47DE5-58F9-DF66-1F6C-0B3A30E0D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B6BC-050C-45A0-B0BA-9808FB6ACF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4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2F4858"/>
            </a:gs>
            <a:gs pos="54000">
              <a:schemeClr val="tx1">
                <a:lumMod val="75000"/>
                <a:lumOff val="25000"/>
              </a:schemeClr>
            </a:gs>
            <a:gs pos="88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9103B-DE13-EBC9-A8A0-A0C89570C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09171" y="6181493"/>
            <a:ext cx="11295806" cy="111083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s-US" dirty="0">
                <a:solidFill>
                  <a:schemeClr val="bg2"/>
                </a:solidFill>
                <a:latin typeface="Angels" pitchFamily="2" charset="0"/>
              </a:rPr>
              <a:t>                          ADVENTURE WORKS</a:t>
            </a:r>
            <a:br>
              <a:rPr lang="es-US" dirty="0">
                <a:solidFill>
                  <a:schemeClr val="bg2"/>
                </a:solidFill>
                <a:latin typeface="Angels" pitchFamily="2" charset="0"/>
              </a:rPr>
            </a:br>
            <a:r>
              <a:rPr lang="es-US" sz="4000" dirty="0">
                <a:solidFill>
                  <a:schemeClr val="bg2"/>
                </a:solidFill>
                <a:latin typeface="Angels" pitchFamily="2" charset="0"/>
              </a:rPr>
              <a:t>                </a:t>
            </a:r>
            <a:br>
              <a:rPr lang="es-US" sz="4000" dirty="0">
                <a:solidFill>
                  <a:schemeClr val="bg2"/>
                </a:solidFill>
                <a:latin typeface="Angels" pitchFamily="2" charset="0"/>
              </a:rPr>
            </a:br>
            <a:r>
              <a:rPr lang="es-US" sz="4000" dirty="0">
                <a:solidFill>
                  <a:schemeClr val="bg2"/>
                </a:solidFill>
                <a:latin typeface="Angels" pitchFamily="2" charset="0"/>
              </a:rPr>
              <a:t>                                </a:t>
            </a:r>
            <a:endParaRPr lang="es-AR" sz="4000" b="1" dirty="0">
              <a:solidFill>
                <a:schemeClr val="bg2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0E909-5C18-A960-572B-B12CEB70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8254" y="2213180"/>
            <a:ext cx="8218004" cy="1667937"/>
          </a:xfrm>
        </p:spPr>
        <p:txBody>
          <a:bodyPr>
            <a:noAutofit/>
          </a:bodyPr>
          <a:lstStyle/>
          <a:p>
            <a:r>
              <a:rPr lang="es-US" sz="2000" b="1" dirty="0">
                <a:solidFill>
                  <a:schemeClr val="bg1">
                    <a:lumMod val="95000"/>
                  </a:schemeClr>
                </a:solidFill>
                <a:latin typeface="Sitka Small Semibold" pitchFamily="2" charset="0"/>
              </a:rPr>
              <a:t>       En este informe vemos un análisis detallado sobre las ventas de la empresa Adventure Works , en ella encontramos información variada sobre ventas , costos , rentabilidad entre tantas cosas </a:t>
            </a:r>
            <a:endParaRPr lang="es-AR" sz="2000" b="1" dirty="0">
              <a:solidFill>
                <a:schemeClr val="bg1">
                  <a:lumMod val="95000"/>
                </a:schemeClr>
              </a:solidFill>
              <a:latin typeface="Sitka Small Semibold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BC02B0B-733B-AD31-A4CC-49D72B64D151}"/>
              </a:ext>
            </a:extLst>
          </p:cNvPr>
          <p:cNvSpPr/>
          <p:nvPr/>
        </p:nvSpPr>
        <p:spPr>
          <a:xfrm>
            <a:off x="5607033" y="1073249"/>
            <a:ext cx="1922804" cy="538984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200" dirty="0">
                <a:latin typeface="Bahnschrift" panose="020B0502040204020203" pitchFamily="34" charset="0"/>
              </a:rPr>
              <a:t>Main Dashboard</a:t>
            </a:r>
            <a:endParaRPr lang="es-AR" sz="1200" dirty="0">
              <a:latin typeface="Bahnschrift" panose="020B0502040204020203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2A2ECC5-16D9-F78F-1F89-5D01BAABA369}"/>
              </a:ext>
            </a:extLst>
          </p:cNvPr>
          <p:cNvSpPr/>
          <p:nvPr/>
        </p:nvSpPr>
        <p:spPr>
          <a:xfrm>
            <a:off x="8926764" y="1079177"/>
            <a:ext cx="1765634" cy="538984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100" dirty="0">
                <a:latin typeface="Bahnschrift" panose="020B0502040204020203" pitchFamily="34" charset="0"/>
              </a:rPr>
              <a:t>Informes de Ventas</a:t>
            </a:r>
            <a:endParaRPr lang="es-AR" sz="1100" dirty="0">
              <a:latin typeface="Bahnschrift" panose="020B0502040204020203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7C4860-173F-B33F-9D8D-F7DDA279C379}"/>
              </a:ext>
            </a:extLst>
          </p:cNvPr>
          <p:cNvSpPr/>
          <p:nvPr/>
        </p:nvSpPr>
        <p:spPr>
          <a:xfrm>
            <a:off x="4638016" y="32436"/>
            <a:ext cx="1765634" cy="538983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100" dirty="0">
                <a:latin typeface="Bahnschrift" panose="020B0502040204020203" pitchFamily="34" charset="0"/>
              </a:rPr>
              <a:t>Informes de Cosos</a:t>
            </a:r>
            <a:endParaRPr lang="es-AR" sz="1100" dirty="0">
              <a:latin typeface="Bahnschrift" panose="020B0502040204020203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45420E7-12D3-3949-A98A-C263D2A546AD}"/>
              </a:ext>
            </a:extLst>
          </p:cNvPr>
          <p:cNvSpPr/>
          <p:nvPr/>
        </p:nvSpPr>
        <p:spPr>
          <a:xfrm>
            <a:off x="7443637" y="32436"/>
            <a:ext cx="1765634" cy="53898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200" dirty="0">
                <a:latin typeface="Bahnschrift" panose="020B0502040204020203" pitchFamily="34" charset="0"/>
              </a:rPr>
              <a:t>Informe Rentabilidad</a:t>
            </a:r>
            <a:endParaRPr lang="es-AR" sz="1200" dirty="0">
              <a:latin typeface="Bahnschrift" panose="020B0502040204020203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891B25A-43A6-9E19-C52F-075B889F748D}"/>
              </a:ext>
            </a:extLst>
          </p:cNvPr>
          <p:cNvSpPr/>
          <p:nvPr/>
        </p:nvSpPr>
        <p:spPr>
          <a:xfrm>
            <a:off x="10426366" y="32438"/>
            <a:ext cx="1765634" cy="53898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400" dirty="0">
                <a:latin typeface="Bahnschrift" panose="020B0502040204020203" pitchFamily="34" charset="0"/>
              </a:rPr>
              <a:t>Informe EEUU</a:t>
            </a:r>
            <a:endParaRPr lang="es-AR" sz="1400" dirty="0">
              <a:latin typeface="Bahnschrift" panose="020B050204020402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2AFACFC-C7AF-5526-5178-FB7DFD7A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210106" cy="44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1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11374-8A82-E9B1-D316-33E8CB7C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379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US" dirty="0">
                <a:latin typeface="Bahnschrift" panose="020B0502040204020203" pitchFamily="34" charset="0"/>
              </a:rPr>
              <a:t>Dashboard</a:t>
            </a:r>
            <a:endParaRPr lang="es-AR" dirty="0">
              <a:latin typeface="Bahnschrift" panose="020B0502040204020203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E98BDD-9928-532E-611F-99E90AE44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23" y="-46200"/>
            <a:ext cx="2286573" cy="1959510"/>
          </a:xfr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E9093B5-04D3-8949-CA9A-9BB384A62BF4}"/>
              </a:ext>
            </a:extLst>
          </p:cNvPr>
          <p:cNvSpPr/>
          <p:nvPr/>
        </p:nvSpPr>
        <p:spPr>
          <a:xfrm>
            <a:off x="0" y="777402"/>
            <a:ext cx="1949570" cy="50311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400" dirty="0">
                <a:latin typeface="Bahnschrift" panose="020B0502040204020203" pitchFamily="34" charset="0"/>
              </a:rPr>
              <a:t>Informes de ventas</a:t>
            </a:r>
            <a:endParaRPr lang="es-AR" sz="1400" dirty="0">
              <a:latin typeface="Bahnschrift" panose="020B0502040204020203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6D735E2-33E3-794E-FEF1-34C55D892A5F}"/>
              </a:ext>
            </a:extLst>
          </p:cNvPr>
          <p:cNvSpPr/>
          <p:nvPr/>
        </p:nvSpPr>
        <p:spPr>
          <a:xfrm>
            <a:off x="2390271" y="791536"/>
            <a:ext cx="1949570" cy="488977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400" dirty="0">
                <a:latin typeface="Bahnschrift" panose="020B0502040204020203" pitchFamily="34" charset="0"/>
              </a:rPr>
              <a:t>Informes de costos</a:t>
            </a:r>
            <a:endParaRPr lang="es-AR" sz="1400" dirty="0">
              <a:latin typeface="Bahnschrift" panose="020B0502040204020203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E8A8BE7-B085-D7E8-8AB6-3CF5A80F892E}"/>
              </a:ext>
            </a:extLst>
          </p:cNvPr>
          <p:cNvSpPr/>
          <p:nvPr/>
        </p:nvSpPr>
        <p:spPr>
          <a:xfrm>
            <a:off x="4896623" y="791536"/>
            <a:ext cx="1949570" cy="494573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400" dirty="0">
                <a:latin typeface="Bahnschrift" panose="020B0502040204020203" pitchFamily="34" charset="0"/>
              </a:rPr>
              <a:t>Informe Rentabilidad</a:t>
            </a:r>
            <a:endParaRPr lang="es-AR" sz="1400" dirty="0">
              <a:latin typeface="Bahnschrift" panose="020B0502040204020203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B8333B9-A667-312A-E833-46A9FA011006}"/>
              </a:ext>
            </a:extLst>
          </p:cNvPr>
          <p:cNvSpPr/>
          <p:nvPr/>
        </p:nvSpPr>
        <p:spPr>
          <a:xfrm>
            <a:off x="7402973" y="785940"/>
            <a:ext cx="1949570" cy="494573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600" dirty="0">
                <a:latin typeface="Bahnschrift" panose="020B0502040204020203" pitchFamily="34" charset="0"/>
              </a:rPr>
              <a:t>Informes EEUU</a:t>
            </a:r>
            <a:endParaRPr lang="es-AR" sz="1600" dirty="0">
              <a:latin typeface="Bahnschrift" panose="020B0502040204020203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8173B4-B18E-F9A5-08DF-A0A44C96393F}"/>
              </a:ext>
            </a:extLst>
          </p:cNvPr>
          <p:cNvSpPr/>
          <p:nvPr/>
        </p:nvSpPr>
        <p:spPr>
          <a:xfrm>
            <a:off x="0" y="2983711"/>
            <a:ext cx="2454442" cy="3761874"/>
          </a:xfrm>
          <a:prstGeom prst="rect">
            <a:avLst/>
          </a:prstGeom>
          <a:gradFill flip="none" rotWithShape="1">
            <a:gsLst>
              <a:gs pos="0">
                <a:srgbClr val="2F4858">
                  <a:shade val="30000"/>
                  <a:satMod val="115000"/>
                </a:srgbClr>
              </a:gs>
              <a:gs pos="50000">
                <a:srgbClr val="2F4858">
                  <a:shade val="67500"/>
                  <a:satMod val="115000"/>
                </a:srgbClr>
              </a:gs>
              <a:gs pos="100000">
                <a:srgbClr val="2F485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D4F7E3C-EF0A-F141-D447-E913901C1AA9}"/>
              </a:ext>
            </a:extLst>
          </p:cNvPr>
          <p:cNvSpPr/>
          <p:nvPr/>
        </p:nvSpPr>
        <p:spPr>
          <a:xfrm>
            <a:off x="0" y="2983712"/>
            <a:ext cx="2454442" cy="336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1"/>
                </a:solidFill>
              </a:rPr>
              <a:t>Ciudad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E82B763-1D47-C4D1-1846-1E4251A9FEEE}"/>
              </a:ext>
            </a:extLst>
          </p:cNvPr>
          <p:cNvSpPr/>
          <p:nvPr/>
        </p:nvSpPr>
        <p:spPr>
          <a:xfrm>
            <a:off x="0" y="3784483"/>
            <a:ext cx="2454442" cy="33688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1"/>
                </a:solidFill>
              </a:rPr>
              <a:t>Región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6BC1876-4E74-534E-450C-5CDBE5FD071E}"/>
              </a:ext>
            </a:extLst>
          </p:cNvPr>
          <p:cNvSpPr/>
          <p:nvPr/>
        </p:nvSpPr>
        <p:spPr>
          <a:xfrm>
            <a:off x="0" y="4552653"/>
            <a:ext cx="2454442" cy="336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1"/>
                </a:solidFill>
              </a:rPr>
              <a:t>Categoría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98FD11B-B7BE-75F8-6390-44AD5E8068A7}"/>
              </a:ext>
            </a:extLst>
          </p:cNvPr>
          <p:cNvSpPr/>
          <p:nvPr/>
        </p:nvSpPr>
        <p:spPr>
          <a:xfrm>
            <a:off x="0" y="5464828"/>
            <a:ext cx="2454442" cy="336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1"/>
                </a:solidFill>
              </a:rPr>
              <a:t>fecha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4DC0E41-DDEF-3AD5-48B1-D6453C27A637}"/>
              </a:ext>
            </a:extLst>
          </p:cNvPr>
          <p:cNvSpPr/>
          <p:nvPr/>
        </p:nvSpPr>
        <p:spPr>
          <a:xfrm>
            <a:off x="0" y="6521116"/>
            <a:ext cx="2454442" cy="3368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1"/>
                </a:solidFill>
              </a:rPr>
              <a:t>Tipo cliente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B8358BC-DA67-4AB0-4844-8E5A3DF185FC}"/>
              </a:ext>
            </a:extLst>
          </p:cNvPr>
          <p:cNvSpPr/>
          <p:nvPr/>
        </p:nvSpPr>
        <p:spPr>
          <a:xfrm>
            <a:off x="9865895" y="4864648"/>
            <a:ext cx="2326105" cy="800772"/>
          </a:xfrm>
          <a:prstGeom prst="roundRect">
            <a:avLst/>
          </a:prstGeom>
          <a:gradFill flip="none" rotWithShape="1">
            <a:gsLst>
              <a:gs pos="0">
                <a:srgbClr val="2F4858">
                  <a:shade val="30000"/>
                  <a:satMod val="115000"/>
                </a:srgbClr>
              </a:gs>
              <a:gs pos="50000">
                <a:srgbClr val="2F4858">
                  <a:shade val="67500"/>
                  <a:satMod val="115000"/>
                </a:srgbClr>
              </a:gs>
              <a:gs pos="100000">
                <a:srgbClr val="2F4858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latin typeface="Bahnschrift" panose="020B0502040204020203" pitchFamily="34" charset="0"/>
              </a:rPr>
              <a:t>Ingresos Totales</a:t>
            </a:r>
          </a:p>
          <a:p>
            <a:pPr algn="ctr"/>
            <a:r>
              <a:rPr lang="es-US" dirty="0">
                <a:solidFill>
                  <a:srgbClr val="00B050"/>
                </a:solidFill>
                <a:latin typeface="Bahnschrift" panose="020B0502040204020203" pitchFamily="34" charset="0"/>
              </a:rPr>
              <a:t>$29,358 </a:t>
            </a:r>
            <a:r>
              <a:rPr lang="es-US" dirty="0" err="1">
                <a:solidFill>
                  <a:srgbClr val="00B050"/>
                </a:solidFill>
                <a:latin typeface="Bahnschrift" panose="020B0502040204020203" pitchFamily="34" charset="0"/>
              </a:rPr>
              <a:t>mill</a:t>
            </a:r>
            <a:endParaRPr lang="es-AR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9E82263-5F16-8C33-28FB-DD73AD07C9AF}"/>
              </a:ext>
            </a:extLst>
          </p:cNvPr>
          <p:cNvSpPr/>
          <p:nvPr/>
        </p:nvSpPr>
        <p:spPr>
          <a:xfrm>
            <a:off x="9865895" y="6054672"/>
            <a:ext cx="2326105" cy="800772"/>
          </a:xfrm>
          <a:prstGeom prst="roundRect">
            <a:avLst/>
          </a:prstGeom>
          <a:gradFill flip="none" rotWithShape="1">
            <a:gsLst>
              <a:gs pos="0">
                <a:srgbClr val="2F4858">
                  <a:shade val="30000"/>
                  <a:satMod val="115000"/>
                </a:srgbClr>
              </a:gs>
              <a:gs pos="50000">
                <a:srgbClr val="2F4858">
                  <a:shade val="67500"/>
                  <a:satMod val="115000"/>
                </a:srgbClr>
              </a:gs>
              <a:gs pos="100000">
                <a:srgbClr val="2F4858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latin typeface="Bahnschrift" panose="020B0502040204020203" pitchFamily="34" charset="0"/>
              </a:rPr>
              <a:t>COGS</a:t>
            </a:r>
          </a:p>
          <a:p>
            <a:pPr algn="ctr"/>
            <a:r>
              <a:rPr lang="es-US" sz="2400" dirty="0">
                <a:solidFill>
                  <a:srgbClr val="00B050"/>
                </a:solidFill>
              </a:rPr>
              <a:t>$17,26 </a:t>
            </a:r>
            <a:r>
              <a:rPr lang="es-US" sz="2400" dirty="0" err="1">
                <a:solidFill>
                  <a:srgbClr val="00B050"/>
                </a:solidFill>
              </a:rPr>
              <a:t>mill</a:t>
            </a:r>
            <a:endParaRPr lang="es-AR" sz="2400" dirty="0">
              <a:solidFill>
                <a:srgbClr val="00B050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A1FC1D2-CC06-399D-A0C9-C6FAEF3C5DF3}"/>
              </a:ext>
            </a:extLst>
          </p:cNvPr>
          <p:cNvSpPr/>
          <p:nvPr/>
        </p:nvSpPr>
        <p:spPr>
          <a:xfrm>
            <a:off x="9865895" y="3636799"/>
            <a:ext cx="2326105" cy="800772"/>
          </a:xfrm>
          <a:prstGeom prst="roundRect">
            <a:avLst/>
          </a:prstGeom>
          <a:gradFill flip="none" rotWithShape="1">
            <a:gsLst>
              <a:gs pos="0">
                <a:srgbClr val="2F4858">
                  <a:shade val="30000"/>
                  <a:satMod val="115000"/>
                </a:srgbClr>
              </a:gs>
              <a:gs pos="50000">
                <a:srgbClr val="2F4858">
                  <a:shade val="67500"/>
                  <a:satMod val="115000"/>
                </a:srgbClr>
              </a:gs>
              <a:gs pos="100000">
                <a:srgbClr val="2F4858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latin typeface="Bahnschrift" panose="020B0502040204020203" pitchFamily="34" charset="0"/>
              </a:rPr>
              <a:t>Costos de </a:t>
            </a:r>
            <a:r>
              <a:rPr lang="es-US" dirty="0" err="1">
                <a:latin typeface="Bahnschrift" panose="020B0502040204020203" pitchFamily="34" charset="0"/>
              </a:rPr>
              <a:t>envio</a:t>
            </a:r>
            <a:endParaRPr lang="es-US" dirty="0">
              <a:latin typeface="Bahnschrift" panose="020B0502040204020203" pitchFamily="34" charset="0"/>
            </a:endParaRPr>
          </a:p>
          <a:p>
            <a:pPr algn="ctr"/>
            <a:r>
              <a:rPr lang="es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$733969,61 Mil</a:t>
            </a:r>
            <a:endParaRPr lang="es-AR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27AD49-8F81-D1B7-CCA0-53966DDB1EF7}"/>
              </a:ext>
            </a:extLst>
          </p:cNvPr>
          <p:cNvSpPr/>
          <p:nvPr/>
        </p:nvSpPr>
        <p:spPr>
          <a:xfrm>
            <a:off x="9865895" y="2389663"/>
            <a:ext cx="2326105" cy="800772"/>
          </a:xfrm>
          <a:prstGeom prst="roundRect">
            <a:avLst/>
          </a:prstGeom>
          <a:gradFill flip="none" rotWithShape="1">
            <a:gsLst>
              <a:gs pos="0">
                <a:srgbClr val="2F4858">
                  <a:shade val="30000"/>
                  <a:satMod val="115000"/>
                </a:srgbClr>
              </a:gs>
              <a:gs pos="50000">
                <a:srgbClr val="2F4858">
                  <a:shade val="67500"/>
                  <a:satMod val="115000"/>
                </a:srgbClr>
              </a:gs>
              <a:gs pos="100000">
                <a:srgbClr val="2F4858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latin typeface="Bahnschrift" panose="020B0502040204020203" pitchFamily="34" charset="0"/>
              </a:rPr>
              <a:t>TOTAL DE VENTAS</a:t>
            </a:r>
          </a:p>
          <a:p>
            <a:pPr algn="ctr"/>
            <a:r>
              <a:rPr lang="es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$26,35 </a:t>
            </a:r>
            <a:r>
              <a:rPr lang="es-US" dirty="0" err="1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mill</a:t>
            </a:r>
            <a:endParaRPr lang="es-AR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8B38EC2-DE8E-57DF-06EA-F9EFAA5E8C81}"/>
              </a:ext>
            </a:extLst>
          </p:cNvPr>
          <p:cNvSpPr/>
          <p:nvPr/>
        </p:nvSpPr>
        <p:spPr>
          <a:xfrm>
            <a:off x="11823033" y="6439682"/>
            <a:ext cx="208547" cy="30590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F923EA8B-3876-E2EC-4A96-17EF9E300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112"/>
            <a:ext cx="9865895" cy="105262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95901B9-2135-D08D-B3A8-E59F994F0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48" y="2878282"/>
            <a:ext cx="3618547" cy="174331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6BA8BCE-4C8E-041A-2928-88EDC5765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70" y="2878282"/>
            <a:ext cx="3727850" cy="174331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23DB43C-BF2C-D2A4-06ED-FE34128AE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4654302"/>
            <a:ext cx="3760378" cy="220114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152D550-97C5-61CE-06A4-97FCAA770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48" y="4654303"/>
            <a:ext cx="3618547" cy="22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07E868-7B6A-7996-03B8-89ED493BA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4"/>
            <a:ext cx="5618833" cy="32008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01BF47-A1E2-E6F1-2882-F6F7A8C0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623"/>
            <a:ext cx="7430537" cy="22767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FC29-8CF6-B7D5-4524-D588A6B3B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7416"/>
            <a:ext cx="8392696" cy="13813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17EF4C-9E53-40F2-EED2-CF2C1C077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96" y="5476682"/>
            <a:ext cx="3324023" cy="1381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2A26A8-EA02-F55A-819A-DAD2E99FE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-958"/>
            <a:ext cx="6573167" cy="3200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F8F8F2"/>
      </a:dk1>
      <a:lt1>
        <a:sysClr val="window" lastClr="282A3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88</Words>
  <Application>Microsoft Office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Yu Gothic UI Light</vt:lpstr>
      <vt:lpstr>Angels</vt:lpstr>
      <vt:lpstr>Arial</vt:lpstr>
      <vt:lpstr>Bahnschrift</vt:lpstr>
      <vt:lpstr>Calibri</vt:lpstr>
      <vt:lpstr>Calibri Light</vt:lpstr>
      <vt:lpstr>Sitka Small Semibold</vt:lpstr>
      <vt:lpstr>Tema de Office</vt:lpstr>
      <vt:lpstr>                          ADVENTURE WORKS                                                  </vt:lpstr>
      <vt:lpstr>Dashboard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                                                 Making your dreams come true</dc:title>
  <dc:creator>Black xsd</dc:creator>
  <cp:lastModifiedBy>Black xsd</cp:lastModifiedBy>
  <cp:revision>14</cp:revision>
  <dcterms:created xsi:type="dcterms:W3CDTF">2024-10-27T14:48:37Z</dcterms:created>
  <dcterms:modified xsi:type="dcterms:W3CDTF">2024-11-14T15:41:31Z</dcterms:modified>
</cp:coreProperties>
</file>