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2" autoAdjust="0"/>
  </p:normalViewPr>
  <p:slideViewPr>
    <p:cSldViewPr snapToGrid="0">
      <p:cViewPr varScale="1">
        <p:scale>
          <a:sx n="75" d="100"/>
          <a:sy n="75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3FC7C-649D-4669-8ED3-FBBD885C485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AC767-1849-48B4-8351-99F14B4F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9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ADB4-C58A-4DCD-8D44-25052FFAD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56FC6-2B33-4A5F-9E5E-E2BF341AE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79F5-F4C5-4E2C-ADAE-D326E8F0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B9DC-B4BB-48AF-B6F5-A9317579C9EA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19D1B-F232-4F42-8520-B0230B69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87E77-0FE6-4661-9E2E-576893A9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C12D-18AC-4315-A247-250EF2129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850F-4200-4EF0-9A0F-C3B08425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4114B-3ED6-494F-89BC-20F1565BB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52569-D390-459F-A7A3-8E4638DE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B9DC-B4BB-48AF-B6F5-A9317579C9EA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9A6C0-CC80-45A6-8FC3-7C2B606C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F0FF9-2B39-4694-90E5-8E2AF425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C12D-18AC-4315-A247-250EF2129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3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A140A-BC6C-412F-A213-FB7D57552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28503-2137-499D-934B-4F6CF8CF1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882FD-85A4-4014-894A-D81C5362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B9DC-B4BB-48AF-B6F5-A9317579C9EA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664DA-158D-4314-A2B7-57B4B73B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D2B0-D59E-446D-AE67-C6BDEC1E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C12D-18AC-4315-A247-250EF2129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2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0B9D-1971-470D-A844-CA92D32D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09E8-1602-479E-BE92-911991B51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128E3-3D0F-4C1F-81B1-B5A629E4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B9DC-B4BB-48AF-B6F5-A9317579C9EA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27CC0-0E30-4B47-A5B3-E205D2CD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7B06B-F824-4AF4-A523-66811A8A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C12D-18AC-4315-A247-250EF2129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1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8502-17DA-45B2-8C4C-2DADFDCD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24A47-F671-4D2F-8B20-2A8063BA2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26300-4526-44AC-8A2B-B0D1C241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B9DC-B4BB-48AF-B6F5-A9317579C9EA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511B1-E0A9-43BE-9448-0CD634CE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0456-C8CA-422A-B856-E6EE19D0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C12D-18AC-4315-A247-250EF2129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3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CC28-DE9A-4AC0-BF37-4BC0206E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A927E-74A6-4807-BD95-2773040CC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F31A4-0025-452B-93D9-D3F3E5060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FEB0A-B11C-4F05-896C-F1B23278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B9DC-B4BB-48AF-B6F5-A9317579C9EA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3462C-990C-4BD7-8F8A-FC63ADA6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712FC-6858-4B15-94CD-CA6F7D77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C12D-18AC-4315-A247-250EF2129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B9C1-F02B-4560-84C4-CDE54C5E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166E4-089B-4F52-89BD-69DA4EE94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5FCDD-A803-4DD6-9F57-840B016E8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4DA73-21F2-49F7-ACF7-A20B1BB3B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555D5-BD8A-44EF-8E1E-C833AFEAD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CB2EC0-5738-4F31-ACFC-7890617D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B9DC-B4BB-48AF-B6F5-A9317579C9EA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28B80-F2E1-44D6-B7A2-3053AF19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090A1-8584-416F-8BD8-70224167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C12D-18AC-4315-A247-250EF2129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0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3C85-C6D8-4035-A458-614C4211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09CD2-5C64-4A7D-8332-B03051A9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B9DC-B4BB-48AF-B6F5-A9317579C9EA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7B34F-EC7F-4A73-A3CB-BE22477A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C7066-FAE5-4B86-8584-BE0309B8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C12D-18AC-4315-A247-250EF2129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7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D4A3D-EBE6-4D87-B36C-16CDA8E5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B9DC-B4BB-48AF-B6F5-A9317579C9EA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DCA67-B3F9-4FA9-BAA5-06ED1A74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064EC-2514-459A-BE7F-6675CD33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C12D-18AC-4315-A247-250EF2129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2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D9B3-F80D-4083-A899-72B3FBFE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3B308-1076-4437-A43D-FDCAFD119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FF329-C248-491A-9D96-8E1C46FEB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56233-13AC-45CF-8AE3-25E06EAF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B9DC-B4BB-48AF-B6F5-A9317579C9EA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4221F-6A0E-4179-AC30-44804FC5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57BFE-6AC6-4BDB-B313-DFDC8C84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C12D-18AC-4315-A247-250EF2129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7276-1D37-4094-89CF-98ACDAEE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C3A38-B9D8-4EC2-846E-3E620B708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79AF3-D92E-44ED-B63D-0320B37D5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9FA29-C737-4792-9005-8CD3EF80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B9DC-B4BB-48AF-B6F5-A9317579C9EA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920D5-95B3-4EE9-A33F-81DA1052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8CD1A-9FC9-4A43-8631-FCA3BB67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C12D-18AC-4315-A247-250EF2129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9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108C6-D86A-4035-969F-3082A006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F6EC9-044A-4FBC-B840-2C1171E89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2DAB-DFE1-4B8F-9709-49097C016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CB9DC-B4BB-48AF-B6F5-A9317579C9EA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0E813-0451-43A5-94BC-AD6028EE6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FADA4-DDBB-4436-926F-AD1AA0139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7C12D-18AC-4315-A247-250EF2129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7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EF222AF-A1A1-4548-8B46-BED904855374}"/>
              </a:ext>
            </a:extLst>
          </p:cNvPr>
          <p:cNvGrpSpPr/>
          <p:nvPr/>
        </p:nvGrpSpPr>
        <p:grpSpPr>
          <a:xfrm>
            <a:off x="0" y="6760"/>
            <a:ext cx="12206009" cy="6861180"/>
            <a:chOff x="65264" y="-3177"/>
            <a:chExt cx="12200351" cy="6857999"/>
          </a:xfrm>
        </p:grpSpPr>
        <p:pic>
          <p:nvPicPr>
            <p:cNvPr id="87" name="图片 86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3" r="1"/>
            <a:stretch/>
          </p:blipFill>
          <p:spPr>
            <a:xfrm>
              <a:off x="65265" y="-3177"/>
              <a:ext cx="12200350" cy="6857999"/>
            </a:xfrm>
            <a:prstGeom prst="rect">
              <a:avLst/>
            </a:prstGeom>
          </p:spPr>
        </p:pic>
        <p:pic>
          <p:nvPicPr>
            <p:cNvPr id="93" name="图片 92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0" t="98" r="30395"/>
            <a:stretch/>
          </p:blipFill>
          <p:spPr>
            <a:xfrm>
              <a:off x="65264" y="-3177"/>
              <a:ext cx="8215851" cy="6851242"/>
            </a:xfrm>
            <a:custGeom>
              <a:avLst/>
              <a:gdLst>
                <a:gd name="connsiteX0" fmla="*/ 0 w 9178756"/>
                <a:gd name="connsiteY0" fmla="*/ 0 h 6853659"/>
                <a:gd name="connsiteX1" fmla="*/ 9178756 w 9178756"/>
                <a:gd name="connsiteY1" fmla="*/ 0 h 6853659"/>
                <a:gd name="connsiteX2" fmla="*/ 4578355 w 9178756"/>
                <a:gd name="connsiteY2" fmla="*/ 6853659 h 6853659"/>
                <a:gd name="connsiteX3" fmla="*/ 0 w 9178756"/>
                <a:gd name="connsiteY3" fmla="*/ 6853659 h 68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756" h="6853659">
                  <a:moveTo>
                    <a:pt x="0" y="0"/>
                  </a:moveTo>
                  <a:lnTo>
                    <a:pt x="9178756" y="0"/>
                  </a:lnTo>
                  <a:lnTo>
                    <a:pt x="4578355" y="6853659"/>
                  </a:lnTo>
                  <a:lnTo>
                    <a:pt x="0" y="6853659"/>
                  </a:lnTo>
                  <a:close/>
                </a:path>
              </a:pathLst>
            </a:custGeom>
            <a:noFill/>
            <a:ln>
              <a:noFill/>
            </a:ln>
            <a:effectLst>
              <a:outerShdw blurRad="165100" dist="38100" sx="102000" sy="102000" algn="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" name="组合 3"/>
          <p:cNvGrpSpPr/>
          <p:nvPr/>
        </p:nvGrpSpPr>
        <p:grpSpPr>
          <a:xfrm>
            <a:off x="3771093" y="895350"/>
            <a:ext cx="5065467" cy="5067300"/>
            <a:chOff x="3563597" y="895350"/>
            <a:chExt cx="5067300" cy="5067300"/>
          </a:xfrm>
        </p:grpSpPr>
        <p:sp>
          <p:nvSpPr>
            <p:cNvPr id="16" name="椭圆 15"/>
            <p:cNvSpPr/>
            <p:nvPr/>
          </p:nvSpPr>
          <p:spPr>
            <a:xfrm>
              <a:off x="3563597" y="895350"/>
              <a:ext cx="5067300" cy="5067300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782672" y="1114425"/>
              <a:ext cx="4629150" cy="462915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022089F-9229-4255-AB31-6B8C3CF19617}"/>
              </a:ext>
            </a:extLst>
          </p:cNvPr>
          <p:cNvGrpSpPr/>
          <p:nvPr/>
        </p:nvGrpSpPr>
        <p:grpSpPr>
          <a:xfrm>
            <a:off x="3960272" y="2273128"/>
            <a:ext cx="4791638" cy="1376868"/>
            <a:chOff x="3878188" y="2428638"/>
            <a:chExt cx="4791638" cy="1376868"/>
          </a:xfrm>
        </p:grpSpPr>
        <p:cxnSp>
          <p:nvCxnSpPr>
            <p:cNvPr id="40" name="直接连接符 39"/>
            <p:cNvCxnSpPr>
              <a:cxnSpLocks/>
            </p:cNvCxnSpPr>
            <p:nvPr/>
          </p:nvCxnSpPr>
          <p:spPr>
            <a:xfrm>
              <a:off x="4452425" y="3805506"/>
              <a:ext cx="3702798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  <a:effectLst>
              <a:outerShdw blurRad="12700" dist="12700" dir="5400000" sx="91000" sy="91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8"/>
            <p:cNvSpPr txBox="1">
              <a:spLocks noChangeArrowheads="1"/>
            </p:cNvSpPr>
            <p:nvPr/>
          </p:nvSpPr>
          <p:spPr bwMode="auto">
            <a:xfrm>
              <a:off x="3878188" y="2428638"/>
              <a:ext cx="47916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defTabSz="914217"/>
              <a:r>
                <a:rPr lang="en-US" altLang="zh-CN" sz="4000" dirty="0">
                  <a:solidFill>
                    <a:prstClr val="white"/>
                  </a:solidFill>
                  <a:latin typeface="Arial Rounded MT Bold" panose="020F0704030504030204" pitchFamily="34" charset="0"/>
                </a:rPr>
                <a:t>Biodiversity for the National Parks</a:t>
              </a:r>
              <a:endParaRPr lang="zh-CN" altLang="en-US" sz="4000" dirty="0">
                <a:solidFill>
                  <a:prstClr val="white"/>
                </a:solidFill>
                <a:latin typeface="Arial Rounded MT Bold" panose="020F070403050403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00ECA8-3F38-4589-BE5B-A718769AEEBA}"/>
              </a:ext>
            </a:extLst>
          </p:cNvPr>
          <p:cNvGrpSpPr/>
          <p:nvPr/>
        </p:nvGrpSpPr>
        <p:grpSpPr>
          <a:xfrm>
            <a:off x="5287153" y="3869072"/>
            <a:ext cx="2028004" cy="982136"/>
            <a:chOff x="5287153" y="3918767"/>
            <a:chExt cx="2028004" cy="982136"/>
          </a:xfrm>
        </p:grpSpPr>
        <p:sp>
          <p:nvSpPr>
            <p:cNvPr id="17" name="TextBox 92">
              <a:extLst>
                <a:ext uri="{FF2B5EF4-FFF2-40B4-BE49-F238E27FC236}">
                  <a16:creationId xmlns:a16="http://schemas.microsoft.com/office/drawing/2014/main" id="{F2F2AC89-2EF8-41D0-8A86-95C667641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3739" y="4439238"/>
              <a:ext cx="15948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方正正准黑简体" pitchFamily="2" charset="-122"/>
                  <a:ea typeface="方正正准黑简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5pPr>
              <a:lvl6pPr>
                <a:defRPr>
                  <a:latin typeface="Calibri" pitchFamily="34" charset="0"/>
                  <a:ea typeface="宋体" pitchFamily="2" charset="-122"/>
                </a:defRPr>
              </a:lvl6pPr>
              <a:lvl7pPr>
                <a:defRPr>
                  <a:latin typeface="Calibri" pitchFamily="34" charset="0"/>
                  <a:ea typeface="宋体" pitchFamily="2" charset="-122"/>
                </a:defRPr>
              </a:lvl7pPr>
              <a:lvl8pPr>
                <a:defRPr>
                  <a:latin typeface="Calibri" pitchFamily="34" charset="0"/>
                  <a:ea typeface="宋体" pitchFamily="2" charset="-122"/>
                </a:defRPr>
              </a:lvl8pPr>
              <a:lvl9pPr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pPr defTabSz="914400"/>
              <a:r>
                <a:rPr lang="en-US" altLang="zh-CN" sz="2400" b="1" dirty="0">
                  <a:solidFill>
                    <a:prstClr val="white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Capstone</a:t>
              </a:r>
              <a:endParaRPr lang="zh-CN" altLang="en-US" sz="2400" b="1" dirty="0">
                <a:solidFill>
                  <a:prstClr val="white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pic>
          <p:nvPicPr>
            <p:cNvPr id="11" name="Picture 10" descr="A picture containing clipart&#10;&#10;Description generated with high confidence">
              <a:extLst>
                <a:ext uri="{FF2B5EF4-FFF2-40B4-BE49-F238E27FC236}">
                  <a16:creationId xmlns:a16="http://schemas.microsoft.com/office/drawing/2014/main" id="{F810934A-CEFF-45CE-8EE2-67FFE4E37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7153" y="3918767"/>
              <a:ext cx="2028004" cy="421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890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643F0B-FBD5-4FE3-B840-46CDEAA472BA}"/>
              </a:ext>
            </a:extLst>
          </p:cNvPr>
          <p:cNvSpPr/>
          <p:nvPr/>
        </p:nvSpPr>
        <p:spPr>
          <a:xfrm>
            <a:off x="1177749" y="978210"/>
            <a:ext cx="8529836" cy="1676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Number of Species: 5541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Category: Mammal, Bird, Reptile, Amphibian, Fish, Vascular Plant, Nonvascular Plant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Conservation Statuses: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1C36534-2D82-4639-977E-65369934A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2938798"/>
            <a:ext cx="9144018" cy="3584455"/>
          </a:xfrm>
          <a:prstGeom prst="rect">
            <a:avLst/>
          </a:prstGeom>
        </p:spPr>
      </p:pic>
      <p:sp>
        <p:nvSpPr>
          <p:cNvPr id="10" name="矩形 270">
            <a:extLst>
              <a:ext uri="{FF2B5EF4-FFF2-40B4-BE49-F238E27FC236}">
                <a16:creationId xmlns:a16="http://schemas.microsoft.com/office/drawing/2014/main" id="{B71F6B82-496F-4C29-8652-854A2CA792AA}"/>
              </a:ext>
            </a:extLst>
          </p:cNvPr>
          <p:cNvSpPr/>
          <p:nvPr/>
        </p:nvSpPr>
        <p:spPr>
          <a:xfrm>
            <a:off x="274700" y="388407"/>
            <a:ext cx="2920459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Conservation Status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4E969-E94C-4791-81E4-AFB33F27040A}"/>
              </a:ext>
            </a:extLst>
          </p:cNvPr>
          <p:cNvSpPr/>
          <p:nvPr/>
        </p:nvSpPr>
        <p:spPr>
          <a:xfrm>
            <a:off x="8358395" y="3497580"/>
            <a:ext cx="1073426" cy="2631433"/>
          </a:xfrm>
          <a:prstGeom prst="rect">
            <a:avLst/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BD4D98-0EFD-457C-AF5A-8523C0A3ADA9}"/>
              </a:ext>
            </a:extLst>
          </p:cNvPr>
          <p:cNvSpPr/>
          <p:nvPr/>
        </p:nvSpPr>
        <p:spPr>
          <a:xfrm>
            <a:off x="7021830" y="6055995"/>
            <a:ext cx="1073426" cy="73018"/>
          </a:xfrm>
          <a:prstGeom prst="rect">
            <a:avLst/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D4D3EE-C625-4D41-B5D0-0C89E88A043A}"/>
              </a:ext>
            </a:extLst>
          </p:cNvPr>
          <p:cNvSpPr/>
          <p:nvPr/>
        </p:nvSpPr>
        <p:spPr>
          <a:xfrm>
            <a:off x="5671930" y="6112376"/>
            <a:ext cx="1073426" cy="9144"/>
          </a:xfrm>
          <a:prstGeom prst="rect">
            <a:avLst/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544359-2CD8-490A-9AE3-615A34657C9E}"/>
              </a:ext>
            </a:extLst>
          </p:cNvPr>
          <p:cNvSpPr/>
          <p:nvPr/>
        </p:nvSpPr>
        <p:spPr>
          <a:xfrm>
            <a:off x="4330285" y="6121012"/>
            <a:ext cx="1073426" cy="9144"/>
          </a:xfrm>
          <a:prstGeom prst="rect">
            <a:avLst/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0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A1697F-C098-4171-A670-597287689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243511"/>
              </p:ext>
            </p:extLst>
          </p:nvPr>
        </p:nvGraphicFramePr>
        <p:xfrm>
          <a:off x="1734930" y="1811020"/>
          <a:ext cx="8722140" cy="3235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0535">
                  <a:extLst>
                    <a:ext uri="{9D8B030D-6E8A-4147-A177-3AD203B41FA5}">
                      <a16:colId xmlns:a16="http://schemas.microsoft.com/office/drawing/2014/main" val="2542205997"/>
                    </a:ext>
                  </a:extLst>
                </a:gridCol>
                <a:gridCol w="2180535">
                  <a:extLst>
                    <a:ext uri="{9D8B030D-6E8A-4147-A177-3AD203B41FA5}">
                      <a16:colId xmlns:a16="http://schemas.microsoft.com/office/drawing/2014/main" val="2113375050"/>
                    </a:ext>
                  </a:extLst>
                </a:gridCol>
                <a:gridCol w="2180535">
                  <a:extLst>
                    <a:ext uri="{9D8B030D-6E8A-4147-A177-3AD203B41FA5}">
                      <a16:colId xmlns:a16="http://schemas.microsoft.com/office/drawing/2014/main" val="2597815153"/>
                    </a:ext>
                  </a:extLst>
                </a:gridCol>
                <a:gridCol w="2180535">
                  <a:extLst>
                    <a:ext uri="{9D8B030D-6E8A-4147-A177-3AD203B41FA5}">
                      <a16:colId xmlns:a16="http://schemas.microsoft.com/office/drawing/2014/main" val="911913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Not 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Percent of Protected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3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Mammal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17.05%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61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Bird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21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Reptile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6.41%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75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Amphibian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8.86%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0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8.73%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15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Vascular Plant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1.08%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41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Nonvascular Plant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1.50%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20656"/>
                  </a:ext>
                </a:extLst>
              </a:tr>
            </a:tbl>
          </a:graphicData>
        </a:graphic>
      </p:graphicFrame>
      <p:sp>
        <p:nvSpPr>
          <p:cNvPr id="5" name="矩形 270">
            <a:extLst>
              <a:ext uri="{FF2B5EF4-FFF2-40B4-BE49-F238E27FC236}">
                <a16:creationId xmlns:a16="http://schemas.microsoft.com/office/drawing/2014/main" id="{8EA89D2D-09DE-473D-B6E0-F64806417D56}"/>
              </a:ext>
            </a:extLst>
          </p:cNvPr>
          <p:cNvSpPr/>
          <p:nvPr/>
        </p:nvSpPr>
        <p:spPr>
          <a:xfrm>
            <a:off x="274700" y="388407"/>
            <a:ext cx="2920459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Percent of Protected</a:t>
            </a:r>
          </a:p>
        </p:txBody>
      </p:sp>
    </p:spTree>
    <p:extLst>
      <p:ext uri="{BB962C8B-B14F-4D97-AF65-F5344CB8AC3E}">
        <p14:creationId xmlns:p14="http://schemas.microsoft.com/office/powerpoint/2010/main" val="337385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70">
            <a:extLst>
              <a:ext uri="{FF2B5EF4-FFF2-40B4-BE49-F238E27FC236}">
                <a16:creationId xmlns:a16="http://schemas.microsoft.com/office/drawing/2014/main" id="{6DE668A3-E603-45D9-8577-F7D5FEC990D8}"/>
              </a:ext>
            </a:extLst>
          </p:cNvPr>
          <p:cNvSpPr/>
          <p:nvPr/>
        </p:nvSpPr>
        <p:spPr>
          <a:xfrm>
            <a:off x="274700" y="388407"/>
            <a:ext cx="453098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Chi-Squared Test for Significance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BD6489-F81C-46BE-BED6-B689635172F7}"/>
              </a:ext>
            </a:extLst>
          </p:cNvPr>
          <p:cNvGrpSpPr/>
          <p:nvPr/>
        </p:nvGrpSpPr>
        <p:grpSpPr>
          <a:xfrm>
            <a:off x="1217681" y="2073761"/>
            <a:ext cx="9756638" cy="1832759"/>
            <a:chOff x="972322" y="1192014"/>
            <a:chExt cx="9756638" cy="18327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1C2165-E1BF-4A39-A420-621313AAFD9E}"/>
                </a:ext>
              </a:extLst>
            </p:cNvPr>
            <p:cNvSpPr/>
            <p:nvPr/>
          </p:nvSpPr>
          <p:spPr>
            <a:xfrm>
              <a:off x="972322" y="1192014"/>
              <a:ext cx="9756638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P-value of the difference between the percentages of protected Birds and Mammals: 68.76%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P-value 0f the difference between the percentages of protected Reptiles and Mammals: 3.84%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Conclusion: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503611-6A88-463A-AEF4-1D455EBE5F0A}"/>
                </a:ext>
              </a:extLst>
            </p:cNvPr>
            <p:cNvSpPr/>
            <p:nvPr/>
          </p:nvSpPr>
          <p:spPr>
            <a:xfrm>
              <a:off x="1270000" y="2378442"/>
              <a:ext cx="93065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Birds and Mammals are more likely to be endangered than others. Conservationists should concerned more about them.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162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70">
            <a:extLst>
              <a:ext uri="{FF2B5EF4-FFF2-40B4-BE49-F238E27FC236}">
                <a16:creationId xmlns:a16="http://schemas.microsoft.com/office/drawing/2014/main" id="{3AEB2E32-71C3-4CB8-AA4D-2F06138B189F}"/>
              </a:ext>
            </a:extLst>
          </p:cNvPr>
          <p:cNvSpPr/>
          <p:nvPr/>
        </p:nvSpPr>
        <p:spPr>
          <a:xfrm>
            <a:off x="274700" y="388407"/>
            <a:ext cx="453098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Observations of Sheep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1BF825-B9FA-4836-B8F0-CDEBD9F56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93160"/>
              </p:ext>
            </p:extLst>
          </p:nvPr>
        </p:nvGraphicFramePr>
        <p:xfrm>
          <a:off x="2222500" y="1303020"/>
          <a:ext cx="77470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73500">
                  <a:extLst>
                    <a:ext uri="{9D8B030D-6E8A-4147-A177-3AD203B41FA5}">
                      <a16:colId xmlns:a16="http://schemas.microsoft.com/office/drawing/2014/main" val="1139613308"/>
                    </a:ext>
                  </a:extLst>
                </a:gridCol>
                <a:gridCol w="3873500">
                  <a:extLst>
                    <a:ext uri="{9D8B030D-6E8A-4147-A177-3AD203B41FA5}">
                      <a16:colId xmlns:a16="http://schemas.microsoft.com/office/drawing/2014/main" val="4005440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75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Bryce National Park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1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 Smoky Mountains National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51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Yellowstone National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53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Yosemite National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679873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BB13FDB5-0AFF-4855-8210-2801F8998B85}"/>
              </a:ext>
            </a:extLst>
          </p:cNvPr>
          <p:cNvGrpSpPr/>
          <p:nvPr/>
        </p:nvGrpSpPr>
        <p:grpSpPr>
          <a:xfrm>
            <a:off x="2222500" y="3869031"/>
            <a:ext cx="7747000" cy="2160927"/>
            <a:chOff x="2222500" y="3869031"/>
            <a:chExt cx="7747000" cy="2160927"/>
          </a:xfrm>
        </p:grpSpPr>
        <p:pic>
          <p:nvPicPr>
            <p:cNvPr id="8" name="Picture 7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4C8CB40E-B71E-42C7-BB8A-4BF2799AA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500" y="3869031"/>
              <a:ext cx="7747000" cy="2160927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619206-A7DF-47D6-92FD-958D68227DF4}"/>
                </a:ext>
              </a:extLst>
            </p:cNvPr>
            <p:cNvSpPr/>
            <p:nvPr/>
          </p:nvSpPr>
          <p:spPr>
            <a:xfrm>
              <a:off x="7772400" y="4907280"/>
              <a:ext cx="1146810" cy="883920"/>
            </a:xfrm>
            <a:prstGeom prst="rect">
              <a:avLst/>
            </a:prstGeom>
            <a:solidFill>
              <a:srgbClr val="385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01B4FD-2172-43CF-AD09-D4EEF9BB30C8}"/>
                </a:ext>
              </a:extLst>
            </p:cNvPr>
            <p:cNvSpPr/>
            <p:nvPr/>
          </p:nvSpPr>
          <p:spPr>
            <a:xfrm>
              <a:off x="6336030" y="4206240"/>
              <a:ext cx="1146810" cy="1584960"/>
            </a:xfrm>
            <a:prstGeom prst="rect">
              <a:avLst/>
            </a:prstGeom>
            <a:solidFill>
              <a:srgbClr val="385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2794E36-5F7E-4710-9BC7-5F8D7647AE88}"/>
                </a:ext>
              </a:extLst>
            </p:cNvPr>
            <p:cNvSpPr/>
            <p:nvPr/>
          </p:nvSpPr>
          <p:spPr>
            <a:xfrm>
              <a:off x="4899660" y="5330190"/>
              <a:ext cx="1146810" cy="461010"/>
            </a:xfrm>
            <a:prstGeom prst="rect">
              <a:avLst/>
            </a:prstGeom>
            <a:solidFill>
              <a:srgbClr val="385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2AAEA3-28C2-47B0-A9A1-F9E0920F5764}"/>
                </a:ext>
              </a:extLst>
            </p:cNvPr>
            <p:cNvSpPr/>
            <p:nvPr/>
          </p:nvSpPr>
          <p:spPr>
            <a:xfrm>
              <a:off x="3463290" y="4994910"/>
              <a:ext cx="1146810" cy="796290"/>
            </a:xfrm>
            <a:prstGeom prst="rect">
              <a:avLst/>
            </a:prstGeom>
            <a:solidFill>
              <a:srgbClr val="385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665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70">
            <a:extLst>
              <a:ext uri="{FF2B5EF4-FFF2-40B4-BE49-F238E27FC236}">
                <a16:creationId xmlns:a16="http://schemas.microsoft.com/office/drawing/2014/main" id="{0D720C14-3315-4349-AF31-CD959E9DB656}"/>
              </a:ext>
            </a:extLst>
          </p:cNvPr>
          <p:cNvSpPr/>
          <p:nvPr/>
        </p:nvSpPr>
        <p:spPr>
          <a:xfrm>
            <a:off x="274700" y="388407"/>
            <a:ext cx="660317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Sample Size for the Foot and Mouth Disease Study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F9B76FE-F238-4041-A9EE-C7994A12AE67}"/>
                  </a:ext>
                </a:extLst>
              </p:cNvPr>
              <p:cNvSpPr/>
              <p:nvPr/>
            </p:nvSpPr>
            <p:spPr>
              <a:xfrm>
                <a:off x="1217681" y="1442544"/>
                <a:ext cx="9756638" cy="35616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Baseline conversion rate : Last year it was recorded that 15% of sheep at Bryce National Park have foot and mouth disease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Minimum Detectable Effect: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m:t>𝟏𝟎𝟎</m:t>
                    </m:r>
                    <m:r>
                      <a:rPr lang="en-US" b="1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m:t>%×</m:t>
                    </m:r>
                    <m:f>
                      <m:fPr>
                        <m:ctrlPr>
                          <a:rPr lang="en-US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m:t>𝒄𝒉𝒂𝒏𝒈𝒆</m:t>
                        </m:r>
                        <m:r>
                          <a:rPr lang="en-US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m:t> </m:t>
                        </m:r>
                        <m:r>
                          <a:rPr lang="en-US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m:t>𝒘𝒊𝒕𝒉</m:t>
                        </m:r>
                        <m:r>
                          <a:rPr lang="en-US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m:t> </m:t>
                        </m:r>
                        <m:r>
                          <a:rPr lang="en-US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m:t>𝒄𝒐𝒏𝒇𝒊𝒅𝒆𝒏𝒄𝒆</m:t>
                        </m:r>
                      </m:num>
                      <m:den>
                        <m:r>
                          <a:rPr lang="en-US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m:t>𝑩𝒂𝒔𝒆𝒍𝒊𝒏𝒆</m:t>
                        </m:r>
                      </m:den>
                    </m:f>
                    <m:r>
                      <a: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m:t>=</m:t>
                    </m:r>
                    <m:r>
                      <a: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m:t>𝟏𝟎𝟎</m:t>
                    </m:r>
                    <m:r>
                      <a: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m:t>%×</m:t>
                    </m:r>
                    <m:f>
                      <m:fPr>
                        <m:ctrlPr>
                          <a:rPr lang="en-US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</m:ctrlPr>
                      </m:fPr>
                      <m:num>
                        <m:r>
                          <a:rPr lang="en-US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m:t>𝟓</m:t>
                        </m:r>
                      </m:num>
                      <m:den>
                        <m:r>
                          <a:rPr lang="en-US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m:t>𝟏𝟓</m:t>
                        </m:r>
                      </m:den>
                    </m:f>
                    <m:r>
                      <a: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m:t>=</m:t>
                    </m:r>
                    <m:r>
                      <a: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m:t>𝟑𝟑</m:t>
                    </m:r>
                    <m:r>
                      <a: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m:t>.</m:t>
                    </m:r>
                    <m:r>
                      <a: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m:t>𝟑𝟑</m:t>
                    </m:r>
                    <m:r>
                      <a: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m:t>%</m:t>
                    </m:r>
                  </m:oMath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Significance: 90%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Sample Size per Variant: 870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Weeks of Observing Yellowstone: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𝟖𝟕𝟎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𝟓𝟎𝟕</m:t>
                        </m:r>
                      </m:den>
                    </m:f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m:t>𝟏</m:t>
                    </m:r>
                    <m:r>
                      <a: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m:t>.</m:t>
                    </m:r>
                    <m:r>
                      <a: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m:t>𝟕𝟐</m:t>
                    </m:r>
                  </m:oMath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Weeks of Observing Bryce: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𝟖𝟕𝟎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𝟐𝟓𝟎</m:t>
                        </m:r>
                      </m:den>
                    </m:f>
                    <m:r>
                      <a:rPr lang="en-US" b="1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𝟒𝟖</m:t>
                    </m:r>
                  </m:oMath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F9B76FE-F238-4041-A9EE-C7994A12A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81" y="1442544"/>
                <a:ext cx="9756638" cy="3561681"/>
              </a:xfrm>
              <a:prstGeom prst="rect">
                <a:avLst/>
              </a:prstGeom>
              <a:blipFill>
                <a:blip r:embed="rId2"/>
                <a:stretch>
                  <a:fillRect l="-438" r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10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7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31EA49D5-9D62-4D1C-A57F-61A168AE1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610" y="2611058"/>
            <a:ext cx="664478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defTabSz="914217"/>
            <a:r>
              <a:rPr lang="en-US" altLang="zh-CN" sz="8800" dirty="0">
                <a:solidFill>
                  <a:prstClr val="white"/>
                </a:solidFill>
                <a:latin typeface="Arial Rounded MT Bold" panose="020F0704030504030204" pitchFamily="34" charset="0"/>
                <a:ea typeface="微软雅黑" pitchFamily="34" charset="-122"/>
              </a:rPr>
              <a:t>Thank you!</a:t>
            </a:r>
            <a:endParaRPr lang="zh-CN" altLang="en-US" sz="8800" dirty="0">
              <a:solidFill>
                <a:prstClr val="white"/>
              </a:solidFill>
              <a:latin typeface="Arial Rounded MT Bold" panose="020F0704030504030204" pitchFamily="34" charset="0"/>
              <a:ea typeface="微软雅黑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8C418F-B448-4711-8660-3279B12BC8A3}"/>
              </a:ext>
            </a:extLst>
          </p:cNvPr>
          <p:cNvSpPr/>
          <p:nvPr/>
        </p:nvSpPr>
        <p:spPr>
          <a:xfrm rot="18900000">
            <a:off x="10056923" y="4710832"/>
            <a:ext cx="4270152" cy="4270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21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248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等线</vt:lpstr>
      <vt:lpstr>微软雅黑</vt:lpstr>
      <vt:lpstr>宋体</vt:lpstr>
      <vt:lpstr>Arial</vt:lpstr>
      <vt:lpstr>Arial Rounded MT Bold</vt:lpstr>
      <vt:lpstr>Calibri</vt:lpstr>
      <vt:lpstr>Calibri Light</vt:lpstr>
      <vt:lpstr>Cambria Math</vt:lpstr>
      <vt:lpstr>Leelawadee</vt:lpstr>
      <vt:lpstr>Tw Cen MT</vt:lpstr>
      <vt:lpstr>方正正准黑简体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for the National Parks</dc:title>
  <dc:creator>唐博</dc:creator>
  <cp:lastModifiedBy>唐博</cp:lastModifiedBy>
  <cp:revision>12</cp:revision>
  <dcterms:created xsi:type="dcterms:W3CDTF">2018-03-24T00:24:11Z</dcterms:created>
  <dcterms:modified xsi:type="dcterms:W3CDTF">2018-03-24T21:27:36Z</dcterms:modified>
</cp:coreProperties>
</file>