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59" r:id="rId5"/>
    <p:sldId id="267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lamps-dilithium-certificates/" TargetMode="External"/><Relationship Id="rId2" Type="http://schemas.openxmlformats.org/officeDocument/2006/relationships/hyperlink" Target="https://datatracker.ietf.org/doc/html/draft-uni-qsckeys-00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ecg.org/sec1-v2.pdf" TargetMode="External"/><Relationship Id="rId5" Type="http://schemas.openxmlformats.org/officeDocument/2006/relationships/hyperlink" Target="https://datatracker.ietf.org/doc/draft-ounsworth-pq-composite-sigs/" TargetMode="External"/><Relationship Id="rId4" Type="http://schemas.openxmlformats.org/officeDocument/2006/relationships/hyperlink" Target="https://datatracker.ietf.org/doc/draft-ounsworth-pq-composite-key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ETF-Hackathon/pqc-certificat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cg.org/sec1-v2.pdf%20section%20section%202.3.1/2.3.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5-6 Nov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London, England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PQ Keys and Signatures Hackathon</a:t>
            </a:r>
            <a:endParaRPr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452"/>
            <a:ext cx="7061995" cy="3567113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3600" b="1" dirty="0"/>
              <a:t>Goals: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600" dirty="0"/>
              <a:t>Production and validation of X.509 keys, certificates, PKCS10, CRLs and other X.509 structures with the new NIST algorithms (</a:t>
            </a:r>
            <a:r>
              <a:rPr lang="en-US" sz="3600" dirty="0" err="1"/>
              <a:t>Dilithium</a:t>
            </a:r>
            <a:r>
              <a:rPr lang="en-US" sz="3600" dirty="0"/>
              <a:t>, Falcon, SPHINCS+, </a:t>
            </a:r>
            <a:r>
              <a:rPr lang="en-US" sz="3600" dirty="0" err="1"/>
              <a:t>Kyber</a:t>
            </a:r>
            <a:r>
              <a:rPr lang="en-US" sz="3600" dirty="0"/>
              <a:t>) alone and in composite combinations with traditional crypto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600" dirty="0"/>
              <a:t>Solving ASN.1 encoding issues to help clarify specifications in the new drafts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600" dirty="0"/>
              <a:t>Obtain experience with practical use of the new NIST algorithms in X.509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600" dirty="0"/>
              <a:t>Provide an artifact repository for interoperability testing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36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sz="3600" b="1" dirty="0"/>
              <a:t>RFC Drafts:</a:t>
            </a:r>
          </a:p>
          <a:p>
            <a:r>
              <a:rPr lang="en-US" sz="3000" b="0" i="0" dirty="0">
                <a:solidFill>
                  <a:srgbClr val="1976D2"/>
                </a:solidFill>
                <a:effectLst/>
                <a:hlinkClick r:id="rId2"/>
              </a:rPr>
              <a:t>https://datatracker.ietf.org/doc/html/draft-uni-qsckeys-00.html</a:t>
            </a:r>
            <a:endParaRPr lang="en-US" sz="3000" b="0" i="0" dirty="0">
              <a:solidFill>
                <a:srgbClr val="42424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1976D2"/>
                </a:solidFill>
                <a:effectLst/>
                <a:hlinkClick r:id="rId3"/>
              </a:rPr>
              <a:t>https://datatracker.ietf.org/doc/draft-ietf-lamps-dilithium-certificates/</a:t>
            </a:r>
            <a:endParaRPr lang="en-US" sz="3000" b="0" i="0" dirty="0">
              <a:solidFill>
                <a:srgbClr val="42424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1976D2"/>
                </a:solidFill>
                <a:effectLst/>
                <a:hlinkClick r:id="rId4"/>
              </a:rPr>
              <a:t>https://datatracker.ietf.org/doc/draft-ounsworth-pq-composite-keys/</a:t>
            </a:r>
            <a:endParaRPr lang="en-US" sz="3000" b="0" i="0" dirty="0">
              <a:solidFill>
                <a:srgbClr val="42424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1976D2"/>
                </a:solidFill>
                <a:effectLst/>
                <a:hlinkClick r:id="rId5"/>
              </a:rPr>
              <a:t>https://datatracker.ietf.org/doc/draft-ounsworth-pq-composite-sigs/</a:t>
            </a:r>
            <a:endParaRPr lang="en-US" sz="3000" b="0" i="0" dirty="0">
              <a:solidFill>
                <a:srgbClr val="1976D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424242"/>
                </a:solidFill>
                <a:effectLst/>
              </a:rPr>
              <a:t>RFC 5280, 5208, 5958, 2986 (Public and Private key formats, Certificate Request, others)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https://www.secg.org/sec1-v2.pdf</a:t>
            </a:r>
            <a:r>
              <a:rPr lang="en-US" sz="3000" dirty="0"/>
              <a:t>     -     section </a:t>
            </a:r>
            <a:r>
              <a:rPr lang="en-US" sz="3000" dirty="0" err="1"/>
              <a:t>section</a:t>
            </a:r>
            <a:r>
              <a:rPr lang="en-US" sz="3000" dirty="0"/>
              <a:t> 2.3.1/2.3.2</a:t>
            </a:r>
            <a:endParaRPr lang="en-US" sz="3000" b="0" i="0" dirty="0">
              <a:solidFill>
                <a:srgbClr val="424242"/>
              </a:solidFill>
              <a:effectLst/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Formed new Hackathon team with about 16 participants!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Created </a:t>
            </a:r>
            <a:r>
              <a:rPr lang="en-US" dirty="0" err="1"/>
              <a:t>Github</a:t>
            </a:r>
            <a:r>
              <a:rPr lang="en-US" dirty="0"/>
              <a:t> artifact repository </a:t>
            </a:r>
            <a:r>
              <a:rPr lang="en-US" dirty="0">
                <a:hlinkClick r:id="rId2"/>
              </a:rPr>
              <a:t>https://github.com/IETF-Hackathon/pqc-certificates</a:t>
            </a:r>
            <a:endParaRPr lang="en-US"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Defined a .zip file structure for X.509 artifacts to make interoperability testing easier.   These include pure PQ artifacts as well as composites.    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Agreed on public and private key ASN.1 encodings (See what we learned).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7 different implementations (Java, C, Python, Rust).  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Open Source (OpenSSL, Bouncy Castle, Python)</a:t>
            </a:r>
          </a:p>
          <a:p>
            <a:pPr marL="1081815" lvl="2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4 Vendor implementations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Public Keys – OCTET STRING can be mapped to BIT STRING from RFC 5208 </a:t>
            </a:r>
            <a:endParaRPr dirty="0"/>
          </a:p>
          <a:p>
            <a:pPr lvl="1">
              <a:lnSpc>
                <a:spcPct val="90000"/>
              </a:lnSpc>
              <a:spcBef>
                <a:spcPts val="1300"/>
              </a:spcBef>
              <a:defRPr sz="2400"/>
            </a:pPr>
            <a:r>
              <a:rPr lang="en-US" dirty="0">
                <a:hlinkClick r:id="rId2"/>
              </a:rPr>
              <a:t>https://www.secg.org/sec1-v2.pdf section </a:t>
            </a:r>
            <a:r>
              <a:rPr lang="en-US" dirty="0" err="1">
                <a:hlinkClick r:id="rId2"/>
              </a:rPr>
              <a:t>section</a:t>
            </a:r>
            <a:r>
              <a:rPr lang="en-US" dirty="0">
                <a:hlinkClick r:id="rId2"/>
              </a:rPr>
              <a:t> 2.3.1/2.3.2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1300"/>
              </a:spcBef>
              <a:defRPr sz="2400"/>
            </a:pPr>
            <a:r>
              <a:rPr lang="en-US" dirty="0"/>
              <a:t>“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treat BIT STRING and OCTET STRING identically </a:t>
            </a:r>
            <a:r>
              <a:rPr lang="en-US" dirty="0"/>
              <a:t>(doing sensible 0-bit-padding if BIT STRING is no multiple of 8)“</a:t>
            </a:r>
          </a:p>
          <a:p>
            <a:pPr lvl="1">
              <a:lnSpc>
                <a:spcPct val="90000"/>
              </a:lnSpc>
              <a:spcBef>
                <a:spcPts val="1300"/>
              </a:spcBef>
              <a:defRPr sz="2400"/>
            </a:pPr>
            <a:r>
              <a:rPr lang="en-US" dirty="0"/>
              <a:t>Thus no need for wrapping/adding another TLV layer for implementations that internally operate on octet strings (and tag BIT STRINGS only where the standard mandates it)”</a:t>
            </a:r>
          </a:p>
          <a:p>
            <a:pPr lvl="1">
              <a:lnSpc>
                <a:spcPct val="90000"/>
              </a:lnSpc>
              <a:spcBef>
                <a:spcPts val="1300"/>
              </a:spcBef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Private Keys  - No need to have an OCTET_STRING wrapping another OCTET_STRING.   We will use a Single OCTET_STRING representation as per 5958.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OIDS – Object Ids need to be flexible at this point, and we are suggesting they be version controlled as there are still tweaks being made to the NIST competition winners (</a:t>
            </a:r>
            <a:r>
              <a:rPr lang="en-US" dirty="0" err="1"/>
              <a:t>Dilithium</a:t>
            </a:r>
            <a:r>
              <a:rPr lang="en-US" dirty="0"/>
              <a:t>, SPHINCS+, Falcon, </a:t>
            </a:r>
            <a:r>
              <a:rPr lang="en-US" dirty="0" err="1"/>
              <a:t>Kyber</a:t>
            </a:r>
            <a:r>
              <a:rPr lang="en-US" dirty="0"/>
              <a:t>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Suggest &lt;Arc&gt;.</a:t>
            </a:r>
            <a:r>
              <a:rPr lang="en-US" dirty="0" err="1"/>
              <a:t>Version.SecurityLevel</a:t>
            </a: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Most issues found are not related to PQ algorithms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9883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dirty="0"/>
              <a:t>Mike Ounsworth, John Gray, Felipe Ventura, Jake Massimo, Cory </a:t>
            </a:r>
            <a:r>
              <a:rPr lang="en-US" dirty="0" err="1"/>
              <a:t>Bonnell</a:t>
            </a:r>
            <a:r>
              <a:rPr lang="en-US" dirty="0"/>
              <a:t>, Michael Baentsch, Kris Kwiatkowski, Alexander </a:t>
            </a:r>
            <a:r>
              <a:rPr lang="en-US" dirty="0" err="1"/>
              <a:t>Railean</a:t>
            </a:r>
            <a:r>
              <a:rPr lang="en-US" dirty="0"/>
              <a:t>, Pat Kelsey, Britta Hale, </a:t>
            </a:r>
            <a:r>
              <a:rPr lang="en-US" dirty="0" err="1"/>
              <a:t>Tomofumi</a:t>
            </a:r>
            <a:r>
              <a:rPr lang="en-US" dirty="0"/>
              <a:t> Okubo, Carl Wallace, Max Pala, Markku-Juhani </a:t>
            </a:r>
            <a:r>
              <a:rPr lang="en-US" dirty="0" err="1"/>
              <a:t>O.Saarinen</a:t>
            </a:r>
            <a:r>
              <a:rPr lang="en-US" dirty="0"/>
              <a:t>, David Hook, @bblfish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Next Steps: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Monthly meetings to continue progress </a:t>
            </a:r>
          </a:p>
          <a:p>
            <a:pPr marL="342900" lvl="5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600" dirty="0"/>
              <a:t>Monday Dec 5 12:00 UTC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dirty="0"/>
              <a:t>Expand artifacts and add X.509 based protocols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On-screen Show (16:9)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</vt:lpstr>
      <vt:lpstr>PQ Keys and Signatures Hackathon</vt:lpstr>
      <vt:lpstr>What got done</vt:lpstr>
      <vt:lpstr>What we learned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John Gray</dc:creator>
  <cp:lastModifiedBy>John Gray</cp:lastModifiedBy>
  <cp:revision>18</cp:revision>
  <dcterms:modified xsi:type="dcterms:W3CDTF">2022-11-06T12:54:33Z</dcterms:modified>
</cp:coreProperties>
</file>