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6"/>
  </p:notesMasterIdLst>
  <p:sldIdLst>
    <p:sldId id="270" r:id="rId3"/>
    <p:sldId id="272" r:id="rId4"/>
    <p:sldId id="259" r:id="rId5"/>
    <p:sldId id="299" r:id="rId6"/>
    <p:sldId id="340" r:id="rId7"/>
    <p:sldId id="341" r:id="rId8"/>
    <p:sldId id="342" r:id="rId9"/>
    <p:sldId id="343" r:id="rId10"/>
    <p:sldId id="344" r:id="rId11"/>
    <p:sldId id="346" r:id="rId12"/>
    <p:sldId id="336" r:id="rId13"/>
    <p:sldId id="33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85607"/>
  </p:normalViewPr>
  <p:slideViewPr>
    <p:cSldViewPr snapToGrid="0" snapToObjects="1">
      <p:cViewPr varScale="1">
        <p:scale>
          <a:sx n="83" d="100"/>
          <a:sy n="83" d="100"/>
        </p:scale>
        <p:origin x="1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AE368-620E-064F-B75D-5793B4F04C2F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6664F-02E8-1443-9AF2-416051EE6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83b2fc0a6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g183b2fc0a6e_0_13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1" name="Google Shape;1511;g183b2fc0a6e_0_136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fld id="{00000000-1234-1234-1234-123412341234}" type="slidenum"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  <a:tabLst/>
                <a:defRPr/>
              </a:pPr>
              <a:t>1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88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183995bc8b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183995bc8b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60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Wording: Initial, not to change the default </a:t>
            </a:r>
            <a:r>
              <a:rPr lang="en-US" dirty="0" err="1"/>
              <a:t>Rucio</a:t>
            </a:r>
            <a:r>
              <a:rPr lang="en-US" dirty="0"/>
              <a:t> selecting data movement. </a:t>
            </a:r>
            <a:r>
              <a:rPr lang="en-US" dirty="0" err="1"/>
              <a:t>GeoDistance</a:t>
            </a:r>
            <a:r>
              <a:rPr lang="en-US" dirty="0"/>
              <a:t> is a default data movement selection mechanism in </a:t>
            </a:r>
            <a:r>
              <a:rPr lang="en-US" dirty="0" err="1"/>
              <a:t>Rucio</a:t>
            </a:r>
            <a:r>
              <a:rPr lang="en-US" dirty="0"/>
              <a:t>, and we now use alto to provide the standard implementation. Unifying the interface. Use download file; or use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6664F-02E8-1443-9AF2-416051EE6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1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Wording: Initial, not to change the default </a:t>
            </a:r>
            <a:r>
              <a:rPr lang="en-US" dirty="0" err="1"/>
              <a:t>Rucio</a:t>
            </a:r>
            <a:r>
              <a:rPr lang="en-US" dirty="0"/>
              <a:t> selecting data movement. </a:t>
            </a:r>
            <a:r>
              <a:rPr lang="en-US" dirty="0" err="1"/>
              <a:t>GeoDistance</a:t>
            </a:r>
            <a:r>
              <a:rPr lang="en-US" dirty="0"/>
              <a:t> is a default data movement selection mechanism in </a:t>
            </a:r>
            <a:r>
              <a:rPr lang="en-US" dirty="0" err="1"/>
              <a:t>Rucio</a:t>
            </a:r>
            <a:r>
              <a:rPr lang="en-US" dirty="0"/>
              <a:t>, and we now use alto to provide the standard implementation. Unifying the interface. Use download file; or use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6664F-02E8-1443-9AF2-416051EE62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traffic engineering</a:t>
            </a:r>
          </a:p>
        </p:txBody>
      </p:sp>
    </p:spTree>
    <p:extLst>
      <p:ext uri="{BB962C8B-B14F-4D97-AF65-F5344CB8AC3E}">
        <p14:creationId xmlns:p14="http://schemas.microsoft.com/office/powerpoint/2010/main" val="404802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B1F-5ABE-9847-88E0-93AD9B83A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7010-ADA9-C74F-AF8A-2D5C8C46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1BC14-2592-CC4D-B0AB-0DBF3176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23E9-191A-4A43-A5CD-65B5D3B0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AC9A-A405-D44F-BC1E-34497150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4AD0-1239-1C4B-8DB9-8A377243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7E2D5-ABAA-274D-B872-4BCBAEB3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A628-E5EE-C54E-BEBA-2765EDC1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1E18-6DBF-3845-A963-0D1B5BF2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129E-AC8D-FE49-BCE7-E739DC85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7D94A-F326-8E45-AA6B-587E5E0F4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5B84-A9AB-2F46-8EB5-643ED526E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E8BA-16B6-D949-8EE8-1AD1C0A3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718FA-F465-324E-AAEE-BDF20849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A6F3-17E3-FA4E-AC6A-1E74631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479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840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57" name="Google Shape;57;p14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58" name="Google Shape;58;p14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9" name="Google Shape;59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" name="Google Shape;60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" name="Google Shape;62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" name="Google Shape;63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" name="Google Shape;65;p14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6" name="Google Shape;66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" name="Google Shape;67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" name="Google Shape;68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69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Google Shape;70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71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" name="Google Shape;72;p14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3" name="Google Shape;73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74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75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" name="Google Shape;76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" name="Google Shape;77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78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" name="Google Shape;79;p14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0" name="Google Shape;80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81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82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" name="Google Shape;83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" name="Google Shape;84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85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" name="Google Shape;86;p14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7" name="Google Shape;87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88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90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" name="Google Shape;93;p14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4" name="Google Shape;94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" name="Google Shape;98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" name="Google Shape;100;p14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1" name="Google Shape;101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102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8" name="Google Shape;108;p1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1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1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1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" name="Google Shape;112;p1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Google Shape;113;p1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" name="Google Shape;114;p14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" name="Google Shape;119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20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25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26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" name="Google Shape;127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" name="Google Shape;129;p14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0" name="Google Shape;130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34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" name="Google Shape;136;p14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7" name="Google Shape;137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139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140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141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3" name="Google Shape;143;p14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44" name="Google Shape;144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" name="Google Shape;145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147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" name="Google Shape;148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" name="Google Shape;150;p14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51" name="Google Shape;151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" name="Google Shape;154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" name="Google Shape;155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7" name="Google Shape;157;p14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58" name="Google Shape;158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" name="Google Shape;161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4" name="Google Shape;164;p14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65" name="Google Shape;165;p1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1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9" name="Google Shape;169;p1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71" name="Google Shape;171;p14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2" name="Google Shape;172;p14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3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1219170" lvl="1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828754" lvl="2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2438339" lvl="3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ldNum" idx="12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8773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609585" lvl="0" indent="-54185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3733"/>
            </a:lvl1pPr>
            <a:lvl2pPr marL="1219170" lvl="1" indent="-54185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3733"/>
            </a:lvl2pPr>
            <a:lvl3pPr marL="1828754" lvl="2" indent="-54185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3733"/>
            </a:lvl3pPr>
            <a:lvl4pPr marL="2438339" lvl="3" indent="-54185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3733"/>
            </a:lvl4pPr>
            <a:lvl5pPr marL="3047924" lvl="4" indent="-54185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3733"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764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609585" lvl="0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200" b="1"/>
            </a:lvl1pPr>
            <a:lvl2pPr marL="1219170" lvl="1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200" b="1"/>
            </a:lvl2pPr>
            <a:lvl3pPr marL="1828754" lvl="2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200" b="1"/>
            </a:lvl3pPr>
            <a:lvl4pPr marL="2438339" lvl="3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200" b="1"/>
            </a:lvl4pPr>
            <a:lvl5pPr marL="3047924" lvl="4" indent="-304792" algn="l" rtl="0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3200" b="1"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2"/>
          </p:nvPr>
        </p:nvSpPr>
        <p:spPr>
          <a:xfrm>
            <a:off x="6193373" y="1535112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1219170" lvl="1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828754" lvl="2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2438339" lvl="3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ldNum" idx="12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40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8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91" name="Google Shape;191;p18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92" name="Google Shape;192;p18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93" name="Google Shape;193;p18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94" name="Google Shape;194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195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196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197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198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199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0" name="Google Shape;200;p18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01" name="Google Shape;201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7" name="Google Shape;207;p18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08" name="Google Shape;208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213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4" name="Google Shape;214;p18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15" name="Google Shape;215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1" name="Google Shape;221;p18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22" name="Google Shape;222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" name="Google Shape;226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7" name="Google Shape;227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8" name="Google Shape;228;p18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29" name="Google Shape;229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5" name="Google Shape;235;p18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36" name="Google Shape;236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2" name="Google Shape;242;p18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243" name="Google Shape;243;p18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8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8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18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18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18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9" name="Google Shape;249;p18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250" name="Google Shape;250;p18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51" name="Google Shape;251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254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255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256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57" name="Google Shape;257;p18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58" name="Google Shape;258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4" name="Google Shape;264;p18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65" name="Google Shape;265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1" name="Google Shape;271;p18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72" name="Google Shape;272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8" name="Google Shape;278;p18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79" name="Google Shape;279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3" name="Google Shape;283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5" name="Google Shape;285;p18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86" name="Google Shape;286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0" name="Google Shape;290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1" name="Google Shape;291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2" name="Google Shape;292;p18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293" name="Google Shape;293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" name="Google Shape;296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7" name="Google Shape;297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8" name="Google Shape;298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9" name="Google Shape;299;p18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00" name="Google Shape;300;p18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8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18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8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8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8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06" name="Google Shape;306;p18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" name="Google Shape;307;p18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8"/>
          <p:cNvSpPr txBox="1">
            <a:spLocks noGrp="1"/>
          </p:cNvSpPr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body" idx="1"/>
          </p:nvPr>
        </p:nvSpPr>
        <p:spPr>
          <a:xfrm>
            <a:off x="1320800" y="1981200"/>
            <a:ext cx="955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4231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9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313" name="Google Shape;313;p19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314" name="Google Shape;314;p19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315" name="Google Shape;315;p19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16" name="Google Shape;316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8" name="Google Shape;318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0" name="Google Shape;320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1" name="Google Shape;321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2" name="Google Shape;322;p19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23" name="Google Shape;323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7" name="Google Shape;327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9" name="Google Shape;329;p19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30" name="Google Shape;330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6" name="Google Shape;336;p19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37" name="Google Shape;337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3" name="Google Shape;343;p19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44" name="Google Shape;344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" name="Google Shape;349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0" name="Google Shape;350;p19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51" name="Google Shape;351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5" name="Google Shape;355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6" name="Google Shape;356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7" name="Google Shape;357;p19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58" name="Google Shape;358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2" name="Google Shape;362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4" name="Google Shape;364;p19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365" name="Google Shape;365;p19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19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19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19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9" name="Google Shape;369;p19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0" name="Google Shape;370;p19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1" name="Google Shape;371;p19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372" name="Google Shape;372;p19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73" name="Google Shape;373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9" name="Google Shape;379;p19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80" name="Google Shape;380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" name="Google Shape;384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6" name="Google Shape;386;p19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87" name="Google Shape;387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1" name="Google Shape;391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" name="Google Shape;392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3" name="Google Shape;393;p19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394" name="Google Shape;394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0" name="Google Shape;400;p19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01" name="Google Shape;401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7" name="Google Shape;407;p19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08" name="Google Shape;408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4" name="Google Shape;414;p19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15" name="Google Shape;415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9" name="Google Shape;419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0" name="Google Shape;420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1" name="Google Shape;421;p19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22" name="Google Shape;422;p19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9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19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19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9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7" name="Google Shape;427;p19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428" name="Google Shape;428;p19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9" name="Google Shape;429;p19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9"/>
          <p:cNvSpPr txBox="1">
            <a:spLocks noGrp="1"/>
          </p:cNvSpPr>
          <p:nvPr>
            <p:ph type="title"/>
          </p:nvPr>
        </p:nvSpPr>
        <p:spPr>
          <a:xfrm>
            <a:off x="963247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40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9"/>
          <p:cNvSpPr txBox="1">
            <a:spLocks noGrp="1"/>
          </p:cNvSpPr>
          <p:nvPr>
            <p:ph type="body" idx="1"/>
          </p:nvPr>
        </p:nvSpPr>
        <p:spPr>
          <a:xfrm>
            <a:off x="963247" y="2906712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19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79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B1A-77FC-A849-A8CF-E8A99F3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9FDA-0974-B841-BECB-1DE3FB2F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F702-4A01-934D-8969-F047CC7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743C3-4F53-EF44-B020-15689717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05D12-CE01-044D-89B6-180E4E70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3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1_Two Conten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0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435" name="Google Shape;435;p20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436" name="Google Shape;436;p20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437" name="Google Shape;437;p20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38" name="Google Shape;438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1" name="Google Shape;441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2" name="Google Shape;442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3" name="Google Shape;443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4" name="Google Shape;444;p20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45" name="Google Shape;445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9" name="Google Shape;449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0" name="Google Shape;450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1" name="Google Shape;451;p20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52" name="Google Shape;452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6" name="Google Shape;456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7" name="Google Shape;457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8" name="Google Shape;458;p20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59" name="Google Shape;459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3" name="Google Shape;463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5" name="Google Shape;465;p20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66" name="Google Shape;466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0" name="Google Shape;470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1" name="Google Shape;471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2" name="Google Shape;472;p20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73" name="Google Shape;473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9" name="Google Shape;479;p20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80" name="Google Shape;480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6" name="Google Shape;486;p20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487" name="Google Shape;487;p20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0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0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0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0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0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93" name="Google Shape;493;p20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494" name="Google Shape;494;p20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495" name="Google Shape;495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1" name="Google Shape;501;p20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02" name="Google Shape;502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8" name="Google Shape;508;p20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09" name="Google Shape;509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5" name="Google Shape;515;p20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16" name="Google Shape;516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2" name="Google Shape;522;p20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23" name="Google Shape;523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9" name="Google Shape;529;p20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30" name="Google Shape;530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6" name="Google Shape;536;p20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37" name="Google Shape;537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3" name="Google Shape;543;p20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544" name="Google Shape;544;p20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0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0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0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0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0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50" name="Google Shape;550;p20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1" name="Google Shape;551;p20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0"/>
          <p:cNvSpPr txBox="1">
            <a:spLocks noGrp="1"/>
          </p:cNvSpPr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0"/>
          <p:cNvSpPr txBox="1">
            <a:spLocks noGrp="1"/>
          </p:cNvSpPr>
          <p:nvPr>
            <p:ph type="body" idx="1"/>
          </p:nvPr>
        </p:nvSpPr>
        <p:spPr>
          <a:xfrm>
            <a:off x="1320800" y="1981200"/>
            <a:ext cx="4681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8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20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442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1_Comparison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1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557" name="Google Shape;557;p21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558" name="Google Shape;558;p21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559" name="Google Shape;559;p21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60" name="Google Shape;560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1" name="Google Shape;561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2" name="Google Shape;562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3" name="Google Shape;563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4" name="Google Shape;564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5" name="Google Shape;565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66" name="Google Shape;566;p21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67" name="Google Shape;567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1" name="Google Shape;571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2" name="Google Shape;572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3" name="Google Shape;573;p21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74" name="Google Shape;574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8" name="Google Shape;578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9" name="Google Shape;579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0" name="Google Shape;580;p21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5" name="Google Shape;585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6" name="Google Shape;586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7" name="Google Shape;587;p21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88" name="Google Shape;588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2" name="Google Shape;592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3" name="Google Shape;593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4" name="Google Shape;594;p21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595" name="Google Shape;595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9" name="Google Shape;599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1" name="Google Shape;601;p21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02" name="Google Shape;602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8" name="Google Shape;608;p21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09" name="Google Shape;609;p21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1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1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1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1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1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15" name="Google Shape;615;p21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616" name="Google Shape;616;p21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17" name="Google Shape;617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3" name="Google Shape;623;p21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24" name="Google Shape;624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0" name="Google Shape;630;p21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31" name="Google Shape;631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7" name="Google Shape;637;p21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38" name="Google Shape;638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4" name="Google Shape;644;p21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45" name="Google Shape;645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1" name="Google Shape;651;p21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52" name="Google Shape;652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8" name="Google Shape;658;p21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59" name="Google Shape;659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5" name="Google Shape;665;p21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666" name="Google Shape;666;p21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1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1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1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1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1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72" name="Google Shape;672;p21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3" name="Google Shape;673;p21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1"/>
          <p:cNvSpPr txBox="1">
            <a:spLocks noGrp="1"/>
          </p:cNvSpPr>
          <p:nvPr>
            <p:ph type="body" idx="1"/>
          </p:nvPr>
        </p:nvSpPr>
        <p:spPr>
          <a:xfrm>
            <a:off x="609600" y="1535112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6" name="Google Shape;676;p21"/>
          <p:cNvSpPr txBox="1">
            <a:spLocks noGrp="1"/>
          </p:cNvSpPr>
          <p:nvPr>
            <p:ph type="body" idx="2"/>
          </p:nvPr>
        </p:nvSpPr>
        <p:spPr>
          <a:xfrm>
            <a:off x="6193692" y="1535112"/>
            <a:ext cx="5388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1219170" lvl="1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828754" lvl="2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2438339" lvl="3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7" name="Google Shape;677;p21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4562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2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680" name="Google Shape;680;p22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681" name="Google Shape;681;p22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682" name="Google Shape;682;p22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83" name="Google Shape;683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6" name="Google Shape;696;p22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697" name="Google Shape;697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3" name="Google Shape;703;p22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04" name="Google Shape;704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0" name="Google Shape;710;p22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11" name="Google Shape;711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7" name="Google Shape;717;p22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18" name="Google Shape;718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4" name="Google Shape;724;p22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25" name="Google Shape;725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1" name="Google Shape;731;p22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732" name="Google Shape;732;p22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2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2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2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2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2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38" name="Google Shape;738;p22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739" name="Google Shape;739;p22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40" name="Google Shape;740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6" name="Google Shape;746;p22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47" name="Google Shape;747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1" name="Google Shape;751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2" name="Google Shape;752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3" name="Google Shape;753;p22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54" name="Google Shape;754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9" name="Google Shape;759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0" name="Google Shape;760;p22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61" name="Google Shape;761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6" name="Google Shape;766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7" name="Google Shape;767;p22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68" name="Google Shape;768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1" name="Google Shape;771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2" name="Google Shape;772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3" name="Google Shape;773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4" name="Google Shape;774;p22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75" name="Google Shape;775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9" name="Google Shape;779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0" name="Google Shape;780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1" name="Google Shape;781;p22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82" name="Google Shape;782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7" name="Google Shape;787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8" name="Google Shape;788;p22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789" name="Google Shape;789;p22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22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22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22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3" name="Google Shape;793;p22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4" name="Google Shape;794;p22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95" name="Google Shape;795;p22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96" name="Google Shape;796;p22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22"/>
          <p:cNvSpPr txBox="1">
            <a:spLocks noGrp="1"/>
          </p:cNvSpPr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2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641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3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801" name="Google Shape;801;p23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802" name="Google Shape;802;p23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803" name="Google Shape;803;p23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04" name="Google Shape;804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5" name="Google Shape;805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6" name="Google Shape;806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0" name="Google Shape;810;p23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11" name="Google Shape;811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5" name="Google Shape;815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6" name="Google Shape;816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7" name="Google Shape;817;p23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18" name="Google Shape;818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2" name="Google Shape;822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3" name="Google Shape;823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4" name="Google Shape;824;p23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25" name="Google Shape;825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9" name="Google Shape;829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0" name="Google Shape;830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1" name="Google Shape;831;p23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32" name="Google Shape;832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6" name="Google Shape;836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7" name="Google Shape;837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8" name="Google Shape;838;p23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39" name="Google Shape;839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3" name="Google Shape;843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4" name="Google Shape;844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5" name="Google Shape;845;p23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46" name="Google Shape;846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0" name="Google Shape;850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1" name="Google Shape;851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2" name="Google Shape;852;p23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853" name="Google Shape;853;p23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23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5" name="Google Shape;855;p23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23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23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23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59" name="Google Shape;859;p23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860" name="Google Shape;860;p23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61" name="Google Shape;861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67" name="Google Shape;867;p23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68" name="Google Shape;868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2" name="Google Shape;872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3" name="Google Shape;873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4" name="Google Shape;874;p23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75" name="Google Shape;875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9" name="Google Shape;879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0" name="Google Shape;880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1" name="Google Shape;881;p23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82" name="Google Shape;882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6" name="Google Shape;886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7" name="Google Shape;887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8" name="Google Shape;888;p23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89" name="Google Shape;889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3" name="Google Shape;893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4" name="Google Shape;894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5" name="Google Shape;895;p23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896" name="Google Shape;896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7" name="Google Shape;897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0" name="Google Shape;900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1" name="Google Shape;901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2" name="Google Shape;902;p23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03" name="Google Shape;903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7" name="Google Shape;907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8" name="Google Shape;908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9" name="Google Shape;909;p23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10" name="Google Shape;910;p23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23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23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23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4" name="Google Shape;914;p23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5" name="Google Shape;915;p23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16" name="Google Shape;916;p23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7" name="Google Shape;917;p23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23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5645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24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921" name="Google Shape;921;p24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922" name="Google Shape;922;p24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923" name="Google Shape;923;p24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24" name="Google Shape;924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5" name="Google Shape;925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6" name="Google Shape;926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7" name="Google Shape;927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8" name="Google Shape;928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9" name="Google Shape;929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0" name="Google Shape;930;p24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31" name="Google Shape;931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5" name="Google Shape;935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6" name="Google Shape;936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7" name="Google Shape;937;p24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38" name="Google Shape;938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2" name="Google Shape;942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3" name="Google Shape;943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4" name="Google Shape;944;p24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45" name="Google Shape;945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7" name="Google Shape;947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9" name="Google Shape;949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0" name="Google Shape;950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1" name="Google Shape;951;p24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52" name="Google Shape;952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6" name="Google Shape;956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7" name="Google Shape;957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8" name="Google Shape;958;p24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59" name="Google Shape;959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3" name="Google Shape;963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4" name="Google Shape;964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5" name="Google Shape;965;p24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66" name="Google Shape;966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2" name="Google Shape;972;p24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973" name="Google Shape;973;p24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4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4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24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7" name="Google Shape;977;p24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8" name="Google Shape;978;p24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79" name="Google Shape;979;p24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980" name="Google Shape;980;p24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81" name="Google Shape;981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4" name="Google Shape;984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5" name="Google Shape;985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6" name="Google Shape;986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87" name="Google Shape;987;p24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88" name="Google Shape;988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4" name="Google Shape;994;p24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995" name="Google Shape;995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9" name="Google Shape;999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0" name="Google Shape;1000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1" name="Google Shape;1001;p24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02" name="Google Shape;1002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8" name="Google Shape;1008;p24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09" name="Google Shape;1009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2" name="Google Shape;1012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3" name="Google Shape;1013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4" name="Google Shape;1014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5" name="Google Shape;1015;p24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16" name="Google Shape;1016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2" name="Google Shape;1022;p24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23" name="Google Shape;1023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8" name="Google Shape;1028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9" name="Google Shape;1029;p24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030" name="Google Shape;1030;p24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1" name="Google Shape;1031;p24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24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3" name="Google Shape;1033;p24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4" name="Google Shape;1034;p24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5" name="Google Shape;1035;p24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036" name="Google Shape;1036;p24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7" name="Google Shape;1037;p24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24"/>
          <p:cNvSpPr txBox="1">
            <a:spLocks noGrp="1"/>
          </p:cNvSpPr>
          <p:nvPr>
            <p:ph type="title"/>
          </p:nvPr>
        </p:nvSpPr>
        <p:spPr>
          <a:xfrm>
            <a:off x="609600" y="273048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24"/>
          <p:cNvSpPr txBox="1">
            <a:spLocks noGrp="1"/>
          </p:cNvSpPr>
          <p:nvPr>
            <p:ph type="body" idx="1"/>
          </p:nvPr>
        </p:nvSpPr>
        <p:spPr>
          <a:xfrm>
            <a:off x="4767383" y="273051"/>
            <a:ext cx="68152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0" name="Google Shape;1040;p24"/>
          <p:cNvSpPr txBox="1">
            <a:spLocks noGrp="1"/>
          </p:cNvSpPr>
          <p:nvPr>
            <p:ph type="body" idx="2"/>
          </p:nvPr>
        </p:nvSpPr>
        <p:spPr>
          <a:xfrm>
            <a:off x="609600" y="1435101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1219170" lvl="1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828754" lvl="2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2438339" lvl="3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3047924" lvl="4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24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0077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25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044" name="Google Shape;1044;p25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045" name="Google Shape;1045;p25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046" name="Google Shape;1046;p25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47" name="Google Shape;1047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9" name="Google Shape;1049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3" name="Google Shape;1053;p25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54" name="Google Shape;1054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8" name="Google Shape;1058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9" name="Google Shape;1059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0" name="Google Shape;1060;p25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61" name="Google Shape;1061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7" name="Google Shape;1067;p25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68" name="Google Shape;1068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4" name="Google Shape;1074;p25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75" name="Google Shape;1075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1" name="Google Shape;1081;p25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82" name="Google Shape;1082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1083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1084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8" name="Google Shape;1088;p25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89" name="Google Shape;1089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5" name="Google Shape;1095;p25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096" name="Google Shape;1096;p25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25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25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5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25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25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2" name="Google Shape;1102;p25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103" name="Google Shape;1103;p25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04" name="Google Shape;1104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7" name="Google Shape;1107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8" name="Google Shape;1108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9" name="Google Shape;1109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0" name="Google Shape;1110;p25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11" name="Google Shape;1111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5" name="Google Shape;1115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6" name="Google Shape;1116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7" name="Google Shape;1117;p25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18" name="Google Shape;1118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2" name="Google Shape;1122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4" name="Google Shape;1124;p25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25" name="Google Shape;1125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6" name="Google Shape;1126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9" name="Google Shape;1129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0" name="Google Shape;1130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1" name="Google Shape;1131;p25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32" name="Google Shape;1132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6" name="Google Shape;1136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7" name="Google Shape;1137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8" name="Google Shape;1138;p25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39" name="Google Shape;1139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2" name="Google Shape;1142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3" name="Google Shape;1143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4" name="Google Shape;1144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5" name="Google Shape;1145;p25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46" name="Google Shape;1146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9" name="Google Shape;1149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0" name="Google Shape;1150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1" name="Google Shape;1151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2" name="Google Shape;1152;p25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153" name="Google Shape;1153;p25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25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25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25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7" name="Google Shape;1157;p25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8" name="Google Shape;1158;p25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59" name="Google Shape;1159;p25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0" name="Google Shape;1160;p25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25"/>
          <p:cNvSpPr txBox="1">
            <a:spLocks noGrp="1"/>
          </p:cNvSpPr>
          <p:nvPr>
            <p:ph type="title"/>
          </p:nvPr>
        </p:nvSpPr>
        <p:spPr>
          <a:xfrm>
            <a:off x="2389553" y="4800600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5"/>
          <p:cNvSpPr>
            <a:spLocks noGrp="1"/>
          </p:cNvSpPr>
          <p:nvPr>
            <p:ph type="pic" idx="2"/>
          </p:nvPr>
        </p:nvSpPr>
        <p:spPr>
          <a:xfrm>
            <a:off x="2389553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3" name="Google Shape;1163;p25"/>
          <p:cNvSpPr txBox="1">
            <a:spLocks noGrp="1"/>
          </p:cNvSpPr>
          <p:nvPr>
            <p:ph type="body" idx="1"/>
          </p:nvPr>
        </p:nvSpPr>
        <p:spPr>
          <a:xfrm>
            <a:off x="2389553" y="5367337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803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>
  <p:cSld name="Title and Vertical Text"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26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167" name="Google Shape;1167;p26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168" name="Google Shape;1168;p26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169" name="Google Shape;1169;p26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70" name="Google Shape;1170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1" name="Google Shape;1171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2" name="Google Shape;1172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4" name="Google Shape;1174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6" name="Google Shape;1176;p26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3" name="Google Shape;1183;p26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84" name="Google Shape;1184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0" name="Google Shape;1190;p26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91" name="Google Shape;1191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7" name="Google Shape;1197;p26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198" name="Google Shape;1198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4" name="Google Shape;1204;p26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05" name="Google Shape;1205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1" name="Google Shape;1211;p26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12" name="Google Shape;1212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7" name="Google Shape;1217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8" name="Google Shape;1218;p26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19" name="Google Shape;1219;p26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26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26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26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26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26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25" name="Google Shape;1225;p26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226" name="Google Shape;1226;p26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27" name="Google Shape;1227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2" name="Google Shape;1232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3" name="Google Shape;1233;p26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34" name="Google Shape;1234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8" name="Google Shape;1238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9" name="Google Shape;1239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0" name="Google Shape;1240;p26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41" name="Google Shape;1241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7" name="Google Shape;1247;p26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48" name="Google Shape;1248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4" name="Google Shape;1254;p26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55" name="Google Shape;1255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9" name="Google Shape;1259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0" name="Google Shape;1260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1" name="Google Shape;1261;p26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62" name="Google Shape;1262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6" name="Google Shape;1266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7" name="Google Shape;1267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8" name="Google Shape;1268;p26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69" name="Google Shape;1269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5" name="Google Shape;1275;p26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276" name="Google Shape;1276;p26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6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6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9" name="Google Shape;1279;p26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0" name="Google Shape;1280;p26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1" name="Google Shape;1281;p26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82" name="Google Shape;1282;p26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3" name="Google Shape;1283;p26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26"/>
          <p:cNvSpPr txBox="1">
            <a:spLocks noGrp="1"/>
          </p:cNvSpPr>
          <p:nvPr>
            <p:ph type="title"/>
          </p:nvPr>
        </p:nvSpPr>
        <p:spPr>
          <a:xfrm>
            <a:off x="1320800" y="609600"/>
            <a:ext cx="9550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26"/>
          <p:cNvSpPr txBox="1">
            <a:spLocks noGrp="1"/>
          </p:cNvSpPr>
          <p:nvPr>
            <p:ph type="body" idx="1"/>
          </p:nvPr>
        </p:nvSpPr>
        <p:spPr>
          <a:xfrm>
            <a:off x="1320800" y="1981200"/>
            <a:ext cx="955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6" name="Google Shape;1286;p26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4512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>
  <p:cSld name="Vertical Title and 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7"/>
          <p:cNvGrpSpPr/>
          <p:nvPr/>
        </p:nvGrpSpPr>
        <p:grpSpPr>
          <a:xfrm>
            <a:off x="93786" y="79374"/>
            <a:ext cx="11939871" cy="6640564"/>
            <a:chOff x="0" y="-2"/>
            <a:chExt cx="8954903" cy="4980423"/>
          </a:xfrm>
        </p:grpSpPr>
        <p:grpSp>
          <p:nvGrpSpPr>
            <p:cNvPr id="1289" name="Google Shape;1289;p27"/>
            <p:cNvGrpSpPr/>
            <p:nvPr/>
          </p:nvGrpSpPr>
          <p:grpSpPr>
            <a:xfrm>
              <a:off x="0" y="-2"/>
              <a:ext cx="8954903" cy="4980423"/>
              <a:chOff x="0" y="-1"/>
              <a:chExt cx="8954903" cy="4980423"/>
            </a:xfrm>
          </p:grpSpPr>
          <p:grpSp>
            <p:nvGrpSpPr>
              <p:cNvPr id="1290" name="Google Shape;1290;p27"/>
              <p:cNvGrpSpPr/>
              <p:nvPr/>
            </p:nvGrpSpPr>
            <p:grpSpPr>
              <a:xfrm>
                <a:off x="0" y="-1"/>
                <a:ext cx="1098386" cy="1215665"/>
                <a:chOff x="0" y="0"/>
                <a:chExt cx="1098386" cy="1215665"/>
              </a:xfrm>
            </p:grpSpPr>
            <p:grpSp>
              <p:nvGrpSpPr>
                <p:cNvPr id="1291" name="Google Shape;1291;p27"/>
                <p:cNvGrpSpPr/>
                <p:nvPr/>
              </p:nvGrpSpPr>
              <p:grpSpPr>
                <a:xfrm>
                  <a:off x="0" y="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92" name="Google Shape;1292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3" name="Google Shape;1293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4" name="Google Shape;1294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5" name="Google Shape;1295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6" name="Google Shape;1296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98" name="Google Shape;1298;p27"/>
                <p:cNvGrpSpPr/>
                <p:nvPr/>
              </p:nvGrpSpPr>
              <p:grpSpPr>
                <a:xfrm>
                  <a:off x="0" y="159543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299" name="Google Shape;1299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2" name="Google Shape;1302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3" name="Google Shape;1303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4" name="Google Shape;1304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5" name="Google Shape;1305;p27"/>
                <p:cNvGrpSpPr/>
                <p:nvPr/>
              </p:nvGrpSpPr>
              <p:grpSpPr>
                <a:xfrm>
                  <a:off x="0" y="32265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06" name="Google Shape;1306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7" name="Google Shape;1307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8" name="Google Shape;1308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1" name="Google Shape;1311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2" name="Google Shape;1312;p27"/>
                <p:cNvGrpSpPr/>
                <p:nvPr/>
              </p:nvGrpSpPr>
              <p:grpSpPr>
                <a:xfrm>
                  <a:off x="0" y="48577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13" name="Google Shape;1313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" name="Google Shape;1315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7" name="Google Shape;1317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8" name="Google Shape;1318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9" name="Google Shape;1319;p27"/>
                <p:cNvGrpSpPr/>
                <p:nvPr/>
              </p:nvGrpSpPr>
              <p:grpSpPr>
                <a:xfrm>
                  <a:off x="0" y="646509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20" name="Google Shape;1320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5" name="Google Shape;1325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6" name="Google Shape;1326;p27"/>
                <p:cNvGrpSpPr/>
                <p:nvPr/>
              </p:nvGrpSpPr>
              <p:grpSpPr>
                <a:xfrm>
                  <a:off x="0" y="80962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27" name="Google Shape;1327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1" name="Google Shape;1331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2" name="Google Shape;1332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3" name="Google Shape;1333;p27"/>
                <p:cNvGrpSpPr/>
                <p:nvPr/>
              </p:nvGrpSpPr>
              <p:grpSpPr>
                <a:xfrm>
                  <a:off x="0" y="971550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34" name="Google Shape;1334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8" name="Google Shape;1338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9" name="Google Shape;1339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0" name="Google Shape;1340;p27"/>
                <p:cNvGrpSpPr/>
                <p:nvPr/>
              </p:nvGrpSpPr>
              <p:grpSpPr>
                <a:xfrm>
                  <a:off x="0" y="1134665"/>
                  <a:ext cx="1098386" cy="81000"/>
                  <a:chOff x="0" y="0"/>
                  <a:chExt cx="1098386" cy="81000"/>
                </a:xfrm>
              </p:grpSpPr>
              <p:sp>
                <p:nvSpPr>
                  <p:cNvPr id="1341" name="Google Shape;1341;p27"/>
                  <p:cNvSpPr/>
                  <p:nvPr/>
                </p:nvSpPr>
                <p:spPr>
                  <a:xfrm>
                    <a:off x="0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27"/>
                  <p:cNvSpPr/>
                  <p:nvPr/>
                </p:nvSpPr>
                <p:spPr>
                  <a:xfrm>
                    <a:off x="20002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27"/>
                  <p:cNvSpPr/>
                  <p:nvPr/>
                </p:nvSpPr>
                <p:spPr>
                  <a:xfrm>
                    <a:off x="401632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27"/>
                  <p:cNvSpPr/>
                  <p:nvPr/>
                </p:nvSpPr>
                <p:spPr>
                  <a:xfrm>
                    <a:off x="60165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5" name="Google Shape;1345;p27"/>
                  <p:cNvSpPr/>
                  <p:nvPr/>
                </p:nvSpPr>
                <p:spPr>
                  <a:xfrm>
                    <a:off x="80167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6" name="Google Shape;1346;p27"/>
                  <p:cNvSpPr/>
                  <p:nvPr/>
                </p:nvSpPr>
                <p:spPr>
                  <a:xfrm>
                    <a:off x="100328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47" name="Google Shape;1347;p27"/>
              <p:cNvGrpSpPr/>
              <p:nvPr/>
            </p:nvGrpSpPr>
            <p:grpSpPr>
              <a:xfrm>
                <a:off x="7858016" y="3764757"/>
                <a:ext cx="1096887" cy="1215665"/>
                <a:chOff x="-2" y="0"/>
                <a:chExt cx="1096887" cy="1215665"/>
              </a:xfrm>
            </p:grpSpPr>
            <p:grpSp>
              <p:nvGrpSpPr>
                <p:cNvPr id="1348" name="Google Shape;1348;p27"/>
                <p:cNvGrpSpPr/>
                <p:nvPr/>
              </p:nvGrpSpPr>
              <p:grpSpPr>
                <a:xfrm>
                  <a:off x="-2" y="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49" name="Google Shape;1349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3" name="Google Shape;1353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4" name="Google Shape;1354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55" name="Google Shape;1355;p27"/>
                <p:cNvGrpSpPr/>
                <p:nvPr/>
              </p:nvGrpSpPr>
              <p:grpSpPr>
                <a:xfrm>
                  <a:off x="-2" y="159543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56" name="Google Shape;1356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0" name="Google Shape;1360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1" name="Google Shape;1361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2" name="Google Shape;1362;p27"/>
                <p:cNvGrpSpPr/>
                <p:nvPr/>
              </p:nvGrpSpPr>
              <p:grpSpPr>
                <a:xfrm>
                  <a:off x="-2" y="32265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63" name="Google Shape;1363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7" name="Google Shape;1367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8" name="Google Shape;1368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9" name="Google Shape;1369;p27"/>
                <p:cNvGrpSpPr/>
                <p:nvPr/>
              </p:nvGrpSpPr>
              <p:grpSpPr>
                <a:xfrm>
                  <a:off x="-2" y="48577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70" name="Google Shape;1370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1" name="Google Shape;1371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2" name="Google Shape;1372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4" name="Google Shape;1374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5" name="Google Shape;1375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6" name="Google Shape;1376;p27"/>
                <p:cNvGrpSpPr/>
                <p:nvPr/>
              </p:nvGrpSpPr>
              <p:grpSpPr>
                <a:xfrm>
                  <a:off x="-2" y="646509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77" name="Google Shape;1377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8" name="Google Shape;1378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1" name="Google Shape;1381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2" name="Google Shape;1382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3" name="Google Shape;1383;p27"/>
                <p:cNvGrpSpPr/>
                <p:nvPr/>
              </p:nvGrpSpPr>
              <p:grpSpPr>
                <a:xfrm>
                  <a:off x="-2" y="80962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84" name="Google Shape;1384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5" name="Google Shape;1385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7" name="Google Shape;1387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8" name="Google Shape;1388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9" name="Google Shape;1389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0" name="Google Shape;1390;p27"/>
                <p:cNvGrpSpPr/>
                <p:nvPr/>
              </p:nvGrpSpPr>
              <p:grpSpPr>
                <a:xfrm>
                  <a:off x="-2" y="971550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91" name="Google Shape;1391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2" name="Google Shape;1392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3" name="Google Shape;1393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4" name="Google Shape;1394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5" name="Google Shape;1395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6" name="Google Shape;1396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7" name="Google Shape;1397;p27"/>
                <p:cNvGrpSpPr/>
                <p:nvPr/>
              </p:nvGrpSpPr>
              <p:grpSpPr>
                <a:xfrm>
                  <a:off x="-2" y="1134665"/>
                  <a:ext cx="1096887" cy="81000"/>
                  <a:chOff x="-1" y="0"/>
                  <a:chExt cx="1096887" cy="81000"/>
                </a:xfrm>
              </p:grpSpPr>
              <p:sp>
                <p:nvSpPr>
                  <p:cNvPr id="1398" name="Google Shape;1398;p27"/>
                  <p:cNvSpPr/>
                  <p:nvPr/>
                </p:nvSpPr>
                <p:spPr>
                  <a:xfrm>
                    <a:off x="-1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9" name="Google Shape;1399;p27"/>
                  <p:cNvSpPr/>
                  <p:nvPr/>
                </p:nvSpPr>
                <p:spPr>
                  <a:xfrm>
                    <a:off x="193672" y="0"/>
                    <a:ext cx="999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0" name="Google Shape;1400;p27"/>
                  <p:cNvSpPr/>
                  <p:nvPr/>
                </p:nvSpPr>
                <p:spPr>
                  <a:xfrm>
                    <a:off x="400044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1" name="Google Shape;1401;p27"/>
                  <p:cNvSpPr/>
                  <p:nvPr/>
                </p:nvSpPr>
                <p:spPr>
                  <a:xfrm>
                    <a:off x="600066" y="0"/>
                    <a:ext cx="951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2" name="Google Shape;1402;p27"/>
                  <p:cNvSpPr/>
                  <p:nvPr/>
                </p:nvSpPr>
                <p:spPr>
                  <a:xfrm>
                    <a:off x="80167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3" name="Google Shape;1403;p27"/>
                  <p:cNvSpPr/>
                  <p:nvPr/>
                </p:nvSpPr>
                <p:spPr>
                  <a:xfrm>
                    <a:off x="1003286" y="0"/>
                    <a:ext cx="93600" cy="81000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510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404" name="Google Shape;1404;p27"/>
            <p:cNvSpPr/>
            <p:nvPr/>
          </p:nvSpPr>
          <p:spPr>
            <a:xfrm>
              <a:off x="393694" y="302418"/>
              <a:ext cx="8216700" cy="44196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51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05" name="Google Shape;1405;p27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0386" y="5661025"/>
            <a:ext cx="1303215" cy="5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27"/>
          <p:cNvSpPr txBox="1">
            <a:spLocks noGrp="1"/>
          </p:cNvSpPr>
          <p:nvPr>
            <p:ph type="title"/>
          </p:nvPr>
        </p:nvSpPr>
        <p:spPr>
          <a:xfrm>
            <a:off x="8483600" y="609600"/>
            <a:ext cx="2387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27"/>
          <p:cNvSpPr txBox="1">
            <a:spLocks noGrp="1"/>
          </p:cNvSpPr>
          <p:nvPr>
            <p:ph type="body" idx="1"/>
          </p:nvPr>
        </p:nvSpPr>
        <p:spPr>
          <a:xfrm>
            <a:off x="1320800" y="609600"/>
            <a:ext cx="6975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4267093" lvl="6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4876678" lvl="7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5486263" lvl="8" indent="-457189" algn="l" rtl="0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8" name="Google Shape;1408;p27"/>
          <p:cNvSpPr txBox="1">
            <a:spLocks noGrp="1"/>
          </p:cNvSpPr>
          <p:nvPr>
            <p:ph type="sldNum" idx="12"/>
          </p:nvPr>
        </p:nvSpPr>
        <p:spPr>
          <a:xfrm>
            <a:off x="5892800" y="6185426"/>
            <a:ext cx="2844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3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66E-135E-5141-903B-B0681A32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70C2-BD1A-1047-99CE-C26BC73A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C13C-63F6-1141-8039-C9BBF970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7136-A5EF-EE43-86A8-8378FC7D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0347-3437-5A42-A80B-5986DF1E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6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35BF-91EB-E547-9966-54428624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D689-1E00-9444-9055-BF2FE6995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6D6F1-B2A3-2F43-9A39-ADDA9000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1D6A-2EFE-704E-8948-C4740C7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92FD8-F9EE-2945-A5B7-D071B68C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56290-D836-4544-AA5B-7AB0A36D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46A4-2097-CC4F-90B1-5E09945D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3DBA-8B89-1548-B674-4A08BF2E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BFC75-C654-4A42-A34E-ACFF576C5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BEED7-DE20-FE43-A30A-D6A9F97B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D094C-B13E-6D48-8F1F-6766CBE5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C90ED-494B-DD4B-9E57-E9F56A71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B57BC-B51B-8744-B778-AB31BAA6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7F5EE-FA7B-A444-B8C7-B7A9676C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F53B-378F-DB47-8235-898A80B9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C94A9-F5C7-D64E-8EF1-6D3120B9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BD198-6757-864D-A97A-565A51C7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C8DCA-6906-E147-BA7D-DF45E4FA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F7727-0E69-3B41-B708-CE832D60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58E85-F46B-A244-BFD7-6E692F09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F9B8-3B13-E244-8823-BAC8E582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259F-7302-2E40-985D-23A4A32E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B58E2-508A-9443-9986-FAAFA964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873A-8C44-FF4C-80C0-7C22C0B4A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A3908-AA2A-4C4F-A74A-D0A8E8B5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ACFE-88E3-A14A-BD2C-E1F4F9F1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CE80-2817-8F44-9A28-978DDDE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338E-F979-DF4E-9CB0-61F43055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2DC71-8952-CA4D-9B47-FD225870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DB845-85DC-A54E-A16B-78BB7877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3C87-B5EA-FB4E-BC39-7A3BA6A4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BE589-3D74-B144-B321-CFE2DEA3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F1F5-1F43-8A4B-B520-692DFE73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1D55E-699E-6743-8CC7-0CC0C646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FF67B-253F-BE4F-A94A-3AFB3E26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47051-23E8-7646-AEB1-20D383D80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6E2F5-68DA-4F4C-A6DD-AB8B9A72F4AA}" type="datetimeFigureOut">
              <a:rPr lang="en-US" smtClean="0"/>
              <a:t>11/5/22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FA30-1971-A24C-89DB-7D2C55D01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F7F2-DC8A-C643-A1D0-1CCF50809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6A940-7C7B-1E48-A259-ED7E53B3A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3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1230424" y="6374764"/>
            <a:ext cx="3520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28955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42"/>
          <p:cNvSpPr txBox="1">
            <a:spLocks noGrp="1"/>
          </p:cNvSpPr>
          <p:nvPr>
            <p:ph type="ctrTitle" idx="4294967295"/>
          </p:nvPr>
        </p:nvSpPr>
        <p:spPr>
          <a:xfrm>
            <a:off x="1055067" y="2279561"/>
            <a:ext cx="10113200" cy="264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267" tIns="59267" rIns="59267" bIns="59267" anchor="b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4000"/>
              </a:spcBef>
              <a:buClr>
                <a:schemeClr val="lt2"/>
              </a:buClr>
              <a:buSzPct val="181818"/>
            </a:pPr>
            <a:r>
              <a:rPr lang="en" sz="2933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Application Layer Traffic Optimization (ALTO) WG</a:t>
            </a:r>
            <a:br>
              <a:rPr lang="en" sz="2933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933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933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33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SzPct val="38207"/>
            </a:pPr>
            <a:r>
              <a:rPr lang="en-US" sz="4000" kern="12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OpenALTO</a:t>
            </a:r>
            <a:r>
              <a:rPr lang="en-US" sz="4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 Implementation, Deployment </a:t>
            </a:r>
            <a:br>
              <a:rPr lang="en-US" sz="4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4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Supporting LHCONE Use Cases</a:t>
            </a:r>
            <a:br>
              <a:rPr lang="en-US" sz="4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br>
              <a:rPr lang="en-US" sz="4000" kern="12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" sz="2815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Presenter: </a:t>
            </a:r>
            <a:r>
              <a:rPr lang="en-US" sz="3200" dirty="0">
                <a:highlight>
                  <a:srgbClr val="FFFFFF"/>
                </a:highlight>
              </a:rPr>
              <a:t>Lauren </a:t>
            </a:r>
            <a:r>
              <a:rPr lang="en-US" sz="3200" dirty="0" err="1">
                <a:highlight>
                  <a:srgbClr val="FFFFFF"/>
                </a:highlight>
              </a:rPr>
              <a:t>Delwiche</a:t>
            </a:r>
            <a:br>
              <a:rPr lang="en-US" sz="3200" dirty="0">
                <a:highlight>
                  <a:srgbClr val="FFFFFF"/>
                </a:highlight>
              </a:rPr>
            </a:br>
            <a:r>
              <a:rPr lang="en-US" sz="3200" dirty="0">
                <a:highlight>
                  <a:srgbClr val="FFFFFF"/>
                </a:highlight>
              </a:rPr>
              <a:t>on behalf of team (Jensen, Kai, …)</a:t>
            </a:r>
            <a:endParaRPr sz="2815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42"/>
          <p:cNvSpPr txBox="1">
            <a:spLocks noGrp="1"/>
          </p:cNvSpPr>
          <p:nvPr>
            <p:ph type="subTitle" idx="4294967295"/>
          </p:nvPr>
        </p:nvSpPr>
        <p:spPr>
          <a:xfrm>
            <a:off x="3269567" y="5314171"/>
            <a:ext cx="5450000" cy="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267" tIns="59267" rIns="59267" bIns="59267" anchor="t" anchorCtr="0">
            <a:normAutofit/>
          </a:bodyPr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>
                <a:schemeClr val="lt2"/>
              </a:buClr>
              <a:buSzPts val="2220"/>
              <a:buNone/>
            </a:pPr>
            <a:r>
              <a:rPr lang="en" sz="2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IETF 115 Hackathon</a:t>
            </a:r>
            <a:endParaRPr sz="2400" dirty="0"/>
          </a:p>
          <a:p>
            <a:pPr marL="0" indent="0" algn="ctr">
              <a:lnSpc>
                <a:spcPct val="80000"/>
              </a:lnSpc>
              <a:spcBef>
                <a:spcPts val="800"/>
              </a:spcBef>
              <a:buClr>
                <a:schemeClr val="lt2"/>
              </a:buClr>
              <a:buSzPts val="2220"/>
              <a:buNone/>
            </a:pPr>
            <a:r>
              <a:rPr lang="en" sz="24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06 November 2022, London</a:t>
            </a:r>
            <a:endParaRPr sz="2400" b="1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84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2F155-9DA2-A54D-BDA6-23E4741C9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4D1DED-2108-2B49-AF80-CFA3537C9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D6DD-42D8-DD46-96EA-5638FF0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Visibility Information: </a:t>
            </a:r>
            <a:r>
              <a:rPr lang="en-US" dirty="0" err="1"/>
              <a:t>Rucio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776C-9F9F-994D-B947-C5E83806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 sources of a data item</a:t>
            </a:r>
          </a:p>
          <a:p>
            <a:r>
              <a:rPr lang="en-US" dirty="0"/>
              <a:t>M potential destinations of the data item</a:t>
            </a:r>
          </a:p>
          <a:p>
            <a:r>
              <a:rPr lang="en-US" dirty="0"/>
              <a:t>Pick K out of M destinations to replicate</a:t>
            </a:r>
          </a:p>
          <a:p>
            <a:endParaRPr lang="en-US" dirty="0"/>
          </a:p>
          <a:p>
            <a:r>
              <a:rPr lang="en-US" dirty="0"/>
              <a:t>Basic </a:t>
            </a:r>
            <a:r>
              <a:rPr lang="en-US" dirty="0" err="1"/>
              <a:t>Rucio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Foreach s in N (sources), d in M</a:t>
            </a:r>
          </a:p>
          <a:p>
            <a:pPr lvl="2"/>
            <a:r>
              <a:rPr lang="en-US" dirty="0"/>
              <a:t>Compute the distance </a:t>
            </a:r>
            <a:r>
              <a:rPr lang="en-US" dirty="0" err="1">
                <a:solidFill>
                  <a:srgbClr val="C00000"/>
                </a:solidFill>
              </a:rPr>
              <a:t>Distance_sd</a:t>
            </a:r>
            <a:r>
              <a:rPr lang="en-US" dirty="0">
                <a:solidFill>
                  <a:srgbClr val="C00000"/>
                </a:solidFill>
              </a:rPr>
              <a:t> (current </a:t>
            </a:r>
            <a:r>
              <a:rPr lang="en-US" dirty="0" err="1">
                <a:solidFill>
                  <a:srgbClr val="C00000"/>
                </a:solidFill>
              </a:rPr>
              <a:t>Rucio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Distance_sd</a:t>
            </a:r>
            <a:r>
              <a:rPr lang="en-US" dirty="0">
                <a:solidFill>
                  <a:srgbClr val="C00000"/>
                </a:solidFill>
              </a:rPr>
              <a:t> == geo distance of s and d)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For the case of Distance is general path representation, we need an algebra for comparing two paths</a:t>
            </a:r>
          </a:p>
          <a:p>
            <a:pPr lvl="1"/>
            <a:r>
              <a:rPr lang="en-US" dirty="0"/>
              <a:t>Sort the array </a:t>
            </a:r>
            <a:r>
              <a:rPr lang="en-US" dirty="0" err="1"/>
              <a:t>Distance_sd</a:t>
            </a:r>
            <a:r>
              <a:rPr lang="en-US" dirty="0"/>
              <a:t> (N x M) distances</a:t>
            </a:r>
          </a:p>
          <a:p>
            <a:pPr lvl="1"/>
            <a:r>
              <a:rPr lang="en-US" dirty="0" err="1"/>
              <a:t>dstChose</a:t>
            </a:r>
            <a:r>
              <a:rPr lang="en-US" dirty="0"/>
              <a:t> = {}</a:t>
            </a:r>
          </a:p>
          <a:p>
            <a:pPr lvl="1"/>
            <a:r>
              <a:rPr lang="en-US" dirty="0"/>
              <a:t>while ( |</a:t>
            </a:r>
            <a:r>
              <a:rPr lang="en-US" dirty="0" err="1"/>
              <a:t>dstChose</a:t>
            </a:r>
            <a:r>
              <a:rPr lang="en-US" dirty="0"/>
              <a:t> | &lt; K )</a:t>
            </a:r>
          </a:p>
          <a:p>
            <a:pPr lvl="2"/>
            <a:r>
              <a:rPr lang="en-US" dirty="0"/>
              <a:t>Pick the next lowest </a:t>
            </a:r>
            <a:r>
              <a:rPr lang="en-US" dirty="0" err="1"/>
              <a:t>D_sd</a:t>
            </a:r>
            <a:r>
              <a:rPr lang="en-US" dirty="0"/>
              <a:t>, if the </a:t>
            </a:r>
            <a:r>
              <a:rPr lang="en-US" dirty="0" err="1"/>
              <a:t>dest</a:t>
            </a:r>
            <a:r>
              <a:rPr lang="en-US" dirty="0"/>
              <a:t> d has not already been chosen, </a:t>
            </a:r>
            <a:r>
              <a:rPr lang="en-US" dirty="0" err="1"/>
              <a:t>dstChose</a:t>
            </a:r>
            <a:r>
              <a:rPr lang="en-US" dirty="0"/>
              <a:t> += {d} // delete all </a:t>
            </a:r>
            <a:r>
              <a:rPr lang="en-US" dirty="0" err="1"/>
              <a:t>Distance_sd</a:t>
            </a:r>
            <a:r>
              <a:rPr lang="en-US" dirty="0"/>
              <a:t> where d appears</a:t>
            </a:r>
          </a:p>
        </p:txBody>
      </p:sp>
    </p:spTree>
    <p:extLst>
      <p:ext uri="{BB962C8B-B14F-4D97-AF65-F5344CB8AC3E}">
        <p14:creationId xmlns:p14="http://schemas.microsoft.com/office/powerpoint/2010/main" val="28725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B1FD-833A-CD4C-9974-ABF30B1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w/ FTS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E568-ECCD-9347-B0BC-07EDBBFD4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F07A88-FF18-364A-A8EA-BDF9E5F68BC8}"/>
              </a:ext>
            </a:extLst>
          </p:cNvPr>
          <p:cNvSpPr/>
          <p:nvPr/>
        </p:nvSpPr>
        <p:spPr>
          <a:xfrm>
            <a:off x="1694216" y="2131241"/>
            <a:ext cx="2628405" cy="152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1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09575-E912-944B-A477-48483E27020A}"/>
              </a:ext>
            </a:extLst>
          </p:cNvPr>
          <p:cNvSpPr/>
          <p:nvPr/>
        </p:nvSpPr>
        <p:spPr>
          <a:xfrm>
            <a:off x="4322622" y="2211233"/>
            <a:ext cx="2628405" cy="152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306871-146C-3E4F-87B5-467EFDC634CF}"/>
              </a:ext>
            </a:extLst>
          </p:cNvPr>
          <p:cNvSpPr/>
          <p:nvPr/>
        </p:nvSpPr>
        <p:spPr>
          <a:xfrm>
            <a:off x="6951027" y="2211232"/>
            <a:ext cx="2628405" cy="1520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BE4DC-3E5C-5B45-BA5B-D414CD2D2DC1}"/>
              </a:ext>
            </a:extLst>
          </p:cNvPr>
          <p:cNvSpPr/>
          <p:nvPr/>
        </p:nvSpPr>
        <p:spPr>
          <a:xfrm>
            <a:off x="1235037" y="1820883"/>
            <a:ext cx="316676" cy="39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CAE1F-467E-9348-9208-332DB8E096A7}"/>
              </a:ext>
            </a:extLst>
          </p:cNvPr>
          <p:cNvSpPr/>
          <p:nvPr/>
        </p:nvSpPr>
        <p:spPr>
          <a:xfrm>
            <a:off x="9940969" y="1820883"/>
            <a:ext cx="316676" cy="390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C941AC4-B0CE-2D47-A96D-3B951EB1E4D5}"/>
              </a:ext>
            </a:extLst>
          </p:cNvPr>
          <p:cNvSpPr/>
          <p:nvPr/>
        </p:nvSpPr>
        <p:spPr>
          <a:xfrm>
            <a:off x="1535878" y="2090057"/>
            <a:ext cx="8391897" cy="965919"/>
          </a:xfrm>
          <a:custGeom>
            <a:avLst/>
            <a:gdLst>
              <a:gd name="connsiteX0" fmla="*/ 0 w 6293923"/>
              <a:gd name="connsiteY0" fmla="*/ 0 h 724439"/>
              <a:gd name="connsiteX1" fmla="*/ 546265 w 6293923"/>
              <a:gd name="connsiteY1" fmla="*/ 415637 h 724439"/>
              <a:gd name="connsiteX2" fmla="*/ 1816925 w 6293923"/>
              <a:gd name="connsiteY2" fmla="*/ 463138 h 724439"/>
              <a:gd name="connsiteX3" fmla="*/ 3099460 w 6293923"/>
              <a:gd name="connsiteY3" fmla="*/ 332509 h 724439"/>
              <a:gd name="connsiteX4" fmla="*/ 4180115 w 6293923"/>
              <a:gd name="connsiteY4" fmla="*/ 724395 h 724439"/>
              <a:gd name="connsiteX5" fmla="*/ 5284520 w 6293923"/>
              <a:gd name="connsiteY5" fmla="*/ 356260 h 724439"/>
              <a:gd name="connsiteX6" fmla="*/ 6293923 w 6293923"/>
              <a:gd name="connsiteY6" fmla="*/ 59377 h 72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93923" h="724439">
                <a:moveTo>
                  <a:pt x="0" y="0"/>
                </a:moveTo>
                <a:cubicBezTo>
                  <a:pt x="121722" y="169223"/>
                  <a:pt x="243444" y="338447"/>
                  <a:pt x="546265" y="415637"/>
                </a:cubicBezTo>
                <a:cubicBezTo>
                  <a:pt x="849086" y="492827"/>
                  <a:pt x="1391393" y="476993"/>
                  <a:pt x="1816925" y="463138"/>
                </a:cubicBezTo>
                <a:cubicBezTo>
                  <a:pt x="2242457" y="449283"/>
                  <a:pt x="2705595" y="288966"/>
                  <a:pt x="3099460" y="332509"/>
                </a:cubicBezTo>
                <a:cubicBezTo>
                  <a:pt x="3493325" y="376052"/>
                  <a:pt x="3815938" y="720437"/>
                  <a:pt x="4180115" y="724395"/>
                </a:cubicBezTo>
                <a:cubicBezTo>
                  <a:pt x="4544292" y="728353"/>
                  <a:pt x="4932219" y="467096"/>
                  <a:pt x="5284520" y="356260"/>
                </a:cubicBezTo>
                <a:cubicBezTo>
                  <a:pt x="5636821" y="245424"/>
                  <a:pt x="5965372" y="152400"/>
                  <a:pt x="6293923" y="593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98C23-8DF8-0C4F-8CB7-9D1536ABD474}"/>
              </a:ext>
            </a:extLst>
          </p:cNvPr>
          <p:cNvSpPr txBox="1"/>
          <p:nvPr/>
        </p:nvSpPr>
        <p:spPr>
          <a:xfrm>
            <a:off x="1092533" y="1415584"/>
            <a:ext cx="78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Src</a:t>
            </a:r>
            <a:r>
              <a:rPr lang="en-US" sz="2400" dirty="0"/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CA6F8-2E2F-E243-8C3C-C70DF4B8DFA9}"/>
              </a:ext>
            </a:extLst>
          </p:cNvPr>
          <p:cNvSpPr txBox="1"/>
          <p:nvPr/>
        </p:nvSpPr>
        <p:spPr>
          <a:xfrm>
            <a:off x="9816963" y="1381546"/>
            <a:ext cx="817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Dst</a:t>
            </a:r>
            <a:r>
              <a:rPr lang="en-US" sz="2400" dirty="0"/>
              <a:t>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96F6D-A05E-C04C-8546-B4B0159D8647}"/>
              </a:ext>
            </a:extLst>
          </p:cNvPr>
          <p:cNvSpPr/>
          <p:nvPr/>
        </p:nvSpPr>
        <p:spPr>
          <a:xfrm>
            <a:off x="3277593" y="5019305"/>
            <a:ext cx="1646712" cy="1076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control spec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799CB-0DFE-D54D-8F9A-D63C1995A57F}"/>
              </a:ext>
            </a:extLst>
          </p:cNvPr>
          <p:cNvCxnSpPr/>
          <p:nvPr/>
        </p:nvCxnSpPr>
        <p:spPr>
          <a:xfrm>
            <a:off x="2660075" y="2707573"/>
            <a:ext cx="61751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4E215A-5948-164A-A2A7-4684C7D8D7DA}"/>
              </a:ext>
            </a:extLst>
          </p:cNvPr>
          <p:cNvCxnSpPr>
            <a:cxnSpLocks/>
          </p:cNvCxnSpPr>
          <p:nvPr/>
        </p:nvCxnSpPr>
        <p:spPr>
          <a:xfrm flipV="1">
            <a:off x="7106725" y="2891260"/>
            <a:ext cx="588489" cy="16471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6D4871-440D-4044-84B2-6F411F452288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3008419" y="3651282"/>
            <a:ext cx="1092531" cy="13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2A276-6526-F24A-9C03-676C1052DF10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4417625" y="3508667"/>
            <a:ext cx="2918324" cy="151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EED4F6-6965-254F-A9B8-CC20201F30F3}"/>
              </a:ext>
            </a:extLst>
          </p:cNvPr>
          <p:cNvSpPr/>
          <p:nvPr/>
        </p:nvSpPr>
        <p:spPr>
          <a:xfrm>
            <a:off x="5206673" y="5016671"/>
            <a:ext cx="1393372" cy="1079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/>
              <a:t>Resource use mapping: Pipe</a:t>
            </a:r>
            <a:br>
              <a:rPr lang="en-US" sz="1467" dirty="0"/>
            </a:br>
            <a:r>
              <a:rPr lang="en-US" sz="1467" dirty="0"/>
              <a:t>-&gt;Asset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8D5982-7B14-4E43-93EF-D0D6F4789511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19255" y="2707574"/>
            <a:ext cx="2784104" cy="23090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A944C4-1ED5-734B-A96A-857D3A2CACA5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903359" y="3055975"/>
            <a:ext cx="1432589" cy="196069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D6BA891-0BEE-0A41-A224-DA36812359C9}"/>
              </a:ext>
            </a:extLst>
          </p:cNvPr>
          <p:cNvSpPr/>
          <p:nvPr/>
        </p:nvSpPr>
        <p:spPr>
          <a:xfrm>
            <a:off x="6898249" y="5014038"/>
            <a:ext cx="2364507" cy="1081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Scheduler: concurrency level, time multiplexing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6D7B59-F521-C743-8741-8723CF179489}"/>
              </a:ext>
            </a:extLst>
          </p:cNvPr>
          <p:cNvSpPr/>
          <p:nvPr/>
        </p:nvSpPr>
        <p:spPr>
          <a:xfrm>
            <a:off x="2517574" y="4575958"/>
            <a:ext cx="8930241" cy="1849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956102-2AA7-EC44-A98E-705FCBC88FF8}"/>
              </a:ext>
            </a:extLst>
          </p:cNvPr>
          <p:cNvSpPr txBox="1"/>
          <p:nvPr/>
        </p:nvSpPr>
        <p:spPr>
          <a:xfrm>
            <a:off x="7204368" y="4544286"/>
            <a:ext cx="384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Controller (ALTO/TCN on FTS)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81DA11-F081-F34A-9AC8-93805279C38C}"/>
              </a:ext>
            </a:extLst>
          </p:cNvPr>
          <p:cNvSpPr/>
          <p:nvPr/>
        </p:nvSpPr>
        <p:spPr>
          <a:xfrm>
            <a:off x="9690296" y="5014037"/>
            <a:ext cx="1219200" cy="31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 q1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3504D1-B788-B141-9862-E5BE1A3362B6}"/>
              </a:ext>
            </a:extLst>
          </p:cNvPr>
          <p:cNvSpPr/>
          <p:nvPr/>
        </p:nvSpPr>
        <p:spPr>
          <a:xfrm>
            <a:off x="9687656" y="5423076"/>
            <a:ext cx="1219200" cy="31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 q2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6B27EA-19CB-1540-8643-DBC844E62098}"/>
              </a:ext>
            </a:extLst>
          </p:cNvPr>
          <p:cNvSpPr/>
          <p:nvPr/>
        </p:nvSpPr>
        <p:spPr>
          <a:xfrm>
            <a:off x="9669185" y="5942952"/>
            <a:ext cx="1219200" cy="31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 q2</a:t>
            </a:r>
          </a:p>
        </p:txBody>
      </p:sp>
    </p:spTree>
    <p:extLst>
      <p:ext uri="{BB962C8B-B14F-4D97-AF65-F5344CB8AC3E}">
        <p14:creationId xmlns:p14="http://schemas.microsoft.com/office/powerpoint/2010/main" val="203561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8FF9-E37D-F047-975B-CBF3A672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Hackathon: CERN Case (First Hop)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45BD0E-79C2-1F41-8160-04791A37F65C}"/>
              </a:ext>
            </a:extLst>
          </p:cNvPr>
          <p:cNvSpPr/>
          <p:nvPr/>
        </p:nvSpPr>
        <p:spPr>
          <a:xfrm>
            <a:off x="1021325" y="14461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42998B-BB26-B140-A2E0-15D336B90C88}"/>
              </a:ext>
            </a:extLst>
          </p:cNvPr>
          <p:cNvSpPr/>
          <p:nvPr/>
        </p:nvSpPr>
        <p:spPr>
          <a:xfrm>
            <a:off x="2718619" y="1437969"/>
            <a:ext cx="914400" cy="147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CERN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BD1615-5031-9641-9C6C-A4A5C672F9C2}"/>
              </a:ext>
            </a:extLst>
          </p:cNvPr>
          <p:cNvSpPr/>
          <p:nvPr/>
        </p:nvSpPr>
        <p:spPr>
          <a:xfrm>
            <a:off x="4599038" y="1437969"/>
            <a:ext cx="914400" cy="1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BEBB35-A60A-2E43-B948-9B991F3C421E}"/>
              </a:ext>
            </a:extLst>
          </p:cNvPr>
          <p:cNvSpPr/>
          <p:nvPr/>
        </p:nvSpPr>
        <p:spPr>
          <a:xfrm>
            <a:off x="6830960" y="1437969"/>
            <a:ext cx="914400" cy="1592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06F5A1-BF6A-B645-A083-B937CECBEAD7}"/>
              </a:ext>
            </a:extLst>
          </p:cNvPr>
          <p:cNvSpPr/>
          <p:nvPr/>
        </p:nvSpPr>
        <p:spPr>
          <a:xfrm>
            <a:off x="8605682" y="1437967"/>
            <a:ext cx="914400" cy="147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9D6A4C-8B49-AD46-BA1B-2BDB263A494E}"/>
              </a:ext>
            </a:extLst>
          </p:cNvPr>
          <p:cNvSpPr/>
          <p:nvPr/>
        </p:nvSpPr>
        <p:spPr>
          <a:xfrm>
            <a:off x="10404985" y="17447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DD13B-C7E0-5E48-8F37-E3D777061A8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7344" y="2174251"/>
            <a:ext cx="731275" cy="45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0156EA-9DD8-6648-B5C5-B5C49CB518D6}"/>
              </a:ext>
            </a:extLst>
          </p:cNvPr>
          <p:cNvCxnSpPr>
            <a:cxnSpLocks/>
          </p:cNvCxnSpPr>
          <p:nvPr/>
        </p:nvCxnSpPr>
        <p:spPr>
          <a:xfrm flipV="1">
            <a:off x="3688326" y="2659192"/>
            <a:ext cx="910712" cy="1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36A832-D7F8-5140-8A01-2ECCCCEF65D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513438" y="2234152"/>
            <a:ext cx="1317522" cy="38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F9D145-FF69-5C40-B107-E9765958243A}"/>
              </a:ext>
            </a:extLst>
          </p:cNvPr>
          <p:cNvCxnSpPr>
            <a:cxnSpLocks/>
          </p:cNvCxnSpPr>
          <p:nvPr/>
        </p:nvCxnSpPr>
        <p:spPr>
          <a:xfrm>
            <a:off x="7288160" y="2648924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3E88D-0FF5-3D4B-8236-F7388F1899E0}"/>
              </a:ext>
            </a:extLst>
          </p:cNvPr>
          <p:cNvCxnSpPr>
            <a:cxnSpLocks/>
          </p:cNvCxnSpPr>
          <p:nvPr/>
        </p:nvCxnSpPr>
        <p:spPr>
          <a:xfrm>
            <a:off x="9033383" y="2654058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4B5E2B-F212-344A-AD3B-99350A1DFF1B}"/>
              </a:ext>
            </a:extLst>
          </p:cNvPr>
          <p:cNvCxnSpPr>
            <a:cxnSpLocks/>
          </p:cNvCxnSpPr>
          <p:nvPr/>
        </p:nvCxnSpPr>
        <p:spPr>
          <a:xfrm>
            <a:off x="2799734" y="3443744"/>
            <a:ext cx="19974" cy="130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0563B7-9C26-2F46-AD85-9CC406B19746}"/>
              </a:ext>
            </a:extLst>
          </p:cNvPr>
          <p:cNvCxnSpPr>
            <a:cxnSpLocks/>
            <a:endCxn id="25" idx="7"/>
          </p:cNvCxnSpPr>
          <p:nvPr/>
        </p:nvCxnSpPr>
        <p:spPr>
          <a:xfrm>
            <a:off x="3449278" y="2399066"/>
            <a:ext cx="49830" cy="118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136DC6-BC02-BB4C-9EFE-DFA51AC5F2E3}"/>
              </a:ext>
            </a:extLst>
          </p:cNvPr>
          <p:cNvSpPr txBox="1"/>
          <p:nvPr/>
        </p:nvSpPr>
        <p:spPr>
          <a:xfrm>
            <a:off x="235974" y="267437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F5F77B-3243-3346-8C2F-81497BA07B6C}"/>
              </a:ext>
            </a:extLst>
          </p:cNvPr>
          <p:cNvSpPr/>
          <p:nvPr/>
        </p:nvSpPr>
        <p:spPr>
          <a:xfrm>
            <a:off x="1047135" y="39673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DA97E2-12D9-BF4C-BBB0-C55444F378F2}"/>
              </a:ext>
            </a:extLst>
          </p:cNvPr>
          <p:cNvSpPr/>
          <p:nvPr/>
        </p:nvSpPr>
        <p:spPr>
          <a:xfrm>
            <a:off x="2718619" y="3237267"/>
            <a:ext cx="914400" cy="2374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BE878F-C14F-4D4C-AFB0-43E7C4BB921D}"/>
              </a:ext>
            </a:extLst>
          </p:cNvPr>
          <p:cNvSpPr/>
          <p:nvPr/>
        </p:nvSpPr>
        <p:spPr>
          <a:xfrm>
            <a:off x="4599038" y="3237266"/>
            <a:ext cx="914400" cy="2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54FE9E-2F40-3C49-B316-9E72B529DABF}"/>
              </a:ext>
            </a:extLst>
          </p:cNvPr>
          <p:cNvSpPr/>
          <p:nvPr/>
        </p:nvSpPr>
        <p:spPr>
          <a:xfrm>
            <a:off x="6830960" y="3237267"/>
            <a:ext cx="914400" cy="138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66D2BF1-AF06-2442-B2D5-0B1F9A4519E5}"/>
              </a:ext>
            </a:extLst>
          </p:cNvPr>
          <p:cNvSpPr/>
          <p:nvPr/>
        </p:nvSpPr>
        <p:spPr>
          <a:xfrm>
            <a:off x="8605682" y="3237265"/>
            <a:ext cx="914400" cy="1644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CB48FA-786B-4140-9138-79D6DDF97BF2}"/>
              </a:ext>
            </a:extLst>
          </p:cNvPr>
          <p:cNvSpPr/>
          <p:nvPr/>
        </p:nvSpPr>
        <p:spPr>
          <a:xfrm>
            <a:off x="10404985" y="40012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186C03-ED6E-B348-A30E-F1B5855DCCD6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987344" y="3756043"/>
            <a:ext cx="902617" cy="66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5F6192-A598-3846-806A-06B2B7E321D0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3409895" y="3756043"/>
            <a:ext cx="1243221" cy="10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584473-A85B-A146-AAAB-E4125CE70FE5}"/>
              </a:ext>
            </a:extLst>
          </p:cNvPr>
          <p:cNvCxnSpPr>
            <a:cxnSpLocks/>
            <a:stCxn id="51" idx="6"/>
            <a:endCxn id="27" idx="2"/>
          </p:cNvCxnSpPr>
          <p:nvPr/>
        </p:nvCxnSpPr>
        <p:spPr>
          <a:xfrm>
            <a:off x="5258360" y="3908443"/>
            <a:ext cx="1572600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042D1A-C49C-6C4A-94F4-7227BCC15408}"/>
              </a:ext>
            </a:extLst>
          </p:cNvPr>
          <p:cNvCxnSpPr>
            <a:cxnSpLocks/>
          </p:cNvCxnSpPr>
          <p:nvPr/>
        </p:nvCxnSpPr>
        <p:spPr>
          <a:xfrm>
            <a:off x="7288160" y="4448222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DF894-30CD-7149-A067-3EB4E616B457}"/>
              </a:ext>
            </a:extLst>
          </p:cNvPr>
          <p:cNvCxnSpPr>
            <a:cxnSpLocks/>
          </p:cNvCxnSpPr>
          <p:nvPr/>
        </p:nvCxnSpPr>
        <p:spPr>
          <a:xfrm>
            <a:off x="9033383" y="4453356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7C2F2B-452A-4B4B-8528-3F36E28BFC54}"/>
              </a:ext>
            </a:extLst>
          </p:cNvPr>
          <p:cNvSpPr txBox="1"/>
          <p:nvPr/>
        </p:nvSpPr>
        <p:spPr>
          <a:xfrm>
            <a:off x="235974" y="4473673"/>
            <a:ext cx="93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 (after query CERN)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765C6E-C246-9C42-B598-54308E9681AE}"/>
              </a:ext>
            </a:extLst>
          </p:cNvPr>
          <p:cNvSpPr/>
          <p:nvPr/>
        </p:nvSpPr>
        <p:spPr>
          <a:xfrm>
            <a:off x="2889961" y="3506320"/>
            <a:ext cx="519934" cy="499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0C683B-9FFF-4441-B6AE-DFD1D7554BBE}"/>
              </a:ext>
            </a:extLst>
          </p:cNvPr>
          <p:cNvSpPr/>
          <p:nvPr/>
        </p:nvSpPr>
        <p:spPr>
          <a:xfrm>
            <a:off x="2821138" y="4750099"/>
            <a:ext cx="519934" cy="499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03F8EFA-4BE5-C547-B182-FA448985D18B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987344" y="4517922"/>
            <a:ext cx="833794" cy="4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01AD939-15CB-434A-8B14-007746002D73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>
            <a:off x="3341072" y="4999822"/>
            <a:ext cx="1358026" cy="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80CD5DD-652E-0B49-B801-83D41D115D9C}"/>
              </a:ext>
            </a:extLst>
          </p:cNvPr>
          <p:cNvSpPr/>
          <p:nvPr/>
        </p:nvSpPr>
        <p:spPr>
          <a:xfrm>
            <a:off x="4738426" y="3658720"/>
            <a:ext cx="519934" cy="499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sz="1050" dirty="0"/>
              <a:t>e1-p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8BA1F65-A7ED-0F4B-A559-B4C6B3E0E996}"/>
              </a:ext>
            </a:extLst>
          </p:cNvPr>
          <p:cNvSpPr/>
          <p:nvPr/>
        </p:nvSpPr>
        <p:spPr>
          <a:xfrm>
            <a:off x="4699098" y="4755018"/>
            <a:ext cx="519934" cy="499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sz="1050" dirty="0"/>
              <a:t>e1-p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C5A8D8-B1C6-1240-9E8C-4D6DD59B6FFD}"/>
              </a:ext>
            </a:extLst>
          </p:cNvPr>
          <p:cNvCxnSpPr>
            <a:cxnSpLocks/>
            <a:stCxn id="52" idx="5"/>
          </p:cNvCxnSpPr>
          <p:nvPr/>
        </p:nvCxnSpPr>
        <p:spPr>
          <a:xfrm flipV="1">
            <a:off x="5142889" y="4576912"/>
            <a:ext cx="1840471" cy="60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03C2B1-EDB8-9D4D-8C2D-132685970846}"/>
              </a:ext>
            </a:extLst>
          </p:cNvPr>
          <p:cNvSpPr txBox="1"/>
          <p:nvPr/>
        </p:nvSpPr>
        <p:spPr>
          <a:xfrm>
            <a:off x="3281516" y="2853499"/>
            <a:ext cx="14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index 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835DD8-039B-A148-9670-53D80481E093}"/>
              </a:ext>
            </a:extLst>
          </p:cNvPr>
          <p:cNvCxnSpPr>
            <a:cxnSpLocks/>
          </p:cNvCxnSpPr>
          <p:nvPr/>
        </p:nvCxnSpPr>
        <p:spPr>
          <a:xfrm>
            <a:off x="2686665" y="4820259"/>
            <a:ext cx="19974" cy="130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F725126-6CE4-7A41-87EE-E5A445A2095E}"/>
              </a:ext>
            </a:extLst>
          </p:cNvPr>
          <p:cNvSpPr/>
          <p:nvPr/>
        </p:nvSpPr>
        <p:spPr>
          <a:xfrm>
            <a:off x="934066" y="53438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8D6526-C165-7D44-B059-47314865CC8B}"/>
              </a:ext>
            </a:extLst>
          </p:cNvPr>
          <p:cNvSpPr/>
          <p:nvPr/>
        </p:nvSpPr>
        <p:spPr>
          <a:xfrm>
            <a:off x="2605550" y="4613782"/>
            <a:ext cx="914400" cy="23744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B3C1A6-D805-1548-8798-6972B391CC57}"/>
              </a:ext>
            </a:extLst>
          </p:cNvPr>
          <p:cNvSpPr/>
          <p:nvPr/>
        </p:nvSpPr>
        <p:spPr>
          <a:xfrm>
            <a:off x="4485969" y="4613781"/>
            <a:ext cx="914400" cy="2374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GEANT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AE083E-CB13-C14E-87B2-C0741ECF7479}"/>
              </a:ext>
            </a:extLst>
          </p:cNvPr>
          <p:cNvSpPr/>
          <p:nvPr/>
        </p:nvSpPr>
        <p:spPr>
          <a:xfrm>
            <a:off x="6717891" y="4613782"/>
            <a:ext cx="914400" cy="1383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57ADF10-FE84-0444-84F8-F6F0931850C2}"/>
              </a:ext>
            </a:extLst>
          </p:cNvPr>
          <p:cNvSpPr/>
          <p:nvPr/>
        </p:nvSpPr>
        <p:spPr>
          <a:xfrm>
            <a:off x="8492613" y="4613780"/>
            <a:ext cx="914400" cy="16444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CF0364-790B-7944-AE58-3737C51F447B}"/>
              </a:ext>
            </a:extLst>
          </p:cNvPr>
          <p:cNvSpPr/>
          <p:nvPr/>
        </p:nvSpPr>
        <p:spPr>
          <a:xfrm>
            <a:off x="10291916" y="53778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dst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5F9153-A35D-E746-A988-64F0076A528E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1874275" y="5132558"/>
            <a:ext cx="902617" cy="66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283162-CB1E-AB4C-BB8D-42AFDE7F1F0C}"/>
              </a:ext>
            </a:extLst>
          </p:cNvPr>
          <p:cNvCxnSpPr>
            <a:cxnSpLocks/>
            <a:stCxn id="74" idx="6"/>
          </p:cNvCxnSpPr>
          <p:nvPr/>
        </p:nvCxnSpPr>
        <p:spPr>
          <a:xfrm>
            <a:off x="3296826" y="5132558"/>
            <a:ext cx="1243221" cy="10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FA471A-634E-DD4A-B753-6CB202A582DD}"/>
              </a:ext>
            </a:extLst>
          </p:cNvPr>
          <p:cNvCxnSpPr>
            <a:cxnSpLocks/>
            <a:stCxn id="78" idx="6"/>
            <a:endCxn id="65" idx="2"/>
          </p:cNvCxnSpPr>
          <p:nvPr/>
        </p:nvCxnSpPr>
        <p:spPr>
          <a:xfrm>
            <a:off x="5145291" y="5284958"/>
            <a:ext cx="1572600" cy="2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F402CD-69A6-8A45-AEAE-5FAA28191460}"/>
              </a:ext>
            </a:extLst>
          </p:cNvPr>
          <p:cNvCxnSpPr>
            <a:cxnSpLocks/>
          </p:cNvCxnSpPr>
          <p:nvPr/>
        </p:nvCxnSpPr>
        <p:spPr>
          <a:xfrm>
            <a:off x="7175091" y="5824737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EE53BC-8356-0E42-B26D-1D7C31F63FD2}"/>
              </a:ext>
            </a:extLst>
          </p:cNvPr>
          <p:cNvCxnSpPr>
            <a:cxnSpLocks/>
          </p:cNvCxnSpPr>
          <p:nvPr/>
        </p:nvCxnSpPr>
        <p:spPr>
          <a:xfrm>
            <a:off x="8920314" y="5829871"/>
            <a:ext cx="1317522" cy="1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EF404C1-A37D-3840-81AB-232BC9BDCBCE}"/>
              </a:ext>
            </a:extLst>
          </p:cNvPr>
          <p:cNvSpPr txBox="1"/>
          <p:nvPr/>
        </p:nvSpPr>
        <p:spPr>
          <a:xfrm>
            <a:off x="122906" y="5850188"/>
            <a:ext cx="1093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 (after query GEANT)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34A1032-8496-EE4F-B727-0150F855D8DC}"/>
              </a:ext>
            </a:extLst>
          </p:cNvPr>
          <p:cNvSpPr/>
          <p:nvPr/>
        </p:nvSpPr>
        <p:spPr>
          <a:xfrm>
            <a:off x="2776892" y="4882835"/>
            <a:ext cx="519934" cy="499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55A5B64-0FFC-534D-B946-54F6BE1056ED}"/>
              </a:ext>
            </a:extLst>
          </p:cNvPr>
          <p:cNvSpPr/>
          <p:nvPr/>
        </p:nvSpPr>
        <p:spPr>
          <a:xfrm>
            <a:off x="2708069" y="6126614"/>
            <a:ext cx="519934" cy="499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EA6502-2590-324C-BB63-6CF0255E4D2B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874275" y="5894437"/>
            <a:ext cx="833794" cy="48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989B1F-E6A9-B348-A878-6EF80269F4C4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3228003" y="6376337"/>
            <a:ext cx="1358026" cy="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2568B796-1A62-D546-85FE-033ED47CA4E7}"/>
              </a:ext>
            </a:extLst>
          </p:cNvPr>
          <p:cNvSpPr/>
          <p:nvPr/>
        </p:nvSpPr>
        <p:spPr>
          <a:xfrm>
            <a:off x="4625357" y="5035235"/>
            <a:ext cx="519934" cy="499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sz="1050" dirty="0"/>
              <a:t>e1-p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2555F7-B3C7-D047-8F2D-C567C529AC88}"/>
              </a:ext>
            </a:extLst>
          </p:cNvPr>
          <p:cNvSpPr/>
          <p:nvPr/>
        </p:nvSpPr>
        <p:spPr>
          <a:xfrm>
            <a:off x="4586029" y="6131533"/>
            <a:ext cx="519934" cy="49944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sz="1050" dirty="0"/>
              <a:t>e1-p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2AB8491-93E2-0B4F-9768-C2D41688851D}"/>
              </a:ext>
            </a:extLst>
          </p:cNvPr>
          <p:cNvCxnSpPr>
            <a:cxnSpLocks/>
            <a:stCxn id="79" idx="5"/>
          </p:cNvCxnSpPr>
          <p:nvPr/>
        </p:nvCxnSpPr>
        <p:spPr>
          <a:xfrm flipV="1">
            <a:off x="5029820" y="5953427"/>
            <a:ext cx="1840471" cy="60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Context: </a:t>
            </a:r>
            <a:r>
              <a:rPr lang="en" dirty="0" err="1"/>
              <a:t>OpenALTO</a:t>
            </a:r>
            <a:r>
              <a:rPr lang="en" dirty="0"/>
              <a:t>, </a:t>
            </a:r>
            <a:r>
              <a:rPr lang="en" dirty="0" err="1"/>
              <a:t>openalto.org</a:t>
            </a:r>
            <a:endParaRPr dirty="0"/>
          </a:p>
        </p:txBody>
      </p:sp>
      <p:sp>
        <p:nvSpPr>
          <p:cNvPr id="1526" name="Google Shape;1526;p44"/>
          <p:cNvSpPr txBox="1">
            <a:spLocks noGrp="1"/>
          </p:cNvSpPr>
          <p:nvPr>
            <p:ph type="body" idx="1"/>
          </p:nvPr>
        </p:nvSpPr>
        <p:spPr>
          <a:xfrm>
            <a:off x="415600" y="3822833"/>
            <a:ext cx="5333200" cy="22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 err="1"/>
              <a:t>OpenALTO</a:t>
            </a:r>
            <a:r>
              <a:rPr lang="en" dirty="0"/>
              <a:t> is an open-source </a:t>
            </a:r>
            <a:r>
              <a:rPr lang="en" b="1" dirty="0"/>
              <a:t>implementation</a:t>
            </a:r>
            <a:r>
              <a:rPr lang="en" dirty="0"/>
              <a:t> and platform of ALTO (MIT License).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Available at </a:t>
            </a:r>
            <a:r>
              <a:rPr lang="en" i="1" u="sng" dirty="0"/>
              <a:t>https://</a:t>
            </a:r>
            <a:r>
              <a:rPr lang="en" i="1" u="sng" dirty="0" err="1"/>
              <a:t>github.com</a:t>
            </a:r>
            <a:r>
              <a:rPr lang="en" i="1" u="sng" dirty="0"/>
              <a:t>/</a:t>
            </a:r>
            <a:r>
              <a:rPr lang="en" i="1" u="sng" dirty="0" err="1"/>
              <a:t>openalto</a:t>
            </a:r>
            <a:r>
              <a:rPr lang="en" i="1" u="sng" dirty="0"/>
              <a:t>/alto</a:t>
            </a:r>
            <a:endParaRPr i="1" u="sng" dirty="0"/>
          </a:p>
        </p:txBody>
      </p:sp>
      <p:sp>
        <p:nvSpPr>
          <p:cNvPr id="1527" name="Google Shape;1527;p44"/>
          <p:cNvSpPr txBox="1">
            <a:spLocks noGrp="1"/>
          </p:cNvSpPr>
          <p:nvPr>
            <p:ph type="body" idx="2"/>
          </p:nvPr>
        </p:nvSpPr>
        <p:spPr>
          <a:xfrm>
            <a:off x="6443200" y="3822633"/>
            <a:ext cx="5333200" cy="22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 err="1"/>
              <a:t>openalto.org</a:t>
            </a:r>
            <a:r>
              <a:rPr lang="en" dirty="0"/>
              <a:t> is a running instance of deployment of </a:t>
            </a:r>
            <a:r>
              <a:rPr lang="en" dirty="0" err="1"/>
              <a:t>OpenALTO</a:t>
            </a:r>
            <a:r>
              <a:rPr lang="en" dirty="0"/>
              <a:t>, providing network information, in particular, in the context of data-intensive sciences, such as LHCONE.</a:t>
            </a:r>
            <a:endParaRPr dirty="0"/>
          </a:p>
        </p:txBody>
      </p:sp>
      <p:pic>
        <p:nvPicPr>
          <p:cNvPr id="1528" name="Google Shape;15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51" y="1536634"/>
            <a:ext cx="2375500" cy="23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44"/>
          <p:cNvSpPr/>
          <p:nvPr/>
        </p:nvSpPr>
        <p:spPr>
          <a:xfrm>
            <a:off x="6443033" y="1536633"/>
            <a:ext cx="5333200" cy="2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267" i="1">
                <a:solidFill>
                  <a:srgbClr val="1C4587"/>
                </a:solidFill>
                <a:latin typeface="Alfa Slab One"/>
                <a:ea typeface="Alfa Slab One"/>
                <a:cs typeface="Alfa Slab One"/>
                <a:sym typeface="Alfa Slab One"/>
              </a:rPr>
              <a:t>o</a:t>
            </a:r>
            <a:r>
              <a:rPr lang="en" sz="4267" i="1">
                <a:solidFill>
                  <a:srgbClr val="FF9900"/>
                </a:solidFill>
                <a:latin typeface="Alfa Slab One"/>
                <a:ea typeface="Alfa Slab One"/>
                <a:cs typeface="Alfa Slab One"/>
                <a:sym typeface="Alfa Slab One"/>
              </a:rPr>
              <a:t>pen</a:t>
            </a:r>
            <a:r>
              <a:rPr lang="en" sz="4267" i="1">
                <a:solidFill>
                  <a:srgbClr val="CC0000"/>
                </a:solidFill>
                <a:latin typeface="Alfa Slab One"/>
                <a:ea typeface="Alfa Slab One"/>
                <a:cs typeface="Alfa Slab One"/>
                <a:sym typeface="Alfa Slab One"/>
              </a:rPr>
              <a:t>alt</a:t>
            </a:r>
            <a:r>
              <a:rPr lang="en" sz="4267" i="1">
                <a:solidFill>
                  <a:srgbClr val="1C4587"/>
                </a:solidFill>
                <a:latin typeface="Alfa Slab One"/>
                <a:ea typeface="Alfa Slab One"/>
                <a:cs typeface="Alfa Slab One"/>
                <a:sym typeface="Alfa Slab One"/>
              </a:rPr>
              <a:t>o</a:t>
            </a:r>
            <a:r>
              <a:rPr lang="en" sz="4267" i="1">
                <a:latin typeface="Alfa Slab One"/>
                <a:ea typeface="Alfa Slab One"/>
                <a:cs typeface="Alfa Slab One"/>
                <a:sym typeface="Alfa Slab One"/>
              </a:rPr>
              <a:t>.org</a:t>
            </a:r>
            <a:endParaRPr sz="4267" i="1"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55378F8-7A6B-1840-A7E9-2C4F848F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5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27CC-4F4F-E64C-9FB8-FFCBF4EE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443" y="23633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Context: LHCONE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216F0-1A85-4242-BF26-BB663811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4" y="1317200"/>
            <a:ext cx="8512934" cy="5406982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189BD19-214E-DA43-AE34-80B3F051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8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EE98-2A06-2C4D-86C2-9DB78AFA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Context: LHCONE, </a:t>
            </a:r>
            <a:r>
              <a:rPr lang="en-US" dirty="0" err="1"/>
              <a:t>openalto.org</a:t>
            </a:r>
            <a:r>
              <a:rPr lang="en-US" dirty="0"/>
              <a:t> Use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EF741-BED5-974B-B6DC-720D15A26565}"/>
              </a:ext>
            </a:extLst>
          </p:cNvPr>
          <p:cNvSpPr/>
          <p:nvPr/>
        </p:nvSpPr>
        <p:spPr>
          <a:xfrm>
            <a:off x="2160484" y="5006900"/>
            <a:ext cx="8212804" cy="722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openalto.org</a:t>
            </a:r>
            <a:r>
              <a:rPr lang="en-US" sz="2400" b="1" dirty="0"/>
              <a:t>: visibility</a:t>
            </a:r>
            <a:r>
              <a:rPr lang="en-US" sz="2400" dirty="0"/>
              <a:t> of LHCONE network routing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2A4C5-19E6-C447-AB84-85B0EEA8011D}"/>
              </a:ext>
            </a:extLst>
          </p:cNvPr>
          <p:cNvSpPr/>
          <p:nvPr/>
        </p:nvSpPr>
        <p:spPr>
          <a:xfrm>
            <a:off x="2160484" y="2257069"/>
            <a:ext cx="8212804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ALTO+Rucio</a:t>
            </a:r>
            <a:r>
              <a:rPr lang="en-US" sz="2400" dirty="0"/>
              <a:t> Integration: Data Flow Orchestration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8108775C-4504-ED4D-A2C6-19E548365F9F}"/>
              </a:ext>
            </a:extLst>
          </p:cNvPr>
          <p:cNvSpPr/>
          <p:nvPr/>
        </p:nvSpPr>
        <p:spPr>
          <a:xfrm>
            <a:off x="2757793" y="2983749"/>
            <a:ext cx="484632" cy="2023151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A4D28243-6338-C844-8568-E59E5CEDDA0E}"/>
              </a:ext>
            </a:extLst>
          </p:cNvPr>
          <p:cNvSpPr/>
          <p:nvPr/>
        </p:nvSpPr>
        <p:spPr>
          <a:xfrm>
            <a:off x="3355104" y="4354653"/>
            <a:ext cx="484632" cy="65224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5E641-04B3-2545-A5AA-0983E975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5B106-F154-DA4C-BC5D-E104CBC44DBE}"/>
              </a:ext>
            </a:extLst>
          </p:cNvPr>
          <p:cNvSpPr/>
          <p:nvPr/>
        </p:nvSpPr>
        <p:spPr>
          <a:xfrm>
            <a:off x="2160484" y="3631984"/>
            <a:ext cx="8212804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ALTO/TCN+FTS Integration: Scheduling of Data Movement Tasks</a:t>
            </a:r>
          </a:p>
        </p:txBody>
      </p:sp>
    </p:spTree>
    <p:extLst>
      <p:ext uri="{BB962C8B-B14F-4D97-AF65-F5344CB8AC3E}">
        <p14:creationId xmlns:p14="http://schemas.microsoft.com/office/powerpoint/2010/main" val="134928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DF66-F76A-BF4A-ACCB-E430D7EF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Hackathon Achievement I: </a:t>
            </a:r>
            <a:r>
              <a:rPr lang="en-US" sz="4000" dirty="0" err="1"/>
              <a:t>GeoIP</a:t>
            </a:r>
            <a:r>
              <a:rPr lang="en-US" sz="4000" dirty="0"/>
              <a:t> and </a:t>
            </a:r>
            <a:r>
              <a:rPr lang="en-US" sz="4000" dirty="0" err="1"/>
              <a:t>GeoDistance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10D4-B86B-D149-B371-2B12C40C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15" y="1482786"/>
            <a:ext cx="10515600" cy="4351338"/>
          </a:xfrm>
        </p:spPr>
        <p:txBody>
          <a:bodyPr/>
          <a:lstStyle/>
          <a:p>
            <a:pPr marL="457200" lvl="0" indent="-317500">
              <a:spcBef>
                <a:spcPts val="1200"/>
              </a:spcBef>
              <a:buSzPts val="1400"/>
              <a:buChar char="●"/>
            </a:pPr>
            <a:r>
              <a:rPr lang="en-US" dirty="0"/>
              <a:t>Providing </a:t>
            </a:r>
            <a:r>
              <a:rPr lang="en-US" dirty="0" err="1"/>
              <a:t>geoip</a:t>
            </a:r>
            <a:r>
              <a:rPr lang="en-US" dirty="0"/>
              <a:t> property using the standard ALTO endpoint property service </a:t>
            </a:r>
            <a:r>
              <a:rPr lang="en-US" b="1" dirty="0"/>
              <a:t>[RFC 9240]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US" dirty="0"/>
              <a:t>Providing geo distance between endpoints using the standard ALTO Endpoint Cost Service (ECS) </a:t>
            </a:r>
            <a:r>
              <a:rPr lang="en-US" b="1" dirty="0"/>
              <a:t>[RFC 7285]</a:t>
            </a:r>
          </a:p>
        </p:txBody>
      </p:sp>
      <p:pic>
        <p:nvPicPr>
          <p:cNvPr id="4" name="Google Shape;1442;p32">
            <a:extLst>
              <a:ext uri="{FF2B5EF4-FFF2-40B4-BE49-F238E27FC236}">
                <a16:creationId xmlns:a16="http://schemas.microsoft.com/office/drawing/2014/main" id="{5717AC54-C2FB-054F-A445-83F8D775FC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766" y="3580965"/>
            <a:ext cx="5736453" cy="283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43;p32">
            <a:extLst>
              <a:ext uri="{FF2B5EF4-FFF2-40B4-BE49-F238E27FC236}">
                <a16:creationId xmlns:a16="http://schemas.microsoft.com/office/drawing/2014/main" id="{46870E15-5D0D-4A42-95FA-4D0FDEE4C4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376" y="3565467"/>
            <a:ext cx="5309457" cy="2839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23695B-9F9D-754E-A125-AB305D5A5340}"/>
              </a:ext>
            </a:extLst>
          </p:cNvPr>
          <p:cNvSpPr txBox="1"/>
          <p:nvPr/>
        </p:nvSpPr>
        <p:spPr>
          <a:xfrm>
            <a:off x="1332853" y="6431799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49C6F-0D72-0744-B03B-CE0F17393A26}"/>
              </a:ext>
            </a:extLst>
          </p:cNvPr>
          <p:cNvSpPr txBox="1"/>
          <p:nvPr/>
        </p:nvSpPr>
        <p:spPr>
          <a:xfrm>
            <a:off x="8008856" y="6420226"/>
            <a:ext cx="23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Config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84E6E8B-5AA1-5844-9D5D-B4EDD4B4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DF66-F76A-BF4A-ACCB-E430D7EF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Hackathon Achievement II: Obtain Routing Paths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2BB6D9-9A1B-E14D-8277-0251196607B4}"/>
              </a:ext>
            </a:extLst>
          </p:cNvPr>
          <p:cNvSpPr/>
          <p:nvPr/>
        </p:nvSpPr>
        <p:spPr>
          <a:xfrm>
            <a:off x="4574813" y="2620509"/>
            <a:ext cx="1999815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FIB/DP driven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D940C-BE26-C148-BF62-1F70AE3ADF93}"/>
              </a:ext>
            </a:extLst>
          </p:cNvPr>
          <p:cNvSpPr/>
          <p:nvPr/>
        </p:nvSpPr>
        <p:spPr>
          <a:xfrm>
            <a:off x="2150369" y="2567126"/>
            <a:ext cx="1689279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Config-&gt;FIB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A134C6-2589-2648-9AA6-664CC923890A}"/>
              </a:ext>
            </a:extLst>
          </p:cNvPr>
          <p:cNvSpPr/>
          <p:nvPr/>
        </p:nvSpPr>
        <p:spPr>
          <a:xfrm>
            <a:off x="6953652" y="3402643"/>
            <a:ext cx="1686081" cy="69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Samples (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netflow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sflow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73B34-FC27-814D-852D-F0C57C278677}"/>
              </a:ext>
            </a:extLst>
          </p:cNvPr>
          <p:cNvSpPr/>
          <p:nvPr/>
        </p:nvSpPr>
        <p:spPr>
          <a:xfrm>
            <a:off x="8769571" y="3402642"/>
            <a:ext cx="1213971" cy="682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PerfSonar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(ICMP)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E6005-FE3B-B940-B664-390079C7AFEB}"/>
              </a:ext>
            </a:extLst>
          </p:cNvPr>
          <p:cNvSpPr/>
          <p:nvPr/>
        </p:nvSpPr>
        <p:spPr>
          <a:xfrm>
            <a:off x="4574812" y="4226077"/>
            <a:ext cx="1008433" cy="13909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Looking Glass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8BDE6-BD39-C64E-B11F-72877C46E437}"/>
              </a:ext>
            </a:extLst>
          </p:cNvPr>
          <p:cNvSpPr/>
          <p:nvPr/>
        </p:nvSpPr>
        <p:spPr>
          <a:xfrm>
            <a:off x="1450914" y="4464614"/>
            <a:ext cx="7730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adjac</a:t>
            </a:r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BB8CB-3558-684E-B29E-C4597CAAD6D9}"/>
              </a:ext>
            </a:extLst>
          </p:cNvPr>
          <p:cNvSpPr/>
          <p:nvPr/>
        </p:nvSpPr>
        <p:spPr>
          <a:xfrm>
            <a:off x="2295554" y="44646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subnets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482E8A-716F-0D48-83D6-A30BAEBB3C7D}"/>
              </a:ext>
            </a:extLst>
          </p:cNvPr>
          <p:cNvSpPr/>
          <p:nvPr/>
        </p:nvSpPr>
        <p:spPr>
          <a:xfrm>
            <a:off x="3347569" y="4464614"/>
            <a:ext cx="74440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BGP 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322C19-3678-5347-8642-AFCBB010986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837440" y="3958046"/>
            <a:ext cx="914560" cy="5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F16C79-8809-B742-BDC9-B6F10662CA69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2752754" y="3958045"/>
            <a:ext cx="242255" cy="5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1689A-AF0C-2345-A78E-14049C6E0140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3347568" y="3958046"/>
            <a:ext cx="372204" cy="50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220FEB-E47F-FC43-8C1B-160993D474C8}"/>
              </a:ext>
            </a:extLst>
          </p:cNvPr>
          <p:cNvSpPr/>
          <p:nvPr/>
        </p:nvSpPr>
        <p:spPr>
          <a:xfrm>
            <a:off x="6942589" y="4237086"/>
            <a:ext cx="1722101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&lt;switch interface 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pkt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attr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&gt;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3A55BF-15CC-E645-A2EA-2C261CF7F273}"/>
              </a:ext>
            </a:extLst>
          </p:cNvPr>
          <p:cNvCxnSpPr>
            <a:stCxn id="23" idx="0"/>
          </p:cNvCxnSpPr>
          <p:nvPr/>
        </p:nvCxnSpPr>
        <p:spPr>
          <a:xfrm flipV="1">
            <a:off x="7803640" y="3983802"/>
            <a:ext cx="162820" cy="25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888FDA6-7DC0-B94D-99E4-570F6B806894}"/>
              </a:ext>
            </a:extLst>
          </p:cNvPr>
          <p:cNvSpPr/>
          <p:nvPr/>
        </p:nvSpPr>
        <p:spPr>
          <a:xfrm>
            <a:off x="8769571" y="4226354"/>
            <a:ext cx="1213971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&lt;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src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dst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, &lt;metric, </a:t>
            </a:r>
            <a:r>
              <a:rPr lang="en-US" dirty="0" err="1">
                <a:solidFill>
                  <a:prstClr val="white"/>
                </a:solidFill>
                <a:latin typeface="Calibri" panose="020F0502020204030204"/>
              </a:rPr>
              <a:t>val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&gt;&gt;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8FD34-2FD6-2B45-8353-69A22FE90FDD}"/>
              </a:ext>
            </a:extLst>
          </p:cNvPr>
          <p:cNvSpPr/>
          <p:nvPr/>
        </p:nvSpPr>
        <p:spPr>
          <a:xfrm>
            <a:off x="5708010" y="4241102"/>
            <a:ext cx="866616" cy="1390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P4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3E4AAB-AE71-824C-8BA6-A4F36CD187CF}"/>
              </a:ext>
            </a:extLst>
          </p:cNvPr>
          <p:cNvSpPr/>
          <p:nvPr/>
        </p:nvSpPr>
        <p:spPr>
          <a:xfrm>
            <a:off x="6935446" y="2693769"/>
            <a:ext cx="3014116" cy="5731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G2 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D3C233-847E-CE4F-B467-B58B8680298A}"/>
              </a:ext>
            </a:extLst>
          </p:cNvPr>
          <p:cNvSpPr/>
          <p:nvPr/>
        </p:nvSpPr>
        <p:spPr>
          <a:xfrm>
            <a:off x="1412278" y="2409462"/>
            <a:ext cx="2717060" cy="4171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/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Control Plane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09178A-5D67-734B-91E1-EF373F21FAEC}"/>
              </a:ext>
            </a:extLst>
          </p:cNvPr>
          <p:cNvSpPr/>
          <p:nvPr/>
        </p:nvSpPr>
        <p:spPr>
          <a:xfrm>
            <a:off x="4368037" y="2409463"/>
            <a:ext cx="2343429" cy="417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/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Data Plane Control: FIB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5A2F2E-5ABB-264D-9C68-55DE68F69C29}"/>
              </a:ext>
            </a:extLst>
          </p:cNvPr>
          <p:cNvSpPr/>
          <p:nvPr/>
        </p:nvSpPr>
        <p:spPr>
          <a:xfrm>
            <a:off x="6825564" y="2409463"/>
            <a:ext cx="3619807" cy="4171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77"/>
            <a:r>
              <a:rPr lang="en-US" dirty="0">
                <a:solidFill>
                  <a:schemeClr val="tx1"/>
                </a:solidFill>
                <a:latin typeface="Calibri" panose="020F0502020204030204"/>
              </a:rPr>
              <a:t>Data Plane Data: Sample</a:t>
            </a:r>
          </a:p>
        </p:txBody>
      </p: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C67A7855-238A-7F40-879A-7AC0FBBD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556" y="6460165"/>
            <a:ext cx="2743200" cy="365125"/>
          </a:xfrm>
        </p:spPr>
        <p:txBody>
          <a:bodyPr/>
          <a:lstStyle/>
          <a:p>
            <a:pPr defTabSz="914377"/>
            <a:fld id="{C486A940-7C7B-1E48-A259-ED7E53B3A40C}" type="slidenum"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pPr defTabSz="914377"/>
              <a:t>6</a:t>
            </a:fld>
            <a:endParaRPr lang="en-US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1BEDC5-9802-2D48-A145-76F9DB9D6015}"/>
              </a:ext>
            </a:extLst>
          </p:cNvPr>
          <p:cNvSpPr/>
          <p:nvPr/>
        </p:nvSpPr>
        <p:spPr>
          <a:xfrm rot="5400000">
            <a:off x="8767143" y="4003163"/>
            <a:ext cx="2923227" cy="3301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Equivalent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684550-96E9-884E-9083-DF0B12D440A5}"/>
              </a:ext>
            </a:extLst>
          </p:cNvPr>
          <p:cNvSpPr/>
          <p:nvPr/>
        </p:nvSpPr>
        <p:spPr>
          <a:xfrm>
            <a:off x="1432128" y="1489122"/>
            <a:ext cx="9013243" cy="703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IETF ALTO Protocol as Front End</a:t>
            </a:r>
          </a:p>
        </p:txBody>
      </p:sp>
    </p:spTree>
    <p:extLst>
      <p:ext uri="{BB962C8B-B14F-4D97-AF65-F5344CB8AC3E}">
        <p14:creationId xmlns:p14="http://schemas.microsoft.com/office/powerpoint/2010/main" val="300854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787B-57C2-EE42-B285-13334C8A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FIB/LG and DP Sampling Implementation</a:t>
            </a:r>
          </a:p>
        </p:txBody>
      </p:sp>
      <p:pic>
        <p:nvPicPr>
          <p:cNvPr id="4" name="Google Shape;1464;p35">
            <a:extLst>
              <a:ext uri="{FF2B5EF4-FFF2-40B4-BE49-F238E27FC236}">
                <a16:creationId xmlns:a16="http://schemas.microsoft.com/office/drawing/2014/main" id="{B474B7E5-E6E2-9C41-98CF-58417B21EF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358" y="2185261"/>
            <a:ext cx="5234645" cy="1937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6C8EB-6CC4-7945-9236-2C4EFC5FE1AD}"/>
              </a:ext>
            </a:extLst>
          </p:cNvPr>
          <p:cNvSpPr txBox="1"/>
          <p:nvPr/>
        </p:nvSpPr>
        <p:spPr>
          <a:xfrm>
            <a:off x="613266" y="1676504"/>
            <a:ext cx="494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FIB Retrieval (LG; deployment at CERN and GEANT)</a:t>
            </a:r>
          </a:p>
        </p:txBody>
      </p:sp>
      <p:pic>
        <p:nvPicPr>
          <p:cNvPr id="6" name="Google Shape;1493;p39">
            <a:extLst>
              <a:ext uri="{FF2B5EF4-FFF2-40B4-BE49-F238E27FC236}">
                <a16:creationId xmlns:a16="http://schemas.microsoft.com/office/drawing/2014/main" id="{67194896-471A-514C-9F79-99FD70CD01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814" y="2060020"/>
            <a:ext cx="4824986" cy="1997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AFBFE-7373-2745-B0E7-34FC26EC2D21}"/>
              </a:ext>
            </a:extLst>
          </p:cNvPr>
          <p:cNvSpPr txBox="1"/>
          <p:nvPr/>
        </p:nvSpPr>
        <p:spPr>
          <a:xfrm>
            <a:off x="6685411" y="1676504"/>
            <a:ext cx="462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+ Equivalent Class (Deployment at NRP)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9D900E-539C-5D43-8D64-BA4766B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556" y="6460165"/>
            <a:ext cx="2743200" cy="365125"/>
          </a:xfrm>
        </p:spPr>
        <p:txBody>
          <a:bodyPr/>
          <a:lstStyle/>
          <a:p>
            <a:pPr defTabSz="914377"/>
            <a:fld id="{C486A940-7C7B-1E48-A259-ED7E53B3A40C}" type="slidenum"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pPr defTabSz="914377"/>
              <a:t>7</a:t>
            </a:fld>
            <a:endParaRPr lang="en-US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09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24F-C3CF-A54A-ADA1-321CD92A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Achievement III: </a:t>
            </a:r>
            <a:r>
              <a:rPr lang="en-US" dirty="0" err="1"/>
              <a:t>openalto.org</a:t>
            </a:r>
            <a:r>
              <a:rPr lang="en-US" dirty="0"/>
              <a:t> as Global Query Orchestration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74DC-B042-4F4F-BA75-4B5E88FC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progress, not complete implementation by end of Hackathon</a:t>
            </a:r>
          </a:p>
          <a:p>
            <a:r>
              <a:rPr lang="en-US" dirty="0"/>
              <a:t>High-level protocol query process: </a:t>
            </a:r>
            <a:r>
              <a:rPr lang="en-US" dirty="0" err="1"/>
              <a:t>openalto.org</a:t>
            </a:r>
            <a:r>
              <a:rPr lang="en-US" dirty="0"/>
              <a:t> orchestrates the multi-domain query process for LHCONE: </a:t>
            </a:r>
          </a:p>
          <a:p>
            <a:pPr lvl="1"/>
            <a:r>
              <a:rPr lang="en-US" dirty="0"/>
              <a:t>Lookup </a:t>
            </a:r>
            <a:r>
              <a:rPr lang="en-US" dirty="0" err="1"/>
              <a:t>srcIP</a:t>
            </a:r>
            <a:r>
              <a:rPr lang="en-US" dirty="0"/>
              <a:t> in Internet Routing Registry (IRR) to obtain source AS </a:t>
            </a:r>
          </a:p>
          <a:p>
            <a:pPr lvl="1"/>
            <a:r>
              <a:rPr lang="en-US" dirty="0"/>
              <a:t>Query ALTO server of source AS to obtain AS path</a:t>
            </a:r>
          </a:p>
          <a:p>
            <a:pPr lvl="1"/>
            <a:r>
              <a:rPr lang="en-US" dirty="0" err="1"/>
              <a:t>openalto.org</a:t>
            </a:r>
            <a:r>
              <a:rPr lang="en-US" dirty="0"/>
              <a:t> refines the AS path to obtain </a:t>
            </a:r>
            <a:r>
              <a:rPr lang="en-US" dirty="0">
                <a:solidFill>
                  <a:srgbClr val="C00000"/>
                </a:solidFill>
              </a:rPr>
              <a:t>general path</a:t>
            </a:r>
            <a:r>
              <a:rPr lang="en-US" dirty="0"/>
              <a:t> representation</a:t>
            </a:r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6F0F33A-D51C-1543-A970-58E4439D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2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B87E-6F69-2246-9FCB-CF0ED7CB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Hackathon Achievement IV: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FD75-3299-4E4E-8438-897BE4F5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new ALTO resources to guide </a:t>
            </a:r>
            <a:r>
              <a:rPr lang="en-US" dirty="0" err="1"/>
              <a:t>Rucio</a:t>
            </a:r>
            <a:r>
              <a:rPr lang="en-US" dirty="0"/>
              <a:t> source selection</a:t>
            </a:r>
          </a:p>
          <a:p>
            <a:r>
              <a:rPr lang="en-US" dirty="0"/>
              <a:t>Specify general path to modify FTS scheduling</a:t>
            </a:r>
          </a:p>
          <a:p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C49705E-E30C-7E42-929D-65F3A1D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095" y="6295113"/>
            <a:ext cx="731600" cy="524800"/>
          </a:xfrm>
        </p:spPr>
        <p:txBody>
          <a:bodyPr/>
          <a:lstStyle/>
          <a:p>
            <a:fld id="{C486A940-7C7B-1E48-A259-ED7E53B3A4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721</Words>
  <Application>Microsoft Macintosh PowerPoint</Application>
  <PresentationFormat>Widescreen</PresentationFormat>
  <Paragraphs>114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Alfa Slab One</vt:lpstr>
      <vt:lpstr>Arial</vt:lpstr>
      <vt:lpstr>Calibri</vt:lpstr>
      <vt:lpstr>Calibri Light</vt:lpstr>
      <vt:lpstr>Times New Roman</vt:lpstr>
      <vt:lpstr>Office Theme</vt:lpstr>
      <vt:lpstr>1_Office Theme</vt:lpstr>
      <vt:lpstr>Application Layer Traffic Optimization (ALTO) WG    OpenALTO Implementation, Deployment  Supporting LHCONE Use Cases  Presenter: Lauren Delwiche on behalf of team (Jensen, Kai, …)</vt:lpstr>
      <vt:lpstr>Context: OpenALTO, openalto.org</vt:lpstr>
      <vt:lpstr>Context: LHCONE </vt:lpstr>
      <vt:lpstr>Context: LHCONE, openalto.org Use Cases</vt:lpstr>
      <vt:lpstr>Hackathon Achievement I: GeoIP and GeoDistance</vt:lpstr>
      <vt:lpstr>Hackathon Achievement II: Obtain Routing Paths</vt:lpstr>
      <vt:lpstr>FIB/LG and DP Sampling Implementation</vt:lpstr>
      <vt:lpstr>Hackathon Achievement III: openalto.org as Global Query Orchestration Platform</vt:lpstr>
      <vt:lpstr>Hackathon Achievement IV: Integration</vt:lpstr>
      <vt:lpstr>Backup</vt:lpstr>
      <vt:lpstr>Using the Visibility Information: Rucio</vt:lpstr>
      <vt:lpstr>Integration w/ FTS Architecture</vt:lpstr>
      <vt:lpstr>Hackathon: CERN Case (First Hop)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Nets</dc:title>
  <dc:creator>Microsoft Office User</dc:creator>
  <cp:lastModifiedBy>Microsoft Office User</cp:lastModifiedBy>
  <cp:revision>30</cp:revision>
  <dcterms:created xsi:type="dcterms:W3CDTF">2022-09-16T23:31:01Z</dcterms:created>
  <dcterms:modified xsi:type="dcterms:W3CDTF">2022-11-06T03:19:49Z</dcterms:modified>
</cp:coreProperties>
</file>