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TRXWpATtH4aR57kQFe0KAAsaO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4" name="Google Shape;14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5" name="Google Shape;1455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3" name="Google Shape;15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83d8b967d8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0" name="Google Shape;1570;g183d8b967d8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1" name="Google Shape;1571;g183d8b967d8_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83d8b967d8_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0" name="Google Shape;1580;g183d8b967d8_7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1" name="Google Shape;1581;g183d8b967d8_7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5" name="Google Shape;15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1" name="Google Shape;16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1" name="Google Shape;1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1" name="Google Shape;14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83d8b967d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8" name="Google Shape;1478;g183d8b967d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3" name="Google Shape;14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Wording: Initial, not to change the default Rucio selecting data movement. GeoDistance is a default data movement selection mechanism in Rucio, and we now use alto to provide the standard implementation. Unifying the interface. Use download file; or use Web service</a:t>
            </a:r>
            <a:endParaRPr/>
          </a:p>
        </p:txBody>
      </p:sp>
      <p:sp>
        <p:nvSpPr>
          <p:cNvPr id="1494" name="Google Shape;149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Wording: Initial, not to change the default Rucio selecting data movement. GeoDistance is a default data movement selection mechanism in Rucio, and we now use alto to provide the standard implementation. Unifying the interface. Use download file; or use Web service</a:t>
            </a:r>
            <a:endParaRPr/>
          </a:p>
        </p:txBody>
      </p:sp>
      <p:sp>
        <p:nvSpPr>
          <p:cNvPr id="1506" name="Google Shape;15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2" name="Google Shape;15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183d8b967d8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7" name="Google Shape;1547;g183d8b967d8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6" name="Google Shape;15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5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5" name="Google Shape;15;p15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6" name="Google Shape;16;p15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7" name="Google Shape;17;p15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8" name="Google Shape;18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Google Shape;19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" name="Google Shape;20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" name="Google Shape;21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" name="Google Shape;22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" name="Google Shape;23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" name="Google Shape;24;p15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5" name="Google Shape;25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26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27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28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29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30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" name="Google Shape;31;p15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2" name="Google Shape;32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" name="Google Shape;36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" name="Google Shape;37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" name="Google Shape;38;p15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9" name="Google Shape;39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" name="Google Shape;40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" name="Google Shape;42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" name="Google Shape;43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" name="Google Shape;45;p15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6" name="Google Shape;46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47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48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" name="Google Shape;49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Google Shape;51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" name="Google Shape;52;p15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3" name="Google Shape;53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" name="Google Shape;54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55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56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57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" name="Google Shape;58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" name="Google Shape;59;p15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0" name="Google Shape;60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62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63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" name="Google Shape;65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" name="Google Shape;66;p15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7" name="Google Shape;67;p1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Google Shape;68;p1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69;p1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Google Shape;70;p1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71;p1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72;p1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3" name="Google Shape;73;p15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74" name="Google Shape;74;p15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5" name="Google Shape;75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76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77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78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79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80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" name="Google Shape;81;p15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2" name="Google Shape;82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Google Shape;83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84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85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86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87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" name="Google Shape;88;p15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9" name="Google Shape;89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90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" name="Google Shape;95;p15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6" name="Google Shape;96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Google Shape;101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" name="Google Shape;102;p15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3" name="Google Shape;103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Google Shape;107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15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0" name="Google Shape;110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Google Shape;112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Google Shape;113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14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" name="Google Shape;116;p15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7" name="Google Shape;117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19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20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" name="Google Shape;123;p15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4" name="Google Shape;124;p1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26;p1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" name="Google Shape;127;p1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1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30" name="Google Shape;130;p15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31" name="Google Shape;1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38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760" name="Google Shape;760;p38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761" name="Google Shape;761;p38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762" name="Google Shape;762;p38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63" name="Google Shape;763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6" name="Google Shape;766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9" name="Google Shape;769;p38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70" name="Google Shape;770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1" name="Google Shape;771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2" name="Google Shape;772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3" name="Google Shape;773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4" name="Google Shape;774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6" name="Google Shape;776;p38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77" name="Google Shape;777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3" name="Google Shape;783;p38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84" name="Google Shape;784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0" name="Google Shape;790;p38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91" name="Google Shape;791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7" name="Google Shape;797;p38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98" name="Google Shape;798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1" name="Google Shape;801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2" name="Google Shape;802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4" name="Google Shape;804;p38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05" name="Google Shape;805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1" name="Google Shape;811;p38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12" name="Google Shape;812;p3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3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3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3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6" name="Google Shape;816;p3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3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18" name="Google Shape;818;p38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819" name="Google Shape;819;p38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20" name="Google Shape;820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6" name="Google Shape;826;p38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27" name="Google Shape;827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0" name="Google Shape;830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1" name="Google Shape;831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3" name="Google Shape;833;p38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34" name="Google Shape;834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7" name="Google Shape;837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8" name="Google Shape;838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0" name="Google Shape;840;p38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41" name="Google Shape;841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3" name="Google Shape;843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4" name="Google Shape;844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5" name="Google Shape;845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7" name="Google Shape;847;p38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48" name="Google Shape;848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4" name="Google Shape;854;p38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55" name="Google Shape;855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1" name="Google Shape;861;p38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62" name="Google Shape;862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8" name="Google Shape;868;p38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69" name="Google Shape;869;p3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3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3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3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3" name="Google Shape;873;p3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4" name="Google Shape;874;p3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875" name="Google Shape;875;p38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876" name="Google Shape;8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8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9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880" name="Google Shape;880;p39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881" name="Google Shape;881;p39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882" name="Google Shape;882;p39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83" name="Google Shape;883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6" name="Google Shape;886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7" name="Google Shape;887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8" name="Google Shape;888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9" name="Google Shape;889;p39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90" name="Google Shape;890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4" name="Google Shape;894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6" name="Google Shape;896;p39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97" name="Google Shape;897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0" name="Google Shape;900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1" name="Google Shape;901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3" name="Google Shape;903;p39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04" name="Google Shape;904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8" name="Google Shape;908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0" name="Google Shape;910;p39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11" name="Google Shape;911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7" name="Google Shape;917;p39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18" name="Google Shape;918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1" name="Google Shape;921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2" name="Google Shape;922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3" name="Google Shape;923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24" name="Google Shape;924;p39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25" name="Google Shape;925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6" name="Google Shape;926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8" name="Google Shape;928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9" name="Google Shape;929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1" name="Google Shape;931;p39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32" name="Google Shape;932;p3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3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3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3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3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3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38" name="Google Shape;938;p39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939" name="Google Shape;939;p39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40" name="Google Shape;940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3" name="Google Shape;943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6" name="Google Shape;946;p39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47" name="Google Shape;947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3" name="Google Shape;953;p39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54" name="Google Shape;954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6" name="Google Shape;956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7" name="Google Shape;957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8" name="Google Shape;958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0" name="Google Shape;960;p39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61" name="Google Shape;961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4" name="Google Shape;964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7" name="Google Shape;967;p39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68" name="Google Shape;968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4" name="Google Shape;974;p39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75" name="Google Shape;975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1" name="Google Shape;981;p39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82" name="Google Shape;982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4" name="Google Shape;984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5" name="Google Shape;985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8" name="Google Shape;988;p39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89" name="Google Shape;989;p3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3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3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3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3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4" name="Google Shape;994;p3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95" name="Google Shape;995;p39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996" name="Google Shape;99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39"/>
          <p:cNvSpPr txBox="1"/>
          <p:nvPr>
            <p:ph type="title"/>
          </p:nvPr>
        </p:nvSpPr>
        <p:spPr>
          <a:xfrm>
            <a:off x="609600" y="273048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8" name="Google Shape;998;p39"/>
          <p:cNvSpPr txBox="1"/>
          <p:nvPr>
            <p:ph idx="1" type="body"/>
          </p:nvPr>
        </p:nvSpPr>
        <p:spPr>
          <a:xfrm>
            <a:off x="4767383" y="273051"/>
            <a:ext cx="6815200" cy="5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9" name="Google Shape;999;p39"/>
          <p:cNvSpPr txBox="1"/>
          <p:nvPr>
            <p:ph idx="2" type="body"/>
          </p:nvPr>
        </p:nvSpPr>
        <p:spPr>
          <a:xfrm>
            <a:off x="609600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39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40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003" name="Google Shape;1003;p40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004" name="Google Shape;1004;p40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005" name="Google Shape;1005;p40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06" name="Google Shape;1006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9" name="Google Shape;1009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2" name="Google Shape;1012;p40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13" name="Google Shape;1013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6" name="Google Shape;1016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9" name="Google Shape;1019;p40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20" name="Google Shape;1020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6" name="Google Shape;1026;p40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27" name="Google Shape;1027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8" name="Google Shape;1028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1" name="Google Shape;1031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3" name="Google Shape;1033;p40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34" name="Google Shape;1034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7" name="Google Shape;1037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0" name="Google Shape;1040;p40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41" name="Google Shape;1041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4" name="Google Shape;1044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5" name="Google Shape;1045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6" name="Google Shape;1046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7" name="Google Shape;1047;p40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48" name="Google Shape;1048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4" name="Google Shape;1054;p40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55" name="Google Shape;1055;p4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4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4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8" name="Google Shape;1058;p4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9" name="Google Shape;1059;p4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4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61" name="Google Shape;1061;p40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062" name="Google Shape;1062;p40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63" name="Google Shape;1063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9" name="Google Shape;1069;p40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70" name="Google Shape;1070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6" name="Google Shape;1076;p40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77" name="Google Shape;1077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3" name="Google Shape;1083;p40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84" name="Google Shape;1084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0" name="Google Shape;1090;p40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91" name="Google Shape;1091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7" name="Google Shape;1097;p40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98" name="Google Shape;1098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4" name="Google Shape;1104;p40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05" name="Google Shape;1105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8" name="Google Shape;1108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9" name="Google Shape;1109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1" name="Google Shape;1111;p40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12" name="Google Shape;1112;p4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4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4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5" name="Google Shape;1115;p4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6" name="Google Shape;1116;p4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4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18" name="Google Shape;1118;p40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119" name="Google Shape;111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40"/>
          <p:cNvSpPr txBox="1"/>
          <p:nvPr>
            <p:ph type="title"/>
          </p:nvPr>
        </p:nvSpPr>
        <p:spPr>
          <a:xfrm>
            <a:off x="2389553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21" name="Google Shape;1121;p40"/>
          <p:cNvSpPr/>
          <p:nvPr>
            <p:ph idx="2" type="pic"/>
          </p:nvPr>
        </p:nvSpPr>
        <p:spPr>
          <a:xfrm>
            <a:off x="2389553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22" name="Google Shape;1122;p40"/>
          <p:cNvSpPr txBox="1"/>
          <p:nvPr>
            <p:ph idx="1" type="body"/>
          </p:nvPr>
        </p:nvSpPr>
        <p:spPr>
          <a:xfrm>
            <a:off x="2389553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333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333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333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333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333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40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>
  <p:cSld name="Title and Vertical Text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41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126" name="Google Shape;1126;p41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127" name="Google Shape;1127;p41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128" name="Google Shape;1128;p41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29" name="Google Shape;1129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0" name="Google Shape;1130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1" name="Google Shape;1131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5" name="Google Shape;1135;p41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36" name="Google Shape;1136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7" name="Google Shape;1137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2" name="Google Shape;1142;p41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43" name="Google Shape;1143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6" name="Google Shape;1146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9" name="Google Shape;1149;p41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50" name="Google Shape;1150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1" name="Google Shape;1151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6" name="Google Shape;1156;p41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57" name="Google Shape;1157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8" name="Google Shape;1158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1" name="Google Shape;1161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2" name="Google Shape;1162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63" name="Google Shape;1163;p41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64" name="Google Shape;1164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5" name="Google Shape;1165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6" name="Google Shape;1166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7" name="Google Shape;1167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8" name="Google Shape;1168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0" name="Google Shape;1170;p41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71" name="Google Shape;1171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2" name="Google Shape;1172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4" name="Google Shape;1174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7" name="Google Shape;1177;p41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78" name="Google Shape;1178;p4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4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4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4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4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4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84" name="Google Shape;1184;p41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185" name="Google Shape;1185;p41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86" name="Google Shape;1186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2" name="Google Shape;1192;p41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93" name="Google Shape;1193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9" name="Google Shape;1199;p41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00" name="Google Shape;1200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6" name="Google Shape;1206;p41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07" name="Google Shape;1207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3" name="Google Shape;1213;p41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14" name="Google Shape;1214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0" name="Google Shape;1220;p41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21" name="Google Shape;1221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7" name="Google Shape;1227;p41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28" name="Google Shape;1228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4" name="Google Shape;1234;p41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35" name="Google Shape;1235;p4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4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4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4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4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" name="Google Shape;1240;p4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41" name="Google Shape;1241;p41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242" name="Google Shape;124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1"/>
          <p:cNvSpPr txBox="1"/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4" name="Google Shape;1244;p41"/>
          <p:cNvSpPr txBox="1"/>
          <p:nvPr>
            <p:ph idx="1" type="body"/>
          </p:nvPr>
        </p:nvSpPr>
        <p:spPr>
          <a:xfrm>
            <a:off x="1320800" y="1981200"/>
            <a:ext cx="955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5" name="Google Shape;1245;p41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>
  <p:cSld name="Vertical Title and Text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42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248" name="Google Shape;1248;p42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249" name="Google Shape;1249;p42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250" name="Google Shape;1250;p42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51" name="Google Shape;1251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7" name="Google Shape;1257;p42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58" name="Google Shape;1258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9" name="Google Shape;1259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4" name="Google Shape;1264;p42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65" name="Google Shape;1265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" name="Google Shape;1267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9" name="Google Shape;1269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1" name="Google Shape;1271;p42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72" name="Google Shape;1272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8" name="Google Shape;1278;p42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79" name="Google Shape;1279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0" name="Google Shape;1280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1" name="Google Shape;1281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2" name="Google Shape;1282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3" name="Google Shape;1283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5" name="Google Shape;1285;p42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86" name="Google Shape;1286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7" name="Google Shape;1287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8" name="Google Shape;1288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9" name="Google Shape;1289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0" name="Google Shape;1290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1" name="Google Shape;1291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2" name="Google Shape;1292;p42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93" name="Google Shape;1293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4" name="Google Shape;1294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5" name="Google Shape;1295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6" name="Google Shape;1296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9" name="Google Shape;1299;p42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00" name="Google Shape;1300;p4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4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2" name="Google Shape;1302;p4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3" name="Google Shape;1303;p4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4" name="Google Shape;1304;p4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5" name="Google Shape;1305;p4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06" name="Google Shape;1306;p42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307" name="Google Shape;1307;p42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08" name="Google Shape;1308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1" name="Google Shape;1311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2" name="Google Shape;1312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3" name="Google Shape;1313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4" name="Google Shape;1314;p42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15" name="Google Shape;1315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" name="Google Shape;1318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1" name="Google Shape;1321;p42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22" name="Google Shape;1322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5" name="Google Shape;1325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6" name="Google Shape;1326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7" name="Google Shape;1327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8" name="Google Shape;1328;p42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29" name="Google Shape;1329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1" name="Google Shape;1331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2" name="Google Shape;1332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3" name="Google Shape;1333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5" name="Google Shape;1335;p42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36" name="Google Shape;1336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8" name="Google Shape;1338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9" name="Google Shape;1339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0" name="Google Shape;1340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2" name="Google Shape;1342;p42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43" name="Google Shape;1343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5" name="Google Shape;1345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6" name="Google Shape;1346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7" name="Google Shape;1347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8" name="Google Shape;1348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9" name="Google Shape;1349;p42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50" name="Google Shape;1350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3" name="Google Shape;1353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6" name="Google Shape;1356;p42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57" name="Google Shape;1357;p4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4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4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4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1" name="Google Shape;1361;p4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4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363" name="Google Shape;1363;p42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1364" name="Google Shape;136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42"/>
          <p:cNvSpPr txBox="1"/>
          <p:nvPr>
            <p:ph type="title"/>
          </p:nvPr>
        </p:nvSpPr>
        <p:spPr>
          <a:xfrm>
            <a:off x="8483600" y="609600"/>
            <a:ext cx="2387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6" name="Google Shape;1366;p42"/>
          <p:cNvSpPr txBox="1"/>
          <p:nvPr>
            <p:ph idx="1" type="body"/>
          </p:nvPr>
        </p:nvSpPr>
        <p:spPr>
          <a:xfrm>
            <a:off x="1320800" y="609600"/>
            <a:ext cx="6975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7" name="Google Shape;1367;p42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6" name="Google Shape;1376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377" name="Google Shape;1377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378" name="Google Shape;1378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1" name="Google Shape;138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2" name="Google Shape;138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8" name="Google Shape;1388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9" name="Google Shape;138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0" name="Google Shape;139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1" name="Google Shape;139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4" name="Google Shape;1394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95" name="Google Shape;13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6" name="Google Shape;13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0" name="Google Shape;1400;p2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01" name="Google Shape;1401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5" name="Google Shape;140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0" name="Google Shape;1410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1" name="Google Shape;1411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2" name="Google Shape;1412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13" name="Google Shape;1413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4" name="Google Shape;14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5" name="Google Shape;14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6" name="Google Shape;14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9" name="Google Shape;141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0" name="Google Shape;142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1" name="Google Shape;142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4" name="Google Shape;142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5" name="Google Shape;142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29" name="Google Shape;142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0" name="Google Shape;14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6" name="Google Shape;1436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37" name="Google Shape;14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9" name="Google Shape;14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2" name="Google Shape;1442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3" name="Google Shape;144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4" name="Google Shape;144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5" name="Google Shape;144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8" name="Google Shape;1448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9" name="Google Shape;144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0" name="Google Shape;145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1" name="Google Shape;145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609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3733"/>
            </a:lvl1pPr>
            <a:lvl2pPr indent="-4064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3733"/>
            </a:lvl2pPr>
            <a:lvl3pPr indent="-406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3733"/>
            </a:lvl3pPr>
            <a:lvl4pPr indent="-4064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3733"/>
            </a:lvl4pPr>
            <a:lvl5pPr indent="-4064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3733"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3200"/>
            </a:lvl2pPr>
            <a:lvl3pPr indent="-228600" lvl="2" marL="13716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3200"/>
            </a:lvl3pPr>
            <a:lvl4pPr indent="-228600" lvl="3" marL="18288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3200"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2" type="body"/>
          </p:nvPr>
        </p:nvSpPr>
        <p:spPr>
          <a:xfrm>
            <a:off x="6193373" y="153511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1_Title and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3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50" name="Google Shape;150;p33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51" name="Google Shape;151;p33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52" name="Google Shape;152;p33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53" name="Google Shape;153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" name="Google Shape;157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9" name="Google Shape;159;p33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60" name="Google Shape;160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" name="Google Shape;166;p33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67" name="Google Shape;167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3" name="Google Shape;173;p33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74" name="Google Shape;174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0" name="Google Shape;180;p33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81" name="Google Shape;181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" name="Google Shape;187;p33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88" name="Google Shape;188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193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4" name="Google Shape;194;p33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95" name="Google Shape;195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196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198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1" name="Google Shape;201;p33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02" name="Google Shape;202;p3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3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3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3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3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3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08" name="Google Shape;208;p33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209" name="Google Shape;209;p33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10" name="Google Shape;210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6" name="Google Shape;216;p33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17" name="Google Shape;217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33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24" name="Google Shape;224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" name="Google Shape;226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" name="Google Shape;227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0" name="Google Shape;230;p33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31" name="Google Shape;231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7" name="Google Shape;237;p33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38" name="Google Shape;238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4" name="Google Shape;244;p33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45" name="Google Shape;245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1" name="Google Shape;251;p33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52" name="Google Shape;252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8" name="Google Shape;258;p33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59" name="Google Shape;259;p3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3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3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3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3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265" name="Google Shape;265;p33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266" name="Google Shape;26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320800" y="1981200"/>
            <a:ext cx="955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4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272" name="Google Shape;272;p34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273" name="Google Shape;273;p34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274" name="Google Shape;274;p34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75" name="Google Shape;275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1" name="Google Shape;281;p34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82" name="Google Shape;282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8" name="Google Shape;288;p34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89" name="Google Shape;289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" name="Google Shape;290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" name="Google Shape;291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5" name="Google Shape;295;p34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96" name="Google Shape;296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" name="Google Shape;297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" name="Google Shape;298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" name="Google Shape;300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34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03" name="Google Shape;303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9" name="Google Shape;309;p34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10" name="Google Shape;310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2" name="Google Shape;312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6" name="Google Shape;316;p34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17" name="Google Shape;317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3" name="Google Shape;323;p34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24" name="Google Shape;324;p3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3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3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3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3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3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30" name="Google Shape;330;p34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331" name="Google Shape;331;p34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32" name="Google Shape;332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8" name="Google Shape;338;p34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39" name="Google Shape;339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5" name="Google Shape;345;p34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46" name="Google Shape;346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" name="Google Shape;349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2" name="Google Shape;352;p34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53" name="Google Shape;353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9" name="Google Shape;359;p34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60" name="Google Shape;360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6" name="Google Shape;366;p34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67" name="Google Shape;367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0" name="Google Shape;370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3" name="Google Shape;373;p34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74" name="Google Shape;374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34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81" name="Google Shape;381;p3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3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3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3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3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3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87" name="Google Shape;387;p34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388" name="Google Shape;38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4"/>
          <p:cNvSpPr txBox="1"/>
          <p:nvPr>
            <p:ph type="title"/>
          </p:nvPr>
        </p:nvSpPr>
        <p:spPr>
          <a:xfrm>
            <a:off x="963247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1" sz="40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963247" y="2906712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34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1_Two Conten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5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394" name="Google Shape;394;p35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395" name="Google Shape;395;p35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396" name="Google Shape;396;p35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97" name="Google Shape;397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3" name="Google Shape;403;p35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04" name="Google Shape;404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0" name="Google Shape;410;p35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7" name="Google Shape;417;p35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18" name="Google Shape;418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4" name="Google Shape;424;p35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1" name="Google Shape;431;p35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32" name="Google Shape;432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8" name="Google Shape;438;p35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39" name="Google Shape;439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5" name="Google Shape;445;p35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46" name="Google Shape;446;p3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3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3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3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450;p3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451;p3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2" name="Google Shape;452;p35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453" name="Google Shape;453;p35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54" name="Google Shape;454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7" name="Google Shape;457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0" name="Google Shape;460;p35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61" name="Google Shape;461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7" name="Google Shape;467;p35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68" name="Google Shape;468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" name="Google Shape;470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4" name="Google Shape;474;p35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75" name="Google Shape;475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479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35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82" name="Google Shape;482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8" name="Google Shape;488;p35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89" name="Google Shape;489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5" name="Google Shape;495;p35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96" name="Google Shape;496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2" name="Google Shape;502;p35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03" name="Google Shape;503;p3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3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3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3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3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3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09" name="Google Shape;509;p35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510" name="Google Shape;51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1320800" y="1981200"/>
            <a:ext cx="4681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1" sz="2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35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1_Comparison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6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516" name="Google Shape;516;p36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517" name="Google Shape;517;p36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518" name="Google Shape;518;p36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19" name="Google Shape;519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5" name="Google Shape;525;p36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26" name="Google Shape;526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2" name="Google Shape;532;p36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33" name="Google Shape;533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9" name="Google Shape;539;p36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40" name="Google Shape;540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6" name="Google Shape;546;p36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47" name="Google Shape;547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53" name="Google Shape;553;p36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54" name="Google Shape;554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9" name="Google Shape;559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0" name="Google Shape;560;p36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61" name="Google Shape;561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7" name="Google Shape;567;p36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68" name="Google Shape;568;p3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3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3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3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3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3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4" name="Google Shape;574;p36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575" name="Google Shape;575;p36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76" name="Google Shape;576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36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83" name="Google Shape;583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9" name="Google Shape;589;p36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90" name="Google Shape;590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2" name="Google Shape;592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4" name="Google Shape;594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6" name="Google Shape;596;p36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97" name="Google Shape;597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3" name="Google Shape;603;p36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04" name="Google Shape;604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0" name="Google Shape;610;p36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11" name="Google Shape;611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7" name="Google Shape;617;p36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18" name="Google Shape;618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4" name="Google Shape;624;p36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25" name="Google Shape;625;p3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3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3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3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3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3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31" name="Google Shape;631;p36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632" name="Google Shape;63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6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4" name="Google Shape;634;p36"/>
          <p:cNvSpPr txBox="1"/>
          <p:nvPr>
            <p:ph idx="1" type="body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36"/>
          <p:cNvSpPr txBox="1"/>
          <p:nvPr>
            <p:ph idx="2" type="body"/>
          </p:nvPr>
        </p:nvSpPr>
        <p:spPr>
          <a:xfrm>
            <a:off x="6193692" y="1535112"/>
            <a:ext cx="53888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44450" spcFirstLastPara="1" rIns="44450" wrap="square" tIns="444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6" name="Google Shape;636;p36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7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639" name="Google Shape;639;p37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640" name="Google Shape;640;p37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641" name="Google Shape;641;p37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42" name="Google Shape;642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8" name="Google Shape;648;p37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49" name="Google Shape;649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5" name="Google Shape;655;p37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56" name="Google Shape;656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2" name="Google Shape;662;p37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63" name="Google Shape;663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9" name="Google Shape;669;p37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70" name="Google Shape;670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76" name="Google Shape;676;p37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77" name="Google Shape;677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3" name="Google Shape;683;p37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84" name="Google Shape;684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0" name="Google Shape;690;p37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91" name="Google Shape;691;p3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3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3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3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3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3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97" name="Google Shape;697;p37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698" name="Google Shape;698;p37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99" name="Google Shape;699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5" name="Google Shape;705;p37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06" name="Google Shape;706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2" name="Google Shape;712;p37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13" name="Google Shape;713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9" name="Google Shape;719;p37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20" name="Google Shape;720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6" name="Google Shape;726;p37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27" name="Google Shape;727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3" name="Google Shape;733;p37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34" name="Google Shape;734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0" name="Google Shape;740;p37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41" name="Google Shape;741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37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48" name="Google Shape;748;p3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3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3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3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3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3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rotWithShape="0" dir="2700000" dist="53882">
                      <a:srgbClr val="000000">
                        <a:alpha val="74117"/>
                      </a:srgbClr>
                    </a:outerShdw>
                  </a:effectLst>
                </p:spPr>
                <p:txBody>
                  <a:bodyPr anchorCtr="0" anchor="ctr" bIns="45700" lIns="45700" spcFirstLastPara="1" rIns="45700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54" name="Google Shape;754;p37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dir="2700000" dist="71842">
                <a:srgbClr val="232323">
                  <a:alpha val="74117"/>
                </a:srgbClr>
              </a:outerShdw>
            </a:effectLst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121" id="755" name="Google Shape;75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7"/>
          <p:cNvSpPr txBox="1"/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44450" spcFirstLastPara="1" rIns="44450" wrap="square" tIns="444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7" name="Google Shape;757;p37"/>
          <p:cNvSpPr txBox="1"/>
          <p:nvPr>
            <p:ph idx="12" type="sldNum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0" name="Google Shape;137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1" name="Google Shape;13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2" name="Google Shape;13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3" name="Google Shape;13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ilarchive.ietf.org/arch/msg/alto/2RMZgqSl2-wQ-eHKcnPyslPnzv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"/>
          <p:cNvSpPr txBox="1"/>
          <p:nvPr>
            <p:ph idx="4294967295" type="ctrTitle"/>
          </p:nvPr>
        </p:nvSpPr>
        <p:spPr>
          <a:xfrm>
            <a:off x="1055067" y="2279561"/>
            <a:ext cx="10113200" cy="2645539"/>
          </a:xfrm>
          <a:prstGeom prst="rect">
            <a:avLst/>
          </a:prstGeom>
          <a:noFill/>
          <a:ln>
            <a:noFill/>
          </a:ln>
        </p:spPr>
        <p:txBody>
          <a:bodyPr anchorCtr="0" anchor="b" bIns="59250" lIns="59250" spcFirstLastPara="1" rIns="59250" wrap="square" tIns="5925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lt2"/>
              </a:buClr>
              <a:buSzPct val="181818"/>
              <a:buFont typeface="Calibri"/>
              <a:buNone/>
            </a:pPr>
            <a:r>
              <a:rPr b="1" i="0" lang="en-US" sz="29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Layer Traffic Optimization (ALTO) WG</a:t>
            </a:r>
            <a:br>
              <a:rPr b="1" i="0" lang="en-US" sz="29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9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9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3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207"/>
              <a:buFont typeface="Calibr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OpenALTO Implementation, Deployment 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Supporting LHCONE Use Cases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15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Lauren Delwiche</a:t>
            </a:r>
            <a:b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 behalf of team (Jensen, Kai, …)</a:t>
            </a:r>
            <a:endParaRPr b="0" i="0" sz="2815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1"/>
          <p:cNvSpPr txBox="1"/>
          <p:nvPr>
            <p:ph idx="4294967295" type="subTitle"/>
          </p:nvPr>
        </p:nvSpPr>
        <p:spPr>
          <a:xfrm>
            <a:off x="3269567" y="5314171"/>
            <a:ext cx="5450000" cy="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9250" lIns="59250" spcFirstLastPara="1" rIns="59250" wrap="square" tIns="5925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IETF 115 Hackathon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06 November 2022, London</a:t>
            </a:r>
            <a:endParaRPr b="1" i="0" sz="2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Hackathon Achievement IV: Integration</a:t>
            </a:r>
            <a:endParaRPr/>
          </a:p>
        </p:txBody>
      </p:sp>
      <p:sp>
        <p:nvSpPr>
          <p:cNvPr id="1566" name="Google Shape;156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Specify new ALTO resources to guide Rucio source selection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Ongoing: specify general path to modify FTS scheduling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7" name="Google Shape;1567;p9"/>
          <p:cNvSpPr txBox="1"/>
          <p:nvPr>
            <p:ph idx="12" type="sldNum"/>
          </p:nvPr>
        </p:nvSpPr>
        <p:spPr>
          <a:xfrm>
            <a:off x="11436095" y="629511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83d8b967d8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Sorting Replicas with ALTO Sorting Expression</a:t>
            </a:r>
            <a:endParaRPr/>
          </a:p>
        </p:txBody>
      </p:sp>
      <p:sp>
        <p:nvSpPr>
          <p:cNvPr id="1574" name="Google Shape;1574;g183d8b967d8_7_0"/>
          <p:cNvSpPr txBox="1"/>
          <p:nvPr/>
        </p:nvSpPr>
        <p:spPr>
          <a:xfrm>
            <a:off x="311900" y="1480375"/>
            <a:ext cx="55416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Configuration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ALTO resources to fetch distances between replicas and the destination, and/or properties of replicas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g183d8b967d8_7_0"/>
          <p:cNvSpPr txBox="1"/>
          <p:nvPr>
            <p:ph idx="2" type="body"/>
          </p:nvPr>
        </p:nvSpPr>
        <p:spPr>
          <a:xfrm>
            <a:off x="6039175" y="3460225"/>
            <a:ext cx="40857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BY=as_hopcount, geo_dist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WHERE continent=”EU”</a:t>
            </a:r>
            <a:endParaRPr/>
          </a:p>
        </p:txBody>
      </p:sp>
      <p:sp>
        <p:nvSpPr>
          <p:cNvPr id="1576" name="Google Shape;1576;g183d8b967d8_7_0"/>
          <p:cNvSpPr txBox="1"/>
          <p:nvPr/>
        </p:nvSpPr>
        <p:spPr>
          <a:xfrm>
            <a:off x="5853500" y="1480375"/>
            <a:ext cx="6049200" cy="17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Express Sorting Demands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sorting expression enables Rucio download command to sort replicas based on a combination of distances and properties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7" name="Google Shape;1577;g183d8b967d8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0" y="3080050"/>
            <a:ext cx="4756546" cy="31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83d8b967d8_7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Hackathon Achievement IV: Integration</a:t>
            </a:r>
            <a:endParaRPr/>
          </a:p>
        </p:txBody>
      </p:sp>
      <p:pic>
        <p:nvPicPr>
          <p:cNvPr id="1584" name="Google Shape;1584;g183d8b967d8_7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050" y="4471601"/>
            <a:ext cx="8908999" cy="21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g183d8b967d8_7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123" y="1481950"/>
            <a:ext cx="3862951" cy="35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g183d8b967d8_7_10"/>
          <p:cNvSpPr txBox="1"/>
          <p:nvPr/>
        </p:nvSpPr>
        <p:spPr>
          <a:xfrm>
            <a:off x="1552300" y="2896100"/>
            <a:ext cx="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AS513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g183d8b967d8_7_10"/>
          <p:cNvSpPr txBox="1"/>
          <p:nvPr/>
        </p:nvSpPr>
        <p:spPr>
          <a:xfrm>
            <a:off x="590800" y="2341850"/>
            <a:ext cx="9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AS20965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g183d8b967d8_7_10"/>
          <p:cNvSpPr txBox="1"/>
          <p:nvPr/>
        </p:nvSpPr>
        <p:spPr>
          <a:xfrm>
            <a:off x="2897900" y="2341850"/>
            <a:ext cx="9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AS293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g183d8b967d8_7_10"/>
          <p:cNvSpPr txBox="1"/>
          <p:nvPr/>
        </p:nvSpPr>
        <p:spPr>
          <a:xfrm>
            <a:off x="4081325" y="2341850"/>
            <a:ext cx="9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AS38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g183d8b967d8_7_10"/>
          <p:cNvSpPr txBox="1"/>
          <p:nvPr/>
        </p:nvSpPr>
        <p:spPr>
          <a:xfrm>
            <a:off x="1299350" y="3535050"/>
            <a:ext cx="9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AS57484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g183d8b967d8_7_10"/>
          <p:cNvSpPr txBox="1"/>
          <p:nvPr/>
        </p:nvSpPr>
        <p:spPr>
          <a:xfrm>
            <a:off x="4888675" y="1888250"/>
            <a:ext cx="702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Use mininet to partially simulate the LHCONE network.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Host IPs are configured to the real public IPs in the real LHCONE network.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g183d8b967d8_7_10"/>
          <p:cNvSpPr txBox="1"/>
          <p:nvPr/>
        </p:nvSpPr>
        <p:spPr>
          <a:xfrm>
            <a:off x="5606925" y="4025200"/>
            <a:ext cx="437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Example of rucio replica sorting using ALTO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Backup</a:t>
            </a:r>
            <a:endParaRPr/>
          </a:p>
        </p:txBody>
      </p:sp>
      <p:sp>
        <p:nvSpPr>
          <p:cNvPr id="1598" name="Google Shape;1598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the Visibility Information: Rucio</a:t>
            </a:r>
            <a:endParaRPr/>
          </a:p>
        </p:txBody>
      </p:sp>
      <p:sp>
        <p:nvSpPr>
          <p:cNvPr id="1604" name="Google Shape;160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 sources of a data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 potential destinations of the data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Pick K out of M destinations to replicate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Rucio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Foreach s in N (sources), d in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the distance </a:t>
            </a:r>
            <a:r>
              <a:rPr lang="en-US">
                <a:solidFill>
                  <a:srgbClr val="C00000"/>
                </a:solidFill>
              </a:rPr>
              <a:t>Distance_sd (current Rucio, Distance_sd == geo distance of s and 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For the case of Distance is general path representation, we need an algebra for comparing two paths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Sort the array Distance_sd (N x M) distances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dstChose = {}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while ( |dstChose | &lt; K 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Pick the next lowest D_sd, if the dest d has not already been chosen, dstChose += {d} // delete all Distance_sd where d appears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Context: OpenALTO, openalto.org</a:t>
            </a:r>
            <a:endParaRPr/>
          </a:p>
        </p:txBody>
      </p:sp>
      <p:sp>
        <p:nvSpPr>
          <p:cNvPr id="1464" name="Google Shape;1464;p2"/>
          <p:cNvSpPr txBox="1"/>
          <p:nvPr>
            <p:ph idx="1" type="body"/>
          </p:nvPr>
        </p:nvSpPr>
        <p:spPr>
          <a:xfrm>
            <a:off x="415600" y="3822833"/>
            <a:ext cx="53332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OpenALTO is an open-source </a:t>
            </a:r>
            <a:r>
              <a:rPr b="1" lang="en-US"/>
              <a:t>implementation</a:t>
            </a:r>
            <a:r>
              <a:rPr lang="en-US"/>
              <a:t> and platform of ALTO (MIT License).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Available at </a:t>
            </a:r>
            <a:r>
              <a:rPr i="1" lang="en-US" u="sng"/>
              <a:t>https://github.com/openalto/alto</a:t>
            </a:r>
            <a:endParaRPr i="1" u="sng"/>
          </a:p>
        </p:txBody>
      </p:sp>
      <p:sp>
        <p:nvSpPr>
          <p:cNvPr id="1465" name="Google Shape;1465;p2"/>
          <p:cNvSpPr txBox="1"/>
          <p:nvPr>
            <p:ph idx="2" type="body"/>
          </p:nvPr>
        </p:nvSpPr>
        <p:spPr>
          <a:xfrm>
            <a:off x="6443200" y="3822633"/>
            <a:ext cx="53332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n-US"/>
              <a:t>openalto.org is a running instance of deployment of OpenALTO, providing network information, in particular, in the context of data-intensive sciences, such as LHCONE.</a:t>
            </a:r>
            <a:endParaRPr/>
          </a:p>
        </p:txBody>
      </p:sp>
      <p:pic>
        <p:nvPicPr>
          <p:cNvPr id="1466" name="Google Shape;14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451" y="1536634"/>
            <a:ext cx="2375500" cy="23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2"/>
          <p:cNvSpPr/>
          <p:nvPr/>
        </p:nvSpPr>
        <p:spPr>
          <a:xfrm>
            <a:off x="6443033" y="1536633"/>
            <a:ext cx="5333200" cy="2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rPr b="0" i="1" lang="en-US" sz="4267" u="none" cap="none" strike="noStrike">
                <a:solidFill>
                  <a:srgbClr val="1C4587"/>
                </a:solidFill>
                <a:latin typeface="Alfa Slab One"/>
                <a:ea typeface="Alfa Slab One"/>
                <a:cs typeface="Alfa Slab One"/>
                <a:sym typeface="Alfa Slab One"/>
              </a:rPr>
              <a:t>o</a:t>
            </a:r>
            <a:r>
              <a:rPr b="0" i="1" lang="en-US" sz="4267" u="none" cap="none" strike="noStrike">
                <a:solidFill>
                  <a:srgbClr val="FF99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pen</a:t>
            </a:r>
            <a:r>
              <a:rPr b="0" i="1" lang="en-US" sz="4267" u="none" cap="none" strike="noStrike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alt</a:t>
            </a:r>
            <a:r>
              <a:rPr b="0" i="1" lang="en-US" sz="4267" u="none" cap="none" strike="noStrike">
                <a:solidFill>
                  <a:srgbClr val="1C4587"/>
                </a:solidFill>
                <a:latin typeface="Alfa Slab One"/>
                <a:ea typeface="Alfa Slab One"/>
                <a:cs typeface="Alfa Slab One"/>
                <a:sym typeface="Alfa Slab One"/>
              </a:rPr>
              <a:t>o</a:t>
            </a:r>
            <a:r>
              <a:rPr b="0" i="1" lang="en-US" sz="4267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.org</a:t>
            </a:r>
            <a:endParaRPr b="0" i="1" sz="4267" u="none" cap="none" strike="noStrike">
              <a:solidFill>
                <a:schemeClr val="dk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68" name="Google Shape;1468;p2"/>
          <p:cNvSpPr txBox="1"/>
          <p:nvPr>
            <p:ph idx="12" type="sldNum"/>
          </p:nvPr>
        </p:nvSpPr>
        <p:spPr>
          <a:xfrm>
            <a:off x="11436095" y="629511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3"/>
          <p:cNvSpPr txBox="1"/>
          <p:nvPr>
            <p:ph type="title"/>
          </p:nvPr>
        </p:nvSpPr>
        <p:spPr>
          <a:xfrm>
            <a:off x="812443" y="2363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Context: LHCONE </a:t>
            </a:r>
            <a:endParaRPr/>
          </a:p>
        </p:txBody>
      </p:sp>
      <p:pic>
        <p:nvPicPr>
          <p:cNvPr id="1474" name="Google Shape;14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254" y="1317200"/>
            <a:ext cx="8512934" cy="540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"/>
          <p:cNvSpPr txBox="1"/>
          <p:nvPr>
            <p:ph idx="12" type="sldNum"/>
          </p:nvPr>
        </p:nvSpPr>
        <p:spPr>
          <a:xfrm>
            <a:off x="11436095" y="629511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83d8b967d8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Context: LHCONE, openalto.org Use Cases</a:t>
            </a:r>
            <a:endParaRPr/>
          </a:p>
        </p:txBody>
      </p:sp>
      <p:sp>
        <p:nvSpPr>
          <p:cNvPr id="1481" name="Google Shape;1481;g183d8b967d8_0_7"/>
          <p:cNvSpPr/>
          <p:nvPr/>
        </p:nvSpPr>
        <p:spPr>
          <a:xfrm>
            <a:off x="770350" y="5045625"/>
            <a:ext cx="10515600" cy="872100"/>
          </a:xfrm>
          <a:prstGeom prst="rect">
            <a:avLst/>
          </a:prstGeom>
          <a:solidFill>
            <a:srgbClr val="40E0D0"/>
          </a:solidFill>
          <a:ln cap="flat" cmpd="sng" w="12700">
            <a:solidFill>
              <a:srgbClr val="40E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openalto.org: visibility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LHCONE network routing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183d8b967d8_0_7"/>
          <p:cNvSpPr/>
          <p:nvPr/>
        </p:nvSpPr>
        <p:spPr>
          <a:xfrm>
            <a:off x="770350" y="2142475"/>
            <a:ext cx="10515600" cy="8721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ALTO+Rucio Integration: Data Flow Orchestration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183d8b967d8_0_7"/>
          <p:cNvSpPr/>
          <p:nvPr/>
        </p:nvSpPr>
        <p:spPr>
          <a:xfrm>
            <a:off x="1367668" y="3018499"/>
            <a:ext cx="484500" cy="2023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g183d8b967d8_0_7"/>
          <p:cNvSpPr/>
          <p:nvPr/>
        </p:nvSpPr>
        <p:spPr>
          <a:xfrm>
            <a:off x="1964979" y="4389403"/>
            <a:ext cx="484500" cy="652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g183d8b967d8_0_7"/>
          <p:cNvSpPr txBox="1"/>
          <p:nvPr>
            <p:ph idx="12" type="sldNum"/>
          </p:nvPr>
        </p:nvSpPr>
        <p:spPr>
          <a:xfrm>
            <a:off x="11436095" y="629511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6" name="Google Shape;1486;g183d8b967d8_0_7"/>
          <p:cNvSpPr/>
          <p:nvPr/>
        </p:nvSpPr>
        <p:spPr>
          <a:xfrm>
            <a:off x="770350" y="3582050"/>
            <a:ext cx="10515600" cy="8073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ALTO/TCN+FTS Integration: Scheduling of Data Movement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g183d8b967d8_0_7"/>
          <p:cNvSpPr/>
          <p:nvPr/>
        </p:nvSpPr>
        <p:spPr>
          <a:xfrm>
            <a:off x="987725" y="5736600"/>
            <a:ext cx="2881500" cy="652200"/>
          </a:xfrm>
          <a:prstGeom prst="rect">
            <a:avLst/>
          </a:prstGeom>
          <a:solidFill>
            <a:srgbClr val="FF7F50"/>
          </a:solidFill>
          <a:ln cap="flat" cmpd="sng" w="12700">
            <a:solidFill>
              <a:srgbClr val="FF7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Achievement I: GeoIP and GeoDistance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183d8b967d8_0_7"/>
          <p:cNvSpPr/>
          <p:nvPr/>
        </p:nvSpPr>
        <p:spPr>
          <a:xfrm>
            <a:off x="4211750" y="5736600"/>
            <a:ext cx="3040200" cy="652200"/>
          </a:xfrm>
          <a:prstGeom prst="rect">
            <a:avLst/>
          </a:prstGeom>
          <a:solidFill>
            <a:srgbClr val="FF7F50"/>
          </a:solidFill>
          <a:ln cap="flat" cmpd="sng" w="12700">
            <a:solidFill>
              <a:srgbClr val="FF7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Achievement II: Obtain Routing Path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g183d8b967d8_0_7"/>
          <p:cNvSpPr/>
          <p:nvPr/>
        </p:nvSpPr>
        <p:spPr>
          <a:xfrm>
            <a:off x="7736950" y="5736675"/>
            <a:ext cx="3549000" cy="652200"/>
          </a:xfrm>
          <a:prstGeom prst="rect">
            <a:avLst/>
          </a:prstGeom>
          <a:solidFill>
            <a:srgbClr val="FF7F50"/>
          </a:solidFill>
          <a:ln cap="flat" cmpd="sng" w="12700">
            <a:solidFill>
              <a:srgbClr val="FF7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Achievement III: openalto.org as Global Query Orchestration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g183d8b967d8_0_7"/>
          <p:cNvSpPr/>
          <p:nvPr/>
        </p:nvSpPr>
        <p:spPr>
          <a:xfrm>
            <a:off x="7251950" y="2793600"/>
            <a:ext cx="4055400" cy="695100"/>
          </a:xfrm>
          <a:prstGeom prst="rect">
            <a:avLst/>
          </a:prstGeom>
          <a:solidFill>
            <a:srgbClr val="FF7F50"/>
          </a:solidFill>
          <a:ln cap="flat" cmpd="sng" w="12700">
            <a:solidFill>
              <a:srgbClr val="FF7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Achievement IV: ALTO-based Replica Sorting Integration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"/>
          <p:cNvSpPr txBox="1"/>
          <p:nvPr>
            <p:ph type="title"/>
          </p:nvPr>
        </p:nvSpPr>
        <p:spPr>
          <a:xfrm>
            <a:off x="838200" y="365125"/>
            <a:ext cx="1065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Hackathon Achievement I: GeoIP and GeoDistance</a:t>
            </a:r>
            <a:endParaRPr sz="4000"/>
          </a:p>
        </p:txBody>
      </p:sp>
      <p:sp>
        <p:nvSpPr>
          <p:cNvPr id="1497" name="Google Shape;1497;p5"/>
          <p:cNvSpPr txBox="1"/>
          <p:nvPr>
            <p:ph idx="1" type="body"/>
          </p:nvPr>
        </p:nvSpPr>
        <p:spPr>
          <a:xfrm>
            <a:off x="257515" y="148278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Providing geoip property using the standard ALTO endpoint property service </a:t>
            </a:r>
            <a:r>
              <a:rPr b="1" lang="en-US"/>
              <a:t>[RFC 9240]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Providing geo distance between endpoints using the standard ALTO Endpoint Cost Service (ECS) </a:t>
            </a:r>
            <a:r>
              <a:rPr b="1" lang="en-US"/>
              <a:t>[RFC 7285]</a:t>
            </a:r>
            <a:endParaRPr/>
          </a:p>
        </p:txBody>
      </p:sp>
      <p:pic>
        <p:nvPicPr>
          <p:cNvPr id="1498" name="Google Shape;14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766" y="3580965"/>
            <a:ext cx="5736453" cy="283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376" y="3565467"/>
            <a:ext cx="5309457" cy="2839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p5"/>
          <p:cNvSpPr txBox="1"/>
          <p:nvPr/>
        </p:nvSpPr>
        <p:spPr>
          <a:xfrm>
            <a:off x="1332853" y="6431799"/>
            <a:ext cx="1648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5"/>
          <p:cNvSpPr txBox="1"/>
          <p:nvPr/>
        </p:nvSpPr>
        <p:spPr>
          <a:xfrm>
            <a:off x="8008856" y="6420226"/>
            <a:ext cx="2343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Config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"/>
          <p:cNvSpPr txBox="1"/>
          <p:nvPr>
            <p:ph idx="12" type="sldNum"/>
          </p:nvPr>
        </p:nvSpPr>
        <p:spPr>
          <a:xfrm>
            <a:off x="11436095" y="629511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6"/>
          <p:cNvSpPr/>
          <p:nvPr/>
        </p:nvSpPr>
        <p:spPr>
          <a:xfrm>
            <a:off x="6825564" y="2409463"/>
            <a:ext cx="3619807" cy="4171579"/>
          </a:xfrm>
          <a:prstGeom prst="rect">
            <a:avLst/>
          </a:prstGeom>
          <a:noFill/>
          <a:ln cap="flat" cmpd="sng" w="12700">
            <a:solidFill>
              <a:srgbClr val="DE31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E3163"/>
                </a:solidFill>
                <a:latin typeface="Calibri"/>
                <a:ea typeface="Calibri"/>
                <a:cs typeface="Calibri"/>
                <a:sym typeface="Calibri"/>
              </a:rPr>
              <a:t>Data Plane Data: Sample</a:t>
            </a:r>
            <a:endParaRPr b="0" i="0" sz="1400" u="none" cap="none" strike="noStrike">
              <a:solidFill>
                <a:srgbClr val="DE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6"/>
          <p:cNvSpPr/>
          <p:nvPr/>
        </p:nvSpPr>
        <p:spPr>
          <a:xfrm>
            <a:off x="4368037" y="2409463"/>
            <a:ext cx="2343429" cy="4171579"/>
          </a:xfrm>
          <a:prstGeom prst="rect">
            <a:avLst/>
          </a:prstGeom>
          <a:noFill/>
          <a:ln cap="flat" cmpd="sng" w="12700">
            <a:solidFill>
              <a:srgbClr val="DE31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E3163"/>
                </a:solidFill>
                <a:latin typeface="Calibri"/>
                <a:ea typeface="Calibri"/>
                <a:cs typeface="Calibri"/>
                <a:sym typeface="Calibri"/>
              </a:rPr>
              <a:t>Data Plane Control: FIB</a:t>
            </a:r>
            <a:endParaRPr b="0" i="0" sz="1400" u="none" cap="none" strike="noStrike">
              <a:solidFill>
                <a:srgbClr val="DE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6"/>
          <p:cNvSpPr/>
          <p:nvPr/>
        </p:nvSpPr>
        <p:spPr>
          <a:xfrm>
            <a:off x="1412278" y="2409462"/>
            <a:ext cx="2717060" cy="4171580"/>
          </a:xfrm>
          <a:prstGeom prst="rect">
            <a:avLst/>
          </a:prstGeom>
          <a:noFill/>
          <a:ln cap="flat" cmpd="sng" w="12700">
            <a:solidFill>
              <a:srgbClr val="DE31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E3163"/>
                </a:solidFill>
                <a:latin typeface="Calibri"/>
                <a:ea typeface="Calibri"/>
                <a:cs typeface="Calibri"/>
                <a:sym typeface="Calibri"/>
              </a:rPr>
              <a:t>Control Plane</a:t>
            </a:r>
            <a:endParaRPr b="0" i="0" sz="1400" u="none" cap="none" strike="noStrike">
              <a:solidFill>
                <a:srgbClr val="DE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Hackathon Achievement II: Obtain Routing Paths</a:t>
            </a:r>
            <a:endParaRPr/>
          </a:p>
        </p:txBody>
      </p:sp>
      <p:sp>
        <p:nvSpPr>
          <p:cNvPr id="1512" name="Google Shape;1512;p6"/>
          <p:cNvSpPr/>
          <p:nvPr/>
        </p:nvSpPr>
        <p:spPr>
          <a:xfrm>
            <a:off x="4574800" y="2702825"/>
            <a:ext cx="1999800" cy="12513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FIB/DP 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"/>
          <p:cNvSpPr/>
          <p:nvPr/>
        </p:nvSpPr>
        <p:spPr>
          <a:xfrm>
            <a:off x="1926163" y="2702837"/>
            <a:ext cx="1689300" cy="12513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Config-&gt;FIB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6"/>
          <p:cNvSpPr/>
          <p:nvPr/>
        </p:nvSpPr>
        <p:spPr>
          <a:xfrm>
            <a:off x="6950152" y="3518018"/>
            <a:ext cx="1686000" cy="6954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Samples (netflow, sflow)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6"/>
          <p:cNvSpPr/>
          <p:nvPr/>
        </p:nvSpPr>
        <p:spPr>
          <a:xfrm>
            <a:off x="8759950" y="3536088"/>
            <a:ext cx="1179900" cy="6819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PerfSonar (ICMP)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6"/>
          <p:cNvSpPr/>
          <p:nvPr/>
        </p:nvSpPr>
        <p:spPr>
          <a:xfrm>
            <a:off x="4574812" y="4226077"/>
            <a:ext cx="1008433" cy="1390919"/>
          </a:xfrm>
          <a:prstGeom prst="rect">
            <a:avLst/>
          </a:prstGeom>
          <a:solidFill>
            <a:srgbClr val="40E0D0"/>
          </a:solidFill>
          <a:ln cap="flat" cmpd="sng" w="12700">
            <a:solidFill>
              <a:srgbClr val="40E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Looking Glass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6"/>
          <p:cNvSpPr/>
          <p:nvPr/>
        </p:nvSpPr>
        <p:spPr>
          <a:xfrm>
            <a:off x="1450914" y="4464614"/>
            <a:ext cx="773052" cy="9144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adjac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8" name="Google Shape;1518;p6"/>
          <p:cNvSpPr/>
          <p:nvPr/>
        </p:nvSpPr>
        <p:spPr>
          <a:xfrm>
            <a:off x="2295554" y="4464614"/>
            <a:ext cx="914400" cy="9144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subnets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6"/>
          <p:cNvSpPr/>
          <p:nvPr/>
        </p:nvSpPr>
        <p:spPr>
          <a:xfrm>
            <a:off x="3347569" y="4464614"/>
            <a:ext cx="744407" cy="9144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BGP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0" name="Google Shape;1520;p6"/>
          <p:cNvCxnSpPr>
            <a:stCxn id="1517" idx="0"/>
          </p:cNvCxnSpPr>
          <p:nvPr/>
        </p:nvCxnSpPr>
        <p:spPr>
          <a:xfrm flipH="1" rot="10800000">
            <a:off x="1837440" y="3984914"/>
            <a:ext cx="409800" cy="479700"/>
          </a:xfrm>
          <a:prstGeom prst="straightConnector1">
            <a:avLst/>
          </a:prstGeom>
          <a:noFill/>
          <a:ln cap="flat" cmpd="sng" w="9525">
            <a:solidFill>
              <a:srgbClr val="6495E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1" name="Google Shape;1521;p6"/>
          <p:cNvCxnSpPr>
            <a:stCxn id="1518" idx="0"/>
            <a:endCxn id="1513" idx="2"/>
          </p:cNvCxnSpPr>
          <p:nvPr/>
        </p:nvCxnSpPr>
        <p:spPr>
          <a:xfrm flipH="1" rot="10800000">
            <a:off x="2752754" y="3954014"/>
            <a:ext cx="18000" cy="510600"/>
          </a:xfrm>
          <a:prstGeom prst="straightConnector1">
            <a:avLst/>
          </a:prstGeom>
          <a:noFill/>
          <a:ln cap="flat" cmpd="sng" w="9525">
            <a:solidFill>
              <a:srgbClr val="6495E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22" name="Google Shape;1522;p6"/>
          <p:cNvCxnSpPr>
            <a:stCxn id="1519" idx="0"/>
          </p:cNvCxnSpPr>
          <p:nvPr/>
        </p:nvCxnSpPr>
        <p:spPr>
          <a:xfrm rot="10800000">
            <a:off x="3231973" y="3984914"/>
            <a:ext cx="487800" cy="479700"/>
          </a:xfrm>
          <a:prstGeom prst="straightConnector1">
            <a:avLst/>
          </a:prstGeom>
          <a:noFill/>
          <a:ln cap="flat" cmpd="sng" w="9525">
            <a:solidFill>
              <a:srgbClr val="6495ED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3" name="Google Shape;1523;p6"/>
          <p:cNvSpPr/>
          <p:nvPr/>
        </p:nvSpPr>
        <p:spPr>
          <a:xfrm>
            <a:off x="6942600" y="4464626"/>
            <a:ext cx="1722000" cy="11634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&lt;sw interface,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pkt attr&gt;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6"/>
          <p:cNvSpPr/>
          <p:nvPr/>
        </p:nvSpPr>
        <p:spPr>
          <a:xfrm>
            <a:off x="8769575" y="4487200"/>
            <a:ext cx="1214100" cy="1130100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&lt;src, dst, &lt;metric, val&gt;&gt;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6"/>
          <p:cNvSpPr/>
          <p:nvPr/>
        </p:nvSpPr>
        <p:spPr>
          <a:xfrm>
            <a:off x="5708010" y="4241102"/>
            <a:ext cx="866616" cy="1390919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6"/>
          <p:cNvSpPr/>
          <p:nvPr/>
        </p:nvSpPr>
        <p:spPr>
          <a:xfrm>
            <a:off x="6935446" y="2693769"/>
            <a:ext cx="3014116" cy="573111"/>
          </a:xfrm>
          <a:prstGeom prst="rect">
            <a:avLst/>
          </a:prstGeom>
          <a:solidFill>
            <a:srgbClr val="40E0D0"/>
          </a:solidFill>
          <a:ln cap="flat" cmpd="sng" w="12700">
            <a:solidFill>
              <a:srgbClr val="40E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G2 snapshot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6"/>
          <p:cNvSpPr txBox="1"/>
          <p:nvPr>
            <p:ph idx="12" type="sldNum"/>
          </p:nvPr>
        </p:nvSpPr>
        <p:spPr>
          <a:xfrm>
            <a:off x="9376556" y="646016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6"/>
          <p:cNvSpPr/>
          <p:nvPr/>
        </p:nvSpPr>
        <p:spPr>
          <a:xfrm rot="5400000">
            <a:off x="8767143" y="4003163"/>
            <a:ext cx="2923227" cy="330195"/>
          </a:xfrm>
          <a:prstGeom prst="rect">
            <a:avLst/>
          </a:prstGeom>
          <a:solidFill>
            <a:srgbClr val="40E0D0"/>
          </a:solidFill>
          <a:ln cap="flat" cmpd="sng" w="12700">
            <a:solidFill>
              <a:srgbClr val="40E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Equivalent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6"/>
          <p:cNvSpPr/>
          <p:nvPr/>
        </p:nvSpPr>
        <p:spPr>
          <a:xfrm>
            <a:off x="1432128" y="1489122"/>
            <a:ext cx="9013243" cy="703231"/>
          </a:xfrm>
          <a:prstGeom prst="rect">
            <a:avLst/>
          </a:prstGeom>
          <a:solidFill>
            <a:srgbClr val="6495ED"/>
          </a:solidFill>
          <a:ln cap="flat" cmpd="sng" w="12700">
            <a:solidFill>
              <a:srgbClr val="6495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IETF ALTO Protocol as Front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FIB/LG Driven Implementation</a:t>
            </a:r>
            <a:endParaRPr/>
          </a:p>
        </p:txBody>
      </p:sp>
      <p:pic>
        <p:nvPicPr>
          <p:cNvPr id="1535" name="Google Shape;15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588" y="4833864"/>
            <a:ext cx="5512706" cy="18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7"/>
          <p:cNvSpPr txBox="1"/>
          <p:nvPr/>
        </p:nvSpPr>
        <p:spPr>
          <a:xfrm>
            <a:off x="3294704" y="4425679"/>
            <a:ext cx="49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 Retrieval (LG; deployment at CERN and GEANT)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7"/>
          <p:cNvSpPr txBox="1"/>
          <p:nvPr>
            <p:ph idx="12" type="sldNum"/>
          </p:nvPr>
        </p:nvSpPr>
        <p:spPr>
          <a:xfrm>
            <a:off x="9376556" y="646016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8" name="Google Shape;15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200" y="1973738"/>
            <a:ext cx="3372810" cy="225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7"/>
          <p:cNvSpPr txBox="1"/>
          <p:nvPr/>
        </p:nvSpPr>
        <p:spPr>
          <a:xfrm>
            <a:off x="6679201" y="1524125"/>
            <a:ext cx="551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  (ECS with path vector extension)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0" name="Google Shape;154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6850" y="1986087"/>
            <a:ext cx="3902074" cy="22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7"/>
          <p:cNvSpPr txBox="1"/>
          <p:nvPr/>
        </p:nvSpPr>
        <p:spPr>
          <a:xfrm>
            <a:off x="1117079" y="1548817"/>
            <a:ext cx="494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Example  (ECS with path vector extension)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2" name="Google Shape;1542;p7"/>
          <p:cNvCxnSpPr/>
          <p:nvPr/>
        </p:nvCxnSpPr>
        <p:spPr>
          <a:xfrm>
            <a:off x="39700" y="4307350"/>
            <a:ext cx="121182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43" name="Google Shape;1543;p7"/>
          <p:cNvSpPr txBox="1"/>
          <p:nvPr/>
        </p:nvSpPr>
        <p:spPr>
          <a:xfrm>
            <a:off x="625250" y="5289900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7"/>
          <p:cNvSpPr txBox="1"/>
          <p:nvPr/>
        </p:nvSpPr>
        <p:spPr>
          <a:xfrm>
            <a:off x="0" y="2798925"/>
            <a:ext cx="16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Query/Response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83d8b967d8_9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Path Sampling Driven Implementation</a:t>
            </a:r>
            <a:endParaRPr/>
          </a:p>
        </p:txBody>
      </p:sp>
      <p:pic>
        <p:nvPicPr>
          <p:cNvPr id="1550" name="Google Shape;1550;g183d8b967d8_9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213" y="2525206"/>
            <a:ext cx="6239566" cy="284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g183d8b967d8_9_0"/>
          <p:cNvSpPr txBox="1"/>
          <p:nvPr/>
        </p:nvSpPr>
        <p:spPr>
          <a:xfrm>
            <a:off x="1022214" y="1923363"/>
            <a:ext cx="88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Equivalent Class (Deployment at NRP)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g183d8b967d8_9_0"/>
          <p:cNvSpPr txBox="1"/>
          <p:nvPr>
            <p:ph idx="12" type="sldNum"/>
          </p:nvPr>
        </p:nvSpPr>
        <p:spPr>
          <a:xfrm>
            <a:off x="9376556" y="646016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3" name="Google Shape;1553;g183d8b967d8_9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615" y="2525208"/>
            <a:ext cx="3900173" cy="352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Hackathon Achievement III: openalto.org as Global Query Orchestration Platform</a:t>
            </a:r>
            <a:endParaRPr/>
          </a:p>
        </p:txBody>
      </p:sp>
      <p:sp>
        <p:nvSpPr>
          <p:cNvPr id="1559" name="Google Shape;155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progress, not complete implementation by end of Hackathon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High-level protocol query process: openalto.org orchestrates the multi-domain query process for LHCONE: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Lookup srcIP in Internet Routing Registry (IRR) to obtain source 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Query ALTO server of source AS to obtain AS path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openalto.org refines the AS path to obtain </a:t>
            </a:r>
            <a:r>
              <a:rPr lang="en-US">
                <a:solidFill>
                  <a:srgbClr val="C00000"/>
                </a:solidFill>
              </a:rPr>
              <a:t>general path</a:t>
            </a:r>
            <a:r>
              <a:rPr lang="en-US"/>
              <a:t> representation</a:t>
            </a:r>
            <a:endParaRPr/>
          </a:p>
          <a:p>
            <a: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General path representation description given in WG email (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https://mailarchive.ietf.org/arch/msg/alto/2RMZgqSl2-wQ-eHKcnPyslPnzvs/</a:t>
            </a:r>
            <a:r>
              <a:rPr lang="en-US"/>
              <a:t>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60" name="Google Shape;1560;p8"/>
          <p:cNvSpPr txBox="1"/>
          <p:nvPr>
            <p:ph idx="12" type="sldNum"/>
          </p:nvPr>
        </p:nvSpPr>
        <p:spPr>
          <a:xfrm>
            <a:off x="11436095" y="629511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2022-09-16T23:31:01Z</dcterms:created>
  <dc:creator>Microsoft Office User</dc:creator>
</cp:coreProperties>
</file>