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20"/>
  </p:notesMasterIdLst>
  <p:sldIdLst>
    <p:sldId id="256" r:id="rId2"/>
    <p:sldId id="259" r:id="rId3"/>
    <p:sldId id="260" r:id="rId4"/>
    <p:sldId id="304" r:id="rId5"/>
    <p:sldId id="305" r:id="rId6"/>
    <p:sldId id="306" r:id="rId7"/>
    <p:sldId id="307" r:id="rId8"/>
    <p:sldId id="308" r:id="rId9"/>
    <p:sldId id="261" r:id="rId10"/>
    <p:sldId id="309" r:id="rId11"/>
    <p:sldId id="310" r:id="rId12"/>
    <p:sldId id="311" r:id="rId13"/>
    <p:sldId id="312" r:id="rId14"/>
    <p:sldId id="313" r:id="rId15"/>
    <p:sldId id="314" r:id="rId16"/>
    <p:sldId id="262" r:id="rId17"/>
    <p:sldId id="316" r:id="rId18"/>
    <p:sldId id="31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4528"/>
  </p:normalViewPr>
  <p:slideViewPr>
    <p:cSldViewPr snapToGrid="0" snapToObjects="1">
      <p:cViewPr varScale="1">
        <p:scale>
          <a:sx n="85" d="100"/>
          <a:sy n="85" d="100"/>
        </p:scale>
        <p:origin x="1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B39A90-8D46-1F48-97F5-F2160DAF8636}" type="datetimeFigureOut">
              <a:rPr lang="en-US" smtClean="0"/>
              <a:t>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96E3E-6E85-DF4A-9A33-7B16E57F9ED2}" type="slidenum">
              <a:rPr lang="en-US" smtClean="0"/>
              <a:t>‹#›</a:t>
            </a:fld>
            <a:endParaRPr lang="en-US"/>
          </a:p>
        </p:txBody>
      </p:sp>
    </p:spTree>
    <p:extLst>
      <p:ext uri="{BB962C8B-B14F-4D97-AF65-F5344CB8AC3E}">
        <p14:creationId xmlns:p14="http://schemas.microsoft.com/office/powerpoint/2010/main" val="32749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游戏行业基本常识</a:t>
            </a:r>
            <a:r>
              <a:rPr lang="en-US" altLang="zh-CN" dirty="0"/>
              <a:t>-</a:t>
            </a:r>
            <a:r>
              <a:rPr lang="zh-CN" altLang="en-US" dirty="0"/>
              <a:t>视频游戏发展史</a:t>
            </a:r>
            <a:endParaRPr lang="en-US" dirty="0"/>
          </a:p>
        </p:txBody>
      </p:sp>
      <p:sp>
        <p:nvSpPr>
          <p:cNvPr id="4" name="Slide Number Placeholder 3"/>
          <p:cNvSpPr>
            <a:spLocks noGrp="1"/>
          </p:cNvSpPr>
          <p:nvPr>
            <p:ph type="sldNum" sz="quarter" idx="10"/>
          </p:nvPr>
        </p:nvSpPr>
        <p:spPr/>
        <p:txBody>
          <a:bodyPr/>
          <a:lstStyle/>
          <a:p>
            <a:fld id="{A2196E3E-6E85-DF4A-9A33-7B16E57F9ED2}" type="slidenum">
              <a:rPr lang="en-US" smtClean="0"/>
              <a:t>1</a:t>
            </a:fld>
            <a:endParaRPr lang="en-US"/>
          </a:p>
        </p:txBody>
      </p:sp>
    </p:spTree>
    <p:extLst>
      <p:ext uri="{BB962C8B-B14F-4D97-AF65-F5344CB8AC3E}">
        <p14:creationId xmlns:p14="http://schemas.microsoft.com/office/powerpoint/2010/main" val="1539347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120B29-E419-964C-8FCA-D18B539415B6}" type="slidenum">
              <a:rPr lang="en-US" altLang="x-none">
                <a:latin typeface="UbisoftText" charset="0"/>
              </a:rPr>
              <a:pPr eaLnBrk="1" hangingPunct="1"/>
              <a:t>10</a:t>
            </a:fld>
            <a:endParaRPr lang="en-US" altLang="x-none">
              <a:latin typeface="UbisoftText"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x-none" b="1">
                <a:latin typeface="UbisoftText" charset="0"/>
              </a:rPr>
              <a:t>1980</a:t>
            </a:r>
            <a:r>
              <a:rPr lang="en-US" altLang="x-none">
                <a:latin typeface="UbisoftText" charset="0"/>
              </a:rPr>
              <a:t> - Namco launches </a:t>
            </a:r>
            <a:r>
              <a:rPr lang="en-US" altLang="x-none" i="1">
                <a:latin typeface="UbisoftText" charset="0"/>
              </a:rPr>
              <a:t>Pac-Man</a:t>
            </a:r>
            <a:r>
              <a:rPr lang="en-US" altLang="x-none">
                <a:latin typeface="UbisoftText" charset="0"/>
              </a:rPr>
              <a:t> – the first video-game character to be used in merchandizing.</a:t>
            </a:r>
          </a:p>
          <a:p>
            <a:pPr>
              <a:lnSpc>
                <a:spcPct val="80000"/>
              </a:lnSpc>
            </a:pPr>
            <a:r>
              <a:rPr lang="en-US" altLang="x-none" b="1">
                <a:latin typeface="UbisoftText" charset="0"/>
              </a:rPr>
              <a:t>1981</a:t>
            </a:r>
            <a:r>
              <a:rPr lang="en-US" altLang="x-none">
                <a:latin typeface="UbisoftText" charset="0"/>
              </a:rPr>
              <a:t> - Electronic Games becomes the first video game magazine. Nintendo creates </a:t>
            </a:r>
            <a:r>
              <a:rPr lang="en-US" altLang="x-none" i="1">
                <a:latin typeface="UbisoftText" charset="0"/>
              </a:rPr>
              <a:t>Donkey Kong</a:t>
            </a:r>
            <a:r>
              <a:rPr lang="en-US" altLang="x-none">
                <a:latin typeface="UbisoftText" charset="0"/>
              </a:rPr>
              <a:t> and an Italian plumber named, </a:t>
            </a:r>
            <a:r>
              <a:rPr lang="en-US" altLang="x-none" i="1">
                <a:latin typeface="UbisoftText" charset="0"/>
              </a:rPr>
              <a:t>Mario</a:t>
            </a:r>
            <a:r>
              <a:rPr lang="en-US" altLang="x-none">
                <a:latin typeface="UbisoftText" charset="0"/>
              </a:rPr>
              <a:t>.</a:t>
            </a:r>
          </a:p>
          <a:p>
            <a:pPr>
              <a:lnSpc>
                <a:spcPct val="80000"/>
              </a:lnSpc>
            </a:pPr>
            <a:r>
              <a:rPr lang="en-US" altLang="x-none" b="1">
                <a:latin typeface="UbisoftText" charset="0"/>
              </a:rPr>
              <a:t>1983</a:t>
            </a:r>
            <a:r>
              <a:rPr lang="en-US" altLang="x-none">
                <a:latin typeface="UbisoftText" charset="0"/>
              </a:rPr>
              <a:t> - Video game market crashed (major).</a:t>
            </a:r>
          </a:p>
          <a:p>
            <a:pPr>
              <a:lnSpc>
                <a:spcPct val="80000"/>
              </a:lnSpc>
            </a:pPr>
            <a:r>
              <a:rPr lang="en-US" altLang="x-none" b="1">
                <a:latin typeface="UbisoftText" charset="0"/>
              </a:rPr>
              <a:t>1983</a:t>
            </a:r>
            <a:r>
              <a:rPr lang="en-US" altLang="x-none">
                <a:latin typeface="UbisoftText" charset="0"/>
              </a:rPr>
              <a:t> - Nintendo releases the Nintendo Entertainment System (NES) in Japan.</a:t>
            </a:r>
          </a:p>
          <a:p>
            <a:pPr>
              <a:lnSpc>
                <a:spcPct val="80000"/>
              </a:lnSpc>
            </a:pPr>
            <a:r>
              <a:rPr lang="en-US" altLang="x-none" b="1">
                <a:latin typeface="UbisoftText" charset="0"/>
              </a:rPr>
              <a:t>1985</a:t>
            </a:r>
            <a:r>
              <a:rPr lang="en-US" altLang="x-none">
                <a:latin typeface="UbisoftText" charset="0"/>
              </a:rPr>
              <a:t> - </a:t>
            </a:r>
            <a:r>
              <a:rPr lang="en-US" altLang="x-none" i="1">
                <a:latin typeface="UbisoftText" charset="0"/>
              </a:rPr>
              <a:t>Tetris</a:t>
            </a:r>
            <a:r>
              <a:rPr lang="en-US" altLang="x-none">
                <a:latin typeface="UbisoftText" charset="0"/>
              </a:rPr>
              <a:t> is created by Alexey Pajitnov.</a:t>
            </a:r>
          </a:p>
          <a:p>
            <a:pPr>
              <a:lnSpc>
                <a:spcPct val="80000"/>
              </a:lnSpc>
            </a:pPr>
            <a:r>
              <a:rPr lang="en-US" altLang="x-none" b="1">
                <a:latin typeface="UbisoftText" charset="0"/>
              </a:rPr>
              <a:t>1986</a:t>
            </a:r>
            <a:r>
              <a:rPr lang="en-US" altLang="x-none">
                <a:latin typeface="UbisoftText" charset="0"/>
              </a:rPr>
              <a:t> - The NES hits the USA, outselling its competitors 10 to 1.</a:t>
            </a:r>
          </a:p>
          <a:p>
            <a:pPr>
              <a:lnSpc>
                <a:spcPct val="80000"/>
              </a:lnSpc>
            </a:pPr>
            <a:r>
              <a:rPr lang="en-US" altLang="x-none" b="1">
                <a:latin typeface="UbisoftText" charset="0"/>
              </a:rPr>
              <a:t>1989</a:t>
            </a:r>
            <a:r>
              <a:rPr lang="en-US" altLang="x-none">
                <a:latin typeface="UbisoftText" charset="0"/>
              </a:rPr>
              <a:t> - Nintendo releases the Game Boy.</a:t>
            </a:r>
          </a:p>
          <a:p>
            <a:pPr eaLnBrk="1" hangingPunct="1"/>
            <a:endParaRPr lang="en-CA" altLang="x-none">
              <a:latin typeface="UbisoftText" charset="0"/>
            </a:endParaRPr>
          </a:p>
          <a:p>
            <a:pPr eaLnBrk="1" hangingPunct="1"/>
            <a:r>
              <a:rPr lang="en-US" altLang="x-none">
                <a:latin typeface="UbisoftText" charset="0"/>
              </a:rPr>
              <a:t>The Game Boy series are the best selling console ever.</a:t>
            </a:r>
          </a:p>
          <a:p>
            <a:pPr eaLnBrk="1" hangingPunct="1"/>
            <a:endParaRPr lang="en-CA" altLang="x-none">
              <a:latin typeface="UbisoftText" charset="0"/>
            </a:endParaRPr>
          </a:p>
          <a:p>
            <a:pPr eaLnBrk="1" hangingPunct="1"/>
            <a:r>
              <a:rPr lang="en-CA" altLang="x-none">
                <a:latin typeface="UbisoftText" charset="0"/>
              </a:rPr>
              <a:t>At the end of 1983, the industry experienced losses more severe than the 1977 crash. This was the "crash" of the video game industry, as well as the bankruptcy of several companies that produced North American home computers and video game consoles from late 1983 to early 1984. It brought an end to what is considered to be the second generation of console video gaming. Causes of the crash include the production of poorly conceived games such as E.T. the Extra-Terrestrial and Pac-Man for the Atari 2600. It was discovered that more Pac-Man cartridges were manufactured than there were systems made. In addition, so many E.T. the Extra-Terrestrial cartridges were left unsold that Atari supposedly buried thousands of cartridges in a landfill in New Mexico.</a:t>
            </a:r>
            <a:endParaRPr lang="en-US" altLang="x-none">
              <a:latin typeface="UbisoftText" charset="0"/>
            </a:endParaRPr>
          </a:p>
        </p:txBody>
      </p:sp>
    </p:spTree>
    <p:extLst>
      <p:ext uri="{BB962C8B-B14F-4D97-AF65-F5344CB8AC3E}">
        <p14:creationId xmlns:p14="http://schemas.microsoft.com/office/powerpoint/2010/main" val="2195904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120B29-E419-964C-8FCA-D18B539415B6}" type="slidenum">
              <a:rPr lang="en-US" altLang="x-none">
                <a:latin typeface="UbisoftText" charset="0"/>
              </a:rPr>
              <a:pPr eaLnBrk="1" hangingPunct="1"/>
              <a:t>11</a:t>
            </a:fld>
            <a:endParaRPr lang="en-US" altLang="x-none">
              <a:latin typeface="UbisoftText"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x-none" b="1">
                <a:latin typeface="UbisoftText" charset="0"/>
              </a:rPr>
              <a:t>1980</a:t>
            </a:r>
            <a:r>
              <a:rPr lang="en-US" altLang="x-none">
                <a:latin typeface="UbisoftText" charset="0"/>
              </a:rPr>
              <a:t> - Namco launches </a:t>
            </a:r>
            <a:r>
              <a:rPr lang="en-US" altLang="x-none" i="1">
                <a:latin typeface="UbisoftText" charset="0"/>
              </a:rPr>
              <a:t>Pac-Man</a:t>
            </a:r>
            <a:r>
              <a:rPr lang="en-US" altLang="x-none">
                <a:latin typeface="UbisoftText" charset="0"/>
              </a:rPr>
              <a:t> – the first video-game character to be used in merchandizing.</a:t>
            </a:r>
          </a:p>
          <a:p>
            <a:pPr>
              <a:lnSpc>
                <a:spcPct val="80000"/>
              </a:lnSpc>
            </a:pPr>
            <a:r>
              <a:rPr lang="en-US" altLang="x-none" b="1">
                <a:latin typeface="UbisoftText" charset="0"/>
              </a:rPr>
              <a:t>1981</a:t>
            </a:r>
            <a:r>
              <a:rPr lang="en-US" altLang="x-none">
                <a:latin typeface="UbisoftText" charset="0"/>
              </a:rPr>
              <a:t> - Electronic Games becomes the first video game magazine. Nintendo creates </a:t>
            </a:r>
            <a:r>
              <a:rPr lang="en-US" altLang="x-none" i="1">
                <a:latin typeface="UbisoftText" charset="0"/>
              </a:rPr>
              <a:t>Donkey Kong</a:t>
            </a:r>
            <a:r>
              <a:rPr lang="en-US" altLang="x-none">
                <a:latin typeface="UbisoftText" charset="0"/>
              </a:rPr>
              <a:t> and an Italian plumber named, </a:t>
            </a:r>
            <a:r>
              <a:rPr lang="en-US" altLang="x-none" i="1">
                <a:latin typeface="UbisoftText" charset="0"/>
              </a:rPr>
              <a:t>Mario</a:t>
            </a:r>
            <a:r>
              <a:rPr lang="en-US" altLang="x-none">
                <a:latin typeface="UbisoftText" charset="0"/>
              </a:rPr>
              <a:t>.</a:t>
            </a:r>
          </a:p>
          <a:p>
            <a:pPr>
              <a:lnSpc>
                <a:spcPct val="80000"/>
              </a:lnSpc>
            </a:pPr>
            <a:r>
              <a:rPr lang="en-US" altLang="x-none" b="1">
                <a:latin typeface="UbisoftText" charset="0"/>
              </a:rPr>
              <a:t>1983</a:t>
            </a:r>
            <a:r>
              <a:rPr lang="en-US" altLang="x-none">
                <a:latin typeface="UbisoftText" charset="0"/>
              </a:rPr>
              <a:t> - Video game market crashed (major).</a:t>
            </a:r>
          </a:p>
          <a:p>
            <a:pPr>
              <a:lnSpc>
                <a:spcPct val="80000"/>
              </a:lnSpc>
            </a:pPr>
            <a:r>
              <a:rPr lang="en-US" altLang="x-none" b="1">
                <a:latin typeface="UbisoftText" charset="0"/>
              </a:rPr>
              <a:t>1983</a:t>
            </a:r>
            <a:r>
              <a:rPr lang="en-US" altLang="x-none">
                <a:latin typeface="UbisoftText" charset="0"/>
              </a:rPr>
              <a:t> - Nintendo releases the Nintendo Entertainment System (NES) in Japan.</a:t>
            </a:r>
          </a:p>
          <a:p>
            <a:pPr>
              <a:lnSpc>
                <a:spcPct val="80000"/>
              </a:lnSpc>
            </a:pPr>
            <a:r>
              <a:rPr lang="en-US" altLang="x-none" b="1">
                <a:latin typeface="UbisoftText" charset="0"/>
              </a:rPr>
              <a:t>1985</a:t>
            </a:r>
            <a:r>
              <a:rPr lang="en-US" altLang="x-none">
                <a:latin typeface="UbisoftText" charset="0"/>
              </a:rPr>
              <a:t> - </a:t>
            </a:r>
            <a:r>
              <a:rPr lang="en-US" altLang="x-none" i="1">
                <a:latin typeface="UbisoftText" charset="0"/>
              </a:rPr>
              <a:t>Tetris</a:t>
            </a:r>
            <a:r>
              <a:rPr lang="en-US" altLang="x-none">
                <a:latin typeface="UbisoftText" charset="0"/>
              </a:rPr>
              <a:t> is created by Alexey Pajitnov.</a:t>
            </a:r>
          </a:p>
          <a:p>
            <a:pPr>
              <a:lnSpc>
                <a:spcPct val="80000"/>
              </a:lnSpc>
            </a:pPr>
            <a:r>
              <a:rPr lang="en-US" altLang="x-none" b="1">
                <a:latin typeface="UbisoftText" charset="0"/>
              </a:rPr>
              <a:t>1986</a:t>
            </a:r>
            <a:r>
              <a:rPr lang="en-US" altLang="x-none">
                <a:latin typeface="UbisoftText" charset="0"/>
              </a:rPr>
              <a:t> - The NES hits the USA, outselling its competitors 10 to 1.</a:t>
            </a:r>
          </a:p>
          <a:p>
            <a:pPr>
              <a:lnSpc>
                <a:spcPct val="80000"/>
              </a:lnSpc>
            </a:pPr>
            <a:r>
              <a:rPr lang="en-US" altLang="x-none" b="1">
                <a:latin typeface="UbisoftText" charset="0"/>
              </a:rPr>
              <a:t>1989</a:t>
            </a:r>
            <a:r>
              <a:rPr lang="en-US" altLang="x-none">
                <a:latin typeface="UbisoftText" charset="0"/>
              </a:rPr>
              <a:t> - Nintendo releases the Game Boy.</a:t>
            </a:r>
          </a:p>
          <a:p>
            <a:pPr eaLnBrk="1" hangingPunct="1"/>
            <a:endParaRPr lang="en-CA" altLang="x-none">
              <a:latin typeface="UbisoftText" charset="0"/>
            </a:endParaRPr>
          </a:p>
          <a:p>
            <a:pPr eaLnBrk="1" hangingPunct="1"/>
            <a:r>
              <a:rPr lang="en-US" altLang="x-none">
                <a:latin typeface="UbisoftText" charset="0"/>
              </a:rPr>
              <a:t>The Game Boy series are the best selling console ever.</a:t>
            </a:r>
          </a:p>
          <a:p>
            <a:pPr eaLnBrk="1" hangingPunct="1"/>
            <a:endParaRPr lang="en-CA" altLang="x-none">
              <a:latin typeface="UbisoftText" charset="0"/>
            </a:endParaRPr>
          </a:p>
          <a:p>
            <a:pPr eaLnBrk="1" hangingPunct="1"/>
            <a:r>
              <a:rPr lang="en-CA" altLang="x-none">
                <a:latin typeface="UbisoftText" charset="0"/>
              </a:rPr>
              <a:t>At the end of 1983, the industry experienced losses more severe than the 1977 crash. This was the "crash" of the video game industry, as well as the bankruptcy of several companies that produced North American home computers and video game consoles from late 1983 to early 1984. It brought an end to what is considered to be the second generation of console video gaming. Causes of the crash include the production of poorly conceived games such as E.T. the Extra-Terrestrial and Pac-Man for the Atari 2600. It was discovered that more Pac-Man cartridges were manufactured than there were systems made. In addition, so many E.T. the Extra-Terrestrial cartridges were left unsold that Atari supposedly buried thousands of cartridges in a landfill in New Mexico.</a:t>
            </a:r>
            <a:endParaRPr lang="en-US" altLang="x-none">
              <a:latin typeface="UbisoftText" charset="0"/>
            </a:endParaRPr>
          </a:p>
        </p:txBody>
      </p:sp>
    </p:spTree>
    <p:extLst>
      <p:ext uri="{BB962C8B-B14F-4D97-AF65-F5344CB8AC3E}">
        <p14:creationId xmlns:p14="http://schemas.microsoft.com/office/powerpoint/2010/main" val="109165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120B29-E419-964C-8FCA-D18B539415B6}" type="slidenum">
              <a:rPr lang="en-US" altLang="x-none">
                <a:latin typeface="UbisoftText" charset="0"/>
              </a:rPr>
              <a:pPr eaLnBrk="1" hangingPunct="1"/>
              <a:t>12</a:t>
            </a:fld>
            <a:endParaRPr lang="en-US" altLang="x-none">
              <a:latin typeface="UbisoftText"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x-none" b="1">
                <a:latin typeface="UbisoftText" charset="0"/>
              </a:rPr>
              <a:t>1980</a:t>
            </a:r>
            <a:r>
              <a:rPr lang="en-US" altLang="x-none">
                <a:latin typeface="UbisoftText" charset="0"/>
              </a:rPr>
              <a:t> - Namco launches </a:t>
            </a:r>
            <a:r>
              <a:rPr lang="en-US" altLang="x-none" i="1">
                <a:latin typeface="UbisoftText" charset="0"/>
              </a:rPr>
              <a:t>Pac-Man</a:t>
            </a:r>
            <a:r>
              <a:rPr lang="en-US" altLang="x-none">
                <a:latin typeface="UbisoftText" charset="0"/>
              </a:rPr>
              <a:t> – the first video-game character to be used in merchandizing.</a:t>
            </a:r>
          </a:p>
          <a:p>
            <a:pPr>
              <a:lnSpc>
                <a:spcPct val="80000"/>
              </a:lnSpc>
            </a:pPr>
            <a:r>
              <a:rPr lang="en-US" altLang="x-none" b="1">
                <a:latin typeface="UbisoftText" charset="0"/>
              </a:rPr>
              <a:t>1981</a:t>
            </a:r>
            <a:r>
              <a:rPr lang="en-US" altLang="x-none">
                <a:latin typeface="UbisoftText" charset="0"/>
              </a:rPr>
              <a:t> - Electronic Games becomes the first video game magazine. Nintendo creates </a:t>
            </a:r>
            <a:r>
              <a:rPr lang="en-US" altLang="x-none" i="1">
                <a:latin typeface="UbisoftText" charset="0"/>
              </a:rPr>
              <a:t>Donkey Kong</a:t>
            </a:r>
            <a:r>
              <a:rPr lang="en-US" altLang="x-none">
                <a:latin typeface="UbisoftText" charset="0"/>
              </a:rPr>
              <a:t> and an Italian plumber named, </a:t>
            </a:r>
            <a:r>
              <a:rPr lang="en-US" altLang="x-none" i="1">
                <a:latin typeface="UbisoftText" charset="0"/>
              </a:rPr>
              <a:t>Mario</a:t>
            </a:r>
            <a:r>
              <a:rPr lang="en-US" altLang="x-none">
                <a:latin typeface="UbisoftText" charset="0"/>
              </a:rPr>
              <a:t>.</a:t>
            </a:r>
          </a:p>
          <a:p>
            <a:pPr>
              <a:lnSpc>
                <a:spcPct val="80000"/>
              </a:lnSpc>
            </a:pPr>
            <a:r>
              <a:rPr lang="en-US" altLang="x-none" b="1">
                <a:latin typeface="UbisoftText" charset="0"/>
              </a:rPr>
              <a:t>1983</a:t>
            </a:r>
            <a:r>
              <a:rPr lang="en-US" altLang="x-none">
                <a:latin typeface="UbisoftText" charset="0"/>
              </a:rPr>
              <a:t> - Video game market crashed (major).</a:t>
            </a:r>
          </a:p>
          <a:p>
            <a:pPr>
              <a:lnSpc>
                <a:spcPct val="80000"/>
              </a:lnSpc>
            </a:pPr>
            <a:r>
              <a:rPr lang="en-US" altLang="x-none" b="1">
                <a:latin typeface="UbisoftText" charset="0"/>
              </a:rPr>
              <a:t>1983</a:t>
            </a:r>
            <a:r>
              <a:rPr lang="en-US" altLang="x-none">
                <a:latin typeface="UbisoftText" charset="0"/>
              </a:rPr>
              <a:t> - Nintendo releases the Nintendo Entertainment System (NES) in Japan.</a:t>
            </a:r>
          </a:p>
          <a:p>
            <a:pPr>
              <a:lnSpc>
                <a:spcPct val="80000"/>
              </a:lnSpc>
            </a:pPr>
            <a:r>
              <a:rPr lang="en-US" altLang="x-none" b="1">
                <a:latin typeface="UbisoftText" charset="0"/>
              </a:rPr>
              <a:t>1985</a:t>
            </a:r>
            <a:r>
              <a:rPr lang="en-US" altLang="x-none">
                <a:latin typeface="UbisoftText" charset="0"/>
              </a:rPr>
              <a:t> - </a:t>
            </a:r>
            <a:r>
              <a:rPr lang="en-US" altLang="x-none" i="1">
                <a:latin typeface="UbisoftText" charset="0"/>
              </a:rPr>
              <a:t>Tetris</a:t>
            </a:r>
            <a:r>
              <a:rPr lang="en-US" altLang="x-none">
                <a:latin typeface="UbisoftText" charset="0"/>
              </a:rPr>
              <a:t> is created by Alexey Pajitnov.</a:t>
            </a:r>
          </a:p>
          <a:p>
            <a:pPr>
              <a:lnSpc>
                <a:spcPct val="80000"/>
              </a:lnSpc>
            </a:pPr>
            <a:r>
              <a:rPr lang="en-US" altLang="x-none" b="1">
                <a:latin typeface="UbisoftText" charset="0"/>
              </a:rPr>
              <a:t>1986</a:t>
            </a:r>
            <a:r>
              <a:rPr lang="en-US" altLang="x-none">
                <a:latin typeface="UbisoftText" charset="0"/>
              </a:rPr>
              <a:t> - The NES hits the USA, outselling its competitors 10 to 1.</a:t>
            </a:r>
          </a:p>
          <a:p>
            <a:pPr>
              <a:lnSpc>
                <a:spcPct val="80000"/>
              </a:lnSpc>
            </a:pPr>
            <a:r>
              <a:rPr lang="en-US" altLang="x-none" b="1">
                <a:latin typeface="UbisoftText" charset="0"/>
              </a:rPr>
              <a:t>1989</a:t>
            </a:r>
            <a:r>
              <a:rPr lang="en-US" altLang="x-none">
                <a:latin typeface="UbisoftText" charset="0"/>
              </a:rPr>
              <a:t> - Nintendo releases the Game Boy.</a:t>
            </a:r>
          </a:p>
          <a:p>
            <a:pPr eaLnBrk="1" hangingPunct="1"/>
            <a:endParaRPr lang="en-CA" altLang="x-none">
              <a:latin typeface="UbisoftText" charset="0"/>
            </a:endParaRPr>
          </a:p>
          <a:p>
            <a:pPr eaLnBrk="1" hangingPunct="1"/>
            <a:r>
              <a:rPr lang="en-US" altLang="x-none">
                <a:latin typeface="UbisoftText" charset="0"/>
              </a:rPr>
              <a:t>The Game Boy series are the best selling console ever.</a:t>
            </a:r>
          </a:p>
          <a:p>
            <a:pPr eaLnBrk="1" hangingPunct="1"/>
            <a:endParaRPr lang="en-CA" altLang="x-none">
              <a:latin typeface="UbisoftText" charset="0"/>
            </a:endParaRPr>
          </a:p>
          <a:p>
            <a:pPr eaLnBrk="1" hangingPunct="1"/>
            <a:r>
              <a:rPr lang="en-CA" altLang="x-none">
                <a:latin typeface="UbisoftText" charset="0"/>
              </a:rPr>
              <a:t>At the end of 1983, the industry experienced losses more severe than the 1977 crash. This was the "crash" of the video game industry, as well as the bankruptcy of several companies that produced North American home computers and video game consoles from late 1983 to early 1984. It brought an end to what is considered to be the second generation of console video gaming. Causes of the crash include the production of poorly conceived games such as E.T. the Extra-Terrestrial and Pac-Man for the Atari 2600. It was discovered that more Pac-Man cartridges were manufactured than there were systems made. In addition, so many E.T. the Extra-Terrestrial cartridges were left unsold that Atari supposedly buried thousands of cartridges in a landfill in New Mexico.</a:t>
            </a:r>
            <a:endParaRPr lang="en-US" altLang="x-none">
              <a:latin typeface="UbisoftText" charset="0"/>
            </a:endParaRPr>
          </a:p>
        </p:txBody>
      </p:sp>
    </p:spTree>
    <p:extLst>
      <p:ext uri="{BB962C8B-B14F-4D97-AF65-F5344CB8AC3E}">
        <p14:creationId xmlns:p14="http://schemas.microsoft.com/office/powerpoint/2010/main" val="1749960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120B29-E419-964C-8FCA-D18B539415B6}" type="slidenum">
              <a:rPr lang="en-US" altLang="x-none">
                <a:latin typeface="UbisoftText" charset="0"/>
              </a:rPr>
              <a:pPr eaLnBrk="1" hangingPunct="1"/>
              <a:t>13</a:t>
            </a:fld>
            <a:endParaRPr lang="en-US" altLang="x-none">
              <a:latin typeface="UbisoftText"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x-none" b="1">
                <a:latin typeface="UbisoftText" charset="0"/>
              </a:rPr>
              <a:t>1980</a:t>
            </a:r>
            <a:r>
              <a:rPr lang="en-US" altLang="x-none">
                <a:latin typeface="UbisoftText" charset="0"/>
              </a:rPr>
              <a:t> - Namco launches </a:t>
            </a:r>
            <a:r>
              <a:rPr lang="en-US" altLang="x-none" i="1">
                <a:latin typeface="UbisoftText" charset="0"/>
              </a:rPr>
              <a:t>Pac-Man</a:t>
            </a:r>
            <a:r>
              <a:rPr lang="en-US" altLang="x-none">
                <a:latin typeface="UbisoftText" charset="0"/>
              </a:rPr>
              <a:t> – the first video-game character to be used in merchandizing.</a:t>
            </a:r>
          </a:p>
          <a:p>
            <a:pPr>
              <a:lnSpc>
                <a:spcPct val="80000"/>
              </a:lnSpc>
            </a:pPr>
            <a:r>
              <a:rPr lang="en-US" altLang="x-none" b="1">
                <a:latin typeface="UbisoftText" charset="0"/>
              </a:rPr>
              <a:t>1981</a:t>
            </a:r>
            <a:r>
              <a:rPr lang="en-US" altLang="x-none">
                <a:latin typeface="UbisoftText" charset="0"/>
              </a:rPr>
              <a:t> - Electronic Games becomes the first video game magazine. Nintendo creates </a:t>
            </a:r>
            <a:r>
              <a:rPr lang="en-US" altLang="x-none" i="1">
                <a:latin typeface="UbisoftText" charset="0"/>
              </a:rPr>
              <a:t>Donkey Kong</a:t>
            </a:r>
            <a:r>
              <a:rPr lang="en-US" altLang="x-none">
                <a:latin typeface="UbisoftText" charset="0"/>
              </a:rPr>
              <a:t> and an Italian plumber named, </a:t>
            </a:r>
            <a:r>
              <a:rPr lang="en-US" altLang="x-none" i="1">
                <a:latin typeface="UbisoftText" charset="0"/>
              </a:rPr>
              <a:t>Mario</a:t>
            </a:r>
            <a:r>
              <a:rPr lang="en-US" altLang="x-none">
                <a:latin typeface="UbisoftText" charset="0"/>
              </a:rPr>
              <a:t>.</a:t>
            </a:r>
          </a:p>
          <a:p>
            <a:pPr>
              <a:lnSpc>
                <a:spcPct val="80000"/>
              </a:lnSpc>
            </a:pPr>
            <a:r>
              <a:rPr lang="en-US" altLang="x-none" b="1">
                <a:latin typeface="UbisoftText" charset="0"/>
              </a:rPr>
              <a:t>1983</a:t>
            </a:r>
            <a:r>
              <a:rPr lang="en-US" altLang="x-none">
                <a:latin typeface="UbisoftText" charset="0"/>
              </a:rPr>
              <a:t> - Video game market crashed (major).</a:t>
            </a:r>
          </a:p>
          <a:p>
            <a:pPr>
              <a:lnSpc>
                <a:spcPct val="80000"/>
              </a:lnSpc>
            </a:pPr>
            <a:r>
              <a:rPr lang="en-US" altLang="x-none" b="1">
                <a:latin typeface="UbisoftText" charset="0"/>
              </a:rPr>
              <a:t>1983</a:t>
            </a:r>
            <a:r>
              <a:rPr lang="en-US" altLang="x-none">
                <a:latin typeface="UbisoftText" charset="0"/>
              </a:rPr>
              <a:t> - Nintendo releases the Nintendo Entertainment System (NES) in Japan.</a:t>
            </a:r>
          </a:p>
          <a:p>
            <a:pPr>
              <a:lnSpc>
                <a:spcPct val="80000"/>
              </a:lnSpc>
            </a:pPr>
            <a:r>
              <a:rPr lang="en-US" altLang="x-none" b="1">
                <a:latin typeface="UbisoftText" charset="0"/>
              </a:rPr>
              <a:t>1985</a:t>
            </a:r>
            <a:r>
              <a:rPr lang="en-US" altLang="x-none">
                <a:latin typeface="UbisoftText" charset="0"/>
              </a:rPr>
              <a:t> - </a:t>
            </a:r>
            <a:r>
              <a:rPr lang="en-US" altLang="x-none" i="1">
                <a:latin typeface="UbisoftText" charset="0"/>
              </a:rPr>
              <a:t>Tetris</a:t>
            </a:r>
            <a:r>
              <a:rPr lang="en-US" altLang="x-none">
                <a:latin typeface="UbisoftText" charset="0"/>
              </a:rPr>
              <a:t> is created by Alexey Pajitnov.</a:t>
            </a:r>
          </a:p>
          <a:p>
            <a:pPr>
              <a:lnSpc>
                <a:spcPct val="80000"/>
              </a:lnSpc>
            </a:pPr>
            <a:r>
              <a:rPr lang="en-US" altLang="x-none" b="1">
                <a:latin typeface="UbisoftText" charset="0"/>
              </a:rPr>
              <a:t>1986</a:t>
            </a:r>
            <a:r>
              <a:rPr lang="en-US" altLang="x-none">
                <a:latin typeface="UbisoftText" charset="0"/>
              </a:rPr>
              <a:t> - The NES hits the USA, outselling its competitors 10 to 1.</a:t>
            </a:r>
          </a:p>
          <a:p>
            <a:pPr>
              <a:lnSpc>
                <a:spcPct val="80000"/>
              </a:lnSpc>
            </a:pPr>
            <a:r>
              <a:rPr lang="en-US" altLang="x-none" b="1">
                <a:latin typeface="UbisoftText" charset="0"/>
              </a:rPr>
              <a:t>1989</a:t>
            </a:r>
            <a:r>
              <a:rPr lang="en-US" altLang="x-none">
                <a:latin typeface="UbisoftText" charset="0"/>
              </a:rPr>
              <a:t> - Nintendo releases the Game Boy.</a:t>
            </a:r>
          </a:p>
          <a:p>
            <a:pPr eaLnBrk="1" hangingPunct="1"/>
            <a:endParaRPr lang="en-CA" altLang="x-none">
              <a:latin typeface="UbisoftText" charset="0"/>
            </a:endParaRPr>
          </a:p>
          <a:p>
            <a:pPr eaLnBrk="1" hangingPunct="1"/>
            <a:r>
              <a:rPr lang="en-US" altLang="x-none">
                <a:latin typeface="UbisoftText" charset="0"/>
              </a:rPr>
              <a:t>The Game Boy series are the best selling console ever.</a:t>
            </a:r>
          </a:p>
          <a:p>
            <a:pPr eaLnBrk="1" hangingPunct="1"/>
            <a:endParaRPr lang="en-CA" altLang="x-none">
              <a:latin typeface="UbisoftText" charset="0"/>
            </a:endParaRPr>
          </a:p>
          <a:p>
            <a:pPr eaLnBrk="1" hangingPunct="1"/>
            <a:r>
              <a:rPr lang="en-CA" altLang="x-none">
                <a:latin typeface="UbisoftText" charset="0"/>
              </a:rPr>
              <a:t>At the end of 1983, the industry experienced losses more severe than the 1977 crash. This was the "crash" of the video game industry, as well as the bankruptcy of several companies that produced North American home computers and video game consoles from late 1983 to early 1984. It brought an end to what is considered to be the second generation of console video gaming. Causes of the crash include the production of poorly conceived games such as E.T. the Extra-Terrestrial and Pac-Man for the Atari 2600. It was discovered that more Pac-Man cartridges were manufactured than there were systems made. In addition, so many E.T. the Extra-Terrestrial cartridges were left unsold that Atari supposedly buried thousands of cartridges in a landfill in New Mexico.</a:t>
            </a:r>
            <a:endParaRPr lang="en-US" altLang="x-none">
              <a:latin typeface="UbisoftText" charset="0"/>
            </a:endParaRPr>
          </a:p>
        </p:txBody>
      </p:sp>
    </p:spTree>
    <p:extLst>
      <p:ext uri="{BB962C8B-B14F-4D97-AF65-F5344CB8AC3E}">
        <p14:creationId xmlns:p14="http://schemas.microsoft.com/office/powerpoint/2010/main" val="352848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120B29-E419-964C-8FCA-D18B539415B6}" type="slidenum">
              <a:rPr lang="en-US" altLang="x-none">
                <a:latin typeface="UbisoftText" charset="0"/>
              </a:rPr>
              <a:pPr eaLnBrk="1" hangingPunct="1"/>
              <a:t>14</a:t>
            </a:fld>
            <a:endParaRPr lang="en-US" altLang="x-none">
              <a:latin typeface="UbisoftText"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x-none" b="1">
                <a:latin typeface="UbisoftText" charset="0"/>
              </a:rPr>
              <a:t>1980</a:t>
            </a:r>
            <a:r>
              <a:rPr lang="en-US" altLang="x-none">
                <a:latin typeface="UbisoftText" charset="0"/>
              </a:rPr>
              <a:t> - Namco launches </a:t>
            </a:r>
            <a:r>
              <a:rPr lang="en-US" altLang="x-none" i="1">
                <a:latin typeface="UbisoftText" charset="0"/>
              </a:rPr>
              <a:t>Pac-Man</a:t>
            </a:r>
            <a:r>
              <a:rPr lang="en-US" altLang="x-none">
                <a:latin typeface="UbisoftText" charset="0"/>
              </a:rPr>
              <a:t> – the first video-game character to be used in merchandizing.</a:t>
            </a:r>
          </a:p>
          <a:p>
            <a:pPr>
              <a:lnSpc>
                <a:spcPct val="80000"/>
              </a:lnSpc>
            </a:pPr>
            <a:r>
              <a:rPr lang="en-US" altLang="x-none" b="1">
                <a:latin typeface="UbisoftText" charset="0"/>
              </a:rPr>
              <a:t>1981</a:t>
            </a:r>
            <a:r>
              <a:rPr lang="en-US" altLang="x-none">
                <a:latin typeface="UbisoftText" charset="0"/>
              </a:rPr>
              <a:t> - Electronic Games becomes the first video game magazine. Nintendo creates </a:t>
            </a:r>
            <a:r>
              <a:rPr lang="en-US" altLang="x-none" i="1">
                <a:latin typeface="UbisoftText" charset="0"/>
              </a:rPr>
              <a:t>Donkey Kong</a:t>
            </a:r>
            <a:r>
              <a:rPr lang="en-US" altLang="x-none">
                <a:latin typeface="UbisoftText" charset="0"/>
              </a:rPr>
              <a:t> and an Italian plumber named, </a:t>
            </a:r>
            <a:r>
              <a:rPr lang="en-US" altLang="x-none" i="1">
                <a:latin typeface="UbisoftText" charset="0"/>
              </a:rPr>
              <a:t>Mario</a:t>
            </a:r>
            <a:r>
              <a:rPr lang="en-US" altLang="x-none">
                <a:latin typeface="UbisoftText" charset="0"/>
              </a:rPr>
              <a:t>.</a:t>
            </a:r>
          </a:p>
          <a:p>
            <a:pPr>
              <a:lnSpc>
                <a:spcPct val="80000"/>
              </a:lnSpc>
            </a:pPr>
            <a:r>
              <a:rPr lang="en-US" altLang="x-none" b="1">
                <a:latin typeface="UbisoftText" charset="0"/>
              </a:rPr>
              <a:t>1983</a:t>
            </a:r>
            <a:r>
              <a:rPr lang="en-US" altLang="x-none">
                <a:latin typeface="UbisoftText" charset="0"/>
              </a:rPr>
              <a:t> - Video game market crashed (major).</a:t>
            </a:r>
          </a:p>
          <a:p>
            <a:pPr>
              <a:lnSpc>
                <a:spcPct val="80000"/>
              </a:lnSpc>
            </a:pPr>
            <a:r>
              <a:rPr lang="en-US" altLang="x-none" b="1">
                <a:latin typeface="UbisoftText" charset="0"/>
              </a:rPr>
              <a:t>1983</a:t>
            </a:r>
            <a:r>
              <a:rPr lang="en-US" altLang="x-none">
                <a:latin typeface="UbisoftText" charset="0"/>
              </a:rPr>
              <a:t> - Nintendo releases the Nintendo Entertainment System (NES) in Japan.</a:t>
            </a:r>
          </a:p>
          <a:p>
            <a:pPr>
              <a:lnSpc>
                <a:spcPct val="80000"/>
              </a:lnSpc>
            </a:pPr>
            <a:r>
              <a:rPr lang="en-US" altLang="x-none" b="1">
                <a:latin typeface="UbisoftText" charset="0"/>
              </a:rPr>
              <a:t>1985</a:t>
            </a:r>
            <a:r>
              <a:rPr lang="en-US" altLang="x-none">
                <a:latin typeface="UbisoftText" charset="0"/>
              </a:rPr>
              <a:t> - </a:t>
            </a:r>
            <a:r>
              <a:rPr lang="en-US" altLang="x-none" i="1">
                <a:latin typeface="UbisoftText" charset="0"/>
              </a:rPr>
              <a:t>Tetris</a:t>
            </a:r>
            <a:r>
              <a:rPr lang="en-US" altLang="x-none">
                <a:latin typeface="UbisoftText" charset="0"/>
              </a:rPr>
              <a:t> is created by Alexey Pajitnov.</a:t>
            </a:r>
          </a:p>
          <a:p>
            <a:pPr>
              <a:lnSpc>
                <a:spcPct val="80000"/>
              </a:lnSpc>
            </a:pPr>
            <a:r>
              <a:rPr lang="en-US" altLang="x-none" b="1">
                <a:latin typeface="UbisoftText" charset="0"/>
              </a:rPr>
              <a:t>1986</a:t>
            </a:r>
            <a:r>
              <a:rPr lang="en-US" altLang="x-none">
                <a:latin typeface="UbisoftText" charset="0"/>
              </a:rPr>
              <a:t> - The NES hits the USA, outselling its competitors 10 to 1.</a:t>
            </a:r>
          </a:p>
          <a:p>
            <a:pPr>
              <a:lnSpc>
                <a:spcPct val="80000"/>
              </a:lnSpc>
            </a:pPr>
            <a:r>
              <a:rPr lang="en-US" altLang="x-none" b="1">
                <a:latin typeface="UbisoftText" charset="0"/>
              </a:rPr>
              <a:t>1989</a:t>
            </a:r>
            <a:r>
              <a:rPr lang="en-US" altLang="x-none">
                <a:latin typeface="UbisoftText" charset="0"/>
              </a:rPr>
              <a:t> - Nintendo releases the Game Boy.</a:t>
            </a:r>
          </a:p>
          <a:p>
            <a:pPr eaLnBrk="1" hangingPunct="1"/>
            <a:endParaRPr lang="en-CA" altLang="x-none">
              <a:latin typeface="UbisoftText" charset="0"/>
            </a:endParaRPr>
          </a:p>
          <a:p>
            <a:pPr eaLnBrk="1" hangingPunct="1"/>
            <a:r>
              <a:rPr lang="en-US" altLang="x-none">
                <a:latin typeface="UbisoftText" charset="0"/>
              </a:rPr>
              <a:t>The Game Boy series are the best selling console ever.</a:t>
            </a:r>
          </a:p>
          <a:p>
            <a:pPr eaLnBrk="1" hangingPunct="1"/>
            <a:endParaRPr lang="en-CA" altLang="x-none">
              <a:latin typeface="UbisoftText" charset="0"/>
            </a:endParaRPr>
          </a:p>
          <a:p>
            <a:pPr eaLnBrk="1" hangingPunct="1"/>
            <a:r>
              <a:rPr lang="en-CA" altLang="x-none">
                <a:latin typeface="UbisoftText" charset="0"/>
              </a:rPr>
              <a:t>At the end of 1983, the industry experienced losses more severe than the 1977 crash. This was the "crash" of the video game industry, as well as the bankruptcy of several companies that produced North American home computers and video game consoles from late 1983 to early 1984. It brought an end to what is considered to be the second generation of console video gaming. Causes of the crash include the production of poorly conceived games such as E.T. the Extra-Terrestrial and Pac-Man for the Atari 2600. It was discovered that more Pac-Man cartridges were manufactured than there were systems made. In addition, so many E.T. the Extra-Terrestrial cartridges were left unsold that Atari supposedly buried thousands of cartridges in a landfill in New Mexico.</a:t>
            </a:r>
            <a:endParaRPr lang="en-US" altLang="x-none">
              <a:latin typeface="UbisoftText" charset="0"/>
            </a:endParaRPr>
          </a:p>
        </p:txBody>
      </p:sp>
    </p:spTree>
    <p:extLst>
      <p:ext uri="{BB962C8B-B14F-4D97-AF65-F5344CB8AC3E}">
        <p14:creationId xmlns:p14="http://schemas.microsoft.com/office/powerpoint/2010/main" val="3053888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120B29-E419-964C-8FCA-D18B539415B6}" type="slidenum">
              <a:rPr lang="en-US" altLang="x-none">
                <a:latin typeface="UbisoftText" charset="0"/>
              </a:rPr>
              <a:pPr eaLnBrk="1" hangingPunct="1"/>
              <a:t>15</a:t>
            </a:fld>
            <a:endParaRPr lang="en-US" altLang="x-none">
              <a:latin typeface="UbisoftText"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x-none" b="1">
                <a:latin typeface="UbisoftText" charset="0"/>
              </a:rPr>
              <a:t>1980</a:t>
            </a:r>
            <a:r>
              <a:rPr lang="en-US" altLang="x-none">
                <a:latin typeface="UbisoftText" charset="0"/>
              </a:rPr>
              <a:t> - Namco launches </a:t>
            </a:r>
            <a:r>
              <a:rPr lang="en-US" altLang="x-none" i="1">
                <a:latin typeface="UbisoftText" charset="0"/>
              </a:rPr>
              <a:t>Pac-Man</a:t>
            </a:r>
            <a:r>
              <a:rPr lang="en-US" altLang="x-none">
                <a:latin typeface="UbisoftText" charset="0"/>
              </a:rPr>
              <a:t> – the first video-game character to be used in merchandizing.</a:t>
            </a:r>
          </a:p>
          <a:p>
            <a:pPr>
              <a:lnSpc>
                <a:spcPct val="80000"/>
              </a:lnSpc>
            </a:pPr>
            <a:r>
              <a:rPr lang="en-US" altLang="x-none" b="1">
                <a:latin typeface="UbisoftText" charset="0"/>
              </a:rPr>
              <a:t>1981</a:t>
            </a:r>
            <a:r>
              <a:rPr lang="en-US" altLang="x-none">
                <a:latin typeface="UbisoftText" charset="0"/>
              </a:rPr>
              <a:t> - Electronic Games becomes the first video game magazine. Nintendo creates </a:t>
            </a:r>
            <a:r>
              <a:rPr lang="en-US" altLang="x-none" i="1">
                <a:latin typeface="UbisoftText" charset="0"/>
              </a:rPr>
              <a:t>Donkey Kong</a:t>
            </a:r>
            <a:r>
              <a:rPr lang="en-US" altLang="x-none">
                <a:latin typeface="UbisoftText" charset="0"/>
              </a:rPr>
              <a:t> and an Italian plumber named, </a:t>
            </a:r>
            <a:r>
              <a:rPr lang="en-US" altLang="x-none" i="1">
                <a:latin typeface="UbisoftText" charset="0"/>
              </a:rPr>
              <a:t>Mario</a:t>
            </a:r>
            <a:r>
              <a:rPr lang="en-US" altLang="x-none">
                <a:latin typeface="UbisoftText" charset="0"/>
              </a:rPr>
              <a:t>.</a:t>
            </a:r>
          </a:p>
          <a:p>
            <a:pPr>
              <a:lnSpc>
                <a:spcPct val="80000"/>
              </a:lnSpc>
            </a:pPr>
            <a:r>
              <a:rPr lang="en-US" altLang="x-none" b="1">
                <a:latin typeface="UbisoftText" charset="0"/>
              </a:rPr>
              <a:t>1983</a:t>
            </a:r>
            <a:r>
              <a:rPr lang="en-US" altLang="x-none">
                <a:latin typeface="UbisoftText" charset="0"/>
              </a:rPr>
              <a:t> - Video game market crashed (major).</a:t>
            </a:r>
          </a:p>
          <a:p>
            <a:pPr>
              <a:lnSpc>
                <a:spcPct val="80000"/>
              </a:lnSpc>
            </a:pPr>
            <a:r>
              <a:rPr lang="en-US" altLang="x-none" b="1">
                <a:latin typeface="UbisoftText" charset="0"/>
              </a:rPr>
              <a:t>1983</a:t>
            </a:r>
            <a:r>
              <a:rPr lang="en-US" altLang="x-none">
                <a:latin typeface="UbisoftText" charset="0"/>
              </a:rPr>
              <a:t> - Nintendo releases the Nintendo Entertainment System (NES) in Japan.</a:t>
            </a:r>
          </a:p>
          <a:p>
            <a:pPr>
              <a:lnSpc>
                <a:spcPct val="80000"/>
              </a:lnSpc>
            </a:pPr>
            <a:r>
              <a:rPr lang="en-US" altLang="x-none" b="1">
                <a:latin typeface="UbisoftText" charset="0"/>
              </a:rPr>
              <a:t>1985</a:t>
            </a:r>
            <a:r>
              <a:rPr lang="en-US" altLang="x-none">
                <a:latin typeface="UbisoftText" charset="0"/>
              </a:rPr>
              <a:t> - </a:t>
            </a:r>
            <a:r>
              <a:rPr lang="en-US" altLang="x-none" i="1">
                <a:latin typeface="UbisoftText" charset="0"/>
              </a:rPr>
              <a:t>Tetris</a:t>
            </a:r>
            <a:r>
              <a:rPr lang="en-US" altLang="x-none">
                <a:latin typeface="UbisoftText" charset="0"/>
              </a:rPr>
              <a:t> is created by Alexey Pajitnov.</a:t>
            </a:r>
          </a:p>
          <a:p>
            <a:pPr>
              <a:lnSpc>
                <a:spcPct val="80000"/>
              </a:lnSpc>
            </a:pPr>
            <a:r>
              <a:rPr lang="en-US" altLang="x-none" b="1">
                <a:latin typeface="UbisoftText" charset="0"/>
              </a:rPr>
              <a:t>1986</a:t>
            </a:r>
            <a:r>
              <a:rPr lang="en-US" altLang="x-none">
                <a:latin typeface="UbisoftText" charset="0"/>
              </a:rPr>
              <a:t> - The NES hits the USA, outselling its competitors 10 to 1.</a:t>
            </a:r>
          </a:p>
          <a:p>
            <a:pPr>
              <a:lnSpc>
                <a:spcPct val="80000"/>
              </a:lnSpc>
            </a:pPr>
            <a:r>
              <a:rPr lang="en-US" altLang="x-none" b="1">
                <a:latin typeface="UbisoftText" charset="0"/>
              </a:rPr>
              <a:t>1989</a:t>
            </a:r>
            <a:r>
              <a:rPr lang="en-US" altLang="x-none">
                <a:latin typeface="UbisoftText" charset="0"/>
              </a:rPr>
              <a:t> - Nintendo releases the Game Boy.</a:t>
            </a:r>
          </a:p>
          <a:p>
            <a:pPr eaLnBrk="1" hangingPunct="1"/>
            <a:endParaRPr lang="en-CA" altLang="x-none">
              <a:latin typeface="UbisoftText" charset="0"/>
            </a:endParaRPr>
          </a:p>
          <a:p>
            <a:pPr eaLnBrk="1" hangingPunct="1"/>
            <a:r>
              <a:rPr lang="en-US" altLang="x-none">
                <a:latin typeface="UbisoftText" charset="0"/>
              </a:rPr>
              <a:t>The Game Boy series are the best selling console ever.</a:t>
            </a:r>
          </a:p>
          <a:p>
            <a:pPr eaLnBrk="1" hangingPunct="1"/>
            <a:endParaRPr lang="en-CA" altLang="x-none">
              <a:latin typeface="UbisoftText" charset="0"/>
            </a:endParaRPr>
          </a:p>
          <a:p>
            <a:pPr eaLnBrk="1" hangingPunct="1"/>
            <a:r>
              <a:rPr lang="en-CA" altLang="x-none">
                <a:latin typeface="UbisoftText" charset="0"/>
              </a:rPr>
              <a:t>At the end of 1983, the industry experienced losses more severe than the 1977 crash. This was the "crash" of the video game industry, as well as the bankruptcy of several companies that produced North American home computers and video game consoles from late 1983 to early 1984. It brought an end to what is considered to be the second generation of console video gaming. Causes of the crash include the production of poorly conceived games such as E.T. the Extra-Terrestrial and Pac-Man for the Atari 2600. It was discovered that more Pac-Man cartridges were manufactured than there were systems made. In addition, so many E.T. the Extra-Terrestrial cartridges were left unsold that Atari supposedly buried thousands of cartridges in a landfill in New Mexico.</a:t>
            </a:r>
            <a:endParaRPr lang="en-US" altLang="x-none">
              <a:latin typeface="UbisoftText" charset="0"/>
            </a:endParaRPr>
          </a:p>
        </p:txBody>
      </p:sp>
    </p:spTree>
    <p:extLst>
      <p:ext uri="{BB962C8B-B14F-4D97-AF65-F5344CB8AC3E}">
        <p14:creationId xmlns:p14="http://schemas.microsoft.com/office/powerpoint/2010/main" val="3496012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B7D1FD1-69B9-784C-B8D4-85D3A739BAB1}" type="slidenum">
              <a:rPr lang="en-US" altLang="x-none">
                <a:latin typeface="UbisoftText" charset="0"/>
              </a:rPr>
              <a:pPr eaLnBrk="1" hangingPunct="1"/>
              <a:t>16</a:t>
            </a:fld>
            <a:endParaRPr lang="en-US" altLang="x-none">
              <a:latin typeface="UbisoftText"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x-none" b="1">
                <a:latin typeface="UbisoftText" charset="0"/>
              </a:rPr>
              <a:t>1990</a:t>
            </a:r>
            <a:r>
              <a:rPr lang="en-US" altLang="x-none">
                <a:latin typeface="UbisoftText" charset="0"/>
              </a:rPr>
              <a:t> - </a:t>
            </a:r>
            <a:r>
              <a:rPr lang="en-US" altLang="x-none" i="1">
                <a:latin typeface="UbisoftText" charset="0"/>
              </a:rPr>
              <a:t>Super Mario Bros. 3</a:t>
            </a:r>
            <a:r>
              <a:rPr lang="en-US" altLang="x-none">
                <a:latin typeface="UbisoftText" charset="0"/>
              </a:rPr>
              <a:t> sells 17 million cartridges worldwide.</a:t>
            </a:r>
          </a:p>
          <a:p>
            <a:pPr>
              <a:lnSpc>
                <a:spcPct val="80000"/>
              </a:lnSpc>
            </a:pPr>
            <a:r>
              <a:rPr lang="en-US" altLang="x-none" b="1">
                <a:latin typeface="UbisoftText" charset="0"/>
              </a:rPr>
              <a:t>1991</a:t>
            </a:r>
            <a:r>
              <a:rPr lang="en-US" altLang="x-none">
                <a:latin typeface="UbisoftText" charset="0"/>
              </a:rPr>
              <a:t> - Nintendo releases the Super NES but faces competition from NEC’s Turbo Grafx and Sega’s Genesis. Sega creates </a:t>
            </a:r>
            <a:r>
              <a:rPr lang="en-US" altLang="x-none" i="1">
                <a:latin typeface="UbisoftText" charset="0"/>
              </a:rPr>
              <a:t>Sonic the Hedgehog</a:t>
            </a:r>
            <a:r>
              <a:rPr lang="en-US" altLang="x-none">
                <a:latin typeface="UbisoftText" charset="0"/>
              </a:rPr>
              <a:t>.</a:t>
            </a:r>
          </a:p>
          <a:p>
            <a:pPr>
              <a:lnSpc>
                <a:spcPct val="80000"/>
              </a:lnSpc>
            </a:pPr>
            <a:r>
              <a:rPr lang="en-US" altLang="x-none" b="1">
                <a:latin typeface="UbisoftText" charset="0"/>
              </a:rPr>
              <a:t>1995</a:t>
            </a:r>
            <a:r>
              <a:rPr lang="en-US" altLang="x-none">
                <a:latin typeface="UbisoftText" charset="0"/>
              </a:rPr>
              <a:t> - Sony launches the PlayStation, Sega launches the Saturn. Both consoles use CDs. Ubisoft launches </a:t>
            </a:r>
            <a:r>
              <a:rPr lang="en-US" altLang="x-none" i="1">
                <a:latin typeface="UbisoftText" charset="0"/>
              </a:rPr>
              <a:t>Rayman</a:t>
            </a:r>
            <a:r>
              <a:rPr lang="en-US" altLang="x-none">
                <a:latin typeface="UbisoftText" charset="0"/>
              </a:rPr>
              <a:t>.</a:t>
            </a:r>
          </a:p>
          <a:p>
            <a:pPr>
              <a:lnSpc>
                <a:spcPct val="80000"/>
              </a:lnSpc>
            </a:pPr>
            <a:r>
              <a:rPr lang="en-US" altLang="x-none" b="1">
                <a:latin typeface="UbisoftText" charset="0"/>
              </a:rPr>
              <a:t>1996</a:t>
            </a:r>
            <a:r>
              <a:rPr lang="en-US" altLang="x-none">
                <a:latin typeface="UbisoftText" charset="0"/>
              </a:rPr>
              <a:t> - Nintendo launches the Nintendo 64. </a:t>
            </a:r>
            <a:r>
              <a:rPr lang="en-US" altLang="x-none" i="1">
                <a:latin typeface="UbisoftText" charset="0"/>
              </a:rPr>
              <a:t>Pokémon</a:t>
            </a:r>
            <a:r>
              <a:rPr lang="en-US" altLang="x-none">
                <a:latin typeface="UbisoftText" charset="0"/>
              </a:rPr>
              <a:t> hits Japan. Video games get their first true heroine in </a:t>
            </a:r>
            <a:r>
              <a:rPr lang="en-US" altLang="x-none" i="1">
                <a:latin typeface="UbisoftText" charset="0"/>
              </a:rPr>
              <a:t>Tomb Raider’s</a:t>
            </a:r>
            <a:r>
              <a:rPr lang="en-US" altLang="x-none">
                <a:latin typeface="UbisoftText" charset="0"/>
              </a:rPr>
              <a:t> Lara Croft.</a:t>
            </a:r>
          </a:p>
          <a:p>
            <a:pPr>
              <a:lnSpc>
                <a:spcPct val="80000"/>
              </a:lnSpc>
            </a:pPr>
            <a:r>
              <a:rPr lang="en-US" altLang="x-none" b="1">
                <a:latin typeface="UbisoftText" charset="0"/>
              </a:rPr>
              <a:t>1997</a:t>
            </a:r>
            <a:r>
              <a:rPr lang="en-US" altLang="x-none">
                <a:latin typeface="UbisoftText" charset="0"/>
              </a:rPr>
              <a:t> - Bandai creates the </a:t>
            </a:r>
            <a:r>
              <a:rPr lang="en-US" altLang="x-none" i="1">
                <a:latin typeface="UbisoftText" charset="0"/>
              </a:rPr>
              <a:t>Tamagotchi</a:t>
            </a:r>
            <a:r>
              <a:rPr lang="en-US" altLang="x-none">
                <a:latin typeface="UbisoftText" charset="0"/>
              </a:rPr>
              <a:t>.</a:t>
            </a:r>
          </a:p>
          <a:p>
            <a:pPr>
              <a:lnSpc>
                <a:spcPct val="80000"/>
              </a:lnSpc>
            </a:pPr>
            <a:r>
              <a:rPr lang="en-US" altLang="x-none" b="1">
                <a:latin typeface="UbisoftText" charset="0"/>
              </a:rPr>
              <a:t>1998 </a:t>
            </a:r>
            <a:r>
              <a:rPr lang="en-US" altLang="x-none">
                <a:latin typeface="UbisoftText" charset="0"/>
              </a:rPr>
              <a:t>- Sega launches the Dreamcast in Japan – the first online-enabled console.</a:t>
            </a:r>
          </a:p>
          <a:p>
            <a:pPr>
              <a:lnSpc>
                <a:spcPct val="80000"/>
              </a:lnSpc>
            </a:pPr>
            <a:r>
              <a:rPr lang="en-US" altLang="x-none" b="1">
                <a:latin typeface="UbisoftText" charset="0"/>
              </a:rPr>
              <a:t>1999 </a:t>
            </a:r>
            <a:r>
              <a:rPr lang="en-US" altLang="x-none">
                <a:latin typeface="UbisoftText" charset="0"/>
              </a:rPr>
              <a:t>- Sega launches the Dreamcast in the US, earning $98 million within the first 24 hours.</a:t>
            </a:r>
          </a:p>
          <a:p>
            <a:pPr eaLnBrk="1" hangingPunct="1"/>
            <a:endParaRPr lang="en-US" altLang="x-none">
              <a:latin typeface="UbisoftText" charset="0"/>
            </a:endParaRPr>
          </a:p>
          <a:p>
            <a:pPr eaLnBrk="1" hangingPunct="1"/>
            <a:r>
              <a:rPr lang="en-US" altLang="x-none">
                <a:latin typeface="UbisoftText" charset="0"/>
              </a:rPr>
              <a:t>Tougher competition in the hardware market: NEC, Sega, Nintento and Sony.</a:t>
            </a:r>
          </a:p>
          <a:p>
            <a:pPr eaLnBrk="1" hangingPunct="1"/>
            <a:endParaRPr lang="en-CA" altLang="x-none">
              <a:latin typeface="UbisoftText" charset="0"/>
            </a:endParaRPr>
          </a:p>
          <a:p>
            <a:pPr eaLnBrk="1" hangingPunct="1"/>
            <a:endParaRPr lang="en-US" altLang="x-none">
              <a:latin typeface="UbisoftText" charset="0"/>
            </a:endParaRPr>
          </a:p>
          <a:p>
            <a:pPr eaLnBrk="1" hangingPunct="1"/>
            <a:endParaRPr lang="en-US" altLang="x-none">
              <a:latin typeface="UbisoftText" charset="0"/>
            </a:endParaRPr>
          </a:p>
        </p:txBody>
      </p:sp>
    </p:spTree>
    <p:extLst>
      <p:ext uri="{BB962C8B-B14F-4D97-AF65-F5344CB8AC3E}">
        <p14:creationId xmlns:p14="http://schemas.microsoft.com/office/powerpoint/2010/main" val="485698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B7D1FD1-69B9-784C-B8D4-85D3A739BAB1}" type="slidenum">
              <a:rPr lang="en-US" altLang="x-none">
                <a:latin typeface="UbisoftText" charset="0"/>
              </a:rPr>
              <a:pPr eaLnBrk="1" hangingPunct="1"/>
              <a:t>17</a:t>
            </a:fld>
            <a:endParaRPr lang="en-US" altLang="x-none">
              <a:latin typeface="UbisoftText"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x-none" b="1" dirty="0">
                <a:latin typeface="UbisoftText" charset="0"/>
              </a:rPr>
              <a:t>1990</a:t>
            </a:r>
            <a:r>
              <a:rPr lang="en-US" altLang="x-none" dirty="0">
                <a:latin typeface="UbisoftText" charset="0"/>
              </a:rPr>
              <a:t> - </a:t>
            </a:r>
            <a:r>
              <a:rPr lang="en-US" altLang="x-none" i="1" dirty="0">
                <a:latin typeface="UbisoftText" charset="0"/>
              </a:rPr>
              <a:t>Super Mario Bros. 3</a:t>
            </a:r>
            <a:r>
              <a:rPr lang="en-US" altLang="x-none" dirty="0">
                <a:latin typeface="UbisoftText" charset="0"/>
              </a:rPr>
              <a:t> sells 17 million cartridges worldwide.</a:t>
            </a:r>
          </a:p>
          <a:p>
            <a:pPr>
              <a:lnSpc>
                <a:spcPct val="80000"/>
              </a:lnSpc>
            </a:pPr>
            <a:r>
              <a:rPr lang="en-US" altLang="x-none" b="1" dirty="0">
                <a:latin typeface="UbisoftText" charset="0"/>
              </a:rPr>
              <a:t>1991</a:t>
            </a:r>
            <a:r>
              <a:rPr lang="en-US" altLang="x-none" dirty="0">
                <a:latin typeface="UbisoftText" charset="0"/>
              </a:rPr>
              <a:t> - Nintendo releases the Super NES but faces competition from NEC’s Turbo </a:t>
            </a:r>
            <a:r>
              <a:rPr lang="en-US" altLang="x-none" dirty="0" err="1">
                <a:latin typeface="UbisoftText" charset="0"/>
              </a:rPr>
              <a:t>Grafx</a:t>
            </a:r>
            <a:r>
              <a:rPr lang="en-US" altLang="x-none" dirty="0">
                <a:latin typeface="UbisoftText" charset="0"/>
              </a:rPr>
              <a:t> and Sega’s Genesis. Sega creates </a:t>
            </a:r>
            <a:r>
              <a:rPr lang="en-US" altLang="x-none" i="1" dirty="0">
                <a:latin typeface="UbisoftText" charset="0"/>
              </a:rPr>
              <a:t>Sonic the Hedgehog</a:t>
            </a:r>
            <a:r>
              <a:rPr lang="en-US" altLang="x-none" dirty="0">
                <a:latin typeface="UbisoftText" charset="0"/>
              </a:rPr>
              <a:t>.</a:t>
            </a:r>
          </a:p>
          <a:p>
            <a:pPr>
              <a:lnSpc>
                <a:spcPct val="80000"/>
              </a:lnSpc>
            </a:pPr>
            <a:r>
              <a:rPr lang="en-US" altLang="x-none" b="1" dirty="0">
                <a:latin typeface="UbisoftText" charset="0"/>
              </a:rPr>
              <a:t>1995</a:t>
            </a:r>
            <a:r>
              <a:rPr lang="en-US" altLang="x-none" dirty="0">
                <a:latin typeface="UbisoftText" charset="0"/>
              </a:rPr>
              <a:t> - Sony launches the PlayStation, Sega launches the Saturn. Both consoles use CDs. Ubisoft launches </a:t>
            </a:r>
            <a:r>
              <a:rPr lang="en-US" altLang="x-none" i="1" dirty="0" err="1">
                <a:latin typeface="UbisoftText" charset="0"/>
              </a:rPr>
              <a:t>Rayman</a:t>
            </a:r>
            <a:r>
              <a:rPr lang="en-US" altLang="x-none" dirty="0">
                <a:latin typeface="UbisoftText" charset="0"/>
              </a:rPr>
              <a:t>.</a:t>
            </a:r>
          </a:p>
          <a:p>
            <a:pPr>
              <a:lnSpc>
                <a:spcPct val="80000"/>
              </a:lnSpc>
            </a:pPr>
            <a:r>
              <a:rPr lang="en-US" altLang="x-none" b="1" dirty="0">
                <a:latin typeface="UbisoftText" charset="0"/>
              </a:rPr>
              <a:t>1996</a:t>
            </a:r>
            <a:r>
              <a:rPr lang="en-US" altLang="x-none" dirty="0">
                <a:latin typeface="UbisoftText" charset="0"/>
              </a:rPr>
              <a:t> - Nintendo launches the Nintendo 64. </a:t>
            </a:r>
            <a:r>
              <a:rPr lang="en-US" altLang="x-none" i="1" dirty="0">
                <a:latin typeface="UbisoftText" charset="0"/>
              </a:rPr>
              <a:t>Pokémon</a:t>
            </a:r>
            <a:r>
              <a:rPr lang="en-US" altLang="x-none" dirty="0">
                <a:latin typeface="UbisoftText" charset="0"/>
              </a:rPr>
              <a:t> hits Japan. Video games get their first true heroine in </a:t>
            </a:r>
            <a:r>
              <a:rPr lang="en-US" altLang="x-none" i="1" dirty="0">
                <a:latin typeface="UbisoftText" charset="0"/>
              </a:rPr>
              <a:t>Tomb Raider’s</a:t>
            </a:r>
            <a:r>
              <a:rPr lang="en-US" altLang="x-none" dirty="0">
                <a:latin typeface="UbisoftText" charset="0"/>
              </a:rPr>
              <a:t> Lara Croft.</a:t>
            </a:r>
          </a:p>
          <a:p>
            <a:pPr>
              <a:lnSpc>
                <a:spcPct val="80000"/>
              </a:lnSpc>
            </a:pPr>
            <a:r>
              <a:rPr lang="en-US" altLang="x-none" b="1" dirty="0">
                <a:latin typeface="UbisoftText" charset="0"/>
              </a:rPr>
              <a:t>1997</a:t>
            </a:r>
            <a:r>
              <a:rPr lang="en-US" altLang="x-none" dirty="0">
                <a:latin typeface="UbisoftText" charset="0"/>
              </a:rPr>
              <a:t> - Bandai creates the </a:t>
            </a:r>
            <a:r>
              <a:rPr lang="en-US" altLang="x-none" i="1" dirty="0">
                <a:latin typeface="UbisoftText" charset="0"/>
              </a:rPr>
              <a:t>Tamagotchi</a:t>
            </a:r>
            <a:r>
              <a:rPr lang="en-US" altLang="x-none" dirty="0">
                <a:latin typeface="UbisoftText" charset="0"/>
              </a:rPr>
              <a:t>.</a:t>
            </a:r>
          </a:p>
          <a:p>
            <a:pPr>
              <a:lnSpc>
                <a:spcPct val="80000"/>
              </a:lnSpc>
            </a:pPr>
            <a:r>
              <a:rPr lang="en-US" altLang="x-none" b="1" dirty="0">
                <a:latin typeface="UbisoftText" charset="0"/>
              </a:rPr>
              <a:t>1998 </a:t>
            </a:r>
            <a:r>
              <a:rPr lang="en-US" altLang="x-none" dirty="0">
                <a:latin typeface="UbisoftText" charset="0"/>
              </a:rPr>
              <a:t>- Sega launches the Dreamcast in Japan – the first online-enabled console.</a:t>
            </a:r>
          </a:p>
          <a:p>
            <a:pPr>
              <a:lnSpc>
                <a:spcPct val="80000"/>
              </a:lnSpc>
            </a:pPr>
            <a:r>
              <a:rPr lang="en-US" altLang="x-none" b="1" dirty="0">
                <a:latin typeface="UbisoftText" charset="0"/>
              </a:rPr>
              <a:t>1999 </a:t>
            </a:r>
            <a:r>
              <a:rPr lang="en-US" altLang="x-none" dirty="0">
                <a:latin typeface="UbisoftText" charset="0"/>
              </a:rPr>
              <a:t>- Sega launches the Dreamcast in the US, earning $98 million within the first 24 hours.</a:t>
            </a:r>
          </a:p>
          <a:p>
            <a:pPr eaLnBrk="1" hangingPunct="1"/>
            <a:endParaRPr lang="en-US" altLang="x-none" dirty="0">
              <a:latin typeface="UbisoftText" charset="0"/>
            </a:endParaRPr>
          </a:p>
          <a:p>
            <a:pPr eaLnBrk="1" hangingPunct="1"/>
            <a:r>
              <a:rPr lang="en-US" altLang="x-none" dirty="0">
                <a:latin typeface="UbisoftText" charset="0"/>
              </a:rPr>
              <a:t>Tougher competition in the hardware market: NEC, Sega, </a:t>
            </a:r>
            <a:r>
              <a:rPr lang="en-US" altLang="x-none" dirty="0" err="1">
                <a:latin typeface="UbisoftText" charset="0"/>
              </a:rPr>
              <a:t>Nintento</a:t>
            </a:r>
            <a:r>
              <a:rPr lang="en-US" altLang="x-none" dirty="0">
                <a:latin typeface="UbisoftText" charset="0"/>
              </a:rPr>
              <a:t> and Sony.</a:t>
            </a:r>
          </a:p>
          <a:p>
            <a:pPr eaLnBrk="1" hangingPunct="1"/>
            <a:endParaRPr lang="en-CA" altLang="x-none" dirty="0">
              <a:latin typeface="UbisoftText" charset="0"/>
            </a:endParaRPr>
          </a:p>
          <a:p>
            <a:pPr eaLnBrk="1" hangingPunct="1"/>
            <a:endParaRPr lang="en-US" altLang="x-none" dirty="0">
              <a:latin typeface="UbisoftText" charset="0"/>
            </a:endParaRPr>
          </a:p>
          <a:p>
            <a:pPr eaLnBrk="1" hangingPunct="1"/>
            <a:endParaRPr lang="en-US" altLang="x-none" dirty="0">
              <a:latin typeface="UbisoftText" charset="0"/>
            </a:endParaRPr>
          </a:p>
        </p:txBody>
      </p:sp>
    </p:spTree>
    <p:extLst>
      <p:ext uri="{BB962C8B-B14F-4D97-AF65-F5344CB8AC3E}">
        <p14:creationId xmlns:p14="http://schemas.microsoft.com/office/powerpoint/2010/main" val="989791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B7D1FD1-69B9-784C-B8D4-85D3A739BAB1}" type="slidenum">
              <a:rPr lang="en-US" altLang="x-none">
                <a:latin typeface="UbisoftText" charset="0"/>
              </a:rPr>
              <a:pPr eaLnBrk="1" hangingPunct="1"/>
              <a:t>18</a:t>
            </a:fld>
            <a:endParaRPr lang="en-US" altLang="x-none">
              <a:latin typeface="UbisoftText"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x-none" b="1">
                <a:latin typeface="UbisoftText" charset="0"/>
              </a:rPr>
              <a:t>1990</a:t>
            </a:r>
            <a:r>
              <a:rPr lang="en-US" altLang="x-none">
                <a:latin typeface="UbisoftText" charset="0"/>
              </a:rPr>
              <a:t> - </a:t>
            </a:r>
            <a:r>
              <a:rPr lang="en-US" altLang="x-none" i="1">
                <a:latin typeface="UbisoftText" charset="0"/>
              </a:rPr>
              <a:t>Super Mario Bros. 3</a:t>
            </a:r>
            <a:r>
              <a:rPr lang="en-US" altLang="x-none">
                <a:latin typeface="UbisoftText" charset="0"/>
              </a:rPr>
              <a:t> sells 17 million cartridges worldwide.</a:t>
            </a:r>
          </a:p>
          <a:p>
            <a:pPr>
              <a:lnSpc>
                <a:spcPct val="80000"/>
              </a:lnSpc>
            </a:pPr>
            <a:r>
              <a:rPr lang="en-US" altLang="x-none" b="1">
                <a:latin typeface="UbisoftText" charset="0"/>
              </a:rPr>
              <a:t>1991</a:t>
            </a:r>
            <a:r>
              <a:rPr lang="en-US" altLang="x-none">
                <a:latin typeface="UbisoftText" charset="0"/>
              </a:rPr>
              <a:t> - Nintendo releases the Super NES but faces competition from NEC’s Turbo Grafx and Sega’s Genesis. Sega creates </a:t>
            </a:r>
            <a:r>
              <a:rPr lang="en-US" altLang="x-none" i="1">
                <a:latin typeface="UbisoftText" charset="0"/>
              </a:rPr>
              <a:t>Sonic the Hedgehog</a:t>
            </a:r>
            <a:r>
              <a:rPr lang="en-US" altLang="x-none">
                <a:latin typeface="UbisoftText" charset="0"/>
              </a:rPr>
              <a:t>.</a:t>
            </a:r>
          </a:p>
          <a:p>
            <a:pPr>
              <a:lnSpc>
                <a:spcPct val="80000"/>
              </a:lnSpc>
            </a:pPr>
            <a:r>
              <a:rPr lang="en-US" altLang="x-none" b="1">
                <a:latin typeface="UbisoftText" charset="0"/>
              </a:rPr>
              <a:t>1995</a:t>
            </a:r>
            <a:r>
              <a:rPr lang="en-US" altLang="x-none">
                <a:latin typeface="UbisoftText" charset="0"/>
              </a:rPr>
              <a:t> - Sony launches the PlayStation, Sega launches the Saturn. Both consoles use CDs. Ubisoft launches </a:t>
            </a:r>
            <a:r>
              <a:rPr lang="en-US" altLang="x-none" i="1">
                <a:latin typeface="UbisoftText" charset="0"/>
              </a:rPr>
              <a:t>Rayman</a:t>
            </a:r>
            <a:r>
              <a:rPr lang="en-US" altLang="x-none">
                <a:latin typeface="UbisoftText" charset="0"/>
              </a:rPr>
              <a:t>.</a:t>
            </a:r>
          </a:p>
          <a:p>
            <a:pPr>
              <a:lnSpc>
                <a:spcPct val="80000"/>
              </a:lnSpc>
            </a:pPr>
            <a:r>
              <a:rPr lang="en-US" altLang="x-none" b="1">
                <a:latin typeface="UbisoftText" charset="0"/>
              </a:rPr>
              <a:t>1996</a:t>
            </a:r>
            <a:r>
              <a:rPr lang="en-US" altLang="x-none">
                <a:latin typeface="UbisoftText" charset="0"/>
              </a:rPr>
              <a:t> - Nintendo launches the Nintendo 64. </a:t>
            </a:r>
            <a:r>
              <a:rPr lang="en-US" altLang="x-none" i="1">
                <a:latin typeface="UbisoftText" charset="0"/>
              </a:rPr>
              <a:t>Pokémon</a:t>
            </a:r>
            <a:r>
              <a:rPr lang="en-US" altLang="x-none">
                <a:latin typeface="UbisoftText" charset="0"/>
              </a:rPr>
              <a:t> hits Japan. Video games get their first true heroine in </a:t>
            </a:r>
            <a:r>
              <a:rPr lang="en-US" altLang="x-none" i="1">
                <a:latin typeface="UbisoftText" charset="0"/>
              </a:rPr>
              <a:t>Tomb Raider’s</a:t>
            </a:r>
            <a:r>
              <a:rPr lang="en-US" altLang="x-none">
                <a:latin typeface="UbisoftText" charset="0"/>
              </a:rPr>
              <a:t> Lara Croft.</a:t>
            </a:r>
          </a:p>
          <a:p>
            <a:pPr>
              <a:lnSpc>
                <a:spcPct val="80000"/>
              </a:lnSpc>
            </a:pPr>
            <a:r>
              <a:rPr lang="en-US" altLang="x-none" b="1">
                <a:latin typeface="UbisoftText" charset="0"/>
              </a:rPr>
              <a:t>1997</a:t>
            </a:r>
            <a:r>
              <a:rPr lang="en-US" altLang="x-none">
                <a:latin typeface="UbisoftText" charset="0"/>
              </a:rPr>
              <a:t> - Bandai creates the </a:t>
            </a:r>
            <a:r>
              <a:rPr lang="en-US" altLang="x-none" i="1">
                <a:latin typeface="UbisoftText" charset="0"/>
              </a:rPr>
              <a:t>Tamagotchi</a:t>
            </a:r>
            <a:r>
              <a:rPr lang="en-US" altLang="x-none">
                <a:latin typeface="UbisoftText" charset="0"/>
              </a:rPr>
              <a:t>.</a:t>
            </a:r>
          </a:p>
          <a:p>
            <a:pPr>
              <a:lnSpc>
                <a:spcPct val="80000"/>
              </a:lnSpc>
            </a:pPr>
            <a:r>
              <a:rPr lang="en-US" altLang="x-none" b="1">
                <a:latin typeface="UbisoftText" charset="0"/>
              </a:rPr>
              <a:t>1998 </a:t>
            </a:r>
            <a:r>
              <a:rPr lang="en-US" altLang="x-none">
                <a:latin typeface="UbisoftText" charset="0"/>
              </a:rPr>
              <a:t>- Sega launches the Dreamcast in Japan – the first online-enabled console.</a:t>
            </a:r>
          </a:p>
          <a:p>
            <a:pPr>
              <a:lnSpc>
                <a:spcPct val="80000"/>
              </a:lnSpc>
            </a:pPr>
            <a:r>
              <a:rPr lang="en-US" altLang="x-none" b="1">
                <a:latin typeface="UbisoftText" charset="0"/>
              </a:rPr>
              <a:t>1999 </a:t>
            </a:r>
            <a:r>
              <a:rPr lang="en-US" altLang="x-none">
                <a:latin typeface="UbisoftText" charset="0"/>
              </a:rPr>
              <a:t>- Sega launches the Dreamcast in the US, earning $98 million within the first 24 hours.</a:t>
            </a:r>
          </a:p>
          <a:p>
            <a:pPr eaLnBrk="1" hangingPunct="1"/>
            <a:endParaRPr lang="en-US" altLang="x-none">
              <a:latin typeface="UbisoftText" charset="0"/>
            </a:endParaRPr>
          </a:p>
          <a:p>
            <a:pPr eaLnBrk="1" hangingPunct="1"/>
            <a:r>
              <a:rPr lang="en-US" altLang="x-none">
                <a:latin typeface="UbisoftText" charset="0"/>
              </a:rPr>
              <a:t>Tougher competition in the hardware market: NEC, Sega, Nintento and Sony.</a:t>
            </a:r>
          </a:p>
          <a:p>
            <a:pPr eaLnBrk="1" hangingPunct="1"/>
            <a:endParaRPr lang="en-CA" altLang="x-none">
              <a:latin typeface="UbisoftText" charset="0"/>
            </a:endParaRPr>
          </a:p>
          <a:p>
            <a:pPr eaLnBrk="1" hangingPunct="1"/>
            <a:endParaRPr lang="en-US" altLang="x-none">
              <a:latin typeface="UbisoftText" charset="0"/>
            </a:endParaRPr>
          </a:p>
          <a:p>
            <a:pPr eaLnBrk="1" hangingPunct="1"/>
            <a:endParaRPr lang="en-US" altLang="x-none">
              <a:latin typeface="UbisoftText" charset="0"/>
            </a:endParaRPr>
          </a:p>
        </p:txBody>
      </p:sp>
    </p:spTree>
    <p:extLst>
      <p:ext uri="{BB962C8B-B14F-4D97-AF65-F5344CB8AC3E}">
        <p14:creationId xmlns:p14="http://schemas.microsoft.com/office/powerpoint/2010/main" val="1881622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DF1D5BC-B27C-2344-9E54-609AAA95D18C}" type="slidenum">
              <a:rPr lang="en-US" altLang="x-none">
                <a:latin typeface="UbisoftText" charset="0"/>
              </a:rPr>
              <a:pPr eaLnBrk="1" hangingPunct="1"/>
              <a:t>2</a:t>
            </a:fld>
            <a:endParaRPr lang="en-US" altLang="x-none">
              <a:latin typeface="UbisoftText"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x-none" b="1">
                <a:latin typeface="UbisoftText" charset="0"/>
              </a:rPr>
              <a:t>MIT = </a:t>
            </a:r>
            <a:r>
              <a:rPr lang="en-CA" altLang="x-none">
                <a:latin typeface="UbisoftText" charset="0"/>
              </a:rPr>
              <a:t>Massachusetts Institute of Technology, in Cambridge (USA)</a:t>
            </a:r>
          </a:p>
          <a:p>
            <a:pPr eaLnBrk="1" hangingPunct="1"/>
            <a:endParaRPr lang="en-US" altLang="x-none">
              <a:latin typeface="UbisoftText" charset="0"/>
            </a:endParaRPr>
          </a:p>
          <a:p>
            <a:pPr eaLnBrk="1" hangingPunct="1"/>
            <a:r>
              <a:rPr lang="en-US" altLang="x-none">
                <a:latin typeface="UbisoftText" charset="0"/>
              </a:rPr>
              <a:t>Pre-1960s, there were a handful of attempts to make games.</a:t>
            </a:r>
          </a:p>
          <a:p>
            <a:pPr eaLnBrk="1" hangingPunct="1"/>
            <a:endParaRPr lang="en-US" altLang="x-none" b="1">
              <a:latin typeface="UbisoftText" charset="0"/>
            </a:endParaRPr>
          </a:p>
          <a:p>
            <a:pPr eaLnBrk="1" hangingPunct="1"/>
            <a:r>
              <a:rPr lang="en-US" altLang="x-none" b="1">
                <a:latin typeface="UbisoftText" charset="0"/>
              </a:rPr>
              <a:t>1962</a:t>
            </a:r>
            <a:r>
              <a:rPr lang="en-US" altLang="x-none">
                <a:latin typeface="UbisoftText" charset="0"/>
              </a:rPr>
              <a:t> - Students at MIT creates the video game: </a:t>
            </a:r>
            <a:r>
              <a:rPr lang="en-US" altLang="x-none" i="1">
                <a:latin typeface="UbisoftText" charset="0"/>
              </a:rPr>
              <a:t>Spacewars ! </a:t>
            </a:r>
            <a:r>
              <a:rPr lang="en-US" altLang="x-none">
                <a:latin typeface="UbisoftText" charset="0"/>
              </a:rPr>
              <a:t>This is a landmark game that influenced the birth of the video game industry.</a:t>
            </a:r>
            <a:endParaRPr lang="en-US" altLang="x-none" i="1">
              <a:latin typeface="UbisoftText" charset="0"/>
            </a:endParaRPr>
          </a:p>
          <a:p>
            <a:pPr eaLnBrk="1" hangingPunct="1"/>
            <a:endParaRPr lang="en-US" altLang="x-none">
              <a:latin typeface="UbisoftText" charset="0"/>
            </a:endParaRPr>
          </a:p>
          <a:p>
            <a:pPr eaLnBrk="1" hangingPunct="1"/>
            <a:r>
              <a:rPr lang="en-US" altLang="x-none">
                <a:latin typeface="UbisoftText" charset="0"/>
              </a:rPr>
              <a:t>After 1962, there are more games but not as important as Spacewars!</a:t>
            </a:r>
          </a:p>
          <a:p>
            <a:pPr eaLnBrk="1" hangingPunct="1"/>
            <a:endParaRPr lang="en-US" altLang="x-none">
              <a:latin typeface="UbisoftText" charset="0"/>
            </a:endParaRPr>
          </a:p>
          <a:p>
            <a:pPr eaLnBrk="1" hangingPunct="1"/>
            <a:r>
              <a:rPr lang="en-US" altLang="x-none">
                <a:latin typeface="UbisoftText" charset="0"/>
              </a:rPr>
              <a:t>Video game industry was born in the 1970s</a:t>
            </a:r>
          </a:p>
          <a:p>
            <a:pPr eaLnBrk="1" hangingPunct="1"/>
            <a:endParaRPr lang="en-CA" altLang="x-none">
              <a:latin typeface="UbisoftText" charset="0"/>
            </a:endParaRPr>
          </a:p>
          <a:p>
            <a:pPr eaLnBrk="1" hangingPunct="1"/>
            <a:r>
              <a:rPr lang="en-CA" altLang="x-none">
                <a:latin typeface="UbisoftText" charset="0"/>
              </a:rPr>
              <a:t>The landmark game that eventually led to the launch of both the college mainframe tradition and the video arcade game was conceived at MIT in 1961 by a group of friends including Steve Russell, Wayne Witanen, and J. Martin Graetz, members of an organization called the Tech Model Railroad Club, interested in science fiction novels and movies. When MIT replaced its aging TX-0 mainframe computer with a DEC PDP-1, which had a built-in monitor, Russell, Witanen, and Graetz wanted to create a program that would test and tax the new computer’s capabilities and drew on their love of science fiction in deciding to make a game involving spaceships. Russell was primarily responsible for the design of the game, which was finished in 1962. </a:t>
            </a:r>
            <a:endParaRPr lang="en-US" altLang="x-none">
              <a:latin typeface="UbisoftText" charset="0"/>
            </a:endParaRPr>
          </a:p>
        </p:txBody>
      </p:sp>
    </p:spTree>
    <p:extLst>
      <p:ext uri="{BB962C8B-B14F-4D97-AF65-F5344CB8AC3E}">
        <p14:creationId xmlns:p14="http://schemas.microsoft.com/office/powerpoint/2010/main" val="1919697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B38E4C-5A07-4849-B21C-86B0E29A776C}" type="slidenum">
              <a:rPr lang="en-US" altLang="x-none">
                <a:latin typeface="UbisoftText" charset="0"/>
              </a:rPr>
              <a:pPr eaLnBrk="1" hangingPunct="1"/>
              <a:t>3</a:t>
            </a:fld>
            <a:endParaRPr lang="en-US" altLang="x-none">
              <a:latin typeface="UbisoftText"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x-none" b="1">
                <a:latin typeface="UbisoftText" charset="0"/>
              </a:rPr>
              <a:t>1971</a:t>
            </a:r>
            <a:r>
              <a:rPr lang="en-CA" altLang="x-none">
                <a:latin typeface="UbisoftText" charset="0"/>
              </a:rPr>
              <a:t> - Two Stanford University Students became the first individuals to release a commercial video game product when they hooked up a PDP-11 computer running Spacewar! to a monitor and a coin slot, named it </a:t>
            </a:r>
            <a:r>
              <a:rPr lang="en-CA" altLang="x-none" i="1">
                <a:latin typeface="UbisoftText" charset="0"/>
              </a:rPr>
              <a:t>Galaxy Game.</a:t>
            </a:r>
          </a:p>
          <a:p>
            <a:pPr eaLnBrk="1" hangingPunct="1"/>
            <a:r>
              <a:rPr lang="en-US" altLang="x-none" b="1">
                <a:latin typeface="UbisoftText" charset="0"/>
              </a:rPr>
              <a:t>1971</a:t>
            </a:r>
            <a:r>
              <a:rPr lang="en-US" altLang="x-none">
                <a:latin typeface="UbisoftText" charset="0"/>
              </a:rPr>
              <a:t> - Nutting Associates releases the first arcade video game - </a:t>
            </a:r>
            <a:r>
              <a:rPr lang="en-US" altLang="x-none" i="1">
                <a:latin typeface="UbisoftText" charset="0"/>
              </a:rPr>
              <a:t>Computer Space</a:t>
            </a:r>
            <a:r>
              <a:rPr lang="en-US" altLang="x-none">
                <a:latin typeface="UbisoftText" charset="0"/>
              </a:rPr>
              <a:t>, a clone from </a:t>
            </a:r>
            <a:r>
              <a:rPr lang="en-US" altLang="x-none" i="1">
                <a:latin typeface="UbisoftText" charset="0"/>
              </a:rPr>
              <a:t>Spacewars !  </a:t>
            </a:r>
            <a:r>
              <a:rPr lang="en-US" altLang="x-none">
                <a:latin typeface="UbisoftText" charset="0"/>
              </a:rPr>
              <a:t>By </a:t>
            </a:r>
            <a:r>
              <a:rPr lang="en-CA" altLang="x-none">
                <a:latin typeface="UbisoftText" charset="0"/>
              </a:rPr>
              <a:t>Nolan Bushnell and Ted Dabney. Little money but...</a:t>
            </a:r>
            <a:endParaRPr lang="en-US" altLang="x-none">
              <a:latin typeface="UbisoftText" charset="0"/>
            </a:endParaRPr>
          </a:p>
          <a:p>
            <a:pPr>
              <a:lnSpc>
                <a:spcPct val="80000"/>
              </a:lnSpc>
            </a:pPr>
            <a:r>
              <a:rPr lang="en-US" altLang="x-none" b="1">
                <a:latin typeface="UbisoftText" charset="0"/>
              </a:rPr>
              <a:t>1972</a:t>
            </a:r>
            <a:r>
              <a:rPr lang="en-US" altLang="x-none">
                <a:latin typeface="UbisoftText" charset="0"/>
              </a:rPr>
              <a:t> - Atari Inc is established. </a:t>
            </a:r>
            <a:r>
              <a:rPr lang="en-US" altLang="x-none" i="1">
                <a:latin typeface="UbisoftText" charset="0"/>
              </a:rPr>
              <a:t>Pong</a:t>
            </a:r>
            <a:r>
              <a:rPr lang="en-US" altLang="x-none">
                <a:latin typeface="UbisoftText" charset="0"/>
              </a:rPr>
              <a:t> breaks through (</a:t>
            </a:r>
            <a:r>
              <a:rPr lang="en-CA" altLang="x-none">
                <a:latin typeface="UbisoftText" charset="0"/>
              </a:rPr>
              <a:t>Nolan Bushnell and Ted Dabney</a:t>
            </a:r>
            <a:r>
              <a:rPr lang="en-US" altLang="x-none">
                <a:latin typeface="UbisoftText" charset="0"/>
              </a:rPr>
              <a:t>).</a:t>
            </a:r>
          </a:p>
          <a:p>
            <a:pPr>
              <a:lnSpc>
                <a:spcPct val="80000"/>
              </a:lnSpc>
            </a:pPr>
            <a:r>
              <a:rPr lang="en-US" altLang="x-none" b="1">
                <a:latin typeface="UbisoftText" charset="0"/>
              </a:rPr>
              <a:t>1976</a:t>
            </a:r>
            <a:r>
              <a:rPr lang="en-US" altLang="x-none">
                <a:latin typeface="UbisoftText" charset="0"/>
              </a:rPr>
              <a:t> - Fairchild releases the first home console, the </a:t>
            </a:r>
            <a:r>
              <a:rPr lang="en-US" altLang="x-none" i="1">
                <a:latin typeface="UbisoftText" charset="0"/>
              </a:rPr>
              <a:t>Channel F.</a:t>
            </a:r>
          </a:p>
          <a:p>
            <a:pPr>
              <a:lnSpc>
                <a:spcPct val="80000"/>
              </a:lnSpc>
            </a:pPr>
            <a:r>
              <a:rPr lang="en-US" altLang="x-none" b="1">
                <a:latin typeface="UbisoftText" charset="0"/>
              </a:rPr>
              <a:t>1977</a:t>
            </a:r>
            <a:r>
              <a:rPr lang="en-US" altLang="x-none">
                <a:latin typeface="UbisoftText" charset="0"/>
              </a:rPr>
              <a:t> - Atari Inc releases the Video Computer System (VCS).</a:t>
            </a:r>
          </a:p>
          <a:p>
            <a:pPr>
              <a:lnSpc>
                <a:spcPct val="80000"/>
              </a:lnSpc>
            </a:pPr>
            <a:r>
              <a:rPr lang="en-US" altLang="x-none" b="1">
                <a:latin typeface="UbisoftText" charset="0"/>
              </a:rPr>
              <a:t>1977</a:t>
            </a:r>
            <a:r>
              <a:rPr lang="en-US" altLang="x-none">
                <a:latin typeface="UbisoftText" charset="0"/>
              </a:rPr>
              <a:t> - Video game market crashed (minor).</a:t>
            </a:r>
          </a:p>
          <a:p>
            <a:pPr>
              <a:lnSpc>
                <a:spcPct val="80000"/>
              </a:lnSpc>
            </a:pPr>
            <a:r>
              <a:rPr lang="en-US" altLang="x-none" b="1">
                <a:latin typeface="UbisoftText" charset="0"/>
              </a:rPr>
              <a:t>1978</a:t>
            </a:r>
            <a:r>
              <a:rPr lang="en-US" altLang="x-none">
                <a:latin typeface="UbisoftText" charset="0"/>
              </a:rPr>
              <a:t> - Nintendo enters the arcade market. Taito creates </a:t>
            </a:r>
            <a:r>
              <a:rPr lang="en-US" altLang="x-none" i="1">
                <a:latin typeface="UbisoftText" charset="0"/>
              </a:rPr>
              <a:t>Space Invaders</a:t>
            </a:r>
            <a:r>
              <a:rPr lang="en-US" altLang="x-none">
                <a:latin typeface="UbisoftText" charset="0"/>
              </a:rPr>
              <a:t>.</a:t>
            </a:r>
          </a:p>
          <a:p>
            <a:pPr>
              <a:lnSpc>
                <a:spcPct val="80000"/>
              </a:lnSpc>
            </a:pPr>
            <a:endParaRPr lang="en-US" altLang="x-none">
              <a:latin typeface="UbisoftText" charset="0"/>
            </a:endParaRPr>
          </a:p>
          <a:p>
            <a:pPr eaLnBrk="1" hangingPunct="1"/>
            <a:r>
              <a:rPr lang="en-CA" altLang="x-none">
                <a:latin typeface="UbisoftText" charset="0"/>
              </a:rPr>
              <a:t>In 1977, manufacturers of older obsolete consoles and pong clones sold their systems at a loss to clear stock, creating a glut in the market and causing Fairchild and RCA to abandon their game consoles. Only Atari and Magnavox stayed in the home console market. However, this was a "minor" crash compared to the later one in 1983.</a:t>
            </a:r>
          </a:p>
          <a:p>
            <a:pPr eaLnBrk="1" hangingPunct="1"/>
            <a:endParaRPr lang="en-CA" altLang="x-none">
              <a:latin typeface="UbisoftText" charset="0"/>
            </a:endParaRPr>
          </a:p>
          <a:p>
            <a:pPr eaLnBrk="1" hangingPunct="1"/>
            <a:r>
              <a:rPr lang="en-CA" altLang="x-none">
                <a:latin typeface="UbisoftText" charset="0"/>
              </a:rPr>
              <a:t>ARCADE: Specialized video game hardware.</a:t>
            </a:r>
            <a:endParaRPr lang="en-US" altLang="x-none">
              <a:latin typeface="UbisoftText" charset="0"/>
            </a:endParaRPr>
          </a:p>
        </p:txBody>
      </p:sp>
    </p:spTree>
    <p:extLst>
      <p:ext uri="{BB962C8B-B14F-4D97-AF65-F5344CB8AC3E}">
        <p14:creationId xmlns:p14="http://schemas.microsoft.com/office/powerpoint/2010/main" val="1313706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B38E4C-5A07-4849-B21C-86B0E29A776C}" type="slidenum">
              <a:rPr lang="en-US" altLang="x-none">
                <a:latin typeface="UbisoftText" charset="0"/>
              </a:rPr>
              <a:pPr eaLnBrk="1" hangingPunct="1"/>
              <a:t>4</a:t>
            </a:fld>
            <a:endParaRPr lang="en-US" altLang="x-none">
              <a:latin typeface="UbisoftText"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x-none" b="1">
                <a:latin typeface="UbisoftText" charset="0"/>
              </a:rPr>
              <a:t>1971</a:t>
            </a:r>
            <a:r>
              <a:rPr lang="en-CA" altLang="x-none">
                <a:latin typeface="UbisoftText" charset="0"/>
              </a:rPr>
              <a:t> - Two Stanford University Students became the first individuals to release a commercial video game product when they hooked up a PDP-11 computer running Spacewar! to a monitor and a coin slot, named it </a:t>
            </a:r>
            <a:r>
              <a:rPr lang="en-CA" altLang="x-none" i="1">
                <a:latin typeface="UbisoftText" charset="0"/>
              </a:rPr>
              <a:t>Galaxy Game.</a:t>
            </a:r>
          </a:p>
          <a:p>
            <a:pPr eaLnBrk="1" hangingPunct="1"/>
            <a:r>
              <a:rPr lang="en-US" altLang="x-none" b="1">
                <a:latin typeface="UbisoftText" charset="0"/>
              </a:rPr>
              <a:t>1971</a:t>
            </a:r>
            <a:r>
              <a:rPr lang="en-US" altLang="x-none">
                <a:latin typeface="UbisoftText" charset="0"/>
              </a:rPr>
              <a:t> - Nutting Associates releases the first arcade video game - </a:t>
            </a:r>
            <a:r>
              <a:rPr lang="en-US" altLang="x-none" i="1">
                <a:latin typeface="UbisoftText" charset="0"/>
              </a:rPr>
              <a:t>Computer Space</a:t>
            </a:r>
            <a:r>
              <a:rPr lang="en-US" altLang="x-none">
                <a:latin typeface="UbisoftText" charset="0"/>
              </a:rPr>
              <a:t>, a clone from </a:t>
            </a:r>
            <a:r>
              <a:rPr lang="en-US" altLang="x-none" i="1">
                <a:latin typeface="UbisoftText" charset="0"/>
              </a:rPr>
              <a:t>Spacewars !  </a:t>
            </a:r>
            <a:r>
              <a:rPr lang="en-US" altLang="x-none">
                <a:latin typeface="UbisoftText" charset="0"/>
              </a:rPr>
              <a:t>By </a:t>
            </a:r>
            <a:r>
              <a:rPr lang="en-CA" altLang="x-none">
                <a:latin typeface="UbisoftText" charset="0"/>
              </a:rPr>
              <a:t>Nolan Bushnell and Ted Dabney. Little money but...</a:t>
            </a:r>
            <a:endParaRPr lang="en-US" altLang="x-none">
              <a:latin typeface="UbisoftText" charset="0"/>
            </a:endParaRPr>
          </a:p>
          <a:p>
            <a:pPr>
              <a:lnSpc>
                <a:spcPct val="80000"/>
              </a:lnSpc>
            </a:pPr>
            <a:r>
              <a:rPr lang="en-US" altLang="x-none" b="1">
                <a:latin typeface="UbisoftText" charset="0"/>
              </a:rPr>
              <a:t>1972</a:t>
            </a:r>
            <a:r>
              <a:rPr lang="en-US" altLang="x-none">
                <a:latin typeface="UbisoftText" charset="0"/>
              </a:rPr>
              <a:t> - Atari Inc is established. </a:t>
            </a:r>
            <a:r>
              <a:rPr lang="en-US" altLang="x-none" i="1">
                <a:latin typeface="UbisoftText" charset="0"/>
              </a:rPr>
              <a:t>Pong</a:t>
            </a:r>
            <a:r>
              <a:rPr lang="en-US" altLang="x-none">
                <a:latin typeface="UbisoftText" charset="0"/>
              </a:rPr>
              <a:t> breaks through (</a:t>
            </a:r>
            <a:r>
              <a:rPr lang="en-CA" altLang="x-none">
                <a:latin typeface="UbisoftText" charset="0"/>
              </a:rPr>
              <a:t>Nolan Bushnell and Ted Dabney</a:t>
            </a:r>
            <a:r>
              <a:rPr lang="en-US" altLang="x-none">
                <a:latin typeface="UbisoftText" charset="0"/>
              </a:rPr>
              <a:t>).</a:t>
            </a:r>
          </a:p>
          <a:p>
            <a:pPr>
              <a:lnSpc>
                <a:spcPct val="80000"/>
              </a:lnSpc>
            </a:pPr>
            <a:r>
              <a:rPr lang="en-US" altLang="x-none" b="1">
                <a:latin typeface="UbisoftText" charset="0"/>
              </a:rPr>
              <a:t>1976</a:t>
            </a:r>
            <a:r>
              <a:rPr lang="en-US" altLang="x-none">
                <a:latin typeface="UbisoftText" charset="0"/>
              </a:rPr>
              <a:t> - Fairchild releases the first home console, the </a:t>
            </a:r>
            <a:r>
              <a:rPr lang="en-US" altLang="x-none" i="1">
                <a:latin typeface="UbisoftText" charset="0"/>
              </a:rPr>
              <a:t>Channel F.</a:t>
            </a:r>
          </a:p>
          <a:p>
            <a:pPr>
              <a:lnSpc>
                <a:spcPct val="80000"/>
              </a:lnSpc>
            </a:pPr>
            <a:r>
              <a:rPr lang="en-US" altLang="x-none" b="1">
                <a:latin typeface="UbisoftText" charset="0"/>
              </a:rPr>
              <a:t>1977</a:t>
            </a:r>
            <a:r>
              <a:rPr lang="en-US" altLang="x-none">
                <a:latin typeface="UbisoftText" charset="0"/>
              </a:rPr>
              <a:t> - Atari Inc releases the Video Computer System (VCS).</a:t>
            </a:r>
          </a:p>
          <a:p>
            <a:pPr>
              <a:lnSpc>
                <a:spcPct val="80000"/>
              </a:lnSpc>
            </a:pPr>
            <a:r>
              <a:rPr lang="en-US" altLang="x-none" b="1">
                <a:latin typeface="UbisoftText" charset="0"/>
              </a:rPr>
              <a:t>1977</a:t>
            </a:r>
            <a:r>
              <a:rPr lang="en-US" altLang="x-none">
                <a:latin typeface="UbisoftText" charset="0"/>
              </a:rPr>
              <a:t> - Video game market crashed (minor).</a:t>
            </a:r>
          </a:p>
          <a:p>
            <a:pPr>
              <a:lnSpc>
                <a:spcPct val="80000"/>
              </a:lnSpc>
            </a:pPr>
            <a:r>
              <a:rPr lang="en-US" altLang="x-none" b="1">
                <a:latin typeface="UbisoftText" charset="0"/>
              </a:rPr>
              <a:t>1978</a:t>
            </a:r>
            <a:r>
              <a:rPr lang="en-US" altLang="x-none">
                <a:latin typeface="UbisoftText" charset="0"/>
              </a:rPr>
              <a:t> - Nintendo enters the arcade market. Taito creates </a:t>
            </a:r>
            <a:r>
              <a:rPr lang="en-US" altLang="x-none" i="1">
                <a:latin typeface="UbisoftText" charset="0"/>
              </a:rPr>
              <a:t>Space Invaders</a:t>
            </a:r>
            <a:r>
              <a:rPr lang="en-US" altLang="x-none">
                <a:latin typeface="UbisoftText" charset="0"/>
              </a:rPr>
              <a:t>.</a:t>
            </a:r>
          </a:p>
          <a:p>
            <a:pPr>
              <a:lnSpc>
                <a:spcPct val="80000"/>
              </a:lnSpc>
            </a:pPr>
            <a:endParaRPr lang="en-US" altLang="x-none">
              <a:latin typeface="UbisoftText" charset="0"/>
            </a:endParaRPr>
          </a:p>
          <a:p>
            <a:pPr eaLnBrk="1" hangingPunct="1"/>
            <a:r>
              <a:rPr lang="en-CA" altLang="x-none">
                <a:latin typeface="UbisoftText" charset="0"/>
              </a:rPr>
              <a:t>In 1977, manufacturers of older obsolete consoles and pong clones sold their systems at a loss to clear stock, creating a glut in the market and causing Fairchild and RCA to abandon their game consoles. Only Atari and Magnavox stayed in the home console market. However, this was a "minor" crash compared to the later one in 1983.</a:t>
            </a:r>
          </a:p>
          <a:p>
            <a:pPr eaLnBrk="1" hangingPunct="1"/>
            <a:endParaRPr lang="en-CA" altLang="x-none">
              <a:latin typeface="UbisoftText" charset="0"/>
            </a:endParaRPr>
          </a:p>
          <a:p>
            <a:pPr eaLnBrk="1" hangingPunct="1"/>
            <a:r>
              <a:rPr lang="en-CA" altLang="x-none">
                <a:latin typeface="UbisoftText" charset="0"/>
              </a:rPr>
              <a:t>ARCADE: Specialized video game hardware.</a:t>
            </a:r>
            <a:endParaRPr lang="en-US" altLang="x-none">
              <a:latin typeface="UbisoftText" charset="0"/>
            </a:endParaRPr>
          </a:p>
        </p:txBody>
      </p:sp>
    </p:spTree>
    <p:extLst>
      <p:ext uri="{BB962C8B-B14F-4D97-AF65-F5344CB8AC3E}">
        <p14:creationId xmlns:p14="http://schemas.microsoft.com/office/powerpoint/2010/main" val="2703799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B38E4C-5A07-4849-B21C-86B0E29A776C}" type="slidenum">
              <a:rPr lang="en-US" altLang="x-none">
                <a:latin typeface="UbisoftText" charset="0"/>
              </a:rPr>
              <a:pPr eaLnBrk="1" hangingPunct="1"/>
              <a:t>5</a:t>
            </a:fld>
            <a:endParaRPr lang="en-US" altLang="x-none">
              <a:latin typeface="UbisoftText"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x-none" b="1">
                <a:latin typeface="UbisoftText" charset="0"/>
              </a:rPr>
              <a:t>1971</a:t>
            </a:r>
            <a:r>
              <a:rPr lang="en-CA" altLang="x-none">
                <a:latin typeface="UbisoftText" charset="0"/>
              </a:rPr>
              <a:t> - Two Stanford University Students became the first individuals to release a commercial video game product when they hooked up a PDP-11 computer running Spacewar! to a monitor and a coin slot, named it </a:t>
            </a:r>
            <a:r>
              <a:rPr lang="en-CA" altLang="x-none" i="1">
                <a:latin typeface="UbisoftText" charset="0"/>
              </a:rPr>
              <a:t>Galaxy Game.</a:t>
            </a:r>
          </a:p>
          <a:p>
            <a:pPr eaLnBrk="1" hangingPunct="1"/>
            <a:r>
              <a:rPr lang="en-US" altLang="x-none" b="1">
                <a:latin typeface="UbisoftText" charset="0"/>
              </a:rPr>
              <a:t>1971</a:t>
            </a:r>
            <a:r>
              <a:rPr lang="en-US" altLang="x-none">
                <a:latin typeface="UbisoftText" charset="0"/>
              </a:rPr>
              <a:t> - Nutting Associates releases the first arcade video game - </a:t>
            </a:r>
            <a:r>
              <a:rPr lang="en-US" altLang="x-none" i="1">
                <a:latin typeface="UbisoftText" charset="0"/>
              </a:rPr>
              <a:t>Computer Space</a:t>
            </a:r>
            <a:r>
              <a:rPr lang="en-US" altLang="x-none">
                <a:latin typeface="UbisoftText" charset="0"/>
              </a:rPr>
              <a:t>, a clone from </a:t>
            </a:r>
            <a:r>
              <a:rPr lang="en-US" altLang="x-none" i="1">
                <a:latin typeface="UbisoftText" charset="0"/>
              </a:rPr>
              <a:t>Spacewars !  </a:t>
            </a:r>
            <a:r>
              <a:rPr lang="en-US" altLang="x-none">
                <a:latin typeface="UbisoftText" charset="0"/>
              </a:rPr>
              <a:t>By </a:t>
            </a:r>
            <a:r>
              <a:rPr lang="en-CA" altLang="x-none">
                <a:latin typeface="UbisoftText" charset="0"/>
              </a:rPr>
              <a:t>Nolan Bushnell and Ted Dabney. Little money but...</a:t>
            </a:r>
            <a:endParaRPr lang="en-US" altLang="x-none">
              <a:latin typeface="UbisoftText" charset="0"/>
            </a:endParaRPr>
          </a:p>
          <a:p>
            <a:pPr>
              <a:lnSpc>
                <a:spcPct val="80000"/>
              </a:lnSpc>
            </a:pPr>
            <a:r>
              <a:rPr lang="en-US" altLang="x-none" b="1">
                <a:latin typeface="UbisoftText" charset="0"/>
              </a:rPr>
              <a:t>1972</a:t>
            </a:r>
            <a:r>
              <a:rPr lang="en-US" altLang="x-none">
                <a:latin typeface="UbisoftText" charset="0"/>
              </a:rPr>
              <a:t> - Atari Inc is established. </a:t>
            </a:r>
            <a:r>
              <a:rPr lang="en-US" altLang="x-none" i="1">
                <a:latin typeface="UbisoftText" charset="0"/>
              </a:rPr>
              <a:t>Pong</a:t>
            </a:r>
            <a:r>
              <a:rPr lang="en-US" altLang="x-none">
                <a:latin typeface="UbisoftText" charset="0"/>
              </a:rPr>
              <a:t> breaks through (</a:t>
            </a:r>
            <a:r>
              <a:rPr lang="en-CA" altLang="x-none">
                <a:latin typeface="UbisoftText" charset="0"/>
              </a:rPr>
              <a:t>Nolan Bushnell and Ted Dabney</a:t>
            </a:r>
            <a:r>
              <a:rPr lang="en-US" altLang="x-none">
                <a:latin typeface="UbisoftText" charset="0"/>
              </a:rPr>
              <a:t>).</a:t>
            </a:r>
          </a:p>
          <a:p>
            <a:pPr>
              <a:lnSpc>
                <a:spcPct val="80000"/>
              </a:lnSpc>
            </a:pPr>
            <a:r>
              <a:rPr lang="en-US" altLang="x-none" b="1">
                <a:latin typeface="UbisoftText" charset="0"/>
              </a:rPr>
              <a:t>1976</a:t>
            </a:r>
            <a:r>
              <a:rPr lang="en-US" altLang="x-none">
                <a:latin typeface="UbisoftText" charset="0"/>
              </a:rPr>
              <a:t> - Fairchild releases the first home console, the </a:t>
            </a:r>
            <a:r>
              <a:rPr lang="en-US" altLang="x-none" i="1">
                <a:latin typeface="UbisoftText" charset="0"/>
              </a:rPr>
              <a:t>Channel F.</a:t>
            </a:r>
          </a:p>
          <a:p>
            <a:pPr>
              <a:lnSpc>
                <a:spcPct val="80000"/>
              </a:lnSpc>
            </a:pPr>
            <a:r>
              <a:rPr lang="en-US" altLang="x-none" b="1">
                <a:latin typeface="UbisoftText" charset="0"/>
              </a:rPr>
              <a:t>1977</a:t>
            </a:r>
            <a:r>
              <a:rPr lang="en-US" altLang="x-none">
                <a:latin typeface="UbisoftText" charset="0"/>
              </a:rPr>
              <a:t> - Atari Inc releases the Video Computer System (VCS).</a:t>
            </a:r>
          </a:p>
          <a:p>
            <a:pPr>
              <a:lnSpc>
                <a:spcPct val="80000"/>
              </a:lnSpc>
            </a:pPr>
            <a:r>
              <a:rPr lang="en-US" altLang="x-none" b="1">
                <a:latin typeface="UbisoftText" charset="0"/>
              </a:rPr>
              <a:t>1977</a:t>
            </a:r>
            <a:r>
              <a:rPr lang="en-US" altLang="x-none">
                <a:latin typeface="UbisoftText" charset="0"/>
              </a:rPr>
              <a:t> - Video game market crashed (minor).</a:t>
            </a:r>
          </a:p>
          <a:p>
            <a:pPr>
              <a:lnSpc>
                <a:spcPct val="80000"/>
              </a:lnSpc>
            </a:pPr>
            <a:r>
              <a:rPr lang="en-US" altLang="x-none" b="1">
                <a:latin typeface="UbisoftText" charset="0"/>
              </a:rPr>
              <a:t>1978</a:t>
            </a:r>
            <a:r>
              <a:rPr lang="en-US" altLang="x-none">
                <a:latin typeface="UbisoftText" charset="0"/>
              </a:rPr>
              <a:t> - Nintendo enters the arcade market. Taito creates </a:t>
            </a:r>
            <a:r>
              <a:rPr lang="en-US" altLang="x-none" i="1">
                <a:latin typeface="UbisoftText" charset="0"/>
              </a:rPr>
              <a:t>Space Invaders</a:t>
            </a:r>
            <a:r>
              <a:rPr lang="en-US" altLang="x-none">
                <a:latin typeface="UbisoftText" charset="0"/>
              </a:rPr>
              <a:t>.</a:t>
            </a:r>
          </a:p>
          <a:p>
            <a:pPr>
              <a:lnSpc>
                <a:spcPct val="80000"/>
              </a:lnSpc>
            </a:pPr>
            <a:endParaRPr lang="en-US" altLang="x-none">
              <a:latin typeface="UbisoftText" charset="0"/>
            </a:endParaRPr>
          </a:p>
          <a:p>
            <a:pPr eaLnBrk="1" hangingPunct="1"/>
            <a:r>
              <a:rPr lang="en-CA" altLang="x-none">
                <a:latin typeface="UbisoftText" charset="0"/>
              </a:rPr>
              <a:t>In 1977, manufacturers of older obsolete consoles and pong clones sold their systems at a loss to clear stock, creating a glut in the market and causing Fairchild and RCA to abandon their game consoles. Only Atari and Magnavox stayed in the home console market. However, this was a "minor" crash compared to the later one in 1983.</a:t>
            </a:r>
          </a:p>
          <a:p>
            <a:pPr eaLnBrk="1" hangingPunct="1"/>
            <a:endParaRPr lang="en-CA" altLang="x-none">
              <a:latin typeface="UbisoftText" charset="0"/>
            </a:endParaRPr>
          </a:p>
          <a:p>
            <a:pPr eaLnBrk="1" hangingPunct="1"/>
            <a:r>
              <a:rPr lang="en-CA" altLang="x-none">
                <a:latin typeface="UbisoftText" charset="0"/>
              </a:rPr>
              <a:t>ARCADE: Specialized video game hardware.</a:t>
            </a:r>
            <a:endParaRPr lang="en-US" altLang="x-none">
              <a:latin typeface="UbisoftText" charset="0"/>
            </a:endParaRPr>
          </a:p>
        </p:txBody>
      </p:sp>
    </p:spTree>
    <p:extLst>
      <p:ext uri="{BB962C8B-B14F-4D97-AF65-F5344CB8AC3E}">
        <p14:creationId xmlns:p14="http://schemas.microsoft.com/office/powerpoint/2010/main" val="4252443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B38E4C-5A07-4849-B21C-86B0E29A776C}" type="slidenum">
              <a:rPr lang="en-US" altLang="x-none">
                <a:latin typeface="UbisoftText" charset="0"/>
              </a:rPr>
              <a:pPr eaLnBrk="1" hangingPunct="1"/>
              <a:t>6</a:t>
            </a:fld>
            <a:endParaRPr lang="en-US" altLang="x-none">
              <a:latin typeface="UbisoftText"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x-none" b="1">
                <a:latin typeface="UbisoftText" charset="0"/>
              </a:rPr>
              <a:t>1971</a:t>
            </a:r>
            <a:r>
              <a:rPr lang="en-CA" altLang="x-none">
                <a:latin typeface="UbisoftText" charset="0"/>
              </a:rPr>
              <a:t> - Two Stanford University Students became the first individuals to release a commercial video game product when they hooked up a PDP-11 computer running Spacewar! to a monitor and a coin slot, named it </a:t>
            </a:r>
            <a:r>
              <a:rPr lang="en-CA" altLang="x-none" i="1">
                <a:latin typeface="UbisoftText" charset="0"/>
              </a:rPr>
              <a:t>Galaxy Game.</a:t>
            </a:r>
          </a:p>
          <a:p>
            <a:pPr eaLnBrk="1" hangingPunct="1"/>
            <a:r>
              <a:rPr lang="en-US" altLang="x-none" b="1">
                <a:latin typeface="UbisoftText" charset="0"/>
              </a:rPr>
              <a:t>1971</a:t>
            </a:r>
            <a:r>
              <a:rPr lang="en-US" altLang="x-none">
                <a:latin typeface="UbisoftText" charset="0"/>
              </a:rPr>
              <a:t> - Nutting Associates releases the first arcade video game - </a:t>
            </a:r>
            <a:r>
              <a:rPr lang="en-US" altLang="x-none" i="1">
                <a:latin typeface="UbisoftText" charset="0"/>
              </a:rPr>
              <a:t>Computer Space</a:t>
            </a:r>
            <a:r>
              <a:rPr lang="en-US" altLang="x-none">
                <a:latin typeface="UbisoftText" charset="0"/>
              </a:rPr>
              <a:t>, a clone from </a:t>
            </a:r>
            <a:r>
              <a:rPr lang="en-US" altLang="x-none" i="1">
                <a:latin typeface="UbisoftText" charset="0"/>
              </a:rPr>
              <a:t>Spacewars !  </a:t>
            </a:r>
            <a:r>
              <a:rPr lang="en-US" altLang="x-none">
                <a:latin typeface="UbisoftText" charset="0"/>
              </a:rPr>
              <a:t>By </a:t>
            </a:r>
            <a:r>
              <a:rPr lang="en-CA" altLang="x-none">
                <a:latin typeface="UbisoftText" charset="0"/>
              </a:rPr>
              <a:t>Nolan Bushnell and Ted Dabney. Little money but...</a:t>
            </a:r>
            <a:endParaRPr lang="en-US" altLang="x-none">
              <a:latin typeface="UbisoftText" charset="0"/>
            </a:endParaRPr>
          </a:p>
          <a:p>
            <a:pPr>
              <a:lnSpc>
                <a:spcPct val="80000"/>
              </a:lnSpc>
            </a:pPr>
            <a:r>
              <a:rPr lang="en-US" altLang="x-none" b="1">
                <a:latin typeface="UbisoftText" charset="0"/>
              </a:rPr>
              <a:t>1972</a:t>
            </a:r>
            <a:r>
              <a:rPr lang="en-US" altLang="x-none">
                <a:latin typeface="UbisoftText" charset="0"/>
              </a:rPr>
              <a:t> - Atari Inc is established. </a:t>
            </a:r>
            <a:r>
              <a:rPr lang="en-US" altLang="x-none" i="1">
                <a:latin typeface="UbisoftText" charset="0"/>
              </a:rPr>
              <a:t>Pong</a:t>
            </a:r>
            <a:r>
              <a:rPr lang="en-US" altLang="x-none">
                <a:latin typeface="UbisoftText" charset="0"/>
              </a:rPr>
              <a:t> breaks through (</a:t>
            </a:r>
            <a:r>
              <a:rPr lang="en-CA" altLang="x-none">
                <a:latin typeface="UbisoftText" charset="0"/>
              </a:rPr>
              <a:t>Nolan Bushnell and Ted Dabney</a:t>
            </a:r>
            <a:r>
              <a:rPr lang="en-US" altLang="x-none">
                <a:latin typeface="UbisoftText" charset="0"/>
              </a:rPr>
              <a:t>).</a:t>
            </a:r>
          </a:p>
          <a:p>
            <a:pPr>
              <a:lnSpc>
                <a:spcPct val="80000"/>
              </a:lnSpc>
            </a:pPr>
            <a:r>
              <a:rPr lang="en-US" altLang="x-none" b="1">
                <a:latin typeface="UbisoftText" charset="0"/>
              </a:rPr>
              <a:t>1976</a:t>
            </a:r>
            <a:r>
              <a:rPr lang="en-US" altLang="x-none">
                <a:latin typeface="UbisoftText" charset="0"/>
              </a:rPr>
              <a:t> - Fairchild releases the first home console, the </a:t>
            </a:r>
            <a:r>
              <a:rPr lang="en-US" altLang="x-none" i="1">
                <a:latin typeface="UbisoftText" charset="0"/>
              </a:rPr>
              <a:t>Channel F.</a:t>
            </a:r>
          </a:p>
          <a:p>
            <a:pPr>
              <a:lnSpc>
                <a:spcPct val="80000"/>
              </a:lnSpc>
            </a:pPr>
            <a:r>
              <a:rPr lang="en-US" altLang="x-none" b="1">
                <a:latin typeface="UbisoftText" charset="0"/>
              </a:rPr>
              <a:t>1977</a:t>
            </a:r>
            <a:r>
              <a:rPr lang="en-US" altLang="x-none">
                <a:latin typeface="UbisoftText" charset="0"/>
              </a:rPr>
              <a:t> - Atari Inc releases the Video Computer System (VCS).</a:t>
            </a:r>
          </a:p>
          <a:p>
            <a:pPr>
              <a:lnSpc>
                <a:spcPct val="80000"/>
              </a:lnSpc>
            </a:pPr>
            <a:r>
              <a:rPr lang="en-US" altLang="x-none" b="1">
                <a:latin typeface="UbisoftText" charset="0"/>
              </a:rPr>
              <a:t>1977</a:t>
            </a:r>
            <a:r>
              <a:rPr lang="en-US" altLang="x-none">
                <a:latin typeface="UbisoftText" charset="0"/>
              </a:rPr>
              <a:t> - Video game market crashed (minor).</a:t>
            </a:r>
          </a:p>
          <a:p>
            <a:pPr>
              <a:lnSpc>
                <a:spcPct val="80000"/>
              </a:lnSpc>
            </a:pPr>
            <a:r>
              <a:rPr lang="en-US" altLang="x-none" b="1">
                <a:latin typeface="UbisoftText" charset="0"/>
              </a:rPr>
              <a:t>1978</a:t>
            </a:r>
            <a:r>
              <a:rPr lang="en-US" altLang="x-none">
                <a:latin typeface="UbisoftText" charset="0"/>
              </a:rPr>
              <a:t> - Nintendo enters the arcade market. Taito creates </a:t>
            </a:r>
            <a:r>
              <a:rPr lang="en-US" altLang="x-none" i="1">
                <a:latin typeface="UbisoftText" charset="0"/>
              </a:rPr>
              <a:t>Space Invaders</a:t>
            </a:r>
            <a:r>
              <a:rPr lang="en-US" altLang="x-none">
                <a:latin typeface="UbisoftText" charset="0"/>
              </a:rPr>
              <a:t>.</a:t>
            </a:r>
          </a:p>
          <a:p>
            <a:pPr>
              <a:lnSpc>
                <a:spcPct val="80000"/>
              </a:lnSpc>
            </a:pPr>
            <a:endParaRPr lang="en-US" altLang="x-none">
              <a:latin typeface="UbisoftText" charset="0"/>
            </a:endParaRPr>
          </a:p>
          <a:p>
            <a:pPr eaLnBrk="1" hangingPunct="1"/>
            <a:r>
              <a:rPr lang="en-CA" altLang="x-none">
                <a:latin typeface="UbisoftText" charset="0"/>
              </a:rPr>
              <a:t>In 1977, manufacturers of older obsolete consoles and pong clones sold their systems at a loss to clear stock, creating a glut in the market and causing Fairchild and RCA to abandon their game consoles. Only Atari and Magnavox stayed in the home console market. However, this was a "minor" crash compared to the later one in 1983.</a:t>
            </a:r>
          </a:p>
          <a:p>
            <a:pPr eaLnBrk="1" hangingPunct="1"/>
            <a:endParaRPr lang="en-CA" altLang="x-none">
              <a:latin typeface="UbisoftText" charset="0"/>
            </a:endParaRPr>
          </a:p>
          <a:p>
            <a:pPr eaLnBrk="1" hangingPunct="1"/>
            <a:r>
              <a:rPr lang="en-CA" altLang="x-none">
                <a:latin typeface="UbisoftText" charset="0"/>
              </a:rPr>
              <a:t>ARCADE: Specialized video game hardware.</a:t>
            </a:r>
            <a:endParaRPr lang="en-US" altLang="x-none">
              <a:latin typeface="UbisoftText" charset="0"/>
            </a:endParaRPr>
          </a:p>
        </p:txBody>
      </p:sp>
    </p:spTree>
    <p:extLst>
      <p:ext uri="{BB962C8B-B14F-4D97-AF65-F5344CB8AC3E}">
        <p14:creationId xmlns:p14="http://schemas.microsoft.com/office/powerpoint/2010/main" val="2728913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B38E4C-5A07-4849-B21C-86B0E29A776C}" type="slidenum">
              <a:rPr lang="en-US" altLang="x-none">
                <a:latin typeface="UbisoftText" charset="0"/>
              </a:rPr>
              <a:pPr eaLnBrk="1" hangingPunct="1"/>
              <a:t>7</a:t>
            </a:fld>
            <a:endParaRPr lang="en-US" altLang="x-none">
              <a:latin typeface="UbisoftText"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x-none" b="1">
                <a:latin typeface="UbisoftText" charset="0"/>
              </a:rPr>
              <a:t>1971</a:t>
            </a:r>
            <a:r>
              <a:rPr lang="en-CA" altLang="x-none">
                <a:latin typeface="UbisoftText" charset="0"/>
              </a:rPr>
              <a:t> - Two Stanford University Students became the first individuals to release a commercial video game product when they hooked up a PDP-11 computer running Spacewar! to a monitor and a coin slot, named it </a:t>
            </a:r>
            <a:r>
              <a:rPr lang="en-CA" altLang="x-none" i="1">
                <a:latin typeface="UbisoftText" charset="0"/>
              </a:rPr>
              <a:t>Galaxy Game.</a:t>
            </a:r>
          </a:p>
          <a:p>
            <a:pPr eaLnBrk="1" hangingPunct="1"/>
            <a:r>
              <a:rPr lang="en-US" altLang="x-none" b="1">
                <a:latin typeface="UbisoftText" charset="0"/>
              </a:rPr>
              <a:t>1971</a:t>
            </a:r>
            <a:r>
              <a:rPr lang="en-US" altLang="x-none">
                <a:latin typeface="UbisoftText" charset="0"/>
              </a:rPr>
              <a:t> - Nutting Associates releases the first arcade video game - </a:t>
            </a:r>
            <a:r>
              <a:rPr lang="en-US" altLang="x-none" i="1">
                <a:latin typeface="UbisoftText" charset="0"/>
              </a:rPr>
              <a:t>Computer Space</a:t>
            </a:r>
            <a:r>
              <a:rPr lang="en-US" altLang="x-none">
                <a:latin typeface="UbisoftText" charset="0"/>
              </a:rPr>
              <a:t>, a clone from </a:t>
            </a:r>
            <a:r>
              <a:rPr lang="en-US" altLang="x-none" i="1">
                <a:latin typeface="UbisoftText" charset="0"/>
              </a:rPr>
              <a:t>Spacewars !  </a:t>
            </a:r>
            <a:r>
              <a:rPr lang="en-US" altLang="x-none">
                <a:latin typeface="UbisoftText" charset="0"/>
              </a:rPr>
              <a:t>By </a:t>
            </a:r>
            <a:r>
              <a:rPr lang="en-CA" altLang="x-none">
                <a:latin typeface="UbisoftText" charset="0"/>
              </a:rPr>
              <a:t>Nolan Bushnell and Ted Dabney. Little money but...</a:t>
            </a:r>
            <a:endParaRPr lang="en-US" altLang="x-none">
              <a:latin typeface="UbisoftText" charset="0"/>
            </a:endParaRPr>
          </a:p>
          <a:p>
            <a:pPr>
              <a:lnSpc>
                <a:spcPct val="80000"/>
              </a:lnSpc>
            </a:pPr>
            <a:r>
              <a:rPr lang="en-US" altLang="x-none" b="1">
                <a:latin typeface="UbisoftText" charset="0"/>
              </a:rPr>
              <a:t>1972</a:t>
            </a:r>
            <a:r>
              <a:rPr lang="en-US" altLang="x-none">
                <a:latin typeface="UbisoftText" charset="0"/>
              </a:rPr>
              <a:t> - Atari Inc is established. </a:t>
            </a:r>
            <a:r>
              <a:rPr lang="en-US" altLang="x-none" i="1">
                <a:latin typeface="UbisoftText" charset="0"/>
              </a:rPr>
              <a:t>Pong</a:t>
            </a:r>
            <a:r>
              <a:rPr lang="en-US" altLang="x-none">
                <a:latin typeface="UbisoftText" charset="0"/>
              </a:rPr>
              <a:t> breaks through (</a:t>
            </a:r>
            <a:r>
              <a:rPr lang="en-CA" altLang="x-none">
                <a:latin typeface="UbisoftText" charset="0"/>
              </a:rPr>
              <a:t>Nolan Bushnell and Ted Dabney</a:t>
            </a:r>
            <a:r>
              <a:rPr lang="en-US" altLang="x-none">
                <a:latin typeface="UbisoftText" charset="0"/>
              </a:rPr>
              <a:t>).</a:t>
            </a:r>
          </a:p>
          <a:p>
            <a:pPr>
              <a:lnSpc>
                <a:spcPct val="80000"/>
              </a:lnSpc>
            </a:pPr>
            <a:r>
              <a:rPr lang="en-US" altLang="x-none" b="1">
                <a:latin typeface="UbisoftText" charset="0"/>
              </a:rPr>
              <a:t>1976</a:t>
            </a:r>
            <a:r>
              <a:rPr lang="en-US" altLang="x-none">
                <a:latin typeface="UbisoftText" charset="0"/>
              </a:rPr>
              <a:t> - Fairchild releases the first home console, the </a:t>
            </a:r>
            <a:r>
              <a:rPr lang="en-US" altLang="x-none" i="1">
                <a:latin typeface="UbisoftText" charset="0"/>
              </a:rPr>
              <a:t>Channel F.</a:t>
            </a:r>
          </a:p>
          <a:p>
            <a:pPr>
              <a:lnSpc>
                <a:spcPct val="80000"/>
              </a:lnSpc>
            </a:pPr>
            <a:r>
              <a:rPr lang="en-US" altLang="x-none" b="1">
                <a:latin typeface="UbisoftText" charset="0"/>
              </a:rPr>
              <a:t>1977</a:t>
            </a:r>
            <a:r>
              <a:rPr lang="en-US" altLang="x-none">
                <a:latin typeface="UbisoftText" charset="0"/>
              </a:rPr>
              <a:t> - Atari Inc releases the Video Computer System (VCS).</a:t>
            </a:r>
          </a:p>
          <a:p>
            <a:pPr>
              <a:lnSpc>
                <a:spcPct val="80000"/>
              </a:lnSpc>
            </a:pPr>
            <a:r>
              <a:rPr lang="en-US" altLang="x-none" b="1">
                <a:latin typeface="UbisoftText" charset="0"/>
              </a:rPr>
              <a:t>1977</a:t>
            </a:r>
            <a:r>
              <a:rPr lang="en-US" altLang="x-none">
                <a:latin typeface="UbisoftText" charset="0"/>
              </a:rPr>
              <a:t> - Video game market crashed (minor).</a:t>
            </a:r>
          </a:p>
          <a:p>
            <a:pPr>
              <a:lnSpc>
                <a:spcPct val="80000"/>
              </a:lnSpc>
            </a:pPr>
            <a:r>
              <a:rPr lang="en-US" altLang="x-none" b="1">
                <a:latin typeface="UbisoftText" charset="0"/>
              </a:rPr>
              <a:t>1978</a:t>
            </a:r>
            <a:r>
              <a:rPr lang="en-US" altLang="x-none">
                <a:latin typeface="UbisoftText" charset="0"/>
              </a:rPr>
              <a:t> - Nintendo enters the arcade market. Taito creates </a:t>
            </a:r>
            <a:r>
              <a:rPr lang="en-US" altLang="x-none" i="1">
                <a:latin typeface="UbisoftText" charset="0"/>
              </a:rPr>
              <a:t>Space Invaders</a:t>
            </a:r>
            <a:r>
              <a:rPr lang="en-US" altLang="x-none">
                <a:latin typeface="UbisoftText" charset="0"/>
              </a:rPr>
              <a:t>.</a:t>
            </a:r>
          </a:p>
          <a:p>
            <a:pPr>
              <a:lnSpc>
                <a:spcPct val="80000"/>
              </a:lnSpc>
            </a:pPr>
            <a:endParaRPr lang="en-US" altLang="x-none">
              <a:latin typeface="UbisoftText" charset="0"/>
            </a:endParaRPr>
          </a:p>
          <a:p>
            <a:pPr eaLnBrk="1" hangingPunct="1"/>
            <a:r>
              <a:rPr lang="en-CA" altLang="x-none">
                <a:latin typeface="UbisoftText" charset="0"/>
              </a:rPr>
              <a:t>In 1977, manufacturers of older obsolete consoles and pong clones sold their systems at a loss to clear stock, creating a glut in the market and causing Fairchild and RCA to abandon their game consoles. Only Atari and Magnavox stayed in the home console market. However, this was a "minor" crash compared to the later one in 1983.</a:t>
            </a:r>
          </a:p>
          <a:p>
            <a:pPr eaLnBrk="1" hangingPunct="1"/>
            <a:endParaRPr lang="en-CA" altLang="x-none">
              <a:latin typeface="UbisoftText" charset="0"/>
            </a:endParaRPr>
          </a:p>
          <a:p>
            <a:pPr eaLnBrk="1" hangingPunct="1"/>
            <a:r>
              <a:rPr lang="en-CA" altLang="x-none">
                <a:latin typeface="UbisoftText" charset="0"/>
              </a:rPr>
              <a:t>ARCADE: Specialized video game hardware.</a:t>
            </a:r>
            <a:endParaRPr lang="en-US" altLang="x-none">
              <a:latin typeface="UbisoftText" charset="0"/>
            </a:endParaRPr>
          </a:p>
        </p:txBody>
      </p:sp>
    </p:spTree>
    <p:extLst>
      <p:ext uri="{BB962C8B-B14F-4D97-AF65-F5344CB8AC3E}">
        <p14:creationId xmlns:p14="http://schemas.microsoft.com/office/powerpoint/2010/main" val="1900240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B38E4C-5A07-4849-B21C-86B0E29A776C}" type="slidenum">
              <a:rPr lang="en-US" altLang="x-none">
                <a:latin typeface="UbisoftText" charset="0"/>
              </a:rPr>
              <a:pPr eaLnBrk="1" hangingPunct="1"/>
              <a:t>8</a:t>
            </a:fld>
            <a:endParaRPr lang="en-US" altLang="x-none">
              <a:latin typeface="UbisoftText"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x-none" b="1">
                <a:latin typeface="UbisoftText" charset="0"/>
              </a:rPr>
              <a:t>1971</a:t>
            </a:r>
            <a:r>
              <a:rPr lang="en-CA" altLang="x-none">
                <a:latin typeface="UbisoftText" charset="0"/>
              </a:rPr>
              <a:t> - Two Stanford University Students became the first individuals to release a commercial video game product when they hooked up a PDP-11 computer running Spacewar! to a monitor and a coin slot, named it </a:t>
            </a:r>
            <a:r>
              <a:rPr lang="en-CA" altLang="x-none" i="1">
                <a:latin typeface="UbisoftText" charset="0"/>
              </a:rPr>
              <a:t>Galaxy Game.</a:t>
            </a:r>
          </a:p>
          <a:p>
            <a:pPr eaLnBrk="1" hangingPunct="1"/>
            <a:r>
              <a:rPr lang="en-US" altLang="x-none" b="1">
                <a:latin typeface="UbisoftText" charset="0"/>
              </a:rPr>
              <a:t>1971</a:t>
            </a:r>
            <a:r>
              <a:rPr lang="en-US" altLang="x-none">
                <a:latin typeface="UbisoftText" charset="0"/>
              </a:rPr>
              <a:t> - Nutting Associates releases the first arcade video game - </a:t>
            </a:r>
            <a:r>
              <a:rPr lang="en-US" altLang="x-none" i="1">
                <a:latin typeface="UbisoftText" charset="0"/>
              </a:rPr>
              <a:t>Computer Space</a:t>
            </a:r>
            <a:r>
              <a:rPr lang="en-US" altLang="x-none">
                <a:latin typeface="UbisoftText" charset="0"/>
              </a:rPr>
              <a:t>, a clone from </a:t>
            </a:r>
            <a:r>
              <a:rPr lang="en-US" altLang="x-none" i="1">
                <a:latin typeface="UbisoftText" charset="0"/>
              </a:rPr>
              <a:t>Spacewars !  </a:t>
            </a:r>
            <a:r>
              <a:rPr lang="en-US" altLang="x-none">
                <a:latin typeface="UbisoftText" charset="0"/>
              </a:rPr>
              <a:t>By </a:t>
            </a:r>
            <a:r>
              <a:rPr lang="en-CA" altLang="x-none">
                <a:latin typeface="UbisoftText" charset="0"/>
              </a:rPr>
              <a:t>Nolan Bushnell and Ted Dabney. Little money but...</a:t>
            </a:r>
            <a:endParaRPr lang="en-US" altLang="x-none">
              <a:latin typeface="UbisoftText" charset="0"/>
            </a:endParaRPr>
          </a:p>
          <a:p>
            <a:pPr>
              <a:lnSpc>
                <a:spcPct val="80000"/>
              </a:lnSpc>
            </a:pPr>
            <a:r>
              <a:rPr lang="en-US" altLang="x-none" b="1">
                <a:latin typeface="UbisoftText" charset="0"/>
              </a:rPr>
              <a:t>1972</a:t>
            </a:r>
            <a:r>
              <a:rPr lang="en-US" altLang="x-none">
                <a:latin typeface="UbisoftText" charset="0"/>
              </a:rPr>
              <a:t> - Atari Inc is established. </a:t>
            </a:r>
            <a:r>
              <a:rPr lang="en-US" altLang="x-none" i="1">
                <a:latin typeface="UbisoftText" charset="0"/>
              </a:rPr>
              <a:t>Pong</a:t>
            </a:r>
            <a:r>
              <a:rPr lang="en-US" altLang="x-none">
                <a:latin typeface="UbisoftText" charset="0"/>
              </a:rPr>
              <a:t> breaks through (</a:t>
            </a:r>
            <a:r>
              <a:rPr lang="en-CA" altLang="x-none">
                <a:latin typeface="UbisoftText" charset="0"/>
              </a:rPr>
              <a:t>Nolan Bushnell and Ted Dabney</a:t>
            </a:r>
            <a:r>
              <a:rPr lang="en-US" altLang="x-none">
                <a:latin typeface="UbisoftText" charset="0"/>
              </a:rPr>
              <a:t>).</a:t>
            </a:r>
          </a:p>
          <a:p>
            <a:pPr>
              <a:lnSpc>
                <a:spcPct val="80000"/>
              </a:lnSpc>
            </a:pPr>
            <a:r>
              <a:rPr lang="en-US" altLang="x-none" b="1">
                <a:latin typeface="UbisoftText" charset="0"/>
              </a:rPr>
              <a:t>1976</a:t>
            </a:r>
            <a:r>
              <a:rPr lang="en-US" altLang="x-none">
                <a:latin typeface="UbisoftText" charset="0"/>
              </a:rPr>
              <a:t> - Fairchild releases the first home console, the </a:t>
            </a:r>
            <a:r>
              <a:rPr lang="en-US" altLang="x-none" i="1">
                <a:latin typeface="UbisoftText" charset="0"/>
              </a:rPr>
              <a:t>Channel F.</a:t>
            </a:r>
          </a:p>
          <a:p>
            <a:pPr>
              <a:lnSpc>
                <a:spcPct val="80000"/>
              </a:lnSpc>
            </a:pPr>
            <a:r>
              <a:rPr lang="en-US" altLang="x-none" b="1">
                <a:latin typeface="UbisoftText" charset="0"/>
              </a:rPr>
              <a:t>1977</a:t>
            </a:r>
            <a:r>
              <a:rPr lang="en-US" altLang="x-none">
                <a:latin typeface="UbisoftText" charset="0"/>
              </a:rPr>
              <a:t> - Atari Inc releases the Video Computer System (VCS).</a:t>
            </a:r>
          </a:p>
          <a:p>
            <a:pPr>
              <a:lnSpc>
                <a:spcPct val="80000"/>
              </a:lnSpc>
            </a:pPr>
            <a:r>
              <a:rPr lang="en-US" altLang="x-none" b="1">
                <a:latin typeface="UbisoftText" charset="0"/>
              </a:rPr>
              <a:t>1977</a:t>
            </a:r>
            <a:r>
              <a:rPr lang="en-US" altLang="x-none">
                <a:latin typeface="UbisoftText" charset="0"/>
              </a:rPr>
              <a:t> - Video game market crashed (minor).</a:t>
            </a:r>
          </a:p>
          <a:p>
            <a:pPr>
              <a:lnSpc>
                <a:spcPct val="80000"/>
              </a:lnSpc>
            </a:pPr>
            <a:r>
              <a:rPr lang="en-US" altLang="x-none" b="1">
                <a:latin typeface="UbisoftText" charset="0"/>
              </a:rPr>
              <a:t>1978</a:t>
            </a:r>
            <a:r>
              <a:rPr lang="en-US" altLang="x-none">
                <a:latin typeface="UbisoftText" charset="0"/>
              </a:rPr>
              <a:t> - Nintendo enters the arcade market. Taito creates </a:t>
            </a:r>
            <a:r>
              <a:rPr lang="en-US" altLang="x-none" i="1">
                <a:latin typeface="UbisoftText" charset="0"/>
              </a:rPr>
              <a:t>Space Invaders</a:t>
            </a:r>
            <a:r>
              <a:rPr lang="en-US" altLang="x-none">
                <a:latin typeface="UbisoftText" charset="0"/>
              </a:rPr>
              <a:t>.</a:t>
            </a:r>
          </a:p>
          <a:p>
            <a:pPr>
              <a:lnSpc>
                <a:spcPct val="80000"/>
              </a:lnSpc>
            </a:pPr>
            <a:endParaRPr lang="en-US" altLang="x-none">
              <a:latin typeface="UbisoftText" charset="0"/>
            </a:endParaRPr>
          </a:p>
          <a:p>
            <a:pPr eaLnBrk="1" hangingPunct="1"/>
            <a:r>
              <a:rPr lang="en-CA" altLang="x-none">
                <a:latin typeface="UbisoftText" charset="0"/>
              </a:rPr>
              <a:t>In 1977, manufacturers of older obsolete consoles and pong clones sold their systems at a loss to clear stock, creating a glut in the market and causing Fairchild and RCA to abandon their game consoles. Only Atari and Magnavox stayed in the home console market. However, this was a "minor" crash compared to the later one in 1983.</a:t>
            </a:r>
          </a:p>
          <a:p>
            <a:pPr eaLnBrk="1" hangingPunct="1"/>
            <a:endParaRPr lang="en-CA" altLang="x-none">
              <a:latin typeface="UbisoftText" charset="0"/>
            </a:endParaRPr>
          </a:p>
          <a:p>
            <a:pPr eaLnBrk="1" hangingPunct="1"/>
            <a:r>
              <a:rPr lang="en-CA" altLang="x-none">
                <a:latin typeface="UbisoftText" charset="0"/>
              </a:rPr>
              <a:t>ARCADE: Specialized video game hardware.</a:t>
            </a:r>
            <a:endParaRPr lang="en-US" altLang="x-none">
              <a:latin typeface="UbisoftText" charset="0"/>
            </a:endParaRPr>
          </a:p>
        </p:txBody>
      </p:sp>
    </p:spTree>
    <p:extLst>
      <p:ext uri="{BB962C8B-B14F-4D97-AF65-F5344CB8AC3E}">
        <p14:creationId xmlns:p14="http://schemas.microsoft.com/office/powerpoint/2010/main" val="2350612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120B29-E419-964C-8FCA-D18B539415B6}" type="slidenum">
              <a:rPr lang="en-US" altLang="x-none">
                <a:latin typeface="UbisoftText" charset="0"/>
              </a:rPr>
              <a:pPr eaLnBrk="1" hangingPunct="1"/>
              <a:t>9</a:t>
            </a:fld>
            <a:endParaRPr lang="en-US" altLang="x-none">
              <a:latin typeface="UbisoftText"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x-none" b="1">
                <a:latin typeface="UbisoftText" charset="0"/>
              </a:rPr>
              <a:t>1980</a:t>
            </a:r>
            <a:r>
              <a:rPr lang="en-US" altLang="x-none">
                <a:latin typeface="UbisoftText" charset="0"/>
              </a:rPr>
              <a:t> - Namco launches </a:t>
            </a:r>
            <a:r>
              <a:rPr lang="en-US" altLang="x-none" i="1">
                <a:latin typeface="UbisoftText" charset="0"/>
              </a:rPr>
              <a:t>Pac-Man</a:t>
            </a:r>
            <a:r>
              <a:rPr lang="en-US" altLang="x-none">
                <a:latin typeface="UbisoftText" charset="0"/>
              </a:rPr>
              <a:t> – the first video-game character to be used in merchandizing.</a:t>
            </a:r>
          </a:p>
          <a:p>
            <a:pPr>
              <a:lnSpc>
                <a:spcPct val="80000"/>
              </a:lnSpc>
            </a:pPr>
            <a:r>
              <a:rPr lang="en-US" altLang="x-none" b="1">
                <a:latin typeface="UbisoftText" charset="0"/>
              </a:rPr>
              <a:t>1981</a:t>
            </a:r>
            <a:r>
              <a:rPr lang="en-US" altLang="x-none">
                <a:latin typeface="UbisoftText" charset="0"/>
              </a:rPr>
              <a:t> - Electronic Games becomes the first video game magazine. Nintendo creates </a:t>
            </a:r>
            <a:r>
              <a:rPr lang="en-US" altLang="x-none" i="1">
                <a:latin typeface="UbisoftText" charset="0"/>
              </a:rPr>
              <a:t>Donkey Kong</a:t>
            </a:r>
            <a:r>
              <a:rPr lang="en-US" altLang="x-none">
                <a:latin typeface="UbisoftText" charset="0"/>
              </a:rPr>
              <a:t> and an Italian plumber named, </a:t>
            </a:r>
            <a:r>
              <a:rPr lang="en-US" altLang="x-none" i="1">
                <a:latin typeface="UbisoftText" charset="0"/>
              </a:rPr>
              <a:t>Mario</a:t>
            </a:r>
            <a:r>
              <a:rPr lang="en-US" altLang="x-none">
                <a:latin typeface="UbisoftText" charset="0"/>
              </a:rPr>
              <a:t>.</a:t>
            </a:r>
          </a:p>
          <a:p>
            <a:pPr>
              <a:lnSpc>
                <a:spcPct val="80000"/>
              </a:lnSpc>
            </a:pPr>
            <a:r>
              <a:rPr lang="en-US" altLang="x-none" b="1">
                <a:latin typeface="UbisoftText" charset="0"/>
              </a:rPr>
              <a:t>1983</a:t>
            </a:r>
            <a:r>
              <a:rPr lang="en-US" altLang="x-none">
                <a:latin typeface="UbisoftText" charset="0"/>
              </a:rPr>
              <a:t> - Video game market crashed (major).</a:t>
            </a:r>
          </a:p>
          <a:p>
            <a:pPr>
              <a:lnSpc>
                <a:spcPct val="80000"/>
              </a:lnSpc>
            </a:pPr>
            <a:r>
              <a:rPr lang="en-US" altLang="x-none" b="1">
                <a:latin typeface="UbisoftText" charset="0"/>
              </a:rPr>
              <a:t>1983</a:t>
            </a:r>
            <a:r>
              <a:rPr lang="en-US" altLang="x-none">
                <a:latin typeface="UbisoftText" charset="0"/>
              </a:rPr>
              <a:t> - Nintendo releases the Nintendo Entertainment System (NES) in Japan.</a:t>
            </a:r>
          </a:p>
          <a:p>
            <a:pPr>
              <a:lnSpc>
                <a:spcPct val="80000"/>
              </a:lnSpc>
            </a:pPr>
            <a:r>
              <a:rPr lang="en-US" altLang="x-none" b="1">
                <a:latin typeface="UbisoftText" charset="0"/>
              </a:rPr>
              <a:t>1985</a:t>
            </a:r>
            <a:r>
              <a:rPr lang="en-US" altLang="x-none">
                <a:latin typeface="UbisoftText" charset="0"/>
              </a:rPr>
              <a:t> - </a:t>
            </a:r>
            <a:r>
              <a:rPr lang="en-US" altLang="x-none" i="1">
                <a:latin typeface="UbisoftText" charset="0"/>
              </a:rPr>
              <a:t>Tetris</a:t>
            </a:r>
            <a:r>
              <a:rPr lang="en-US" altLang="x-none">
                <a:latin typeface="UbisoftText" charset="0"/>
              </a:rPr>
              <a:t> is created by Alexey Pajitnov.</a:t>
            </a:r>
          </a:p>
          <a:p>
            <a:pPr>
              <a:lnSpc>
                <a:spcPct val="80000"/>
              </a:lnSpc>
            </a:pPr>
            <a:r>
              <a:rPr lang="en-US" altLang="x-none" b="1">
                <a:latin typeface="UbisoftText" charset="0"/>
              </a:rPr>
              <a:t>1986</a:t>
            </a:r>
            <a:r>
              <a:rPr lang="en-US" altLang="x-none">
                <a:latin typeface="UbisoftText" charset="0"/>
              </a:rPr>
              <a:t> - The NES hits the USA, outselling its competitors 10 to 1.</a:t>
            </a:r>
          </a:p>
          <a:p>
            <a:pPr>
              <a:lnSpc>
                <a:spcPct val="80000"/>
              </a:lnSpc>
            </a:pPr>
            <a:r>
              <a:rPr lang="en-US" altLang="x-none" b="1">
                <a:latin typeface="UbisoftText" charset="0"/>
              </a:rPr>
              <a:t>1989</a:t>
            </a:r>
            <a:r>
              <a:rPr lang="en-US" altLang="x-none">
                <a:latin typeface="UbisoftText" charset="0"/>
              </a:rPr>
              <a:t> - Nintendo releases the Game Boy.</a:t>
            </a:r>
          </a:p>
          <a:p>
            <a:pPr eaLnBrk="1" hangingPunct="1"/>
            <a:endParaRPr lang="en-CA" altLang="x-none">
              <a:latin typeface="UbisoftText" charset="0"/>
            </a:endParaRPr>
          </a:p>
          <a:p>
            <a:pPr eaLnBrk="1" hangingPunct="1"/>
            <a:r>
              <a:rPr lang="en-US" altLang="x-none">
                <a:latin typeface="UbisoftText" charset="0"/>
              </a:rPr>
              <a:t>The Game Boy series are the best selling console ever.</a:t>
            </a:r>
          </a:p>
          <a:p>
            <a:pPr eaLnBrk="1" hangingPunct="1"/>
            <a:endParaRPr lang="en-CA" altLang="x-none">
              <a:latin typeface="UbisoftText" charset="0"/>
            </a:endParaRPr>
          </a:p>
          <a:p>
            <a:pPr eaLnBrk="1" hangingPunct="1"/>
            <a:r>
              <a:rPr lang="en-CA" altLang="x-none">
                <a:latin typeface="UbisoftText" charset="0"/>
              </a:rPr>
              <a:t>At the end of 1983, the industry experienced losses more severe than the 1977 crash. This was the "crash" of the video game industry, as well as the bankruptcy of several companies that produced North American home computers and video game consoles from late 1983 to early 1984. It brought an end to what is considered to be the second generation of console video gaming. Causes of the crash include the production of poorly conceived games such as E.T. the Extra-Terrestrial and Pac-Man for the Atari 2600. It was discovered that more Pac-Man cartridges were manufactured than there were systems made. In addition, so many E.T. the Extra-Terrestrial cartridges were left unsold that Atari supposedly buried thousands of cartridges in a landfill in New Mexico.</a:t>
            </a:r>
            <a:endParaRPr lang="en-US" altLang="x-none">
              <a:latin typeface="UbisoftText" charset="0"/>
            </a:endParaRPr>
          </a:p>
        </p:txBody>
      </p:sp>
    </p:spTree>
    <p:extLst>
      <p:ext uri="{BB962C8B-B14F-4D97-AF65-F5344CB8AC3E}">
        <p14:creationId xmlns:p14="http://schemas.microsoft.com/office/powerpoint/2010/main" val="637479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s://forum.unity3d.com/" TargetMode="External"/><Relationship Id="rId4" Type="http://schemas.openxmlformats.org/officeDocument/2006/relationships/hyperlink" Target="http://stackoverflow.com/" TargetMode="External"/><Relationship Id="rId5" Type="http://schemas.openxmlformats.org/officeDocument/2006/relationships/hyperlink" Target="http://www.manew.com/forum.php" TargetMode="External"/><Relationship Id="rId6" Type="http://schemas.openxmlformats.org/officeDocument/2006/relationships/hyperlink" Target="http://vr910.com/"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um.unity3d.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在技术开发过程中</a:t>
            </a:r>
            <a:r>
              <a:rPr lang="en-US" altLang="zh-CN" dirty="0"/>
              <a:t/>
            </a:r>
            <a:br>
              <a:rPr lang="en-US" altLang="zh-CN" dirty="0"/>
            </a:br>
            <a:r>
              <a:rPr lang="zh-CN" altLang="en-US" dirty="0"/>
              <a:t>如何有效提问（求助）</a:t>
            </a:r>
            <a:endParaRPr lang="en-US" dirty="0"/>
          </a:p>
        </p:txBody>
      </p:sp>
      <p:sp>
        <p:nvSpPr>
          <p:cNvPr id="3" name="Subtitle 2"/>
          <p:cNvSpPr>
            <a:spLocks noGrp="1"/>
          </p:cNvSpPr>
          <p:nvPr>
            <p:ph type="subTitle" idx="1"/>
          </p:nvPr>
        </p:nvSpPr>
        <p:spPr>
          <a:xfrm>
            <a:off x="1100015" y="4670246"/>
            <a:ext cx="5312817" cy="876312"/>
          </a:xfrm>
        </p:spPr>
        <p:txBody>
          <a:bodyPr/>
          <a:lstStyle/>
          <a:p>
            <a:r>
              <a:rPr lang="en-US" altLang="zh-CN" dirty="0" smtClean="0"/>
              <a:t>CylonSpace 2017.1</a:t>
            </a:r>
            <a:endParaRPr lang="en-US" dirty="0"/>
          </a:p>
        </p:txBody>
      </p:sp>
    </p:spTree>
    <p:extLst>
      <p:ext uri="{BB962C8B-B14F-4D97-AF65-F5344CB8AC3E}">
        <p14:creationId xmlns:p14="http://schemas.microsoft.com/office/powerpoint/2010/main" val="983623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85751" y="1090205"/>
            <a:ext cx="2565733" cy="2254574"/>
          </a:xfrm>
        </p:spPr>
        <p:txBody>
          <a:bodyPr/>
          <a:lstStyle/>
          <a:p>
            <a:pPr eaLnBrk="1" hangingPunct="1"/>
            <a:r>
              <a:rPr lang="zh-CN" altLang="en-US" dirty="0">
                <a:ea typeface="SimHei" charset="-122"/>
              </a:rPr>
              <a:t>如何有效提问</a:t>
            </a:r>
            <a:r>
              <a:rPr lang="en-US" altLang="zh-CN" dirty="0">
                <a:ea typeface="SimHei" charset="-122"/>
              </a:rPr>
              <a:t>-</a:t>
            </a:r>
            <a:r>
              <a:rPr lang="zh-CN" altLang="en-US" dirty="0">
                <a:ea typeface="SimHei" charset="-122"/>
              </a:rPr>
              <a:t>创建最小测试用例</a:t>
            </a:r>
            <a:endParaRPr lang="en-US" altLang="x-none" dirty="0"/>
          </a:p>
        </p:txBody>
      </p:sp>
      <p:sp>
        <p:nvSpPr>
          <p:cNvPr id="9219" name="Rectangle 3"/>
          <p:cNvSpPr>
            <a:spLocks noGrp="1" noChangeArrowheads="1"/>
          </p:cNvSpPr>
          <p:nvPr>
            <p:ph idx="1"/>
          </p:nvPr>
        </p:nvSpPr>
        <p:spPr>
          <a:xfrm>
            <a:off x="3962400" y="821859"/>
            <a:ext cx="7407965" cy="3286710"/>
          </a:xfrm>
        </p:spPr>
        <p:txBody>
          <a:bodyPr/>
          <a:lstStyle/>
          <a:p>
            <a:pPr eaLnBrk="1" hangingPunct="1">
              <a:lnSpc>
                <a:spcPct val="80000"/>
              </a:lnSpc>
            </a:pPr>
            <a:r>
              <a:rPr lang="zh-CN" altLang="en-US" dirty="0">
                <a:latin typeface="微软雅黑" panose="020B0503020204020204" pitchFamily="34" charset="-122"/>
                <a:ea typeface="微软雅黑" panose="020B0503020204020204" pitchFamily="34" charset="-122"/>
              </a:rPr>
              <a:t>创建最小测试用例，以重现问题（错误）</a:t>
            </a:r>
            <a:endParaRPr lang="en-US" altLang="zh-CN" dirty="0">
              <a:latin typeface="微软雅黑" panose="020B0503020204020204" pitchFamily="34" charset="-122"/>
              <a:ea typeface="微软雅黑" panose="020B0503020204020204" pitchFamily="34" charset="-122"/>
            </a:endParaRPr>
          </a:p>
          <a:p>
            <a:pPr eaLnBrk="1" hangingPunct="1">
              <a:lnSpc>
                <a:spcPct val="80000"/>
              </a:lnSpc>
            </a:pPr>
            <a:r>
              <a:rPr lang="zh-CN" altLang="en-US" dirty="0">
                <a:latin typeface="微软雅黑" panose="020B0503020204020204" pitchFamily="34" charset="-122"/>
                <a:ea typeface="微软雅黑" panose="020B0503020204020204" pitchFamily="34" charset="-122"/>
              </a:rPr>
              <a:t>描述如何重现问题</a:t>
            </a:r>
            <a:endParaRPr lang="en-US" alt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6543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85751" y="1090205"/>
            <a:ext cx="2565733" cy="2254574"/>
          </a:xfrm>
        </p:spPr>
        <p:txBody>
          <a:bodyPr/>
          <a:lstStyle/>
          <a:p>
            <a:pPr eaLnBrk="1" hangingPunct="1"/>
            <a:r>
              <a:rPr lang="zh-CN" altLang="en-US" dirty="0">
                <a:ea typeface="SimHei" charset="-122"/>
              </a:rPr>
              <a:t>如何有效提问</a:t>
            </a:r>
            <a:r>
              <a:rPr lang="en-US" altLang="zh-CN" dirty="0">
                <a:ea typeface="SimHei" charset="-122"/>
              </a:rPr>
              <a:t>-</a:t>
            </a:r>
            <a:r>
              <a:rPr lang="zh-CN" altLang="en-US" dirty="0">
                <a:ea typeface="SimHei" charset="-122"/>
              </a:rPr>
              <a:t>说明已经尝试过的方法</a:t>
            </a:r>
            <a:endParaRPr lang="en-US" altLang="x-none" dirty="0"/>
          </a:p>
        </p:txBody>
      </p:sp>
      <p:sp>
        <p:nvSpPr>
          <p:cNvPr id="9219" name="Rectangle 3"/>
          <p:cNvSpPr>
            <a:spLocks noGrp="1" noChangeArrowheads="1"/>
          </p:cNvSpPr>
          <p:nvPr>
            <p:ph idx="1"/>
          </p:nvPr>
        </p:nvSpPr>
        <p:spPr>
          <a:xfrm>
            <a:off x="3962400" y="821859"/>
            <a:ext cx="7407965" cy="3286710"/>
          </a:xfrm>
        </p:spPr>
        <p:txBody>
          <a:bodyPr/>
          <a:lstStyle/>
          <a:p>
            <a:pPr eaLnBrk="1" hangingPunct="1">
              <a:lnSpc>
                <a:spcPct val="80000"/>
              </a:lnSpc>
            </a:pPr>
            <a:r>
              <a:rPr lang="zh-CN" altLang="en-US" dirty="0">
                <a:latin typeface="微软雅黑" panose="020B0503020204020204" pitchFamily="34" charset="-122"/>
                <a:ea typeface="微软雅黑" panose="020B0503020204020204" pitchFamily="34" charset="-122"/>
              </a:rPr>
              <a:t>说明为了解决这个问题，已经尝试过哪些解决方法</a:t>
            </a:r>
            <a:endParaRPr lang="en-US" alt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9441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85751" y="1090205"/>
            <a:ext cx="2565733" cy="2254574"/>
          </a:xfrm>
        </p:spPr>
        <p:txBody>
          <a:bodyPr/>
          <a:lstStyle/>
          <a:p>
            <a:pPr eaLnBrk="1" hangingPunct="1"/>
            <a:r>
              <a:rPr lang="zh-CN" altLang="en-US" dirty="0">
                <a:ea typeface="SimHei" charset="-122"/>
              </a:rPr>
              <a:t>如何有效提问</a:t>
            </a:r>
            <a:r>
              <a:rPr lang="en-US" altLang="zh-CN" dirty="0">
                <a:ea typeface="SimHei" charset="-122"/>
              </a:rPr>
              <a:t>-</a:t>
            </a:r>
            <a:r>
              <a:rPr lang="zh-CN" altLang="en-US" dirty="0">
                <a:ea typeface="SimHei" charset="-122"/>
              </a:rPr>
              <a:t>包含一切有用信息</a:t>
            </a:r>
            <a:endParaRPr lang="en-US" altLang="x-none" dirty="0"/>
          </a:p>
        </p:txBody>
      </p:sp>
      <p:sp>
        <p:nvSpPr>
          <p:cNvPr id="9219" name="Rectangle 3"/>
          <p:cNvSpPr>
            <a:spLocks noGrp="1" noChangeArrowheads="1"/>
          </p:cNvSpPr>
          <p:nvPr>
            <p:ph idx="1"/>
          </p:nvPr>
        </p:nvSpPr>
        <p:spPr>
          <a:xfrm>
            <a:off x="3962400" y="821859"/>
            <a:ext cx="7407965" cy="3286710"/>
          </a:xfrm>
        </p:spPr>
        <p:txBody>
          <a:bodyPr/>
          <a:lstStyle/>
          <a:p>
            <a:pPr eaLnBrk="1" hangingPunct="1">
              <a:lnSpc>
                <a:spcPct val="80000"/>
              </a:lnSpc>
            </a:pPr>
            <a:r>
              <a:rPr lang="zh-CN" altLang="en-US" dirty="0">
                <a:latin typeface="微软雅黑" panose="020B0503020204020204" pitchFamily="34" charset="-122"/>
                <a:ea typeface="微软雅黑" panose="020B0503020204020204" pitchFamily="34" charset="-122"/>
              </a:rPr>
              <a:t>提供所有需要的信息，如操作系统版本，</a:t>
            </a:r>
            <a:r>
              <a:rPr lang="en-US" altLang="zh-CN" dirty="0">
                <a:latin typeface="微软雅黑" panose="020B0503020204020204" pitchFamily="34" charset="-122"/>
                <a:ea typeface="微软雅黑" panose="020B0503020204020204" pitchFamily="34" charset="-122"/>
              </a:rPr>
              <a:t>Unity</a:t>
            </a:r>
            <a:r>
              <a:rPr lang="zh-CN" altLang="en-US" dirty="0">
                <a:latin typeface="微软雅黑" panose="020B0503020204020204" pitchFamily="34" charset="-122"/>
                <a:ea typeface="微软雅黑" panose="020B0503020204020204" pitchFamily="34" charset="-122"/>
              </a:rPr>
              <a:t>版本，第三方</a:t>
            </a:r>
            <a:r>
              <a:rPr lang="en-US" altLang="zh-CN" dirty="0">
                <a:latin typeface="微软雅黑" panose="020B0503020204020204" pitchFamily="34" charset="-122"/>
                <a:ea typeface="微软雅黑" panose="020B0503020204020204" pitchFamily="34" charset="-122"/>
              </a:rPr>
              <a:t>SDK</a:t>
            </a:r>
            <a:r>
              <a:rPr lang="zh-CN" altLang="en-US" dirty="0">
                <a:latin typeface="微软雅黑" panose="020B0503020204020204" pitchFamily="34" charset="-122"/>
                <a:ea typeface="微软雅黑" panose="020B0503020204020204" pitchFamily="34" charset="-122"/>
              </a:rPr>
              <a:t>版本，插件版本，测试设备版本，硬件配置等</a:t>
            </a:r>
            <a:endParaRPr lang="en-US" alt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7689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85751" y="1090205"/>
            <a:ext cx="2565733" cy="2254574"/>
          </a:xfrm>
        </p:spPr>
        <p:txBody>
          <a:bodyPr/>
          <a:lstStyle/>
          <a:p>
            <a:pPr eaLnBrk="1" hangingPunct="1"/>
            <a:r>
              <a:rPr lang="zh-CN" altLang="en-US" dirty="0">
                <a:ea typeface="SimHei" charset="-122"/>
              </a:rPr>
              <a:t>如何有效提问</a:t>
            </a:r>
            <a:r>
              <a:rPr lang="en-US" altLang="zh-CN" dirty="0">
                <a:ea typeface="SimHei" charset="-122"/>
              </a:rPr>
              <a:t>-</a:t>
            </a:r>
            <a:r>
              <a:rPr lang="zh-CN" altLang="en-US" dirty="0">
                <a:ea typeface="SimHei" charset="-122"/>
              </a:rPr>
              <a:t>提供截图和代码</a:t>
            </a:r>
            <a:endParaRPr lang="en-US" altLang="x-none" dirty="0"/>
          </a:p>
        </p:txBody>
      </p:sp>
      <p:sp>
        <p:nvSpPr>
          <p:cNvPr id="9219" name="Rectangle 3"/>
          <p:cNvSpPr>
            <a:spLocks noGrp="1" noChangeArrowheads="1"/>
          </p:cNvSpPr>
          <p:nvPr>
            <p:ph idx="1"/>
          </p:nvPr>
        </p:nvSpPr>
        <p:spPr>
          <a:xfrm>
            <a:off x="3962400" y="821859"/>
            <a:ext cx="7407965" cy="3286710"/>
          </a:xfrm>
        </p:spPr>
        <p:txBody>
          <a:bodyPr/>
          <a:lstStyle/>
          <a:p>
            <a:pPr eaLnBrk="1" hangingPunct="1">
              <a:lnSpc>
                <a:spcPct val="80000"/>
              </a:lnSpc>
            </a:pPr>
            <a:r>
              <a:rPr lang="zh-CN" altLang="en-US" dirty="0">
                <a:latin typeface="微软雅黑" panose="020B0503020204020204" pitchFamily="34" charset="-122"/>
                <a:ea typeface="微软雅黑" panose="020B0503020204020204" pitchFamily="34" charset="-122"/>
              </a:rPr>
              <a:t>在需要的地方提供截图</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en-US" altLang="zh-CN" dirty="0">
              <a:latin typeface="微软雅黑" panose="020B0503020204020204" pitchFamily="34" charset="-122"/>
              <a:ea typeface="微软雅黑" panose="020B0503020204020204" pitchFamily="34" charset="-122"/>
            </a:endParaRPr>
          </a:p>
          <a:p>
            <a:pPr>
              <a:lnSpc>
                <a:spcPct val="80000"/>
              </a:lnSpc>
            </a:pPr>
            <a:r>
              <a:rPr lang="zh-CN" altLang="en-US" dirty="0">
                <a:latin typeface="微软雅黑" panose="020B0503020204020204" pitchFamily="34" charset="-122"/>
                <a:ea typeface="微软雅黑" panose="020B0503020204020204" pitchFamily="34" charset="-122"/>
              </a:rPr>
              <a:t>分享相关的代码段</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https://gist.github.com/</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一定要添加注释！！！</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en-US" altLang="zh-CN" dirty="0">
              <a:latin typeface="微软雅黑" panose="020B0503020204020204" pitchFamily="34" charset="-122"/>
              <a:ea typeface="微软雅黑" panose="020B0503020204020204" pitchFamily="34" charset="-122"/>
            </a:endParaRPr>
          </a:p>
          <a:p>
            <a:pPr>
              <a:lnSpc>
                <a:spcPct val="80000"/>
              </a:lnSpc>
            </a:pPr>
            <a:r>
              <a:rPr lang="zh-CN" altLang="en-US" dirty="0">
                <a:latin typeface="微软雅黑" panose="020B0503020204020204" pitchFamily="34" charset="-122"/>
                <a:ea typeface="微软雅黑" panose="020B0503020204020204" pitchFamily="34" charset="-122"/>
              </a:rPr>
              <a:t>分享相关的工程项目</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https://github.com/</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https://bug.pgyer.com</a:t>
            </a:r>
            <a:endParaRPr lang="en-US" alt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1493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85751" y="1090205"/>
            <a:ext cx="2565733" cy="2254574"/>
          </a:xfrm>
        </p:spPr>
        <p:txBody>
          <a:bodyPr/>
          <a:lstStyle/>
          <a:p>
            <a:pPr eaLnBrk="1" hangingPunct="1"/>
            <a:r>
              <a:rPr lang="zh-CN" altLang="en-US" dirty="0">
                <a:ea typeface="SimHei" charset="-122"/>
              </a:rPr>
              <a:t>如何有效提问</a:t>
            </a:r>
            <a:r>
              <a:rPr lang="en-US" altLang="zh-CN" dirty="0">
                <a:ea typeface="SimHei" charset="-122"/>
              </a:rPr>
              <a:t>-</a:t>
            </a:r>
            <a:r>
              <a:rPr lang="zh-CN" altLang="en-US" dirty="0">
                <a:ea typeface="SimHei" charset="-122"/>
              </a:rPr>
              <a:t>精心描述问题的标题</a:t>
            </a:r>
            <a:endParaRPr lang="en-US" altLang="x-none" dirty="0"/>
          </a:p>
        </p:txBody>
      </p:sp>
      <p:sp>
        <p:nvSpPr>
          <p:cNvPr id="9219" name="Rectangle 3"/>
          <p:cNvSpPr>
            <a:spLocks noGrp="1" noChangeArrowheads="1"/>
          </p:cNvSpPr>
          <p:nvPr>
            <p:ph idx="1"/>
          </p:nvPr>
        </p:nvSpPr>
        <p:spPr>
          <a:xfrm>
            <a:off x="3962400" y="821859"/>
            <a:ext cx="7407965" cy="3286710"/>
          </a:xfrm>
        </p:spPr>
        <p:txBody>
          <a:bodyPr/>
          <a:lstStyle/>
          <a:p>
            <a:pPr eaLnBrk="1" hangingPunct="1">
              <a:lnSpc>
                <a:spcPct val="80000"/>
              </a:lnSpc>
            </a:pPr>
            <a:r>
              <a:rPr lang="zh-CN" altLang="en-US" dirty="0">
                <a:latin typeface="微软雅黑" panose="020B0503020204020204" pitchFamily="34" charset="-122"/>
                <a:ea typeface="微软雅黑" panose="020B0503020204020204" pitchFamily="34" charset="-122"/>
              </a:rPr>
              <a:t>在需要的地方提供截图</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en-US" altLang="zh-CN" dirty="0">
              <a:latin typeface="微软雅黑" panose="020B0503020204020204" pitchFamily="34" charset="-122"/>
              <a:ea typeface="微软雅黑" panose="020B0503020204020204" pitchFamily="34" charset="-122"/>
            </a:endParaRPr>
          </a:p>
          <a:p>
            <a:pPr>
              <a:lnSpc>
                <a:spcPct val="80000"/>
              </a:lnSpc>
            </a:pPr>
            <a:r>
              <a:rPr lang="zh-CN" altLang="en-US" dirty="0">
                <a:latin typeface="微软雅黑" panose="020B0503020204020204" pitchFamily="34" charset="-122"/>
                <a:ea typeface="微软雅黑" panose="020B0503020204020204" pitchFamily="34" charset="-122"/>
              </a:rPr>
              <a:t>分享相关的代码段</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https://gist.github.com/</a:t>
            </a:r>
            <a:br>
              <a:rPr lang="en-US" altLang="zh-CN" dirty="0">
                <a:latin typeface="微软雅黑" panose="020B0503020204020204" pitchFamily="34" charset="-122"/>
                <a:ea typeface="微软雅黑" panose="020B0503020204020204" pitchFamily="34" charset="-122"/>
              </a:rPr>
            </a:br>
            <a:endParaRPr lang="en-US" altLang="zh-CN" dirty="0">
              <a:latin typeface="微软雅黑" panose="020B0503020204020204" pitchFamily="34" charset="-122"/>
              <a:ea typeface="微软雅黑" panose="020B0503020204020204" pitchFamily="34" charset="-122"/>
            </a:endParaRPr>
          </a:p>
          <a:p>
            <a:pPr>
              <a:lnSpc>
                <a:spcPct val="80000"/>
              </a:lnSpc>
            </a:pPr>
            <a:r>
              <a:rPr lang="zh-CN" altLang="en-US" dirty="0">
                <a:latin typeface="微软雅黑" panose="020B0503020204020204" pitchFamily="34" charset="-122"/>
                <a:ea typeface="微软雅黑" panose="020B0503020204020204" pitchFamily="34" charset="-122"/>
              </a:rPr>
              <a:t>分享相关的工程项目</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https://github.com/</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https://bug.pgyer.com</a:t>
            </a:r>
            <a:endParaRPr lang="en-US" alt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7336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85751" y="1090205"/>
            <a:ext cx="2565733" cy="2254574"/>
          </a:xfrm>
        </p:spPr>
        <p:txBody>
          <a:bodyPr/>
          <a:lstStyle/>
          <a:p>
            <a:pPr eaLnBrk="1" hangingPunct="1"/>
            <a:r>
              <a:rPr lang="zh-CN" altLang="en-US" dirty="0">
                <a:ea typeface="SimHei" charset="-122"/>
              </a:rPr>
              <a:t>如何有效提问</a:t>
            </a:r>
            <a:r>
              <a:rPr lang="en-US" altLang="zh-CN" dirty="0">
                <a:ea typeface="SimHei" charset="-122"/>
              </a:rPr>
              <a:t>-</a:t>
            </a:r>
            <a:r>
              <a:rPr lang="zh-CN" altLang="en-US" dirty="0">
                <a:ea typeface="SimHei" charset="-122"/>
              </a:rPr>
              <a:t>其它</a:t>
            </a:r>
            <a:endParaRPr lang="en-US" altLang="x-none" dirty="0"/>
          </a:p>
        </p:txBody>
      </p:sp>
      <p:sp>
        <p:nvSpPr>
          <p:cNvPr id="9219" name="Rectangle 3"/>
          <p:cNvSpPr>
            <a:spLocks noGrp="1" noChangeArrowheads="1"/>
          </p:cNvSpPr>
          <p:nvPr>
            <p:ph idx="1"/>
          </p:nvPr>
        </p:nvSpPr>
        <p:spPr>
          <a:xfrm>
            <a:off x="3962400" y="821859"/>
            <a:ext cx="7407965" cy="3286710"/>
          </a:xfrm>
        </p:spPr>
        <p:txBody>
          <a:bodyPr/>
          <a:lstStyle/>
          <a:p>
            <a:pPr eaLnBrk="1" hangingPunct="1">
              <a:lnSpc>
                <a:spcPct val="80000"/>
              </a:lnSpc>
            </a:pPr>
            <a:r>
              <a:rPr lang="zh-CN" altLang="en-US" dirty="0">
                <a:latin typeface="微软雅黑" panose="020B0503020204020204" pitchFamily="34" charset="-122"/>
                <a:ea typeface="微软雅黑" panose="020B0503020204020204" pitchFamily="34" charset="-122"/>
              </a:rPr>
              <a:t>及时回应，对有效的解决方案表示感谢，对无效的方案说明效果</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en-US" altLang="zh-CN" dirty="0">
              <a:latin typeface="微软雅黑" panose="020B0503020204020204" pitchFamily="34" charset="-122"/>
              <a:ea typeface="微软雅黑" panose="020B0503020204020204" pitchFamily="34" charset="-122"/>
            </a:endParaRPr>
          </a:p>
          <a:p>
            <a:pPr eaLnBrk="1" hangingPunct="1">
              <a:lnSpc>
                <a:spcPct val="80000"/>
              </a:lnSpc>
            </a:pPr>
            <a:r>
              <a:rPr lang="zh-CN" altLang="en-US" dirty="0">
                <a:latin typeface="微软雅黑" panose="020B0503020204020204" pitchFamily="34" charset="-122"/>
                <a:ea typeface="微软雅黑" panose="020B0503020204020204" pitchFamily="34" charset="-122"/>
              </a:rPr>
              <a:t>如果自己已经解决，请分享给其他人</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en-US" altLang="zh-CN" dirty="0">
              <a:latin typeface="微软雅黑" panose="020B0503020204020204" pitchFamily="34" charset="-122"/>
              <a:ea typeface="微软雅黑" panose="020B0503020204020204" pitchFamily="34" charset="-122"/>
            </a:endParaRPr>
          </a:p>
          <a:p>
            <a:pPr eaLnBrk="1" hangingPunct="1">
              <a:lnSpc>
                <a:spcPct val="80000"/>
              </a:lnSpc>
            </a:pPr>
            <a:r>
              <a:rPr lang="zh-CN" altLang="en-US" dirty="0">
                <a:latin typeface="微软雅黑" panose="020B0503020204020204" pitchFamily="34" charset="-122"/>
                <a:ea typeface="微软雅黑" panose="020B0503020204020204" pitchFamily="34" charset="-122"/>
              </a:rPr>
              <a:t>有空多回答别人的问题。</a:t>
            </a:r>
            <a:endParaRPr lang="en-US" alt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2505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61186" y="1245270"/>
            <a:ext cx="2722646" cy="1943099"/>
          </a:xfrm>
        </p:spPr>
        <p:txBody>
          <a:bodyPr/>
          <a:lstStyle/>
          <a:p>
            <a:pPr eaLnBrk="1" hangingPunct="1"/>
            <a:r>
              <a:rPr lang="zh-CN" altLang="en-US" dirty="0">
                <a:ea typeface="SimHei" charset="-122"/>
              </a:rPr>
              <a:t>有效提问的示例</a:t>
            </a:r>
            <a:endParaRPr lang="en-US" altLang="x-none" dirty="0"/>
          </a:p>
        </p:txBody>
      </p:sp>
      <p:sp>
        <p:nvSpPr>
          <p:cNvPr id="10243" name="Rectangle 3"/>
          <p:cNvSpPr>
            <a:spLocks noGrp="1" noChangeArrowheads="1"/>
          </p:cNvSpPr>
          <p:nvPr>
            <p:ph idx="1"/>
          </p:nvPr>
        </p:nvSpPr>
        <p:spPr>
          <a:xfrm>
            <a:off x="3738563" y="319883"/>
            <a:ext cx="8228150" cy="6133926"/>
          </a:xfrm>
        </p:spPr>
        <p:txBody>
          <a:bodyPr>
            <a:noAutofit/>
          </a:bodyPr>
          <a:lstStyle/>
          <a:p>
            <a:pPr eaLnBrk="1" hangingPunct="1">
              <a:lnSpc>
                <a:spcPct val="80000"/>
              </a:lnSpc>
            </a:pPr>
            <a:r>
              <a:rPr lang="en-US" altLang="zh-CN" dirty="0">
                <a:latin typeface="Adobe Arabic" panose="02040503050201020203" pitchFamily="18" charset="-78"/>
                <a:ea typeface="微软雅黑" panose="020B0503020204020204" pitchFamily="34" charset="-122"/>
                <a:cs typeface="Adobe Arabic" panose="02040503050201020203" pitchFamily="18" charset="-78"/>
              </a:rPr>
              <a:t>Title:</a:t>
            </a:r>
            <a:br>
              <a:rPr lang="en-US" altLang="zh-CN" dirty="0">
                <a:latin typeface="Adobe Arabic" panose="02040503050201020203" pitchFamily="18" charset="-78"/>
                <a:ea typeface="微软雅黑" panose="020B0503020204020204" pitchFamily="34" charset="-122"/>
                <a:cs typeface="Adobe Arabic" panose="02040503050201020203" pitchFamily="18" charset="-78"/>
              </a:rPr>
            </a:br>
            <a:r>
              <a:rPr lang="en-US" altLang="zh-CN" dirty="0">
                <a:latin typeface="Adobe Arabic" panose="02040503050201020203" pitchFamily="18" charset="-78"/>
                <a:ea typeface="微软雅黑" panose="020B0503020204020204" pitchFamily="34" charset="-122"/>
                <a:cs typeface="Adobe Arabic" panose="02040503050201020203" pitchFamily="18" charset="-78"/>
              </a:rPr>
              <a:t>Error compiling my first hello world project in Visual Studio using C++</a:t>
            </a:r>
          </a:p>
          <a:p>
            <a:pPr eaLnBrk="1" hangingPunct="1">
              <a:lnSpc>
                <a:spcPct val="80000"/>
              </a:lnSpc>
            </a:pPr>
            <a:r>
              <a:rPr lang="en-US" altLang="zh-CN" dirty="0">
                <a:latin typeface="Adobe Arabic" panose="02040503050201020203" pitchFamily="18" charset="-78"/>
                <a:ea typeface="微软雅黑" panose="020B0503020204020204" pitchFamily="34" charset="-122"/>
                <a:cs typeface="Adobe Arabic" panose="02040503050201020203" pitchFamily="18" charset="-78"/>
              </a:rPr>
              <a:t>Expected Behavior:</a:t>
            </a:r>
            <a:br>
              <a:rPr lang="en-US" altLang="zh-CN" dirty="0">
                <a:latin typeface="Adobe Arabic" panose="02040503050201020203" pitchFamily="18" charset="-78"/>
                <a:ea typeface="微软雅黑" panose="020B0503020204020204" pitchFamily="34" charset="-122"/>
                <a:cs typeface="Adobe Arabic" panose="02040503050201020203" pitchFamily="18" charset="-78"/>
              </a:rPr>
            </a:br>
            <a:r>
              <a:rPr lang="en-US" altLang="zh-CN" dirty="0">
                <a:latin typeface="Adobe Arabic" panose="02040503050201020203" pitchFamily="18" charset="-78"/>
                <a:ea typeface="微软雅黑" panose="020B0503020204020204" pitchFamily="34" charset="-122"/>
                <a:cs typeface="Adobe Arabic" panose="02040503050201020203" pitchFamily="18" charset="-78"/>
              </a:rPr>
              <a:t>Code should run and print hello world.</a:t>
            </a:r>
            <a:br>
              <a:rPr lang="en-US" altLang="zh-CN" dirty="0">
                <a:latin typeface="Adobe Arabic" panose="02040503050201020203" pitchFamily="18" charset="-78"/>
                <a:ea typeface="微软雅黑" panose="020B0503020204020204" pitchFamily="34" charset="-122"/>
                <a:cs typeface="Adobe Arabic" panose="02040503050201020203" pitchFamily="18" charset="-78"/>
              </a:rPr>
            </a:br>
            <a:endParaRPr lang="en-US" altLang="zh-CN" dirty="0">
              <a:latin typeface="Adobe Arabic" panose="02040503050201020203" pitchFamily="18" charset="-78"/>
              <a:ea typeface="微软雅黑" panose="020B0503020204020204" pitchFamily="34" charset="-122"/>
              <a:cs typeface="Adobe Arabic" panose="02040503050201020203" pitchFamily="18" charset="-78"/>
            </a:endParaRPr>
          </a:p>
          <a:p>
            <a:pPr eaLnBrk="1" hangingPunct="1">
              <a:lnSpc>
                <a:spcPct val="80000"/>
              </a:lnSpc>
            </a:pPr>
            <a:r>
              <a:rPr lang="en-US" altLang="zh-CN" dirty="0">
                <a:latin typeface="Adobe Arabic" panose="02040503050201020203" pitchFamily="18" charset="-78"/>
                <a:ea typeface="微软雅黑" panose="020B0503020204020204" pitchFamily="34" charset="-122"/>
                <a:cs typeface="Adobe Arabic" panose="02040503050201020203" pitchFamily="18" charset="-78"/>
              </a:rPr>
              <a:t>Observed Behavior:</a:t>
            </a:r>
            <a:br>
              <a:rPr lang="en-US" altLang="zh-CN" dirty="0">
                <a:latin typeface="Adobe Arabic" panose="02040503050201020203" pitchFamily="18" charset="-78"/>
                <a:ea typeface="微软雅黑" panose="020B0503020204020204" pitchFamily="34" charset="-122"/>
                <a:cs typeface="Adobe Arabic" panose="02040503050201020203" pitchFamily="18" charset="-78"/>
              </a:rPr>
            </a:br>
            <a:r>
              <a:rPr lang="en-US" altLang="zh-CN" dirty="0">
                <a:latin typeface="Adobe Arabic" panose="02040503050201020203" pitchFamily="18" charset="-78"/>
                <a:ea typeface="微软雅黑" panose="020B0503020204020204" pitchFamily="34" charset="-122"/>
                <a:cs typeface="Adobe Arabic" panose="02040503050201020203" pitchFamily="18" charset="-78"/>
              </a:rPr>
              <a:t>Error message when compiling</a:t>
            </a:r>
            <a:br>
              <a:rPr lang="en-US" altLang="zh-CN" dirty="0">
                <a:latin typeface="Adobe Arabic" panose="02040503050201020203" pitchFamily="18" charset="-78"/>
                <a:ea typeface="微软雅黑" panose="020B0503020204020204" pitchFamily="34" charset="-122"/>
                <a:cs typeface="Adobe Arabic" panose="02040503050201020203" pitchFamily="18" charset="-78"/>
              </a:rPr>
            </a:br>
            <a:r>
              <a:rPr lang="en-US" altLang="zh-CN" dirty="0">
                <a:latin typeface="Adobe Arabic" panose="02040503050201020203" pitchFamily="18" charset="-78"/>
                <a:ea typeface="微软雅黑" panose="020B0503020204020204" pitchFamily="34" charset="-122"/>
                <a:cs typeface="Adobe Arabic" panose="02040503050201020203" pitchFamily="18" charset="-78"/>
              </a:rPr>
              <a:t>(screenshot)</a:t>
            </a:r>
            <a:br>
              <a:rPr lang="en-US" altLang="zh-CN" dirty="0">
                <a:latin typeface="Adobe Arabic" panose="02040503050201020203" pitchFamily="18" charset="-78"/>
                <a:ea typeface="微软雅黑" panose="020B0503020204020204" pitchFamily="34" charset="-122"/>
                <a:cs typeface="Adobe Arabic" panose="02040503050201020203" pitchFamily="18" charset="-78"/>
              </a:rPr>
            </a:br>
            <a:endParaRPr lang="en-US" altLang="zh-CN" dirty="0">
              <a:latin typeface="Adobe Arabic" panose="02040503050201020203" pitchFamily="18" charset="-78"/>
              <a:ea typeface="微软雅黑" panose="020B0503020204020204" pitchFamily="34" charset="-122"/>
              <a:cs typeface="Adobe Arabic" panose="02040503050201020203" pitchFamily="18" charset="-78"/>
            </a:endParaRPr>
          </a:p>
          <a:p>
            <a:pPr eaLnBrk="1" hangingPunct="1">
              <a:lnSpc>
                <a:spcPct val="80000"/>
              </a:lnSpc>
            </a:pPr>
            <a:r>
              <a:rPr lang="en-US" altLang="zh-CN" dirty="0">
                <a:latin typeface="Adobe Arabic" panose="02040503050201020203" pitchFamily="18" charset="-78"/>
                <a:ea typeface="微软雅黑" panose="020B0503020204020204" pitchFamily="34" charset="-122"/>
                <a:cs typeface="Adobe Arabic" panose="02040503050201020203" pitchFamily="18" charset="-78"/>
              </a:rPr>
              <a:t>Steps to reproduce</a:t>
            </a:r>
            <a:br>
              <a:rPr lang="en-US" altLang="zh-CN" dirty="0">
                <a:latin typeface="Adobe Arabic" panose="02040503050201020203" pitchFamily="18" charset="-78"/>
                <a:ea typeface="微软雅黑" panose="020B0503020204020204" pitchFamily="34" charset="-122"/>
                <a:cs typeface="Adobe Arabic" panose="02040503050201020203" pitchFamily="18" charset="-78"/>
              </a:rPr>
            </a:br>
            <a:r>
              <a:rPr lang="en-US" altLang="zh-CN" dirty="0">
                <a:latin typeface="Adobe Arabic" panose="02040503050201020203" pitchFamily="18" charset="-78"/>
                <a:ea typeface="微软雅黑" panose="020B0503020204020204" pitchFamily="34" charset="-122"/>
                <a:cs typeface="Adobe Arabic" panose="02040503050201020203" pitchFamily="18" charset="-78"/>
              </a:rPr>
              <a:t>1. Create new Visual C++ console app.</a:t>
            </a:r>
            <a:br>
              <a:rPr lang="en-US" altLang="zh-CN" dirty="0">
                <a:latin typeface="Adobe Arabic" panose="02040503050201020203" pitchFamily="18" charset="-78"/>
                <a:ea typeface="微软雅黑" panose="020B0503020204020204" pitchFamily="34" charset="-122"/>
                <a:cs typeface="Adobe Arabic" panose="02040503050201020203" pitchFamily="18" charset="-78"/>
              </a:rPr>
            </a:br>
            <a:r>
              <a:rPr lang="en-US" altLang="zh-CN" dirty="0">
                <a:latin typeface="Adobe Arabic" panose="02040503050201020203" pitchFamily="18" charset="-78"/>
                <a:ea typeface="微软雅黑" panose="020B0503020204020204" pitchFamily="34" charset="-122"/>
                <a:cs typeface="Adobe Arabic" panose="02040503050201020203" pitchFamily="18" charset="-78"/>
              </a:rPr>
              <a:t>2.Type in my code</a:t>
            </a:r>
            <a:br>
              <a:rPr lang="en-US" altLang="zh-CN" dirty="0">
                <a:latin typeface="Adobe Arabic" panose="02040503050201020203" pitchFamily="18" charset="-78"/>
                <a:ea typeface="微软雅黑" panose="020B0503020204020204" pitchFamily="34" charset="-122"/>
                <a:cs typeface="Adobe Arabic" panose="02040503050201020203" pitchFamily="18" charset="-78"/>
              </a:rPr>
            </a:br>
            <a:r>
              <a:rPr lang="en-US" altLang="zh-CN" dirty="0">
                <a:latin typeface="Adobe Arabic" panose="02040503050201020203" pitchFamily="18" charset="-78"/>
                <a:ea typeface="微软雅黑" panose="020B0503020204020204" pitchFamily="34" charset="-122"/>
                <a:cs typeface="Adobe Arabic" panose="02040503050201020203" pitchFamily="18" charset="-78"/>
              </a:rPr>
              <a:t>3.Select run without debugger.</a:t>
            </a:r>
          </a:p>
          <a:p>
            <a:pPr eaLnBrk="1" hangingPunct="1">
              <a:lnSpc>
                <a:spcPct val="80000"/>
              </a:lnSpc>
            </a:pPr>
            <a:r>
              <a:rPr lang="en-US" altLang="x-none" dirty="0">
                <a:latin typeface="Adobe Arabic" panose="02040503050201020203" pitchFamily="18" charset="-78"/>
                <a:ea typeface="微软雅黑" panose="020B0503020204020204" pitchFamily="34" charset="-122"/>
                <a:cs typeface="Adobe Arabic" panose="02040503050201020203" pitchFamily="18" charset="-78"/>
              </a:rPr>
              <a:t>Already Tried</a:t>
            </a:r>
            <a:br>
              <a:rPr lang="en-US" altLang="x-none" dirty="0">
                <a:latin typeface="Adobe Arabic" panose="02040503050201020203" pitchFamily="18" charset="-78"/>
                <a:ea typeface="微软雅黑" panose="020B0503020204020204" pitchFamily="34" charset="-122"/>
                <a:cs typeface="Adobe Arabic" panose="02040503050201020203" pitchFamily="18" charset="-78"/>
              </a:rPr>
            </a:br>
            <a:r>
              <a:rPr lang="en-US" altLang="x-none" dirty="0">
                <a:latin typeface="Adobe Arabic" panose="02040503050201020203" pitchFamily="18" charset="-78"/>
                <a:ea typeface="微软雅黑" panose="020B0503020204020204" pitchFamily="34" charset="-122"/>
                <a:cs typeface="Adobe Arabic" panose="02040503050201020203" pitchFamily="18" charset="-78"/>
              </a:rPr>
              <a:t>-Retyping my code</a:t>
            </a:r>
            <a:br>
              <a:rPr lang="en-US" altLang="x-none" dirty="0">
                <a:latin typeface="Adobe Arabic" panose="02040503050201020203" pitchFamily="18" charset="-78"/>
                <a:ea typeface="微软雅黑" panose="020B0503020204020204" pitchFamily="34" charset="-122"/>
                <a:cs typeface="Adobe Arabic" panose="02040503050201020203" pitchFamily="18" charset="-78"/>
              </a:rPr>
            </a:br>
            <a:r>
              <a:rPr lang="en-US" altLang="x-none" dirty="0">
                <a:latin typeface="Adobe Arabic" panose="02040503050201020203" pitchFamily="18" charset="-78"/>
                <a:ea typeface="微软雅黑" panose="020B0503020204020204" pitchFamily="34" charset="-122"/>
                <a:cs typeface="Adobe Arabic" panose="02040503050201020203" pitchFamily="18" charset="-78"/>
              </a:rPr>
              <a:t>-Reinstall visual studio</a:t>
            </a:r>
            <a:br>
              <a:rPr lang="en-US" altLang="x-none" dirty="0">
                <a:latin typeface="Adobe Arabic" panose="02040503050201020203" pitchFamily="18" charset="-78"/>
                <a:ea typeface="微软雅黑" panose="020B0503020204020204" pitchFamily="34" charset="-122"/>
                <a:cs typeface="Adobe Arabic" panose="02040503050201020203" pitchFamily="18" charset="-78"/>
              </a:rPr>
            </a:br>
            <a:r>
              <a:rPr lang="en-US" altLang="x-none" dirty="0">
                <a:latin typeface="Adobe Arabic" panose="02040503050201020203" pitchFamily="18" charset="-78"/>
                <a:ea typeface="微软雅黑" panose="020B0503020204020204" pitchFamily="34" charset="-122"/>
                <a:cs typeface="Adobe Arabic" panose="02040503050201020203" pitchFamily="18" charset="-78"/>
              </a:rPr>
              <a:t>-Reinstalling windows10</a:t>
            </a:r>
          </a:p>
          <a:p>
            <a:pPr eaLnBrk="1" hangingPunct="1">
              <a:lnSpc>
                <a:spcPct val="80000"/>
              </a:lnSpc>
            </a:pPr>
            <a:r>
              <a:rPr lang="en-US" altLang="x-none" dirty="0">
                <a:latin typeface="Adobe Arabic" panose="02040503050201020203" pitchFamily="18" charset="-78"/>
                <a:ea typeface="微软雅黑" panose="020B0503020204020204" pitchFamily="34" charset="-122"/>
                <a:cs typeface="Adobe Arabic" panose="02040503050201020203" pitchFamily="18" charset="-78"/>
              </a:rPr>
              <a:t>Useful info</a:t>
            </a:r>
            <a:br>
              <a:rPr lang="en-US" altLang="x-none" dirty="0">
                <a:latin typeface="Adobe Arabic" panose="02040503050201020203" pitchFamily="18" charset="-78"/>
                <a:ea typeface="微软雅黑" panose="020B0503020204020204" pitchFamily="34" charset="-122"/>
                <a:cs typeface="Adobe Arabic" panose="02040503050201020203" pitchFamily="18" charset="-78"/>
              </a:rPr>
            </a:br>
            <a:r>
              <a:rPr lang="en-US" altLang="x-none" dirty="0">
                <a:latin typeface="Adobe Arabic" panose="02040503050201020203" pitchFamily="18" charset="-78"/>
                <a:ea typeface="微软雅黑" panose="020B0503020204020204" pitchFamily="34" charset="-122"/>
                <a:cs typeface="Adobe Arabic" panose="02040503050201020203" pitchFamily="18" charset="-78"/>
              </a:rPr>
              <a:t>Visual Studio version:14 update 3</a:t>
            </a:r>
            <a:br>
              <a:rPr lang="en-US" altLang="x-none" dirty="0">
                <a:latin typeface="Adobe Arabic" panose="02040503050201020203" pitchFamily="18" charset="-78"/>
                <a:ea typeface="微软雅黑" panose="020B0503020204020204" pitchFamily="34" charset="-122"/>
                <a:cs typeface="Adobe Arabic" panose="02040503050201020203" pitchFamily="18" charset="-78"/>
              </a:rPr>
            </a:br>
            <a:r>
              <a:rPr lang="en-US" altLang="x-none" dirty="0">
                <a:latin typeface="Adobe Arabic" panose="02040503050201020203" pitchFamily="18" charset="-78"/>
                <a:ea typeface="微软雅黑" panose="020B0503020204020204" pitchFamily="34" charset="-122"/>
                <a:cs typeface="Adobe Arabic" panose="02040503050201020203" pitchFamily="18" charset="-78"/>
              </a:rPr>
              <a:t>my code(gist link)</a:t>
            </a:r>
            <a:br>
              <a:rPr lang="en-US" altLang="x-none" dirty="0">
                <a:latin typeface="Adobe Arabic" panose="02040503050201020203" pitchFamily="18" charset="-78"/>
                <a:ea typeface="微软雅黑" panose="020B0503020204020204" pitchFamily="34" charset="-122"/>
                <a:cs typeface="Adobe Arabic" panose="02040503050201020203" pitchFamily="18" charset="-78"/>
              </a:rPr>
            </a:br>
            <a:r>
              <a:rPr lang="en-US" altLang="x-none" dirty="0">
                <a:latin typeface="Adobe Arabic" panose="02040503050201020203" pitchFamily="18" charset="-78"/>
                <a:ea typeface="微软雅黑" panose="020B0503020204020204" pitchFamily="34" charset="-122"/>
                <a:cs typeface="Adobe Arabic" panose="02040503050201020203" pitchFamily="18" charset="-78"/>
              </a:rPr>
              <a:t/>
            </a:r>
            <a:br>
              <a:rPr lang="en-US" altLang="x-none" dirty="0">
                <a:latin typeface="Adobe Arabic" panose="02040503050201020203" pitchFamily="18" charset="-78"/>
                <a:ea typeface="微软雅黑" panose="020B0503020204020204" pitchFamily="34" charset="-122"/>
                <a:cs typeface="Adobe Arabic" panose="02040503050201020203" pitchFamily="18" charset="-78"/>
              </a:rPr>
            </a:br>
            <a:endParaRPr lang="en-US" altLang="x-none" dirty="0">
              <a:latin typeface="Adobe Arabic" panose="02040503050201020203" pitchFamily="18" charset="-78"/>
              <a:ea typeface="微软雅黑" panose="020B0503020204020204" pitchFamily="34" charset="-122"/>
              <a:cs typeface="Adobe Arabic" panose="02040503050201020203" pitchFamily="18" charset="-78"/>
            </a:endParaRPr>
          </a:p>
        </p:txBody>
      </p:sp>
    </p:spTree>
    <p:extLst>
      <p:ext uri="{BB962C8B-B14F-4D97-AF65-F5344CB8AC3E}">
        <p14:creationId xmlns:p14="http://schemas.microsoft.com/office/powerpoint/2010/main" val="313839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61186" y="1245270"/>
            <a:ext cx="2722646" cy="1943099"/>
          </a:xfrm>
        </p:spPr>
        <p:txBody>
          <a:bodyPr/>
          <a:lstStyle/>
          <a:p>
            <a:pPr eaLnBrk="1" hangingPunct="1"/>
            <a:r>
              <a:rPr lang="en-US" altLang="zh-CN" dirty="0">
                <a:ea typeface="SimHei" charset="-122"/>
              </a:rPr>
              <a:t>Unity</a:t>
            </a:r>
            <a:r>
              <a:rPr lang="zh-CN" altLang="en-US" dirty="0">
                <a:ea typeface="SimHei" charset="-122"/>
              </a:rPr>
              <a:t>学习的推荐提问地点</a:t>
            </a:r>
            <a:endParaRPr lang="en-US" altLang="x-none" dirty="0"/>
          </a:p>
        </p:txBody>
      </p:sp>
      <p:sp>
        <p:nvSpPr>
          <p:cNvPr id="6" name="Rectangle 3"/>
          <p:cNvSpPr>
            <a:spLocks noGrp="1" noChangeArrowheads="1"/>
          </p:cNvSpPr>
          <p:nvPr>
            <p:ph idx="1"/>
          </p:nvPr>
        </p:nvSpPr>
        <p:spPr>
          <a:xfrm>
            <a:off x="4068418" y="1842276"/>
            <a:ext cx="7407965" cy="3286710"/>
          </a:xfrm>
        </p:spPr>
        <p:txBody>
          <a:bodyPr/>
          <a:lstStyle/>
          <a:p>
            <a:pPr>
              <a:lnSpc>
                <a:spcPct val="80000"/>
              </a:lnSpc>
            </a:pPr>
            <a:r>
              <a:rPr lang="en-US" altLang="zh-CN" dirty="0">
                <a:latin typeface="微软雅黑" panose="020B0503020204020204" pitchFamily="34" charset="-122"/>
                <a:ea typeface="微软雅黑" panose="020B0503020204020204" pitchFamily="34" charset="-122"/>
              </a:rPr>
              <a:t>Unity</a:t>
            </a:r>
            <a:r>
              <a:rPr lang="zh-CN" altLang="en-US" dirty="0">
                <a:latin typeface="微软雅黑" panose="020B0503020204020204" pitchFamily="34" charset="-122"/>
                <a:ea typeface="微软雅黑" panose="020B0503020204020204" pitchFamily="34" charset="-122"/>
              </a:rPr>
              <a:t>官方论坛（</a:t>
            </a:r>
            <a:r>
              <a:rPr lang="en-US" altLang="zh-CN" dirty="0">
                <a:latin typeface="微软雅黑" panose="020B0503020204020204" pitchFamily="34" charset="-122"/>
                <a:ea typeface="微软雅黑" panose="020B0503020204020204" pitchFamily="34" charset="-122"/>
                <a:hlinkClick r:id="rId3"/>
              </a:rPr>
              <a:t>https://forum.unity3d.com/</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80000"/>
              </a:lnSpc>
            </a:pPr>
            <a:r>
              <a:rPr lang="en-US" altLang="x-none" dirty="0">
                <a:latin typeface="微软雅黑" panose="020B0503020204020204" pitchFamily="34" charset="-122"/>
                <a:ea typeface="微软雅黑" panose="020B0503020204020204" pitchFamily="34" charset="-122"/>
              </a:rPr>
              <a:t>Stack Overflow</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hlinkClick r:id="rId4"/>
              </a:rPr>
              <a:t>http://stackoverflow.com/</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endParaRPr lang="en-US" altLang="x-none" dirty="0">
              <a:latin typeface="微软雅黑" panose="020B0503020204020204" pitchFamily="34" charset="-122"/>
              <a:ea typeface="微软雅黑" panose="020B0503020204020204" pitchFamily="34" charset="-122"/>
            </a:endParaRPr>
          </a:p>
          <a:p>
            <a:pPr>
              <a:lnSpc>
                <a:spcPct val="80000"/>
              </a:lnSpc>
            </a:pPr>
            <a:r>
              <a:rPr lang="zh-CN" altLang="en-US" dirty="0">
                <a:latin typeface="微软雅黑" panose="020B0503020204020204" pitchFamily="34" charset="-122"/>
                <a:ea typeface="微软雅黑" panose="020B0503020204020204" pitchFamily="34" charset="-122"/>
              </a:rPr>
              <a:t>游戏蛮牛</a:t>
            </a:r>
            <a:r>
              <a:rPr lang="en-US"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hlinkClick r:id="rId5"/>
              </a:rPr>
              <a:t>http://www.manew.com/forum.php</a:t>
            </a:r>
            <a:r>
              <a:rPr lang="en-US" altLang="zh-CN" dirty="0">
                <a:latin typeface="微软雅黑" panose="020B0503020204020204" pitchFamily="34" charset="-122"/>
                <a:ea typeface="微软雅黑" panose="020B0503020204020204" pitchFamily="34" charset="-122"/>
              </a:rPr>
              <a:t> )</a:t>
            </a:r>
          </a:p>
          <a:p>
            <a:pPr eaLnBrk="1" hangingPunct="1">
              <a:lnSpc>
                <a:spcPct val="80000"/>
              </a:lnSpc>
            </a:pPr>
            <a:r>
              <a:rPr lang="en-US" altLang="zh-CN" dirty="0" err="1">
                <a:latin typeface="微软雅黑" panose="020B0503020204020204" pitchFamily="34" charset="-122"/>
                <a:ea typeface="微软雅黑" panose="020B0503020204020204" pitchFamily="34" charset="-122"/>
              </a:rPr>
              <a:t>Vive</a:t>
            </a:r>
            <a:r>
              <a:rPr lang="zh-CN" altLang="en-US" dirty="0">
                <a:latin typeface="微软雅黑" panose="020B0503020204020204" pitchFamily="34" charset="-122"/>
                <a:ea typeface="微软雅黑" panose="020B0503020204020204" pitchFamily="34" charset="-122"/>
              </a:rPr>
              <a:t>开发者论坛（请自行搜索）</a:t>
            </a:r>
            <a:endParaRPr lang="en-US" altLang="zh-CN" dirty="0">
              <a:latin typeface="微软雅黑" panose="020B0503020204020204" pitchFamily="34" charset="-122"/>
              <a:ea typeface="微软雅黑" panose="020B0503020204020204" pitchFamily="34" charset="-122"/>
            </a:endParaRPr>
          </a:p>
          <a:p>
            <a:pPr>
              <a:lnSpc>
                <a:spcPct val="80000"/>
              </a:lnSpc>
            </a:pPr>
            <a:r>
              <a:rPr lang="en-US" altLang="zh-CN" dirty="0">
                <a:latin typeface="微软雅黑" panose="020B0503020204020204" pitchFamily="34" charset="-122"/>
                <a:ea typeface="微软雅黑" panose="020B0503020204020204" pitchFamily="34" charset="-122"/>
              </a:rPr>
              <a:t>Oculus</a:t>
            </a:r>
            <a:r>
              <a:rPr lang="zh-CN" altLang="en-US" dirty="0">
                <a:latin typeface="微软雅黑" panose="020B0503020204020204" pitchFamily="34" charset="-122"/>
                <a:ea typeface="微软雅黑" panose="020B0503020204020204" pitchFamily="34" charset="-122"/>
              </a:rPr>
              <a:t>开发者论坛（请自行搜索）</a:t>
            </a:r>
            <a:endParaRPr lang="en-US" altLang="zh-CN" dirty="0">
              <a:latin typeface="微软雅黑" panose="020B0503020204020204" pitchFamily="34" charset="-122"/>
              <a:ea typeface="微软雅黑" panose="020B0503020204020204" pitchFamily="34" charset="-122"/>
            </a:endParaRPr>
          </a:p>
          <a:p>
            <a:pPr>
              <a:lnSpc>
                <a:spcPct val="80000"/>
              </a:lnSpc>
            </a:pPr>
            <a:r>
              <a:rPr lang="en-US" altLang="zh-CN" dirty="0">
                <a:latin typeface="微软雅黑" panose="020B0503020204020204" pitchFamily="34" charset="-122"/>
                <a:ea typeface="微软雅黑" panose="020B0503020204020204" pitchFamily="34" charset="-122"/>
              </a:rPr>
              <a:t>HoloLens</a:t>
            </a:r>
            <a:r>
              <a:rPr lang="zh-CN" altLang="en-US" dirty="0">
                <a:latin typeface="微软雅黑" panose="020B0503020204020204" pitchFamily="34" charset="-122"/>
                <a:ea typeface="微软雅黑" panose="020B0503020204020204" pitchFamily="34" charset="-122"/>
              </a:rPr>
              <a:t>官方论坛（请自行搜索）</a:t>
            </a:r>
            <a:endParaRPr lang="en-US" altLang="zh-CN" dirty="0">
              <a:latin typeface="微软雅黑" panose="020B0503020204020204" pitchFamily="34" charset="-122"/>
              <a:ea typeface="微软雅黑" panose="020B0503020204020204" pitchFamily="34" charset="-122"/>
            </a:endParaRPr>
          </a:p>
          <a:p>
            <a:pPr>
              <a:lnSpc>
                <a:spcPct val="80000"/>
              </a:lnSpc>
            </a:pPr>
            <a:r>
              <a:rPr lang="en-US" altLang="zh-CN" dirty="0">
                <a:latin typeface="微软雅黑" panose="020B0503020204020204" pitchFamily="34" charset="-122"/>
                <a:ea typeface="微软雅黑" panose="020B0503020204020204" pitchFamily="34" charset="-122"/>
              </a:rPr>
              <a:t>AR</a:t>
            </a:r>
            <a:r>
              <a:rPr lang="zh-CN" altLang="en-US" dirty="0">
                <a:latin typeface="微软雅黑" panose="020B0503020204020204" pitchFamily="34" charset="-122"/>
                <a:ea typeface="微软雅黑" panose="020B0503020204020204" pitchFamily="34" charset="-122"/>
              </a:rPr>
              <a:t>学院（请自行搜索）</a:t>
            </a:r>
            <a:endParaRPr lang="en-US" altLang="zh-CN" dirty="0">
              <a:latin typeface="微软雅黑" panose="020B0503020204020204" pitchFamily="34" charset="-122"/>
              <a:ea typeface="微软雅黑" panose="020B0503020204020204" pitchFamily="34" charset="-122"/>
            </a:endParaRPr>
          </a:p>
          <a:p>
            <a:pPr eaLnBrk="1" hangingPunct="1">
              <a:lnSpc>
                <a:spcPct val="80000"/>
              </a:lnSpc>
            </a:pPr>
            <a:r>
              <a:rPr lang="en-US" altLang="x-none" dirty="0">
                <a:latin typeface="微软雅黑" panose="020B0503020204020204" pitchFamily="34" charset="-122"/>
                <a:ea typeface="微软雅黑" panose="020B0503020204020204" pitchFamily="34" charset="-122"/>
              </a:rPr>
              <a:t>Vr910(</a:t>
            </a:r>
            <a:r>
              <a:rPr lang="en-US" altLang="x-none" dirty="0">
                <a:latin typeface="微软雅黑" panose="020B0503020204020204" pitchFamily="34" charset="-122"/>
                <a:ea typeface="微软雅黑" panose="020B0503020204020204" pitchFamily="34" charset="-122"/>
                <a:hlinkClick r:id="rId6"/>
              </a:rPr>
              <a:t>http://vr910.com</a:t>
            </a:r>
            <a:r>
              <a:rPr lang="en-US" altLang="x-none"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162733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61186" y="2415296"/>
            <a:ext cx="2722646" cy="1943099"/>
          </a:xfrm>
        </p:spPr>
        <p:txBody>
          <a:bodyPr/>
          <a:lstStyle/>
          <a:p>
            <a:pPr eaLnBrk="1" hangingPunct="1"/>
            <a:r>
              <a:rPr lang="zh-CN" altLang="en-US" dirty="0">
                <a:ea typeface="SimHei" charset="-122"/>
              </a:rPr>
              <a:t>练习</a:t>
            </a:r>
            <a:endParaRPr lang="en-US" altLang="x-none" dirty="0"/>
          </a:p>
        </p:txBody>
      </p:sp>
      <p:sp>
        <p:nvSpPr>
          <p:cNvPr id="10243" name="Rectangle 3"/>
          <p:cNvSpPr>
            <a:spLocks noGrp="1" noChangeArrowheads="1"/>
          </p:cNvSpPr>
          <p:nvPr>
            <p:ph idx="1"/>
          </p:nvPr>
        </p:nvSpPr>
        <p:spPr>
          <a:xfrm>
            <a:off x="3738563" y="319883"/>
            <a:ext cx="8228150" cy="6133926"/>
          </a:xfrm>
        </p:spPr>
        <p:txBody>
          <a:bodyPr>
            <a:normAutofit/>
          </a:bodyPr>
          <a:lstStyle/>
          <a:p>
            <a:pPr eaLnBrk="1" hangingPunct="1">
              <a:lnSpc>
                <a:spcPct val="80000"/>
              </a:lnSpc>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Stack overflow</a:t>
            </a:r>
            <a:r>
              <a:rPr lang="zh-CN" altLang="en-US" dirty="0">
                <a:latin typeface="微软雅黑" panose="020B0503020204020204" pitchFamily="34" charset="-122"/>
                <a:ea typeface="微软雅黑" panose="020B0503020204020204" pitchFamily="34" charset="-122"/>
              </a:rPr>
              <a:t>上注册一个账号，任意搜索一个和</a:t>
            </a:r>
            <a:r>
              <a:rPr lang="en-US" altLang="zh-CN" dirty="0">
                <a:latin typeface="微软雅黑" panose="020B0503020204020204" pitchFamily="34" charset="-122"/>
                <a:ea typeface="微软雅黑" panose="020B0503020204020204" pitchFamily="34" charset="-122"/>
              </a:rPr>
              <a:t>Unity</a:t>
            </a:r>
            <a:r>
              <a:rPr lang="zh-CN" altLang="en-US" dirty="0">
                <a:latin typeface="微软雅黑" panose="020B0503020204020204" pitchFamily="34" charset="-122"/>
                <a:ea typeface="微软雅黑" panose="020B0503020204020204" pitchFamily="34" charset="-122"/>
              </a:rPr>
              <a:t>开发相关的问题，并分析说明提问是否有效。</a:t>
            </a:r>
            <a:r>
              <a:rPr lang="en-US" altLang="x-none" dirty="0">
                <a:latin typeface="微软雅黑" panose="020B0503020204020204" pitchFamily="34" charset="-122"/>
                <a:ea typeface="微软雅黑" panose="020B0503020204020204" pitchFamily="34" charset="-122"/>
              </a:rPr>
              <a:t/>
            </a:r>
            <a:br>
              <a:rPr lang="en-US" altLang="x-none" dirty="0">
                <a:latin typeface="微软雅黑" panose="020B0503020204020204" pitchFamily="34" charset="-122"/>
                <a:ea typeface="微软雅黑" panose="020B0503020204020204" pitchFamily="34" charset="-122"/>
              </a:rPr>
            </a:br>
            <a:r>
              <a:rPr lang="en-US" altLang="x-none" dirty="0">
                <a:latin typeface="微软雅黑" panose="020B0503020204020204" pitchFamily="34" charset="-122"/>
                <a:ea typeface="微软雅黑" panose="020B0503020204020204" pitchFamily="34" charset="-122"/>
              </a:rPr>
              <a:t/>
            </a:r>
            <a:br>
              <a:rPr lang="en-US" altLang="x-none" dirty="0">
                <a:latin typeface="微软雅黑" panose="020B0503020204020204" pitchFamily="34" charset="-122"/>
                <a:ea typeface="微软雅黑" panose="020B0503020204020204" pitchFamily="34" charset="-122"/>
              </a:rPr>
            </a:br>
            <a:endParaRPr lang="en-US" alt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93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73455" y="980575"/>
            <a:ext cx="2930692" cy="2941720"/>
          </a:xfrm>
        </p:spPr>
        <p:txBody>
          <a:bodyPr/>
          <a:lstStyle/>
          <a:p>
            <a:pPr eaLnBrk="1" hangingPunct="1"/>
            <a:r>
              <a:rPr lang="zh-CN" altLang="en-US" dirty="0">
                <a:ea typeface="SimHei" charset="-122"/>
              </a:rPr>
              <a:t>提升英语阅读和写作能力</a:t>
            </a:r>
            <a:endParaRPr lang="en-US" altLang="x-none" dirty="0"/>
          </a:p>
        </p:txBody>
      </p:sp>
      <p:sp>
        <p:nvSpPr>
          <p:cNvPr id="7171" name="AutoShape 3"/>
          <p:cNvSpPr>
            <a:spLocks noGrp="1" noChangeAspect="1" noChangeArrowheads="1"/>
          </p:cNvSpPr>
          <p:nvPr>
            <p:ph idx="1"/>
          </p:nvPr>
        </p:nvSpPr>
        <p:spPr>
          <a:xfrm>
            <a:off x="3710739" y="1257007"/>
            <a:ext cx="8229600" cy="5077532"/>
          </a:xfrm>
        </p:spPr>
        <p:txBody>
          <a:bodyPr/>
          <a:lstStyle/>
          <a:p>
            <a:pPr eaLnBrk="1" hangingPunct="1"/>
            <a:r>
              <a:rPr lang="zh-CN" altLang="en-US" dirty="0">
                <a:latin typeface="微软雅黑" panose="020B0503020204020204" pitchFamily="34" charset="-122"/>
                <a:ea typeface="微软雅黑" panose="020B0503020204020204" pitchFamily="34" charset="-122"/>
              </a:rPr>
              <a:t>不是为了写小说！</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Light" panose="020B0502040204020203" pitchFamily="34" charset="-122"/>
                <a:ea typeface="微软雅黑 Light" panose="020B0502040204020203" pitchFamily="34" charset="-122"/>
              </a:rPr>
              <a:t>经常查阅官方文档！</a:t>
            </a:r>
            <a:r>
              <a:rPr lang="en-US" altLang="zh-CN" dirty="0">
                <a:latin typeface="微软雅黑 Light" panose="020B0502040204020203" pitchFamily="34" charset="-122"/>
                <a:ea typeface="微软雅黑 Light" panose="020B0502040204020203" pitchFamily="34" charset="-122"/>
              </a:rPr>
              <a:t/>
            </a:r>
            <a:br>
              <a:rPr lang="en-US" altLang="zh-CN" dirty="0">
                <a:latin typeface="微软雅黑 Light" panose="020B0502040204020203" pitchFamily="34" charset="-122"/>
                <a:ea typeface="微软雅黑 Light" panose="020B0502040204020203" pitchFamily="34" charset="-122"/>
              </a:rPr>
            </a:br>
            <a:r>
              <a:rPr lang="en-US" altLang="zh-CN" dirty="0">
                <a:latin typeface="微软雅黑 Light" panose="020B0502040204020203" pitchFamily="34" charset="-122"/>
                <a:ea typeface="微软雅黑 Light" panose="020B0502040204020203" pitchFamily="34" charset="-122"/>
              </a:rPr>
              <a:t>https://docs.unity3d.com/Manual/index.html </a:t>
            </a:r>
            <a:br>
              <a:rPr lang="en-US" altLang="zh-CN" dirty="0">
                <a:latin typeface="微软雅黑 Light" panose="020B0502040204020203" pitchFamily="34" charset="-122"/>
                <a:ea typeface="微软雅黑 Light" panose="020B0502040204020203" pitchFamily="34" charset="-122"/>
              </a:rPr>
            </a:b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阅读英文技术类书籍和文章</a:t>
            </a:r>
            <a:r>
              <a:rPr lang="en-US" altLang="zh-CN" dirty="0">
                <a:latin typeface="微软雅黑 Light" panose="020B0502040204020203" pitchFamily="34" charset="-122"/>
                <a:ea typeface="微软雅黑 Light" panose="020B0502040204020203" pitchFamily="34" charset="-122"/>
              </a:rPr>
              <a:t/>
            </a:r>
            <a:br>
              <a:rPr lang="en-US" altLang="zh-CN" dirty="0">
                <a:latin typeface="微软雅黑 Light" panose="020B0502040204020203" pitchFamily="34" charset="-122"/>
                <a:ea typeface="微软雅黑 Light" panose="020B0502040204020203" pitchFamily="34" charset="-122"/>
              </a:rPr>
            </a:b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经常去海外相关技术讨论社区</a:t>
            </a:r>
            <a:r>
              <a:rPr lang="en-US" altLang="zh-CN" dirty="0">
                <a:latin typeface="微软雅黑 Light" panose="020B0502040204020203" pitchFamily="34" charset="-122"/>
                <a:ea typeface="微软雅黑 Light" panose="020B0502040204020203" pitchFamily="34" charset="-122"/>
              </a:rPr>
              <a:t/>
            </a:r>
            <a:br>
              <a:rPr lang="en-US" altLang="zh-CN" dirty="0">
                <a:latin typeface="微软雅黑 Light" panose="020B0502040204020203" pitchFamily="34" charset="-122"/>
                <a:ea typeface="微软雅黑 Light" panose="020B0502040204020203" pitchFamily="34" charset="-122"/>
              </a:rPr>
            </a:br>
            <a:r>
              <a:rPr lang="en-US" altLang="zh-CN" dirty="0">
                <a:latin typeface="微软雅黑 Light" panose="020B0502040204020203" pitchFamily="34" charset="-122"/>
                <a:ea typeface="微软雅黑 Light" panose="020B0502040204020203" pitchFamily="34" charset="-122"/>
              </a:rPr>
              <a:t>http://stackoverflow.com/</a:t>
            </a:r>
            <a:br>
              <a:rPr lang="en-US" altLang="zh-CN" dirty="0">
                <a:latin typeface="微软雅黑 Light" panose="020B0502040204020203" pitchFamily="34" charset="-122"/>
                <a:ea typeface="微软雅黑 Light" panose="020B0502040204020203" pitchFamily="34" charset="-122"/>
              </a:rPr>
            </a:br>
            <a:r>
              <a:rPr lang="en-US" altLang="zh-CN" dirty="0">
                <a:latin typeface="微软雅黑 Light" panose="020B0502040204020203" pitchFamily="34" charset="-122"/>
                <a:ea typeface="微软雅黑 Light" panose="020B0502040204020203" pitchFamily="34" charset="-122"/>
                <a:hlinkClick r:id="rId3"/>
              </a:rPr>
              <a:t>https://forum.unity3d.com/</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多看美剧和电影提升兴趣！</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不想当码农的程序猿要学好英语！</a:t>
            </a:r>
            <a:r>
              <a:rPr lang="en-US" altLang="zh-CN" dirty="0">
                <a:latin typeface="微软雅黑 Light" panose="020B0502040204020203" pitchFamily="34" charset="-122"/>
                <a:ea typeface="微软雅黑 Light" panose="020B0502040204020203" pitchFamily="34" charset="-122"/>
              </a:rPr>
              <a:t/>
            </a:r>
            <a:br>
              <a:rPr lang="en-US" altLang="zh-CN" dirty="0">
                <a:latin typeface="微软雅黑 Light" panose="020B0502040204020203" pitchFamily="34" charset="-122"/>
                <a:ea typeface="微软雅黑 Light" panose="020B0502040204020203" pitchFamily="34" charset="-122"/>
              </a:rPr>
            </a:br>
            <a:endParaRPr lang="en-US" altLang="x-none"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12065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3613" y="2213577"/>
            <a:ext cx="3111166" cy="2128629"/>
          </a:xfrm>
        </p:spPr>
        <p:txBody>
          <a:bodyPr/>
          <a:lstStyle/>
          <a:p>
            <a:pPr eaLnBrk="1" hangingPunct="1"/>
            <a:r>
              <a:rPr lang="zh-CN" altLang="en-US" dirty="0">
                <a:ea typeface="SimHei" charset="-122"/>
              </a:rPr>
              <a:t>提问之前要做的事情</a:t>
            </a:r>
            <a:endParaRPr lang="en-US" altLang="x-none" dirty="0"/>
          </a:p>
        </p:txBody>
      </p:sp>
      <p:sp>
        <p:nvSpPr>
          <p:cNvPr id="8195" name="Rectangle 3"/>
          <p:cNvSpPr>
            <a:spLocks noGrp="1" noChangeArrowheads="1"/>
          </p:cNvSpPr>
          <p:nvPr>
            <p:ph idx="1"/>
          </p:nvPr>
        </p:nvSpPr>
        <p:spPr>
          <a:xfrm>
            <a:off x="3869635" y="2226218"/>
            <a:ext cx="8229600" cy="2977064"/>
          </a:xfrm>
        </p:spPr>
        <p:txBody>
          <a:bodyPr>
            <a:normAutofit fontScale="92500" lnSpcReduction="10000"/>
          </a:bodyPr>
          <a:lstStyle/>
          <a:p>
            <a:pPr eaLnBrk="1" hangingPunct="1">
              <a:lnSpc>
                <a:spcPct val="80000"/>
              </a:lnSpc>
            </a:pPr>
            <a:r>
              <a:rPr lang="zh-CN" altLang="en-US" dirty="0">
                <a:latin typeface="微软雅黑" panose="020B0503020204020204" pitchFamily="34" charset="-122"/>
                <a:ea typeface="微软雅黑" panose="020B0503020204020204" pitchFamily="34" charset="-122"/>
              </a:rPr>
              <a:t>尝试用不同的方式来解决问题</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en-US" altLang="zh-CN" dirty="0">
              <a:latin typeface="微软雅黑" panose="020B0503020204020204" pitchFamily="34" charset="-122"/>
              <a:ea typeface="微软雅黑" panose="020B0503020204020204" pitchFamily="34" charset="-122"/>
            </a:endParaRPr>
          </a:p>
          <a:p>
            <a:pPr eaLnBrk="1" hangingPunct="1">
              <a:lnSpc>
                <a:spcPct val="80000"/>
              </a:lnSpc>
            </a:pPr>
            <a:r>
              <a:rPr lang="zh-CN" altLang="en-US" dirty="0">
                <a:latin typeface="微软雅黑" panose="020B0503020204020204" pitchFamily="34" charset="-122"/>
                <a:ea typeface="微软雅黑" panose="020B0503020204020204" pitchFamily="34" charset="-122"/>
              </a:rPr>
              <a:t>查阅官方文档</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en-US" altLang="zh-CN" dirty="0">
              <a:latin typeface="微软雅黑" panose="020B0503020204020204" pitchFamily="34" charset="-122"/>
              <a:ea typeface="微软雅黑" panose="020B0503020204020204" pitchFamily="34" charset="-122"/>
            </a:endParaRPr>
          </a:p>
          <a:p>
            <a:pPr eaLnBrk="1" hangingPunct="1">
              <a:lnSpc>
                <a:spcPct val="80000"/>
              </a:lnSpc>
            </a:pPr>
            <a:r>
              <a:rPr lang="zh-CN" altLang="en-US" dirty="0">
                <a:latin typeface="微软雅黑" panose="020B0503020204020204" pitchFamily="34" charset="-122"/>
                <a:ea typeface="微软雅黑" panose="020B0503020204020204" pitchFamily="34" charset="-122"/>
              </a:rPr>
              <a:t>然后在</a:t>
            </a:r>
            <a:r>
              <a:rPr lang="en-US" altLang="zh-CN" dirty="0" err="1">
                <a:latin typeface="微软雅黑" panose="020B0503020204020204" pitchFamily="34" charset="-122"/>
                <a:ea typeface="微软雅黑" panose="020B0503020204020204" pitchFamily="34" charset="-122"/>
              </a:rPr>
              <a:t>Google,Stack</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overflow,Unity</a:t>
            </a:r>
            <a:r>
              <a:rPr lang="zh-CN" altLang="en-US" dirty="0">
                <a:latin typeface="微软雅黑" panose="020B0503020204020204" pitchFamily="34" charset="-122"/>
                <a:ea typeface="微软雅黑" panose="020B0503020204020204" pitchFamily="34" charset="-122"/>
              </a:rPr>
              <a:t>官方论坛，一些国内开发论坛（游戏蛮牛）中查找问题的解决方案</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en-US" altLang="zh-CN" dirty="0">
              <a:latin typeface="微软雅黑" panose="020B0503020204020204" pitchFamily="34" charset="-122"/>
              <a:ea typeface="微软雅黑" panose="020B0503020204020204" pitchFamily="34" charset="-122"/>
            </a:endParaRPr>
          </a:p>
          <a:p>
            <a:pPr eaLnBrk="1" hangingPunct="1">
              <a:lnSpc>
                <a:spcPct val="80000"/>
              </a:lnSpc>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Youtube</a:t>
            </a:r>
            <a:r>
              <a:rPr lang="zh-CN" altLang="en-US" dirty="0">
                <a:latin typeface="微软雅黑" panose="020B0503020204020204" pitchFamily="34" charset="-122"/>
                <a:ea typeface="微软雅黑" panose="020B0503020204020204" pitchFamily="34" charset="-122"/>
              </a:rPr>
              <a:t>视频中查找解决类似问题的视频教程</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en-US" altLang="zh-CN" dirty="0">
              <a:latin typeface="微软雅黑" panose="020B0503020204020204" pitchFamily="34" charset="-122"/>
              <a:ea typeface="微软雅黑" panose="020B0503020204020204" pitchFamily="34" charset="-122"/>
            </a:endParaRPr>
          </a:p>
          <a:p>
            <a:pPr eaLnBrk="1" hangingPunct="1">
              <a:lnSpc>
                <a:spcPct val="80000"/>
              </a:lnSpc>
            </a:pPr>
            <a:r>
              <a:rPr lang="zh-CN" altLang="en-US" dirty="0">
                <a:latin typeface="微软雅黑" panose="020B0503020204020204" pitchFamily="34" charset="-122"/>
                <a:ea typeface="微软雅黑" panose="020B0503020204020204" pitchFamily="34" charset="-122"/>
              </a:rPr>
              <a:t>和自己的团队成员进行探讨</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9469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3613" y="1180055"/>
            <a:ext cx="3111166" cy="2128629"/>
          </a:xfrm>
        </p:spPr>
        <p:txBody>
          <a:bodyPr/>
          <a:lstStyle/>
          <a:p>
            <a:pPr eaLnBrk="1" hangingPunct="1"/>
            <a:r>
              <a:rPr lang="zh-CN" altLang="en-US" dirty="0">
                <a:ea typeface="SimHei" charset="-122"/>
              </a:rPr>
              <a:t>提问之前要做的事情</a:t>
            </a:r>
            <a:r>
              <a:rPr lang="en-US" altLang="zh-CN" dirty="0">
                <a:ea typeface="SimHei" charset="-122"/>
              </a:rPr>
              <a:t>-</a:t>
            </a:r>
            <a:r>
              <a:rPr lang="zh-CN" altLang="en-US" dirty="0">
                <a:ea typeface="SimHei" charset="-122"/>
              </a:rPr>
              <a:t>换一种思路</a:t>
            </a:r>
            <a:endParaRPr lang="en-US" altLang="x-none" dirty="0"/>
          </a:p>
        </p:txBody>
      </p:sp>
      <p:sp>
        <p:nvSpPr>
          <p:cNvPr id="8195" name="Rectangle 3"/>
          <p:cNvSpPr>
            <a:spLocks noGrp="1" noChangeArrowheads="1"/>
          </p:cNvSpPr>
          <p:nvPr>
            <p:ph idx="1"/>
          </p:nvPr>
        </p:nvSpPr>
        <p:spPr>
          <a:xfrm>
            <a:off x="3962400" y="737686"/>
            <a:ext cx="8229600" cy="2977064"/>
          </a:xfrm>
        </p:spPr>
        <p:txBody>
          <a:bodyPr/>
          <a:lstStyle/>
          <a:p>
            <a:pPr eaLnBrk="1" hangingPunct="1">
              <a:lnSpc>
                <a:spcPct val="80000"/>
              </a:lnSpc>
            </a:pPr>
            <a:r>
              <a:rPr lang="zh-CN" altLang="en-US" dirty="0">
                <a:latin typeface="微软雅黑" panose="020B0503020204020204" pitchFamily="34" charset="-122"/>
                <a:ea typeface="微软雅黑" panose="020B0503020204020204" pitchFamily="34" charset="-122"/>
              </a:rPr>
              <a:t>在纸上详细写出自己的问题，或者大声说出来！</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en-US" altLang="zh-CN" dirty="0">
              <a:latin typeface="微软雅黑" panose="020B0503020204020204" pitchFamily="34" charset="-122"/>
              <a:ea typeface="微软雅黑" panose="020B0503020204020204" pitchFamily="34" charset="-122"/>
            </a:endParaRPr>
          </a:p>
          <a:p>
            <a:pPr eaLnBrk="1" hangingPunct="1">
              <a:lnSpc>
                <a:spcPct val="80000"/>
              </a:lnSpc>
            </a:pPr>
            <a:r>
              <a:rPr lang="zh-CN" altLang="en-US" dirty="0">
                <a:latin typeface="微软雅黑" panose="020B0503020204020204" pitchFamily="34" charset="-122"/>
                <a:ea typeface="微软雅黑" panose="020B0503020204020204" pitchFamily="34" charset="-122"/>
              </a:rPr>
              <a:t>回顾自己对这个问题的理解</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en-US" altLang="zh-CN" dirty="0">
              <a:latin typeface="微软雅黑" panose="020B0503020204020204" pitchFamily="34" charset="-122"/>
              <a:ea typeface="微软雅黑" panose="020B0503020204020204" pitchFamily="34" charset="-122"/>
            </a:endParaRPr>
          </a:p>
          <a:p>
            <a:pPr eaLnBrk="1" hangingPunct="1">
              <a:lnSpc>
                <a:spcPct val="80000"/>
              </a:lnSpc>
            </a:pPr>
            <a:r>
              <a:rPr lang="zh-CN" altLang="en-US" dirty="0">
                <a:latin typeface="微软雅黑" panose="020B0503020204020204" pitchFamily="34" charset="-122"/>
                <a:ea typeface="微软雅黑" panose="020B0503020204020204" pitchFamily="34" charset="-122"/>
              </a:rPr>
              <a:t>尝试三种不同的方式来验证自己的想法</a:t>
            </a:r>
            <a:endParaRPr lang="en-US" alt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5107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3613" y="1180055"/>
            <a:ext cx="3111166" cy="2128629"/>
          </a:xfrm>
        </p:spPr>
        <p:txBody>
          <a:bodyPr/>
          <a:lstStyle/>
          <a:p>
            <a:pPr eaLnBrk="1" hangingPunct="1"/>
            <a:r>
              <a:rPr lang="zh-CN" altLang="en-US" dirty="0">
                <a:ea typeface="SimHei" charset="-122"/>
              </a:rPr>
              <a:t>提问之前要做的事情</a:t>
            </a:r>
            <a:r>
              <a:rPr lang="en-US" altLang="zh-CN" dirty="0">
                <a:ea typeface="SimHei" charset="-122"/>
              </a:rPr>
              <a:t>-</a:t>
            </a:r>
            <a:r>
              <a:rPr lang="zh-CN" altLang="en-US" dirty="0">
                <a:ea typeface="SimHei" charset="-122"/>
              </a:rPr>
              <a:t>查阅官方文档</a:t>
            </a:r>
            <a:endParaRPr lang="en-US" altLang="x-none" dirty="0"/>
          </a:p>
        </p:txBody>
      </p:sp>
      <p:sp>
        <p:nvSpPr>
          <p:cNvPr id="8195" name="Rectangle 3"/>
          <p:cNvSpPr>
            <a:spLocks noGrp="1" noChangeArrowheads="1"/>
          </p:cNvSpPr>
          <p:nvPr>
            <p:ph idx="1"/>
          </p:nvPr>
        </p:nvSpPr>
        <p:spPr>
          <a:xfrm>
            <a:off x="3962400" y="737686"/>
            <a:ext cx="8229600" cy="2977064"/>
          </a:xfrm>
        </p:spPr>
        <p:txBody>
          <a:bodyPr/>
          <a:lstStyle/>
          <a:p>
            <a:pPr>
              <a:lnSpc>
                <a:spcPct val="80000"/>
              </a:lnSpc>
            </a:pPr>
            <a:r>
              <a:rPr lang="zh-CN" altLang="en-US" dirty="0">
                <a:latin typeface="微软雅黑 Light" panose="020B0502040204020203" pitchFamily="34" charset="-122"/>
                <a:ea typeface="微软雅黑 Light" panose="020B0502040204020203" pitchFamily="34" charset="-122"/>
              </a:rPr>
              <a:t>经常查阅官方文档！</a:t>
            </a:r>
            <a:r>
              <a:rPr lang="en-US" altLang="zh-CN" dirty="0">
                <a:latin typeface="微软雅黑 Light" panose="020B0502040204020203" pitchFamily="34" charset="-122"/>
                <a:ea typeface="微软雅黑 Light" panose="020B0502040204020203" pitchFamily="34" charset="-122"/>
              </a:rPr>
              <a:t>https://docs.unity3d.com/Manual/index.html</a:t>
            </a:r>
            <a:endParaRPr lang="en-US" alt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157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3613" y="1180055"/>
            <a:ext cx="3111166" cy="2128629"/>
          </a:xfrm>
        </p:spPr>
        <p:txBody>
          <a:bodyPr/>
          <a:lstStyle/>
          <a:p>
            <a:pPr eaLnBrk="1" hangingPunct="1"/>
            <a:r>
              <a:rPr lang="zh-CN" altLang="en-US" dirty="0">
                <a:ea typeface="SimHei" charset="-122"/>
              </a:rPr>
              <a:t>提问之前要做的事情</a:t>
            </a:r>
            <a:r>
              <a:rPr lang="en-US" altLang="zh-CN" dirty="0">
                <a:ea typeface="SimHei" charset="-122"/>
              </a:rPr>
              <a:t>-</a:t>
            </a:r>
            <a:r>
              <a:rPr lang="zh-CN" altLang="en-US" dirty="0">
                <a:ea typeface="SimHei" charset="-122"/>
              </a:rPr>
              <a:t>在开发者论坛社区和</a:t>
            </a:r>
            <a:r>
              <a:rPr lang="en-US" altLang="zh-CN" dirty="0">
                <a:ea typeface="SimHei" charset="-122"/>
              </a:rPr>
              <a:t>Google</a:t>
            </a:r>
            <a:r>
              <a:rPr lang="zh-CN" altLang="en-US" dirty="0">
                <a:ea typeface="SimHei" charset="-122"/>
              </a:rPr>
              <a:t>中搜索</a:t>
            </a:r>
            <a:endParaRPr lang="en-US" altLang="x-none" dirty="0"/>
          </a:p>
        </p:txBody>
      </p:sp>
      <p:sp>
        <p:nvSpPr>
          <p:cNvPr id="8195" name="Rectangle 3"/>
          <p:cNvSpPr>
            <a:spLocks noGrp="1" noChangeArrowheads="1"/>
          </p:cNvSpPr>
          <p:nvPr>
            <p:ph idx="1"/>
          </p:nvPr>
        </p:nvSpPr>
        <p:spPr>
          <a:xfrm>
            <a:off x="3962400" y="737686"/>
            <a:ext cx="8229600" cy="2977064"/>
          </a:xfrm>
        </p:spPr>
        <p:txBody>
          <a:bodyPr/>
          <a:lstStyle/>
          <a:p>
            <a:pPr>
              <a:lnSpc>
                <a:spcPct val="80000"/>
              </a:lnSpc>
            </a:pPr>
            <a:r>
              <a:rPr lang="zh-CN" altLang="en-US" dirty="0">
                <a:latin typeface="微软雅黑" panose="020B0503020204020204" pitchFamily="34" charset="-122"/>
                <a:ea typeface="微软雅黑" panose="020B0503020204020204" pitchFamily="34" charset="-122"/>
              </a:rPr>
              <a:t>然后在</a:t>
            </a:r>
            <a:r>
              <a:rPr lang="en-US" altLang="zh-CN" dirty="0" err="1">
                <a:latin typeface="微软雅黑" panose="020B0503020204020204" pitchFamily="34" charset="-122"/>
                <a:ea typeface="微软雅黑" panose="020B0503020204020204" pitchFamily="34" charset="-122"/>
              </a:rPr>
              <a:t>Google,Stack</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overflow,Unity</a:t>
            </a:r>
            <a:r>
              <a:rPr lang="zh-CN" altLang="en-US" dirty="0">
                <a:latin typeface="微软雅黑" panose="020B0503020204020204" pitchFamily="34" charset="-122"/>
                <a:ea typeface="微软雅黑" panose="020B0503020204020204" pitchFamily="34" charset="-122"/>
              </a:rPr>
              <a:t>官方论坛，一些国内开发论坛（游戏蛮牛）中搜索类似问题的解决方案</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具体的搜索技巧请参考相关课程</a:t>
            </a:r>
            <a:endParaRPr lang="en-US" alt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4416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3613" y="1180055"/>
            <a:ext cx="3111166" cy="2128629"/>
          </a:xfrm>
        </p:spPr>
        <p:txBody>
          <a:bodyPr/>
          <a:lstStyle/>
          <a:p>
            <a:pPr eaLnBrk="1" hangingPunct="1"/>
            <a:r>
              <a:rPr lang="zh-CN" altLang="en-US" dirty="0">
                <a:ea typeface="SimHei" charset="-122"/>
              </a:rPr>
              <a:t>提问之前要做的事情</a:t>
            </a:r>
            <a:r>
              <a:rPr lang="en-US" altLang="zh-CN" dirty="0">
                <a:ea typeface="SimHei" charset="-122"/>
              </a:rPr>
              <a:t>-</a:t>
            </a:r>
            <a:r>
              <a:rPr lang="zh-CN" altLang="en-US" dirty="0">
                <a:ea typeface="SimHei" charset="-122"/>
              </a:rPr>
              <a:t>在</a:t>
            </a:r>
            <a:r>
              <a:rPr lang="en-US" altLang="zh-CN" dirty="0" err="1">
                <a:ea typeface="SimHei" charset="-122"/>
              </a:rPr>
              <a:t>Youtube</a:t>
            </a:r>
            <a:r>
              <a:rPr lang="zh-CN" altLang="en-US" dirty="0">
                <a:ea typeface="SimHei" charset="-122"/>
              </a:rPr>
              <a:t>中搜索</a:t>
            </a:r>
            <a:endParaRPr lang="en-US" altLang="x-none" dirty="0"/>
          </a:p>
        </p:txBody>
      </p:sp>
      <p:sp>
        <p:nvSpPr>
          <p:cNvPr id="8195" name="Rectangle 3"/>
          <p:cNvSpPr>
            <a:spLocks noGrp="1" noChangeArrowheads="1"/>
          </p:cNvSpPr>
          <p:nvPr>
            <p:ph idx="1"/>
          </p:nvPr>
        </p:nvSpPr>
        <p:spPr>
          <a:xfrm>
            <a:off x="3962400" y="737686"/>
            <a:ext cx="8229600" cy="2977064"/>
          </a:xfrm>
        </p:spPr>
        <p:txBody>
          <a:bodyPr/>
          <a:lstStyle/>
          <a:p>
            <a:pPr>
              <a:lnSpc>
                <a:spcPct val="80000"/>
              </a:lnSpc>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Youtube</a:t>
            </a:r>
            <a:r>
              <a:rPr lang="zh-CN" altLang="en-US" dirty="0">
                <a:latin typeface="微软雅黑" panose="020B0503020204020204" pitchFamily="34" charset="-122"/>
                <a:ea typeface="微软雅黑" panose="020B0503020204020204" pitchFamily="34" charset="-122"/>
              </a:rPr>
              <a:t>视频中查找解决类似问题的视频教程</a:t>
            </a:r>
            <a:endParaRPr lang="en-US" alt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3322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3613" y="1180055"/>
            <a:ext cx="3111166" cy="2128629"/>
          </a:xfrm>
        </p:spPr>
        <p:txBody>
          <a:bodyPr/>
          <a:lstStyle/>
          <a:p>
            <a:pPr eaLnBrk="1" hangingPunct="1"/>
            <a:r>
              <a:rPr lang="zh-CN" altLang="en-US" dirty="0">
                <a:ea typeface="SimHei" charset="-122"/>
              </a:rPr>
              <a:t>提问之前要做的事情</a:t>
            </a:r>
            <a:r>
              <a:rPr lang="en-US" altLang="zh-CN" dirty="0">
                <a:ea typeface="SimHei" charset="-122"/>
              </a:rPr>
              <a:t>-</a:t>
            </a:r>
            <a:r>
              <a:rPr lang="zh-CN" altLang="en-US" dirty="0">
                <a:ea typeface="SimHei" charset="-122"/>
              </a:rPr>
              <a:t>和团队成员讨论</a:t>
            </a:r>
            <a:endParaRPr lang="en-US" altLang="x-none" dirty="0"/>
          </a:p>
        </p:txBody>
      </p:sp>
      <p:sp>
        <p:nvSpPr>
          <p:cNvPr id="8195" name="Rectangle 3"/>
          <p:cNvSpPr>
            <a:spLocks noGrp="1" noChangeArrowheads="1"/>
          </p:cNvSpPr>
          <p:nvPr>
            <p:ph idx="1"/>
          </p:nvPr>
        </p:nvSpPr>
        <p:spPr>
          <a:xfrm>
            <a:off x="3962400" y="737686"/>
            <a:ext cx="8229600" cy="2977064"/>
          </a:xfrm>
        </p:spPr>
        <p:txBody>
          <a:bodyPr/>
          <a:lstStyle/>
          <a:p>
            <a:pPr>
              <a:lnSpc>
                <a:spcPct val="80000"/>
              </a:lnSpc>
            </a:pPr>
            <a:r>
              <a:rPr lang="zh-CN" altLang="en-US" dirty="0">
                <a:latin typeface="微软雅黑" panose="020B0503020204020204" pitchFamily="34" charset="-122"/>
                <a:ea typeface="微软雅黑" panose="020B0503020204020204" pitchFamily="34" charset="-122"/>
              </a:rPr>
              <a:t>和团队成员就可能的解决方案进行讨论</a:t>
            </a:r>
            <a:endParaRPr lang="en-US" alt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021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85751" y="1090205"/>
            <a:ext cx="2565733" cy="2254574"/>
          </a:xfrm>
        </p:spPr>
        <p:txBody>
          <a:bodyPr/>
          <a:lstStyle/>
          <a:p>
            <a:pPr eaLnBrk="1" hangingPunct="1"/>
            <a:r>
              <a:rPr lang="zh-CN" altLang="en-US" dirty="0">
                <a:ea typeface="SimHei" charset="-122"/>
              </a:rPr>
              <a:t>如何有效提问</a:t>
            </a:r>
            <a:r>
              <a:rPr lang="en-US" altLang="zh-CN" dirty="0">
                <a:ea typeface="SimHei" charset="-122"/>
              </a:rPr>
              <a:t>-</a:t>
            </a:r>
            <a:r>
              <a:rPr lang="zh-CN" altLang="en-US" dirty="0">
                <a:ea typeface="SimHei" charset="-122"/>
              </a:rPr>
              <a:t>清晰描述问题</a:t>
            </a:r>
            <a:endParaRPr lang="en-US" altLang="x-none" dirty="0"/>
          </a:p>
        </p:txBody>
      </p:sp>
      <p:sp>
        <p:nvSpPr>
          <p:cNvPr id="9219" name="Rectangle 3"/>
          <p:cNvSpPr>
            <a:spLocks noGrp="1" noChangeArrowheads="1"/>
          </p:cNvSpPr>
          <p:nvPr>
            <p:ph idx="1"/>
          </p:nvPr>
        </p:nvSpPr>
        <p:spPr>
          <a:xfrm>
            <a:off x="3962400" y="821859"/>
            <a:ext cx="7407965" cy="3286710"/>
          </a:xfrm>
        </p:spPr>
        <p:txBody>
          <a:bodyPr/>
          <a:lstStyle/>
          <a:p>
            <a:pPr eaLnBrk="1" hangingPunct="1">
              <a:lnSpc>
                <a:spcPct val="80000"/>
              </a:lnSpc>
            </a:pPr>
            <a:r>
              <a:rPr lang="zh-CN" altLang="en-US" dirty="0">
                <a:latin typeface="微软雅黑" panose="020B0503020204020204" pitchFamily="34" charset="-122"/>
                <a:ea typeface="微软雅黑" panose="020B0503020204020204" pitchFamily="34" charset="-122"/>
              </a:rPr>
              <a:t>首先需要清晰描述自己想实现的效果，以及实际达到的效果（或是错误）</a:t>
            </a:r>
            <a:endParaRPr lang="en-US" altLang="x-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935058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140</TotalTime>
  <Words>4010</Words>
  <Application>Microsoft Macintosh PowerPoint</Application>
  <PresentationFormat>Widescreen</PresentationFormat>
  <Paragraphs>269</Paragraphs>
  <Slides>18</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Adobe Arabic</vt:lpstr>
      <vt:lpstr>Calibri</vt:lpstr>
      <vt:lpstr>Corbel</vt:lpstr>
      <vt:lpstr>DengXian</vt:lpstr>
      <vt:lpstr>SimHei</vt:lpstr>
      <vt:lpstr>UbisoftText</vt:lpstr>
      <vt:lpstr>Wingdings 2</vt:lpstr>
      <vt:lpstr>幼圆</vt:lpstr>
      <vt:lpstr>微软雅黑</vt:lpstr>
      <vt:lpstr>微软雅黑 Light</vt:lpstr>
      <vt:lpstr>Frame</vt:lpstr>
      <vt:lpstr>在技术开发过程中 如何有效提问（求助）</vt:lpstr>
      <vt:lpstr>提升英语阅读和写作能力</vt:lpstr>
      <vt:lpstr>提问之前要做的事情</vt:lpstr>
      <vt:lpstr>提问之前要做的事情-换一种思路</vt:lpstr>
      <vt:lpstr>提问之前要做的事情-查阅官方文档</vt:lpstr>
      <vt:lpstr>提问之前要做的事情-在开发者论坛社区和Google中搜索</vt:lpstr>
      <vt:lpstr>提问之前要做的事情-在Youtube中搜索</vt:lpstr>
      <vt:lpstr>提问之前要做的事情-和团队成员讨论</vt:lpstr>
      <vt:lpstr>如何有效提问-清晰描述问题</vt:lpstr>
      <vt:lpstr>如何有效提问-创建最小测试用例</vt:lpstr>
      <vt:lpstr>如何有效提问-说明已经尝试过的方法</vt:lpstr>
      <vt:lpstr>如何有效提问-包含一切有用信息</vt:lpstr>
      <vt:lpstr>如何有效提问-提供截图和代码</vt:lpstr>
      <vt:lpstr>如何有效提问-精心描述问题的标题</vt:lpstr>
      <vt:lpstr>如何有效提问-其它</vt:lpstr>
      <vt:lpstr>有效提问的示例</vt:lpstr>
      <vt:lpstr>Unity学习的推荐提问地点</vt:lpstr>
      <vt:lpstr>练习</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游戏行业基本常识</dc:title>
  <dc:creator>WANG HAN</dc:creator>
  <cp:lastModifiedBy>WANG HAN</cp:lastModifiedBy>
  <cp:revision>174</cp:revision>
  <dcterms:created xsi:type="dcterms:W3CDTF">2017-01-10T02:24:00Z</dcterms:created>
  <dcterms:modified xsi:type="dcterms:W3CDTF">2017-03-20T04:02:34Z</dcterms:modified>
</cp:coreProperties>
</file>