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30.jpeg" ContentType="image/jpeg"/>
  <Override PartName="/ppt/media/image15.png" ContentType="image/png"/>
  <Override PartName="/ppt/media/image23.jpeg" ContentType="image/jpeg"/>
  <Override PartName="/ppt/media/image21.png" ContentType="image/png"/>
  <Override PartName="/ppt/media/image19.png" ContentType="image/png"/>
  <Override PartName="/ppt/media/image20.png" ContentType="image/png"/>
  <Override PartName="/ppt/media/image34.gif" ContentType="image/gif"/>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31.jpeg" ContentType="image/jpeg"/>
  <Override PartName="/ppt/media/image28.gif" ContentType="image/gif"/>
  <Override PartName="/ppt/media/image8.png" ContentType="image/png"/>
  <Override PartName="/ppt/media/image27.gif" ContentType="image/gif"/>
  <Override PartName="/ppt/media/image7.png" ContentType="image/png"/>
  <Override PartName="/ppt/media/image26.gif" ContentType="image/gif"/>
  <Override PartName="/ppt/media/image29.jpeg" ContentType="image/jpeg"/>
  <Override PartName="/ppt/media/image6.png" ContentType="image/png"/>
  <Override PartName="/ppt/media/image25.gif" ContentType="image/gif"/>
  <Override PartName="/ppt/media/image5.png" ContentType="image/png"/>
  <Override PartName="/ppt/media/image24.gif" ContentType="image/gif"/>
  <Override PartName="/ppt/media/image4.png" ContentType="image/png"/>
  <Override PartName="/ppt/media/image33.gif" ContentType="image/gif"/>
  <Override PartName="/ppt/media/image17.png" ContentType="image/png"/>
  <Override PartName="/ppt/media/image3.png" ContentType="image/png"/>
  <Override PartName="/ppt/media/image32.gif" ContentType="image/gif"/>
  <Override PartName="/ppt/media/image16.png" ContentType="image/png"/>
  <Override PartName="/ppt/media/image22.gif" ContentType="image/gif"/>
  <Override PartName="/ppt/media/image2.png" ContentType="image/png"/>
  <Override PartName="/ppt/media/image1.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264" name="PlaceHolder 2"/>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endParaRPr/>
          </a:p>
        </p:txBody>
      </p:sp>
      <p:sp>
        <p:nvSpPr>
          <p:cNvPr id="265" name="PlaceHolder 3"/>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endParaRPr/>
          </a:p>
        </p:txBody>
      </p:sp>
      <p:sp>
        <p:nvSpPr>
          <p:cNvPr id="266" name="PlaceHolder 4"/>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endParaRPr/>
          </a:p>
        </p:txBody>
      </p:sp>
      <p:sp>
        <p:nvSpPr>
          <p:cNvPr id="267" name="PlaceHolder 5"/>
          <p:cNvSpPr>
            <a:spLocks noGrp="1"/>
          </p:cNvSpPr>
          <p:nvPr>
            <p:ph type="sldNum"/>
          </p:nvPr>
        </p:nvSpPr>
        <p:spPr>
          <a:xfrm>
            <a:off x="4278960" y="10157400"/>
            <a:ext cx="3280680" cy="534240"/>
          </a:xfrm>
          <a:prstGeom prst="rect">
            <a:avLst/>
          </a:prstGeom>
        </p:spPr>
        <p:txBody>
          <a:bodyPr lIns="0" rIns="0" tIns="0" bIns="0" anchor="b"/>
          <a:p>
            <a:pPr algn="r"/>
            <a:fld id="{27096909-7FB7-4C09-8F08-BA07F5626C40}"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400640"/>
            <a:ext cx="5485680" cy="3599640"/>
          </a:xfrm>
          <a:prstGeom prst="rect">
            <a:avLst/>
          </a:prstGeom>
        </p:spPr>
        <p:txBody>
          <a:bodyPr lIns="0" rIns="0" tIns="0" bIns="0"/>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31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A199157-E203-497F-A8C4-94414E109676}" type="slidenum">
              <a:rPr lang="fr-FR" sz="1200" strike="noStrike">
                <a:solidFill>
                  <a:srgbClr val="000000"/>
                </a:solidFill>
                <a:latin typeface="+mn-lt"/>
                <a:ea typeface="+mn-ea"/>
              </a:rPr>
              <a:t>&lt;numéro&gt;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400640"/>
            <a:ext cx="5485680" cy="3599640"/>
          </a:xfrm>
          <a:prstGeom prst="rect">
            <a:avLst/>
          </a:prstGeom>
        </p:spPr>
        <p:txBody>
          <a:bodyPr lIns="0" rIns="0" tIns="0" bIns="0"/>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32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C88508D-0BE5-413C-A23E-25DA299299B4}" type="slidenum">
              <a:rPr lang="fr-FR" sz="1200" strike="noStrike">
                <a:solidFill>
                  <a:srgbClr val="000000"/>
                </a:solidFill>
                <a:latin typeface="+mn-lt"/>
                <a:ea typeface="+mn-ea"/>
              </a:rPr>
              <a:t>&lt;numéro&gt;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2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10095E5-0532-4C5E-A06E-76376171BC39}" type="slidenum">
              <a:rPr lang="fr-FR" sz="1200" strike="noStrike">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5"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26"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8"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9"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30"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31"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33"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34"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35" name="" descr=""/>
          <p:cNvPicPr/>
          <p:nvPr/>
        </p:nvPicPr>
        <p:blipFill>
          <a:blip r:embed="rId2"/>
          <a:stretch/>
        </p:blipFill>
        <p:spPr>
          <a:xfrm>
            <a:off x="3603240" y="1654200"/>
            <a:ext cx="4984200" cy="3976920"/>
          </a:xfrm>
          <a:prstGeom prst="rect">
            <a:avLst/>
          </a:prstGeom>
          <a:ln>
            <a:noFill/>
          </a:ln>
        </p:spPr>
      </p:pic>
      <p:pic>
        <p:nvPicPr>
          <p:cNvPr id="36" name="" descr=""/>
          <p:cNvPicPr/>
          <p:nvPr/>
        </p:nvPicPr>
        <p:blipFill>
          <a:blip r:embed="rId3"/>
          <a:stretch/>
        </p:blipFill>
        <p:spPr>
          <a:xfrm>
            <a:off x="3603240" y="165420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41"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43"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45"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46"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50"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51"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52"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4"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54"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55"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56"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58"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59"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60"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62"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63"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65"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66"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67"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68"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70"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71"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72" name="" descr=""/>
          <p:cNvPicPr/>
          <p:nvPr/>
        </p:nvPicPr>
        <p:blipFill>
          <a:blip r:embed="rId2"/>
          <a:stretch/>
        </p:blipFill>
        <p:spPr>
          <a:xfrm>
            <a:off x="3603240" y="1654200"/>
            <a:ext cx="4984200" cy="3976920"/>
          </a:xfrm>
          <a:prstGeom prst="rect">
            <a:avLst/>
          </a:prstGeom>
          <a:ln>
            <a:noFill/>
          </a:ln>
        </p:spPr>
      </p:pic>
      <p:pic>
        <p:nvPicPr>
          <p:cNvPr id="73" name="" descr=""/>
          <p:cNvPicPr/>
          <p:nvPr/>
        </p:nvPicPr>
        <p:blipFill>
          <a:blip r:embed="rId3"/>
          <a:stretch/>
        </p:blipFill>
        <p:spPr>
          <a:xfrm>
            <a:off x="3603240" y="165420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78"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80"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82"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83"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6"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87"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88"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89"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91"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92"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93"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95"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96"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97"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99"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100"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02"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03"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04"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105"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07"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108"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109" name="" descr=""/>
          <p:cNvPicPr/>
          <p:nvPr/>
        </p:nvPicPr>
        <p:blipFill>
          <a:blip r:embed="rId2"/>
          <a:stretch/>
        </p:blipFill>
        <p:spPr>
          <a:xfrm>
            <a:off x="3603240" y="1654200"/>
            <a:ext cx="4984200" cy="3976920"/>
          </a:xfrm>
          <a:prstGeom prst="rect">
            <a:avLst/>
          </a:prstGeom>
          <a:ln>
            <a:noFill/>
          </a:ln>
        </p:spPr>
      </p:pic>
      <p:pic>
        <p:nvPicPr>
          <p:cNvPr id="110" name="" descr=""/>
          <p:cNvPicPr/>
          <p:nvPr/>
        </p:nvPicPr>
        <p:blipFill>
          <a:blip r:embed="rId3"/>
          <a:stretch/>
        </p:blipFill>
        <p:spPr>
          <a:xfrm>
            <a:off x="3603240" y="165420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16"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18"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8"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9"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20"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21"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25"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26"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127"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29"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30"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31"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33"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34"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35"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37"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138"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40"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41"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42"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143"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45"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146"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147" name="" descr=""/>
          <p:cNvPicPr/>
          <p:nvPr/>
        </p:nvPicPr>
        <p:blipFill>
          <a:blip r:embed="rId2"/>
          <a:stretch/>
        </p:blipFill>
        <p:spPr>
          <a:xfrm>
            <a:off x="3603240" y="1654200"/>
            <a:ext cx="4984200" cy="3976920"/>
          </a:xfrm>
          <a:prstGeom prst="rect">
            <a:avLst/>
          </a:prstGeom>
          <a:ln>
            <a:noFill/>
          </a:ln>
        </p:spPr>
      </p:pic>
      <p:pic>
        <p:nvPicPr>
          <p:cNvPr id="148" name="" descr=""/>
          <p:cNvPicPr/>
          <p:nvPr/>
        </p:nvPicPr>
        <p:blipFill>
          <a:blip r:embed="rId3"/>
          <a:stretch/>
        </p:blipFill>
        <p:spPr>
          <a:xfrm>
            <a:off x="3603240" y="165420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53"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55"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57"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58"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62"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63"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164"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66"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67"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68"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70"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71"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72"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74"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175"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77"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78"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79"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180"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82"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183"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184" name="" descr=""/>
          <p:cNvPicPr/>
          <p:nvPr/>
        </p:nvPicPr>
        <p:blipFill>
          <a:blip r:embed="rId2"/>
          <a:stretch/>
        </p:blipFill>
        <p:spPr>
          <a:xfrm>
            <a:off x="3603240" y="1654200"/>
            <a:ext cx="4984200" cy="3976920"/>
          </a:xfrm>
          <a:prstGeom prst="rect">
            <a:avLst/>
          </a:prstGeom>
          <a:ln>
            <a:noFill/>
          </a:ln>
        </p:spPr>
      </p:pic>
      <p:pic>
        <p:nvPicPr>
          <p:cNvPr id="185" name="" descr=""/>
          <p:cNvPicPr/>
          <p:nvPr/>
        </p:nvPicPr>
        <p:blipFill>
          <a:blip r:embed="rId3"/>
          <a:stretch/>
        </p:blipFill>
        <p:spPr>
          <a:xfrm>
            <a:off x="3603240" y="1654200"/>
            <a:ext cx="4984200" cy="39769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93"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95"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97"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98"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02"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03"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204"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06"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207"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08"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10"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11"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12"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3"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14"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15"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14"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215"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17"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18"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19"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220"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22"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223"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224" name="" descr=""/>
          <p:cNvPicPr/>
          <p:nvPr/>
        </p:nvPicPr>
        <p:blipFill>
          <a:blip r:embed="rId2"/>
          <a:stretch/>
        </p:blipFill>
        <p:spPr>
          <a:xfrm>
            <a:off x="3603240" y="1654200"/>
            <a:ext cx="4984200" cy="3976920"/>
          </a:xfrm>
          <a:prstGeom prst="rect">
            <a:avLst/>
          </a:prstGeom>
          <a:ln>
            <a:noFill/>
          </a:ln>
        </p:spPr>
      </p:pic>
      <p:pic>
        <p:nvPicPr>
          <p:cNvPr id="225" name="" descr=""/>
          <p:cNvPicPr/>
          <p:nvPr/>
        </p:nvPicPr>
        <p:blipFill>
          <a:blip r:embed="rId3"/>
          <a:stretch/>
        </p:blipFill>
        <p:spPr>
          <a:xfrm>
            <a:off x="3603240" y="1654200"/>
            <a:ext cx="4984200" cy="397692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30" name="PlaceHolder 2"/>
          <p:cNvSpPr>
            <a:spLocks noGrp="1"/>
          </p:cNvSpPr>
          <p:nvPr>
            <p:ph type="subTitle"/>
          </p:nvPr>
        </p:nvSpPr>
        <p:spPr>
          <a:xfrm>
            <a:off x="609480" y="1654560"/>
            <a:ext cx="10972440" cy="397692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32" name="PlaceHolder 2"/>
          <p:cNvSpPr>
            <a:spLocks noGrp="1"/>
          </p:cNvSpPr>
          <p:nvPr>
            <p:ph type="body"/>
          </p:nvPr>
        </p:nvSpPr>
        <p:spPr>
          <a:xfrm>
            <a:off x="609480" y="1654560"/>
            <a:ext cx="10972440" cy="397692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34"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235" name="PlaceHolder 3"/>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61000"/>
            <a:ext cx="10972440" cy="1131840"/>
          </a:xfrm>
          <a:prstGeom prst="rect">
            <a:avLst/>
          </a:prstGeom>
        </p:spPr>
        <p:txBody>
          <a:bodyPr lIns="0" rIns="0" tIns="0" bIns="0" anchor="ctr"/>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61000"/>
            <a:ext cx="10972440" cy="524772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39"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40" name="PlaceHolder 3"/>
          <p:cNvSpPr>
            <a:spLocks noGrp="1"/>
          </p:cNvSpPr>
          <p:nvPr>
            <p:ph type="body"/>
          </p:nvPr>
        </p:nvSpPr>
        <p:spPr>
          <a:xfrm>
            <a:off x="609480" y="3732120"/>
            <a:ext cx="5354280" cy="1896840"/>
          </a:xfrm>
          <a:prstGeom prst="rect">
            <a:avLst/>
          </a:prstGeom>
        </p:spPr>
        <p:txBody>
          <a:bodyPr lIns="0" rIns="0" tIns="0" bIns="0"/>
          <a:p>
            <a:endParaRPr/>
          </a:p>
        </p:txBody>
      </p:sp>
      <p:sp>
        <p:nvSpPr>
          <p:cNvPr id="241" name="PlaceHolder 4"/>
          <p:cNvSpPr>
            <a:spLocks noGrp="1"/>
          </p:cNvSpPr>
          <p:nvPr>
            <p:ph type="body"/>
          </p:nvPr>
        </p:nvSpPr>
        <p:spPr>
          <a:xfrm>
            <a:off x="6231960" y="1654560"/>
            <a:ext cx="535428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17"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18"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19"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43" name="PlaceHolder 2"/>
          <p:cNvSpPr>
            <a:spLocks noGrp="1"/>
          </p:cNvSpPr>
          <p:nvPr>
            <p:ph type="body"/>
          </p:nvPr>
        </p:nvSpPr>
        <p:spPr>
          <a:xfrm>
            <a:off x="609480" y="1654560"/>
            <a:ext cx="5354280" cy="3976920"/>
          </a:xfrm>
          <a:prstGeom prst="rect">
            <a:avLst/>
          </a:prstGeom>
        </p:spPr>
        <p:txBody>
          <a:bodyPr lIns="0" rIns="0" tIns="0" bIns="0"/>
          <a:p>
            <a:endParaRPr/>
          </a:p>
        </p:txBody>
      </p:sp>
      <p:sp>
        <p:nvSpPr>
          <p:cNvPr id="244"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45" name="PlaceHolder 4"/>
          <p:cNvSpPr>
            <a:spLocks noGrp="1"/>
          </p:cNvSpPr>
          <p:nvPr>
            <p:ph type="body"/>
          </p:nvPr>
        </p:nvSpPr>
        <p:spPr>
          <a:xfrm>
            <a:off x="6231960" y="3732120"/>
            <a:ext cx="535428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47"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48"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49"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51" name="PlaceHolder 2"/>
          <p:cNvSpPr>
            <a:spLocks noGrp="1"/>
          </p:cNvSpPr>
          <p:nvPr>
            <p:ph type="body"/>
          </p:nvPr>
        </p:nvSpPr>
        <p:spPr>
          <a:xfrm>
            <a:off x="609480" y="1654560"/>
            <a:ext cx="10972440" cy="1896840"/>
          </a:xfrm>
          <a:prstGeom prst="rect">
            <a:avLst/>
          </a:prstGeom>
        </p:spPr>
        <p:txBody>
          <a:bodyPr lIns="0" rIns="0" tIns="0" bIns="0"/>
          <a:p>
            <a:endParaRPr/>
          </a:p>
        </p:txBody>
      </p:sp>
      <p:sp>
        <p:nvSpPr>
          <p:cNvPr id="252" name="PlaceHolder 3"/>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54"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55"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56" name="PlaceHolder 4"/>
          <p:cNvSpPr>
            <a:spLocks noGrp="1"/>
          </p:cNvSpPr>
          <p:nvPr>
            <p:ph type="body"/>
          </p:nvPr>
        </p:nvSpPr>
        <p:spPr>
          <a:xfrm>
            <a:off x="6231960" y="3732120"/>
            <a:ext cx="5354280" cy="1896840"/>
          </a:xfrm>
          <a:prstGeom prst="rect">
            <a:avLst/>
          </a:prstGeom>
        </p:spPr>
        <p:txBody>
          <a:bodyPr lIns="0" rIns="0" tIns="0" bIns="0"/>
          <a:p>
            <a:endParaRPr/>
          </a:p>
        </p:txBody>
      </p:sp>
      <p:sp>
        <p:nvSpPr>
          <p:cNvPr id="257" name="PlaceHolder 5"/>
          <p:cNvSpPr>
            <a:spLocks noGrp="1"/>
          </p:cNvSpPr>
          <p:nvPr>
            <p:ph type="body"/>
          </p:nvPr>
        </p:nvSpPr>
        <p:spPr>
          <a:xfrm>
            <a:off x="609480" y="3732120"/>
            <a:ext cx="535428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59" name="PlaceHolder 2"/>
          <p:cNvSpPr>
            <a:spLocks noGrp="1"/>
          </p:cNvSpPr>
          <p:nvPr>
            <p:ph type="body"/>
          </p:nvPr>
        </p:nvSpPr>
        <p:spPr>
          <a:xfrm>
            <a:off x="609480" y="1654560"/>
            <a:ext cx="10972440" cy="3976920"/>
          </a:xfrm>
          <a:prstGeom prst="rect">
            <a:avLst/>
          </a:prstGeom>
        </p:spPr>
        <p:txBody>
          <a:bodyPr lIns="0" rIns="0" tIns="0" bIns="0"/>
          <a:p>
            <a:endParaRPr/>
          </a:p>
        </p:txBody>
      </p:sp>
      <p:sp>
        <p:nvSpPr>
          <p:cNvPr id="260" name="PlaceHolder 3"/>
          <p:cNvSpPr>
            <a:spLocks noGrp="1"/>
          </p:cNvSpPr>
          <p:nvPr>
            <p:ph type="body"/>
          </p:nvPr>
        </p:nvSpPr>
        <p:spPr>
          <a:xfrm>
            <a:off x="609480" y="1654560"/>
            <a:ext cx="10972440" cy="3976920"/>
          </a:xfrm>
          <a:prstGeom prst="rect">
            <a:avLst/>
          </a:prstGeom>
        </p:spPr>
        <p:txBody>
          <a:bodyPr lIns="0" rIns="0" tIns="0" bIns="0"/>
          <a:p>
            <a:endParaRPr/>
          </a:p>
        </p:txBody>
      </p:sp>
      <p:pic>
        <p:nvPicPr>
          <p:cNvPr id="261" name="" descr=""/>
          <p:cNvPicPr/>
          <p:nvPr/>
        </p:nvPicPr>
        <p:blipFill>
          <a:blip r:embed="rId2"/>
          <a:stretch/>
        </p:blipFill>
        <p:spPr>
          <a:xfrm>
            <a:off x="3603240" y="1654200"/>
            <a:ext cx="4984200" cy="3976920"/>
          </a:xfrm>
          <a:prstGeom prst="rect">
            <a:avLst/>
          </a:prstGeom>
          <a:ln>
            <a:noFill/>
          </a:ln>
        </p:spPr>
      </p:pic>
      <p:pic>
        <p:nvPicPr>
          <p:cNvPr id="262" name="" descr=""/>
          <p:cNvPicPr/>
          <p:nvPr/>
        </p:nvPicPr>
        <p:blipFill>
          <a:blip r:embed="rId3"/>
          <a:stretch/>
        </p:blipFill>
        <p:spPr>
          <a:xfrm>
            <a:off x="3603240" y="1654200"/>
            <a:ext cx="4984200" cy="397692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61000"/>
            <a:ext cx="10972440" cy="1131840"/>
          </a:xfrm>
          <a:prstGeom prst="rect">
            <a:avLst/>
          </a:prstGeom>
        </p:spPr>
        <p:txBody>
          <a:bodyPr lIns="0" rIns="0" tIns="0" bIns="0" anchor="ctr"/>
          <a:p>
            <a:endParaRPr/>
          </a:p>
        </p:txBody>
      </p:sp>
      <p:sp>
        <p:nvSpPr>
          <p:cNvPr id="21" name="PlaceHolder 2"/>
          <p:cNvSpPr>
            <a:spLocks noGrp="1"/>
          </p:cNvSpPr>
          <p:nvPr>
            <p:ph type="body"/>
          </p:nvPr>
        </p:nvSpPr>
        <p:spPr>
          <a:xfrm>
            <a:off x="609480" y="1654560"/>
            <a:ext cx="5354280" cy="1896840"/>
          </a:xfrm>
          <a:prstGeom prst="rect">
            <a:avLst/>
          </a:prstGeom>
        </p:spPr>
        <p:txBody>
          <a:bodyPr lIns="0" rIns="0" tIns="0" bIns="0"/>
          <a:p>
            <a:endParaRPr/>
          </a:p>
        </p:txBody>
      </p:sp>
      <p:sp>
        <p:nvSpPr>
          <p:cNvPr id="22" name="PlaceHolder 3"/>
          <p:cNvSpPr>
            <a:spLocks noGrp="1"/>
          </p:cNvSpPr>
          <p:nvPr>
            <p:ph type="body"/>
          </p:nvPr>
        </p:nvSpPr>
        <p:spPr>
          <a:xfrm>
            <a:off x="6231960" y="1654560"/>
            <a:ext cx="5354280" cy="1896840"/>
          </a:xfrm>
          <a:prstGeom prst="rect">
            <a:avLst/>
          </a:prstGeom>
        </p:spPr>
        <p:txBody>
          <a:bodyPr lIns="0" rIns="0" tIns="0" bIns="0"/>
          <a:p>
            <a:endParaRPr/>
          </a:p>
        </p:txBody>
      </p:sp>
      <p:sp>
        <p:nvSpPr>
          <p:cNvPr id="23" name="PlaceHolder 4"/>
          <p:cNvSpPr>
            <a:spLocks noGrp="1"/>
          </p:cNvSpPr>
          <p:nvPr>
            <p:ph type="body"/>
          </p:nvPr>
        </p:nvSpPr>
        <p:spPr>
          <a:xfrm>
            <a:off x="609480" y="373212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191400" cy="6857640"/>
          </a:xfrm>
          <a:prstGeom prst="rect">
            <a:avLst/>
          </a:prstGeom>
          <a:ln>
            <a:noFill/>
          </a:ln>
        </p:spPr>
      </p:pic>
      <p:sp>
        <p:nvSpPr>
          <p:cNvPr id="1" name="PlaceHolder 1"/>
          <p:cNvSpPr>
            <a:spLocks noGrp="1"/>
          </p:cNvSpPr>
          <p:nvPr>
            <p:ph type="title"/>
          </p:nvPr>
        </p:nvSpPr>
        <p:spPr>
          <a:xfrm>
            <a:off x="609480" y="261000"/>
            <a:ext cx="10972440" cy="1131840"/>
          </a:xfrm>
          <a:prstGeom prst="rect">
            <a:avLst/>
          </a:prstGeom>
        </p:spPr>
        <p:txBody>
          <a:bodyPr lIns="0" rIns="0" tIns="0" bIns="0" anchor="ctr"/>
          <a:p>
            <a:r>
              <a:rPr lang="fr-FR">
                <a:latin typeface="Arial"/>
              </a:rPr>
              <a:t>Cliquez pour éditer le format du texte-titre</a:t>
            </a:r>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0"/>
            <a:ext cx="12191400" cy="6857640"/>
          </a:xfrm>
          <a:prstGeom prst="rect">
            <a:avLst/>
          </a:prstGeom>
          <a:ln>
            <a:noFill/>
          </a:ln>
        </p:spPr>
      </p:pic>
      <p:sp>
        <p:nvSpPr>
          <p:cNvPr id="38" name="PlaceHolder 1"/>
          <p:cNvSpPr>
            <a:spLocks noGrp="1"/>
          </p:cNvSpPr>
          <p:nvPr>
            <p:ph type="title"/>
          </p:nvPr>
        </p:nvSpPr>
        <p:spPr>
          <a:xfrm>
            <a:off x="609480" y="261000"/>
            <a:ext cx="10972440" cy="1131840"/>
          </a:xfrm>
          <a:prstGeom prst="rect">
            <a:avLst/>
          </a:prstGeom>
        </p:spPr>
        <p:txBody>
          <a:bodyPr lIns="0" rIns="0" tIns="0" bIns="0" anchor="ctr"/>
          <a:p>
            <a:r>
              <a:rPr lang="fr-FR">
                <a:latin typeface="Arial"/>
              </a:rPr>
              <a:t>Cliquez pour éditer le format du texte-titre</a:t>
            </a:r>
            <a:endParaRPr/>
          </a:p>
        </p:txBody>
      </p:sp>
      <p:sp>
        <p:nvSpPr>
          <p:cNvPr id="39" name="PlaceHolder 2"/>
          <p:cNvSpPr>
            <a:spLocks noGrp="1"/>
          </p:cNvSpPr>
          <p:nvPr>
            <p:ph type="body"/>
          </p:nvPr>
        </p:nvSpPr>
        <p:spPr>
          <a:xfrm>
            <a:off x="609480" y="1654560"/>
            <a:ext cx="10972440" cy="397692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p:blipFill>
        <p:spPr>
          <a:xfrm>
            <a:off x="0" y="0"/>
            <a:ext cx="12191400" cy="6857640"/>
          </a:xfrm>
          <a:prstGeom prst="rect">
            <a:avLst/>
          </a:prstGeom>
          <a:ln>
            <a:noFill/>
          </a:ln>
        </p:spPr>
      </p:pic>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r>
              <a:rPr lang="fr-FR" sz="4400">
                <a:latin typeface="Arial"/>
              </a:rPr>
              <a:t>Cliquez pour éditer le format du texte-titre</a:t>
            </a:r>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1" name="" descr=""/>
          <p:cNvPicPr/>
          <p:nvPr/>
        </p:nvPicPr>
        <p:blipFill>
          <a:blip r:embed="rId2"/>
          <a:stretch/>
        </p:blipFill>
        <p:spPr>
          <a:xfrm>
            <a:off x="0" y="0"/>
            <a:ext cx="12191400" cy="6857640"/>
          </a:xfrm>
          <a:prstGeom prst="rect">
            <a:avLst/>
          </a:prstGeom>
          <a:ln>
            <a:noFill/>
          </a:ln>
        </p:spPr>
      </p:pic>
      <p:sp>
        <p:nvSpPr>
          <p:cNvPr id="112" name="PlaceHolder 1"/>
          <p:cNvSpPr>
            <a:spLocks noGrp="1"/>
          </p:cNvSpPr>
          <p:nvPr>
            <p:ph type="title"/>
          </p:nvPr>
        </p:nvSpPr>
        <p:spPr>
          <a:xfrm>
            <a:off x="609480" y="261000"/>
            <a:ext cx="10972440" cy="1131840"/>
          </a:xfrm>
          <a:prstGeom prst="rect">
            <a:avLst/>
          </a:prstGeom>
        </p:spPr>
        <p:txBody>
          <a:bodyPr lIns="0" rIns="0" tIns="0" bIns="0" anchor="ctr"/>
          <a:p>
            <a:r>
              <a:rPr lang="fr-FR">
                <a:latin typeface="Arial"/>
              </a:rPr>
              <a:t>Cliquez pour éditer le format du texte-titre</a:t>
            </a:r>
            <a:endParaRPr/>
          </a:p>
        </p:txBody>
      </p:sp>
      <p:sp>
        <p:nvSpPr>
          <p:cNvPr id="113" name="PlaceHolder 2"/>
          <p:cNvSpPr>
            <a:spLocks noGrp="1"/>
          </p:cNvSpPr>
          <p:nvPr>
            <p:ph type="body"/>
          </p:nvPr>
        </p:nvSpPr>
        <p:spPr>
          <a:xfrm>
            <a:off x="609480" y="1654560"/>
            <a:ext cx="5354280" cy="397692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
        <p:nvSpPr>
          <p:cNvPr id="114" name="PlaceHolder 3"/>
          <p:cNvSpPr>
            <a:spLocks noGrp="1"/>
          </p:cNvSpPr>
          <p:nvPr>
            <p:ph type="body"/>
          </p:nvPr>
        </p:nvSpPr>
        <p:spPr>
          <a:xfrm>
            <a:off x="6232320" y="1654560"/>
            <a:ext cx="5354280" cy="397692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49" name="Image 116" descr=""/>
          <p:cNvPicPr/>
          <p:nvPr/>
        </p:nvPicPr>
        <p:blipFill>
          <a:blip r:embed="rId2"/>
          <a:stretch/>
        </p:blipFill>
        <p:spPr>
          <a:xfrm>
            <a:off x="0" y="0"/>
            <a:ext cx="12191400" cy="6857640"/>
          </a:xfrm>
          <a:prstGeom prst="rect">
            <a:avLst/>
          </a:prstGeom>
          <a:ln>
            <a:noFill/>
          </a:ln>
        </p:spPr>
      </p:pic>
      <p:sp>
        <p:nvSpPr>
          <p:cNvPr id="150" name="PlaceHolder 1"/>
          <p:cNvSpPr>
            <a:spLocks noGrp="1"/>
          </p:cNvSpPr>
          <p:nvPr>
            <p:ph type="title"/>
          </p:nvPr>
        </p:nvSpPr>
        <p:spPr>
          <a:xfrm>
            <a:off x="609480" y="261000"/>
            <a:ext cx="10972440" cy="1131840"/>
          </a:xfrm>
          <a:prstGeom prst="rect">
            <a:avLst/>
          </a:prstGeom>
        </p:spPr>
        <p:txBody>
          <a:bodyPr lIns="0" rIns="0" tIns="0" bIns="0" anchor="ctr"/>
          <a:p>
            <a:r>
              <a:rPr lang="fr-FR" sz="4400">
                <a:latin typeface="Arial"/>
              </a:rPr>
              <a:t>Cliquez pour éditer le format du texte-titre</a:t>
            </a:r>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2800">
                <a:latin typeface="Arial"/>
              </a:rPr>
              <a:t>Cliquez pour éditer le format du plan de texte</a:t>
            </a:r>
            <a:endParaRPr/>
          </a:p>
          <a:p>
            <a:pPr lvl="1">
              <a:buSzPct val="75000"/>
              <a:buFont typeface="StarSymbol"/>
              <a:buChar char=""/>
            </a:pPr>
            <a:r>
              <a:rPr lang="fr-FR" sz="2000">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86" name="Image 116" descr=""/>
          <p:cNvPicPr/>
          <p:nvPr/>
        </p:nvPicPr>
        <p:blipFill>
          <a:blip r:embed="rId2"/>
          <a:stretch/>
        </p:blipFill>
        <p:spPr>
          <a:xfrm>
            <a:off x="0" y="0"/>
            <a:ext cx="12191400" cy="6857640"/>
          </a:xfrm>
          <a:prstGeom prst="rect">
            <a:avLst/>
          </a:prstGeom>
          <a:ln>
            <a:noFill/>
          </a:ln>
        </p:spPr>
      </p:pic>
      <p:sp>
        <p:nvSpPr>
          <p:cNvPr id="187" name="PlaceHolder 1"/>
          <p:cNvSpPr>
            <a:spLocks noGrp="1"/>
          </p:cNvSpPr>
          <p:nvPr>
            <p:ph type="title"/>
          </p:nvPr>
        </p:nvSpPr>
        <p:spPr>
          <a:xfrm>
            <a:off x="609480" y="273600"/>
            <a:ext cx="10972440" cy="1144800"/>
          </a:xfrm>
          <a:prstGeom prst="rect">
            <a:avLst/>
          </a:prstGeom>
        </p:spPr>
        <p:txBody>
          <a:bodyPr lIns="0" rIns="0" tIns="0" bIns="0" anchor="ctr"/>
          <a:p>
            <a:r>
              <a:rPr lang="fr-FR">
                <a:latin typeface="Arial"/>
              </a:rPr>
              <a:t>Cliquez pour éditer le format du texte-titre</a:t>
            </a:r>
            <a:endParaRPr/>
          </a:p>
        </p:txBody>
      </p:sp>
      <p:sp>
        <p:nvSpPr>
          <p:cNvPr id="188"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2800">
                <a:latin typeface="Arial"/>
              </a:rPr>
              <a:t>Cliquez pour éditer le format du plan de texte</a:t>
            </a:r>
            <a:endParaRPr/>
          </a:p>
          <a:p>
            <a:pPr lvl="1">
              <a:buSzPct val="75000"/>
              <a:buFont typeface="StarSymbol"/>
              <a:buChar char=""/>
            </a:pPr>
            <a:r>
              <a:rPr lang="fr-FR" sz="2000">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
        <p:nvSpPr>
          <p:cNvPr id="189" name="PlaceHolder 3"/>
          <p:cNvSpPr>
            <a:spLocks noGrp="1"/>
          </p:cNvSpPr>
          <p:nvPr>
            <p:ph type="dt"/>
          </p:nvPr>
        </p:nvSpPr>
        <p:spPr>
          <a:xfrm>
            <a:off x="609480" y="6247440"/>
            <a:ext cx="2840400" cy="472680"/>
          </a:xfrm>
          <a:prstGeom prst="rect">
            <a:avLst/>
          </a:prstGeom>
        </p:spPr>
        <p:txBody>
          <a:bodyPr lIns="0" rIns="0" tIns="0" bIns="0"/>
          <a:p>
            <a:r>
              <a:rPr lang="fr-FR" sz="1400">
                <a:latin typeface="Times New Roman"/>
              </a:rPr>
              <a:t>&lt;date/heure&gt;</a:t>
            </a:r>
            <a:endParaRPr/>
          </a:p>
        </p:txBody>
      </p:sp>
      <p:sp>
        <p:nvSpPr>
          <p:cNvPr id="190" name="PlaceHolder 4"/>
          <p:cNvSpPr>
            <a:spLocks noGrp="1"/>
          </p:cNvSpPr>
          <p:nvPr>
            <p:ph type="ftr"/>
          </p:nvPr>
        </p:nvSpPr>
        <p:spPr>
          <a:xfrm>
            <a:off x="4169520" y="6247440"/>
            <a:ext cx="3864240" cy="472680"/>
          </a:xfrm>
          <a:prstGeom prst="rect">
            <a:avLst/>
          </a:prstGeom>
        </p:spPr>
        <p:txBody>
          <a:bodyPr lIns="0" rIns="0" tIns="0" bIns="0"/>
          <a:p>
            <a:pPr algn="ctr"/>
            <a:r>
              <a:rPr lang="fr-FR" sz="1400">
                <a:latin typeface="Times New Roman"/>
              </a:rPr>
              <a:t>&lt;pied de page&gt;</a:t>
            </a:r>
            <a:endParaRPr/>
          </a:p>
        </p:txBody>
      </p:sp>
      <p:sp>
        <p:nvSpPr>
          <p:cNvPr id="191" name="PlaceHolder 5"/>
          <p:cNvSpPr>
            <a:spLocks noGrp="1"/>
          </p:cNvSpPr>
          <p:nvPr>
            <p:ph type="sldNum"/>
          </p:nvPr>
        </p:nvSpPr>
        <p:spPr>
          <a:xfrm>
            <a:off x="8741520" y="6247440"/>
            <a:ext cx="2840400" cy="472680"/>
          </a:xfrm>
          <a:prstGeom prst="rect">
            <a:avLst/>
          </a:prstGeom>
        </p:spPr>
        <p:txBody>
          <a:bodyPr lIns="0" rIns="0" tIns="0" bIns="0"/>
          <a:p>
            <a:pPr algn="r"/>
            <a:fld id="{FE5289D4-2761-4CD7-B865-53151582E41E}"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26" name="Image 116" descr=""/>
          <p:cNvPicPr/>
          <p:nvPr/>
        </p:nvPicPr>
        <p:blipFill>
          <a:blip r:embed="rId2"/>
          <a:stretch/>
        </p:blipFill>
        <p:spPr>
          <a:xfrm>
            <a:off x="0" y="0"/>
            <a:ext cx="12191400" cy="6857640"/>
          </a:xfrm>
          <a:prstGeom prst="rect">
            <a:avLst/>
          </a:prstGeom>
          <a:ln>
            <a:noFill/>
          </a:ln>
        </p:spPr>
      </p:pic>
      <p:sp>
        <p:nvSpPr>
          <p:cNvPr id="227" name="PlaceHolder 1"/>
          <p:cNvSpPr>
            <a:spLocks noGrp="1"/>
          </p:cNvSpPr>
          <p:nvPr>
            <p:ph type="title"/>
          </p:nvPr>
        </p:nvSpPr>
        <p:spPr>
          <a:xfrm>
            <a:off x="609480" y="261000"/>
            <a:ext cx="10972440" cy="1131840"/>
          </a:xfrm>
          <a:prstGeom prst="rect">
            <a:avLst/>
          </a:prstGeom>
        </p:spPr>
        <p:txBody>
          <a:bodyPr lIns="0" rIns="0" tIns="0" bIns="0" anchor="ctr"/>
          <a:p>
            <a:r>
              <a:rPr lang="fr-FR" sz="4400">
                <a:latin typeface="Arial"/>
              </a:rPr>
              <a:t>Cliquez pour éditer le format du texte-titre</a:t>
            </a:r>
            <a:endParaRPr/>
          </a:p>
        </p:txBody>
      </p:sp>
      <p:sp>
        <p:nvSpPr>
          <p:cNvPr id="228" name="PlaceHolder 2"/>
          <p:cNvSpPr>
            <a:spLocks noGrp="1"/>
          </p:cNvSpPr>
          <p:nvPr>
            <p:ph type="body"/>
          </p:nvPr>
        </p:nvSpPr>
        <p:spPr>
          <a:xfrm>
            <a:off x="609480" y="1654560"/>
            <a:ext cx="10972440" cy="3976920"/>
          </a:xfrm>
          <a:prstGeom prst="rect">
            <a:avLst/>
          </a:prstGeom>
        </p:spPr>
        <p:txBody>
          <a:bodyPr lIns="0" rIns="0" tIns="0" bIns="0"/>
          <a:p>
            <a:pPr>
              <a:buSzPct val="45000"/>
              <a:buFont typeface="StarSymbol"/>
              <a:buChar char=""/>
            </a:pPr>
            <a:r>
              <a:rPr lang="fr-FR" sz="28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800">
                <a:latin typeface="Arial"/>
              </a:rPr>
              <a:t>Troisième niveau de plan</a:t>
            </a:r>
            <a:endParaRPr/>
          </a:p>
          <a:p>
            <a:pPr lvl="3">
              <a:buSzPct val="75000"/>
              <a:buFont typeface="StarSymbol"/>
              <a:buChar char=""/>
            </a:pPr>
            <a:r>
              <a:rPr lang="fr-FR" sz="2800">
                <a:latin typeface="Arial"/>
              </a:rPr>
              <a:t>Quatrième niveau de plan</a:t>
            </a:r>
            <a:endParaRPr/>
          </a:p>
          <a:p>
            <a:pPr lvl="4">
              <a:buSzPct val="45000"/>
              <a:buFont typeface="StarSymbol"/>
              <a:buChar char=""/>
            </a:pPr>
            <a:r>
              <a:rPr lang="fr-FR" sz="2800">
                <a:latin typeface="Arial"/>
              </a:rPr>
              <a:t>Cinquième niveau de plan</a:t>
            </a:r>
            <a:endParaRPr/>
          </a:p>
          <a:p>
            <a:pPr lvl="5">
              <a:buSzPct val="45000"/>
              <a:buFont typeface="StarSymbol"/>
              <a:buChar char=""/>
            </a:pPr>
            <a:r>
              <a:rPr lang="fr-FR" sz="2800">
                <a:latin typeface="Arial"/>
              </a:rPr>
              <a:t>Sixième niveau de plan</a:t>
            </a:r>
            <a:endParaRPr/>
          </a:p>
          <a:p>
            <a:pPr lvl="6">
              <a:buSzPct val="45000"/>
              <a:buFont typeface="StarSymbol"/>
              <a:buChar char=""/>
            </a:pPr>
            <a:r>
              <a:rPr lang="fr-FR" sz="28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2.gif"/><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3.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4.gif"/><Relationship Id="rId2"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slideLayout" Target="../slideLayouts/slideLayout51.xml"/>
</Relationships>
</file>

<file path=ppt/slides/_rels/slide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6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image" Target="../media/image25.gif"/><Relationship Id="rId3" Type="http://schemas.openxmlformats.org/officeDocument/2006/relationships/image" Target="../media/image26.gif"/><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image" Target="../media/image28.gif"/><Relationship Id="rId3"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lang="fr-FR" sz="6000" strike="noStrike">
                <a:solidFill>
                  <a:srgbClr val="000000"/>
                </a:solidFill>
                <a:latin typeface="Calibri Light"/>
              </a:rPr>
              <a:t>Satellites météorologiques</a:t>
            </a:r>
            <a:endParaRPr/>
          </a:p>
        </p:txBody>
      </p:sp>
      <p:sp>
        <p:nvSpPr>
          <p:cNvPr id="269" name="CustomShape 2"/>
          <p:cNvSpPr/>
          <p:nvPr/>
        </p:nvSpPr>
        <p:spPr>
          <a:xfrm>
            <a:off x="0" y="5171760"/>
            <a:ext cx="9143280" cy="1307880"/>
          </a:xfrm>
          <a:prstGeom prst="rect">
            <a:avLst/>
          </a:prstGeom>
          <a:noFill/>
          <a:ln>
            <a:noFill/>
          </a:ln>
        </p:spPr>
        <p:style>
          <a:lnRef idx="0"/>
          <a:fillRef idx="0"/>
          <a:effectRef idx="0"/>
          <a:fontRef idx="minor"/>
        </p:style>
        <p:txBody>
          <a:bodyPr lIns="90000" rIns="90000" tIns="45000" bIns="45000"/>
          <a:p>
            <a:pPr>
              <a:lnSpc>
                <a:spcPct val="100000"/>
              </a:lnSpc>
            </a:pPr>
            <a:r>
              <a:rPr lang="fr-FR" sz="2400" strike="noStrike">
                <a:solidFill>
                  <a:srgbClr val="000000"/>
                </a:solidFill>
                <a:latin typeface="Calibri"/>
              </a:rPr>
              <a:t>Aurélien Argoud</a:t>
            </a:r>
            <a:endParaRPr/>
          </a:p>
          <a:p>
            <a:pPr>
              <a:lnSpc>
                <a:spcPct val="100000"/>
              </a:lnSpc>
            </a:pPr>
            <a:r>
              <a:rPr lang="fr-FR" sz="2400" strike="noStrike">
                <a:solidFill>
                  <a:srgbClr val="000000"/>
                </a:solidFill>
                <a:latin typeface="Calibri"/>
              </a:rPr>
              <a:t>Aurélien Chemier </a:t>
            </a:r>
            <a:endParaRPr/>
          </a:p>
          <a:p>
            <a:pPr>
              <a:lnSpc>
                <a:spcPct val="100000"/>
              </a:lnSpc>
            </a:pPr>
            <a:r>
              <a:rPr lang="fr-FR" sz="2400" strike="noStrike">
                <a:solidFill>
                  <a:srgbClr val="000000"/>
                </a:solidFill>
                <a:latin typeface="Calibri"/>
              </a:rPr>
              <a:t>Master 2 informatique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Les radiomètres dans les satellites</a:t>
            </a:r>
            <a:endParaRPr/>
          </a:p>
        </p:txBody>
      </p:sp>
      <p:sp>
        <p:nvSpPr>
          <p:cNvPr id="295" name="CustomShape 2"/>
          <p:cNvSpPr/>
          <p:nvPr/>
        </p:nvSpPr>
        <p:spPr>
          <a:xfrm>
            <a:off x="609480" y="1654560"/>
            <a:ext cx="5354280" cy="3976920"/>
          </a:xfrm>
          <a:prstGeom prst="rect">
            <a:avLst/>
          </a:prstGeom>
          <a:noFill/>
          <a:ln>
            <a:noFill/>
          </a:ln>
        </p:spPr>
        <p:style>
          <a:lnRef idx="0"/>
          <a:fillRef idx="0"/>
          <a:effectRef idx="0"/>
          <a:fontRef idx="minor"/>
        </p:style>
        <p:txBody>
          <a:bodyPr lIns="0" rIns="0" tIns="0" bIns="0"/>
          <a:p>
            <a:pPr>
              <a:lnSpc>
                <a:spcPct val="100000"/>
              </a:lnSpc>
              <a:buFont typeface="Liberation Serif"/>
              <a:buAutoNum type="arabicParenR"/>
            </a:pPr>
            <a:r>
              <a:rPr lang="fr-FR" sz="2400" strike="noStrike">
                <a:solidFill>
                  <a:srgbClr val="000000"/>
                </a:solidFill>
                <a:latin typeface="Calibri"/>
              </a:rPr>
              <a:t>Deux types de radiomètres :</a:t>
            </a:r>
            <a:endParaRPr/>
          </a:p>
          <a:p>
            <a:pPr>
              <a:lnSpc>
                <a:spcPct val="100000"/>
              </a:lnSpc>
              <a:buFont typeface="Liberation Serif"/>
              <a:buAutoNum type="arabicParenR"/>
            </a:pPr>
            <a:endParaRPr/>
          </a:p>
          <a:p>
            <a:pPr>
              <a:lnSpc>
                <a:spcPct val="90000"/>
              </a:lnSpc>
              <a:buFont typeface="Liberation Serif"/>
              <a:buAutoNum type="arabicParenR"/>
            </a:pPr>
            <a:r>
              <a:rPr lang="fr-FR" sz="2400" strike="noStrike">
                <a:solidFill>
                  <a:srgbClr val="000000"/>
                </a:solidFill>
                <a:latin typeface="Calibri"/>
              </a:rPr>
              <a:t>Radiomètres-imageurs :</a:t>
            </a:r>
            <a:endParaRPr/>
          </a:p>
          <a:p>
            <a:pPr lvl="1">
              <a:lnSpc>
                <a:spcPct val="90000"/>
              </a:lnSpc>
              <a:buSzPct val="45000"/>
              <a:buFont typeface="StarSymbol"/>
              <a:buChar char=""/>
            </a:pPr>
            <a:r>
              <a:rPr lang="fr-FR" sz="2400" strike="noStrike">
                <a:solidFill>
                  <a:srgbClr val="000000"/>
                </a:solidFill>
                <a:latin typeface="Calibri"/>
              </a:rPr>
              <a:t>Bande large et peu de canaux.</a:t>
            </a:r>
            <a:endParaRPr/>
          </a:p>
          <a:p>
            <a:pPr lvl="1">
              <a:lnSpc>
                <a:spcPct val="90000"/>
              </a:lnSpc>
              <a:buSzPct val="45000"/>
              <a:buFont typeface="StarSymbol"/>
              <a:buChar char=""/>
            </a:pPr>
            <a:r>
              <a:rPr lang="fr-FR" sz="2400" strike="noStrike">
                <a:solidFill>
                  <a:srgbClr val="000000"/>
                </a:solidFill>
                <a:latin typeface="Calibri"/>
              </a:rPr>
              <a:t>Météosat 1 à 7 → 3 canaux.</a:t>
            </a:r>
            <a:endParaRPr/>
          </a:p>
          <a:p>
            <a:pPr lvl="1">
              <a:lnSpc>
                <a:spcPct val="90000"/>
              </a:lnSpc>
              <a:buSzPct val="45000"/>
              <a:buFont typeface="StarSymbol"/>
              <a:buChar char=""/>
            </a:pPr>
            <a:r>
              <a:rPr lang="fr-FR" sz="2400" strike="noStrike">
                <a:solidFill>
                  <a:srgbClr val="000000"/>
                </a:solidFill>
                <a:latin typeface="Calibri"/>
              </a:rPr>
              <a:t> </a:t>
            </a:r>
            <a:r>
              <a:rPr lang="fr-FR" sz="2400" strike="noStrike">
                <a:solidFill>
                  <a:srgbClr val="000000"/>
                </a:solidFill>
                <a:latin typeface="Calibri"/>
              </a:rPr>
              <a:t>MGS-1 et 2 → 12 canaux.</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100000"/>
              </a:lnSpc>
            </a:pPr>
            <a:endParaRPr/>
          </a:p>
          <a:p>
            <a:pPr>
              <a:lnSpc>
                <a:spcPct val="100000"/>
              </a:lnSpc>
            </a:pPr>
            <a:endParaRPr/>
          </a:p>
        </p:txBody>
      </p:sp>
      <p:sp>
        <p:nvSpPr>
          <p:cNvPr id="296" name="CustomShape 3"/>
          <p:cNvSpPr/>
          <p:nvPr/>
        </p:nvSpPr>
        <p:spPr>
          <a:xfrm>
            <a:off x="6408000" y="2232000"/>
            <a:ext cx="4768920" cy="2697120"/>
          </a:xfrm>
          <a:prstGeom prst="rect">
            <a:avLst/>
          </a:prstGeom>
          <a:noFill/>
          <a:ln>
            <a:noFill/>
          </a:ln>
        </p:spPr>
        <p:style>
          <a:lnRef idx="0"/>
          <a:fillRef idx="0"/>
          <a:effectRef idx="0"/>
          <a:fontRef idx="minor"/>
        </p:style>
        <p:txBody>
          <a:bodyPr lIns="90000" rIns="90000" tIns="45000" bIns="45000"/>
          <a:p>
            <a:pPr>
              <a:lnSpc>
                <a:spcPct val="90000"/>
              </a:lnSpc>
              <a:buFont typeface="Liberation Serif"/>
              <a:buAutoNum type="arabicParenR"/>
            </a:pPr>
            <a:r>
              <a:rPr lang="fr-FR" sz="2400" strike="noStrike">
                <a:solidFill>
                  <a:srgbClr val="000000"/>
                </a:solidFill>
                <a:latin typeface="Calibri"/>
              </a:rPr>
              <a:t>Radiomètres-sondeurs :</a:t>
            </a:r>
            <a:endParaRPr/>
          </a:p>
          <a:p>
            <a:pPr lvl="1">
              <a:lnSpc>
                <a:spcPct val="90000"/>
              </a:lnSpc>
              <a:buSzPct val="45000"/>
              <a:buFont typeface="StarSymbol"/>
              <a:buChar char=""/>
            </a:pPr>
            <a:r>
              <a:rPr lang="fr-FR" sz="2400" strike="noStrike">
                <a:solidFill>
                  <a:srgbClr val="000000"/>
                </a:solidFill>
                <a:latin typeface="Calibri"/>
              </a:rPr>
              <a:t>beaucoup de canaux.</a:t>
            </a:r>
            <a:endParaRPr/>
          </a:p>
          <a:p>
            <a:pPr lvl="1">
              <a:lnSpc>
                <a:spcPct val="90000"/>
              </a:lnSpc>
              <a:buSzPct val="45000"/>
              <a:buFont typeface="StarSymbol"/>
              <a:buChar char=""/>
            </a:pPr>
            <a:r>
              <a:rPr lang="fr-FR" sz="2400" strike="noStrike">
                <a:solidFill>
                  <a:srgbClr val="000000"/>
                </a:solidFill>
                <a:latin typeface="Calibri"/>
              </a:rPr>
              <a:t>NOAA</a:t>
            </a:r>
            <a:endParaRPr/>
          </a:p>
          <a:p>
            <a:pPr lvl="2">
              <a:lnSpc>
                <a:spcPct val="90000"/>
              </a:lnSpc>
              <a:buSzPct val="45000"/>
              <a:buFont typeface="StarSymbol"/>
              <a:buChar char=""/>
            </a:pPr>
            <a:r>
              <a:rPr lang="fr-FR" sz="2400" strike="noStrike">
                <a:solidFill>
                  <a:srgbClr val="000000"/>
                </a:solidFill>
                <a:latin typeface="Calibri"/>
              </a:rPr>
              <a:t>19 canaux infrarouge</a:t>
            </a:r>
            <a:endParaRPr/>
          </a:p>
          <a:p>
            <a:pPr lvl="2">
              <a:lnSpc>
                <a:spcPct val="90000"/>
              </a:lnSpc>
              <a:buSzPct val="45000"/>
              <a:buFont typeface="StarSymbol"/>
              <a:buChar char=""/>
            </a:pPr>
            <a:r>
              <a:rPr lang="fr-FR" sz="2400" strike="noStrike">
                <a:solidFill>
                  <a:srgbClr val="000000"/>
                </a:solidFill>
                <a:latin typeface="Calibri"/>
              </a:rPr>
              <a:t> </a:t>
            </a:r>
            <a:r>
              <a:rPr lang="fr-FR" sz="2400" strike="noStrike">
                <a:solidFill>
                  <a:srgbClr val="000000"/>
                </a:solidFill>
                <a:latin typeface="Calibri"/>
              </a:rPr>
              <a:t>20 canaux micro-ondes</a:t>
            </a:r>
            <a:endParaRPr/>
          </a:p>
          <a:p>
            <a:pPr>
              <a:lnSpc>
                <a:spcPct val="9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Balayage :</a:t>
            </a:r>
            <a:r>
              <a:rPr lang="fr-FR" sz="3690" strike="noStrike">
                <a:latin typeface="Arial"/>
              </a:rPr>
              <a:t>	</a:t>
            </a:r>
            <a:endParaRPr/>
          </a:p>
        </p:txBody>
      </p:sp>
      <p:sp>
        <p:nvSpPr>
          <p:cNvPr id="298" name="CustomShape 2"/>
          <p:cNvSpPr/>
          <p:nvPr/>
        </p:nvSpPr>
        <p:spPr>
          <a:xfrm>
            <a:off x="432000" y="1593360"/>
            <a:ext cx="4768920" cy="2222280"/>
          </a:xfrm>
          <a:prstGeom prst="rect">
            <a:avLst/>
          </a:prstGeom>
          <a:noFill/>
          <a:ln>
            <a:noFill/>
          </a:ln>
        </p:spPr>
        <p:style>
          <a:lnRef idx="0"/>
          <a:fillRef idx="0"/>
          <a:effectRef idx="0"/>
          <a:fontRef idx="minor"/>
        </p:style>
        <p:txBody>
          <a:bodyPr lIns="90000" rIns="90000" tIns="45000" bIns="45000"/>
          <a:p>
            <a:pPr algn="ctr">
              <a:lnSpc>
                <a:spcPct val="90000"/>
              </a:lnSpc>
              <a:buSzPct val="45000"/>
              <a:buFont typeface="StarSymbol"/>
              <a:buChar char="l"/>
            </a:pPr>
            <a:r>
              <a:rPr lang="fr-FR" sz="2400" strike="noStrike">
                <a:solidFill>
                  <a:srgbClr val="000000"/>
                </a:solidFill>
                <a:latin typeface="Calibri"/>
              </a:rPr>
              <a:t> </a:t>
            </a:r>
            <a:r>
              <a:rPr lang="fr-FR" sz="2400" strike="noStrike">
                <a:solidFill>
                  <a:srgbClr val="000000"/>
                </a:solidFill>
                <a:latin typeface="Calibri"/>
              </a:rPr>
              <a:t>miroir tournant :</a:t>
            </a:r>
            <a:endParaRPr/>
          </a:p>
          <a:p>
            <a:pPr>
              <a:lnSpc>
                <a:spcPct val="90000"/>
              </a:lnSpc>
            </a:pPr>
            <a:endParaRPr/>
          </a:p>
          <a:p>
            <a:pPr>
              <a:lnSpc>
                <a:spcPct val="90000"/>
              </a:lnSpc>
            </a:pPr>
            <a:endParaRPr/>
          </a:p>
        </p:txBody>
      </p:sp>
      <p:pic>
        <p:nvPicPr>
          <p:cNvPr id="299" name="" descr=""/>
          <p:cNvPicPr/>
          <p:nvPr/>
        </p:nvPicPr>
        <p:blipFill>
          <a:blip r:embed="rId1"/>
          <a:stretch/>
        </p:blipFill>
        <p:spPr>
          <a:xfrm>
            <a:off x="1005840" y="2236680"/>
            <a:ext cx="3745800" cy="4098960"/>
          </a:xfrm>
          <a:prstGeom prst="rect">
            <a:avLst/>
          </a:prstGeom>
          <a:ln>
            <a:noFill/>
          </a:ln>
        </p:spPr>
      </p:pic>
      <p:sp>
        <p:nvSpPr>
          <p:cNvPr id="300" name="CustomShape 3"/>
          <p:cNvSpPr/>
          <p:nvPr/>
        </p:nvSpPr>
        <p:spPr>
          <a:xfrm>
            <a:off x="6183000" y="1656000"/>
            <a:ext cx="3896640" cy="575640"/>
          </a:xfrm>
          <a:prstGeom prst="rect">
            <a:avLst/>
          </a:prstGeom>
          <a:noFill/>
          <a:ln>
            <a:noFill/>
          </a:ln>
        </p:spPr>
        <p:style>
          <a:lnRef idx="0"/>
          <a:fillRef idx="0"/>
          <a:effectRef idx="0"/>
          <a:fontRef idx="minor"/>
        </p:style>
        <p:txBody>
          <a:bodyPr lIns="0" rIns="0" tIns="0" bIns="0"/>
          <a:p>
            <a:pPr lvl="1" algn="ctr">
              <a:lnSpc>
                <a:spcPct val="90000"/>
              </a:lnSpc>
              <a:buSzPct val="45000"/>
              <a:buFont typeface="StarSymbol"/>
              <a:buChar char="l"/>
            </a:pPr>
            <a:r>
              <a:rPr lang="fr-FR" sz="2400" strike="noStrike">
                <a:solidFill>
                  <a:srgbClr val="000000"/>
                </a:solidFill>
                <a:latin typeface="Calibri"/>
              </a:rPr>
              <a:t>Association de detecteurs :</a:t>
            </a:r>
            <a:endParaRPr/>
          </a:p>
        </p:txBody>
      </p:sp>
      <p:pic>
        <p:nvPicPr>
          <p:cNvPr id="301" name="" descr=""/>
          <p:cNvPicPr/>
          <p:nvPr/>
        </p:nvPicPr>
        <p:blipFill>
          <a:blip r:embed="rId2"/>
          <a:stretch/>
        </p:blipFill>
        <p:spPr>
          <a:xfrm>
            <a:off x="6768000" y="2232000"/>
            <a:ext cx="3311640" cy="41036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Balayage :</a:t>
            </a:r>
            <a:r>
              <a:rPr lang="fr-FR" sz="3690" strike="noStrike">
                <a:latin typeface="Arial"/>
              </a:rPr>
              <a:t>	</a:t>
            </a:r>
            <a:endParaRPr/>
          </a:p>
        </p:txBody>
      </p:sp>
      <p:sp>
        <p:nvSpPr>
          <p:cNvPr id="303" name="CustomShape 2"/>
          <p:cNvSpPr/>
          <p:nvPr/>
        </p:nvSpPr>
        <p:spPr>
          <a:xfrm>
            <a:off x="3294720" y="1593360"/>
            <a:ext cx="4768920" cy="2222280"/>
          </a:xfrm>
          <a:prstGeom prst="rect">
            <a:avLst/>
          </a:prstGeom>
          <a:noFill/>
          <a:ln>
            <a:noFill/>
          </a:ln>
        </p:spPr>
        <p:style>
          <a:lnRef idx="0"/>
          <a:fillRef idx="0"/>
          <a:effectRef idx="0"/>
          <a:fontRef idx="minor"/>
        </p:style>
        <p:txBody>
          <a:bodyPr lIns="90000" rIns="90000" tIns="45000" bIns="45000"/>
          <a:p>
            <a:pPr algn="ctr">
              <a:lnSpc>
                <a:spcPct val="90000"/>
              </a:lnSpc>
              <a:buSzPct val="45000"/>
              <a:buFont typeface="StarSymbol"/>
              <a:buChar char="l"/>
            </a:pPr>
            <a:r>
              <a:rPr lang="fr-FR" sz="2400" strike="noStrike">
                <a:solidFill>
                  <a:srgbClr val="000000"/>
                </a:solidFill>
                <a:latin typeface="Calibri"/>
              </a:rPr>
              <a:t> </a:t>
            </a:r>
            <a:r>
              <a:rPr lang="fr-FR" sz="2400" strike="noStrike">
                <a:solidFill>
                  <a:srgbClr val="000000"/>
                </a:solidFill>
                <a:latin typeface="Calibri"/>
              </a:rPr>
              <a:t>Rotation du satellite:</a:t>
            </a:r>
            <a:endParaRPr/>
          </a:p>
          <a:p>
            <a:pPr>
              <a:lnSpc>
                <a:spcPct val="90000"/>
              </a:lnSpc>
            </a:pPr>
            <a:endParaRPr/>
          </a:p>
          <a:p>
            <a:pPr>
              <a:lnSpc>
                <a:spcPct val="90000"/>
              </a:lnSpc>
            </a:pPr>
            <a:endParaRPr/>
          </a:p>
        </p:txBody>
      </p:sp>
      <p:pic>
        <p:nvPicPr>
          <p:cNvPr id="304" name="" descr=""/>
          <p:cNvPicPr/>
          <p:nvPr/>
        </p:nvPicPr>
        <p:blipFill>
          <a:blip r:embed="rId1"/>
          <a:stretch/>
        </p:blipFill>
        <p:spPr>
          <a:xfrm>
            <a:off x="3784320" y="2736000"/>
            <a:ext cx="4567320" cy="2375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Radar :</a:t>
            </a:r>
            <a:r>
              <a:rPr lang="fr-FR" sz="3690" strike="noStrike">
                <a:latin typeface="Arial"/>
              </a:rPr>
              <a:t>	</a:t>
            </a:r>
            <a:endParaRPr/>
          </a:p>
        </p:txBody>
      </p:sp>
      <p:sp>
        <p:nvSpPr>
          <p:cNvPr id="306" name="CustomShape 2"/>
          <p:cNvSpPr/>
          <p:nvPr/>
        </p:nvSpPr>
        <p:spPr>
          <a:xfrm>
            <a:off x="720000" y="1512000"/>
            <a:ext cx="5111640" cy="222228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l"/>
            </a:pPr>
            <a:r>
              <a:rPr lang="fr-FR" sz="2400" strike="noStrike">
                <a:solidFill>
                  <a:srgbClr val="000000"/>
                </a:solidFill>
                <a:latin typeface="Calibri"/>
              </a:rPr>
              <a:t>Longeur d'onde centimetrique</a:t>
            </a:r>
            <a:endParaRPr/>
          </a:p>
          <a:p>
            <a:pPr lvl="2">
              <a:lnSpc>
                <a:spcPct val="90000"/>
              </a:lnSpc>
              <a:buSzPct val="45000"/>
              <a:buFont typeface="StarSymbol"/>
              <a:buChar char="l"/>
            </a:pPr>
            <a:r>
              <a:rPr lang="fr-FR" sz="2400" strike="noStrike">
                <a:solidFill>
                  <a:srgbClr val="000000"/>
                </a:solidFill>
                <a:latin typeface="Calibri"/>
              </a:rPr>
              <a:t>Peu absorbée pas les nuages</a:t>
            </a:r>
            <a:endParaRPr/>
          </a:p>
          <a:p>
            <a:pPr>
              <a:lnSpc>
                <a:spcPct val="90000"/>
              </a:lnSpc>
            </a:pPr>
            <a:endParaRPr/>
          </a:p>
          <a:p>
            <a:pPr>
              <a:lnSpc>
                <a:spcPct val="90000"/>
              </a:lnSpc>
            </a:pPr>
            <a:endParaRPr/>
          </a:p>
        </p:txBody>
      </p:sp>
      <p:pic>
        <p:nvPicPr>
          <p:cNvPr id="307" name="" descr=""/>
          <p:cNvPicPr/>
          <p:nvPr/>
        </p:nvPicPr>
        <p:blipFill>
          <a:blip r:embed="rId1"/>
          <a:stretch/>
        </p:blipFill>
        <p:spPr>
          <a:xfrm>
            <a:off x="3960000" y="2808000"/>
            <a:ext cx="4666680" cy="2475720"/>
          </a:xfrm>
          <a:prstGeom prst="rect">
            <a:avLst/>
          </a:prstGeom>
          <a:ln>
            <a:noFill/>
          </a:ln>
        </p:spPr>
      </p:pic>
      <p:sp>
        <p:nvSpPr>
          <p:cNvPr id="308" name="CustomShape 3"/>
          <p:cNvSpPr/>
          <p:nvPr/>
        </p:nvSpPr>
        <p:spPr>
          <a:xfrm>
            <a:off x="504000" y="3240000"/>
            <a:ext cx="3383640" cy="188748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l"/>
            </a:pPr>
            <a:r>
              <a:rPr lang="fr-FR" sz="2400" strike="noStrike">
                <a:solidFill>
                  <a:srgbClr val="000000"/>
                </a:solidFill>
                <a:latin typeface="Calibri"/>
              </a:rPr>
              <a:t>Données altimétriques</a:t>
            </a:r>
            <a:endParaRPr/>
          </a:p>
          <a:p>
            <a:pPr>
              <a:lnSpc>
                <a:spcPct val="90000"/>
              </a:lnSpc>
            </a:pPr>
            <a:endParaRPr/>
          </a:p>
          <a:p>
            <a:pPr>
              <a:lnSpc>
                <a:spcPct val="90000"/>
              </a:lnSpc>
            </a:pPr>
            <a:endParaRPr/>
          </a:p>
          <a:p>
            <a:pPr>
              <a:lnSpc>
                <a:spcPct val="90000"/>
              </a:lnSpc>
            </a:pPr>
            <a:endParaRPr/>
          </a:p>
        </p:txBody>
      </p:sp>
      <p:sp>
        <p:nvSpPr>
          <p:cNvPr id="309" name="CustomShape 4"/>
          <p:cNvSpPr/>
          <p:nvPr/>
        </p:nvSpPr>
        <p:spPr>
          <a:xfrm>
            <a:off x="8280000" y="3224160"/>
            <a:ext cx="3383640" cy="1887480"/>
          </a:xfrm>
          <a:prstGeom prst="rect">
            <a:avLst/>
          </a:prstGeom>
          <a:noFill/>
          <a:ln>
            <a:noFill/>
          </a:ln>
        </p:spPr>
        <p:style>
          <a:lnRef idx="0"/>
          <a:fillRef idx="0"/>
          <a:effectRef idx="0"/>
          <a:fontRef idx="minor"/>
        </p:style>
        <p:txBody>
          <a:bodyPr lIns="90000" rIns="90000" tIns="45000" bIns="45000"/>
          <a:p>
            <a:pPr lvl="1">
              <a:lnSpc>
                <a:spcPct val="90000"/>
              </a:lnSpc>
              <a:buSzPct val="45000"/>
              <a:buFont typeface="StarSymbol"/>
              <a:buChar char="l"/>
            </a:pPr>
            <a:r>
              <a:rPr lang="fr-FR" sz="2400" strike="noStrike">
                <a:solidFill>
                  <a:srgbClr val="000000"/>
                </a:solidFill>
                <a:latin typeface="Calibri"/>
              </a:rPr>
              <a:t>Radars imageurs</a:t>
            </a:r>
            <a:endParaRPr/>
          </a:p>
          <a:p>
            <a:pPr>
              <a:lnSpc>
                <a:spcPct val="90000"/>
              </a:lnSpc>
            </a:pPr>
            <a:endParaRPr/>
          </a:p>
          <a:p>
            <a:pPr>
              <a:lnSpc>
                <a:spcPct val="90000"/>
              </a:lnSpc>
            </a:pPr>
            <a:endParaRPr/>
          </a:p>
          <a:p>
            <a:pPr>
              <a:lnSpc>
                <a:spcPct val="9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Traitement des images</a:t>
            </a:r>
            <a:endParaRPr/>
          </a:p>
        </p:txBody>
      </p:sp>
      <p:pic>
        <p:nvPicPr>
          <p:cNvPr id="311" name="" descr=""/>
          <p:cNvPicPr/>
          <p:nvPr/>
        </p:nvPicPr>
        <p:blipFill>
          <a:blip r:embed="rId1"/>
          <a:stretch/>
        </p:blipFill>
        <p:spPr>
          <a:xfrm>
            <a:off x="6048000" y="1728000"/>
            <a:ext cx="5687640" cy="4823640"/>
          </a:xfrm>
          <a:prstGeom prst="rect">
            <a:avLst/>
          </a:prstGeom>
          <a:ln>
            <a:noFill/>
          </a:ln>
        </p:spPr>
      </p:pic>
      <p:sp>
        <p:nvSpPr>
          <p:cNvPr id="312" name="CustomShape 2"/>
          <p:cNvSpPr/>
          <p:nvPr/>
        </p:nvSpPr>
        <p:spPr>
          <a:xfrm>
            <a:off x="792360" y="1512000"/>
            <a:ext cx="5111640" cy="364752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
            </a:pPr>
            <a:r>
              <a:rPr lang="fr-FR" sz="2400" strike="noStrike">
                <a:solidFill>
                  <a:srgbClr val="000000"/>
                </a:solidFill>
                <a:latin typeface="Calibri"/>
              </a:rPr>
              <a:t>Différents</a:t>
            </a:r>
            <a:r>
              <a:rPr lang="fr-FR" sz="2400" strike="noStrike">
                <a:solidFill>
                  <a:srgbClr val="000000"/>
                </a:solidFill>
                <a:latin typeface="Calibri"/>
              </a:rPr>
              <a:t> canaux = différentes données</a:t>
            </a:r>
            <a:endParaRPr/>
          </a:p>
          <a:p>
            <a:pPr>
              <a:lnSpc>
                <a:spcPct val="90000"/>
              </a:lnSpc>
            </a:pPr>
            <a:endParaRPr/>
          </a:p>
          <a:p>
            <a:pPr>
              <a:lnSpc>
                <a:spcPct val="90000"/>
              </a:lnSpc>
              <a:buSzPct val="45000"/>
              <a:buFont typeface="StarSymbol"/>
              <a:buChar char=""/>
            </a:pPr>
            <a:r>
              <a:rPr lang="fr-FR" sz="2400" strike="noStrike">
                <a:solidFill>
                  <a:srgbClr val="000000"/>
                </a:solidFill>
                <a:latin typeface="Calibri"/>
              </a:rPr>
              <a:t>0,5/0,8 </a:t>
            </a:r>
            <a:r>
              <a:rPr lang="fr-FR" sz="2400" strike="noStrike">
                <a:solidFill>
                  <a:srgbClr val="000000"/>
                </a:solidFill>
                <a:latin typeface="Calibri"/>
                <a:ea typeface="Calibri"/>
              </a:rPr>
              <a:t>μ</a:t>
            </a:r>
            <a:r>
              <a:rPr lang="fr-FR" sz="2400" strike="noStrike">
                <a:solidFill>
                  <a:srgbClr val="000000"/>
                </a:solidFill>
                <a:latin typeface="Calibri"/>
                <a:ea typeface="Calibri"/>
              </a:rPr>
              <a:t>m</a:t>
            </a:r>
            <a:r>
              <a:rPr lang="fr-FR" sz="2400" strike="noStrike">
                <a:solidFill>
                  <a:srgbClr val="000000"/>
                </a:solidFill>
                <a:latin typeface="Calibri"/>
              </a:rPr>
              <a:t> → nuage et pluie</a:t>
            </a:r>
            <a:endParaRPr/>
          </a:p>
          <a:p>
            <a:pPr>
              <a:lnSpc>
                <a:spcPct val="90000"/>
              </a:lnSpc>
              <a:buSzPct val="45000"/>
              <a:buFont typeface="StarSymbol"/>
              <a:buChar char=""/>
            </a:pPr>
            <a:endParaRPr/>
          </a:p>
          <a:p>
            <a:pPr>
              <a:lnSpc>
                <a:spcPct val="90000"/>
              </a:lnSpc>
              <a:buSzPct val="45000"/>
              <a:buFont typeface="StarSymbol"/>
              <a:buChar char=""/>
            </a:pPr>
            <a:endParaRPr/>
          </a:p>
          <a:p>
            <a:pPr>
              <a:lnSpc>
                <a:spcPct val="90000"/>
              </a:lnSpc>
              <a:buSzPct val="45000"/>
              <a:buFont typeface="StarSymbol"/>
              <a:buChar char=""/>
            </a:pPr>
            <a:r>
              <a:rPr lang="fr-FR" sz="2400" strike="noStrike">
                <a:solidFill>
                  <a:srgbClr val="000000"/>
                </a:solidFill>
                <a:latin typeface="Calibri"/>
              </a:rPr>
              <a:t>3/5 </a:t>
            </a:r>
            <a:r>
              <a:rPr lang="fr-FR" sz="2400" strike="noStrike">
                <a:solidFill>
                  <a:srgbClr val="000000"/>
                </a:solidFill>
                <a:latin typeface="Calibri"/>
                <a:ea typeface="Calibri"/>
              </a:rPr>
              <a:t>μ</a:t>
            </a:r>
            <a:r>
              <a:rPr lang="fr-FR" sz="2400" strike="noStrike">
                <a:solidFill>
                  <a:srgbClr val="000000"/>
                </a:solidFill>
                <a:latin typeface="Calibri"/>
                <a:ea typeface="Calibri"/>
              </a:rPr>
              <a:t>m → température sol/mer.</a:t>
            </a:r>
            <a:endParaRPr/>
          </a:p>
          <a:p>
            <a:pPr>
              <a:lnSpc>
                <a:spcPct val="90000"/>
              </a:lnSpc>
              <a:buSzPct val="45000"/>
              <a:buFont typeface="StarSymbol"/>
              <a:buChar char=""/>
            </a:pPr>
            <a:endParaRPr/>
          </a:p>
          <a:p>
            <a:pPr>
              <a:lnSpc>
                <a:spcPct val="90000"/>
              </a:lnSpc>
              <a:buSzPct val="45000"/>
              <a:buFont typeface="StarSymbol"/>
              <a:buChar char=""/>
            </a:pPr>
            <a:endParaRPr/>
          </a:p>
          <a:p>
            <a:pPr>
              <a:lnSpc>
                <a:spcPct val="90000"/>
              </a:lnSpc>
              <a:buSzPct val="45000"/>
              <a:buFont typeface="StarSymbol"/>
              <a:buChar char=""/>
            </a:pPr>
            <a:r>
              <a:rPr lang="fr-FR" sz="2400" strike="noStrike">
                <a:solidFill>
                  <a:srgbClr val="000000"/>
                </a:solidFill>
                <a:latin typeface="Calibri"/>
                <a:ea typeface="Calibri"/>
              </a:rPr>
              <a:t>5/8 </a:t>
            </a:r>
            <a:r>
              <a:rPr lang="fr-FR" sz="2400" strike="noStrike">
                <a:solidFill>
                  <a:srgbClr val="000000"/>
                </a:solidFill>
                <a:latin typeface="Calibri"/>
                <a:ea typeface="Calibri"/>
              </a:rPr>
              <a:t>μ</a:t>
            </a:r>
            <a:r>
              <a:rPr lang="fr-FR" sz="2400" strike="noStrike">
                <a:solidFill>
                  <a:srgbClr val="000000"/>
                </a:solidFill>
                <a:latin typeface="Calibri"/>
                <a:ea typeface="Calibri"/>
              </a:rPr>
              <a:t>m → vapeur d'eau</a:t>
            </a:r>
            <a:endParaRPr/>
          </a:p>
          <a:p>
            <a:pPr>
              <a:lnSpc>
                <a:spcPct val="90000"/>
              </a:lnSpc>
              <a:buSzPct val="45000"/>
              <a:buFont typeface="StarSymbol"/>
              <a:buChar char=""/>
            </a:pPr>
            <a:endParaRPr/>
          </a:p>
          <a:p>
            <a:pPr>
              <a:lnSpc>
                <a:spcPct val="90000"/>
              </a:lnSpc>
            </a:pPr>
            <a:endParaRPr/>
          </a:p>
          <a:p>
            <a:pPr>
              <a:lnSpc>
                <a:spcPct val="90000"/>
              </a:lnSpc>
            </a:pPr>
            <a:endParaRPr/>
          </a:p>
          <a:p>
            <a:pPr>
              <a:lnSpc>
                <a:spcPct val="90000"/>
              </a:lnSpc>
            </a:pPr>
            <a:endParaRPr/>
          </a:p>
          <a:p>
            <a:pPr>
              <a:lnSpc>
                <a:spcPct val="9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solidFill>
                  <a:srgbClr val="000000"/>
                </a:solidFill>
                <a:latin typeface="Arial"/>
                <a:ea typeface="DejaVu Sans"/>
              </a:rPr>
              <a:t>Traitement des images</a:t>
            </a:r>
            <a:endParaRPr/>
          </a:p>
        </p:txBody>
      </p:sp>
      <p:pic>
        <p:nvPicPr>
          <p:cNvPr id="314" name="Image 198" descr=""/>
          <p:cNvPicPr/>
          <p:nvPr/>
        </p:nvPicPr>
        <p:blipFill>
          <a:blip r:embed="rId1"/>
          <a:stretch/>
        </p:blipFill>
        <p:spPr>
          <a:xfrm>
            <a:off x="6048000" y="1728000"/>
            <a:ext cx="5687640" cy="4823640"/>
          </a:xfrm>
          <a:prstGeom prst="rect">
            <a:avLst/>
          </a:prstGeom>
          <a:ln>
            <a:noFill/>
          </a:ln>
        </p:spPr>
      </p:pic>
      <p:sp>
        <p:nvSpPr>
          <p:cNvPr id="315" name="CustomShape 2"/>
          <p:cNvSpPr/>
          <p:nvPr/>
        </p:nvSpPr>
        <p:spPr>
          <a:xfrm>
            <a:off x="792000" y="1512000"/>
            <a:ext cx="5111640" cy="3647520"/>
          </a:xfrm>
          <a:prstGeom prst="rect">
            <a:avLst/>
          </a:prstGeom>
          <a:noFill/>
          <a:ln>
            <a:noFill/>
          </a:ln>
        </p:spPr>
        <p:style>
          <a:lnRef idx="0"/>
          <a:fillRef idx="0"/>
          <a:effectRef idx="0"/>
          <a:fontRef idx="minor"/>
        </p:style>
        <p:txBody>
          <a:bodyPr lIns="90000" rIns="90000" tIns="45000" bIns="45000"/>
          <a:p>
            <a:pPr>
              <a:lnSpc>
                <a:spcPct val="90000"/>
              </a:lnSpc>
              <a:buSzPct val="45000"/>
              <a:buFont typeface="Arial"/>
              <a:buChar char="•"/>
            </a:pPr>
            <a:r>
              <a:rPr lang="fr-FR" sz="2400" strike="noStrike">
                <a:solidFill>
                  <a:srgbClr val="000000"/>
                </a:solidFill>
                <a:latin typeface="Calibri"/>
                <a:ea typeface="DejaVu Sans"/>
              </a:rPr>
              <a:t>Différents canaux = différentes données</a:t>
            </a:r>
            <a:endParaRPr/>
          </a:p>
          <a:p>
            <a:pPr lvl="1">
              <a:lnSpc>
                <a:spcPct val="90000"/>
              </a:lnSpc>
              <a:buSzPct val="45000"/>
              <a:buFont typeface="Arial"/>
              <a:buChar char="•"/>
            </a:pPr>
            <a:r>
              <a:rPr lang="fr-FR" sz="2400" strike="noStrike">
                <a:solidFill>
                  <a:srgbClr val="000000"/>
                </a:solidFill>
                <a:latin typeface="Calibri"/>
                <a:ea typeface="DejaVu Sans"/>
              </a:rPr>
              <a:t>Vapeur d’eau;</a:t>
            </a:r>
            <a:endParaRPr/>
          </a:p>
          <a:p>
            <a:pPr lvl="1">
              <a:lnSpc>
                <a:spcPct val="90000"/>
              </a:lnSpc>
              <a:buSzPct val="45000"/>
              <a:buFont typeface="Arial"/>
              <a:buChar char="•"/>
            </a:pPr>
            <a:r>
              <a:rPr lang="fr-FR" sz="2400" strike="noStrike">
                <a:solidFill>
                  <a:srgbClr val="000000"/>
                </a:solidFill>
                <a:latin typeface="Calibri"/>
                <a:ea typeface="DejaVu Sans"/>
              </a:rPr>
              <a:t>Température;</a:t>
            </a:r>
            <a:endParaRPr/>
          </a:p>
          <a:p>
            <a:pPr lvl="1">
              <a:lnSpc>
                <a:spcPct val="90000"/>
              </a:lnSpc>
              <a:buSzPct val="45000"/>
              <a:buFont typeface="Arial"/>
              <a:buChar char="•"/>
            </a:pPr>
            <a:r>
              <a:rPr lang="fr-FR" sz="2400" strike="noStrike">
                <a:solidFill>
                  <a:srgbClr val="000000"/>
                </a:solidFill>
                <a:latin typeface="Calibri"/>
                <a:ea typeface="DejaVu Sans"/>
              </a:rPr>
              <a:t>Pression</a:t>
            </a:r>
            <a:endParaRPr/>
          </a:p>
          <a:p>
            <a:pPr>
              <a:lnSpc>
                <a:spcPct val="90000"/>
              </a:lnSpc>
            </a:pPr>
            <a:endParaRPr/>
          </a:p>
          <a:p>
            <a:pPr>
              <a:lnSpc>
                <a:spcPct val="90000"/>
              </a:lnSpc>
              <a:buSzPct val="45000"/>
              <a:buFont typeface="Arial"/>
              <a:buChar char="•"/>
            </a:pPr>
            <a:r>
              <a:rPr lang="fr-FR" sz="2400" strike="noStrike">
                <a:solidFill>
                  <a:srgbClr val="000000"/>
                </a:solidFill>
                <a:latin typeface="Calibri"/>
                <a:ea typeface="DejaVu Sans"/>
              </a:rPr>
              <a:t>Infrarouges → humidité</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609480" y="261000"/>
            <a:ext cx="10972440" cy="1131840"/>
          </a:xfrm>
          <a:prstGeom prst="rect">
            <a:avLst/>
          </a:prstGeom>
          <a:noFill/>
          <a:ln>
            <a:noFill/>
          </a:ln>
        </p:spPr>
        <p:txBody>
          <a:bodyPr lIns="0" rIns="0" tIns="0" bIns="0" anchor="ctr"/>
          <a:p>
            <a:pPr algn="ctr">
              <a:lnSpc>
                <a:spcPct val="100000"/>
              </a:lnSpc>
            </a:pPr>
            <a:r>
              <a:rPr lang="fr-FR" sz="4400" strike="noStrike">
                <a:solidFill>
                  <a:srgbClr val="000000"/>
                </a:solidFill>
                <a:latin typeface="Arial"/>
                <a:ea typeface="DejaVu Sans"/>
              </a:rPr>
              <a:t>Conclusion</a:t>
            </a:r>
            <a:endParaRPr/>
          </a:p>
        </p:txBody>
      </p:sp>
      <p:sp>
        <p:nvSpPr>
          <p:cNvPr id="317" name="TextShape 2"/>
          <p:cNvSpPr txBox="1"/>
          <p:nvPr/>
        </p:nvSpPr>
        <p:spPr>
          <a:xfrm>
            <a:off x="609480" y="1654560"/>
            <a:ext cx="10972440" cy="3976920"/>
          </a:xfrm>
          <a:prstGeom prst="rect">
            <a:avLst/>
          </a:prstGeom>
          <a:noFill/>
          <a:ln>
            <a:noFill/>
          </a:ln>
        </p:spPr>
        <p:txBody>
          <a:bodyPr lIns="0" rIns="0" tIns="0" bIns="0"/>
          <a:p>
            <a:pPr>
              <a:lnSpc>
                <a:spcPct val="90000"/>
              </a:lnSpc>
              <a:buFont typeface="Arial"/>
              <a:buChar char="•"/>
            </a:pPr>
            <a:r>
              <a:rPr lang="fr-FR" sz="2800" strike="noStrike">
                <a:solidFill>
                  <a:srgbClr val="000000"/>
                </a:solidFill>
                <a:latin typeface="Arial"/>
                <a:ea typeface="DejaVu Sans"/>
              </a:rPr>
              <a:t>Grâce aux données des longueurs d’ondes, on peut calculer</a:t>
            </a:r>
            <a:endParaRPr/>
          </a:p>
          <a:p>
            <a:pPr lvl="1">
              <a:lnSpc>
                <a:spcPct val="100000"/>
              </a:lnSpc>
              <a:buFont typeface="Arial"/>
              <a:buChar char="•"/>
            </a:pPr>
            <a:r>
              <a:rPr lang="fr-FR" sz="2400" strike="noStrike">
                <a:solidFill>
                  <a:srgbClr val="000000"/>
                </a:solidFill>
                <a:latin typeface="Arial"/>
                <a:ea typeface="DejaVu Sans"/>
              </a:rPr>
              <a:t>La quantité d’eau dans l’atmosphères</a:t>
            </a:r>
            <a:endParaRPr/>
          </a:p>
          <a:p>
            <a:pPr lvl="1">
              <a:lnSpc>
                <a:spcPct val="100000"/>
              </a:lnSpc>
              <a:buFont typeface="Arial"/>
              <a:buChar char="•"/>
            </a:pPr>
            <a:r>
              <a:rPr lang="fr-FR" sz="2400" strike="noStrike">
                <a:solidFill>
                  <a:srgbClr val="000000"/>
                </a:solidFill>
                <a:latin typeface="Arial"/>
                <a:ea typeface="DejaVu Sans"/>
              </a:rPr>
              <a:t>La pression atmosphérique</a:t>
            </a:r>
            <a:endParaRPr/>
          </a:p>
          <a:p>
            <a:pPr lvl="1">
              <a:lnSpc>
                <a:spcPct val="100000"/>
              </a:lnSpc>
              <a:buFont typeface="Arial"/>
              <a:buChar char="•"/>
            </a:pPr>
            <a:r>
              <a:rPr lang="fr-FR" sz="2400" strike="noStrike">
                <a:solidFill>
                  <a:srgbClr val="000000"/>
                </a:solidFill>
                <a:latin typeface="Arial"/>
                <a:ea typeface="DejaVu Sans"/>
              </a:rPr>
              <a:t>La température</a:t>
            </a:r>
            <a:endParaRPr/>
          </a:p>
          <a:p>
            <a:pPr lvl="1">
              <a:lnSpc>
                <a:spcPct val="100000"/>
              </a:lnSpc>
              <a:buFont typeface="Arial"/>
              <a:buChar char="•"/>
            </a:pPr>
            <a:r>
              <a:rPr lang="fr-FR" sz="2400" strike="noStrike">
                <a:solidFill>
                  <a:srgbClr val="000000"/>
                </a:solidFill>
                <a:latin typeface="Arial"/>
                <a:ea typeface="DejaVu Sans"/>
              </a:rPr>
              <a:t>La hauteur des nuages</a:t>
            </a:r>
            <a:endParaRPr/>
          </a:p>
          <a:p>
            <a:pPr lvl="1">
              <a:lnSpc>
                <a:spcPct val="100000"/>
              </a:lnSpc>
              <a:buFont typeface="Arial"/>
              <a:buChar char="•"/>
            </a:pPr>
            <a:r>
              <a:rPr lang="fr-FR" sz="2400" strike="noStrike">
                <a:solidFill>
                  <a:srgbClr val="000000"/>
                </a:solidFill>
                <a:latin typeface="Arial"/>
                <a:ea typeface="DejaVu Sans"/>
              </a:rPr>
              <a:t>…</a:t>
            </a:r>
            <a:endParaRPr/>
          </a:p>
          <a:p>
            <a:endParaRPr/>
          </a:p>
          <a:p>
            <a:pPr>
              <a:lnSpc>
                <a:spcPct val="90000"/>
              </a:lnSpc>
              <a:buFont typeface="Arial"/>
              <a:buChar char="•"/>
            </a:pPr>
            <a:r>
              <a:rPr lang="fr-FR" sz="2800" strike="noStrike">
                <a:solidFill>
                  <a:srgbClr val="000000"/>
                </a:solidFill>
                <a:latin typeface="Arial"/>
                <a:ea typeface="DejaVu Sans"/>
              </a:rPr>
              <a:t>Ces données sont le résultat de l’absorption et la diffusion des rayons électromagnétiques issues du soleil ou du satellite.</a:t>
            </a:r>
            <a:endParaRPr/>
          </a:p>
          <a:p>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buSzPct val="45000"/>
              <a:buFont typeface="StarSymbol"/>
              <a:buChar char="l"/>
            </a:pPr>
            <a:r>
              <a:rPr lang="fr-FR" sz="3690" strike="noStrike">
                <a:latin typeface="Arial"/>
              </a:rPr>
              <a:t>Sommaire</a:t>
            </a:r>
            <a:endParaRPr/>
          </a:p>
        </p:txBody>
      </p:sp>
      <p:sp>
        <p:nvSpPr>
          <p:cNvPr id="271" name="CustomShape 2"/>
          <p:cNvSpPr/>
          <p:nvPr/>
        </p:nvSpPr>
        <p:spPr>
          <a:xfrm>
            <a:off x="609480" y="1654560"/>
            <a:ext cx="10972440" cy="3976920"/>
          </a:xfrm>
          <a:prstGeom prst="rect">
            <a:avLst/>
          </a:prstGeom>
          <a:noFill/>
          <a:ln>
            <a:noFill/>
          </a:ln>
        </p:spPr>
        <p:style>
          <a:lnRef idx="0"/>
          <a:fillRef idx="0"/>
          <a:effectRef idx="0"/>
          <a:fontRef idx="minor"/>
        </p:style>
        <p:txBody>
          <a:bodyPr lIns="0" rIns="0" tIns="0" bIns="0"/>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Satellites </a:t>
            </a:r>
            <a:endParaRPr/>
          </a:p>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Radiomètre</a:t>
            </a:r>
            <a:endParaRPr/>
          </a:p>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Les radiomètres dans les satellites</a:t>
            </a:r>
            <a:endParaRPr/>
          </a:p>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Balayage</a:t>
            </a:r>
            <a:endParaRPr/>
          </a:p>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Radar</a:t>
            </a:r>
            <a:endParaRPr/>
          </a:p>
          <a:p>
            <a:pPr>
              <a:lnSpc>
                <a:spcPct val="100000"/>
              </a:lnSpc>
              <a:buFont typeface="Liberation Serif"/>
              <a:buAutoNum type="romanUcPeriod"/>
            </a:pPr>
            <a:endParaRPr/>
          </a:p>
          <a:p>
            <a:pPr>
              <a:lnSpc>
                <a:spcPct val="100000"/>
              </a:lnSpc>
              <a:buFont typeface="Liberation Serif"/>
              <a:buAutoNum type="romanUcPeriod"/>
            </a:pPr>
            <a:r>
              <a:rPr b="1" lang="fr-FR" sz="2500" strike="noStrike">
                <a:latin typeface="Calibri"/>
              </a:rPr>
              <a:t>Traitement des images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fr-FR" sz="4400" strike="noStrike">
                <a:solidFill>
                  <a:srgbClr val="000000"/>
                </a:solidFill>
                <a:latin typeface="Calibri Light"/>
              </a:rPr>
              <a:t>Satellites :</a:t>
            </a:r>
            <a:endParaRPr/>
          </a:p>
        </p:txBody>
      </p:sp>
      <p:sp>
        <p:nvSpPr>
          <p:cNvPr id="273" name="CustomShape 2"/>
          <p:cNvSpPr/>
          <p:nvPr/>
        </p:nvSpPr>
        <p:spPr>
          <a:xfrm>
            <a:off x="864000" y="230400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rPr>
              <a:t>Satellites géostationnaires :</a:t>
            </a:r>
            <a:endParaRPr/>
          </a:p>
          <a:p>
            <a:pPr>
              <a:lnSpc>
                <a:spcPct val="90000"/>
              </a:lnSpc>
              <a:buSzPct val="45000"/>
              <a:buFont typeface="StarSymbol"/>
              <a:buChar char=""/>
            </a:pPr>
            <a:endParaRPr/>
          </a:p>
          <a:p>
            <a:pPr lvl="1">
              <a:lnSpc>
                <a:spcPct val="90000"/>
              </a:lnSpc>
              <a:buSzPct val="45000"/>
              <a:buFont typeface="StarSymbol"/>
              <a:buChar char=""/>
            </a:pPr>
            <a:r>
              <a:rPr lang="fr-FR" sz="2400" strike="noStrike">
                <a:solidFill>
                  <a:srgbClr val="000000"/>
                </a:solidFill>
                <a:latin typeface="Calibri"/>
              </a:rPr>
              <a:t>35 880 km d'altitude.</a:t>
            </a:r>
            <a:endParaRPr/>
          </a:p>
          <a:p>
            <a:pPr lvl="1">
              <a:lnSpc>
                <a:spcPct val="90000"/>
              </a:lnSpc>
              <a:buSzPct val="45000"/>
              <a:buFont typeface="StarSymbol"/>
              <a:buChar char=""/>
            </a:pPr>
            <a:r>
              <a:rPr lang="fr-FR" sz="2400" strike="noStrike">
                <a:solidFill>
                  <a:srgbClr val="000000"/>
                </a:solidFill>
                <a:latin typeface="Calibri"/>
              </a:rPr>
              <a:t>Orbite asynchrones.</a:t>
            </a:r>
            <a:endParaRPr/>
          </a:p>
          <a:p>
            <a:pPr lvl="1">
              <a:lnSpc>
                <a:spcPct val="90000"/>
              </a:lnSpc>
              <a:buSzPct val="45000"/>
              <a:buFont typeface="StarSymbol"/>
              <a:buChar char=""/>
            </a:pPr>
            <a:r>
              <a:rPr lang="fr-FR" sz="2400" strike="noStrike">
                <a:solidFill>
                  <a:srgbClr val="000000"/>
                </a:solidFill>
                <a:latin typeface="Calibri"/>
              </a:rPr>
              <a:t>Information en continues.</a:t>
            </a:r>
            <a:endParaRPr/>
          </a:p>
          <a:p>
            <a:pPr lvl="1">
              <a:lnSpc>
                <a:spcPct val="90000"/>
              </a:lnSpc>
              <a:buSzPct val="45000"/>
              <a:buFont typeface="StarSymbol"/>
              <a:buChar char=""/>
            </a:pPr>
            <a:r>
              <a:rPr lang="fr-FR" sz="2400" strike="noStrike">
                <a:solidFill>
                  <a:srgbClr val="000000"/>
                </a:solidFill>
                <a:latin typeface="Calibri"/>
              </a:rPr>
              <a:t>Résolution maximale à l'équateur.</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fr-FR" sz="4400" strike="noStrike">
                <a:solidFill>
                  <a:srgbClr val="000000"/>
                </a:solidFill>
                <a:latin typeface="Calibri Light"/>
              </a:rPr>
              <a:t>Satellites :</a:t>
            </a:r>
            <a:endParaRPr/>
          </a:p>
        </p:txBody>
      </p:sp>
      <p:sp>
        <p:nvSpPr>
          <p:cNvPr id="275" name="CustomShape 2"/>
          <p:cNvSpPr/>
          <p:nvPr/>
        </p:nvSpPr>
        <p:spPr>
          <a:xfrm>
            <a:off x="864000" y="230400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rPr>
              <a:t>Satellites à défilements :</a:t>
            </a:r>
            <a:endParaRPr/>
          </a:p>
          <a:p>
            <a:pPr>
              <a:lnSpc>
                <a:spcPct val="90000"/>
              </a:lnSpc>
            </a:pPr>
            <a:endParaRPr/>
          </a:p>
          <a:p>
            <a:pPr lvl="1">
              <a:lnSpc>
                <a:spcPct val="90000"/>
              </a:lnSpc>
              <a:buSzPct val="45000"/>
              <a:buFont typeface="StarSymbol"/>
              <a:buChar char=""/>
            </a:pPr>
            <a:r>
              <a:rPr lang="fr-FR" sz="2400" strike="noStrike">
                <a:solidFill>
                  <a:srgbClr val="000000"/>
                </a:solidFill>
                <a:latin typeface="Calibri"/>
              </a:rPr>
              <a:t>800 km d'altitude.</a:t>
            </a:r>
            <a:endParaRPr/>
          </a:p>
          <a:p>
            <a:pPr lvl="1">
              <a:lnSpc>
                <a:spcPct val="90000"/>
              </a:lnSpc>
              <a:buSzPct val="45000"/>
              <a:buFont typeface="StarSymbol"/>
              <a:buChar char=""/>
            </a:pPr>
            <a:r>
              <a:rPr lang="fr-FR" sz="2400" strike="noStrike">
                <a:solidFill>
                  <a:srgbClr val="000000"/>
                </a:solidFill>
                <a:latin typeface="Calibri"/>
              </a:rPr>
              <a:t>Orbite héliosynchrones.</a:t>
            </a:r>
            <a:endParaRPr/>
          </a:p>
          <a:p>
            <a:pPr lvl="1">
              <a:lnSpc>
                <a:spcPct val="90000"/>
              </a:lnSpc>
              <a:buSzPct val="45000"/>
              <a:buFont typeface="StarSymbol"/>
              <a:buChar char=""/>
            </a:pPr>
            <a:r>
              <a:rPr lang="fr-FR" sz="2400" strike="noStrike">
                <a:solidFill>
                  <a:srgbClr val="000000"/>
                </a:solidFill>
                <a:latin typeface="Calibri"/>
              </a:rPr>
              <a:t>Passe deux fois par jour au dessus du même point à la même heure solaire.</a:t>
            </a:r>
            <a:endParaRPr/>
          </a:p>
          <a:p>
            <a:pPr lvl="1">
              <a:lnSpc>
                <a:spcPct val="90000"/>
              </a:lnSpc>
              <a:buSzPct val="45000"/>
              <a:buFont typeface="StarSymbol"/>
              <a:buChar char=""/>
            </a:pPr>
            <a:r>
              <a:rPr lang="fr-FR" sz="2400" strike="noStrike">
                <a:solidFill>
                  <a:srgbClr val="000000"/>
                </a:solidFill>
                <a:latin typeface="Calibri"/>
              </a:rPr>
              <a:t>Meilleure résolution.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609480" y="261000"/>
            <a:ext cx="10972440" cy="1131840"/>
          </a:xfrm>
          <a:prstGeom prst="rect">
            <a:avLst/>
          </a:prstGeom>
          <a:noFill/>
          <a:ln>
            <a:noFill/>
          </a:ln>
        </p:spPr>
        <p:txBody>
          <a:bodyPr lIns="0" rIns="0" tIns="0" bIns="0" anchor="ctr"/>
          <a:p>
            <a:pPr algn="ctr">
              <a:lnSpc>
                <a:spcPct val="100000"/>
              </a:lnSpc>
            </a:pPr>
            <a:r>
              <a:rPr lang="fr-FR" sz="4400" strike="noStrike">
                <a:solidFill>
                  <a:srgbClr val="000000"/>
                </a:solidFill>
                <a:latin typeface="Arial"/>
                <a:ea typeface="DejaVu Sans"/>
              </a:rPr>
              <a:t>Satellites</a:t>
            </a:r>
            <a:endParaRPr/>
          </a:p>
        </p:txBody>
      </p:sp>
      <p:pic>
        <p:nvPicPr>
          <p:cNvPr id="277" name="Picture 2" descr=""/>
          <p:cNvPicPr/>
          <p:nvPr/>
        </p:nvPicPr>
        <p:blipFill>
          <a:blip r:embed="rId1"/>
          <a:stretch/>
        </p:blipFill>
        <p:spPr>
          <a:xfrm>
            <a:off x="2889000" y="1318680"/>
            <a:ext cx="6413760" cy="5464440"/>
          </a:xfrm>
          <a:prstGeom prst="rect">
            <a:avLst/>
          </a:prstGeom>
          <a:ln>
            <a:noFill/>
          </a:ln>
        </p:spPr>
      </p:pic>
      <p:sp>
        <p:nvSpPr>
          <p:cNvPr id="278" name="CustomShape 2"/>
          <p:cNvSpPr/>
          <p:nvPr/>
        </p:nvSpPr>
        <p:spPr>
          <a:xfrm>
            <a:off x="7119360" y="3489480"/>
            <a:ext cx="988560" cy="391680"/>
          </a:xfrm>
          <a:prstGeom prst="rect">
            <a:avLst/>
          </a:prstGeom>
          <a:noFill/>
          <a:ln w="38160">
            <a:solidFill>
              <a:srgbClr val="ff0000"/>
            </a:solidFill>
            <a:round/>
          </a:ln>
        </p:spPr>
        <p:style>
          <a:lnRef idx="2">
            <a:schemeClr val="accent2">
              <a:shade val="50000"/>
            </a:schemeClr>
          </a:lnRef>
          <a:fillRef idx="1">
            <a:schemeClr val="accent2"/>
          </a:fillRef>
          <a:effectRef idx="0">
            <a:schemeClr val="accent2"/>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fr-FR" sz="4400" strike="noStrike">
                <a:solidFill>
                  <a:srgbClr val="000000"/>
                </a:solidFill>
                <a:latin typeface="Calibri Light"/>
                <a:ea typeface="DejaVu Sans"/>
              </a:rPr>
              <a:t>Radiomètre</a:t>
            </a:r>
            <a:endParaRPr/>
          </a:p>
        </p:txBody>
      </p:sp>
      <p:sp>
        <p:nvSpPr>
          <p:cNvPr id="280" name="CustomShape 2"/>
          <p:cNvSpPr/>
          <p:nvPr/>
        </p:nvSpPr>
        <p:spPr>
          <a:xfrm>
            <a:off x="838080" y="1825560"/>
            <a:ext cx="693756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ea typeface="DejaVu Sans"/>
              </a:rPr>
              <a:t>Mesure l'intensité du rayonnement électromagnétique.</a:t>
            </a:r>
            <a:endParaRPr/>
          </a:p>
          <a:p>
            <a:pPr>
              <a:lnSpc>
                <a:spcPct val="90000"/>
              </a:lnSpc>
              <a:buFont typeface="Arial"/>
              <a:buChar char="•"/>
            </a:pPr>
            <a:r>
              <a:rPr lang="fr-FR" sz="2800" strike="noStrike">
                <a:solidFill>
                  <a:srgbClr val="000000"/>
                </a:solidFill>
                <a:latin typeface="Calibri"/>
                <a:ea typeface="DejaVu Sans"/>
              </a:rPr>
              <a:t>Différentes longueurs d'ondes.</a:t>
            </a:r>
            <a:endParaRPr/>
          </a:p>
          <a:p>
            <a:pPr>
              <a:lnSpc>
                <a:spcPct val="90000"/>
              </a:lnSpc>
            </a:pPr>
            <a:endParaRPr/>
          </a:p>
          <a:p>
            <a:pPr>
              <a:lnSpc>
                <a:spcPct val="90000"/>
              </a:lnSpc>
            </a:pPr>
            <a:endParaRPr/>
          </a:p>
          <a:p>
            <a:pPr>
              <a:lnSpc>
                <a:spcPct val="90000"/>
              </a:lnSpc>
            </a:pPr>
            <a:r>
              <a:rPr lang="fr-FR" sz="2800" strike="noStrike">
                <a:solidFill>
                  <a:srgbClr val="000000"/>
                </a:solidFill>
                <a:latin typeface="Calibri"/>
                <a:ea typeface="DejaVu Sans"/>
              </a:rPr>
              <a:t>                                           </a:t>
            </a:r>
            <a:r>
              <a:rPr lang="fr-FR" sz="2800" strike="noStrike">
                <a:solidFill>
                  <a:srgbClr val="000000"/>
                </a:solidFill>
                <a:latin typeface="Calibri"/>
                <a:ea typeface="DejaVu Sans"/>
              </a:rPr>
              <a:t>Radiomètre de Crooke</a:t>
            </a:r>
            <a:endParaRPr/>
          </a:p>
          <a:p>
            <a:pPr>
              <a:lnSpc>
                <a:spcPct val="90000"/>
              </a:lnSpc>
            </a:pPr>
            <a:r>
              <a:rPr lang="fr-FR" sz="2800" strike="noStrike">
                <a:solidFill>
                  <a:srgbClr val="000000"/>
                </a:solidFill>
                <a:latin typeface="Calibri"/>
                <a:ea typeface="DejaVu Sans"/>
              </a:rPr>
              <a:t>    </a:t>
            </a:r>
            <a:endParaRPr/>
          </a:p>
          <a:p>
            <a:pPr>
              <a:lnSpc>
                <a:spcPct val="90000"/>
              </a:lnSpc>
              <a:buFont typeface="Arial"/>
              <a:buChar char="•"/>
            </a:pPr>
            <a:r>
              <a:rPr lang="fr-FR" sz="2800" strike="noStrike">
                <a:solidFill>
                  <a:srgbClr val="000000"/>
                </a:solidFill>
                <a:latin typeface="Calibri"/>
                <a:ea typeface="DejaVu Sans"/>
              </a:rPr>
              <a:t>Spectro-radiomètre : spécialisé sur certaines longueurs d’ondes uniquement.                                  </a:t>
            </a:r>
            <a:endParaRPr/>
          </a:p>
          <a:p>
            <a:pPr>
              <a:lnSpc>
                <a:spcPct val="90000"/>
              </a:lnSpc>
            </a:pPr>
            <a:endParaRPr/>
          </a:p>
          <a:p>
            <a:pPr>
              <a:lnSpc>
                <a:spcPct val="90000"/>
              </a:lnSpc>
            </a:pPr>
            <a:endParaRPr/>
          </a:p>
        </p:txBody>
      </p:sp>
      <p:pic>
        <p:nvPicPr>
          <p:cNvPr id="281" name="Picture 6" descr=""/>
          <p:cNvPicPr/>
          <p:nvPr/>
        </p:nvPicPr>
        <p:blipFill>
          <a:blip r:embed="rId1"/>
          <a:stretch/>
        </p:blipFill>
        <p:spPr>
          <a:xfrm>
            <a:off x="7848000" y="1669680"/>
            <a:ext cx="4089960" cy="4089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fr-FR" sz="4400" strike="noStrike">
                <a:solidFill>
                  <a:srgbClr val="000000"/>
                </a:solidFill>
                <a:latin typeface="Calibri Light"/>
              </a:rPr>
              <a:t>Principe du radiomètre de Crooke</a:t>
            </a:r>
            <a:endParaRPr/>
          </a:p>
        </p:txBody>
      </p:sp>
      <p:sp>
        <p:nvSpPr>
          <p:cNvPr id="283" name="CustomShape 2"/>
          <p:cNvSpPr/>
          <p:nvPr/>
        </p:nvSpPr>
        <p:spPr>
          <a:xfrm>
            <a:off x="838080" y="5352480"/>
            <a:ext cx="10514880" cy="823680"/>
          </a:xfrm>
          <a:prstGeom prst="rect">
            <a:avLst/>
          </a:prstGeom>
          <a:noFill/>
          <a:ln>
            <a:noFill/>
          </a:ln>
        </p:spPr>
        <p:style>
          <a:lnRef idx="0"/>
          <a:fillRef idx="0"/>
          <a:effectRef idx="0"/>
          <a:fontRef idx="minor"/>
        </p:style>
        <p:txBody>
          <a:bodyPr lIns="90000" rIns="90000" tIns="45000" bIns="45000"/>
          <a:p>
            <a:pPr>
              <a:lnSpc>
                <a:spcPct val="100000"/>
              </a:lnSpc>
            </a:pPr>
            <a:r>
              <a:rPr lang="fr-FR" sz="2800" strike="noStrike">
                <a:solidFill>
                  <a:srgbClr val="000000"/>
                </a:solidFill>
                <a:latin typeface="Calibri"/>
              </a:rPr>
              <a:t>Une diminution du niveau d’air dans l’ampoule améliore le résultat.</a:t>
            </a:r>
            <a:endParaRPr/>
          </a:p>
        </p:txBody>
      </p:sp>
      <p:pic>
        <p:nvPicPr>
          <p:cNvPr id="284" name="Picture 2" descr=""/>
          <p:cNvPicPr/>
          <p:nvPr/>
        </p:nvPicPr>
        <p:blipFill>
          <a:blip r:embed="rId1"/>
          <a:stretch/>
        </p:blipFill>
        <p:spPr>
          <a:xfrm>
            <a:off x="838080" y="2012040"/>
            <a:ext cx="2380680" cy="2380680"/>
          </a:xfrm>
          <a:prstGeom prst="rect">
            <a:avLst/>
          </a:prstGeom>
          <a:ln>
            <a:noFill/>
          </a:ln>
        </p:spPr>
      </p:pic>
      <p:pic>
        <p:nvPicPr>
          <p:cNvPr id="285" name="Picture 4" descr=""/>
          <p:cNvPicPr/>
          <p:nvPr/>
        </p:nvPicPr>
        <p:blipFill>
          <a:blip r:embed="rId2"/>
          <a:stretch/>
        </p:blipFill>
        <p:spPr>
          <a:xfrm>
            <a:off x="9132120" y="1850040"/>
            <a:ext cx="2380680" cy="2704320"/>
          </a:xfrm>
          <a:prstGeom prst="rect">
            <a:avLst/>
          </a:prstGeom>
          <a:ln>
            <a:noFill/>
          </a:ln>
        </p:spPr>
      </p:pic>
      <p:pic>
        <p:nvPicPr>
          <p:cNvPr id="286" name="Picture 2" descr=""/>
          <p:cNvPicPr/>
          <p:nvPr/>
        </p:nvPicPr>
        <p:blipFill>
          <a:blip r:embed="rId3"/>
          <a:stretch/>
        </p:blipFill>
        <p:spPr>
          <a:xfrm>
            <a:off x="4191120" y="2649960"/>
            <a:ext cx="3809160" cy="11041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609480" y="261000"/>
            <a:ext cx="10972440" cy="1131840"/>
          </a:xfrm>
          <a:prstGeom prst="rect">
            <a:avLst/>
          </a:prstGeom>
          <a:noFill/>
          <a:ln>
            <a:noFill/>
          </a:ln>
        </p:spPr>
        <p:style>
          <a:lnRef idx="0"/>
          <a:fillRef idx="0"/>
          <a:effectRef idx="0"/>
          <a:fontRef idx="minor"/>
        </p:style>
        <p:txBody>
          <a:bodyPr lIns="0" rIns="0" tIns="0" bIns="0" anchor="ctr"/>
          <a:p>
            <a:pPr algn="ctr">
              <a:lnSpc>
                <a:spcPct val="100000"/>
              </a:lnSpc>
            </a:pPr>
            <a:r>
              <a:rPr lang="fr-FR" sz="3690" strike="noStrike">
                <a:latin typeface="Arial"/>
              </a:rPr>
              <a:t>Les radiomètres dans les satellites</a:t>
            </a:r>
            <a:endParaRPr/>
          </a:p>
        </p:txBody>
      </p:sp>
      <p:sp>
        <p:nvSpPr>
          <p:cNvPr id="288" name="CustomShape 2"/>
          <p:cNvSpPr/>
          <p:nvPr/>
        </p:nvSpPr>
        <p:spPr>
          <a:xfrm>
            <a:off x="609480" y="1654560"/>
            <a:ext cx="10972440" cy="3976920"/>
          </a:xfrm>
          <a:prstGeom prst="rect">
            <a:avLst/>
          </a:prstGeom>
          <a:noFill/>
          <a:ln>
            <a:noFill/>
          </a:ln>
        </p:spPr>
        <p:style>
          <a:lnRef idx="0"/>
          <a:fillRef idx="0"/>
          <a:effectRef idx="0"/>
          <a:fontRef idx="minor"/>
        </p:style>
        <p:txBody>
          <a:bodyPr lIns="0" rIns="0" tIns="0" bIns="0"/>
          <a:p>
            <a:pPr>
              <a:lnSpc>
                <a:spcPct val="100000"/>
              </a:lnSpc>
              <a:buFont typeface="Liberation Serif"/>
              <a:buAutoNum type="arabicParenR"/>
            </a:pPr>
            <a:r>
              <a:rPr lang="fr-FR" sz="2400" strike="noStrike">
                <a:solidFill>
                  <a:srgbClr val="000000"/>
                </a:solidFill>
                <a:latin typeface="Calibri"/>
              </a:rPr>
              <a:t>Trois étapes :</a:t>
            </a:r>
            <a:endParaRPr/>
          </a:p>
          <a:p>
            <a:pPr>
              <a:lnSpc>
                <a:spcPct val="100000"/>
              </a:lnSpc>
              <a:buFont typeface="Liberation Serif"/>
              <a:buAutoNum type="arabicParenR"/>
            </a:pPr>
            <a:endParaRPr/>
          </a:p>
          <a:p>
            <a:pPr>
              <a:lnSpc>
                <a:spcPct val="90000"/>
              </a:lnSpc>
              <a:buFont typeface="Liberation Serif"/>
              <a:buAutoNum type="arabicParenR"/>
            </a:pPr>
            <a:r>
              <a:rPr lang="fr-FR" sz="2400" strike="noStrike">
                <a:solidFill>
                  <a:srgbClr val="000000"/>
                </a:solidFill>
                <a:latin typeface="Calibri"/>
              </a:rPr>
              <a:t>Récupération de l'image et filtrage des canaux.</a:t>
            </a:r>
            <a:endParaRPr/>
          </a:p>
          <a:p>
            <a:pPr>
              <a:lnSpc>
                <a:spcPct val="90000"/>
              </a:lnSpc>
            </a:pPr>
            <a:endParaRPr/>
          </a:p>
          <a:p>
            <a:pPr>
              <a:lnSpc>
                <a:spcPct val="90000"/>
              </a:lnSpc>
              <a:buFont typeface="Liberation Serif"/>
              <a:buAutoNum type="arabicParenR"/>
            </a:pPr>
            <a:r>
              <a:rPr lang="fr-FR" sz="2400" strike="noStrike">
                <a:solidFill>
                  <a:srgbClr val="000000"/>
                </a:solidFill>
                <a:latin typeface="Calibri"/>
              </a:rPr>
              <a:t>Transformation en intensité électrique.</a:t>
            </a:r>
            <a:endParaRPr/>
          </a:p>
          <a:p>
            <a:pPr>
              <a:lnSpc>
                <a:spcPct val="90000"/>
              </a:lnSpc>
            </a:pPr>
            <a:endParaRPr/>
          </a:p>
          <a:p>
            <a:pPr>
              <a:lnSpc>
                <a:spcPct val="90000"/>
              </a:lnSpc>
              <a:buFont typeface="Liberation Serif"/>
              <a:buAutoNum type="arabicParenR"/>
            </a:pPr>
            <a:r>
              <a:rPr lang="fr-FR" sz="2400" strike="noStrike">
                <a:solidFill>
                  <a:srgbClr val="000000"/>
                </a:solidFill>
                <a:latin typeface="Calibri"/>
              </a:rPr>
              <a:t>Numérisation et transmission.</a:t>
            </a:r>
            <a:endParaRPr/>
          </a:p>
          <a:p>
            <a:pPr>
              <a:lnSpc>
                <a:spcPct val="90000"/>
              </a:lnSpc>
            </a:pPr>
            <a:endParaRPr/>
          </a:p>
          <a:p>
            <a:pPr>
              <a:lnSpc>
                <a:spcPct val="90000"/>
              </a:lnSpc>
            </a:pPr>
            <a:endParaRPr/>
          </a:p>
          <a:p>
            <a:pPr>
              <a:lnSpc>
                <a:spcPct val="90000"/>
              </a:lnSpc>
            </a:pP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fr-FR" sz="4400" strike="noStrike">
                <a:solidFill>
                  <a:srgbClr val="000000"/>
                </a:solidFill>
                <a:latin typeface="Calibri Light"/>
                <a:ea typeface="DejaVu Sans"/>
              </a:rPr>
              <a:t>Dans les satellites</a:t>
            </a:r>
            <a:endParaRPr/>
          </a:p>
        </p:txBody>
      </p:sp>
      <p:sp>
        <p:nvSpPr>
          <p:cNvPr id="290" name="CustomShape 2"/>
          <p:cNvSpPr/>
          <p:nvPr/>
        </p:nvSpPr>
        <p:spPr>
          <a:xfrm>
            <a:off x="838080" y="1825560"/>
            <a:ext cx="6551280" cy="185184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400" strike="noStrike">
                <a:solidFill>
                  <a:srgbClr val="000000"/>
                </a:solidFill>
                <a:latin typeface="Calibri"/>
                <a:ea typeface="DejaVu Sans"/>
              </a:rPr>
              <a:t>Passive : récupère la luminance de l’atmosphère.</a:t>
            </a:r>
            <a:endParaRPr/>
          </a:p>
          <a:p>
            <a:pPr lvl="1">
              <a:lnSpc>
                <a:spcPct val="90000"/>
              </a:lnSpc>
              <a:buSzPct val="45000"/>
              <a:buFont typeface="StarSymbol"/>
              <a:buChar char=""/>
            </a:pPr>
            <a:r>
              <a:rPr lang="fr-FR" sz="2400" strike="noStrike">
                <a:solidFill>
                  <a:srgbClr val="000000"/>
                </a:solidFill>
                <a:latin typeface="Calibri"/>
                <a:ea typeface="DejaVu Sans"/>
              </a:rPr>
              <a:t>Entre 3 et 10 μm</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pic>
        <p:nvPicPr>
          <p:cNvPr id="291" name="Picture 2" descr=""/>
          <p:cNvPicPr/>
          <p:nvPr/>
        </p:nvPicPr>
        <p:blipFill>
          <a:blip r:embed="rId1"/>
          <a:stretch/>
        </p:blipFill>
        <p:spPr>
          <a:xfrm>
            <a:off x="7389720" y="1485000"/>
            <a:ext cx="3728160" cy="2928960"/>
          </a:xfrm>
          <a:prstGeom prst="rect">
            <a:avLst/>
          </a:prstGeom>
          <a:ln>
            <a:noFill/>
          </a:ln>
        </p:spPr>
      </p:pic>
      <p:pic>
        <p:nvPicPr>
          <p:cNvPr id="292" name="Picture 4" descr=""/>
          <p:cNvPicPr/>
          <p:nvPr/>
        </p:nvPicPr>
        <p:blipFill>
          <a:blip r:embed="rId2"/>
          <a:stretch/>
        </p:blipFill>
        <p:spPr>
          <a:xfrm>
            <a:off x="483480" y="3677760"/>
            <a:ext cx="3728160" cy="2928960"/>
          </a:xfrm>
          <a:prstGeom prst="rect">
            <a:avLst/>
          </a:prstGeom>
          <a:ln>
            <a:noFill/>
          </a:ln>
        </p:spPr>
      </p:pic>
      <p:sp>
        <p:nvSpPr>
          <p:cNvPr id="293" name="CustomShape 3"/>
          <p:cNvSpPr/>
          <p:nvPr/>
        </p:nvSpPr>
        <p:spPr>
          <a:xfrm>
            <a:off x="4363560" y="5017320"/>
            <a:ext cx="7081560" cy="105876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400" strike="noStrike">
                <a:solidFill>
                  <a:srgbClr val="000000"/>
                </a:solidFill>
                <a:latin typeface="Calibri"/>
                <a:ea typeface="DejaVu Sans"/>
              </a:rPr>
              <a:t>Active : source de  rayonnement sur le satellite.</a:t>
            </a:r>
            <a:endParaRPr/>
          </a:p>
          <a:p>
            <a:pPr lvl="1">
              <a:lnSpc>
                <a:spcPct val="90000"/>
              </a:lnSpc>
              <a:buSzPct val="45000"/>
              <a:buFont typeface="StarSymbol"/>
              <a:buChar char=""/>
            </a:pPr>
            <a:r>
              <a:rPr lang="fr-FR" sz="2400" strike="noStrike">
                <a:solidFill>
                  <a:srgbClr val="000000"/>
                </a:solidFill>
                <a:latin typeface="Calibri"/>
                <a:ea typeface="DejaVu Sans"/>
              </a:rPr>
              <a:t>Principe du radar</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