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63" r:id="rId2"/>
    <p:sldId id="264" r:id="rId3"/>
    <p:sldId id="257" r:id="rId4"/>
    <p:sldId id="276" r:id="rId5"/>
    <p:sldId id="278" r:id="rId6"/>
    <p:sldId id="259" r:id="rId7"/>
    <p:sldId id="277" r:id="rId8"/>
    <p:sldId id="262" r:id="rId9"/>
    <p:sldId id="279" r:id="rId10"/>
    <p:sldId id="280" r:id="rId11"/>
    <p:sldId id="285" r:id="rId12"/>
    <p:sldId id="286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CD0C1-5D76-4B4E-89CC-F4163001C425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68599-DF07-457E-BDB5-50768F9B3C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052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469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90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498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6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0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7799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57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40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450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8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491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6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880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39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18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5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252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DF4AD5-59FB-47B0-9188-4FC67D40F7E1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33FA3D-193A-4AAF-8DA1-C23B75DD92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205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AA002-7C56-A390-457B-8BF93108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816" y="898071"/>
            <a:ext cx="6974915" cy="20084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 of methane mitigation strategies using the microalga </a:t>
            </a:r>
            <a:r>
              <a:rPr lang="en-US" sz="36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Chlorella vulgaris</a:t>
            </a:r>
            <a:br>
              <a:rPr lang="en-US" sz="4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Uma imagem com pássaro&#10;&#10;Descrição gerada automaticamente">
            <a:extLst>
              <a:ext uri="{FF2B5EF4-FFF2-40B4-BE49-F238E27FC236}">
                <a16:creationId xmlns:a16="http://schemas.microsoft.com/office/drawing/2014/main" id="{A7CA64C9-B8A9-75BD-6D44-4C16472E7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558" y="5566880"/>
            <a:ext cx="1599162" cy="60345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E5B5E9B-9E44-5673-02A4-07FF12EA7652}"/>
              </a:ext>
            </a:extLst>
          </p:cNvPr>
          <p:cNvSpPr txBox="1"/>
          <p:nvPr/>
        </p:nvSpPr>
        <p:spPr>
          <a:xfrm>
            <a:off x="3370830" y="3013501"/>
            <a:ext cx="513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CH4Green</a:t>
            </a:r>
            <a:r>
              <a:rPr lang="pt-PT" sz="2400" dirty="0"/>
              <a:t> </a:t>
            </a:r>
            <a:r>
              <a:rPr lang="en-US" sz="2400" dirty="0"/>
              <a:t>Methane mitigation strategies based on photosynthetic microorganisms</a:t>
            </a:r>
            <a:endParaRPr lang="pt-PT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5B931F-8FE7-F6AF-BCB7-EF376DB868EC}"/>
              </a:ext>
            </a:extLst>
          </p:cNvPr>
          <p:cNvSpPr txBox="1"/>
          <p:nvPr/>
        </p:nvSpPr>
        <p:spPr>
          <a:xfrm>
            <a:off x="4528264" y="4261869"/>
            <a:ext cx="282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Flash </a:t>
            </a:r>
            <a:r>
              <a:rPr lang="pt-PT" dirty="0" err="1"/>
              <a:t>update</a:t>
            </a:r>
            <a:r>
              <a:rPr lang="pt-PT" dirty="0"/>
              <a:t> – </a:t>
            </a:r>
            <a:r>
              <a:rPr lang="pt-PT" dirty="0" err="1"/>
              <a:t>january</a:t>
            </a:r>
            <a:r>
              <a:rPr lang="pt-PT" dirty="0"/>
              <a:t> 2024</a:t>
            </a:r>
          </a:p>
        </p:txBody>
      </p:sp>
      <p:pic>
        <p:nvPicPr>
          <p:cNvPr id="1026" name="Picture 2" descr="Logo - FCT — Escola Superior de Saúde">
            <a:extLst>
              <a:ext uri="{FF2B5EF4-FFF2-40B4-BE49-F238E27FC236}">
                <a16:creationId xmlns:a16="http://schemas.microsoft.com/office/drawing/2014/main" id="{95887FC3-7881-C1F7-669B-B91E9193B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7" b="93651" l="2256" r="89975">
                        <a14:foregroundMark x1="8150" y1="23212" x2="7268" y2="23810"/>
                        <a14:foregroundMark x1="14286" y1="19048" x2="10856" y2="21375"/>
                        <a14:foregroundMark x1="6919" y1="40959" x2="6266" y2="73016"/>
                        <a14:foregroundMark x1="7220" y1="26190" x2="7004" y2="36797"/>
                        <a14:foregroundMark x1="7236" y1="25397" x2="7220" y2="26190"/>
                        <a14:foregroundMark x1="7252" y1="24603" x2="7236" y2="25397"/>
                        <a14:foregroundMark x1="7268" y1="23810" x2="7252" y2="24603"/>
                        <a14:foregroundMark x1="2256" y1="42063" x2="2256" y2="42063"/>
                        <a14:foregroundMark x1="7519" y1="90476" x2="7519" y2="90476"/>
                        <a14:foregroundMark x1="28070" y1="92857" x2="28070" y2="92857"/>
                        <a14:foregroundMark x1="24561" y1="94444" x2="29825" y2="93651"/>
                        <a14:foregroundMark x1="20050" y1="36508" x2="19799" y2="43651"/>
                        <a14:foregroundMark x1="40100" y1="7937" x2="39850" y2="19841"/>
                        <a14:backgroundMark x1="9524" y1="26190" x2="9524" y2="26190"/>
                        <a14:backgroundMark x1="9273" y1="24603" x2="9273" y2="24603"/>
                        <a14:backgroundMark x1="10777" y1="26984" x2="9774" y2="25397"/>
                        <a14:backgroundMark x1="8772" y1="25397" x2="8772" y2="25397"/>
                        <a14:backgroundMark x1="10276" y1="26190" x2="8772" y2="23810"/>
                        <a14:backgroundMark x1="8772" y1="23810" x2="8772" y2="23810"/>
                        <a14:backgroundMark x1="9774" y1="24603" x2="9774" y2="24603"/>
                        <a14:backgroundMark x1="9774" y1="23016" x2="10526" y2="23016"/>
                        <a14:backgroundMark x1="8772" y1="23810" x2="8271" y2="23810"/>
                        <a14:backgroundMark x1="9524" y1="26984" x2="8772" y2="24603"/>
                        <a14:backgroundMark x1="8772" y1="27778" x2="8271" y2="23016"/>
                        <a14:backgroundMark x1="58396" y1="73016" x2="58145" y2="73016"/>
                        <a14:backgroundMark x1="58647" y1="71429" x2="58647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991" y="5568655"/>
            <a:ext cx="1905324" cy="60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27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FCD1C9-C3ED-7C86-586B-448BD7B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Photoautotrophic</a:t>
            </a:r>
            <a:r>
              <a:rPr lang="pt-PT" dirty="0">
                <a:solidFill>
                  <a:srgbClr val="FFFFFF"/>
                </a:solidFill>
              </a:rPr>
              <a:t> </a:t>
            </a:r>
            <a:r>
              <a:rPr lang="pt-PT" dirty="0" err="1">
                <a:solidFill>
                  <a:srgbClr val="FFFFFF"/>
                </a:solidFill>
              </a:rPr>
              <a:t>growth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39394594-85AC-9D54-B1F9-3116969E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4" y="2540603"/>
            <a:ext cx="10853056" cy="4072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 err="1"/>
              <a:t>Photon</a:t>
            </a:r>
            <a:r>
              <a:rPr lang="pt-PT" b="1" dirty="0"/>
              <a:t> flux: </a:t>
            </a:r>
            <a:r>
              <a:rPr lang="en-US" dirty="0"/>
              <a:t>spectral decomposition of solar light measured from Earth’s surface </a:t>
            </a:r>
          </a:p>
          <a:p>
            <a:pPr marL="0" indent="0">
              <a:buNone/>
            </a:pPr>
            <a:r>
              <a:rPr lang="en-US" b="1" dirty="0"/>
              <a:t>CO</a:t>
            </a:r>
            <a:r>
              <a:rPr lang="en-US" b="1" baseline="-25000" dirty="0"/>
              <a:t>2</a:t>
            </a:r>
            <a:r>
              <a:rPr lang="en-US" b="1" dirty="0"/>
              <a:t> uptake rate</a:t>
            </a:r>
          </a:p>
          <a:p>
            <a:pPr marL="0" indent="0">
              <a:buNone/>
            </a:pPr>
            <a:r>
              <a:rPr lang="en-US" b="1" dirty="0"/>
              <a:t>Photosynthetic oxygen evolution: </a:t>
            </a:r>
            <a:r>
              <a:rPr lang="en-US" dirty="0"/>
              <a:t>limits the biomass production over 8.31 CO</a:t>
            </a:r>
            <a:r>
              <a:rPr lang="en-US" baseline="-25000" dirty="0"/>
              <a:t>2</a:t>
            </a:r>
            <a:r>
              <a:rPr lang="en-US" dirty="0"/>
              <a:t> uptake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R_PRISM_solar_litho</a:t>
            </a:r>
            <a:r>
              <a:rPr lang="en-US" dirty="0"/>
              <a:t> </a:t>
            </a:r>
            <a:r>
              <a:rPr lang="en-US" b="1" dirty="0"/>
              <a:t>(646, 646)</a:t>
            </a:r>
          </a:p>
          <a:p>
            <a:r>
              <a:rPr lang="en-US" dirty="0"/>
              <a:t>EX_C00011</a:t>
            </a:r>
            <a:r>
              <a:rPr lang="en-US" b="1" dirty="0"/>
              <a:t>(-13.54, 10000)</a:t>
            </a:r>
          </a:p>
          <a:p>
            <a:r>
              <a:rPr lang="pt-PT" dirty="0"/>
              <a:t>DM_o2D </a:t>
            </a:r>
            <a:r>
              <a:rPr lang="pt-PT" b="1" dirty="0"/>
              <a:t>(0, 8.31)</a:t>
            </a:r>
            <a:endParaRPr lang="en-US" b="1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716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FCD1C9-C3ED-7C86-586B-448BD7B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Heterotrophic</a:t>
            </a:r>
            <a:r>
              <a:rPr lang="pt-PT" dirty="0">
                <a:solidFill>
                  <a:srgbClr val="FFFFFF"/>
                </a:solidFill>
              </a:rPr>
              <a:t> </a:t>
            </a:r>
            <a:r>
              <a:rPr lang="pt-PT" dirty="0" err="1">
                <a:solidFill>
                  <a:srgbClr val="FFFFFF"/>
                </a:solidFill>
              </a:rPr>
              <a:t>growth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39394594-85AC-9D54-B1F9-3116969E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4" y="2540603"/>
            <a:ext cx="10853056" cy="4072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b="1" dirty="0"/>
              <a:t>Glucose Exchange: </a:t>
            </a:r>
            <a:r>
              <a:rPr lang="pt-PT" dirty="0"/>
              <a:t>experimental data</a:t>
            </a:r>
          </a:p>
          <a:p>
            <a:pPr marL="0" indent="0">
              <a:buNone/>
            </a:pPr>
            <a:r>
              <a:rPr lang="pt-PT" b="1" dirty="0"/>
              <a:t>No </a:t>
            </a:r>
            <a:r>
              <a:rPr lang="pt-PT" b="1" dirty="0" err="1"/>
              <a:t>photon</a:t>
            </a:r>
            <a:r>
              <a:rPr lang="pt-PT" b="1" dirty="0"/>
              <a:t> flux</a:t>
            </a:r>
          </a:p>
          <a:p>
            <a:pPr marL="0" indent="0">
              <a:buNone/>
            </a:pPr>
            <a:r>
              <a:rPr lang="pt-PT" b="1" dirty="0" err="1"/>
              <a:t>Additional</a:t>
            </a:r>
            <a:r>
              <a:rPr lang="pt-PT" b="1" dirty="0"/>
              <a:t> </a:t>
            </a:r>
            <a:r>
              <a:rPr lang="pt-PT" b="1" dirty="0" err="1"/>
              <a:t>constraints</a:t>
            </a:r>
            <a:r>
              <a:rPr lang="pt-PT" b="1" dirty="0"/>
              <a:t>: </a:t>
            </a:r>
            <a:r>
              <a:rPr lang="pt-PT" dirty="0"/>
              <a:t>RNA </a:t>
            </a:r>
            <a:r>
              <a:rPr lang="pt-PT" dirty="0" err="1"/>
              <a:t>sequencing</a:t>
            </a:r>
            <a:r>
              <a:rPr lang="pt-PT" dirty="0"/>
              <a:t> data</a:t>
            </a:r>
          </a:p>
          <a:p>
            <a:pPr marL="0" indent="0">
              <a:buNone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EX_C00267 </a:t>
            </a:r>
            <a:r>
              <a:rPr lang="pt-PT" b="1" dirty="0"/>
              <a:t>(-0.3025, 10000)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EX_C000205 </a:t>
            </a:r>
            <a:r>
              <a:rPr lang="en-US" b="1" dirty="0"/>
              <a:t>(0, 0)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Reactions with the enzymes </a:t>
            </a:r>
            <a:r>
              <a:rPr lang="pt-PT" dirty="0" err="1"/>
              <a:t>ribulose</a:t>
            </a:r>
            <a:r>
              <a:rPr lang="pt-PT" dirty="0"/>
              <a:t> </a:t>
            </a:r>
            <a:r>
              <a:rPr lang="pt-PT" dirty="0" err="1"/>
              <a:t>bisphosphate</a:t>
            </a:r>
            <a:r>
              <a:rPr lang="pt-PT" dirty="0"/>
              <a:t> </a:t>
            </a:r>
            <a:r>
              <a:rPr lang="pt-PT" dirty="0" err="1"/>
              <a:t>carboxylase</a:t>
            </a:r>
            <a:r>
              <a:rPr lang="pt-PT" dirty="0"/>
              <a:t> </a:t>
            </a:r>
            <a:r>
              <a:rPr lang="pt-PT" b="1" dirty="0"/>
              <a:t>(EC 4.1.1.39), </a:t>
            </a:r>
            <a:r>
              <a:rPr lang="pt-PT" dirty="0" err="1"/>
              <a:t>phosphoribulokinase</a:t>
            </a:r>
            <a:r>
              <a:rPr lang="pt-PT" dirty="0"/>
              <a:t> </a:t>
            </a:r>
            <a:r>
              <a:rPr lang="pt-PT" b="1" dirty="0"/>
              <a:t>(EC 2.7.1.19), </a:t>
            </a:r>
            <a:r>
              <a:rPr lang="pt-PT" dirty="0" err="1"/>
              <a:t>and</a:t>
            </a:r>
            <a:r>
              <a:rPr lang="pt-PT" dirty="0"/>
              <a:t> NADP-</a:t>
            </a:r>
            <a:r>
              <a:rPr lang="pt-PT" dirty="0" err="1"/>
              <a:t>dependent</a:t>
            </a:r>
            <a:r>
              <a:rPr lang="pt-PT" dirty="0"/>
              <a:t> </a:t>
            </a:r>
            <a:r>
              <a:rPr lang="pt-PT" dirty="0" err="1"/>
              <a:t>phosphorylating</a:t>
            </a:r>
            <a:r>
              <a:rPr lang="pt-PT" dirty="0"/>
              <a:t> glyceraldehyde-3-phosphate </a:t>
            </a:r>
            <a:r>
              <a:rPr lang="pt-PT" dirty="0" err="1"/>
              <a:t>dehydrogenase</a:t>
            </a:r>
            <a:r>
              <a:rPr lang="pt-PT" dirty="0"/>
              <a:t> </a:t>
            </a:r>
            <a:r>
              <a:rPr lang="pt-PT" b="1" dirty="0"/>
              <a:t>(EC 1.2.1.13)</a:t>
            </a:r>
            <a:r>
              <a:rPr lang="en-US" b="1" dirty="0"/>
              <a:t> </a:t>
            </a:r>
            <a:r>
              <a:rPr lang="en-US" dirty="0"/>
              <a:t>were set to </a:t>
            </a:r>
            <a:r>
              <a:rPr lang="en-US" b="1" dirty="0"/>
              <a:t>0.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443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FCD1C9-C3ED-7C86-586B-448BD7B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Mixotrophic</a:t>
            </a:r>
            <a:r>
              <a:rPr lang="pt-PT" dirty="0">
                <a:solidFill>
                  <a:srgbClr val="FFFFFF"/>
                </a:solidFill>
              </a:rPr>
              <a:t> </a:t>
            </a:r>
            <a:r>
              <a:rPr lang="pt-PT" dirty="0" err="1">
                <a:solidFill>
                  <a:srgbClr val="FFFFFF"/>
                </a:solidFill>
              </a:rPr>
              <a:t>growth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39394594-85AC-9D54-B1F9-3116969E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4" y="2540603"/>
            <a:ext cx="10853056" cy="4072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/>
              <a:t>Glucose Exchange</a:t>
            </a:r>
            <a:endParaRPr lang="pt-PT" dirty="0"/>
          </a:p>
          <a:p>
            <a:pPr marL="0" indent="0">
              <a:buNone/>
            </a:pPr>
            <a:r>
              <a:rPr lang="pt-PT" b="1" dirty="0" err="1"/>
              <a:t>Photon</a:t>
            </a:r>
            <a:r>
              <a:rPr lang="pt-PT" b="1" dirty="0"/>
              <a:t> flux</a:t>
            </a:r>
          </a:p>
          <a:p>
            <a:pPr marL="0" indent="0">
              <a:buNone/>
            </a:pPr>
            <a:r>
              <a:rPr lang="en-US" b="1" dirty="0"/>
              <a:t>CO2 uptake rate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R_PRISM_solar_litho</a:t>
            </a:r>
            <a:r>
              <a:rPr lang="en-US" dirty="0"/>
              <a:t> </a:t>
            </a:r>
            <a:r>
              <a:rPr lang="en-US" b="1" dirty="0"/>
              <a:t>(646, 646)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EX_C00011</a:t>
            </a:r>
            <a:r>
              <a:rPr lang="en-US" b="1" dirty="0"/>
              <a:t>(-13.6, 10000)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EX_C00267 </a:t>
            </a:r>
            <a:r>
              <a:rPr lang="pt-PT" b="1" dirty="0"/>
              <a:t>(-0.3025, 10000)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488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C0572-7B58-DA85-A39B-85A82F92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b="1" dirty="0" err="1">
                <a:solidFill>
                  <a:srgbClr val="262626"/>
                </a:solidFill>
              </a:rPr>
              <a:t>Growth</a:t>
            </a:r>
            <a:r>
              <a:rPr lang="pt-PT" b="1" dirty="0">
                <a:solidFill>
                  <a:srgbClr val="262626"/>
                </a:solidFill>
              </a:rPr>
              <a:t> rates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D0EA76F0-21C8-0DA8-4497-D161AC770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62957"/>
              </p:ext>
            </p:extLst>
          </p:nvPr>
        </p:nvGraphicFramePr>
        <p:xfrm>
          <a:off x="1295400" y="2781075"/>
          <a:ext cx="9601199" cy="285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8819797"/>
                    </a:ext>
                  </a:extLst>
                </a:gridCol>
                <a:gridCol w="2583615">
                  <a:extLst>
                    <a:ext uri="{9D8B030D-6E8A-4147-A177-3AD203B41FA5}">
                      <a16:colId xmlns:a16="http://schemas.microsoft.com/office/drawing/2014/main" val="2963241555"/>
                    </a:ext>
                  </a:extLst>
                </a:gridCol>
                <a:gridCol w="2216984">
                  <a:extLst>
                    <a:ext uri="{9D8B030D-6E8A-4147-A177-3AD203B41FA5}">
                      <a16:colId xmlns:a16="http://schemas.microsoft.com/office/drawing/2014/main" val="28917397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600655054"/>
                    </a:ext>
                  </a:extLst>
                </a:gridCol>
              </a:tblGrid>
              <a:tr h="845821">
                <a:tc>
                  <a:txBody>
                    <a:bodyPr/>
                    <a:lstStyle/>
                    <a:p>
                      <a:pPr algn="ctr"/>
                      <a:endParaRPr lang="pt-PT" sz="2300" dirty="0"/>
                    </a:p>
                  </a:txBody>
                  <a:tcPr marL="114300" marR="114300" marT="57150" marB="5715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23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  <a:r>
                        <a:rPr lang="pt-PT" sz="2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23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Growth</a:t>
                      </a:r>
                      <a:r>
                        <a:rPr lang="pt-PT" sz="2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Rate</a:t>
                      </a:r>
                      <a:endParaRPr lang="pt-PT" sz="2300" dirty="0"/>
                    </a:p>
                  </a:txBody>
                  <a:tcPr marL="114300" marR="114300" marT="57150" marB="5715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3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Experimental</a:t>
                      </a:r>
                      <a:endParaRPr lang="pt-PT" sz="2300"/>
                    </a:p>
                    <a:p>
                      <a:pPr algn="ctr"/>
                      <a:endParaRPr lang="pt-PT" sz="2300"/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066945805"/>
                  </a:ext>
                </a:extLst>
              </a:tr>
              <a:tr h="502921">
                <a:tc>
                  <a:txBody>
                    <a:bodyPr/>
                    <a:lstStyle/>
                    <a:p>
                      <a:pPr algn="ctr"/>
                      <a:endParaRPr lang="pt-PT" sz="230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300" b="1" dirty="0" err="1"/>
                        <a:t>My</a:t>
                      </a:r>
                      <a:r>
                        <a:rPr lang="pt-PT" sz="2300" b="1" dirty="0"/>
                        <a:t> </a:t>
                      </a:r>
                      <a:r>
                        <a:rPr lang="pt-PT" sz="2300" b="1" dirty="0" err="1"/>
                        <a:t>model</a:t>
                      </a:r>
                      <a:endParaRPr lang="pt-PT" sz="2300" b="1" dirty="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3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PT" sz="2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CZ843</a:t>
                      </a:r>
                      <a:endParaRPr lang="pt-PT" sz="2300" dirty="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ctr"/>
                      <a:endParaRPr lang="pt-PT" sz="2300"/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1419221436"/>
                  </a:ext>
                </a:extLst>
              </a:tr>
              <a:tr h="502921">
                <a:tc>
                  <a:txBody>
                    <a:bodyPr/>
                    <a:lstStyle/>
                    <a:p>
                      <a:pPr algn="ctr"/>
                      <a:r>
                        <a:rPr lang="pt-PT" sz="23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Photoautotrophy</a:t>
                      </a:r>
                      <a:endParaRPr lang="pt-PT" sz="230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0.245</a:t>
                      </a:r>
                      <a:endParaRPr lang="pt-PT" sz="2300" dirty="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0.0252</a:t>
                      </a:r>
                      <a:endParaRPr lang="pt-PT" sz="230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0.014–0.025</a:t>
                      </a:r>
                      <a:endParaRPr lang="pt-PT" sz="2300"/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1716786868"/>
                  </a:ext>
                </a:extLst>
              </a:tr>
              <a:tr h="502921">
                <a:tc>
                  <a:txBody>
                    <a:bodyPr/>
                    <a:lstStyle/>
                    <a:p>
                      <a:pPr algn="ctr"/>
                      <a:r>
                        <a:rPr lang="pt-PT" sz="23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Heterotrophy</a:t>
                      </a:r>
                      <a:endParaRPr lang="pt-PT" sz="230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300" dirty="0"/>
                        <a:t>0.0236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0.0168</a:t>
                      </a:r>
                      <a:endParaRPr lang="pt-PT" sz="230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0.018–0.025</a:t>
                      </a:r>
                      <a:endParaRPr lang="pt-PT" sz="2300"/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043381880"/>
                  </a:ext>
                </a:extLst>
              </a:tr>
              <a:tr h="502921">
                <a:tc>
                  <a:txBody>
                    <a:bodyPr/>
                    <a:lstStyle/>
                    <a:p>
                      <a:pPr algn="ctr"/>
                      <a:r>
                        <a:rPr lang="pt-PT" sz="23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Mixotrophy</a:t>
                      </a:r>
                      <a:endParaRPr lang="pt-PT" sz="230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pt-PT" sz="230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0.0407</a:t>
                      </a:r>
                      <a:endParaRPr lang="pt-PT" sz="2300" dirty="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0.02–0.03</a:t>
                      </a:r>
                      <a:endParaRPr lang="pt-PT" sz="2300" dirty="0"/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17802276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0ACCB3F-4154-938B-E0A0-1A13AF55A0ED}"/>
              </a:ext>
            </a:extLst>
          </p:cNvPr>
          <p:cNvSpPr txBox="1"/>
          <p:nvPr/>
        </p:nvSpPr>
        <p:spPr>
          <a:xfrm>
            <a:off x="1562100" y="5780652"/>
            <a:ext cx="203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Units</a:t>
            </a:r>
            <a:r>
              <a:rPr lang="pt-PT" dirty="0"/>
              <a:t>: h</a:t>
            </a:r>
            <a:r>
              <a:rPr lang="pt-PT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06285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5102-5337-2844-CEBB-093E5D36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Growth</a:t>
            </a:r>
            <a:r>
              <a:rPr lang="pt-PT" dirty="0"/>
              <a:t> rates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3EF8E955-EAFB-2095-E553-EC32FE06D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563858"/>
              </p:ext>
            </p:extLst>
          </p:nvPr>
        </p:nvGraphicFramePr>
        <p:xfrm>
          <a:off x="1458686" y="2900363"/>
          <a:ext cx="960119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478">
                  <a:extLst>
                    <a:ext uri="{9D8B030D-6E8A-4147-A177-3AD203B41FA5}">
                      <a16:colId xmlns:a16="http://schemas.microsoft.com/office/drawing/2014/main" val="428946740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3964272378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3557968680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3858310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Heterotrophic</a:t>
                      </a:r>
                      <a:r>
                        <a:rPr lang="pt-PT" b="1" i="0" dirty="0"/>
                        <a:t> </a:t>
                      </a:r>
                      <a:r>
                        <a:rPr lang="pt-PT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  <a:endParaRPr lang="pt-PT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PT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CZ843</a:t>
                      </a:r>
                      <a:endParaRPr lang="pt-PT" sz="1800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PT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</a:t>
                      </a:r>
                      <a:r>
                        <a:rPr lang="pt-PT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pt-PT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PT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4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Glucose + </a:t>
                      </a:r>
                      <a:r>
                        <a:rPr lang="pt-PT" b="1" dirty="0" err="1"/>
                        <a:t>Tryptophan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0.0239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/>
                        <a:t>Glucose + </a:t>
                      </a:r>
                      <a:r>
                        <a:rPr lang="pt-PT" b="1" dirty="0" err="1"/>
                        <a:t>Methionine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0.0239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/>
                        <a:t>Glucose + </a:t>
                      </a:r>
                      <a:r>
                        <a:rPr lang="pt-PT" b="1" dirty="0" err="1"/>
                        <a:t>Acetate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0.0236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18804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E1D74BBD-C564-BD6D-DAE9-8ECBB08FFC4E}"/>
              </a:ext>
            </a:extLst>
          </p:cNvPr>
          <p:cNvSpPr txBox="1"/>
          <p:nvPr/>
        </p:nvSpPr>
        <p:spPr>
          <a:xfrm>
            <a:off x="1458686" y="4730181"/>
            <a:ext cx="203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Units</a:t>
            </a:r>
            <a:r>
              <a:rPr lang="pt-PT" dirty="0"/>
              <a:t>: h</a:t>
            </a:r>
            <a:r>
              <a:rPr lang="pt-PT" baseline="30000" dirty="0"/>
              <a:t>-1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4F82E6C-975A-DD87-B3BF-3D096CF814B2}"/>
              </a:ext>
            </a:extLst>
          </p:cNvPr>
          <p:cNvSpPr txBox="1"/>
          <p:nvPr/>
        </p:nvSpPr>
        <p:spPr>
          <a:xfrm>
            <a:off x="1496785" y="5475514"/>
            <a:ext cx="445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Assuming an uptake rate of 1 mmol g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−1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h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−1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0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582864-DD28-9A40-EFFD-598236F9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pt-PT" sz="2800">
                <a:solidFill>
                  <a:srgbClr val="262626"/>
                </a:solidFill>
              </a:rPr>
              <a:t>Next steps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75C6DFC8-0E61-F1A9-F050-EF732A99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0" y="2461998"/>
            <a:ext cx="2835464" cy="3552039"/>
          </a:xfrm>
        </p:spPr>
        <p:txBody>
          <a:bodyPr>
            <a:normAutofit/>
          </a:bodyPr>
          <a:lstStyle/>
          <a:p>
            <a:r>
              <a:rPr lang="pt-PT" sz="1800" dirty="0" err="1">
                <a:solidFill>
                  <a:srgbClr val="262626"/>
                </a:solidFill>
              </a:rPr>
              <a:t>Review</a:t>
            </a:r>
            <a:r>
              <a:rPr lang="pt-PT" sz="1800" dirty="0">
                <a:solidFill>
                  <a:srgbClr val="262626"/>
                </a:solidFill>
              </a:rPr>
              <a:t> </a:t>
            </a:r>
            <a:r>
              <a:rPr lang="pt-PT" sz="1800" dirty="0" err="1">
                <a:solidFill>
                  <a:srgbClr val="262626"/>
                </a:solidFill>
              </a:rPr>
              <a:t>literature</a:t>
            </a:r>
            <a:r>
              <a:rPr lang="pt-PT" sz="1800" dirty="0">
                <a:solidFill>
                  <a:srgbClr val="262626"/>
                </a:solidFill>
              </a:rPr>
              <a:t> </a:t>
            </a:r>
            <a:r>
              <a:rPr lang="pt-PT" sz="1800" dirty="0" err="1">
                <a:solidFill>
                  <a:srgbClr val="262626"/>
                </a:solidFill>
              </a:rPr>
              <a:t>regarding</a:t>
            </a:r>
            <a:r>
              <a:rPr lang="pt-PT" sz="1800" dirty="0">
                <a:solidFill>
                  <a:srgbClr val="262626"/>
                </a:solidFill>
              </a:rPr>
              <a:t> </a:t>
            </a:r>
            <a:r>
              <a:rPr lang="pt-PT" sz="1800" dirty="0" err="1">
                <a:solidFill>
                  <a:srgbClr val="262626"/>
                </a:solidFill>
              </a:rPr>
              <a:t>consumption</a:t>
            </a:r>
            <a:r>
              <a:rPr lang="pt-PT" sz="1800" dirty="0">
                <a:solidFill>
                  <a:srgbClr val="262626"/>
                </a:solidFill>
              </a:rPr>
              <a:t>/</a:t>
            </a:r>
            <a:r>
              <a:rPr lang="pt-PT" sz="1800" dirty="0" err="1">
                <a:solidFill>
                  <a:srgbClr val="262626"/>
                </a:solidFill>
              </a:rPr>
              <a:t>production</a:t>
            </a:r>
            <a:r>
              <a:rPr lang="pt-PT" sz="1800" dirty="0">
                <a:solidFill>
                  <a:srgbClr val="262626"/>
                </a:solidFill>
              </a:rPr>
              <a:t> </a:t>
            </a:r>
            <a:r>
              <a:rPr lang="pt-PT" sz="1800" dirty="0" err="1">
                <a:solidFill>
                  <a:srgbClr val="262626"/>
                </a:solidFill>
              </a:rPr>
              <a:t>of</a:t>
            </a:r>
            <a:r>
              <a:rPr lang="pt-PT" sz="1800" dirty="0">
                <a:solidFill>
                  <a:srgbClr val="262626"/>
                </a:solidFill>
              </a:rPr>
              <a:t> </a:t>
            </a:r>
            <a:r>
              <a:rPr lang="pt-PT" sz="1800" dirty="0" err="1">
                <a:solidFill>
                  <a:srgbClr val="262626"/>
                </a:solidFill>
              </a:rPr>
              <a:t>methane</a:t>
            </a:r>
            <a:endParaRPr lang="pt-PT" sz="1800" dirty="0">
              <a:solidFill>
                <a:srgbClr val="262626"/>
              </a:solidFill>
            </a:endParaRPr>
          </a:p>
          <a:p>
            <a:r>
              <a:rPr lang="pt-PT" sz="1800" dirty="0">
                <a:solidFill>
                  <a:srgbClr val="262626"/>
                </a:solidFill>
              </a:rPr>
              <a:t>Look for </a:t>
            </a:r>
            <a:r>
              <a:rPr lang="pt-PT" sz="1800" dirty="0" err="1">
                <a:solidFill>
                  <a:srgbClr val="262626"/>
                </a:solidFill>
              </a:rPr>
              <a:t>alkanes</a:t>
            </a:r>
            <a:r>
              <a:rPr lang="pt-PT" sz="1800" dirty="0">
                <a:solidFill>
                  <a:srgbClr val="262626"/>
                </a:solidFill>
              </a:rPr>
              <a:t> </a:t>
            </a:r>
            <a:r>
              <a:rPr lang="pt-PT" sz="1800" dirty="0" err="1">
                <a:solidFill>
                  <a:srgbClr val="262626"/>
                </a:solidFill>
              </a:rPr>
              <a:t>degrading</a:t>
            </a:r>
            <a:r>
              <a:rPr lang="pt-PT" sz="1800" dirty="0">
                <a:solidFill>
                  <a:srgbClr val="262626"/>
                </a:solidFill>
              </a:rPr>
              <a:t> </a:t>
            </a:r>
            <a:r>
              <a:rPr lang="pt-PT" sz="1800" dirty="0" err="1">
                <a:solidFill>
                  <a:srgbClr val="262626"/>
                </a:solidFill>
              </a:rPr>
              <a:t>enzymes</a:t>
            </a:r>
            <a:endParaRPr lang="pt-PT" sz="1800" dirty="0">
              <a:solidFill>
                <a:srgbClr val="262626"/>
              </a:solidFill>
            </a:endParaRPr>
          </a:p>
          <a:p>
            <a:endParaRPr lang="pt-PT" sz="1800" dirty="0">
              <a:solidFill>
                <a:srgbClr val="262626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99E613-110D-E066-6B5E-29D1A24F2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" t="16936" r="46826" b="4900"/>
          <a:stretch/>
        </p:blipFill>
        <p:spPr>
          <a:xfrm>
            <a:off x="4895135" y="297340"/>
            <a:ext cx="7197219" cy="61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8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99FFE-232D-6542-57D6-625D0E7B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41" y="503160"/>
            <a:ext cx="9601196" cy="1303867"/>
          </a:xfrm>
        </p:spPr>
        <p:txBody>
          <a:bodyPr/>
          <a:lstStyle/>
          <a:p>
            <a:r>
              <a:rPr lang="pt-PT" dirty="0" err="1"/>
              <a:t>Rationale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purpose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A3A8FA-D12C-7D16-A87C-D78B7753B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41" y="1764447"/>
            <a:ext cx="9548359" cy="2807553"/>
          </a:xfrm>
        </p:spPr>
        <p:txBody>
          <a:bodyPr/>
          <a:lstStyle/>
          <a:p>
            <a:pPr marL="0" indent="0">
              <a:buNone/>
            </a:pPr>
            <a:r>
              <a:rPr lang="pt-PT" b="1" dirty="0" err="1"/>
              <a:t>Wet-lab</a:t>
            </a:r>
            <a:r>
              <a:rPr lang="pt-PT" b="1" dirty="0"/>
              <a:t> </a:t>
            </a:r>
            <a:r>
              <a:rPr lang="pt-PT" b="1" dirty="0" err="1"/>
              <a:t>experiments</a:t>
            </a:r>
            <a:r>
              <a:rPr lang="pt-PT" dirty="0"/>
              <a:t>:</a:t>
            </a:r>
          </a:p>
          <a:p>
            <a:pPr marL="0" indent="0">
              <a:buNone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dirty="0" err="1"/>
              <a:t>Chlorella</a:t>
            </a:r>
            <a:r>
              <a:rPr lang="pt-PT" dirty="0"/>
              <a:t> </a:t>
            </a:r>
            <a:r>
              <a:rPr lang="pt-PT" dirty="0" err="1"/>
              <a:t>dies</a:t>
            </a:r>
            <a:r>
              <a:rPr lang="pt-PT" dirty="0"/>
              <a:t> </a:t>
            </a:r>
            <a:r>
              <a:rPr lang="pt-PT" dirty="0" err="1"/>
              <a:t>upon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depletion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CO2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Chlorella exhibits neither growth nor mortality in the presence of CH4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6B12F8-CCB9-D5CD-9508-0261FA62C5E3}"/>
              </a:ext>
            </a:extLst>
          </p:cNvPr>
          <p:cNvSpPr txBox="1"/>
          <p:nvPr/>
        </p:nvSpPr>
        <p:spPr>
          <a:xfrm>
            <a:off x="2430236" y="5002290"/>
            <a:ext cx="7331528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Develop</a:t>
            </a:r>
            <a:r>
              <a:rPr lang="pt-PT" sz="2400" dirty="0"/>
              <a:t> a </a:t>
            </a:r>
            <a:r>
              <a:rPr lang="pt-PT" sz="2400" dirty="0" err="1"/>
              <a:t>genome-scale</a:t>
            </a:r>
            <a:r>
              <a:rPr lang="pt-PT" sz="2400" dirty="0"/>
              <a:t> </a:t>
            </a:r>
            <a:r>
              <a:rPr lang="pt-PT" sz="2400" dirty="0" err="1"/>
              <a:t>metabolic</a:t>
            </a:r>
            <a:r>
              <a:rPr lang="pt-PT" sz="2400" dirty="0"/>
              <a:t> </a:t>
            </a:r>
            <a:r>
              <a:rPr lang="pt-PT" sz="2400" dirty="0" err="1"/>
              <a:t>model</a:t>
            </a:r>
            <a:r>
              <a:rPr lang="pt-PT" sz="2400" dirty="0"/>
              <a:t> for </a:t>
            </a:r>
            <a:r>
              <a:rPr lang="pt-PT" sz="2400" dirty="0" err="1"/>
              <a:t>the</a:t>
            </a:r>
            <a:r>
              <a:rPr lang="pt-PT" sz="2400" dirty="0"/>
              <a:t> microalga </a:t>
            </a:r>
            <a:r>
              <a:rPr lang="pt-PT" sz="2400" i="1" dirty="0" err="1"/>
              <a:t>Chlorella</a:t>
            </a:r>
            <a:r>
              <a:rPr lang="pt-PT" sz="2400" i="1" dirty="0"/>
              <a:t> </a:t>
            </a:r>
            <a:r>
              <a:rPr lang="pt-PT" sz="2400" i="1" dirty="0" err="1"/>
              <a:t>vulgaris</a:t>
            </a:r>
            <a:endParaRPr lang="pt-PT" sz="2400" i="1" dirty="0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8B96D482-9123-0146-735A-AAEC3ADF2BD3}"/>
              </a:ext>
            </a:extLst>
          </p:cNvPr>
          <p:cNvSpPr/>
          <p:nvPr/>
        </p:nvSpPr>
        <p:spPr>
          <a:xfrm>
            <a:off x="5698671" y="3804558"/>
            <a:ext cx="794657" cy="10504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561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F7A64F8-32A8-0227-4BC2-DF00CA871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642" y="766256"/>
            <a:ext cx="8994907" cy="1602541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C387CA5-6624-59CD-A120-433E8F462BD7}"/>
              </a:ext>
            </a:extLst>
          </p:cNvPr>
          <p:cNvSpPr txBox="1"/>
          <p:nvPr/>
        </p:nvSpPr>
        <p:spPr>
          <a:xfrm>
            <a:off x="1695450" y="2669309"/>
            <a:ext cx="8801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US" sz="2400" dirty="0"/>
            </a:br>
            <a:r>
              <a:rPr lang="en-US" sz="2800" b="1" i="0" dirty="0">
                <a:effectLst/>
              </a:rPr>
              <a:t>Why should we reconstruct a model for an organism that already has an established model</a:t>
            </a:r>
            <a:r>
              <a:rPr lang="pt-PT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5966239-FE46-37D7-B008-0D634272DAF6}"/>
              </a:ext>
            </a:extLst>
          </p:cNvPr>
          <p:cNvSpPr/>
          <p:nvPr/>
        </p:nvSpPr>
        <p:spPr>
          <a:xfrm>
            <a:off x="939760" y="3199259"/>
            <a:ext cx="680358" cy="593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57AA96-636D-32B6-3A97-95B0D5670D12}"/>
              </a:ext>
            </a:extLst>
          </p:cNvPr>
          <p:cNvSpPr txBox="1"/>
          <p:nvPr/>
        </p:nvSpPr>
        <p:spPr>
          <a:xfrm>
            <a:off x="1774371" y="4593771"/>
            <a:ext cx="8643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Updated</a:t>
            </a:r>
            <a:r>
              <a:rPr lang="pt-PT" sz="2400" dirty="0"/>
              <a:t> </a:t>
            </a:r>
            <a:r>
              <a:rPr lang="pt-PT" sz="2400" dirty="0" err="1"/>
              <a:t>genomic</a:t>
            </a:r>
            <a:r>
              <a:rPr lang="pt-PT" sz="2400" dirty="0"/>
              <a:t> </a:t>
            </a:r>
            <a:r>
              <a:rPr lang="pt-PT" sz="2400" dirty="0" err="1"/>
              <a:t>information</a:t>
            </a:r>
            <a:endParaRPr lang="pt-PT" sz="2400" dirty="0"/>
          </a:p>
          <a:p>
            <a:pPr algn="ctr"/>
            <a:endParaRPr lang="pt-PT" sz="2400" dirty="0"/>
          </a:p>
          <a:p>
            <a:pPr algn="ctr"/>
            <a:r>
              <a:rPr lang="pt-PT" sz="2400" dirty="0" err="1">
                <a:cs typeface="Arial" panose="020B0604020202020204" pitchFamily="34" charset="0"/>
              </a:rPr>
              <a:t>Methane</a:t>
            </a:r>
            <a:r>
              <a:rPr lang="pt-PT" sz="2400" dirty="0">
                <a:cs typeface="Arial" panose="020B0604020202020204" pitchFamily="34" charset="0"/>
              </a:rPr>
              <a:t> </a:t>
            </a:r>
            <a:r>
              <a:rPr lang="pt-PT" sz="2400" dirty="0" err="1">
                <a:cs typeface="Arial" panose="020B0604020202020204" pitchFamily="34" charset="0"/>
              </a:rPr>
              <a:t>metabolism</a:t>
            </a:r>
            <a:r>
              <a:rPr lang="pt-PT" sz="2400" dirty="0">
                <a:cs typeface="Arial" panose="020B0604020202020204" pitchFamily="34" charset="0"/>
              </a:rPr>
              <a:t> </a:t>
            </a:r>
            <a:r>
              <a:rPr lang="pt-PT" sz="2400" dirty="0" err="1">
                <a:cs typeface="Arial" panose="020B0604020202020204" pitchFamily="34" charset="0"/>
              </a:rPr>
              <a:t>was</a:t>
            </a:r>
            <a:r>
              <a:rPr lang="pt-PT" sz="2400" dirty="0">
                <a:cs typeface="Arial" panose="020B0604020202020204" pitchFamily="34" charset="0"/>
              </a:rPr>
              <a:t> </a:t>
            </a:r>
            <a:r>
              <a:rPr lang="pt-PT" sz="2400" dirty="0" err="1">
                <a:cs typeface="Arial" panose="020B0604020202020204" pitchFamily="34" charset="0"/>
              </a:rPr>
              <a:t>not</a:t>
            </a:r>
            <a:r>
              <a:rPr lang="pt-PT" sz="2400" dirty="0">
                <a:cs typeface="Arial" panose="020B0604020202020204" pitchFamily="34" charset="0"/>
              </a:rPr>
              <a:t> </a:t>
            </a:r>
            <a:r>
              <a:rPr lang="pt-PT" sz="2400" dirty="0" err="1">
                <a:cs typeface="Arial" panose="020B0604020202020204" pitchFamily="34" charset="0"/>
              </a:rPr>
              <a:t>incorporated</a:t>
            </a:r>
            <a:r>
              <a:rPr lang="pt-PT" sz="2400" dirty="0">
                <a:cs typeface="Arial" panose="020B0604020202020204" pitchFamily="34" charset="0"/>
              </a:rPr>
              <a:t> in </a:t>
            </a:r>
            <a:r>
              <a:rPr lang="pt-PT" sz="2400" dirty="0" err="1">
                <a:cs typeface="Arial" panose="020B0604020202020204" pitchFamily="34" charset="0"/>
              </a:rPr>
              <a:t>the</a:t>
            </a:r>
            <a:r>
              <a:rPr lang="pt-PT" sz="2400" dirty="0">
                <a:cs typeface="Arial" panose="020B0604020202020204" pitchFamily="34" charset="0"/>
              </a:rPr>
              <a:t> </a:t>
            </a:r>
            <a:r>
              <a:rPr lang="pt-PT" sz="2400" dirty="0" err="1">
                <a:cs typeface="Arial" panose="020B0604020202020204" pitchFamily="34" charset="0"/>
              </a:rPr>
              <a:t>model</a:t>
            </a:r>
            <a:endParaRPr lang="pt-PT" sz="2400" dirty="0">
              <a:cs typeface="Arial" panose="020B0604020202020204" pitchFamily="34" charset="0"/>
            </a:endParaRPr>
          </a:p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546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5200" y="835292"/>
            <a:ext cx="4267200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66"/>
              </a:lnSpc>
            </a:pPr>
            <a:r>
              <a:rPr lang="en-US" sz="5066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6450261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7D87268D-F395-482B-0550-16410D8EA1B0}"/>
              </a:ext>
            </a:extLst>
          </p:cNvPr>
          <p:cNvCxnSpPr>
            <a:cxnSpLocks/>
          </p:cNvCxnSpPr>
          <p:nvPr/>
        </p:nvCxnSpPr>
        <p:spPr>
          <a:xfrm>
            <a:off x="2683473" y="2960315"/>
            <a:ext cx="0" cy="63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04040D-F514-F55D-0CE9-27D605382682}"/>
              </a:ext>
            </a:extLst>
          </p:cNvPr>
          <p:cNvSpPr txBox="1"/>
          <p:nvPr/>
        </p:nvSpPr>
        <p:spPr>
          <a:xfrm>
            <a:off x="1642073" y="3634995"/>
            <a:ext cx="208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Chlorella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vulgaris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strain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211/11P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1D6DE48-CA71-69CA-67AE-54DA95145B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59" y="1932222"/>
            <a:ext cx="565227" cy="8955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F7CC0A5-6B71-5D9E-0AD3-E3DDE4320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1" y="1773956"/>
            <a:ext cx="6908795" cy="3873897"/>
          </a:xfrm>
          <a:prstGeom prst="rect">
            <a:avLst/>
          </a:prstGeom>
        </p:spPr>
      </p:pic>
      <p:pic>
        <p:nvPicPr>
          <p:cNvPr id="9" name="Picture 6" descr="DSJbhasbdjbas">
            <a:extLst>
              <a:ext uri="{FF2B5EF4-FFF2-40B4-BE49-F238E27FC236}">
                <a16:creationId xmlns:a16="http://schemas.microsoft.com/office/drawing/2014/main" id="{360869D8-3998-41AC-6550-42B94C86D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57" y="5074920"/>
            <a:ext cx="938843" cy="67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A240BC3F-E186-210B-E60F-7C892840D5AE}"/>
              </a:ext>
            </a:extLst>
          </p:cNvPr>
          <p:cNvCxnSpPr>
            <a:cxnSpLocks/>
          </p:cNvCxnSpPr>
          <p:nvPr/>
        </p:nvCxnSpPr>
        <p:spPr>
          <a:xfrm>
            <a:off x="2683472" y="4292600"/>
            <a:ext cx="0" cy="63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8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167C4-0760-2E28-3181-21D71496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65803"/>
            <a:ext cx="9601196" cy="1303867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262626"/>
                </a:solidFill>
              </a:rPr>
              <a:t>Biomass</a:t>
            </a:r>
            <a:r>
              <a:rPr lang="pt-PT" dirty="0">
                <a:solidFill>
                  <a:srgbClr val="262626"/>
                </a:solidFill>
              </a:rPr>
              <a:t> </a:t>
            </a:r>
            <a:r>
              <a:rPr lang="pt-PT" dirty="0" err="1">
                <a:solidFill>
                  <a:srgbClr val="262626"/>
                </a:solidFill>
              </a:rPr>
              <a:t>composition</a:t>
            </a:r>
            <a:endParaRPr lang="pt-PT" dirty="0">
              <a:solidFill>
                <a:srgbClr val="262626"/>
              </a:solidFill>
            </a:endParaRP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E56C525B-9A9E-039A-A04A-9350B0FD7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199798"/>
              </p:ext>
            </p:extLst>
          </p:nvPr>
        </p:nvGraphicFramePr>
        <p:xfrm>
          <a:off x="1176748" y="2193471"/>
          <a:ext cx="9838503" cy="36025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8829">
                  <a:extLst>
                    <a:ext uri="{9D8B030D-6E8A-4147-A177-3AD203B41FA5}">
                      <a16:colId xmlns:a16="http://schemas.microsoft.com/office/drawing/2014/main" val="3892426469"/>
                    </a:ext>
                  </a:extLst>
                </a:gridCol>
                <a:gridCol w="2568906">
                  <a:extLst>
                    <a:ext uri="{9D8B030D-6E8A-4147-A177-3AD203B41FA5}">
                      <a16:colId xmlns:a16="http://schemas.microsoft.com/office/drawing/2014/main" val="3420642288"/>
                    </a:ext>
                  </a:extLst>
                </a:gridCol>
                <a:gridCol w="2715384">
                  <a:extLst>
                    <a:ext uri="{9D8B030D-6E8A-4147-A177-3AD203B41FA5}">
                      <a16:colId xmlns:a16="http://schemas.microsoft.com/office/drawing/2014/main" val="3121236802"/>
                    </a:ext>
                  </a:extLst>
                </a:gridCol>
                <a:gridCol w="2715384">
                  <a:extLst>
                    <a:ext uri="{9D8B030D-6E8A-4147-A177-3AD203B41FA5}">
                      <a16:colId xmlns:a16="http://schemas.microsoft.com/office/drawing/2014/main" val="3502776463"/>
                    </a:ext>
                  </a:extLst>
                </a:gridCol>
              </a:tblGrid>
              <a:tr h="572091">
                <a:tc>
                  <a:txBody>
                    <a:bodyPr/>
                    <a:lstStyle/>
                    <a:p>
                      <a:pPr algn="ctr"/>
                      <a:r>
                        <a:rPr lang="pt-PT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e-</a:t>
                      </a:r>
                      <a:r>
                        <a:rPr lang="pt-PT" sz="1400" b="0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Metabolite</a:t>
                      </a:r>
                      <a:endParaRPr lang="pt-PT" sz="1400" b="0" u="none" strike="noStrike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dirty="0" err="1"/>
                        <a:t>mass</a:t>
                      </a:r>
                      <a:r>
                        <a:rPr lang="pt-PT" sz="1100" b="0" dirty="0"/>
                        <a:t> % (g MM/</a:t>
                      </a:r>
                      <a:r>
                        <a:rPr lang="pt-PT" sz="1100" b="0" dirty="0" err="1"/>
                        <a:t>gDW</a:t>
                      </a:r>
                      <a:r>
                        <a:rPr lang="pt-PT" sz="1100" b="0" dirty="0"/>
                        <a:t>)</a:t>
                      </a:r>
                    </a:p>
                    <a:p>
                      <a:pPr algn="ctr"/>
                      <a:endParaRPr lang="pt-PT" sz="1400" b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069" marR="60823" marT="60823" marB="6082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Chlorella</a:t>
                      </a:r>
                      <a:r>
                        <a:rPr lang="pt-PT" sz="1400" b="0" i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400" b="0" i="1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vulgaris</a:t>
                      </a:r>
                      <a:r>
                        <a:rPr lang="pt-PT" sz="1400" b="0" i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211/11P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pt-PT" sz="1400" b="0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My</a:t>
                      </a:r>
                      <a:r>
                        <a:rPr lang="pt-PT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400" b="0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r>
                        <a:rPr lang="pt-PT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79069" marR="60823" marT="60823" marB="6082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Chlamydomonas</a:t>
                      </a:r>
                      <a:r>
                        <a:rPr lang="pt-PT" sz="1400" b="0" i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400" b="0" i="1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reinhardtii</a:t>
                      </a:r>
                      <a:r>
                        <a:rPr lang="pt-PT" sz="1400" b="0" i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endParaRPr lang="pt-PT" sz="14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9069" marR="60823" marT="60823" marB="6082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Chlorella</a:t>
                      </a:r>
                      <a:r>
                        <a:rPr lang="pt-PT" sz="1400" b="0" i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400" b="0" i="1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vulgaris</a:t>
                      </a:r>
                      <a:r>
                        <a:rPr lang="pt-PT" sz="1400" b="0" i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UTEX-395</a:t>
                      </a:r>
                    </a:p>
                    <a:p>
                      <a:endParaRPr lang="pt-PT" sz="14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9069" marR="60823" marT="60823" marB="60823" anchor="ctr"/>
                </a:tc>
                <a:extLst>
                  <a:ext uri="{0D108BD9-81ED-4DB2-BD59-A6C34878D82A}">
                    <a16:rowId xmlns:a16="http://schemas.microsoft.com/office/drawing/2014/main" val="2566159437"/>
                  </a:ext>
                </a:extLst>
              </a:tr>
              <a:tr h="412357"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e-</a:t>
                      </a:r>
                      <a:r>
                        <a:rPr lang="pt-PT" sz="14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Protein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0,457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0,46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0,48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extLst>
                  <a:ext uri="{0D108BD9-81ED-4DB2-BD59-A6C34878D82A}">
                    <a16:rowId xmlns:a16="http://schemas.microsoft.com/office/drawing/2014/main" val="1214532553"/>
                  </a:ext>
                </a:extLst>
              </a:tr>
              <a:tr h="412357"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e-DNA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0,001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0,003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0,006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extLst>
                  <a:ext uri="{0D108BD9-81ED-4DB2-BD59-A6C34878D82A}">
                    <a16:rowId xmlns:a16="http://schemas.microsoft.com/office/drawing/2014/main" val="2034948342"/>
                  </a:ext>
                </a:extLst>
              </a:tr>
              <a:tr h="4123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e-RNA</a:t>
                      </a:r>
                      <a:endParaRPr lang="pt-PT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0,032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0,087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0,08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extLst>
                  <a:ext uri="{0D108BD9-81ED-4DB2-BD59-A6C34878D82A}">
                    <a16:rowId xmlns:a16="http://schemas.microsoft.com/office/drawing/2014/main" val="4020460392"/>
                  </a:ext>
                </a:extLst>
              </a:tr>
              <a:tr h="412357"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e-</a:t>
                      </a:r>
                      <a:r>
                        <a:rPr lang="pt-PT" sz="14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Lipids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0,18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0,126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0,163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extLst>
                  <a:ext uri="{0D108BD9-81ED-4DB2-BD59-A6C34878D82A}">
                    <a16:rowId xmlns:a16="http://schemas.microsoft.com/office/drawing/2014/main" val="3930979377"/>
                  </a:ext>
                </a:extLst>
              </a:tr>
              <a:tr h="412357"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e-</a:t>
                      </a:r>
                      <a:r>
                        <a:rPr lang="pt-PT" sz="14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Carbohydrates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0,274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0,295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0,248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extLst>
                  <a:ext uri="{0D108BD9-81ED-4DB2-BD59-A6C34878D82A}">
                    <a16:rowId xmlns:a16="http://schemas.microsoft.com/office/drawing/2014/main" val="2336581295"/>
                  </a:ext>
                </a:extLst>
              </a:tr>
              <a:tr h="412357"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e-</a:t>
                      </a:r>
                      <a:r>
                        <a:rPr lang="pt-PT" sz="14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Pigments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0,045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0,027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0,026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extLst>
                  <a:ext uri="{0D108BD9-81ED-4DB2-BD59-A6C34878D82A}">
                    <a16:rowId xmlns:a16="http://schemas.microsoft.com/office/drawing/2014/main" val="4046788084"/>
                  </a:ext>
                </a:extLst>
              </a:tr>
              <a:tr h="412357"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e-</a:t>
                      </a:r>
                      <a:r>
                        <a:rPr lang="pt-PT" sz="14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Cofactors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0,011</a:t>
                      </a:r>
                      <a:endParaRPr lang="pt-P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0,002</a:t>
                      </a:r>
                      <a:endParaRPr lang="pt-P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9069" marR="60823" marT="60823" marB="6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79069" marR="60823" marT="60823" marB="60823"/>
                </a:tc>
                <a:extLst>
                  <a:ext uri="{0D108BD9-81ED-4DB2-BD59-A6C34878D82A}">
                    <a16:rowId xmlns:a16="http://schemas.microsoft.com/office/drawing/2014/main" val="626181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63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9700D7-00FA-E633-F9A4-A0923722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Enzymes Annotation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F9F8EC-5878-0C47-A0F5-F429A3D2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pt-PT" dirty="0" err="1"/>
              <a:t>Homology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BLAST: </a:t>
            </a:r>
            <a:r>
              <a:rPr lang="pt-PT" b="1" dirty="0" err="1"/>
              <a:t>SwissProt</a:t>
            </a:r>
            <a:r>
              <a:rPr lang="pt-PT" b="1" dirty="0"/>
              <a:t>/</a:t>
            </a:r>
            <a:r>
              <a:rPr lang="pt-PT" b="1" dirty="0" err="1"/>
              <a:t>TrEMBL</a:t>
            </a:r>
            <a:endParaRPr lang="pt-PT" b="1" dirty="0"/>
          </a:p>
        </p:txBody>
      </p:sp>
      <p:graphicFrame>
        <p:nvGraphicFramePr>
          <p:cNvPr id="4" name="Tabela 19">
            <a:extLst>
              <a:ext uri="{FF2B5EF4-FFF2-40B4-BE49-F238E27FC236}">
                <a16:creationId xmlns:a16="http://schemas.microsoft.com/office/drawing/2014/main" id="{91CC4199-E2A4-62AA-449A-55B7781BB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10470"/>
              </p:ext>
            </p:extLst>
          </p:nvPr>
        </p:nvGraphicFramePr>
        <p:xfrm>
          <a:off x="375555" y="3355848"/>
          <a:ext cx="7445829" cy="3017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81943">
                  <a:extLst>
                    <a:ext uri="{9D8B030D-6E8A-4147-A177-3AD203B41FA5}">
                      <a16:colId xmlns:a16="http://schemas.microsoft.com/office/drawing/2014/main" val="1096256348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3927050111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1993606326"/>
                    </a:ext>
                  </a:extLst>
                </a:gridCol>
              </a:tblGrid>
              <a:tr h="318945">
                <a:tc gridSpan="3"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Automatic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Workflow</a:t>
                      </a:r>
                      <a:endParaRPr lang="pt-PT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04982"/>
                  </a:ext>
                </a:extLst>
              </a:tr>
              <a:tr h="318945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species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Chlorella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vulgaris</a:t>
                      </a:r>
                      <a:endParaRPr lang="pt-PT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261933"/>
                  </a:ext>
                </a:extLst>
              </a:tr>
              <a:tr h="318945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genus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Chlorella</a:t>
                      </a:r>
                      <a:endParaRPr lang="pt-PT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26141"/>
                  </a:ext>
                </a:extLst>
              </a:tr>
              <a:tr h="558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species</a:t>
                      </a:r>
                      <a:endParaRPr lang="pt-PT" dirty="0"/>
                    </a:p>
                    <a:p>
                      <a:pPr algn="ctr"/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Chlamydomonas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reinhardtii</a:t>
                      </a:r>
                      <a:endParaRPr lang="pt-PT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22047"/>
                  </a:ext>
                </a:extLst>
              </a:tr>
              <a:tr h="558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species</a:t>
                      </a:r>
                      <a:endParaRPr lang="pt-PT" dirty="0"/>
                    </a:p>
                    <a:p>
                      <a:pPr algn="ctr"/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Arabidopsis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thaliana</a:t>
                      </a:r>
                      <a:endParaRPr lang="pt-PT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11384"/>
                  </a:ext>
                </a:extLst>
              </a:tr>
              <a:tr h="558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species</a:t>
                      </a:r>
                      <a:endParaRPr lang="pt-PT" dirty="0"/>
                    </a:p>
                    <a:p>
                      <a:pPr algn="ctr"/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Oryza</a:t>
                      </a:r>
                      <a:r>
                        <a:rPr lang="pt-PT" dirty="0"/>
                        <a:t> sativa </a:t>
                      </a:r>
                      <a:r>
                        <a:rPr lang="pt-PT" dirty="0" err="1"/>
                        <a:t>subsp.japonica</a:t>
                      </a:r>
                      <a:endParaRPr lang="pt-PT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58358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22D9FEA1-FA2F-9ED6-DAE2-38E933E4F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2" b="89897" l="8788" r="89880">
                        <a14:foregroundMark x1="12517" y1="50856" x2="8788" y2="48973"/>
                        <a14:foregroundMark x1="8788" y1="48973" x2="9055" y2="48973"/>
                        <a14:foregroundMark x1="10786" y1="57021" x2="9121" y2="50141"/>
                        <a14:foregroundMark x1="8921" y1="48459" x2="8921" y2="49274"/>
                        <a14:foregroundMark x1="37150" y1="22774" x2="36352" y2="22603"/>
                        <a14:foregroundMark x1="36485" y1="20205" x2="36884" y2="32363"/>
                        <a14:foregroundMark x1="36884" y1="32363" x2="36618" y2="34418"/>
                        <a14:foregroundMark x1="37150" y1="16781" x2="35553" y2="41610"/>
                        <a14:foregroundMark x1="35419" y1="18493" x2="37550" y2="26541"/>
                        <a14:foregroundMark x1="37550" y1="26541" x2="40746" y2="71062"/>
                        <a14:foregroundMark x1="40746" y1="71062" x2="41811" y2="73459"/>
                        <a14:backgroundMark x1="8522" y1="48973" x2="8256" y2="49486"/>
                        <a14:backgroundMark x1="8655" y1="48973" x2="8655" y2="482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0977" y="2678600"/>
            <a:ext cx="4616424" cy="358986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4F5726-AA9C-8AB5-64C5-CD4662F7C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39" y="4355001"/>
            <a:ext cx="2886478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5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9700D7-00FA-E633-F9A4-A0923722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Transport</a:t>
            </a:r>
            <a:r>
              <a:rPr lang="pt-PT" dirty="0">
                <a:solidFill>
                  <a:srgbClr val="FFFFFF"/>
                </a:solidFill>
              </a:rPr>
              <a:t> </a:t>
            </a:r>
            <a:r>
              <a:rPr lang="pt-PT" dirty="0" err="1">
                <a:solidFill>
                  <a:srgbClr val="FFFFFF"/>
                </a:solidFill>
              </a:rPr>
              <a:t>reactions</a:t>
            </a:r>
            <a:r>
              <a:rPr lang="pt-PT" dirty="0">
                <a:solidFill>
                  <a:srgbClr val="FFFFFF"/>
                </a:solidFill>
              </a:rPr>
              <a:t> </a:t>
            </a:r>
            <a:r>
              <a:rPr lang="pt-PT" dirty="0" err="1">
                <a:solidFill>
                  <a:srgbClr val="FFFFFF"/>
                </a:solidFill>
              </a:rPr>
              <a:t>and</a:t>
            </a:r>
            <a:r>
              <a:rPr lang="pt-PT" dirty="0">
                <a:solidFill>
                  <a:srgbClr val="FFFFFF"/>
                </a:solidFill>
              </a:rPr>
              <a:t> </a:t>
            </a:r>
            <a:r>
              <a:rPr lang="pt-PT" dirty="0" err="1">
                <a:solidFill>
                  <a:srgbClr val="FFFFFF"/>
                </a:solidFill>
              </a:rPr>
              <a:t>Compartments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F9F8EC-5878-0C47-A0F5-F429A3D2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895284"/>
            <a:ext cx="9601196" cy="3263612"/>
          </a:xfrm>
        </p:spPr>
        <p:txBody>
          <a:bodyPr>
            <a:normAutofit/>
          </a:bodyPr>
          <a:lstStyle/>
          <a:p>
            <a:r>
              <a:rPr lang="pt-PT" dirty="0" err="1"/>
              <a:t>TranSyt</a:t>
            </a:r>
            <a:r>
              <a:rPr lang="pt-PT" dirty="0"/>
              <a:t> </a:t>
            </a:r>
            <a:r>
              <a:rPr lang="pt-PT" dirty="0" err="1"/>
              <a:t>automatically</a:t>
            </a:r>
            <a:r>
              <a:rPr lang="pt-PT" dirty="0"/>
              <a:t> </a:t>
            </a:r>
            <a:r>
              <a:rPr lang="pt-PT" dirty="0" err="1"/>
              <a:t>retrieved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b="1" dirty="0"/>
              <a:t>TCDB</a:t>
            </a:r>
          </a:p>
          <a:p>
            <a:pPr lvl="1"/>
            <a:r>
              <a:rPr lang="pt-PT" b="1" dirty="0" err="1"/>
              <a:t>TranSyt</a:t>
            </a:r>
            <a:r>
              <a:rPr lang="pt-PT" b="1" dirty="0"/>
              <a:t>: </a:t>
            </a:r>
            <a:r>
              <a:rPr lang="pt-PT" dirty="0"/>
              <a:t>1428 </a:t>
            </a:r>
            <a:r>
              <a:rPr lang="pt-PT" dirty="0" err="1"/>
              <a:t>reactions</a:t>
            </a:r>
            <a:r>
              <a:rPr lang="pt-PT" dirty="0"/>
              <a:t> </a:t>
            </a:r>
          </a:p>
          <a:p>
            <a:pPr lvl="1"/>
            <a:r>
              <a:rPr lang="pt-PT" b="1" dirty="0" err="1"/>
              <a:t>Manually</a:t>
            </a:r>
            <a:r>
              <a:rPr lang="pt-PT" dirty="0"/>
              <a:t>: 241 </a:t>
            </a:r>
            <a:r>
              <a:rPr lang="pt-PT" dirty="0" err="1"/>
              <a:t>reactions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Compartmentalization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performed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b="1" dirty="0" err="1"/>
              <a:t>LocTree</a:t>
            </a:r>
            <a:endParaRPr lang="pt-PT" b="1" dirty="0"/>
          </a:p>
          <a:p>
            <a:pPr lvl="1"/>
            <a:r>
              <a:rPr lang="pt-PT" dirty="0"/>
              <a:t>11 </a:t>
            </a:r>
            <a:r>
              <a:rPr lang="pt-PT" dirty="0" err="1"/>
              <a:t>compartments</a:t>
            </a:r>
            <a:endParaRPr lang="pt-PT" dirty="0"/>
          </a:p>
          <a:p>
            <a:endParaRPr lang="pt-PT" b="1" dirty="0"/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71740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3DA92D-86A0-F88B-F15C-2A496B1C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Manual Curation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BDB904-398C-0789-0C08-ACC027AE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284" y="2448899"/>
            <a:ext cx="10411967" cy="4338273"/>
          </a:xfrm>
        </p:spPr>
        <p:txBody>
          <a:bodyPr>
            <a:normAutofit fontScale="55000" lnSpcReduction="20000"/>
          </a:bodyPr>
          <a:lstStyle/>
          <a:p>
            <a:r>
              <a:rPr lang="pt-PT" sz="3300" b="1" dirty="0" err="1"/>
              <a:t>Unbalanced</a:t>
            </a:r>
            <a:r>
              <a:rPr lang="pt-PT" sz="3300" b="1" dirty="0"/>
              <a:t> </a:t>
            </a:r>
            <a:r>
              <a:rPr lang="pt-PT" sz="3300" b="1" dirty="0" err="1"/>
              <a:t>reactions</a:t>
            </a:r>
            <a:r>
              <a:rPr lang="pt-PT" sz="3300" b="1" dirty="0"/>
              <a:t> </a:t>
            </a:r>
            <a:r>
              <a:rPr lang="pt-PT" sz="3300" b="1" dirty="0" err="1"/>
              <a:t>were</a:t>
            </a:r>
            <a:r>
              <a:rPr lang="pt-PT" sz="3300" b="1" dirty="0"/>
              <a:t> </a:t>
            </a:r>
            <a:r>
              <a:rPr lang="pt-PT" sz="3300" b="1" dirty="0" err="1"/>
              <a:t>corrected</a:t>
            </a:r>
            <a:endParaRPr lang="pt-PT" sz="3300" b="1" dirty="0"/>
          </a:p>
          <a:p>
            <a:pPr lvl="1"/>
            <a:r>
              <a:rPr lang="pt-PT" sz="2900" dirty="0" err="1"/>
              <a:t>Add</a:t>
            </a:r>
            <a:r>
              <a:rPr lang="pt-PT" sz="2900" dirty="0"/>
              <a:t> H</a:t>
            </a:r>
            <a:r>
              <a:rPr lang="pt-PT" sz="2900" baseline="30000" dirty="0"/>
              <a:t>+ </a:t>
            </a:r>
            <a:r>
              <a:rPr lang="pt-PT" sz="2900" dirty="0" err="1"/>
              <a:t>and</a:t>
            </a:r>
            <a:r>
              <a:rPr lang="pt-PT" sz="2900" dirty="0"/>
              <a:t> H2O</a:t>
            </a:r>
          </a:p>
          <a:p>
            <a:pPr lvl="1"/>
            <a:r>
              <a:rPr lang="pt-PT" sz="2900" dirty="0" err="1"/>
              <a:t>Add</a:t>
            </a:r>
            <a:r>
              <a:rPr lang="pt-PT" sz="2900" dirty="0"/>
              <a:t>/</a:t>
            </a:r>
            <a:r>
              <a:rPr lang="pt-PT" sz="2900" dirty="0" err="1"/>
              <a:t>correct</a:t>
            </a:r>
            <a:r>
              <a:rPr lang="pt-PT" sz="2900" dirty="0"/>
              <a:t> </a:t>
            </a:r>
            <a:r>
              <a:rPr lang="pt-PT" sz="2900" dirty="0" err="1"/>
              <a:t>metabolites</a:t>
            </a:r>
            <a:r>
              <a:rPr lang="pt-PT" sz="2900" dirty="0"/>
              <a:t> formulas</a:t>
            </a:r>
          </a:p>
          <a:p>
            <a:pPr lvl="1"/>
            <a:r>
              <a:rPr lang="pt-PT" sz="2900" dirty="0"/>
              <a:t>Remove </a:t>
            </a:r>
            <a:r>
              <a:rPr lang="pt-PT" sz="2900" dirty="0" err="1"/>
              <a:t>generic</a:t>
            </a:r>
            <a:r>
              <a:rPr lang="pt-PT" sz="2900" dirty="0"/>
              <a:t> </a:t>
            </a:r>
            <a:r>
              <a:rPr lang="pt-PT" sz="2900" dirty="0" err="1"/>
              <a:t>reactions</a:t>
            </a:r>
            <a:endParaRPr lang="pt-PT" sz="2900" dirty="0"/>
          </a:p>
          <a:p>
            <a:r>
              <a:rPr lang="pt-PT" sz="3300" b="1" dirty="0" err="1"/>
              <a:t>Reversability</a:t>
            </a:r>
            <a:r>
              <a:rPr lang="pt-PT" sz="3300" b="1" dirty="0"/>
              <a:t> </a:t>
            </a:r>
            <a:r>
              <a:rPr lang="pt-PT" sz="3300" b="1" dirty="0" err="1"/>
              <a:t>and</a:t>
            </a:r>
            <a:r>
              <a:rPr lang="pt-PT" sz="3300" b="1" dirty="0"/>
              <a:t> </a:t>
            </a:r>
            <a:r>
              <a:rPr lang="pt-PT" sz="3300" b="1" dirty="0" err="1"/>
              <a:t>directionality</a:t>
            </a:r>
            <a:endParaRPr lang="pt-PT" sz="3300" b="1" dirty="0"/>
          </a:p>
          <a:p>
            <a:pPr lvl="1"/>
            <a:r>
              <a:rPr lang="pt-PT" sz="2900" dirty="0"/>
              <a:t>BRENDA, METACYC</a:t>
            </a:r>
          </a:p>
          <a:p>
            <a:r>
              <a:rPr lang="pt-PT" sz="3300" b="1" dirty="0" err="1"/>
              <a:t>Transport</a:t>
            </a:r>
            <a:r>
              <a:rPr lang="pt-PT" sz="3300" b="1" dirty="0"/>
              <a:t> </a:t>
            </a:r>
            <a:r>
              <a:rPr lang="pt-PT" sz="3300" b="1" dirty="0" err="1"/>
              <a:t>reactions</a:t>
            </a:r>
            <a:endParaRPr lang="pt-PT" sz="3300" b="1" dirty="0"/>
          </a:p>
          <a:p>
            <a:pPr lvl="1"/>
            <a:r>
              <a:rPr lang="pt-PT" sz="2900" dirty="0" err="1"/>
              <a:t>Uptake</a:t>
            </a:r>
            <a:r>
              <a:rPr lang="pt-PT" sz="2900" dirty="0"/>
              <a:t> </a:t>
            </a:r>
            <a:r>
              <a:rPr lang="pt-PT" sz="2900" dirty="0" err="1"/>
              <a:t>reactions</a:t>
            </a:r>
            <a:r>
              <a:rPr lang="pt-PT" sz="2900" dirty="0"/>
              <a:t> for </a:t>
            </a:r>
            <a:r>
              <a:rPr lang="pt-PT" sz="2900" dirty="0" err="1"/>
              <a:t>metabolites</a:t>
            </a:r>
            <a:r>
              <a:rPr lang="pt-PT" sz="2900" dirty="0"/>
              <a:t> in </a:t>
            </a:r>
            <a:r>
              <a:rPr lang="pt-PT" sz="2900" dirty="0" err="1"/>
              <a:t>the</a:t>
            </a:r>
            <a:r>
              <a:rPr lang="pt-PT" sz="2900" dirty="0"/>
              <a:t> </a:t>
            </a:r>
            <a:r>
              <a:rPr lang="pt-PT" sz="2900" dirty="0" err="1"/>
              <a:t>medium</a:t>
            </a:r>
            <a:endParaRPr lang="pt-PT" sz="2900" dirty="0"/>
          </a:p>
          <a:p>
            <a:pPr lvl="1"/>
            <a:r>
              <a:rPr lang="pt-PT" sz="2900" dirty="0" err="1"/>
              <a:t>Transport</a:t>
            </a:r>
            <a:r>
              <a:rPr lang="pt-PT" sz="2900" dirty="0"/>
              <a:t> </a:t>
            </a:r>
            <a:r>
              <a:rPr lang="pt-PT" sz="2900" dirty="0" err="1"/>
              <a:t>mechanisms</a:t>
            </a:r>
            <a:r>
              <a:rPr lang="pt-PT" sz="2900" dirty="0"/>
              <a:t> </a:t>
            </a:r>
            <a:r>
              <a:rPr lang="pt-PT" sz="2900" dirty="0" err="1"/>
              <a:t>described</a:t>
            </a:r>
            <a:r>
              <a:rPr lang="pt-PT" sz="2900" dirty="0"/>
              <a:t> in </a:t>
            </a:r>
            <a:r>
              <a:rPr lang="pt-PT" sz="2900" dirty="0" err="1"/>
              <a:t>literature</a:t>
            </a:r>
            <a:endParaRPr lang="pt-PT" sz="2900" dirty="0"/>
          </a:p>
          <a:p>
            <a:pPr lvl="1"/>
            <a:r>
              <a:rPr lang="pt-PT" sz="2900" dirty="0" err="1"/>
              <a:t>Metabolites</a:t>
            </a:r>
            <a:r>
              <a:rPr lang="pt-PT" sz="2900" dirty="0"/>
              <a:t> </a:t>
            </a:r>
            <a:r>
              <a:rPr lang="pt-PT" sz="2900" dirty="0" err="1"/>
              <a:t>crossing</a:t>
            </a:r>
            <a:r>
              <a:rPr lang="pt-PT" sz="2900" dirty="0"/>
              <a:t> </a:t>
            </a:r>
            <a:r>
              <a:rPr lang="pt-PT" sz="2900" dirty="0" err="1"/>
              <a:t>the</a:t>
            </a:r>
            <a:r>
              <a:rPr lang="pt-PT" sz="2900" dirty="0"/>
              <a:t> </a:t>
            </a:r>
            <a:r>
              <a:rPr lang="pt-PT" sz="2900" dirty="0" err="1"/>
              <a:t>mebrane</a:t>
            </a:r>
            <a:r>
              <a:rPr lang="pt-PT" sz="2900" dirty="0"/>
              <a:t> </a:t>
            </a:r>
            <a:r>
              <a:rPr lang="pt-PT" sz="2900" dirty="0" err="1"/>
              <a:t>through</a:t>
            </a:r>
            <a:r>
              <a:rPr lang="pt-PT" sz="2900" dirty="0"/>
              <a:t> </a:t>
            </a:r>
            <a:r>
              <a:rPr lang="pt-PT" sz="2900" dirty="0" err="1"/>
              <a:t>simple</a:t>
            </a:r>
            <a:r>
              <a:rPr lang="pt-PT" sz="2900" dirty="0"/>
              <a:t> </a:t>
            </a:r>
            <a:r>
              <a:rPr lang="pt-PT" sz="2900" dirty="0" err="1"/>
              <a:t>diffusion</a:t>
            </a:r>
            <a:endParaRPr lang="pt-PT" sz="2900" dirty="0"/>
          </a:p>
          <a:p>
            <a:r>
              <a:rPr lang="pt-PT" sz="3300" b="1" dirty="0" err="1"/>
              <a:t>Pathway-by-pathway</a:t>
            </a:r>
            <a:r>
              <a:rPr lang="pt-PT" sz="3300" b="1" dirty="0"/>
              <a:t> </a:t>
            </a:r>
            <a:r>
              <a:rPr lang="pt-PT" sz="3300" b="1" dirty="0" err="1"/>
              <a:t>analysis</a:t>
            </a:r>
            <a:endParaRPr lang="pt-PT" sz="3300" b="1" dirty="0"/>
          </a:p>
          <a:p>
            <a:pPr lvl="1"/>
            <a:r>
              <a:rPr lang="pt-PT" sz="2900" dirty="0" err="1"/>
              <a:t>Comparison</a:t>
            </a:r>
            <a:r>
              <a:rPr lang="pt-PT" sz="2900" dirty="0"/>
              <a:t> </a:t>
            </a:r>
            <a:r>
              <a:rPr lang="pt-PT" sz="2900" dirty="0" err="1"/>
              <a:t>with</a:t>
            </a:r>
            <a:r>
              <a:rPr lang="pt-PT" sz="2900" dirty="0"/>
              <a:t> </a:t>
            </a:r>
            <a:r>
              <a:rPr lang="pt-PT" sz="2900" dirty="0" err="1"/>
              <a:t>previous</a:t>
            </a:r>
            <a:r>
              <a:rPr lang="pt-PT" sz="2900" dirty="0"/>
              <a:t> </a:t>
            </a:r>
            <a:r>
              <a:rPr lang="pt-PT" sz="2900" i="1" dirty="0" err="1"/>
              <a:t>Chlorella</a:t>
            </a:r>
            <a:r>
              <a:rPr lang="pt-PT" sz="2900" dirty="0"/>
              <a:t> </a:t>
            </a:r>
            <a:r>
              <a:rPr lang="pt-PT" sz="2900" dirty="0" err="1"/>
              <a:t>and</a:t>
            </a:r>
            <a:r>
              <a:rPr lang="pt-PT" sz="2900" dirty="0"/>
              <a:t> </a:t>
            </a:r>
            <a:r>
              <a:rPr lang="pt-PT" sz="2900" i="1" u="none" strike="noStrike" dirty="0" err="1">
                <a:solidFill>
                  <a:schemeClr val="tx1"/>
                </a:solidFill>
                <a:effectLst/>
              </a:rPr>
              <a:t>Chlamydomonas</a:t>
            </a:r>
            <a:r>
              <a:rPr lang="pt-PT" sz="2900" i="1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pt-PT" sz="2900" i="1" u="none" strike="noStrike" dirty="0" err="1">
                <a:solidFill>
                  <a:schemeClr val="tx1"/>
                </a:solidFill>
                <a:effectLst/>
              </a:rPr>
              <a:t>reinhardtii</a:t>
            </a:r>
            <a:r>
              <a:rPr lang="pt-PT" sz="290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pt-PT" sz="2900" u="none" strike="noStrike" dirty="0" err="1">
                <a:solidFill>
                  <a:schemeClr val="tx1"/>
                </a:solidFill>
                <a:effectLst/>
              </a:rPr>
              <a:t>models</a:t>
            </a:r>
            <a:endParaRPr lang="pt-PT" sz="2900" u="none" strike="noStrike" dirty="0">
              <a:solidFill>
                <a:schemeClr val="tx1"/>
              </a:solidFill>
              <a:effectLst/>
            </a:endParaRPr>
          </a:p>
          <a:p>
            <a:pPr lvl="1"/>
            <a:r>
              <a:rPr lang="pt-PT" sz="2900" u="none" strike="noStrike" dirty="0" err="1">
                <a:solidFill>
                  <a:schemeClr val="tx1"/>
                </a:solidFill>
                <a:effectLst/>
              </a:rPr>
              <a:t>Generic</a:t>
            </a:r>
            <a:r>
              <a:rPr lang="pt-PT" sz="290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pt-PT" sz="2900" u="none" strike="noStrike" dirty="0" err="1">
                <a:solidFill>
                  <a:schemeClr val="tx1"/>
                </a:solidFill>
                <a:effectLst/>
              </a:rPr>
              <a:t>and</a:t>
            </a:r>
            <a:r>
              <a:rPr lang="pt-PT" sz="290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pt-PT" sz="2900" u="none" strike="noStrike" dirty="0" err="1">
                <a:solidFill>
                  <a:schemeClr val="tx1"/>
                </a:solidFill>
                <a:effectLst/>
              </a:rPr>
              <a:t>redundant</a:t>
            </a:r>
            <a:r>
              <a:rPr lang="pt-PT" sz="290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pt-PT" sz="2900" u="none" strike="noStrike" dirty="0" err="1">
                <a:solidFill>
                  <a:schemeClr val="tx1"/>
                </a:solidFill>
                <a:effectLst/>
              </a:rPr>
              <a:t>pathways</a:t>
            </a:r>
            <a:r>
              <a:rPr lang="pt-PT" sz="290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pt-PT" sz="2900" u="none" strike="noStrike" dirty="0" err="1">
                <a:solidFill>
                  <a:schemeClr val="tx1"/>
                </a:solidFill>
                <a:effectLst/>
              </a:rPr>
              <a:t>were</a:t>
            </a:r>
            <a:r>
              <a:rPr lang="pt-PT" sz="290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pt-PT" sz="2900" u="none" strike="noStrike" dirty="0" err="1">
                <a:solidFill>
                  <a:schemeClr val="tx1"/>
                </a:solidFill>
                <a:effectLst/>
              </a:rPr>
              <a:t>removed</a:t>
            </a:r>
            <a:endParaRPr lang="pt-PT" sz="2900" u="none" strike="noStrike" dirty="0">
              <a:solidFill>
                <a:schemeClr val="tx1"/>
              </a:solidFill>
              <a:effectLst/>
            </a:endParaRPr>
          </a:p>
          <a:p>
            <a:pPr lvl="1"/>
            <a:endParaRPr lang="pt-PT" sz="1400" dirty="0"/>
          </a:p>
          <a:p>
            <a:pPr marL="457200" lvl="1" indent="0">
              <a:buNone/>
            </a:pPr>
            <a:endParaRPr lang="pt-PT" sz="900" dirty="0"/>
          </a:p>
          <a:p>
            <a:pPr lvl="1"/>
            <a:endParaRPr lang="pt-PT" sz="900" dirty="0"/>
          </a:p>
          <a:p>
            <a:pPr lvl="1"/>
            <a:endParaRPr lang="pt-PT" sz="900" dirty="0"/>
          </a:p>
          <a:p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55907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BB414-5791-1E60-1A88-7CDD6EF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Validation</a:t>
            </a:r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032CB6-3B3E-AEA3-2F75-592F140E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Spontaneous</a:t>
            </a:r>
            <a:r>
              <a:rPr lang="pt-PT" dirty="0"/>
              <a:t> </a:t>
            </a:r>
            <a:r>
              <a:rPr lang="pt-PT" dirty="0" err="1"/>
              <a:t>growth</a:t>
            </a:r>
            <a:r>
              <a:rPr lang="pt-PT" dirty="0"/>
              <a:t> </a:t>
            </a:r>
          </a:p>
          <a:p>
            <a:r>
              <a:rPr lang="pt-PT" dirty="0" err="1"/>
              <a:t>Growth</a:t>
            </a:r>
            <a:r>
              <a:rPr lang="pt-PT" dirty="0"/>
              <a:t> Rate </a:t>
            </a:r>
            <a:r>
              <a:rPr lang="pt-PT" dirty="0" err="1"/>
              <a:t>under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conditions</a:t>
            </a:r>
            <a:endParaRPr lang="pt-PT" dirty="0"/>
          </a:p>
          <a:p>
            <a:r>
              <a:rPr lang="pt-PT" dirty="0" err="1"/>
              <a:t>Comparison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experimental </a:t>
            </a:r>
            <a:r>
              <a:rPr lang="pt-PT" dirty="0" err="1"/>
              <a:t>uptake</a:t>
            </a:r>
            <a:r>
              <a:rPr lang="pt-PT" dirty="0"/>
              <a:t> </a:t>
            </a:r>
            <a:r>
              <a:rPr lang="pt-PT" dirty="0" err="1"/>
              <a:t>values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0442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401</TotalTime>
  <Words>516</Words>
  <Application>Microsoft Office PowerPoint</Application>
  <PresentationFormat>Ecrã Panorâmico</PresentationFormat>
  <Paragraphs>170</Paragraphs>
  <Slides>15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Aptos</vt:lpstr>
      <vt:lpstr>Arial</vt:lpstr>
      <vt:lpstr>Cambria</vt:lpstr>
      <vt:lpstr>Garamond</vt:lpstr>
      <vt:lpstr>Wingdings</vt:lpstr>
      <vt:lpstr>Orgânico</vt:lpstr>
      <vt:lpstr>Development of methane mitigation strategies using the microalga Chlorella vulgaris </vt:lpstr>
      <vt:lpstr>Rationale and purpose</vt:lpstr>
      <vt:lpstr>Apresentação do PowerPoint</vt:lpstr>
      <vt:lpstr>Apresentação do PowerPoint</vt:lpstr>
      <vt:lpstr>Biomass composition</vt:lpstr>
      <vt:lpstr>Enzymes Annotation</vt:lpstr>
      <vt:lpstr>Transport reactions and Compartments</vt:lpstr>
      <vt:lpstr>Manual Curation</vt:lpstr>
      <vt:lpstr>Model Validation </vt:lpstr>
      <vt:lpstr>Photoautotrophic growth</vt:lpstr>
      <vt:lpstr>Heterotrophic growth</vt:lpstr>
      <vt:lpstr>Mixotrophic growth</vt:lpstr>
      <vt:lpstr>Growth rates</vt:lpstr>
      <vt:lpstr>Growth rates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update</dc:title>
  <dc:creator>Gonçalo Apolinário</dc:creator>
  <cp:lastModifiedBy>Gonçalo Apolinário Cardoso</cp:lastModifiedBy>
  <cp:revision>11</cp:revision>
  <dcterms:created xsi:type="dcterms:W3CDTF">2024-01-02T22:24:30Z</dcterms:created>
  <dcterms:modified xsi:type="dcterms:W3CDTF">2024-03-05T12:37:37Z</dcterms:modified>
</cp:coreProperties>
</file>