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98323-9051-F7A8-1824-22DA7AEE2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D3558-6022-CC1A-34DD-F3202FB4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9A7ED8-637E-D857-EB3E-6F8EFCA6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6D5AC0-E7E8-35AC-D4EF-5F5793F7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44E251-282D-ACC0-09F7-77847D7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7A19-BE67-B0A1-E978-D1BD0FB3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E90D5E-8B88-BEC1-02B2-6811B90DC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3351CD-0A1D-CBD9-0E7F-75F8C9A0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5C93D8-5730-44B2-FC55-9495E015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7C4C1A-63FA-1C65-387F-DA16626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0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222858-7D59-4ED9-497A-95CC7C826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5587EBF-68A3-E5DB-73B1-195F3906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95AC47-576A-40A4-EF40-7D52C8BA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CA299-1F98-1A04-4EE3-79FEFC6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0C7456-AED6-2CAF-11EE-6427F851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8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E11E-D45B-FC12-54CB-3E9B002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780F4D-1BBB-72C5-A2A8-26A74077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633E4B-7B1E-33EA-6182-ED136171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DC9977-6B19-DF30-B9E1-D0FEE9C5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2E665A-B6BE-15C8-C99F-165687F6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65083-A833-1C02-8534-A4C7672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ABF9F6-2883-16F4-F341-0791B53B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AE74F3-D546-6D7D-DE64-9CF384D4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01FE8A-3050-0B8D-4BB2-77F3CA0B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0BCACB-4035-4F25-4ABE-54E2A92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2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048BD-D766-3AAB-E928-87808830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711334-20B6-D728-7E0C-134D380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9E133B5-F41A-D180-E861-15DC2395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B66A050-6B8D-1F1B-A724-403D48ED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566370-58C2-AB18-C392-7B4291E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713CAD-2ED8-E98A-35F9-670A92B1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78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D725-4237-C295-40BC-14B439CD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DFB47C-201F-6FE9-67B6-DB9D9A7B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14BD09-4FB6-435A-663D-43CFDD2C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199316-602C-A821-1C54-4F279883E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367FEBF-3243-3AAC-61A7-D8A076BF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E87A882-8F91-0067-5CC8-C5B0099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1DD182E-0B9C-618B-0C34-93C035B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F6F0DF6-81AD-D523-12A9-ACF346E2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9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4F4AA-137B-31E6-BB57-3994D692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CC8C8F8-55BC-DF5C-C618-A1E0BA28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BED66E3-2592-CF39-26C4-81B25EA6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6EA4E8-484D-8E53-E207-CE9497A1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1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0B81631-0E9C-2E70-6918-AE9BC753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DF02E9-E116-F148-BB8F-5A81231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BAC73D-8D7B-0E7F-4690-7D64B80B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90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1E80A-C1BA-6B59-1ACC-50B6EEA4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F3546-A8FC-09EE-4E53-2A3E2B94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46AEA1-1F37-2C7B-0668-352362213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227A30-B3FC-6CA1-92B2-608FAF03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1CF54D-B200-60B1-5464-829EA999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906DEC2-7ABA-FF5B-4949-61EBDEB1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0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1557C-706B-D2E7-3623-0A6C95F7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8CDA61C-9C91-A460-E763-72EFD8046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994B87-D1B5-F374-8B28-B8B9D3AB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886521-A4F5-3CBC-822D-67CA986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234057-C791-F657-5443-4E2BA2A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B0A3E4-BFB7-D71F-8218-A0B3FB51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9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B6E157C-38AC-8F6D-743C-D5AE6B4B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E3C619-14E9-1378-8662-D05951C6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3582F-33F4-911F-8E76-06BB88798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B15DB-D531-4FCA-ADC8-312D4B6ED2F0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5F2DBC-EAFD-5B47-0EE3-253FF7B9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AFA4AB-AE7F-0DFE-F307-B99BE0C6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2DE04-8E0D-4F2F-B43A-4A0A517AD5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7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11AF4-FC5D-E29B-6659-119EA6DE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986" y="3117118"/>
            <a:ext cx="3532026" cy="501992"/>
          </a:xfrm>
        </p:spPr>
        <p:txBody>
          <a:bodyPr anchor="b">
            <a:noAutofit/>
          </a:bodyPr>
          <a:lstStyle/>
          <a:p>
            <a:pPr algn="l"/>
            <a:r>
              <a:rPr lang="pt-PT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</a:t>
            </a:r>
            <a:r>
              <a:rPr lang="pt-PT" sz="40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pt-PT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4BFD8746-9ED6-936A-EBF4-0B1900F1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359" y="5735637"/>
            <a:ext cx="2230806" cy="841812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EADC6047-C28B-2EEE-7FB7-AD1391E190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4651" y="633004"/>
            <a:ext cx="10842697" cy="1810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Development of methane mitigation strategies using the microalga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Chlorella vulgaris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FEA844-A16A-5A39-3801-B270F50B4CD9}"/>
              </a:ext>
            </a:extLst>
          </p:cNvPr>
          <p:cNvSpPr txBox="1"/>
          <p:nvPr/>
        </p:nvSpPr>
        <p:spPr>
          <a:xfrm>
            <a:off x="4982023" y="5273972"/>
            <a:ext cx="269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30 </a:t>
            </a:r>
            <a:r>
              <a:rPr lang="pt-PT" sz="2400" b="1" dirty="0" err="1"/>
              <a:t>november</a:t>
            </a:r>
            <a:r>
              <a:rPr lang="pt-PT" sz="2000" b="1" dirty="0"/>
              <a:t> 2023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900EC18-8D54-B560-1E3E-3C512E82C9D1}"/>
              </a:ext>
            </a:extLst>
          </p:cNvPr>
          <p:cNvSpPr txBox="1"/>
          <p:nvPr/>
        </p:nvSpPr>
        <p:spPr>
          <a:xfrm>
            <a:off x="2006336" y="4632776"/>
            <a:ext cx="856032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Gonçalo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Apolinário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Cardoso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11AF4-FC5D-E29B-6659-119EA6DE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4" y="753581"/>
            <a:ext cx="3456215" cy="470105"/>
          </a:xfrm>
        </p:spPr>
        <p:txBody>
          <a:bodyPr anchor="b">
            <a:noAutofit/>
          </a:bodyPr>
          <a:lstStyle/>
          <a:p>
            <a:pPr algn="l"/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4BFD8746-9ED6-936A-EBF4-0B1900F1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359" y="5735637"/>
            <a:ext cx="2230806" cy="841812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8275146-A70B-0E24-9195-A3620377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56460"/>
              </p:ext>
            </p:extLst>
          </p:nvPr>
        </p:nvGraphicFramePr>
        <p:xfrm>
          <a:off x="1313542" y="1861342"/>
          <a:ext cx="8211459" cy="23206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8447">
                  <a:extLst>
                    <a:ext uri="{9D8B030D-6E8A-4147-A177-3AD203B41FA5}">
                      <a16:colId xmlns:a16="http://schemas.microsoft.com/office/drawing/2014/main" val="1588689252"/>
                    </a:ext>
                  </a:extLst>
                </a:gridCol>
                <a:gridCol w="1867282">
                  <a:extLst>
                    <a:ext uri="{9D8B030D-6E8A-4147-A177-3AD203B41FA5}">
                      <a16:colId xmlns:a16="http://schemas.microsoft.com/office/drawing/2014/main" val="377905292"/>
                    </a:ext>
                  </a:extLst>
                </a:gridCol>
                <a:gridCol w="2052865">
                  <a:extLst>
                    <a:ext uri="{9D8B030D-6E8A-4147-A177-3AD203B41FA5}">
                      <a16:colId xmlns:a16="http://schemas.microsoft.com/office/drawing/2014/main" val="2491825326"/>
                    </a:ext>
                  </a:extLst>
                </a:gridCol>
                <a:gridCol w="2052865">
                  <a:extLst>
                    <a:ext uri="{9D8B030D-6E8A-4147-A177-3AD203B41FA5}">
                      <a16:colId xmlns:a16="http://schemas.microsoft.com/office/drawing/2014/main" val="1094110483"/>
                    </a:ext>
                  </a:extLst>
                </a:gridCol>
              </a:tblGrid>
              <a:tr h="464122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Organism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Mymodel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Utex395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solidFill>
                            <a:schemeClr val="tx1"/>
                          </a:solidFill>
                        </a:rPr>
                        <a:t>C.reinhardtii</a:t>
                      </a:r>
                      <a:endParaRPr lang="pt-PT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37157"/>
                  </a:ext>
                </a:extLst>
              </a:tr>
              <a:tr h="46412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0951"/>
                  </a:ext>
                </a:extLst>
              </a:tr>
              <a:tr h="464122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Reactions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98440"/>
                  </a:ext>
                </a:extLst>
              </a:tr>
              <a:tr h="464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Metabolites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915"/>
                  </a:ext>
                </a:extLst>
              </a:tr>
              <a:tr h="464122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Compartments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9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5FA753-A1D6-CDF3-F448-3048149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4" y="273448"/>
            <a:ext cx="5442195" cy="63091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99C51F-2D1D-7335-7DAE-E0E7D9A5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43" y="734564"/>
            <a:ext cx="4191960" cy="53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4BFD8746-9ED6-936A-EBF4-0B1900F1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63" y="5839687"/>
            <a:ext cx="2095102" cy="7906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D075E9-8DF6-394A-5551-626243EC1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16936" r="15833" b="4900"/>
          <a:stretch/>
        </p:blipFill>
        <p:spPr>
          <a:xfrm>
            <a:off x="1288023" y="632027"/>
            <a:ext cx="9615954" cy="51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3A046413-7DB1-CC3B-A51E-3CD39DBA9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2" r="34444" b="1741"/>
          <a:stretch/>
        </p:blipFill>
        <p:spPr>
          <a:xfrm>
            <a:off x="224702" y="2319489"/>
            <a:ext cx="6489056" cy="1005841"/>
          </a:xfrm>
          <a:prstGeom prst="rect">
            <a:avLst/>
          </a:prstGeom>
        </p:spPr>
      </p:pic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8A687F3C-1FDA-69E2-477F-91CEAA9AD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83" r="76308" b="6800"/>
          <a:stretch/>
        </p:blipFill>
        <p:spPr>
          <a:xfrm>
            <a:off x="7448883" y="2228337"/>
            <a:ext cx="4279372" cy="2902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E23066-F2DC-CCFC-3046-AC8F12B32904}"/>
              </a:ext>
            </a:extLst>
          </p:cNvPr>
          <p:cNvSpPr txBox="1"/>
          <p:nvPr/>
        </p:nvSpPr>
        <p:spPr>
          <a:xfrm>
            <a:off x="2006466" y="692386"/>
            <a:ext cx="299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EC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b="1" dirty="0"/>
              <a:t>: 1.14.13.25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AC4DAF-6BC3-1F4E-0603-DAAFDF5A2189}"/>
              </a:ext>
            </a:extLst>
          </p:cNvPr>
          <p:cNvSpPr txBox="1"/>
          <p:nvPr/>
        </p:nvSpPr>
        <p:spPr>
          <a:xfrm>
            <a:off x="8037422" y="352114"/>
            <a:ext cx="299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: 1.14.18.3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3484F-7E17-8EB7-B996-7C8322542E22}"/>
              </a:ext>
            </a:extLst>
          </p:cNvPr>
          <p:cNvSpPr txBox="1"/>
          <p:nvPr/>
        </p:nvSpPr>
        <p:spPr>
          <a:xfrm>
            <a:off x="1551057" y="1022664"/>
            <a:ext cx="372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monooxygenase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A alfa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mmoX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1CBE5BB-817D-74EF-757D-41348862B62F}"/>
              </a:ext>
            </a:extLst>
          </p:cNvPr>
          <p:cNvSpPr txBox="1"/>
          <p:nvPr/>
        </p:nvSpPr>
        <p:spPr>
          <a:xfrm>
            <a:off x="961347" y="3526161"/>
            <a:ext cx="177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KAI3427415.1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1B08DD7-4C11-C7CC-3BF8-D12658F9A313}"/>
              </a:ext>
            </a:extLst>
          </p:cNvPr>
          <p:cNvSpPr txBox="1"/>
          <p:nvPr/>
        </p:nvSpPr>
        <p:spPr>
          <a:xfrm>
            <a:off x="767365" y="3973690"/>
            <a:ext cx="25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: 1.6.2.2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28903FA-E5CE-26F3-E384-9B70146151CE}"/>
              </a:ext>
            </a:extLst>
          </p:cNvPr>
          <p:cNvSpPr/>
          <p:nvPr/>
        </p:nvSpPr>
        <p:spPr>
          <a:xfrm>
            <a:off x="1096365" y="2463922"/>
            <a:ext cx="548581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1A5C0E25-451D-B164-6BCB-2C8F1067E895}"/>
              </a:ext>
            </a:extLst>
          </p:cNvPr>
          <p:cNvCxnSpPr>
            <a:cxnSpLocks/>
          </p:cNvCxnSpPr>
          <p:nvPr/>
        </p:nvCxnSpPr>
        <p:spPr>
          <a:xfrm>
            <a:off x="3354915" y="1718718"/>
            <a:ext cx="0" cy="47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12B85036-A9FA-D084-08DA-3BA8E69542F7}"/>
              </a:ext>
            </a:extLst>
          </p:cNvPr>
          <p:cNvSpPr/>
          <p:nvPr/>
        </p:nvSpPr>
        <p:spPr>
          <a:xfrm>
            <a:off x="601798" y="3526159"/>
            <a:ext cx="386774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74BA01E-3BBC-97B9-3DE3-694D6891D7A4}"/>
              </a:ext>
            </a:extLst>
          </p:cNvPr>
          <p:cNvSpPr txBox="1"/>
          <p:nvPr/>
        </p:nvSpPr>
        <p:spPr>
          <a:xfrm>
            <a:off x="7437531" y="666649"/>
            <a:ext cx="372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ammonia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monooxygenase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subunit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A (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pmoA-amoA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78F2F8D9-DB21-5B5F-3D22-3738824FF5FA}"/>
              </a:ext>
            </a:extLst>
          </p:cNvPr>
          <p:cNvCxnSpPr>
            <a:cxnSpLocks/>
          </p:cNvCxnSpPr>
          <p:nvPr/>
        </p:nvCxnSpPr>
        <p:spPr>
          <a:xfrm>
            <a:off x="9317387" y="1628028"/>
            <a:ext cx="0" cy="47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26FE144C-18DE-1C8E-13CE-B9B223D2A7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2" r="41767" b="5675"/>
          <a:stretch/>
        </p:blipFill>
        <p:spPr>
          <a:xfrm>
            <a:off x="6389415" y="4909961"/>
            <a:ext cx="5652117" cy="310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424F25-36B8-9BE8-3DC8-2747AADCDA65}"/>
              </a:ext>
            </a:extLst>
          </p:cNvPr>
          <p:cNvSpPr txBox="1"/>
          <p:nvPr/>
        </p:nvSpPr>
        <p:spPr>
          <a:xfrm>
            <a:off x="8030835" y="3325330"/>
            <a:ext cx="299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: 2.8.4.1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F61FB3-D7E4-693A-3A73-A90D8357C534}"/>
              </a:ext>
            </a:extLst>
          </p:cNvPr>
          <p:cNvSpPr txBox="1"/>
          <p:nvPr/>
        </p:nvSpPr>
        <p:spPr>
          <a:xfrm>
            <a:off x="7353908" y="3643654"/>
            <a:ext cx="372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Methyl-coenzyme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reductase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alfa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subunit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mcrA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4DB9AD5D-07AF-8870-BB39-1C4E75BE4586}"/>
              </a:ext>
            </a:extLst>
          </p:cNvPr>
          <p:cNvCxnSpPr>
            <a:cxnSpLocks/>
          </p:cNvCxnSpPr>
          <p:nvPr/>
        </p:nvCxnSpPr>
        <p:spPr>
          <a:xfrm>
            <a:off x="9192918" y="4343022"/>
            <a:ext cx="0" cy="47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3D6032B-F320-7CE5-A430-31CC520917F5}"/>
              </a:ext>
            </a:extLst>
          </p:cNvPr>
          <p:cNvSpPr/>
          <p:nvPr/>
        </p:nvSpPr>
        <p:spPr>
          <a:xfrm>
            <a:off x="6672989" y="5375789"/>
            <a:ext cx="499458" cy="390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CBAA03-DB22-9086-A762-5310594529D7}"/>
              </a:ext>
            </a:extLst>
          </p:cNvPr>
          <p:cNvSpPr txBox="1"/>
          <p:nvPr/>
        </p:nvSpPr>
        <p:spPr>
          <a:xfrm>
            <a:off x="7242441" y="5384054"/>
            <a:ext cx="177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KAI3439051.1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120BF2-C45E-9503-CA5B-E1FE3A08BC86}"/>
              </a:ext>
            </a:extLst>
          </p:cNvPr>
          <p:cNvSpPr txBox="1"/>
          <p:nvPr/>
        </p:nvSpPr>
        <p:spPr>
          <a:xfrm>
            <a:off x="767365" y="4353142"/>
            <a:ext cx="321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NADH: ferricytochrome-b5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oxidoreductase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6D9B00-96AF-F812-45C9-B0FF97AE4139}"/>
              </a:ext>
            </a:extLst>
          </p:cNvPr>
          <p:cNvSpPr txBox="1"/>
          <p:nvPr/>
        </p:nvSpPr>
        <p:spPr>
          <a:xfrm>
            <a:off x="7035554" y="5705585"/>
            <a:ext cx="340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enzyme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6B612CB-0F14-BBB7-32D7-88D866CC4AFE}"/>
              </a:ext>
            </a:extLst>
          </p:cNvPr>
          <p:cNvSpPr/>
          <p:nvPr/>
        </p:nvSpPr>
        <p:spPr>
          <a:xfrm>
            <a:off x="6450012" y="5038166"/>
            <a:ext cx="5591520" cy="191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8E62AF-1CE3-1C81-2F09-79071F5B2185}"/>
              </a:ext>
            </a:extLst>
          </p:cNvPr>
          <p:cNvSpPr txBox="1"/>
          <p:nvPr/>
        </p:nvSpPr>
        <p:spPr>
          <a:xfrm>
            <a:off x="729538" y="5600243"/>
            <a:ext cx="331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10: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9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11AF4-FC5D-E29B-6659-119EA6DE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082" y="1214755"/>
            <a:ext cx="6755642" cy="1296368"/>
          </a:xfrm>
        </p:spPr>
        <p:txBody>
          <a:bodyPr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principal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consuming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genes in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closely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eukaryotes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4BFD8746-9ED6-936A-EBF4-0B1900F1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359" y="5735637"/>
            <a:ext cx="2230806" cy="8418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409492-FFAA-F12F-F16C-FB8B7E12962F}"/>
              </a:ext>
            </a:extLst>
          </p:cNvPr>
          <p:cNvSpPr txBox="1"/>
          <p:nvPr/>
        </p:nvSpPr>
        <p:spPr>
          <a:xfrm>
            <a:off x="1045029" y="731320"/>
            <a:ext cx="2306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2234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109</Words>
  <Application>Microsoft Office PowerPoint</Application>
  <PresentationFormat>Ecrã Panorâmico</PresentationFormat>
  <Paragraphs>40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Tema do Office</vt:lpstr>
      <vt:lpstr>Development of methane mitigation strategies using the microalga Chlorella vulgaris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methane mitigation strategies using the microalga Chlorella vulgaris</dc:title>
  <dc:creator>Gonçalo Apolinário</dc:creator>
  <cp:lastModifiedBy>Gonçalo Apolinário</cp:lastModifiedBy>
  <cp:revision>4</cp:revision>
  <dcterms:created xsi:type="dcterms:W3CDTF">2023-12-13T11:10:23Z</dcterms:created>
  <dcterms:modified xsi:type="dcterms:W3CDTF">2023-12-13T13:02:18Z</dcterms:modified>
</cp:coreProperties>
</file>