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7009A-F870-789C-9599-98A8B72F2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55753-705C-0D39-D05B-9E5BE2486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1EB7F3-1767-9EB5-6D44-CA78ADA3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88FCDD-2B48-DD31-8FD0-CEE61215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244624-A05C-3D25-ED45-4A1C8B28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2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447F-AC4E-2E23-661E-D189B181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FDF0A6-B796-3FC3-178D-CF39B7B9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02B1E2-9885-4E22-9137-3DDD5737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41CCFD-7490-46C9-9A4C-564215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55793F-CFD1-DAA9-EE99-7541B2D0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05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DD2938-8336-69C1-8862-0C1B0AEC4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A9FA7E-DB94-4667-16CF-7672774C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752A10-24C8-47D0-8C7C-D7A9D059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BDA341-505F-3008-709D-43E4853B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D31D18-52A7-66EE-CD1F-118FFF83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06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E31C6-B87C-27E9-A4C0-51A08477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DC9A88-EFB7-6D9F-DFD4-3D051B2C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F4063E-1D4D-B20E-3013-33C82B49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47F9D8-D649-513D-58B1-5D808766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48F21-7518-FD5F-2F72-217C28F1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48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0D7E3-0CD9-A187-7C8B-9AC7E975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99D642-2115-4065-C37A-C1FDEAFB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78AE06-C8B9-74BD-8161-2B7ADC44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3E6108-86E7-87B2-A8B0-58D91D92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9CFB65-E1DA-501A-05AE-6A2C98BF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39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C19F-950E-F69F-F6B5-145AFD5E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13A6DC-0BA2-4211-F8F8-5EF323A1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0FF890-012F-052E-4069-8746BDF3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2710CB-0FD1-73A0-6EC0-C89ED8F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5153F2-0EF8-3FF0-0A09-96054AA6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F23C21-247D-0CF0-E787-C9799FAC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5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6CFBF-4992-0EED-3C2D-F725EF49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9ECADD-3C2A-1423-1BE5-E1602413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153EDD-2504-22C6-7221-9030AEE1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DF83097-4B38-A555-1103-0BDF8E1E5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9BED372-5CC2-B8DF-B05F-7D9E00FEB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F5A0415-ADEC-3D29-FB8E-29DFD99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D4F26ED-BF01-6A61-0155-6FEEF95E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324507-9464-41F5-94AD-3D6A8030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440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02D8C-9D68-872A-7FF8-8842F09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1E4056-2776-3B67-F806-23DAA436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F664AF-365A-70E9-8C36-5E79A2DF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5FC32BE-EBCD-3EE4-4A76-4EF2B89E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812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0D02A9-09AC-BE66-3E16-ADCEAE2A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F99E20C-2054-607B-C70F-85CEFFA6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CBC04F-3E63-77E6-AF0A-7338863B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6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095B-AE01-44DA-6E10-986692A7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940CE9-C360-02AE-B086-18FB92B4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8D0ECF-ADF5-A580-872A-3A942F22E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F8A2EE-CB77-86DE-19AA-D845504D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62EF38-A901-1EAE-77D7-87B5C963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9E6E36-7D68-D350-4F6E-DC816E63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022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571A-7F32-BFA3-A554-E3C237E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71A20DD-3FA9-9B73-1EDF-297406EDE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34E920-7705-E615-8362-0BBBB9E4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429F3A-0224-AC8D-D926-FE854E1D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F06106-45D6-4F51-3F5C-2D6D3F5B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E80D51-828E-70FF-9CD2-B322CF3A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9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D406D1D-9ED1-3499-73C9-51EADA5C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659698-9701-760F-5C3E-5F234E77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9BA7F1-BF7E-E380-1652-F42FE6262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AC1CD-3386-498E-8BCE-5D5B9703C6ED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C07504-9373-AF4C-D5D1-918B89AC7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E506CA-91F6-89E0-D6D7-8E1C06FF4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07DF6-C5CF-41CE-A4F3-FA4FB26535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8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C16D6-DDB3-E624-F7A5-9B51AB79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618" y="503727"/>
            <a:ext cx="10335938" cy="766763"/>
          </a:xfrm>
        </p:spPr>
        <p:txBody>
          <a:bodyPr>
            <a:noAutofit/>
          </a:bodyPr>
          <a:lstStyle/>
          <a:p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Exploring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methane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mitigation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strategies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photosynthetic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microorganisms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through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genome-scale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metabolic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32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models</a:t>
            </a:r>
            <a:r>
              <a:rPr lang="pt-PT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pt-PT" sz="8800" b="1" dirty="0"/>
          </a:p>
        </p:txBody>
      </p:sp>
      <p:pic>
        <p:nvPicPr>
          <p:cNvPr id="4" name="Imagem 3" descr="Uma imagem com pássaro&#10;&#10;Descrição gerada automaticamente">
            <a:extLst>
              <a:ext uri="{FF2B5EF4-FFF2-40B4-BE49-F238E27FC236}">
                <a16:creationId xmlns:a16="http://schemas.microsoft.com/office/drawing/2014/main" id="{8788FC62-3031-45E7-9BA3-55A26CD8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472" y="6110175"/>
            <a:ext cx="1284466" cy="484703"/>
          </a:xfrm>
          <a:prstGeom prst="rect">
            <a:avLst/>
          </a:prstGeom>
        </p:spPr>
      </p:pic>
      <p:pic>
        <p:nvPicPr>
          <p:cNvPr id="5" name="Picture 2" descr="Logo - FCT — Escola Superior de Saúde">
            <a:extLst>
              <a:ext uri="{FF2B5EF4-FFF2-40B4-BE49-F238E27FC236}">
                <a16:creationId xmlns:a16="http://schemas.microsoft.com/office/drawing/2014/main" id="{890979DA-1281-BB0C-9F3D-07112D6B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7" b="93651" l="2256" r="89975">
                        <a14:foregroundMark x1="8150" y1="23212" x2="7268" y2="23810"/>
                        <a14:foregroundMark x1="14286" y1="19048" x2="10856" y2="21375"/>
                        <a14:foregroundMark x1="6919" y1="40959" x2="6266" y2="73016"/>
                        <a14:foregroundMark x1="7220" y1="26190" x2="7004" y2="36797"/>
                        <a14:foregroundMark x1="7236" y1="25397" x2="7220" y2="26190"/>
                        <a14:foregroundMark x1="7252" y1="24603" x2="7236" y2="25397"/>
                        <a14:foregroundMark x1="7268" y1="23810" x2="7252" y2="24603"/>
                        <a14:foregroundMark x1="2256" y1="42063" x2="2256" y2="42063"/>
                        <a14:foregroundMark x1="7519" y1="90476" x2="7519" y2="90476"/>
                        <a14:foregroundMark x1="28070" y1="92857" x2="28070" y2="92857"/>
                        <a14:foregroundMark x1="24561" y1="94444" x2="29825" y2="93651"/>
                        <a14:foregroundMark x1="20050" y1="36508" x2="19799" y2="43651"/>
                        <a14:foregroundMark x1="40100" y1="7937" x2="39850" y2="19841"/>
                        <a14:backgroundMark x1="9524" y1="26190" x2="9524" y2="26190"/>
                        <a14:backgroundMark x1="9273" y1="24603" x2="9273" y2="24603"/>
                        <a14:backgroundMark x1="10777" y1="26984" x2="9774" y2="25397"/>
                        <a14:backgroundMark x1="8772" y1="25397" x2="8772" y2="25397"/>
                        <a14:backgroundMark x1="10276" y1="26190" x2="8772" y2="23810"/>
                        <a14:backgroundMark x1="8772" y1="23810" x2="8772" y2="23810"/>
                        <a14:backgroundMark x1="9774" y1="24603" x2="9774" y2="24603"/>
                        <a14:backgroundMark x1="9774" y1="23016" x2="10526" y2="23016"/>
                        <a14:backgroundMark x1="8772" y1="23810" x2="8271" y2="23810"/>
                        <a14:backgroundMark x1="9524" y1="26984" x2="8772" y2="24603"/>
                        <a14:backgroundMark x1="8772" y1="27778" x2="8271" y2="23016"/>
                        <a14:backgroundMark x1="58396" y1="73016" x2="58145" y2="73016"/>
                        <a14:backgroundMark x1="58647" y1="71429" x2="58647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24" y="6110175"/>
            <a:ext cx="1534896" cy="4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💻 Bioinformatics Open Days">
            <a:extLst>
              <a:ext uri="{FF2B5EF4-FFF2-40B4-BE49-F238E27FC236}">
                <a16:creationId xmlns:a16="http://schemas.microsoft.com/office/drawing/2014/main" id="{39B9DBA7-1607-B04B-E372-CF1A3826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20" y="6110175"/>
            <a:ext cx="2743200" cy="48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B0FBA7C-A746-3DC6-9913-71A0FBA33923}"/>
              </a:ext>
            </a:extLst>
          </p:cNvPr>
          <p:cNvSpPr txBox="1">
            <a:spLocks/>
          </p:cNvSpPr>
          <p:nvPr/>
        </p:nvSpPr>
        <p:spPr>
          <a:xfrm>
            <a:off x="422418" y="2075312"/>
            <a:ext cx="5124405" cy="63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pt-P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74DE5287-00E2-FA61-99B0-21A3A59190FC}"/>
              </a:ext>
            </a:extLst>
          </p:cNvPr>
          <p:cNvSpPr txBox="1">
            <a:spLocks/>
          </p:cNvSpPr>
          <p:nvPr/>
        </p:nvSpPr>
        <p:spPr>
          <a:xfrm>
            <a:off x="913910" y="2910750"/>
            <a:ext cx="5903235" cy="138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Wet-lab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PT" dirty="0"/>
          </a:p>
          <a:p>
            <a:pPr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pt-P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hotosynthetic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microorganisms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</a:t>
            </a:r>
            <a:r>
              <a:rPr lang="pt-PT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pt-P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hotosynthetic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microorganisms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exhibit neither growth nor mortality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presence of CH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pt-PT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F0071F2F-16CB-FA20-1E12-691660C5DC83}"/>
              </a:ext>
            </a:extLst>
          </p:cNvPr>
          <p:cNvSpPr/>
          <p:nvPr/>
        </p:nvSpPr>
        <p:spPr>
          <a:xfrm>
            <a:off x="2984620" y="4340860"/>
            <a:ext cx="794657" cy="10504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586C03-6BFD-041F-A503-77A6132AC1F5}"/>
              </a:ext>
            </a:extLst>
          </p:cNvPr>
          <p:cNvSpPr txBox="1"/>
          <p:nvPr/>
        </p:nvSpPr>
        <p:spPr>
          <a:xfrm>
            <a:off x="614553" y="5486882"/>
            <a:ext cx="5702980" cy="110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 err="1"/>
              <a:t>Develop</a:t>
            </a:r>
            <a:r>
              <a:rPr lang="pt-PT" sz="2200" dirty="0"/>
              <a:t> </a:t>
            </a:r>
            <a:r>
              <a:rPr lang="pt-PT" sz="2200" dirty="0" err="1"/>
              <a:t>genome-scale</a:t>
            </a:r>
            <a:r>
              <a:rPr lang="pt-PT" sz="2200" dirty="0"/>
              <a:t> </a:t>
            </a:r>
            <a:r>
              <a:rPr lang="pt-PT" sz="2200" dirty="0" err="1"/>
              <a:t>metabolic</a:t>
            </a:r>
            <a:r>
              <a:rPr lang="pt-PT" sz="2200" dirty="0"/>
              <a:t> </a:t>
            </a:r>
            <a:r>
              <a:rPr lang="pt-PT" sz="2200" dirty="0" err="1"/>
              <a:t>models</a:t>
            </a:r>
            <a:r>
              <a:rPr lang="pt-PT" sz="2200" dirty="0"/>
              <a:t> for </a:t>
            </a:r>
            <a:r>
              <a:rPr lang="pt-PT" sz="2200" dirty="0" err="1"/>
              <a:t>the</a:t>
            </a:r>
            <a:r>
              <a:rPr lang="pt-PT" sz="2200" dirty="0"/>
              <a:t> microalga </a:t>
            </a:r>
            <a:r>
              <a:rPr lang="pt-PT" sz="2200" i="1" dirty="0" err="1"/>
              <a:t>Chlorella</a:t>
            </a:r>
            <a:r>
              <a:rPr lang="pt-PT" sz="2200" i="1" dirty="0"/>
              <a:t> </a:t>
            </a:r>
            <a:r>
              <a:rPr lang="pt-PT" sz="2200" i="1" dirty="0" err="1"/>
              <a:t>vulgaris</a:t>
            </a:r>
            <a:r>
              <a:rPr lang="pt-PT" sz="2200" i="1" dirty="0"/>
              <a:t> </a:t>
            </a:r>
            <a:r>
              <a:rPr lang="pt-PT" sz="2200" i="1" dirty="0" err="1"/>
              <a:t>and</a:t>
            </a:r>
            <a:r>
              <a:rPr lang="pt-PT" sz="2200" i="1" dirty="0"/>
              <a:t> </a:t>
            </a:r>
            <a:r>
              <a:rPr lang="pt-PT" sz="2200" i="1" dirty="0" err="1"/>
              <a:t>the</a:t>
            </a:r>
            <a:r>
              <a:rPr lang="pt-PT" sz="2200" i="1" dirty="0"/>
              <a:t> </a:t>
            </a:r>
            <a:r>
              <a:rPr lang="pt-PT" sz="2200" i="1" dirty="0" err="1"/>
              <a:t>bacteria</a:t>
            </a:r>
            <a:r>
              <a:rPr lang="pt-PT" sz="2200" i="1" dirty="0"/>
              <a:t> </a:t>
            </a:r>
            <a:r>
              <a:rPr lang="en-US" sz="2200" i="1" dirty="0" err="1"/>
              <a:t>Synechocystis</a:t>
            </a:r>
            <a:r>
              <a:rPr lang="en-US" sz="2200" i="1" dirty="0"/>
              <a:t> </a:t>
            </a:r>
            <a:r>
              <a:rPr lang="en-US" sz="2200" i="1" dirty="0" err="1"/>
              <a:t>sp</a:t>
            </a:r>
            <a:endParaRPr lang="pt-PT" sz="2200" i="1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A356890-7117-2DAF-7771-7890079F3E6E}"/>
              </a:ext>
            </a:extLst>
          </p:cNvPr>
          <p:cNvSpPr txBox="1">
            <a:spLocks/>
          </p:cNvSpPr>
          <p:nvPr/>
        </p:nvSpPr>
        <p:spPr>
          <a:xfrm>
            <a:off x="6317533" y="2099421"/>
            <a:ext cx="5124405" cy="631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Methane</a:t>
            </a:r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  <a:endParaRPr lang="pt-P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267901-E8B7-6E89-25CD-C4D8EEE22ED2}"/>
              </a:ext>
            </a:extLst>
          </p:cNvPr>
          <p:cNvSpPr txBox="1"/>
          <p:nvPr/>
        </p:nvSpPr>
        <p:spPr>
          <a:xfrm>
            <a:off x="7123475" y="2910750"/>
            <a:ext cx="4736463" cy="215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Strategies</a:t>
            </a:r>
            <a:r>
              <a:rPr lang="pt-PT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Alkane</a:t>
            </a:r>
            <a:r>
              <a:rPr lang="pt-P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degrading</a:t>
            </a:r>
            <a:r>
              <a:rPr lang="pt-P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enzymes</a:t>
            </a:r>
            <a:endParaRPr lang="pt-PT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Genes </a:t>
            </a: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associated</a:t>
            </a:r>
            <a:r>
              <a:rPr lang="pt-P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with</a:t>
            </a:r>
            <a:r>
              <a:rPr lang="pt-P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methane</a:t>
            </a:r>
            <a:r>
              <a:rPr lang="pt-P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 in similar </a:t>
            </a: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organisms</a:t>
            </a:r>
            <a:endParaRPr lang="pt-PT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Reverse </a:t>
            </a:r>
            <a:r>
              <a:rPr lang="pt-PT" sz="15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Methanogenesis</a:t>
            </a:r>
            <a:endParaRPr lang="pt-PT" sz="1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500" dirty="0" err="1"/>
              <a:t>Recently</a:t>
            </a:r>
            <a:r>
              <a:rPr lang="pt-PT" sz="1500" dirty="0"/>
              <a:t> </a:t>
            </a:r>
            <a:r>
              <a:rPr lang="pt-PT" sz="1500" dirty="0" err="1"/>
              <a:t>elucidated</a:t>
            </a:r>
            <a:r>
              <a:rPr lang="pt-PT" sz="1500" dirty="0"/>
              <a:t> </a:t>
            </a:r>
            <a:r>
              <a:rPr lang="pt-PT" sz="1500" dirty="0" err="1"/>
              <a:t>mechanisms</a:t>
            </a:r>
            <a:r>
              <a:rPr lang="pt-PT" sz="1500" dirty="0"/>
              <a:t> </a:t>
            </a:r>
            <a:r>
              <a:rPr lang="pt-PT" sz="1500" dirty="0" err="1"/>
              <a:t>of</a:t>
            </a:r>
            <a:r>
              <a:rPr lang="pt-PT" sz="1500" dirty="0"/>
              <a:t> </a:t>
            </a:r>
            <a:r>
              <a:rPr lang="pt-PT" sz="1500" dirty="0" err="1"/>
              <a:t>aerobic</a:t>
            </a:r>
            <a:r>
              <a:rPr lang="pt-PT" sz="1500" dirty="0"/>
              <a:t>       </a:t>
            </a:r>
            <a:r>
              <a:rPr lang="pt-PT" sz="1500" dirty="0" err="1"/>
              <a:t>methane</a:t>
            </a:r>
            <a:r>
              <a:rPr lang="pt-PT" sz="1500" dirty="0"/>
              <a:t> </a:t>
            </a:r>
            <a:r>
              <a:rPr lang="pt-PT" sz="1500" dirty="0" err="1"/>
              <a:t>production</a:t>
            </a:r>
            <a:endParaRPr lang="pt-PT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A45BFC-A07E-4FD1-0B65-C1D7B88FDACE}"/>
              </a:ext>
            </a:extLst>
          </p:cNvPr>
          <p:cNvSpPr txBox="1"/>
          <p:nvPr/>
        </p:nvSpPr>
        <p:spPr>
          <a:xfrm>
            <a:off x="1991293" y="1213332"/>
            <a:ext cx="996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Gonçalo Apolinário</a:t>
            </a:r>
            <a:r>
              <a:rPr lang="pt-PT" sz="12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Joana Gonçalves</a:t>
            </a:r>
            <a:r>
              <a:rPr lang="pt-PT" sz="12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Emanuel Cunha</a:t>
            </a:r>
            <a:r>
              <a:rPr lang="pt-PT" sz="12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PT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Leandro Madureira</a:t>
            </a:r>
            <a:r>
              <a:rPr lang="pt-PT" sz="1200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Filipe Maciel</a:t>
            </a:r>
            <a:r>
              <a:rPr lang="pt-PT" sz="12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1,2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Pedro Geada</a:t>
            </a:r>
            <a:r>
              <a:rPr lang="pt-PT" sz="12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1,2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Oscar</a:t>
            </a:r>
            <a:r>
              <a:rPr lang="pt-PT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Dias</a:t>
            </a:r>
            <a:r>
              <a:rPr lang="pt-PT" sz="12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1,2</a:t>
            </a:r>
            <a:endParaRPr lang="pt-PT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DAD47D-15D6-CB68-2F89-4ED2A708B8EE}"/>
              </a:ext>
            </a:extLst>
          </p:cNvPr>
          <p:cNvSpPr txBox="1"/>
          <p:nvPr/>
        </p:nvSpPr>
        <p:spPr>
          <a:xfrm>
            <a:off x="3802722" y="1316181"/>
            <a:ext cx="4586555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br>
              <a:rPr lang="pt-PT" sz="1050" b="0" dirty="0">
                <a:effectLst/>
              </a:rPr>
            </a:br>
            <a:r>
              <a:rPr lang="pt-PT" sz="10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CEB - Centre </a:t>
            </a:r>
            <a:r>
              <a:rPr lang="pt-PT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Biological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PT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University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Minho, Braga, Portugal;</a:t>
            </a:r>
            <a:endParaRPr lang="pt-PT" sz="800" b="0" dirty="0">
              <a:effectLst/>
            </a:endParaRPr>
          </a:p>
          <a:p>
            <a:r>
              <a:rPr lang="pt-PT" sz="1000" b="0" i="0" u="none" strike="noStrike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LABBELS — </a:t>
            </a:r>
            <a:r>
              <a:rPr lang="pt-PT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Associate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PT" sz="1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Laboratory</a:t>
            </a:r>
            <a:r>
              <a:rPr lang="pt-PT" sz="1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Braga/Guimarães</a:t>
            </a:r>
            <a:r>
              <a:rPr lang="pt-PT" sz="1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Portugal</a:t>
            </a:r>
            <a:endParaRPr lang="pt-PT" sz="800" dirty="0"/>
          </a:p>
        </p:txBody>
      </p:sp>
    </p:spTree>
    <p:extLst>
      <p:ext uri="{BB962C8B-B14F-4D97-AF65-F5344CB8AC3E}">
        <p14:creationId xmlns:p14="http://schemas.microsoft.com/office/powerpoint/2010/main" val="2614113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120</Words>
  <Application>Microsoft Office PowerPoint</Application>
  <PresentationFormat>Ecrã Panorâmico</PresentationFormat>
  <Paragraphs>16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Tema do Office</vt:lpstr>
      <vt:lpstr>Exploring methane mitigation strategies in photosynthetic microorganisms through genome-scale metabolic models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methane mitigation strategies in photosynthetic microorganisms through genome-scale metabolic models </dc:title>
  <dc:creator>Gonçalo Apolinário Cardoso</dc:creator>
  <cp:lastModifiedBy>Gonçalo Apolinário Cardoso</cp:lastModifiedBy>
  <cp:revision>2</cp:revision>
  <dcterms:created xsi:type="dcterms:W3CDTF">2024-03-13T00:40:39Z</dcterms:created>
  <dcterms:modified xsi:type="dcterms:W3CDTF">2024-03-13T01:08:02Z</dcterms:modified>
</cp:coreProperties>
</file>