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9" r:id="rId2"/>
    <p:sldId id="260" r:id="rId3"/>
    <p:sldId id="262" r:id="rId4"/>
    <p:sldId id="275" r:id="rId5"/>
    <p:sldId id="277" r:id="rId6"/>
    <p:sldId id="276" r:id="rId7"/>
    <p:sldId id="271" r:id="rId8"/>
    <p:sldId id="272" r:id="rId9"/>
    <p:sldId id="273" r:id="rId10"/>
    <p:sldId id="280" r:id="rId11"/>
    <p:sldId id="274" r:id="rId12"/>
    <p:sldId id="266" r:id="rId13"/>
    <p:sldId id="270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agrid Bold" panose="020B060402020202020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Bold" panose="02000000000000000000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Destaqu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Destaqu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F8B50-BB34-443F-B59A-BAB6E1831FCC}" type="datetimeFigureOut">
              <a:rPr lang="pt-PT" smtClean="0"/>
              <a:t>01/06/2023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8F4A-E95E-46FC-8655-1FF7D43DA6D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27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96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12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31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972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03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69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00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70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068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F4A-E95E-46FC-8655-1FF7D43DA6D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30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C4D1-044C-4D68-8700-A0475D6522E3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9F7E-DFCF-4820-80CC-CDA32E34FC9E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E98-DF47-4E08-85F0-391E62A7C4D6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BCE-5109-4D6A-B601-20DFE03E2CF2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CA12-19EF-4156-A9D9-3AC015A56ABB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4858-7D5F-49E1-9342-C2ABEDB8AE08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2DC8-0728-452B-9E8C-8A6908C7F18F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842D-50F1-4303-9D8A-35E1E1F32D9E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61DC-8696-47AE-8792-3C74FA6F453D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8490-5DB1-41E7-91D2-052C46D0EE57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82C8-EA3D-4CC1-8217-60C408CE7792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D102-789C-4273-A126-FF03AD53A3F7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24250" y="573756"/>
            <a:ext cx="10934700" cy="2820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99"/>
              </a:lnSpc>
            </a:pPr>
            <a:r>
              <a:rPr lang="en-US" sz="4800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methane mitigation strategies using the microalga </a:t>
            </a:r>
            <a:r>
              <a:rPr lang="en-US" sz="4800" b="1" i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Chlorella</a:t>
            </a:r>
            <a:r>
              <a:rPr lang="en-US" sz="4800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i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vulgaris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33924-20DD-7AC1-7C94-385A2B31FE3D}"/>
              </a:ext>
            </a:extLst>
          </p:cNvPr>
          <p:cNvSpPr txBox="1"/>
          <p:nvPr/>
        </p:nvSpPr>
        <p:spPr>
          <a:xfrm>
            <a:off x="7086600" y="96753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235193-583C-F880-4907-20B4EF38D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362"/>
          <a:stretch/>
        </p:blipFill>
        <p:spPr>
          <a:xfrm>
            <a:off x="14464783" y="9268601"/>
            <a:ext cx="1143000" cy="5297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FF70D2-F6C0-9178-66A0-02EC75ECD2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925"/>
          <a:stretch/>
        </p:blipFill>
        <p:spPr>
          <a:xfrm>
            <a:off x="14461154" y="9773273"/>
            <a:ext cx="1143000" cy="271450"/>
          </a:xfrm>
          <a:prstGeom prst="rect">
            <a:avLst/>
          </a:prstGeom>
        </p:spPr>
      </p:pic>
      <p:pic>
        <p:nvPicPr>
          <p:cNvPr id="8" name="Imagem 7" descr="Uma imagem com pássaro&#10;&#10;Descrição gerada automaticamente">
            <a:extLst>
              <a:ext uri="{FF2B5EF4-FFF2-40B4-BE49-F238E27FC236}">
                <a16:creationId xmlns:a16="http://schemas.microsoft.com/office/drawing/2014/main" id="{9A028E3A-F94E-5C92-791E-087711F6C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3678" y="9202911"/>
            <a:ext cx="2230806" cy="841812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9620C49A-5DB6-88E8-BC60-A05BDACF6901}"/>
              </a:ext>
            </a:extLst>
          </p:cNvPr>
          <p:cNvSpPr txBox="1"/>
          <p:nvPr/>
        </p:nvSpPr>
        <p:spPr>
          <a:xfrm>
            <a:off x="685800" y="4576022"/>
            <a:ext cx="856032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in Bioinformatics</a:t>
            </a:r>
            <a:endParaRPr lang="pt-PT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148FE13-C5DC-7809-4624-6F6648BBF8DE}"/>
              </a:ext>
            </a:extLst>
          </p:cNvPr>
          <p:cNvSpPr txBox="1"/>
          <p:nvPr/>
        </p:nvSpPr>
        <p:spPr>
          <a:xfrm>
            <a:off x="685800" y="5849458"/>
            <a:ext cx="8560327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Gonçalo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Apolinário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Cardoso</a:t>
            </a:r>
            <a:endParaRPr lang="pt-PT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DD01B7F-5AED-6ADA-6751-93600E0AE2D8}"/>
              </a:ext>
            </a:extLst>
          </p:cNvPr>
          <p:cNvSpPr txBox="1"/>
          <p:nvPr/>
        </p:nvSpPr>
        <p:spPr>
          <a:xfrm>
            <a:off x="745934" y="7003943"/>
            <a:ext cx="8560327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Orientador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PT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Óscar Dias, PhD; Pedro Geada, PhD</a:t>
            </a:r>
          </a:p>
          <a:p>
            <a:pPr algn="ctr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Emanuel Cunha,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PT" sz="3600" b="1" i="1" dirty="0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9B06D24-B98F-5448-A438-BC0B49C6104E}"/>
              </a:ext>
            </a:extLst>
          </p:cNvPr>
          <p:cNvSpPr txBox="1"/>
          <p:nvPr/>
        </p:nvSpPr>
        <p:spPr>
          <a:xfrm>
            <a:off x="595993" y="8499202"/>
            <a:ext cx="8560327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June 1 - 2023</a:t>
            </a:r>
            <a:endParaRPr lang="pt-PT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FF5AD7A-1130-B0A8-5F94-DB44FA74F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679921"/>
            <a:ext cx="9052884" cy="51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9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1520319"/>
            <a:ext cx="5397385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Gap-filling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6" descr="DSJbhasbdjbas">
            <a:extLst>
              <a:ext uri="{FF2B5EF4-FFF2-40B4-BE49-F238E27FC236}">
                <a16:creationId xmlns:a16="http://schemas.microsoft.com/office/drawing/2014/main" id="{C3F391D3-AAD8-F61E-E541-30A142CD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202344"/>
            <a:ext cx="1408264" cy="101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24B4B88-9B8F-B8E2-0A79-1F60E2A941A5}"/>
              </a:ext>
            </a:extLst>
          </p:cNvPr>
          <p:cNvSpPr txBox="1"/>
          <p:nvPr/>
        </p:nvSpPr>
        <p:spPr>
          <a:xfrm>
            <a:off x="8001000" y="3185635"/>
            <a:ext cx="11201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curated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Purine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Pyrimidine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Alanine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aspartate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glutamate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PT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serine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threonine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PT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Cysteine</a:t>
            </a:r>
            <a:r>
              <a:rPr lang="pt-P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r>
              <a:rPr lang="pt-P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  <a:r>
              <a:rPr lang="pt-P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PT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pt-P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  <a:r>
              <a:rPr lang="pt-PT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pt-PT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83D045-BC24-B3A5-2B14-0B012DB59972}"/>
              </a:ext>
            </a:extLst>
          </p:cNvPr>
          <p:cNvSpPr txBox="1"/>
          <p:nvPr/>
        </p:nvSpPr>
        <p:spPr>
          <a:xfrm>
            <a:off x="2438400" y="4152900"/>
            <a:ext cx="51420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pt-PT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organisms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Chlorella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variabilis</a:t>
            </a:r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i="1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Chlamydomonas</a:t>
            </a:r>
            <a:r>
              <a:rPr lang="pt-PT" sz="2400" i="1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reinhardtii</a:t>
            </a:r>
            <a:r>
              <a:rPr lang="pt-PT" sz="2400" i="1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PT" sz="2400" b="1" i="1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9410413-3A44-1176-9973-28329A03302E}"/>
              </a:ext>
            </a:extLst>
          </p:cNvPr>
          <p:cNvSpPr/>
          <p:nvPr/>
        </p:nvSpPr>
        <p:spPr>
          <a:xfrm flipV="1">
            <a:off x="2120784" y="9406711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315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681659"/>
            <a:ext cx="16230600" cy="101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Methane Metabolism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2120784" y="9406711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>
            <a:off x="7282334" y="5799664"/>
            <a:ext cx="3781390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016E7CF-2E51-BAFD-5700-5BED22605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" t="16936" r="15833" b="4900"/>
          <a:stretch/>
        </p:blipFill>
        <p:spPr>
          <a:xfrm>
            <a:off x="2856702" y="1953721"/>
            <a:ext cx="12574596" cy="670142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33924-20DD-7AC1-7C94-385A2B31FE3D}"/>
              </a:ext>
            </a:extLst>
          </p:cNvPr>
          <p:cNvSpPr txBox="1"/>
          <p:nvPr/>
        </p:nvSpPr>
        <p:spPr>
          <a:xfrm>
            <a:off x="7086600" y="96753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9" name="Picture 6" descr="DSJbhasbdjbas">
            <a:extLst>
              <a:ext uri="{FF2B5EF4-FFF2-40B4-BE49-F238E27FC236}">
                <a16:creationId xmlns:a16="http://schemas.microsoft.com/office/drawing/2014/main" id="{8BBF94BA-42F2-EDA3-CF9E-D8AB0F02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786" y="1119811"/>
            <a:ext cx="1408264" cy="101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15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28373DB9-5076-4F55-AF0E-580BE5ABEF42}"/>
              </a:ext>
            </a:extLst>
          </p:cNvPr>
          <p:cNvGrpSpPr/>
          <p:nvPr/>
        </p:nvGrpSpPr>
        <p:grpSpPr>
          <a:xfrm>
            <a:off x="6731991" y="3659786"/>
            <a:ext cx="5061550" cy="4128177"/>
            <a:chOff x="0" y="0"/>
            <a:chExt cx="2007284" cy="1637132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881F188-656C-551D-C0CF-C4E89310743E}"/>
                </a:ext>
              </a:extLst>
            </p:cNvPr>
            <p:cNvSpPr/>
            <p:nvPr/>
          </p:nvSpPr>
          <p:spPr>
            <a:xfrm>
              <a:off x="0" y="0"/>
              <a:ext cx="2007284" cy="1637132"/>
            </a:xfrm>
            <a:custGeom>
              <a:avLst/>
              <a:gdLst/>
              <a:ahLst/>
              <a:cxnLst/>
              <a:rect l="l" t="t" r="r" b="b"/>
              <a:pathLst>
                <a:path w="2007284" h="1637132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E385D240-80BA-E44B-6247-B7648074A80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27075" y="1166216"/>
            <a:ext cx="12906955" cy="1241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7" name="AutoShape 7"/>
          <p:cNvSpPr/>
          <p:nvPr/>
        </p:nvSpPr>
        <p:spPr>
          <a:xfrm>
            <a:off x="5727469" y="1351134"/>
            <a:ext cx="11531831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266233" y="3659786"/>
            <a:ext cx="5061550" cy="4128177"/>
            <a:chOff x="0" y="0"/>
            <a:chExt cx="2007284" cy="16371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07284" cy="1637132"/>
            </a:xfrm>
            <a:custGeom>
              <a:avLst/>
              <a:gdLst/>
              <a:ahLst/>
              <a:cxnLst/>
              <a:rect l="l" t="t" r="r" b="b"/>
              <a:pathLst>
                <a:path w="2007284" h="1637132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154501" y="3659786"/>
            <a:ext cx="5061550" cy="4128177"/>
            <a:chOff x="0" y="0"/>
            <a:chExt cx="2007284" cy="16371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07284" cy="1637132"/>
            </a:xfrm>
            <a:custGeom>
              <a:avLst/>
              <a:gdLst/>
              <a:ahLst/>
              <a:cxnLst/>
              <a:rect l="l" t="t" r="r" b="b"/>
              <a:pathLst>
                <a:path w="2007284" h="1637132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343F56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060376" y="4498316"/>
            <a:ext cx="4913645" cy="503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400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Compartmentalization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877800" y="4498316"/>
            <a:ext cx="398767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600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GPR associations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22419" y="5599296"/>
            <a:ext cx="4094816" cy="76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Finish gap-filling all the pathways</a:t>
            </a:r>
          </a:p>
        </p:txBody>
      </p:sp>
      <p:sp>
        <p:nvSpPr>
          <p:cNvPr id="23" name="Marcador de Posição do Número do Diapositivo 22">
            <a:extLst>
              <a:ext uri="{FF2B5EF4-FFF2-40B4-BE49-F238E27FC236}">
                <a16:creationId xmlns:a16="http://schemas.microsoft.com/office/drawing/2014/main" id="{001DDB56-F5AF-FEBC-89E9-15875E2B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99705" y="960923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4F1AB558-E511-C6FF-DD5B-200C570F5F83}"/>
              </a:ext>
            </a:extLst>
          </p:cNvPr>
          <p:cNvSpPr txBox="1"/>
          <p:nvPr/>
        </p:nvSpPr>
        <p:spPr>
          <a:xfrm>
            <a:off x="2664608" y="4480620"/>
            <a:ext cx="226479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600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Gap-filling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8763A3F3-CB4B-C7B5-ACDC-DAE89D5442B5}"/>
              </a:ext>
            </a:extLst>
          </p:cNvPr>
          <p:cNvSpPr txBox="1"/>
          <p:nvPr/>
        </p:nvSpPr>
        <p:spPr>
          <a:xfrm>
            <a:off x="12637868" y="5514559"/>
            <a:ext cx="4094816" cy="77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ssemble </a:t>
            </a:r>
            <a:r>
              <a:rPr lang="en-US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GPR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relationships of different complexities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B09A6662-E9D2-8143-610F-95819465911E}"/>
              </a:ext>
            </a:extLst>
          </p:cNvPr>
          <p:cNvSpPr txBox="1"/>
          <p:nvPr/>
        </p:nvSpPr>
        <p:spPr>
          <a:xfrm>
            <a:off x="7215358" y="5575513"/>
            <a:ext cx="4094816" cy="76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Compartments annotation using loctree3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55DC82AE-DE67-4EB6-251F-5612799DDE30}"/>
              </a:ext>
            </a:extLst>
          </p:cNvPr>
          <p:cNvSpPr/>
          <p:nvPr/>
        </p:nvSpPr>
        <p:spPr>
          <a:xfrm flipV="1">
            <a:off x="2120784" y="9406711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0F97E2F0-6F86-21C9-4903-6B4AC9D89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78" y="8185188"/>
            <a:ext cx="3799776" cy="652278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0ACC3472-42E5-0EBB-56FF-CDEE10CFB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84"/>
          <a:stretch/>
        </p:blipFill>
        <p:spPr bwMode="auto">
          <a:xfrm>
            <a:off x="2427075" y="8058990"/>
            <a:ext cx="3157457" cy="9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8637E85B-1542-7341-B559-779794DB7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84"/>
          <a:stretch/>
        </p:blipFill>
        <p:spPr bwMode="auto">
          <a:xfrm>
            <a:off x="13106547" y="8058990"/>
            <a:ext cx="3157457" cy="9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9865" y="1866900"/>
            <a:ext cx="10508269" cy="17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7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10392" y="8582394"/>
            <a:ext cx="3717076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BY CLAUDIA ALVES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94598" y="8586924"/>
            <a:ext cx="5705425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 Bold"/>
              </a:rPr>
              <a:t>Thesis Defense Presentation Template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74CDEC-049C-7A33-95C8-909AB8A00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62"/>
          <a:stretch/>
        </p:blipFill>
        <p:spPr>
          <a:xfrm>
            <a:off x="14464783" y="9268601"/>
            <a:ext cx="1143000" cy="5297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E5944EE-3020-E568-33B0-78500DB5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925"/>
          <a:stretch/>
        </p:blipFill>
        <p:spPr>
          <a:xfrm>
            <a:off x="14461154" y="9773273"/>
            <a:ext cx="1143000" cy="271450"/>
          </a:xfrm>
          <a:prstGeom prst="rect">
            <a:avLst/>
          </a:prstGeom>
        </p:spPr>
      </p:pic>
      <p:pic>
        <p:nvPicPr>
          <p:cNvPr id="8" name="Imagem 7" descr="Uma imagem com pássaro&#10;&#10;Descrição gerada automaticamente">
            <a:extLst>
              <a:ext uri="{FF2B5EF4-FFF2-40B4-BE49-F238E27FC236}">
                <a16:creationId xmlns:a16="http://schemas.microsoft.com/office/drawing/2014/main" id="{F589D5F3-5E10-8E62-3D7C-80866D18B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3678" y="9202911"/>
            <a:ext cx="2230806" cy="8418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60C80247-A447-D016-9A3E-949E21DEBB17}"/>
              </a:ext>
            </a:extLst>
          </p:cNvPr>
          <p:cNvSpPr txBox="1"/>
          <p:nvPr/>
        </p:nvSpPr>
        <p:spPr>
          <a:xfrm>
            <a:off x="4114800" y="4338614"/>
            <a:ext cx="10508269" cy="17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7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397" y="-242683"/>
            <a:ext cx="9530397" cy="10772366"/>
            <a:chOff x="0" y="0"/>
            <a:chExt cx="4016429" cy="45398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6428" cy="4539836"/>
            </a:xfrm>
            <a:custGeom>
              <a:avLst/>
              <a:gdLst/>
              <a:ahLst/>
              <a:cxnLst/>
              <a:rect l="l" t="t" r="r" b="b"/>
              <a:pathLst>
                <a:path w="4016428" h="4539836">
                  <a:moveTo>
                    <a:pt x="0" y="0"/>
                  </a:moveTo>
                  <a:lnTo>
                    <a:pt x="4016428" y="0"/>
                  </a:lnTo>
                  <a:lnTo>
                    <a:pt x="4016428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F5E6CA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84333" y="1336679"/>
            <a:ext cx="7058422" cy="1241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63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92000" y="2332012"/>
            <a:ext cx="3995424" cy="1146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 b="1" dirty="0">
                <a:solidFill>
                  <a:srgbClr val="F5E6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Methane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34034" y="4405940"/>
            <a:ext cx="6731610" cy="434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08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5E6CA"/>
                </a:solidFill>
                <a:latin typeface="Roboto"/>
              </a:rPr>
              <a:t>Due to its structure, methane traps more heat in the atmosphere per molecule than CO</a:t>
            </a:r>
            <a:r>
              <a:rPr lang="en-US" sz="1400" dirty="0">
                <a:solidFill>
                  <a:srgbClr val="F5E6CA"/>
                </a:solidFill>
                <a:latin typeface="Roboto"/>
              </a:rPr>
              <a:t>2</a:t>
            </a:r>
            <a:r>
              <a:rPr lang="en-US" sz="2200" dirty="0">
                <a:solidFill>
                  <a:srgbClr val="F5E6CA"/>
                </a:solidFill>
                <a:latin typeface="Roboto"/>
              </a:rPr>
              <a:t>, meaning that it has 80 times more warming power</a:t>
            </a:r>
          </a:p>
          <a:p>
            <a:pPr>
              <a:lnSpc>
                <a:spcPts val="3080"/>
              </a:lnSpc>
            </a:pPr>
            <a:endParaRPr lang="en-US" sz="2200" dirty="0">
              <a:solidFill>
                <a:srgbClr val="F5E6CA"/>
              </a:solidFill>
              <a:latin typeface="Roboto"/>
            </a:endParaRPr>
          </a:p>
          <a:p>
            <a:pPr marL="342900" indent="-342900">
              <a:lnSpc>
                <a:spcPts val="308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5E6CA"/>
                </a:solidFill>
                <a:latin typeface="Roboto"/>
              </a:rPr>
              <a:t>Methane mitigation strategies are difficult to implement</a:t>
            </a:r>
          </a:p>
          <a:p>
            <a:pPr marL="342900" indent="-342900">
              <a:lnSpc>
                <a:spcPts val="3080"/>
              </a:lnSpc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F5E6CA"/>
              </a:solidFill>
              <a:latin typeface="Roboto"/>
            </a:endParaRPr>
          </a:p>
          <a:p>
            <a:pPr marL="342900" indent="-342900">
              <a:lnSpc>
                <a:spcPts val="308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5E6CA"/>
                </a:solidFill>
                <a:latin typeface="Roboto"/>
              </a:rPr>
              <a:t>CO</a:t>
            </a:r>
            <a:r>
              <a:rPr lang="en-US" sz="1600" dirty="0">
                <a:solidFill>
                  <a:srgbClr val="F5E6CA"/>
                </a:solidFill>
                <a:latin typeface="Roboto"/>
              </a:rPr>
              <a:t>2</a:t>
            </a:r>
            <a:r>
              <a:rPr lang="en-US" sz="2200" dirty="0">
                <a:solidFill>
                  <a:srgbClr val="F5E6CA"/>
                </a:solidFill>
                <a:latin typeface="Roboto"/>
              </a:rPr>
              <a:t> mitigation by microalgae is well-studied</a:t>
            </a:r>
          </a:p>
          <a:p>
            <a:pPr>
              <a:lnSpc>
                <a:spcPts val="3080"/>
              </a:lnSpc>
            </a:pPr>
            <a:endParaRPr lang="en-US" sz="2200" dirty="0">
              <a:solidFill>
                <a:srgbClr val="F5E6CA"/>
              </a:solidFill>
              <a:latin typeface="Roboto"/>
            </a:endParaRPr>
          </a:p>
          <a:p>
            <a:pPr>
              <a:lnSpc>
                <a:spcPts val="3080"/>
              </a:lnSpc>
            </a:pPr>
            <a:endParaRPr lang="en-US" sz="2200" dirty="0">
              <a:solidFill>
                <a:srgbClr val="F5E6CA"/>
              </a:solidFill>
              <a:latin typeface="Roboto"/>
            </a:endParaRPr>
          </a:p>
          <a:p>
            <a:pPr>
              <a:lnSpc>
                <a:spcPts val="3080"/>
              </a:lnSpc>
            </a:pPr>
            <a:endParaRPr lang="en-US" sz="2200" dirty="0">
              <a:solidFill>
                <a:srgbClr val="F5E6CA"/>
              </a:solidFill>
              <a:latin typeface="Roboto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A9CAF6C7-8568-4CA0-DCEB-A0981C7C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3EE55B-3E14-B738-EC3C-077F9BE8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8"/>
          <a:stretch/>
        </p:blipFill>
        <p:spPr>
          <a:xfrm>
            <a:off x="1022356" y="3045514"/>
            <a:ext cx="6712887" cy="59833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5CD3211-1363-E4E5-794D-5382F3BBF69E}"/>
              </a:ext>
            </a:extLst>
          </p:cNvPr>
          <p:cNvSpPr txBox="1"/>
          <p:nvPr/>
        </p:nvSpPr>
        <p:spPr>
          <a:xfrm>
            <a:off x="2365644" y="305458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greenhouse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emissions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80457" y="1189494"/>
            <a:ext cx="16230600" cy="101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i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Chlorella vulgaris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831355" y="9420118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33924-20DD-7AC1-7C94-385A2B31FE3D}"/>
              </a:ext>
            </a:extLst>
          </p:cNvPr>
          <p:cNvSpPr txBox="1"/>
          <p:nvPr/>
        </p:nvSpPr>
        <p:spPr>
          <a:xfrm>
            <a:off x="6400800" y="9534787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Experimental Phycology and Culture Collection of Algae (EPSAG)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C44F5A-321A-D3F5-9384-74136A3D57A9}"/>
              </a:ext>
            </a:extLst>
          </p:cNvPr>
          <p:cNvSpPr txBox="1"/>
          <p:nvPr/>
        </p:nvSpPr>
        <p:spPr>
          <a:xfrm>
            <a:off x="1371600" y="3162300"/>
            <a:ext cx="899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Chlorella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vulgaris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might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mitigate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CH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Eukaryotic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green alga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Photosynthetic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Biotechnological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Strain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211/11B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1028" name="Picture 4" descr="Chlorella vulgaris">
            <a:extLst>
              <a:ext uri="{FF2B5EF4-FFF2-40B4-BE49-F238E27FC236}">
                <a16:creationId xmlns:a16="http://schemas.microsoft.com/office/drawing/2014/main" id="{99D456D1-929F-F76F-626C-C799DFE4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27051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4043" y="1301049"/>
            <a:ext cx="5105400" cy="101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831355" y="9420118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0202FD-FF94-D5D2-B8B9-3BB79FAD4A95}"/>
              </a:ext>
            </a:extLst>
          </p:cNvPr>
          <p:cNvSpPr txBox="1"/>
          <p:nvPr/>
        </p:nvSpPr>
        <p:spPr>
          <a:xfrm>
            <a:off x="3619499" y="2938233"/>
            <a:ext cx="1104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of a genome-scale metabolic (GSM) model for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Chlorella vulgaris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Merlin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Evaluate the viability of the microalga Chlorella vulgaris as an ecological and cost-effective solution for mitigating methane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1ABEDF5-5185-D09C-0393-42EBECE3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84"/>
          <a:stretch/>
        </p:blipFill>
        <p:spPr bwMode="auto">
          <a:xfrm>
            <a:off x="6232561" y="6115619"/>
            <a:ext cx="5822877" cy="16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14">
            <a:extLst>
              <a:ext uri="{FF2B5EF4-FFF2-40B4-BE49-F238E27FC236}">
                <a16:creationId xmlns:a16="http://schemas.microsoft.com/office/drawing/2014/main" id="{DBADAB0A-6F99-C85D-AFE1-2D240A31D937}"/>
              </a:ext>
            </a:extLst>
          </p:cNvPr>
          <p:cNvSpPr txBox="1">
            <a:spLocks/>
          </p:cNvSpPr>
          <p:nvPr/>
        </p:nvSpPr>
        <p:spPr>
          <a:xfrm>
            <a:off x="17449800" y="9563100"/>
            <a:ext cx="305656" cy="55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9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1277386"/>
            <a:ext cx="65532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models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831355" y="9420118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533924-20DD-7AC1-7C94-385A2B31FE3D}"/>
              </a:ext>
            </a:extLst>
          </p:cNvPr>
          <p:cNvSpPr txBox="1"/>
          <p:nvPr/>
        </p:nvSpPr>
        <p:spPr>
          <a:xfrm>
            <a:off x="7086600" y="96753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6D2A4A-46C4-4299-5B81-FE742C8C1344}"/>
              </a:ext>
            </a:extLst>
          </p:cNvPr>
          <p:cNvSpPr txBox="1"/>
          <p:nvPr/>
        </p:nvSpPr>
        <p:spPr>
          <a:xfrm>
            <a:off x="1447800" y="2975537"/>
            <a:ext cx="1143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In 2016 a GSM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Chlorella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vulgaris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published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Strain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: UTEX-395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Software: RAVEN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9427ECB-C3D8-5DEA-13DA-C4A25420D93A}"/>
              </a:ext>
            </a:extLst>
          </p:cNvPr>
          <p:cNvSpPr/>
          <p:nvPr/>
        </p:nvSpPr>
        <p:spPr>
          <a:xfrm>
            <a:off x="8610600" y="5980389"/>
            <a:ext cx="1066800" cy="13716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BB799DD-6250-FA1E-AA89-F130B78FCCF1}"/>
              </a:ext>
            </a:extLst>
          </p:cNvPr>
          <p:cNvSpPr txBox="1"/>
          <p:nvPr/>
        </p:nvSpPr>
        <p:spPr>
          <a:xfrm>
            <a:off x="3429000" y="5176262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reconstruct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for a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organism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1D2300-C6E9-B063-F742-C29A6F286E43}"/>
              </a:ext>
            </a:extLst>
          </p:cNvPr>
          <p:cNvSpPr txBox="1"/>
          <p:nvPr/>
        </p:nvSpPr>
        <p:spPr>
          <a:xfrm>
            <a:off x="5295900" y="7768059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Uptaded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genomic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Methane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metabolism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incorporated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0B6B8E1-5D33-6033-382E-FC0E94FC2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2227531"/>
            <a:ext cx="2438400" cy="200924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EC64E6-F966-A381-6163-95289F62F4C6}"/>
              </a:ext>
            </a:extLst>
          </p:cNvPr>
          <p:cNvSpPr txBox="1"/>
          <p:nvPr/>
        </p:nvSpPr>
        <p:spPr>
          <a:xfrm>
            <a:off x="14097000" y="4082885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RAVEN </a:t>
            </a:r>
            <a:r>
              <a:rPr lang="pt-P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Toolbox</a:t>
            </a:r>
            <a:endParaRPr lang="pt-PT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8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1252938"/>
            <a:ext cx="6400800" cy="101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828800" y="9410700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D87268D-F395-482B-0550-16410D8EA1B0}"/>
              </a:ext>
            </a:extLst>
          </p:cNvPr>
          <p:cNvCxnSpPr>
            <a:cxnSpLocks/>
          </p:cNvCxnSpPr>
          <p:nvPr/>
        </p:nvCxnSpPr>
        <p:spPr>
          <a:xfrm>
            <a:off x="4025209" y="4440472"/>
            <a:ext cx="0" cy="94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04040D-F514-F55D-0CE9-27D605382682}"/>
              </a:ext>
            </a:extLst>
          </p:cNvPr>
          <p:cNvSpPr txBox="1"/>
          <p:nvPr/>
        </p:nvSpPr>
        <p:spPr>
          <a:xfrm>
            <a:off x="2463109" y="5452492"/>
            <a:ext cx="312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Chlorella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vulgaris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strain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211/11P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1D6DE48-CA71-69CA-67AE-54DA95145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89" y="2898333"/>
            <a:ext cx="847840" cy="13433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64D025B-C497-E9E5-8540-B8665A62F4E7}"/>
              </a:ext>
            </a:extLst>
          </p:cNvPr>
          <p:cNvSpPr txBox="1"/>
          <p:nvPr/>
        </p:nvSpPr>
        <p:spPr>
          <a:xfrm>
            <a:off x="8077195" y="9684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10.1007/978-1-59745-321-9_29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7CC0A5-6B71-5D9E-0AD3-E3DDE4320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2399675"/>
            <a:ext cx="10363193" cy="5810845"/>
          </a:xfrm>
          <a:prstGeom prst="rect">
            <a:avLst/>
          </a:prstGeom>
        </p:spPr>
      </p:pic>
      <p:pic>
        <p:nvPicPr>
          <p:cNvPr id="9" name="Picture 6" descr="DSJbhasbdjbas">
            <a:extLst>
              <a:ext uri="{FF2B5EF4-FFF2-40B4-BE49-F238E27FC236}">
                <a16:creationId xmlns:a16="http://schemas.microsoft.com/office/drawing/2014/main" id="{360869D8-3998-41AC-6550-42B94C86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36" y="7612379"/>
            <a:ext cx="1408264" cy="101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A240BC3F-E186-210B-E60F-7C892840D5AE}"/>
              </a:ext>
            </a:extLst>
          </p:cNvPr>
          <p:cNvCxnSpPr>
            <a:cxnSpLocks/>
          </p:cNvCxnSpPr>
          <p:nvPr/>
        </p:nvCxnSpPr>
        <p:spPr>
          <a:xfrm>
            <a:off x="4025208" y="6438900"/>
            <a:ext cx="0" cy="94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8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00" y="672453"/>
            <a:ext cx="102108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Enzymes Annotation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ela 19">
            <a:extLst>
              <a:ext uri="{FF2B5EF4-FFF2-40B4-BE49-F238E27FC236}">
                <a16:creationId xmlns:a16="http://schemas.microsoft.com/office/drawing/2014/main" id="{11FDCC75-E3B0-655F-719A-B2D3E1ACF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71971"/>
              </p:ext>
            </p:extLst>
          </p:nvPr>
        </p:nvGraphicFramePr>
        <p:xfrm>
          <a:off x="3264729" y="1804021"/>
          <a:ext cx="11758542" cy="333947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919514">
                  <a:extLst>
                    <a:ext uri="{9D8B030D-6E8A-4147-A177-3AD203B41FA5}">
                      <a16:colId xmlns:a16="http://schemas.microsoft.com/office/drawing/2014/main" val="1096256348"/>
                    </a:ext>
                  </a:extLst>
                </a:gridCol>
                <a:gridCol w="3919514">
                  <a:extLst>
                    <a:ext uri="{9D8B030D-6E8A-4147-A177-3AD203B41FA5}">
                      <a16:colId xmlns:a16="http://schemas.microsoft.com/office/drawing/2014/main" val="3927050111"/>
                    </a:ext>
                  </a:extLst>
                </a:gridCol>
                <a:gridCol w="3919514">
                  <a:extLst>
                    <a:ext uri="{9D8B030D-6E8A-4147-A177-3AD203B41FA5}">
                      <a16:colId xmlns:a16="http://schemas.microsoft.com/office/drawing/2014/main" val="1993606326"/>
                    </a:ext>
                  </a:extLst>
                </a:gridCol>
              </a:tblGrid>
              <a:tr h="430580">
                <a:tc gridSpan="3"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Automatic</a:t>
                      </a:r>
                      <a:r>
                        <a:rPr lang="pt-PT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Workflow</a:t>
                      </a:r>
                      <a:endParaRPr lang="pt-PT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04982"/>
                  </a:ext>
                </a:extLst>
              </a:tr>
              <a:tr h="472572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Chlorella</a:t>
                      </a:r>
                      <a:r>
                        <a:rPr lang="pt-PT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vulgaris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6261933"/>
                  </a:ext>
                </a:extLst>
              </a:tr>
              <a:tr h="516087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genus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Chlorella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3626141"/>
                  </a:ext>
                </a:extLst>
              </a:tr>
              <a:tr h="635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Chlamydomonas</a:t>
                      </a:r>
                      <a:r>
                        <a:rPr lang="pt-PT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reinhardtii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21522047"/>
                  </a:ext>
                </a:extLst>
              </a:tr>
              <a:tr h="635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Arabidopsis</a:t>
                      </a:r>
                      <a:r>
                        <a:rPr lang="pt-PT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thaliana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6511384"/>
                  </a:ext>
                </a:extLst>
              </a:tr>
              <a:tr h="635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</a:t>
                      </a:r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P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Oryza</a:t>
                      </a:r>
                      <a:r>
                        <a:rPr lang="pt-PT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sativa </a:t>
                      </a:r>
                      <a:r>
                        <a:rPr lang="pt-PT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subsp.japonica</a:t>
                      </a:r>
                      <a:endParaRPr lang="pt-PT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58358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76509C79-ACF6-64C9-99F8-EB21546A29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3" t="34923" r="17316" b="51603"/>
          <a:stretch/>
        </p:blipFill>
        <p:spPr>
          <a:xfrm>
            <a:off x="14554538" y="6625185"/>
            <a:ext cx="2596827" cy="21047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CCB562-ACAC-E50D-5FEA-027CD9B70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4" t="34923" r="57163" b="51603"/>
          <a:stretch/>
        </p:blipFill>
        <p:spPr>
          <a:xfrm>
            <a:off x="11277600" y="6616377"/>
            <a:ext cx="3276938" cy="212240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8C594A-B400-8142-968A-1FA4C3BDFB6E}"/>
              </a:ext>
            </a:extLst>
          </p:cNvPr>
          <p:cNvSpPr txBox="1"/>
          <p:nvPr/>
        </p:nvSpPr>
        <p:spPr>
          <a:xfrm>
            <a:off x="4065230" y="537505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FC8F61-8A30-A945-FB56-0B9A23E78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2" b="89897" l="8788" r="89880">
                        <a14:foregroundMark x1="12517" y1="50856" x2="8788" y2="48973"/>
                        <a14:foregroundMark x1="8788" y1="48973" x2="9055" y2="48973"/>
                        <a14:foregroundMark x1="10786" y1="57021" x2="9121" y2="50141"/>
                        <a14:foregroundMark x1="8921" y1="48459" x2="8921" y2="49274"/>
                        <a14:foregroundMark x1="37150" y1="22774" x2="36352" y2="22603"/>
                        <a14:foregroundMark x1="36485" y1="20205" x2="36884" y2="32363"/>
                        <a14:foregroundMark x1="36884" y1="32363" x2="36618" y2="34418"/>
                        <a14:foregroundMark x1="37150" y1="16781" x2="35553" y2="41610"/>
                        <a14:foregroundMark x1="35419" y1="18493" x2="37550" y2="26541"/>
                        <a14:foregroundMark x1="37550" y1="26541" x2="40746" y2="71062"/>
                        <a14:foregroundMark x1="40746" y1="71062" x2="41811" y2="73459"/>
                        <a14:backgroundMark x1="8522" y1="48973" x2="8256" y2="49486"/>
                        <a14:backgroundMark x1="8655" y1="48973" x2="8655" y2="482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8954" y="5143500"/>
            <a:ext cx="6920177" cy="53813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28F047D-0B59-D24E-2E8F-EEE11C112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625185"/>
            <a:ext cx="288647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1171682"/>
            <a:ext cx="9890627" cy="101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Reactions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831355" y="9420118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C55A56-718B-E514-A8AD-9633075E1413}"/>
              </a:ext>
            </a:extLst>
          </p:cNvPr>
          <p:cNvSpPr txBox="1"/>
          <p:nvPr/>
        </p:nvSpPr>
        <p:spPr>
          <a:xfrm>
            <a:off x="2590800" y="29466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TranSyT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468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147655D-BC13-2D30-B85D-4EAFBB59129A}"/>
              </a:ext>
            </a:extLst>
          </p:cNvPr>
          <p:cNvSpPr txBox="1"/>
          <p:nvPr/>
        </p:nvSpPr>
        <p:spPr>
          <a:xfrm>
            <a:off x="2601686" y="4863832"/>
            <a:ext cx="594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Drains</a:t>
            </a:r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</a:rPr>
              <a:t> to define </a:t>
            </a:r>
            <a:r>
              <a:rPr lang="pt-PT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pt-PT" sz="20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D11364-5FC2-C80C-26C0-C98CF6AC4620}"/>
              </a:ext>
            </a:extLst>
          </p:cNvPr>
          <p:cNvSpPr txBox="1"/>
          <p:nvPr/>
        </p:nvSpPr>
        <p:spPr>
          <a:xfrm>
            <a:off x="1436914" y="5598306"/>
            <a:ext cx="601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 H20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Oxygen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Orthophosphate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CO2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Sulfate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H+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Photon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Nitrate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Magnesium cation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Fe2+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4D468C3-02FB-5368-9DC2-4614324AC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737" b="91036" l="7512" r="48826">
                        <a14:foregroundMark x1="7746" y1="48606" x2="8333" y2="52191"/>
                        <a14:foregroundMark x1="26291" y1="43426" x2="31925" y2="36853"/>
                        <a14:foregroundMark x1="25352" y1="41434" x2="21831" y2="48606"/>
                        <a14:foregroundMark x1="23592" y1="20319" x2="27347" y2="18526"/>
                        <a14:foregroundMark x1="27347" y1="18526" x2="28991" y2="18924"/>
                        <a14:foregroundMark x1="29695" y1="16534" x2="28991" y2="15936"/>
                        <a14:foregroundMark x1="37676" y1="56375" x2="35798" y2="62550"/>
                        <a14:foregroundMark x1="32394" y1="70319" x2="37559" y2="48406"/>
                        <a14:foregroundMark x1="29577" y1="68924" x2="31221" y2="59363"/>
                        <a14:foregroundMark x1="31221" y1="59363" x2="38380" y2="42430"/>
                        <a14:foregroundMark x1="25704" y1="78685" x2="42840" y2="73904"/>
                        <a14:foregroundMark x1="20188" y1="74900" x2="25939" y2="79880"/>
                        <a14:foregroundMark x1="25939" y1="79880" x2="38732" y2="65139"/>
                        <a14:foregroundMark x1="38732" y1="65139" x2="42371" y2="48606"/>
                        <a14:foregroundMark x1="42371" y1="48606" x2="41080" y2="41833"/>
                        <a14:foregroundMark x1="42488" y1="36653" x2="46244" y2="46614"/>
                        <a14:foregroundMark x1="46244" y1="46614" x2="46831" y2="56972"/>
                        <a14:foregroundMark x1="46831" y1="56972" x2="46009" y2="57371"/>
                        <a14:foregroundMark x1="41197" y1="28287" x2="46596" y2="39641"/>
                        <a14:foregroundMark x1="46596" y1="39641" x2="46831" y2="41434"/>
                        <a14:foregroundMark x1="47770" y1="43625" x2="48826" y2="58167"/>
                        <a14:foregroundMark x1="48826" y1="58167" x2="43427" y2="71912"/>
                        <a14:foregroundMark x1="43427" y1="71912" x2="40141" y2="77291"/>
                        <a14:foregroundMark x1="40141" y1="77291" x2="36033" y2="80677"/>
                        <a14:foregroundMark x1="36033" y1="80677" x2="30751" y2="82072"/>
                        <a14:foregroundMark x1="30751" y1="82072" x2="21714" y2="78884"/>
                        <a14:foregroundMark x1="21714" y1="78884" x2="21009" y2="78884"/>
                      </a14:backgroundRemoval>
                    </a14:imgEffect>
                  </a14:imgLayer>
                </a14:imgProps>
              </a:ext>
            </a:extLst>
          </a:blip>
          <a:srcRect l="3116" t="12406" r="48024"/>
          <a:stretch/>
        </p:blipFill>
        <p:spPr>
          <a:xfrm>
            <a:off x="10279194" y="3992495"/>
            <a:ext cx="5265606" cy="55621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A789B9A-8D1A-19A0-AD41-B0982D548715}"/>
              </a:ext>
            </a:extLst>
          </p:cNvPr>
          <p:cNvSpPr txBox="1"/>
          <p:nvPr/>
        </p:nvSpPr>
        <p:spPr>
          <a:xfrm>
            <a:off x="11658600" y="224230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 err="1"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FCD005-CA94-8BC3-3174-96701641A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56" y="2635223"/>
            <a:ext cx="525853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00" y="1181100"/>
            <a:ext cx="10820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7599" b="1" dirty="0">
                <a:solidFill>
                  <a:srgbClr val="343F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Biomass Composition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2120784" y="9332548"/>
            <a:ext cx="14046431" cy="8807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00BB1C74-3A76-D6FC-CCF8-910F9727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44800" y="967539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12D4929E-A809-7D83-46D2-228DC2304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96235"/>
              </p:ext>
            </p:extLst>
          </p:nvPr>
        </p:nvGraphicFramePr>
        <p:xfrm>
          <a:off x="2209800" y="3018142"/>
          <a:ext cx="13868400" cy="603221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123592394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868656632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909690648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732291501"/>
                    </a:ext>
                  </a:extLst>
                </a:gridCol>
              </a:tblGrid>
              <a:tr h="1436086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Metabolite</a:t>
                      </a:r>
                      <a:endParaRPr lang="pt-PT" sz="180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Chlorella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vulgaris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211/11P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pt-PT" sz="18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My</a:t>
                      </a:r>
                      <a:r>
                        <a:rPr lang="pt-PT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8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r>
                        <a:rPr lang="pt-PT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PT" sz="18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Chlamydomonas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reinhardtii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pt-PT" sz="18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Chlorella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PT" sz="18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vulgaris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UTEX-395</a:t>
                      </a:r>
                      <a:endParaRPr lang="pt-PT" sz="18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821366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effectLst/>
                        </a:rPr>
                        <a:t>Protein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0,457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0,46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0,48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75173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 err="1">
                          <a:effectLst/>
                        </a:rPr>
                        <a:t>e-DNA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0,001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0,003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0,006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87100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u="none" strike="noStrike" dirty="0" err="1">
                          <a:effectLst/>
                        </a:rPr>
                        <a:t>e-RNA</a:t>
                      </a:r>
                      <a:endParaRPr lang="pt-PT" sz="1800" b="1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0,032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0,087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0,08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71963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effectLst/>
                        </a:rPr>
                        <a:t>Lipids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0,18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0,126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0,163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69122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effectLst/>
                        </a:rPr>
                        <a:t>Carbohydrates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0,274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0,295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0,248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86013"/>
                  </a:ext>
                </a:extLst>
              </a:tr>
              <a:tr h="492051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effectLst/>
                        </a:rPr>
                        <a:t>Pigments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0,045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0,027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0,026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6940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e-</a:t>
                      </a:r>
                      <a:r>
                        <a:rPr lang="pt-PT" sz="1800" u="none" strike="noStrike" dirty="0" err="1">
                          <a:effectLst/>
                        </a:rPr>
                        <a:t>Cofactors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0,011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u="none" strike="noStrike" dirty="0">
                          <a:effectLst/>
                        </a:rPr>
                        <a:t>0,002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37974"/>
                  </a:ext>
                </a:extLst>
              </a:tr>
              <a:tr h="582413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Source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i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Chlamydomonas</a:t>
                      </a:r>
                      <a:r>
                        <a:rPr lang="pt-PT" sz="160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sz="1600" i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reinhardtii</a:t>
                      </a:r>
                      <a:r>
                        <a:rPr lang="pt-PT" sz="160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PT" sz="160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pt-PT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RAVEN </a:t>
                      </a:r>
                      <a:r>
                        <a:rPr lang="pt-PT" dirty="0" err="1"/>
                        <a:t>model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0188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7BBD4E5-2AD5-B4C8-B100-7A65146382F3}"/>
              </a:ext>
            </a:extLst>
          </p:cNvPr>
          <p:cNvSpPr txBox="1"/>
          <p:nvPr/>
        </p:nvSpPr>
        <p:spPr>
          <a:xfrm>
            <a:off x="2971800" y="35433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mass</a:t>
            </a:r>
            <a:r>
              <a:rPr lang="pt-PT" dirty="0"/>
              <a:t> % (g MM/</a:t>
            </a:r>
            <a:r>
              <a:rPr lang="pt-PT" dirty="0" err="1"/>
              <a:t>gDW</a:t>
            </a:r>
            <a:r>
              <a:rPr lang="pt-PT" dirty="0"/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7E124C-E863-3384-82B3-EB714C0028BC}"/>
              </a:ext>
            </a:extLst>
          </p:cNvPr>
          <p:cNvSpPr txBox="1"/>
          <p:nvPr/>
        </p:nvSpPr>
        <p:spPr>
          <a:xfrm>
            <a:off x="5943600" y="9488621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PT" b="0" i="0" u="none" strike="noStrike" dirty="0">
                <a:solidFill>
                  <a:srgbClr val="606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0" i="0" u="none" strike="noStrike" dirty="0">
                <a:solidFill>
                  <a:srgbClr val="606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https://doi.org/10.1371/journal.pone.0262500; 10.1007/s11120-013-9943-x; </a:t>
            </a:r>
            <a:r>
              <a:rPr lang="pt-PT" sz="16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DOI: DOI: https://doi.org/10.1590/fst.37320; 10.1007/s10529-009-9975-7</a:t>
            </a:r>
            <a:endParaRPr lang="pt-PT" dirty="0">
              <a:solidFill>
                <a:srgbClr val="606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7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477</Words>
  <Application>Microsoft Office PowerPoint</Application>
  <PresentationFormat>Personalizados</PresentationFormat>
  <Paragraphs>172</Paragraphs>
  <Slides>13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0" baseType="lpstr">
      <vt:lpstr>Calibri</vt:lpstr>
      <vt:lpstr>Hagrid Bold</vt:lpstr>
      <vt:lpstr>Roboto</vt:lpstr>
      <vt:lpstr>Wingdings</vt:lpstr>
      <vt:lpstr>Arial</vt:lpstr>
      <vt:lpstr>Roboto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Blue Minimal Modern Thesis Defense Presentation</dc:title>
  <cp:lastModifiedBy>goncalo</cp:lastModifiedBy>
  <cp:revision>20</cp:revision>
  <dcterms:created xsi:type="dcterms:W3CDTF">2006-08-16T00:00:00Z</dcterms:created>
  <dcterms:modified xsi:type="dcterms:W3CDTF">2023-06-01T10:07:31Z</dcterms:modified>
  <dc:identifier>DAFkYs6-Hpg</dc:identifier>
</cp:coreProperties>
</file>