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90" r:id="rId6"/>
    <p:sldId id="291" r:id="rId7"/>
    <p:sldId id="285" r:id="rId8"/>
    <p:sldId id="286" r:id="rId9"/>
    <p:sldId id="287" r:id="rId10"/>
    <p:sldId id="288" r:id="rId11"/>
    <p:sldId id="260" r:id="rId12"/>
    <p:sldId id="292" r:id="rId13"/>
    <p:sldId id="262" r:id="rId14"/>
    <p:sldId id="263" r:id="rId15"/>
    <p:sldId id="264" r:id="rId16"/>
    <p:sldId id="265" r:id="rId17"/>
    <p:sldId id="266" r:id="rId18"/>
    <p:sldId id="289" r:id="rId19"/>
    <p:sldId id="259" r:id="rId20"/>
    <p:sldId id="267" r:id="rId21"/>
    <p:sldId id="269" r:id="rId22"/>
    <p:sldId id="270" r:id="rId23"/>
    <p:sldId id="268" r:id="rId24"/>
    <p:sldId id="273" r:id="rId25"/>
    <p:sldId id="274" r:id="rId26"/>
    <p:sldId id="275" r:id="rId27"/>
    <p:sldId id="277" r:id="rId28"/>
    <p:sldId id="276" r:id="rId29"/>
    <p:sldId id="278" r:id="rId30"/>
    <p:sldId id="279" r:id="rId31"/>
    <p:sldId id="271" r:id="rId32"/>
    <p:sldId id="272" r:id="rId33"/>
    <p:sldId id="280" r:id="rId34"/>
    <p:sldId id="284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E66AF-F89B-43FC-9B43-FCB57AC7D4D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D6C6-FCC9-492F-A080-1E0A2B447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64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13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5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03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7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0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5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398F-0053-4313-B605-95C0F32A9E47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using-live-templat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Java. </a:t>
            </a:r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примитивы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997"/>
            <a:ext cx="8596668" cy="3880773"/>
          </a:xfrm>
        </p:spPr>
        <p:txBody>
          <a:bodyPr/>
          <a:lstStyle/>
          <a:p>
            <a:r>
              <a:rPr lang="ru-RU" dirty="0" smtClean="0"/>
              <a:t>Значение </a:t>
            </a:r>
            <a:r>
              <a:rPr lang="ru-RU" dirty="0" smtClean="0"/>
              <a:t>по умолчанию примитива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для чисел или </a:t>
            </a:r>
            <a:r>
              <a:rPr lang="en-US" b="1" dirty="0" smtClean="0"/>
              <a:t>false</a:t>
            </a:r>
            <a:r>
              <a:rPr lang="ru-RU" b="1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dirty="0" smtClean="0"/>
              <a:t>Значение по умолчанию для объекта – </a:t>
            </a:r>
            <a:r>
              <a:rPr lang="en-US" dirty="0" smtClean="0"/>
              <a:t>null</a:t>
            </a:r>
          </a:p>
          <a:p>
            <a:r>
              <a:rPr lang="ru-RU" dirty="0" smtClean="0"/>
              <a:t>Работа с примитивами быстрее</a:t>
            </a:r>
          </a:p>
          <a:p>
            <a:r>
              <a:rPr lang="ru-RU" dirty="0" smtClean="0"/>
              <a:t>Только объекты позволяют использовать ООП – </a:t>
            </a:r>
            <a:r>
              <a:rPr lang="ru-RU" dirty="0" smtClean="0"/>
              <a:t>наследование, </a:t>
            </a:r>
            <a:r>
              <a:rPr lang="ru-RU" dirty="0" smtClean="0"/>
              <a:t>полиморфизм, вызов методов.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5 </a:t>
            </a:r>
            <a:r>
              <a:rPr lang="ru-RU" dirty="0" smtClean="0"/>
              <a:t>примитивы могут автоматически упаковываться с класс обертку (</a:t>
            </a:r>
            <a:r>
              <a:rPr lang="en-US" dirty="0" smtClean="0"/>
              <a:t>boxing) </a:t>
            </a:r>
            <a:r>
              <a:rPr lang="ru-RU" dirty="0" smtClean="0"/>
              <a:t>и наоборот</a:t>
            </a:r>
            <a:r>
              <a:rPr lang="en-US" dirty="0" smtClean="0"/>
              <a:t> (unboxing)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60" y="4068762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пробельные символы</a:t>
            </a:r>
          </a:p>
          <a:p>
            <a:r>
              <a:rPr lang="ru-RU" dirty="0" smtClean="0"/>
              <a:t>Комментарии</a:t>
            </a:r>
            <a:r>
              <a:rPr lang="en-US" dirty="0" smtClean="0"/>
              <a:t> - </a:t>
            </a:r>
            <a:r>
              <a:rPr lang="en-US" b="1" dirty="0" smtClean="0"/>
              <a:t>demo</a:t>
            </a:r>
            <a:endParaRPr lang="ru-RU" b="1" dirty="0" smtClean="0"/>
          </a:p>
          <a:p>
            <a:pPr lvl="1"/>
            <a:r>
              <a:rPr lang="ru-RU" dirty="0" smtClean="0"/>
              <a:t>Однострочные</a:t>
            </a:r>
          </a:p>
          <a:p>
            <a:pPr lvl="1"/>
            <a:r>
              <a:rPr lang="ru-RU" dirty="0" smtClean="0"/>
              <a:t>Многострочные</a:t>
            </a:r>
          </a:p>
          <a:p>
            <a:pPr lvl="1"/>
            <a:r>
              <a:rPr lang="en-US" dirty="0" smtClean="0"/>
              <a:t>Javadoc</a:t>
            </a:r>
            <a:endParaRPr lang="ru-RU" dirty="0"/>
          </a:p>
          <a:p>
            <a:r>
              <a:rPr lang="ru-RU" dirty="0" smtClean="0"/>
              <a:t>Идентификаторы</a:t>
            </a:r>
            <a:endParaRPr lang="en-US" dirty="0" smtClean="0"/>
          </a:p>
          <a:p>
            <a:pPr lvl="1"/>
            <a:r>
              <a:rPr lang="en-US" dirty="0"/>
              <a:t>A-Z, a-z, 0-9, _, $</a:t>
            </a:r>
          </a:p>
          <a:p>
            <a:pPr lvl="1"/>
            <a:r>
              <a:rPr lang="en-US" strike="sngStrike" dirty="0"/>
              <a:t>2count</a:t>
            </a:r>
          </a:p>
          <a:p>
            <a:pPr lvl="1"/>
            <a:r>
              <a:rPr lang="en-US" dirty="0"/>
              <a:t>Test ≠ test ≠ </a:t>
            </a:r>
            <a:r>
              <a:rPr lang="en-US" dirty="0" smtClean="0"/>
              <a:t>TEST</a:t>
            </a:r>
            <a:endParaRPr lang="ru-RU" dirty="0" smtClean="0"/>
          </a:p>
          <a:p>
            <a:r>
              <a:rPr lang="ru-RU" dirty="0" smtClean="0"/>
              <a:t>разделители</a:t>
            </a:r>
            <a:endParaRPr lang="ru-RU" dirty="0"/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константы (литералы)</a:t>
            </a:r>
          </a:p>
          <a:p>
            <a:r>
              <a:rPr lang="ru-RU" dirty="0"/>
              <a:t>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Код состоит из </a:t>
            </a:r>
            <a:r>
              <a:rPr lang="ru-RU" b="1" dirty="0" smtClean="0"/>
              <a:t>выражений(</a:t>
            </a:r>
            <a:r>
              <a:rPr lang="en-US" b="1" dirty="0" smtClean="0"/>
              <a:t>statement)</a:t>
            </a:r>
            <a:endParaRPr lang="ru-RU" b="1" dirty="0" smtClean="0"/>
          </a:p>
          <a:p>
            <a:r>
              <a:rPr lang="ru-RU" dirty="0" smtClean="0"/>
              <a:t>Каждое выражение </a:t>
            </a:r>
            <a:r>
              <a:rPr lang="ru-RU" b="1" dirty="0" smtClean="0"/>
              <a:t>выполняет</a:t>
            </a:r>
            <a:r>
              <a:rPr lang="ru-RU" dirty="0" smtClean="0"/>
              <a:t> какую-то определенную функцию</a:t>
            </a:r>
            <a:endParaRPr lang="en-US" dirty="0" smtClean="0"/>
          </a:p>
          <a:p>
            <a:r>
              <a:rPr lang="ru-RU" dirty="0" smtClean="0"/>
              <a:t>Выражения бывают разные</a:t>
            </a:r>
            <a:r>
              <a:rPr lang="en-US" dirty="0" smtClean="0"/>
              <a:t> (expression statement)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Присваивание(</a:t>
            </a:r>
            <a:r>
              <a:rPr lang="en-US" dirty="0" smtClean="0"/>
              <a:t>assignment)</a:t>
            </a:r>
          </a:p>
          <a:p>
            <a:pPr lvl="1"/>
            <a:r>
              <a:rPr lang="ru-RU" dirty="0" smtClean="0"/>
              <a:t>Унарные операции (++ и --)</a:t>
            </a:r>
          </a:p>
          <a:p>
            <a:pPr lvl="1"/>
            <a:r>
              <a:rPr lang="ru-RU" dirty="0" smtClean="0"/>
              <a:t>Вызов метода</a:t>
            </a:r>
          </a:p>
          <a:p>
            <a:pPr lvl="1"/>
            <a:r>
              <a:rPr lang="ru-RU" dirty="0" smtClean="0"/>
              <a:t>Создание нового объекта</a:t>
            </a:r>
          </a:p>
          <a:p>
            <a:r>
              <a:rPr lang="ru-RU" dirty="0" smtClean="0"/>
              <a:t>Такие выражения должны заканчиваться точкой с запятой</a:t>
            </a:r>
          </a:p>
          <a:p>
            <a:r>
              <a:rPr lang="ru-RU" dirty="0" smtClean="0"/>
              <a:t>Бывают выражения, которые управляют ходом выполнения программы( </a:t>
            </a:r>
            <a:r>
              <a:rPr lang="en-US" dirty="0" smtClean="0"/>
              <a:t>control flow statement)</a:t>
            </a:r>
          </a:p>
          <a:p>
            <a:pPr lvl="1"/>
            <a:r>
              <a:rPr lang="en-US" dirty="0" smtClean="0"/>
              <a:t>if/else switch</a:t>
            </a:r>
          </a:p>
          <a:p>
            <a:pPr lvl="1"/>
            <a:r>
              <a:rPr lang="en-US" dirty="0" smtClean="0"/>
              <a:t>for while do</a:t>
            </a:r>
          </a:p>
          <a:p>
            <a:pPr lvl="1"/>
            <a:r>
              <a:rPr lang="en-US" smtClean="0"/>
              <a:t>break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85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en-US" dirty="0" smtClean="0"/>
              <a:t>. </a:t>
            </a:r>
            <a:r>
              <a:rPr lang="ru-RU" dirty="0" smtClean="0"/>
              <a:t>Разделители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60586"/>
              </p:ext>
            </p:extLst>
          </p:nvPr>
        </p:nvGraphicFramePr>
        <p:xfrm>
          <a:off x="677863" y="2160588"/>
          <a:ext cx="8596312" cy="3998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55008797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97585121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параметров в методе,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задание приоритета операций в выражениях,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приведения типов.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31431725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{ }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Блоки кода, 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инициализации массивов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139945082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[ ]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Объявление массивов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доступ к элементам массивов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153706409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операторы.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361641926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идентификаторы в объявлениях переменных, а также цепочку выражений внутри оператора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for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119898704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Разделение имен пакетов и классов, обращение к полю или методу класса.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7820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Ключевые слова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en.wikipedia.org/wiki/List_of_Java_keywords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2783823"/>
            <a:ext cx="11649649" cy="17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Константы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9965"/>
              </p:ext>
            </p:extLst>
          </p:nvPr>
        </p:nvGraphicFramePr>
        <p:xfrm>
          <a:off x="677334" y="1369280"/>
          <a:ext cx="87211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06">
                  <a:extLst>
                    <a:ext uri="{9D8B030D-6E8A-4147-A177-3AD203B41FA5}">
                      <a16:colId xmlns:a16="http://schemas.microsoft.com/office/drawing/2014/main" val="2300026654"/>
                    </a:ext>
                  </a:extLst>
                </a:gridCol>
                <a:gridCol w="1019908">
                  <a:extLst>
                    <a:ext uri="{9D8B030D-6E8A-4147-A177-3AD203B41FA5}">
                      <a16:colId xmlns:a16="http://schemas.microsoft.com/office/drawing/2014/main" val="2280578761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370651668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T="9638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T="9638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T="96380" horzOverflow="overflow"/>
                </a:tc>
                <a:extLst>
                  <a:ext uri="{0D108BD9-81ED-4DB2-BD59-A6C34878D82A}">
                    <a16:rowId xmlns:a16="http://schemas.microsoft.com/office/drawing/2014/main" val="172280179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-128 … 127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15569523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-32 768  …  32 767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347244728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-2 147 483 648  … 2 147 483 647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35838621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-9 223 372 036 854 775 808 … 9 223 372 036 854 775 807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33389305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97859"/>
              </p:ext>
            </p:extLst>
          </p:nvPr>
        </p:nvGraphicFramePr>
        <p:xfrm>
          <a:off x="677334" y="3868367"/>
          <a:ext cx="87211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43">
                  <a:extLst>
                    <a:ext uri="{9D8B030D-6E8A-4147-A177-3AD203B41FA5}">
                      <a16:colId xmlns:a16="http://schemas.microsoft.com/office/drawing/2014/main" val="3984494920"/>
                    </a:ext>
                  </a:extLst>
                </a:gridCol>
                <a:gridCol w="1019908">
                  <a:extLst>
                    <a:ext uri="{9D8B030D-6E8A-4147-A177-3AD203B41FA5}">
                      <a16:colId xmlns:a16="http://schemas.microsoft.com/office/drawing/2014/main" val="3144124221"/>
                    </a:ext>
                  </a:extLst>
                </a:gridCol>
                <a:gridCol w="6523363">
                  <a:extLst>
                    <a:ext uri="{9D8B030D-6E8A-4147-A177-3AD203B41FA5}">
                      <a16:colId xmlns:a16="http://schemas.microsoft.com/office/drawing/2014/main" val="2653511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90000" marR="90000" marT="9638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90000" marR="90000" marT="9638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90000" marR="90000" marT="96380" horzOverflow="overflow"/>
                </a:tc>
                <a:extLst>
                  <a:ext uri="{0D108BD9-81ED-4DB2-BD59-A6C34878D82A}">
                    <a16:rowId xmlns:a16="http://schemas.microsoft.com/office/drawing/2014/main" val="228703389"/>
                  </a:ext>
                </a:extLst>
              </a:tr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3.4е-038 …  3.4е+038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918837141"/>
                  </a:ext>
                </a:extLst>
              </a:tr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1.7е-308 … 1.7е+308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42559202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49939"/>
              </p:ext>
            </p:extLst>
          </p:nvPr>
        </p:nvGraphicFramePr>
        <p:xfrm>
          <a:off x="677334" y="5625774"/>
          <a:ext cx="87211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43">
                  <a:extLst>
                    <a:ext uri="{9D8B030D-6E8A-4147-A177-3AD203B41FA5}">
                      <a16:colId xmlns:a16="http://schemas.microsoft.com/office/drawing/2014/main" val="4150562386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1369980201"/>
                    </a:ext>
                  </a:extLst>
                </a:gridCol>
                <a:gridCol w="6479402">
                  <a:extLst>
                    <a:ext uri="{9D8B030D-6E8A-4147-A177-3AD203B41FA5}">
                      <a16:colId xmlns:a16="http://schemas.microsoft.com/office/drawing/2014/main" val="345159595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90000" marR="90000" marT="97460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90000" marR="90000" marT="97460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90000" marR="90000" marT="97460" marB="46800" horzOverflow="overflow"/>
                </a:tc>
                <a:extLst>
                  <a:ext uri="{0D108BD9-81ED-4DB2-BD59-A6C34878D82A}">
                    <a16:rowId xmlns:a16="http://schemas.microsoft.com/office/drawing/2014/main" val="2998709421"/>
                  </a:ext>
                </a:extLst>
              </a:tr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90000" marR="90000" marT="92358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0000" marR="90000" marT="92358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… 65 535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92358" marB="46800" horzOverflow="overflow"/>
                </a:tc>
                <a:extLst>
                  <a:ext uri="{0D108BD9-81ED-4DB2-BD59-A6C34878D82A}">
                    <a16:rowId xmlns:a16="http://schemas.microsoft.com/office/drawing/2014/main" val="7807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Целочисленные </a:t>
            </a:r>
            <a:r>
              <a:rPr lang="ru-RU" dirty="0" smtClean="0"/>
              <a:t>константы</a:t>
            </a:r>
            <a:r>
              <a:rPr lang="en-US" dirty="0" smtClean="0"/>
              <a:t> - </a:t>
            </a:r>
            <a:r>
              <a:rPr lang="en-US" b="1" dirty="0" smtClean="0"/>
              <a:t>demo</a:t>
            </a:r>
            <a:endParaRPr lang="ru-RU" b="1" dirty="0"/>
          </a:p>
          <a:p>
            <a:pPr lvl="1"/>
            <a:r>
              <a:rPr lang="ru-RU" dirty="0"/>
              <a:t>23 //десятичный</a:t>
            </a:r>
          </a:p>
          <a:p>
            <a:pPr lvl="1"/>
            <a:r>
              <a:rPr lang="ru-RU" dirty="0"/>
              <a:t>06 //восьмеричный</a:t>
            </a:r>
          </a:p>
          <a:p>
            <a:pPr lvl="1"/>
            <a:r>
              <a:rPr lang="ru-RU" dirty="0"/>
              <a:t>0x6A, 0X75F  //шестнадцатеричный</a:t>
            </a:r>
          </a:p>
          <a:p>
            <a:pPr lvl="1"/>
            <a:r>
              <a:rPr lang="ru-RU" dirty="0"/>
              <a:t>0b01101 //</a:t>
            </a:r>
            <a:r>
              <a:rPr lang="ru-RU" dirty="0" smtClean="0"/>
              <a:t>двоичный</a:t>
            </a:r>
            <a:endParaRPr lang="en-US" dirty="0" smtClean="0"/>
          </a:p>
          <a:p>
            <a:r>
              <a:rPr lang="ru-RU" dirty="0" smtClean="0"/>
              <a:t>С плавающей точкой:</a:t>
            </a:r>
          </a:p>
          <a:p>
            <a:pPr lvl="1"/>
            <a:r>
              <a:rPr lang="ru-RU" dirty="0"/>
              <a:t>3.14159  	//обычная </a:t>
            </a:r>
            <a:r>
              <a:rPr lang="ru-RU" dirty="0" smtClean="0"/>
              <a:t>форма</a:t>
            </a:r>
            <a:endParaRPr lang="ru-RU" dirty="0"/>
          </a:p>
          <a:p>
            <a:pPr lvl="1"/>
            <a:r>
              <a:rPr lang="ru-RU" dirty="0"/>
              <a:t>314159Е-05 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экспоненциальная запись</a:t>
            </a:r>
          </a:p>
          <a:p>
            <a:r>
              <a:rPr lang="ru-RU" dirty="0" smtClean="0"/>
              <a:t>Логические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ru-RU" dirty="0" smtClean="0"/>
              <a:t>Строковое</a:t>
            </a:r>
          </a:p>
          <a:p>
            <a:pPr lvl="1"/>
            <a:r>
              <a:rPr lang="ru-RU" dirty="0" smtClean="0"/>
              <a:t>«Привет»</a:t>
            </a:r>
          </a:p>
          <a:p>
            <a:r>
              <a:rPr lang="ru-RU" dirty="0" smtClean="0"/>
              <a:t>Символьные</a:t>
            </a:r>
          </a:p>
          <a:p>
            <a:pPr lvl="1"/>
            <a:r>
              <a:rPr lang="en-US" dirty="0" smtClean="0"/>
              <a:t>‘a’, ’b’,’4’,’@’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3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1966"/>
            <a:ext cx="8596668" cy="1320800"/>
          </a:xfrm>
        </p:spPr>
        <p:txBody>
          <a:bodyPr/>
          <a:lstStyle/>
          <a:p>
            <a:r>
              <a:rPr lang="ru-RU" dirty="0" smtClean="0"/>
              <a:t>Синтаксис. Управляющие последовательности</a:t>
            </a:r>
            <a:endParaRPr lang="ru-RU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1980316"/>
            <a:ext cx="8596312" cy="288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03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Переменные в себе что-то хранят: ссылку на объект или значение (для примитивных типов данных)</a:t>
            </a:r>
          </a:p>
          <a:p>
            <a:r>
              <a:rPr lang="ru-RU" dirty="0" smtClean="0"/>
              <a:t>У переменных всегда должен быть указан </a:t>
            </a:r>
            <a:r>
              <a:rPr lang="ru-RU" b="1" dirty="0" smtClean="0"/>
              <a:t>тип</a:t>
            </a:r>
            <a:r>
              <a:rPr lang="ru-RU" dirty="0" smtClean="0"/>
              <a:t> данных, который хранится внутри. </a:t>
            </a:r>
          </a:p>
          <a:p>
            <a:r>
              <a:rPr lang="ru-RU" dirty="0" smtClean="0"/>
              <a:t>Переменные бывают 4 типов:</a:t>
            </a:r>
          </a:p>
          <a:p>
            <a:pPr lvl="1"/>
            <a:r>
              <a:rPr lang="ru-RU" dirty="0" smtClean="0"/>
              <a:t>Принадлежащие </a:t>
            </a:r>
            <a:r>
              <a:rPr lang="ru-RU" b="1" dirty="0" smtClean="0"/>
              <a:t>экземпляру</a:t>
            </a:r>
            <a:r>
              <a:rPr lang="ru-RU" dirty="0" smtClean="0"/>
              <a:t> какого-то </a:t>
            </a:r>
            <a:r>
              <a:rPr lang="ru-RU" b="1" dirty="0" smtClean="0"/>
              <a:t>класса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Такие переменные называются </a:t>
            </a:r>
            <a:r>
              <a:rPr lang="ru-RU" b="1" dirty="0" smtClean="0"/>
              <a:t>поля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b="1" dirty="0" smtClean="0"/>
              <a:t>fields</a:t>
            </a:r>
            <a:r>
              <a:rPr lang="en-US" dirty="0" smtClean="0"/>
              <a:t>)</a:t>
            </a:r>
            <a:r>
              <a:rPr lang="ru-RU" dirty="0" smtClean="0"/>
              <a:t>. Только </a:t>
            </a:r>
            <a:r>
              <a:rPr lang="ru-RU" b="1" dirty="0" smtClean="0"/>
              <a:t>конкретный</a:t>
            </a:r>
            <a:r>
              <a:rPr lang="ru-RU" dirty="0" smtClean="0"/>
              <a:t> экземпляр класса имеет доступ к этим полям.</a:t>
            </a:r>
          </a:p>
          <a:p>
            <a:pPr lvl="1"/>
            <a:r>
              <a:rPr lang="ru-RU" dirty="0" smtClean="0"/>
              <a:t>Принадлежащие классу в целом – такие переменные может использовать </a:t>
            </a:r>
            <a:r>
              <a:rPr lang="ru-RU" b="1" dirty="0" smtClean="0"/>
              <a:t>любой</a:t>
            </a:r>
            <a:r>
              <a:rPr lang="ru-RU" dirty="0" smtClean="0"/>
              <a:t> экземпляр этого класса. Называются </a:t>
            </a:r>
            <a:r>
              <a:rPr lang="ru-RU" b="1" dirty="0" smtClean="0"/>
              <a:t>статические</a:t>
            </a:r>
            <a:r>
              <a:rPr lang="ru-RU" dirty="0" smtClean="0"/>
              <a:t> </a:t>
            </a:r>
            <a:r>
              <a:rPr lang="ru-RU" b="1" dirty="0" smtClean="0"/>
              <a:t>поля (</a:t>
            </a:r>
            <a:r>
              <a:rPr lang="en-US" b="1" dirty="0" smtClean="0"/>
              <a:t>static fields)</a:t>
            </a:r>
          </a:p>
          <a:p>
            <a:pPr lvl="1"/>
            <a:r>
              <a:rPr lang="ru-RU" b="1" dirty="0" smtClean="0"/>
              <a:t>Локальные</a:t>
            </a:r>
            <a:r>
              <a:rPr lang="ru-RU" dirty="0" smtClean="0"/>
              <a:t> переменные – временные переменные, используемые во время выполнения какого-то </a:t>
            </a:r>
            <a:r>
              <a:rPr lang="ru-RU" b="1" dirty="0" smtClean="0"/>
              <a:t>метода</a:t>
            </a:r>
            <a:r>
              <a:rPr lang="ru-RU" dirty="0" smtClean="0"/>
              <a:t>. Доступны, только когда метод выполняется.</a:t>
            </a:r>
          </a:p>
          <a:p>
            <a:pPr lvl="1"/>
            <a:r>
              <a:rPr lang="ru-RU" b="1" dirty="0" smtClean="0"/>
              <a:t>Аргументы(параметры</a:t>
            </a:r>
            <a:r>
              <a:rPr lang="ru-RU" dirty="0" smtClean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58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Блоки кода и область действия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Блок кода выделяется с помощью фигурных скобок. </a:t>
            </a:r>
          </a:p>
          <a:p>
            <a:r>
              <a:rPr lang="ru-RU" dirty="0" smtClean="0"/>
              <a:t>Все переменные объявленные внутри блока кода доступны только внутри этого блока</a:t>
            </a:r>
          </a:p>
          <a:p>
            <a:r>
              <a:rPr lang="ru-RU" dirty="0" smtClean="0"/>
              <a:t>Блоки могут быть вложенные. </a:t>
            </a:r>
          </a:p>
          <a:p>
            <a:r>
              <a:rPr lang="ru-RU" dirty="0" smtClean="0"/>
              <a:t>Блоки кода используются для объявления:</a:t>
            </a:r>
          </a:p>
          <a:p>
            <a:pPr lvl="1"/>
            <a:r>
              <a:rPr lang="ru-RU" dirty="0" smtClean="0"/>
              <a:t>Классов и интерфейсов</a:t>
            </a:r>
          </a:p>
          <a:p>
            <a:pPr lvl="1"/>
            <a:r>
              <a:rPr lang="ru-RU" dirty="0" smtClean="0"/>
              <a:t>Методов</a:t>
            </a:r>
          </a:p>
          <a:p>
            <a:pPr lvl="1"/>
            <a:r>
              <a:rPr lang="ru-RU" dirty="0" smtClean="0"/>
              <a:t>операторов </a:t>
            </a:r>
            <a:r>
              <a:rPr lang="en-US" dirty="0" smtClean="0"/>
              <a:t>if </a:t>
            </a:r>
            <a:r>
              <a:rPr lang="ru-RU" dirty="0" smtClean="0"/>
              <a:t>и циклов </a:t>
            </a:r>
            <a:r>
              <a:rPr lang="en-US" dirty="0" smtClean="0"/>
              <a:t>for, while</a:t>
            </a:r>
          </a:p>
          <a:p>
            <a:pPr lvl="1"/>
            <a:r>
              <a:rPr lang="ru-RU" dirty="0" smtClean="0"/>
              <a:t>Блоков инициализаций в классах</a:t>
            </a:r>
          </a:p>
          <a:p>
            <a:pPr lvl="1"/>
            <a:r>
              <a:rPr lang="en-US" b="1" dirty="0" smtClean="0"/>
              <a:t>Demo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5770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Работа в</a:t>
            </a:r>
            <a:r>
              <a:rPr lang="en-US" dirty="0" smtClean="0"/>
              <a:t> IDEA.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smtClean="0"/>
              <a:t>live-templates</a:t>
            </a:r>
          </a:p>
          <a:p>
            <a:r>
              <a:rPr lang="ru-RU" dirty="0" smtClean="0"/>
              <a:t>Объекты и примитивы</a:t>
            </a:r>
            <a:endParaRPr lang="en-US" dirty="0" smtClean="0"/>
          </a:p>
          <a:p>
            <a:r>
              <a:rPr lang="ru-RU" dirty="0" smtClean="0"/>
              <a:t>Синтаксис</a:t>
            </a:r>
          </a:p>
          <a:p>
            <a:r>
              <a:rPr lang="en-US" dirty="0" smtClean="0"/>
              <a:t>Naming convention</a:t>
            </a:r>
            <a:endParaRPr lang="ru-RU" dirty="0" smtClean="0"/>
          </a:p>
          <a:p>
            <a:r>
              <a:rPr lang="ru-RU" dirty="0" smtClean="0"/>
              <a:t>Переменные</a:t>
            </a:r>
            <a:r>
              <a:rPr lang="en-US" dirty="0"/>
              <a:t> </a:t>
            </a:r>
            <a:r>
              <a:rPr lang="ru-RU" dirty="0" smtClean="0"/>
              <a:t>и область действия</a:t>
            </a:r>
            <a:endParaRPr lang="en-US" dirty="0" smtClean="0"/>
          </a:p>
          <a:p>
            <a:r>
              <a:rPr lang="ru-RU" dirty="0"/>
              <a:t>Работа с </a:t>
            </a:r>
            <a:r>
              <a:rPr lang="ru-RU" dirty="0" smtClean="0"/>
              <a:t>числами</a:t>
            </a:r>
          </a:p>
          <a:p>
            <a:r>
              <a:rPr lang="ru-RU" dirty="0" smtClean="0"/>
              <a:t>Работа с массивами</a:t>
            </a:r>
          </a:p>
          <a:p>
            <a:r>
              <a:rPr lang="ru-RU" dirty="0" smtClean="0"/>
              <a:t>Циклы</a:t>
            </a:r>
            <a:endParaRPr lang="en-US" dirty="0" smtClean="0"/>
          </a:p>
          <a:p>
            <a:r>
              <a:rPr lang="ru-RU" dirty="0" smtClean="0"/>
              <a:t>Объекты и примитивы</a:t>
            </a:r>
          </a:p>
          <a:p>
            <a:r>
              <a:rPr lang="ru-RU" dirty="0" smtClean="0"/>
              <a:t>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3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Имена </a:t>
            </a:r>
            <a:r>
              <a:rPr lang="ru-RU" b="1" dirty="0" smtClean="0"/>
              <a:t>методов</a:t>
            </a:r>
            <a:r>
              <a:rPr lang="ru-RU" dirty="0" smtClean="0"/>
              <a:t> должны быть глаголами в </a:t>
            </a:r>
            <a:r>
              <a:rPr lang="en-US" b="1" dirty="0" err="1" smtClean="0"/>
              <a:t>lowerCamelCase</a:t>
            </a:r>
            <a:r>
              <a:rPr lang="en-US" dirty="0" smtClean="0"/>
              <a:t>()</a:t>
            </a:r>
          </a:p>
          <a:p>
            <a:r>
              <a:rPr lang="ru-RU" b="1" dirty="0" smtClean="0"/>
              <a:t>Переменные</a:t>
            </a:r>
            <a:r>
              <a:rPr lang="ru-RU" dirty="0" smtClean="0"/>
              <a:t>:	</a:t>
            </a:r>
          </a:p>
          <a:p>
            <a:pPr lvl="1"/>
            <a:r>
              <a:rPr lang="ru-RU" dirty="0" smtClean="0"/>
              <a:t>Имена переменных в </a:t>
            </a:r>
            <a:r>
              <a:rPr lang="en-US" b="1" dirty="0" err="1" smtClean="0"/>
              <a:t>lowerCamelCase</a:t>
            </a:r>
            <a:endParaRPr lang="ru-RU" b="1" dirty="0" smtClean="0"/>
          </a:p>
          <a:p>
            <a:pPr lvl="1"/>
            <a:r>
              <a:rPr lang="ru-RU" dirty="0" smtClean="0"/>
              <a:t>Имена должны быть короткими, но понятными</a:t>
            </a:r>
          </a:p>
          <a:p>
            <a:pPr lvl="1"/>
            <a:r>
              <a:rPr lang="ru-RU" dirty="0" smtClean="0"/>
              <a:t>Имена не должны состоять из одной буквы</a:t>
            </a:r>
          </a:p>
          <a:p>
            <a:pPr lvl="2"/>
            <a:r>
              <a:rPr lang="ru-RU" dirty="0" smtClean="0"/>
              <a:t>Исключения для переменных счетчиков, обычно используются имена </a:t>
            </a:r>
            <a:r>
              <a:rPr lang="en-US" dirty="0" err="1" smtClean="0"/>
              <a:t>i,j,k,m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Имена констант должны быть НАПИСАНЫ_В_ВЕРХНЕМ_РЕГИСТРЕ. </a:t>
            </a:r>
            <a:br>
              <a:rPr lang="ru-RU" dirty="0" smtClean="0"/>
            </a:br>
            <a:r>
              <a:rPr lang="ru-RU" dirty="0" smtClean="0"/>
              <a:t>Для разделения слов используется подчеркивание.</a:t>
            </a:r>
          </a:p>
          <a:p>
            <a:r>
              <a:rPr lang="ru-RU" dirty="0" smtClean="0"/>
              <a:t>Имена </a:t>
            </a:r>
            <a:r>
              <a:rPr lang="ru-RU" b="1" dirty="0" smtClean="0"/>
              <a:t>классов</a:t>
            </a:r>
            <a:r>
              <a:rPr lang="ru-RU" dirty="0" smtClean="0"/>
              <a:t> и </a:t>
            </a:r>
            <a:r>
              <a:rPr lang="ru-RU" b="1" dirty="0" smtClean="0"/>
              <a:t>интерфейсов</a:t>
            </a:r>
            <a:r>
              <a:rPr lang="ru-RU" dirty="0" smtClean="0"/>
              <a:t> должны быть в </a:t>
            </a:r>
            <a:r>
              <a:rPr lang="en-US" b="1" dirty="0" err="1" smtClean="0"/>
              <a:t>UpperCamelCase</a:t>
            </a:r>
            <a:r>
              <a:rPr lang="en-US" dirty="0" smtClean="0"/>
              <a:t>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8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73246" y="1930400"/>
            <a:ext cx="2735263" cy="69211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int i</a:t>
            </a:r>
            <a:r>
              <a:rPr lang="ru-RU" altLang="ru-RU" sz="1400" b="1"/>
              <a:t> = </a:t>
            </a:r>
            <a:r>
              <a:rPr lang="en-US" altLang="ru-RU" sz="1400" b="1"/>
              <a:t>260;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byte b = (byte) i</a:t>
            </a:r>
            <a:r>
              <a:rPr lang="ru-RU" altLang="ru-RU" sz="1400" b="1"/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73246" y="3011488"/>
            <a:ext cx="2735263" cy="69211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double </a:t>
            </a:r>
            <a:r>
              <a:rPr lang="ru-RU" altLang="ru-RU" sz="1400" b="1"/>
              <a:t> </a:t>
            </a:r>
            <a:r>
              <a:rPr lang="en-US" altLang="ru-RU" sz="1400" b="1"/>
              <a:t>d</a:t>
            </a:r>
            <a:r>
              <a:rPr lang="ru-RU" altLang="ru-RU" sz="1400" b="1"/>
              <a:t> = 4</a:t>
            </a:r>
            <a:r>
              <a:rPr lang="en-US" altLang="ru-RU" sz="1400" b="1"/>
              <a:t>.45</a:t>
            </a:r>
            <a:r>
              <a:rPr lang="ru-RU" altLang="ru-RU" sz="1400" b="1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byte b = (byte) d</a:t>
            </a:r>
            <a:r>
              <a:rPr lang="ru-RU" altLang="ru-RU" sz="1400" b="1"/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3871" y="2003425"/>
            <a:ext cx="3889375" cy="27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500"/>
              </a:spcBef>
              <a:buClr>
                <a:srgbClr val="000099"/>
              </a:buClr>
              <a:buFont typeface="Times New Roman" panose="02020603050405020304" pitchFamily="18" charset="0"/>
              <a:buAutoNum type="arabicPeriod"/>
            </a:pPr>
            <a:r>
              <a:rPr lang="ru-RU" altLang="ru-RU" sz="1600" b="1" dirty="0">
                <a:solidFill>
                  <a:srgbClr val="000099"/>
                </a:solidFill>
              </a:rPr>
              <a:t>Сужение (</a:t>
            </a:r>
            <a:r>
              <a:rPr lang="en-US" altLang="ru-RU" sz="1600" b="1" dirty="0">
                <a:solidFill>
                  <a:srgbClr val="000099"/>
                </a:solidFill>
              </a:rPr>
              <a:t>narrowing </a:t>
            </a:r>
            <a:r>
              <a:rPr lang="ru-RU" altLang="ru-RU" sz="1600" b="1" dirty="0" smtClean="0">
                <a:solidFill>
                  <a:srgbClr val="000099"/>
                </a:solidFill>
              </a:rPr>
              <a:t>)</a:t>
            </a:r>
            <a:endParaRPr lang="ru-RU" altLang="ru-RU" sz="1600" b="1" dirty="0">
              <a:solidFill>
                <a:srgbClr val="000099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81534" y="207645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89596" y="2147888"/>
            <a:ext cx="93662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 = 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83871" y="3227388"/>
            <a:ext cx="410527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ru-RU" sz="1600" b="1">
                <a:solidFill>
                  <a:srgbClr val="000099"/>
                </a:solidFill>
              </a:rPr>
              <a:t>2</a:t>
            </a:r>
            <a:r>
              <a:rPr lang="ru-RU" altLang="ru-RU" sz="1600" b="1">
                <a:solidFill>
                  <a:srgbClr val="000099"/>
                </a:solidFill>
              </a:rPr>
              <a:t>. Усечение (</a:t>
            </a:r>
            <a:r>
              <a:rPr lang="en-US" altLang="ru-RU" sz="1600" b="1">
                <a:solidFill>
                  <a:srgbClr val="000099"/>
                </a:solidFill>
              </a:rPr>
              <a:t>truncation</a:t>
            </a:r>
            <a:r>
              <a:rPr lang="ru-RU" altLang="ru-RU" sz="1600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583121" y="3227388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734059" y="3227388"/>
            <a:ext cx="863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 = </a:t>
            </a:r>
            <a:r>
              <a:rPr lang="ru-RU" altLang="ru-RU" sz="1400" b="1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00221" y="4164013"/>
            <a:ext cx="2735263" cy="69211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double </a:t>
            </a:r>
            <a:r>
              <a:rPr lang="ru-RU" altLang="ru-RU" sz="1400" b="1"/>
              <a:t> </a:t>
            </a:r>
            <a:r>
              <a:rPr lang="en-US" altLang="ru-RU" sz="1400" b="1"/>
              <a:t>d</a:t>
            </a:r>
            <a:r>
              <a:rPr lang="ru-RU" altLang="ru-RU" sz="1400" b="1"/>
              <a:t> = </a:t>
            </a:r>
            <a:r>
              <a:rPr lang="en-US" altLang="ru-RU" sz="1400" b="1"/>
              <a:t>260.45</a:t>
            </a:r>
            <a:r>
              <a:rPr lang="ru-RU" altLang="ru-RU" sz="1400" b="1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byte b = (byte) d</a:t>
            </a:r>
            <a:r>
              <a:rPr lang="ru-RU" altLang="ru-RU" sz="1400" b="1"/>
              <a:t>;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581534" y="430688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732471" y="4306888"/>
            <a:ext cx="86518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 =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83871" y="4379913"/>
            <a:ext cx="38893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n-US" altLang="ru-RU" sz="1600" b="1">
                <a:solidFill>
                  <a:srgbClr val="000099"/>
                </a:solidFill>
              </a:rPr>
              <a:t>3. </a:t>
            </a:r>
            <a:r>
              <a:rPr lang="ru-RU" altLang="ru-RU" sz="1600" b="1">
                <a:solidFill>
                  <a:srgbClr val="000099"/>
                </a:solidFill>
              </a:rPr>
              <a:t>Сужение </a:t>
            </a:r>
            <a:r>
              <a:rPr lang="en-US" altLang="ru-RU" sz="1600" b="1">
                <a:solidFill>
                  <a:srgbClr val="000099"/>
                </a:solidFill>
              </a:rPr>
              <a:t>+ </a:t>
            </a:r>
            <a:r>
              <a:rPr lang="ru-RU" altLang="ru-RU" sz="1600" b="1">
                <a:solidFill>
                  <a:srgbClr val="000099"/>
                </a:solidFill>
              </a:rPr>
              <a:t>усечение</a:t>
            </a:r>
          </a:p>
        </p:txBody>
      </p:sp>
    </p:spTree>
    <p:extLst>
      <p:ext uri="{BB962C8B-B14F-4D97-AF65-F5344CB8AC3E}">
        <p14:creationId xmlns:p14="http://schemas.microsoft.com/office/powerpoint/2010/main" val="1888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</a:t>
            </a:r>
            <a:br>
              <a:rPr lang="ru-RU" dirty="0" smtClean="0"/>
            </a:br>
            <a:r>
              <a:rPr lang="ru-RU" dirty="0" smtClean="0"/>
              <a:t>Правила расширения.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справки (листай на следующий слайд :)  ):</a:t>
            </a:r>
          </a:p>
          <a:p>
            <a:r>
              <a:rPr lang="ru-RU" dirty="0" smtClean="0"/>
              <a:t>все </a:t>
            </a:r>
            <a:r>
              <a:rPr lang="ru-RU" dirty="0" err="1"/>
              <a:t>byte</a:t>
            </a:r>
            <a:r>
              <a:rPr lang="ru-RU" dirty="0"/>
              <a:t> и </a:t>
            </a:r>
            <a:r>
              <a:rPr lang="ru-RU" dirty="0" err="1"/>
              <a:t>short</a:t>
            </a:r>
            <a:r>
              <a:rPr lang="ru-RU" dirty="0"/>
              <a:t>-операнды расширяются до </a:t>
            </a:r>
            <a:r>
              <a:rPr lang="ru-RU" dirty="0" err="1"/>
              <a:t>int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long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long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float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float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double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double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7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числами. </a:t>
            </a:r>
            <a:br>
              <a:rPr lang="ru-RU" dirty="0" smtClean="0"/>
            </a:br>
            <a:r>
              <a:rPr lang="ru-RU" dirty="0" smtClean="0"/>
              <a:t>Расширение, сужение, усечение, приведение.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9623"/>
            <a:ext cx="8596668" cy="3781739"/>
          </a:xfrm>
        </p:spPr>
        <p:txBody>
          <a:bodyPr/>
          <a:lstStyle/>
          <a:p>
            <a:r>
              <a:rPr lang="ru-RU" b="1" dirty="0" smtClean="0"/>
              <a:t>Расширение</a:t>
            </a:r>
            <a:r>
              <a:rPr lang="ru-RU" dirty="0" smtClean="0"/>
              <a:t> типов происходит автоматически (неявно), если целевой тип «больше» исходного (</a:t>
            </a:r>
            <a:r>
              <a:rPr lang="en-US" dirty="0" smtClean="0"/>
              <a:t>Double &gt; float &gt; Long &gt; integer )</a:t>
            </a:r>
          </a:p>
          <a:p>
            <a:r>
              <a:rPr lang="ru-RU" dirty="0" smtClean="0"/>
              <a:t>Если пр</a:t>
            </a:r>
            <a:r>
              <a:rPr lang="ru-RU" dirty="0"/>
              <a:t>и</a:t>
            </a:r>
            <a:r>
              <a:rPr lang="ru-RU" dirty="0" smtClean="0"/>
              <a:t> преобразовании чисел возможна потеря точности – неявное преобразование </a:t>
            </a:r>
            <a:r>
              <a:rPr lang="ru-RU" b="1" dirty="0" smtClean="0"/>
              <a:t>запрещается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Явное преобразование осуществляется с помощью оператора </a:t>
            </a:r>
            <a:r>
              <a:rPr lang="ru-RU" b="1" dirty="0" smtClean="0"/>
              <a:t>приведения</a:t>
            </a:r>
            <a:r>
              <a:rPr lang="ru-RU" dirty="0" smtClean="0"/>
              <a:t> – круглых скобочек с именем нового типа</a:t>
            </a:r>
          </a:p>
          <a:p>
            <a:r>
              <a:rPr lang="ru-RU" dirty="0" smtClean="0"/>
              <a:t>Кроме того, потеря точности может произойти из-за переполнения типа.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1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 </a:t>
            </a:r>
            <a:br>
              <a:rPr lang="ru-RU" dirty="0" smtClean="0"/>
            </a:br>
            <a:r>
              <a:rPr lang="ru-RU" dirty="0" smtClean="0"/>
              <a:t>Арифметические операции</a:t>
            </a:r>
            <a:endParaRPr lang="ru-RU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62919" y="2225675"/>
          <a:ext cx="64262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6426360" imgH="3750480" progId="">
                  <p:embed/>
                </p:oleObj>
              </mc:Choice>
              <mc:Fallback>
                <p:oleObj r:id="rId3" imgW="6426360" imgH="3750480" progId="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19" y="2225675"/>
                        <a:ext cx="6426200" cy="3751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6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</a:t>
            </a:r>
            <a:br>
              <a:rPr lang="ru-RU" dirty="0" smtClean="0"/>
            </a:br>
            <a:r>
              <a:rPr lang="ru-RU" dirty="0" smtClean="0"/>
              <a:t>Битовые операции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062744"/>
              </p:ext>
            </p:extLst>
          </p:nvPr>
        </p:nvGraphicFramePr>
        <p:xfrm>
          <a:off x="853709" y="1685802"/>
          <a:ext cx="8596312" cy="4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36689537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9447839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унарное отрицание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31474643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407124508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7355199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38330394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22126909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209332839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226156513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6520926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49926446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исключающим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75213978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137664437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83282345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влево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17555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Boolean.</a:t>
            </a:r>
            <a:br>
              <a:rPr lang="en-US" dirty="0" smtClean="0"/>
            </a:br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6046788" cy="4144963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3309707741"/>
                    </a:ext>
                  </a:extLst>
                </a:gridCol>
                <a:gridCol w="4872038">
                  <a:extLst>
                    <a:ext uri="{9D8B030D-6E8A-4147-A177-3AD203B41FA5}">
                      <a16:colId xmlns:a16="http://schemas.microsoft.com/office/drawing/2014/main" val="3728186248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835553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8699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исключающее ИЛИ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4572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ИЛИ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58793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70135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унарное отрицание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12181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 с присваиванием 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59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 с присваиванием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9711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Исключающее ИЛИ с присваиванием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операция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80" y="2145750"/>
            <a:ext cx="7938935" cy="3920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1494692"/>
            <a:ext cx="566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условие всегда должно иметь тип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Числа к этому типу автоматически не приводятся.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Тернарная </a:t>
            </a:r>
            <a:r>
              <a:rPr lang="ru-RU" dirty="0" err="1" smtClean="0"/>
              <a:t>опеация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1266" cy="29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7" y="1443717"/>
            <a:ext cx="6850062" cy="43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9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 c </a:t>
            </a:r>
            <a:r>
              <a:rPr lang="en-US" dirty="0" err="1" smtClean="0"/>
              <a:t>git</a:t>
            </a:r>
            <a:r>
              <a:rPr lang="en-US" dirty="0" smtClean="0"/>
              <a:t>. Live 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926378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expression (Java 14)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91" y="2048241"/>
            <a:ext cx="6544688" cy="30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/>
          <a:lstStyle/>
          <a:p>
            <a:r>
              <a:rPr lang="ru-RU" dirty="0" smtClean="0"/>
              <a:t>Массив – несколько элементов одного типа с одним именем</a:t>
            </a:r>
          </a:p>
          <a:p>
            <a:r>
              <a:rPr lang="ru-RU" dirty="0" smtClean="0"/>
              <a:t>Для доступа к элементам используется индекс элемента</a:t>
            </a:r>
          </a:p>
          <a:p>
            <a:r>
              <a:rPr lang="ru-RU" dirty="0" smtClean="0"/>
              <a:t>Могут быть многомерными</a:t>
            </a:r>
          </a:p>
          <a:p>
            <a:r>
              <a:rPr lang="ru-RU" dirty="0" smtClean="0"/>
              <a:t>Размер массива нельзя изменить</a:t>
            </a:r>
          </a:p>
          <a:p>
            <a:r>
              <a:rPr lang="ru-RU" dirty="0" smtClean="0"/>
              <a:t>Размер массива можно получить с помощью свойства </a:t>
            </a:r>
            <a:r>
              <a:rPr lang="en-US" dirty="0" smtClean="0"/>
              <a:t>length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3" y="3551725"/>
            <a:ext cx="7858903" cy="27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70904"/>
            <a:ext cx="8315355" cy="43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65" y="1386866"/>
            <a:ext cx="8596668" cy="3880773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используется для выполнения определенного количества итераций</a:t>
            </a:r>
          </a:p>
          <a:p>
            <a:r>
              <a:rPr lang="ru-RU" dirty="0" smtClean="0"/>
              <a:t>циклы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do ... while </a:t>
            </a:r>
            <a:r>
              <a:rPr lang="ru-RU" dirty="0" smtClean="0"/>
              <a:t>используются</a:t>
            </a:r>
            <a:br>
              <a:rPr lang="ru-RU" dirty="0" smtClean="0"/>
            </a:br>
            <a:r>
              <a:rPr lang="ru-RU" dirty="0" smtClean="0"/>
              <a:t>для выполнения тела цикла, пока </a:t>
            </a:r>
            <a:br>
              <a:rPr lang="ru-RU" dirty="0" smtClean="0"/>
            </a:br>
            <a:r>
              <a:rPr lang="ru-RU" dirty="0" smtClean="0"/>
              <a:t>выполняется какое-то условие.</a:t>
            </a: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1830387"/>
            <a:ext cx="6669087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8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Циклы. </a:t>
            </a:r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break </a:t>
            </a:r>
            <a:r>
              <a:rPr lang="ru-RU" dirty="0" smtClean="0"/>
              <a:t>используются, чтобы досрочно завершить </a:t>
            </a:r>
            <a:r>
              <a:rPr lang="ru-RU" b="1" dirty="0" smtClean="0"/>
              <a:t>весь</a:t>
            </a:r>
            <a:r>
              <a:rPr lang="ru-RU" dirty="0" smtClean="0"/>
              <a:t> цикл.</a:t>
            </a:r>
          </a:p>
          <a:p>
            <a:r>
              <a:rPr lang="ru-RU" dirty="0" smtClean="0"/>
              <a:t>Если циклы вложенные – то завершается только «ближайший» к оператору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7" y="3186479"/>
            <a:ext cx="5184774" cy="35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циклы. </a:t>
            </a:r>
            <a:br>
              <a:rPr lang="ru-RU" dirty="0" smtClean="0"/>
            </a:br>
            <a:r>
              <a:rPr lang="ru-RU" dirty="0" smtClean="0"/>
              <a:t>Оператор </a:t>
            </a:r>
            <a:r>
              <a:rPr lang="en-US" dirty="0" smtClean="0"/>
              <a:t>break. </a:t>
            </a:r>
            <a:r>
              <a:rPr lang="ru-RU" dirty="0" smtClean="0"/>
              <a:t>Метки.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20" y="2110949"/>
            <a:ext cx="5300358" cy="329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2110950"/>
            <a:ext cx="4893921" cy="329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Циклы. </a:t>
            </a:r>
            <a:r>
              <a:rPr lang="en-US" dirty="0" smtClean="0"/>
              <a:t>continue.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smtClean="0"/>
              <a:t>continue </a:t>
            </a:r>
            <a:r>
              <a:rPr lang="ru-RU" dirty="0"/>
              <a:t>используются, чтобы досрочно завершить </a:t>
            </a:r>
            <a:r>
              <a:rPr lang="ru-RU" b="1" dirty="0" smtClean="0"/>
              <a:t>текущую</a:t>
            </a:r>
            <a:r>
              <a:rPr lang="ru-RU" dirty="0" smtClean="0"/>
              <a:t> итерацию.</a:t>
            </a:r>
            <a:endParaRPr lang="ru-RU" dirty="0"/>
          </a:p>
          <a:p>
            <a:r>
              <a:rPr lang="ru-RU" dirty="0"/>
              <a:t>Если циклы вложенные – то завершается только «</a:t>
            </a:r>
            <a:r>
              <a:rPr lang="ru-RU" dirty="0" smtClean="0"/>
              <a:t>ближайшая» </a:t>
            </a:r>
            <a:r>
              <a:rPr lang="ru-RU" dirty="0"/>
              <a:t>к </a:t>
            </a:r>
            <a:r>
              <a:rPr lang="ru-RU" dirty="0" smtClean="0"/>
              <a:t>оператору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smtClean="0"/>
              <a:t>IDEA. Live-templates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www.jetbrains.com/help/idea/using-live-templates.html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psvm</a:t>
            </a:r>
            <a:r>
              <a:rPr lang="en-US" dirty="0" smtClean="0"/>
              <a:t> / .main –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sout</a:t>
            </a:r>
            <a:r>
              <a:rPr lang="en-US" dirty="0" smtClean="0"/>
              <a:t> –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%NUMBER%.</a:t>
            </a:r>
            <a:r>
              <a:rPr lang="en-US" dirty="0" err="1" smtClean="0"/>
              <a:t>fori</a:t>
            </a:r>
            <a:r>
              <a:rPr lang="en-US" dirty="0" smtClean="0"/>
              <a:t> – </a:t>
            </a:r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от нуля до </a:t>
            </a:r>
            <a:r>
              <a:rPr lang="en-US" dirty="0" smtClean="0"/>
              <a:t>%NUMBER%</a:t>
            </a:r>
          </a:p>
          <a:p>
            <a:r>
              <a:rPr lang="en-US" dirty="0" smtClean="0"/>
              <a:t>%OBJECT%.</a:t>
            </a:r>
            <a:r>
              <a:rPr lang="en-US" dirty="0" err="1" smtClean="0"/>
              <a:t>nn</a:t>
            </a:r>
            <a:r>
              <a:rPr lang="en-US" dirty="0" smtClean="0"/>
              <a:t> – if (%OBJECT% !=null) {}</a:t>
            </a:r>
          </a:p>
          <a:p>
            <a:r>
              <a:rPr lang="en-US" dirty="0" err="1" smtClean="0"/>
              <a:t>HTML:Emmet</a:t>
            </a:r>
            <a:r>
              <a:rPr lang="en-US" dirty="0" smtClean="0"/>
              <a:t> – table&gt;</a:t>
            </a:r>
            <a:r>
              <a:rPr lang="en-US" dirty="0" err="1" smtClean="0"/>
              <a:t>tr</a:t>
            </a:r>
            <a:r>
              <a:rPr lang="en-US" dirty="0" smtClean="0"/>
              <a:t>*5&gt;td*4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ООП, Объекты и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– </a:t>
            </a:r>
            <a:r>
              <a:rPr lang="ru-RU" dirty="0" smtClean="0"/>
              <a:t>это ООП-язык, работает с объектами.</a:t>
            </a:r>
          </a:p>
          <a:p>
            <a:r>
              <a:rPr lang="ru-RU" dirty="0" smtClean="0"/>
              <a:t>Объекты в реальном мире имеют </a:t>
            </a:r>
            <a:r>
              <a:rPr lang="ru-RU" b="1" dirty="0" smtClean="0"/>
              <a:t>состояние</a:t>
            </a:r>
            <a:r>
              <a:rPr lang="ru-RU" dirty="0" smtClean="0"/>
              <a:t> и </a:t>
            </a:r>
            <a:r>
              <a:rPr lang="ru-RU" b="1" dirty="0" smtClean="0"/>
              <a:t>поведение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Состояние объектов в </a:t>
            </a:r>
            <a:r>
              <a:rPr lang="en-US" dirty="0" smtClean="0"/>
              <a:t>Java</a:t>
            </a:r>
            <a:r>
              <a:rPr lang="ru-RU" dirty="0" smtClean="0"/>
              <a:t> хранится в </a:t>
            </a:r>
            <a:r>
              <a:rPr lang="ru-RU" b="1" dirty="0" smtClean="0"/>
              <a:t>полях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Поведение объектов описывается </a:t>
            </a:r>
            <a:r>
              <a:rPr lang="ru-RU" b="1" dirty="0" smtClean="0"/>
              <a:t>методами</a:t>
            </a:r>
            <a:r>
              <a:rPr lang="ru-RU" dirty="0" smtClean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</a:t>
            </a:r>
            <a:r>
              <a:rPr lang="ru-RU" dirty="0" smtClean="0"/>
              <a:t>включен, </a:t>
            </a:r>
            <a:r>
              <a:rPr lang="ru-RU" dirty="0"/>
              <a:t>громкость, канал. </a:t>
            </a:r>
            <a:br>
              <a:rPr lang="ru-RU" dirty="0"/>
            </a:br>
            <a:r>
              <a:rPr lang="ru-RU" dirty="0"/>
              <a:t>Включить</a:t>
            </a:r>
            <a:r>
              <a:rPr lang="ru-RU" dirty="0" smtClean="0"/>
              <a:t>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</a:t>
            </a:r>
            <a:r>
              <a:rPr lang="ru-RU" dirty="0" smtClean="0"/>
              <a:t>(), </a:t>
            </a:r>
            <a:r>
              <a:rPr lang="ru-RU" dirty="0" err="1" smtClean="0"/>
              <a:t>повилятьХвостом</a:t>
            </a:r>
            <a:r>
              <a:rPr lang="ru-RU" dirty="0" smtClean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7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реальном мире много объектов одного </a:t>
            </a:r>
            <a:r>
              <a:rPr lang="ru-RU" b="1" dirty="0" smtClean="0"/>
              <a:t>типа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 smtClean="0"/>
              <a:t>Каждый телевизор </a:t>
            </a:r>
            <a:r>
              <a:rPr lang="ru-RU" b="1" dirty="0" smtClean="0"/>
              <a:t>состоят из одних и тех же компонентов</a:t>
            </a:r>
            <a:r>
              <a:rPr lang="ru-RU" dirty="0"/>
              <a:t> </a:t>
            </a:r>
            <a:r>
              <a:rPr lang="ru-RU" dirty="0" smtClean="0"/>
              <a:t>и по одному и тому же «</a:t>
            </a:r>
            <a:r>
              <a:rPr lang="ru-RU" b="1" dirty="0" smtClean="0"/>
              <a:t>чертежу»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терминах ООП мы говорим, что какой-то конкретный телевизор – это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 </a:t>
            </a:r>
            <a:r>
              <a:rPr lang="ru-RU" b="1" i="1" dirty="0" smtClean="0"/>
              <a:t>Телевизор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– это тот самый «чертеж», который описывает возможное </a:t>
            </a:r>
            <a:r>
              <a:rPr lang="ru-RU" b="1" dirty="0" smtClean="0"/>
              <a:t>поведение</a:t>
            </a:r>
            <a:r>
              <a:rPr lang="ru-RU" dirty="0" smtClean="0"/>
              <a:t> и </a:t>
            </a:r>
            <a:r>
              <a:rPr lang="ru-RU" b="1" dirty="0" smtClean="0"/>
              <a:t>состояние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2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и примитивные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вопросов производительности не всё в </a:t>
            </a:r>
            <a:r>
              <a:rPr lang="en-US" dirty="0" smtClean="0"/>
              <a:t>Java – </a:t>
            </a:r>
            <a:r>
              <a:rPr lang="ru-RU" dirty="0" smtClean="0"/>
              <a:t>объект.</a:t>
            </a:r>
          </a:p>
          <a:p>
            <a:r>
              <a:rPr lang="ru-RU" dirty="0" smtClean="0"/>
              <a:t>Существуют особые </a:t>
            </a:r>
            <a:r>
              <a:rPr lang="ru-RU" b="1" dirty="0" smtClean="0"/>
              <a:t>примитивные</a:t>
            </a:r>
            <a:r>
              <a:rPr lang="ru-RU" dirty="0" smtClean="0"/>
              <a:t> типы данных, работы с которыми происходит быстрее.</a:t>
            </a:r>
          </a:p>
          <a:p>
            <a:r>
              <a:rPr lang="ru-RU" dirty="0" smtClean="0"/>
              <a:t>П</a:t>
            </a:r>
            <a:r>
              <a:rPr lang="ru-RU" dirty="0" smtClean="0"/>
              <a:t>римитивные </a:t>
            </a:r>
            <a:r>
              <a:rPr lang="ru-RU" dirty="0" smtClean="0"/>
              <a:t>типы данные всегда пишутся с маленькой буквы и их всего 8</a:t>
            </a:r>
          </a:p>
          <a:p>
            <a:r>
              <a:rPr lang="ru-RU" dirty="0" smtClean="0"/>
              <a:t>Переменные </a:t>
            </a:r>
            <a:r>
              <a:rPr lang="ru-RU" b="1" dirty="0" smtClean="0"/>
              <a:t>примитивных</a:t>
            </a:r>
            <a:r>
              <a:rPr lang="ru-RU" dirty="0" smtClean="0"/>
              <a:t> типов хранят само </a:t>
            </a:r>
            <a:r>
              <a:rPr lang="ru-RU" b="1" dirty="0" smtClean="0"/>
              <a:t>значение</a:t>
            </a:r>
          </a:p>
          <a:p>
            <a:r>
              <a:rPr lang="ru-RU" dirty="0" smtClean="0"/>
              <a:t>Переменные </a:t>
            </a:r>
            <a:r>
              <a:rPr lang="ru-RU" b="1" dirty="0" smtClean="0"/>
              <a:t>объектных</a:t>
            </a:r>
            <a:r>
              <a:rPr lang="ru-RU" dirty="0" smtClean="0"/>
              <a:t> (</a:t>
            </a:r>
            <a:r>
              <a:rPr lang="ru-RU" b="1" dirty="0" smtClean="0"/>
              <a:t>ссылочных</a:t>
            </a:r>
            <a:r>
              <a:rPr lang="ru-RU" dirty="0" smtClean="0"/>
              <a:t>) типов хранят ссылку на </a:t>
            </a:r>
            <a:r>
              <a:rPr lang="ru-RU" dirty="0" smtClean="0"/>
              <a:t>объект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7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Mark word </a:t>
            </a:r>
            <a:r>
              <a:rPr lang="ru-RU" dirty="0" smtClean="0"/>
              <a:t>хранит служебную информацию, необходимую для работы в многопоточной среде и сборки мусора.</a:t>
            </a:r>
          </a:p>
          <a:p>
            <a:r>
              <a:rPr lang="en-US" dirty="0" smtClean="0"/>
              <a:t>Class pointer </a:t>
            </a:r>
            <a:r>
              <a:rPr lang="ru-RU" dirty="0" smtClean="0"/>
              <a:t>хранит указатель на класс, к которому принадлежит объект.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19908" y="2160589"/>
            <a:ext cx="56007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620608" y="2160589"/>
            <a:ext cx="2822330" cy="7121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90246" y="2441943"/>
            <a:ext cx="2637692" cy="351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word 4/8byte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027819" y="2441943"/>
            <a:ext cx="2567354" cy="334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/>
              <a:t>pointer </a:t>
            </a:r>
            <a:r>
              <a:rPr lang="en-US" dirty="0"/>
              <a:t>4/8byte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442938" y="2160589"/>
            <a:ext cx="1327639" cy="7121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2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1674" y="1954106"/>
            <a:ext cx="1336435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0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791674" y="2331573"/>
            <a:ext cx="133643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791673" y="2711865"/>
            <a:ext cx="1336435" cy="236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791672" y="2961133"/>
            <a:ext cx="1336435" cy="244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8191" y="194930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a </a:t>
            </a:r>
            <a:r>
              <a:rPr lang="en-US" sz="1400" dirty="0" smtClean="0"/>
              <a:t>= 42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4493509" y="1950315"/>
            <a:ext cx="1338027" cy="383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00110011</a:t>
            </a:r>
            <a:endParaRPr lang="ru-RU" sz="800" dirty="0"/>
          </a:p>
        </p:txBody>
      </p:sp>
      <p:sp>
        <p:nvSpPr>
          <p:cNvPr id="13" name="Rectangle 12"/>
          <p:cNvSpPr/>
          <p:nvPr/>
        </p:nvSpPr>
        <p:spPr>
          <a:xfrm>
            <a:off x="5831536" y="1950316"/>
            <a:ext cx="1366902" cy="383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0x..</a:t>
            </a:r>
            <a:endParaRPr lang="ru-RU" sz="1400" dirty="0"/>
          </a:p>
        </p:txBody>
      </p:sp>
      <p:sp>
        <p:nvSpPr>
          <p:cNvPr id="14" name="Rectangle 13"/>
          <p:cNvSpPr/>
          <p:nvPr/>
        </p:nvSpPr>
        <p:spPr>
          <a:xfrm>
            <a:off x="7196936" y="1950315"/>
            <a:ext cx="626264" cy="383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12892" y="142406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305" y="128801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468539" y="1619396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75101" y="1608732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162283" y="1602990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4481629" y="2622120"/>
            <a:ext cx="1336435" cy="38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00110010</a:t>
            </a:r>
            <a:endParaRPr lang="ru-RU" sz="700" dirty="0"/>
          </a:p>
        </p:txBody>
      </p:sp>
      <p:sp>
        <p:nvSpPr>
          <p:cNvPr id="21" name="Rectangle 20"/>
          <p:cNvSpPr/>
          <p:nvPr/>
        </p:nvSpPr>
        <p:spPr>
          <a:xfrm>
            <a:off x="5823334" y="2622119"/>
            <a:ext cx="1360130" cy="38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0x..</a:t>
            </a:r>
            <a:endParaRPr lang="ru-RU" sz="1600" dirty="0"/>
          </a:p>
        </p:txBody>
      </p:sp>
      <p:sp>
        <p:nvSpPr>
          <p:cNvPr id="22" name="Rectangle 21"/>
          <p:cNvSpPr/>
          <p:nvPr/>
        </p:nvSpPr>
        <p:spPr>
          <a:xfrm>
            <a:off x="7183465" y="2622119"/>
            <a:ext cx="639735" cy="3830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998433" y="2309589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63742" y="2257086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9116" y="2309589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b=8</a:t>
            </a:r>
            <a:endParaRPr lang="ru-RU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29" y="2006183"/>
            <a:ext cx="270431" cy="27043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8" idx="3"/>
            <a:endCxn id="12" idx="1"/>
          </p:cNvCxnSpPr>
          <p:nvPr/>
        </p:nvCxnSpPr>
        <p:spPr>
          <a:xfrm>
            <a:off x="2477560" y="2141399"/>
            <a:ext cx="2015949" cy="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3"/>
            <a:endCxn id="20" idx="1"/>
          </p:cNvCxnSpPr>
          <p:nvPr/>
        </p:nvCxnSpPr>
        <p:spPr>
          <a:xfrm>
            <a:off x="2467024" y="2501399"/>
            <a:ext cx="2014605" cy="312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3961" y="265335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primA</a:t>
            </a:r>
            <a:r>
              <a:rPr lang="en-US" sz="1400" dirty="0" smtClean="0"/>
              <a:t>=42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8191" y="295037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primB</a:t>
            </a:r>
            <a:r>
              <a:rPr lang="en-US" sz="1400" dirty="0" smtClean="0"/>
              <a:t> = 8</a:t>
            </a:r>
            <a:endParaRPr lang="ru-RU" sz="1400" dirty="0"/>
          </a:p>
        </p:txBody>
      </p:sp>
      <p:sp>
        <p:nvSpPr>
          <p:cNvPr id="36" name="Rectangle 35"/>
          <p:cNvSpPr/>
          <p:nvPr/>
        </p:nvSpPr>
        <p:spPr>
          <a:xfrm>
            <a:off x="4495101" y="2333353"/>
            <a:ext cx="1331166" cy="2251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37" name="Rectangle 36"/>
          <p:cNvSpPr/>
          <p:nvPr/>
        </p:nvSpPr>
        <p:spPr>
          <a:xfrm>
            <a:off x="5839320" y="2341840"/>
            <a:ext cx="1357616" cy="216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93" y="2366183"/>
            <a:ext cx="270431" cy="270431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591447" y="126987"/>
            <a:ext cx="8596668" cy="1320800"/>
          </a:xfrm>
        </p:spPr>
        <p:txBody>
          <a:bodyPr/>
          <a:lstStyle/>
          <a:p>
            <a:r>
              <a:rPr lang="ru-RU" dirty="0" smtClean="0"/>
              <a:t>Пример объектов</a:t>
            </a:r>
            <a:r>
              <a:rPr lang="en-US" dirty="0" smtClean="0"/>
              <a:t> </a:t>
            </a:r>
            <a:r>
              <a:rPr lang="ru-RU" dirty="0" smtClean="0"/>
              <a:t>в памяти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HotSpot</a:t>
            </a:r>
            <a:r>
              <a:rPr lang="en-US" dirty="0" smtClean="0"/>
              <a:t> JVM</a:t>
            </a:r>
            <a:r>
              <a:rPr lang="ru-RU" dirty="0" smtClean="0"/>
              <a:t> </a:t>
            </a:r>
            <a:r>
              <a:rPr lang="en-US" dirty="0" smtClean="0"/>
              <a:t>x64)</a:t>
            </a:r>
            <a:endParaRPr lang="ru-RU" dirty="0"/>
          </a:p>
        </p:txBody>
      </p:sp>
      <p:sp>
        <p:nvSpPr>
          <p:cNvPr id="46" name="Rectangle 45"/>
          <p:cNvSpPr/>
          <p:nvPr/>
        </p:nvSpPr>
        <p:spPr>
          <a:xfrm>
            <a:off x="4481629" y="3018485"/>
            <a:ext cx="1336435" cy="2251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47" name="Rectangle 46"/>
          <p:cNvSpPr/>
          <p:nvPr/>
        </p:nvSpPr>
        <p:spPr>
          <a:xfrm>
            <a:off x="5825848" y="3013646"/>
            <a:ext cx="1357616" cy="230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  <p:sp>
        <p:nvSpPr>
          <p:cNvPr id="48" name="Rectangle 47"/>
          <p:cNvSpPr/>
          <p:nvPr/>
        </p:nvSpPr>
        <p:spPr>
          <a:xfrm>
            <a:off x="8519898" y="1950315"/>
            <a:ext cx="1336435" cy="3830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Rectangle 48"/>
          <p:cNvSpPr/>
          <p:nvPr/>
        </p:nvSpPr>
        <p:spPr>
          <a:xfrm>
            <a:off x="8519899" y="2622119"/>
            <a:ext cx="1336435" cy="3830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5818064" y="3485443"/>
            <a:ext cx="1336435" cy="3830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Rectangle 57"/>
          <p:cNvSpPr/>
          <p:nvPr/>
        </p:nvSpPr>
        <p:spPr>
          <a:xfrm>
            <a:off x="4481629" y="3485443"/>
            <a:ext cx="1336435" cy="3830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Rectangle 58"/>
          <p:cNvSpPr/>
          <p:nvPr/>
        </p:nvSpPr>
        <p:spPr>
          <a:xfrm>
            <a:off x="7154499" y="3485443"/>
            <a:ext cx="1336435" cy="3830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Rectangle 59"/>
          <p:cNvSpPr/>
          <p:nvPr/>
        </p:nvSpPr>
        <p:spPr>
          <a:xfrm>
            <a:off x="8498400" y="3485443"/>
            <a:ext cx="1336435" cy="3830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498718" y="1568678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24</a:t>
            </a:r>
            <a:endParaRPr lang="ru-R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92072" y="2549967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32</a:t>
            </a:r>
            <a:endParaRPr lang="ru-R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134792" y="3400647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64</a:t>
            </a:r>
            <a:endParaRPr lang="ru-RU" sz="1200" dirty="0"/>
          </a:p>
        </p:txBody>
      </p:sp>
      <p:sp>
        <p:nvSpPr>
          <p:cNvPr id="75" name="Rectangle 74"/>
          <p:cNvSpPr/>
          <p:nvPr/>
        </p:nvSpPr>
        <p:spPr>
          <a:xfrm>
            <a:off x="7838979" y="1958190"/>
            <a:ext cx="651956" cy="3733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padding</a:t>
            </a:r>
            <a:endParaRPr lang="ru-RU" sz="1000" dirty="0"/>
          </a:p>
        </p:txBody>
      </p:sp>
      <p:sp>
        <p:nvSpPr>
          <p:cNvPr id="76" name="Rectangle 75"/>
          <p:cNvSpPr/>
          <p:nvPr/>
        </p:nvSpPr>
        <p:spPr>
          <a:xfrm>
            <a:off x="7822716" y="2618902"/>
            <a:ext cx="651956" cy="3733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padding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3193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3626</TotalTime>
  <Words>1483</Words>
  <Application>Microsoft Office PowerPoint</Application>
  <PresentationFormat>Widescreen</PresentationFormat>
  <Paragraphs>302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Microsoft YaHei</vt:lpstr>
      <vt:lpstr>Arial</vt:lpstr>
      <vt:lpstr>Calibri</vt:lpstr>
      <vt:lpstr>Times New Roman</vt:lpstr>
      <vt:lpstr>Trebuchet MS</vt:lpstr>
      <vt:lpstr>Wingdings 3</vt:lpstr>
      <vt:lpstr>Facet</vt:lpstr>
      <vt:lpstr>Java. Синтаксис</vt:lpstr>
      <vt:lpstr>Агенда</vt:lpstr>
      <vt:lpstr>Работа в IDEA c git. Live demo</vt:lpstr>
      <vt:lpstr>Работа в IDEA. Live-templates</vt:lpstr>
      <vt:lpstr>ООП, Объекты и классы</vt:lpstr>
      <vt:lpstr>Классы</vt:lpstr>
      <vt:lpstr>Ссылочные и примитивные типы данных</vt:lpstr>
      <vt:lpstr>Структура объекта</vt:lpstr>
      <vt:lpstr>Пример объектов в памяти  (HotSpot JVM x64)</vt:lpstr>
      <vt:lpstr>Объекты и примитивы</vt:lpstr>
      <vt:lpstr>Синтаксис</vt:lpstr>
      <vt:lpstr>Синтаксис. Выражения</vt:lpstr>
      <vt:lpstr>Синтаксис. Разделители</vt:lpstr>
      <vt:lpstr>Синтаксис. Ключевые слова</vt:lpstr>
      <vt:lpstr>Синтаксис. Константы</vt:lpstr>
      <vt:lpstr>Синтаксис. Константы</vt:lpstr>
      <vt:lpstr>Синтаксис. Управляющие последовательности</vt:lpstr>
      <vt:lpstr>Переменные.</vt:lpstr>
      <vt:lpstr>Переменные.  Блоки кода и область действия</vt:lpstr>
      <vt:lpstr>Naming convention</vt:lpstr>
      <vt:lpstr>Работа с числами.</vt:lpstr>
      <vt:lpstr>Работа с числами. Правила расширения.</vt:lpstr>
      <vt:lpstr>Работа с числами.  Расширение, сужение, усечение, приведение.</vt:lpstr>
      <vt:lpstr>Работа с числами.  Арифметические операции</vt:lpstr>
      <vt:lpstr>Работа с числами. Битовые операции</vt:lpstr>
      <vt:lpstr>Работа с Boolean. Логические операции</vt:lpstr>
      <vt:lpstr>Условная операция</vt:lpstr>
      <vt:lpstr>Тернарная опеация</vt:lpstr>
      <vt:lpstr>Оператор switch</vt:lpstr>
      <vt:lpstr>switch expression (Java 14)</vt:lpstr>
      <vt:lpstr>Работа с массивами</vt:lpstr>
      <vt:lpstr>Массивы</vt:lpstr>
      <vt:lpstr>Циклы</vt:lpstr>
      <vt:lpstr>Циклы. Break</vt:lpstr>
      <vt:lpstr>Вложенные циклы.  Оператор break. Метки.</vt:lpstr>
      <vt:lpstr>Циклы. continue.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 Синтаксис</dc:title>
  <dc:creator>Tarasov, Andrey</dc:creator>
  <cp:lastModifiedBy>Tarasov, Andrey</cp:lastModifiedBy>
  <cp:revision>81</cp:revision>
  <dcterms:created xsi:type="dcterms:W3CDTF">2020-04-29T17:01:56Z</dcterms:created>
  <dcterms:modified xsi:type="dcterms:W3CDTF">2020-06-26T09:00:53Z</dcterms:modified>
</cp:coreProperties>
</file>