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308" r:id="rId16"/>
    <p:sldId id="274" r:id="rId17"/>
    <p:sldId id="275" r:id="rId18"/>
    <p:sldId id="276" r:id="rId19"/>
    <p:sldId id="295" r:id="rId20"/>
    <p:sldId id="297" r:id="rId21"/>
    <p:sldId id="296" r:id="rId22"/>
    <p:sldId id="277" r:id="rId23"/>
    <p:sldId id="278" r:id="rId24"/>
    <p:sldId id="279" r:id="rId25"/>
    <p:sldId id="280" r:id="rId26"/>
    <p:sldId id="281" r:id="rId27"/>
    <p:sldId id="282" r:id="rId28"/>
    <p:sldId id="293" r:id="rId29"/>
    <p:sldId id="294" r:id="rId30"/>
    <p:sldId id="283" r:id="rId31"/>
    <p:sldId id="284" r:id="rId32"/>
    <p:sldId id="285" r:id="rId33"/>
    <p:sldId id="286" r:id="rId34"/>
    <p:sldId id="287" r:id="rId35"/>
    <p:sldId id="288" r:id="rId36"/>
    <p:sldId id="298" r:id="rId37"/>
    <p:sldId id="289" r:id="rId38"/>
    <p:sldId id="290" r:id="rId39"/>
    <p:sldId id="306" r:id="rId40"/>
    <p:sldId id="307" r:id="rId41"/>
    <p:sldId id="291" r:id="rId42"/>
    <p:sldId id="292" r:id="rId43"/>
    <p:sldId id="299" r:id="rId44"/>
    <p:sldId id="300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Объекты</a:t>
            </a:r>
            <a:r>
              <a:rPr lang="ru-RU" dirty="0" smtClean="0"/>
              <a:t> </a:t>
            </a:r>
            <a:r>
              <a:rPr lang="ru-RU" dirty="0" smtClean="0"/>
              <a:t>– это совмещение методов и переменных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Разные </a:t>
            </a:r>
            <a:r>
              <a:rPr lang="ru-RU" b="1" dirty="0" smtClean="0"/>
              <a:t>объекты</a:t>
            </a:r>
            <a:r>
              <a:rPr lang="ru-RU" dirty="0" smtClean="0"/>
              <a:t> могут принадлежать к одному </a:t>
            </a:r>
            <a:r>
              <a:rPr lang="ru-RU" b="1" dirty="0" smtClean="0"/>
              <a:t>классу</a:t>
            </a:r>
          </a:p>
          <a:p>
            <a:r>
              <a:rPr lang="ru-RU" dirty="0" smtClean="0"/>
              <a:t>Класс определяет объекты со схожим </a:t>
            </a:r>
            <a:r>
              <a:rPr lang="ru-RU" b="1" dirty="0" smtClean="0"/>
              <a:t>поведением(методы)</a:t>
            </a:r>
            <a:r>
              <a:rPr lang="ru-RU" dirty="0" smtClean="0"/>
              <a:t> и </a:t>
            </a:r>
            <a:r>
              <a:rPr lang="ru-RU" b="1" dirty="0" smtClean="0"/>
              <a:t>состоянием(поля)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4" y="3490545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</a:t>
            </a:r>
            <a:r>
              <a:rPr lang="ru-RU" dirty="0" smtClean="0"/>
              <a:t>Конструкторы.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</a:t>
            </a:r>
            <a:r>
              <a:rPr lang="ru-RU" b="1" dirty="0" smtClean="0"/>
              <a:t>метод</a:t>
            </a:r>
            <a:r>
              <a:rPr lang="ru-RU" dirty="0" smtClean="0"/>
              <a:t>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</a:t>
            </a:r>
            <a:r>
              <a:rPr lang="ru-RU" dirty="0" smtClean="0"/>
              <a:t>параметрами</a:t>
            </a:r>
          </a:p>
          <a:p>
            <a:r>
              <a:rPr lang="ru-RU" dirty="0" smtClean="0"/>
              <a:t>Если явно не определить ни одного конструктора, то </a:t>
            </a:r>
            <a:r>
              <a:rPr lang="ru-RU" b="1" dirty="0" smtClean="0"/>
              <a:t>автоматически</a:t>
            </a:r>
            <a:r>
              <a:rPr lang="ru-RU" dirty="0" smtClean="0"/>
              <a:t> будет создан </a:t>
            </a:r>
            <a:r>
              <a:rPr lang="ru-RU" b="1" dirty="0" smtClean="0"/>
              <a:t>конструктор по умолчанию без  параметров.</a:t>
            </a:r>
          </a:p>
          <a:p>
            <a:r>
              <a:rPr lang="ru-RU" dirty="0" smtClean="0"/>
              <a:t>Если определить хоть один конструктор с параметрами, то конструктор по умолчанию создан не будет.</a:t>
            </a:r>
          </a:p>
          <a:p>
            <a:r>
              <a:rPr lang="en-US" dirty="0" smtClean="0"/>
              <a:t>Demo. </a:t>
            </a:r>
            <a:r>
              <a:rPr lang="ru-RU" dirty="0" smtClean="0"/>
              <a:t>Конструкторы.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 smtClean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 smtClean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java.lang.*</a:t>
            </a:r>
            <a:r>
              <a:rPr lang="ru-RU" dirty="0" smtClean="0"/>
              <a:t> неявно импортируется  в любую программу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программировании. Часть 2.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код это тот ...</a:t>
            </a:r>
          </a:p>
          <a:p>
            <a:r>
              <a:rPr lang="ru-RU" dirty="0" smtClean="0"/>
              <a:t>... которого нет</a:t>
            </a:r>
          </a:p>
          <a:p>
            <a:pPr lvl="1"/>
            <a:r>
              <a:rPr lang="ru-RU" dirty="0" smtClean="0"/>
              <a:t>Его не надо поддерживать</a:t>
            </a:r>
          </a:p>
          <a:p>
            <a:pPr lvl="1"/>
            <a:r>
              <a:rPr lang="ru-RU" dirty="0" smtClean="0"/>
              <a:t>Его не надо читать и разбираться в нём </a:t>
            </a:r>
          </a:p>
          <a:p>
            <a:pPr lvl="1"/>
            <a:r>
              <a:rPr lang="ru-RU" dirty="0" smtClean="0"/>
              <a:t>В нём нет ошибок!</a:t>
            </a:r>
          </a:p>
          <a:p>
            <a:endParaRPr lang="ru-RU" dirty="0" smtClean="0"/>
          </a:p>
          <a:p>
            <a:r>
              <a:rPr lang="ru-RU" dirty="0" smtClean="0"/>
              <a:t>Это так же относится к комментариями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код будет меняться.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Постоянно.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Автогенерация</a:t>
            </a:r>
            <a:r>
              <a:rPr lang="ru-RU" dirty="0" smtClean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 smtClean="0"/>
              <a:t>Генерация геттеров и сеттеров</a:t>
            </a:r>
          </a:p>
          <a:p>
            <a:pPr lvl="1"/>
            <a:r>
              <a:rPr lang="ru-RU" dirty="0" smtClean="0"/>
              <a:t>Генерация конструктора с разными параметрами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/equals/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Выбираем место, куда хотим вставить сгенерированный код</a:t>
            </a:r>
          </a:p>
          <a:p>
            <a:r>
              <a:rPr lang="ru-RU" dirty="0" smtClean="0"/>
              <a:t>Нажимаем </a:t>
            </a:r>
            <a:r>
              <a:rPr lang="en-US" dirty="0" err="1" smtClean="0"/>
              <a:t>Alt+Insert</a:t>
            </a:r>
            <a:endParaRPr lang="en-US" dirty="0" smtClean="0"/>
          </a:p>
          <a:p>
            <a:r>
              <a:rPr lang="ru-RU" dirty="0" smtClean="0"/>
              <a:t>Выбираем, что хотим сгенерировать и параметры.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0438" y="2860675"/>
            <a:ext cx="4572000" cy="37237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{   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y;   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Point (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y)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</a:t>
            </a:r>
            <a:r>
              <a:rPr lang="fr-FR" altLang="ru-RU" sz="2000" b="1" dirty="0" smtClean="0"/>
              <a:t>{</a:t>
            </a:r>
            <a:endParaRPr lang="ru-RU" altLang="ru-RU" sz="2000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this.x</a:t>
            </a:r>
            <a:r>
              <a:rPr lang="fr-FR" altLang="ru-RU" sz="2000" b="1" dirty="0" smtClean="0"/>
              <a:t>=x</a:t>
            </a:r>
            <a:r>
              <a:rPr lang="fr-FR" altLang="ru-RU" sz="2000" b="1" dirty="0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 smtClean="0"/>
              <a:t> </a:t>
            </a: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this.y</a:t>
            </a:r>
            <a:r>
              <a:rPr lang="fr-FR" altLang="ru-RU" sz="2000" b="1" dirty="0" smtClean="0"/>
              <a:t>=y</a:t>
            </a:r>
            <a:r>
              <a:rPr lang="fr-FR" altLang="ru-RU" sz="2000" b="1" dirty="0"/>
              <a:t>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	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ru-RU" dirty="0" smtClean="0"/>
              <a:t>пакеты)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</a:t>
            </a:r>
            <a:r>
              <a:rPr lang="en-US" dirty="0" smtClean="0"/>
              <a:t> – </a:t>
            </a:r>
            <a:r>
              <a:rPr lang="ru-RU" dirty="0" smtClean="0"/>
              <a:t>это логическая группировка </a:t>
            </a:r>
            <a:r>
              <a:rPr lang="ru-RU" b="1" dirty="0" smtClean="0"/>
              <a:t>классов</a:t>
            </a:r>
            <a:r>
              <a:rPr lang="ru-RU" dirty="0" smtClean="0"/>
              <a:t> в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является аналогом </a:t>
            </a:r>
            <a:r>
              <a:rPr lang="ru-RU" b="1" dirty="0" smtClean="0"/>
              <a:t>папки</a:t>
            </a:r>
            <a:r>
              <a:rPr lang="ru-RU" dirty="0" smtClean="0"/>
              <a:t>, а </a:t>
            </a:r>
            <a:r>
              <a:rPr lang="ru-RU" b="1" dirty="0" smtClean="0"/>
              <a:t>класс</a:t>
            </a:r>
            <a:r>
              <a:rPr lang="ru-RU" dirty="0" smtClean="0"/>
              <a:t> – аналогом </a:t>
            </a:r>
            <a:r>
              <a:rPr lang="ru-RU" b="1" dirty="0" smtClean="0"/>
              <a:t>файла</a:t>
            </a:r>
            <a:r>
              <a:rPr lang="ru-RU" dirty="0" smtClean="0"/>
              <a:t>, если сравнивать</a:t>
            </a:r>
            <a:r>
              <a:rPr lang="en-US" dirty="0" smtClean="0"/>
              <a:t> package </a:t>
            </a:r>
            <a:r>
              <a:rPr lang="ru-RU" dirty="0" smtClean="0"/>
              <a:t>и файловую систему.</a:t>
            </a:r>
          </a:p>
          <a:p>
            <a:r>
              <a:rPr lang="ru-RU" dirty="0" smtClean="0"/>
              <a:t>Каждый </a:t>
            </a:r>
            <a:r>
              <a:rPr lang="ru-RU" b="1" dirty="0" smtClean="0"/>
              <a:t>класс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должен</a:t>
            </a:r>
            <a:r>
              <a:rPr lang="ru-RU" dirty="0" smtClean="0"/>
              <a:t> принадлежать ровно</a:t>
            </a:r>
            <a:r>
              <a:rPr lang="en-US" dirty="0" smtClean="0"/>
              <a:t> </a:t>
            </a:r>
            <a:r>
              <a:rPr lang="ru-RU" dirty="0" smtClean="0"/>
              <a:t>к одному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класса должно быть уникально в пределах </a:t>
            </a:r>
            <a:r>
              <a:rPr lang="en-US" b="1" dirty="0" smtClean="0"/>
              <a:t>package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может быть вложен в другой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</a:t>
            </a:r>
            <a:r>
              <a:rPr lang="en-US" b="1" dirty="0" smtClean="0"/>
              <a:t>package</a:t>
            </a:r>
            <a:r>
              <a:rPr lang="en-US" dirty="0" smtClean="0"/>
              <a:t>, </a:t>
            </a:r>
            <a:r>
              <a:rPr lang="ru-RU" dirty="0" smtClean="0"/>
              <a:t>к которому принадлежит класс всегда пишется самой первой строчкой в файле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2" y="4805362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/>
              <a:t>package’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Point</a:t>
            </a:r>
          </a:p>
          <a:p>
            <a:r>
              <a:rPr lang="ru-RU" dirty="0" smtClean="0"/>
              <a:t>Легче найти какой-то связанный класс, если все связанные классы находятся в одном</a:t>
            </a:r>
            <a:r>
              <a:rPr lang="en-US" dirty="0" smtClean="0"/>
              <a:t> </a:t>
            </a:r>
            <a:r>
              <a:rPr lang="ru-RU" b="1" dirty="0" smtClean="0"/>
              <a:t>пакете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Пакеты могут использоваться для </a:t>
            </a:r>
            <a:r>
              <a:rPr lang="ru-RU" b="1" dirty="0" smtClean="0"/>
              <a:t>инкапсуляции</a:t>
            </a:r>
            <a:r>
              <a:rPr lang="ru-RU" dirty="0" smtClean="0"/>
              <a:t>, скрывая свое не публичное содержимое.</a:t>
            </a:r>
          </a:p>
          <a:p>
            <a:r>
              <a:rPr lang="ru-RU" dirty="0" smtClean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 smtClean="0"/>
              <a:t>package-info.java</a:t>
            </a:r>
            <a:r>
              <a:rPr lang="en-US" dirty="0" smtClean="0"/>
              <a:t> </a:t>
            </a:r>
            <a:r>
              <a:rPr lang="ru-RU" dirty="0" smtClean="0"/>
              <a:t>и привязана не к классу, а к </a:t>
            </a:r>
            <a:r>
              <a:rPr lang="ru-RU" b="1" dirty="0" smtClean="0"/>
              <a:t>пакету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Задания в одном файле</a:t>
            </a:r>
          </a:p>
          <a:p>
            <a:r>
              <a:rPr lang="ru-RU" dirty="0" smtClean="0"/>
              <a:t>Не компилируется</a:t>
            </a:r>
          </a:p>
          <a:p>
            <a:r>
              <a:rPr lang="ru-RU" dirty="0" smtClean="0"/>
              <a:t>Ошибки округления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соблюдается </a:t>
            </a:r>
            <a:r>
              <a:rPr lang="en-US" dirty="0" smtClean="0"/>
              <a:t>naming convention</a:t>
            </a:r>
            <a:br>
              <a:rPr lang="en-US" dirty="0" smtClean="0"/>
            </a:b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Одна переменная </a:t>
            </a:r>
            <a:r>
              <a:rPr lang="ru-RU" dirty="0" err="1" smtClean="0"/>
              <a:t>переиспользуется</a:t>
            </a:r>
            <a:r>
              <a:rPr lang="ru-RU" dirty="0" smtClean="0"/>
              <a:t> несколько раз в разных контекстах.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60" y="4100975"/>
            <a:ext cx="423862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60" y="2718261"/>
            <a:ext cx="2990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</a:t>
            </a:r>
            <a:r>
              <a:rPr lang="ru-RU" dirty="0" err="1" smtClean="0"/>
              <a:t>наследующегосуперкласс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//тело класса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b="1" dirty="0" smtClean="0"/>
              <a:t> </a:t>
            </a:r>
            <a:r>
              <a:rPr lang="ru-RU" b="1" dirty="0"/>
              <a:t>не поддерживает</a:t>
            </a:r>
            <a:r>
              <a:rPr lang="ru-RU" dirty="0"/>
              <a:t> множественного </a:t>
            </a:r>
            <a:r>
              <a:rPr lang="ru-RU" dirty="0" smtClean="0"/>
              <a:t>наследования 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</a:t>
            </a:r>
            <a:r>
              <a:rPr lang="ru-RU" b="1" dirty="0" smtClean="0"/>
              <a:t>наследникам</a:t>
            </a:r>
            <a:r>
              <a:rPr lang="en-US" dirty="0" smtClean="0"/>
              <a:t> </a:t>
            </a:r>
            <a:r>
              <a:rPr lang="ru-RU" dirty="0" smtClean="0"/>
              <a:t>и всем классам в том же </a:t>
            </a:r>
            <a:r>
              <a:rPr lang="en-US" b="1" dirty="0" smtClean="0"/>
              <a:t>package</a:t>
            </a:r>
            <a:endParaRPr lang="ru-RU" b="1" dirty="0" smtClean="0"/>
          </a:p>
          <a:p>
            <a:pPr lvl="2"/>
            <a:r>
              <a:rPr lang="ru-RU" b="1" dirty="0" smtClean="0"/>
              <a:t>Не распространяется </a:t>
            </a:r>
            <a:r>
              <a:rPr lang="ru-RU" dirty="0" smtClean="0"/>
              <a:t>на вложенные </a:t>
            </a:r>
            <a:r>
              <a:rPr lang="en-US" dirty="0" smtClean="0"/>
              <a:t>package (</a:t>
            </a:r>
            <a:r>
              <a:rPr lang="ru-RU" dirty="0" smtClean="0"/>
              <a:t>т.е. </a:t>
            </a:r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com.mera</a:t>
            </a:r>
            <a:r>
              <a:rPr lang="en-US" dirty="0" smtClean="0"/>
              <a:t>  - </a:t>
            </a:r>
            <a:r>
              <a:rPr lang="ru-RU" dirty="0" smtClean="0"/>
              <a:t>разные)</a:t>
            </a:r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r>
              <a:rPr lang="en-US" dirty="0" smtClean="0"/>
              <a:t> </a:t>
            </a:r>
            <a:r>
              <a:rPr lang="ru-RU" dirty="0" smtClean="0"/>
              <a:t>и внутри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lvl="1"/>
            <a:r>
              <a:rPr lang="en-US" dirty="0" smtClean="0"/>
              <a:t>default</a:t>
            </a:r>
            <a:r>
              <a:rPr lang="ru-RU" dirty="0" smtClean="0"/>
              <a:t> (</a:t>
            </a:r>
            <a:r>
              <a:rPr lang="en-US" dirty="0" smtClean="0"/>
              <a:t>package-private) </a:t>
            </a:r>
            <a:r>
              <a:rPr lang="ru-RU" dirty="0" smtClean="0"/>
              <a:t> - доступны членам того же </a:t>
            </a:r>
            <a:r>
              <a:rPr lang="ru-RU" b="1" dirty="0" smtClean="0"/>
              <a:t>пакета</a:t>
            </a:r>
            <a:r>
              <a:rPr lang="ru-RU" dirty="0" smtClean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r>
              <a:rPr lang="en-US" dirty="0" smtClean="0"/>
              <a:t>.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151063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800000"/>
                </a:solidFill>
              </a:rPr>
              <a:t> public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smtClean="0">
                <a:solidFill>
                  <a:srgbClr val="000099"/>
                </a:solidFill>
              </a:rPr>
              <a:t>private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9564" y="2151063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acme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Child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ru-RU" sz="2000" dirty="0" smtClean="0">
                <a:solidFill>
                  <a:srgbClr val="000099"/>
                </a:solidFill>
              </a:rPr>
              <a:t> Parent</a:t>
            </a:r>
            <a:endParaRPr lang="en-US" altLang="ru-RU" sz="2000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  <a:r>
              <a:rPr lang="en-US" altLang="ru-RU" sz="2000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ru-RU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} </a:t>
            </a:r>
            <a:endParaRPr lang="en-US" altLang="ru-RU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3156" y="2151063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protected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доступа.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определением класса тоже можно добавить модификатор доступа</a:t>
            </a:r>
          </a:p>
          <a:p>
            <a:r>
              <a:rPr lang="ru-RU" dirty="0" smtClean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класс можно использовать везде</a:t>
            </a:r>
          </a:p>
          <a:p>
            <a:pPr lvl="1"/>
            <a:r>
              <a:rPr lang="en-US" dirty="0" smtClean="0"/>
              <a:t>&lt;package-private&gt; - </a:t>
            </a:r>
            <a:r>
              <a:rPr lang="ru-RU" dirty="0" smtClean="0"/>
              <a:t>класс можно использовать только внутри того же пакета.</a:t>
            </a:r>
          </a:p>
          <a:p>
            <a:r>
              <a:rPr lang="ru-RU" dirty="0" smtClean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 smtClean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</a:t>
            </a:r>
            <a:r>
              <a:rPr lang="en-US" dirty="0"/>
              <a:t>Child </a:t>
            </a:r>
            <a:r>
              <a:rPr lang="ru-RU" dirty="0"/>
              <a:t>наследуется от </a:t>
            </a:r>
            <a:r>
              <a:rPr lang="en-US" dirty="0"/>
              <a:t>Parent, </a:t>
            </a:r>
            <a:r>
              <a:rPr lang="ru-RU" dirty="0" smtClean="0"/>
              <a:t>то в переменную типа </a:t>
            </a:r>
            <a:r>
              <a:rPr lang="en-US" dirty="0" smtClean="0"/>
              <a:t>Parent </a:t>
            </a:r>
            <a:r>
              <a:rPr lang="ru-RU" dirty="0" smtClean="0"/>
              <a:t>можно записать объект типа </a:t>
            </a:r>
            <a:r>
              <a:rPr lang="en-US" dirty="0" smtClean="0"/>
              <a:t>Child</a:t>
            </a:r>
          </a:p>
          <a:p>
            <a:r>
              <a:rPr lang="ru-RU" dirty="0" smtClean="0"/>
              <a:t>При этом, можно будет вызывать методы и использовать переменные, определенные только в </a:t>
            </a:r>
            <a:r>
              <a:rPr lang="en-US" dirty="0" smtClean="0"/>
              <a:t>Parent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4" y="3701195"/>
            <a:ext cx="465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типов.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переменной может хранится любой дочерний тип и иногда нужно работать непосредственно с ним.</a:t>
            </a:r>
          </a:p>
          <a:p>
            <a:r>
              <a:rPr lang="ru-RU" dirty="0" smtClean="0"/>
              <a:t>Для этого нужно использовать приведение типов (</a:t>
            </a:r>
            <a:r>
              <a:rPr lang="en-US" dirty="0" smtClean="0"/>
              <a:t>type casting)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оператор круглые скобки с именем типа, который нужно использовать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8" y="3888712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r>
              <a:rPr lang="ru-RU" dirty="0" smtClean="0"/>
              <a:t>Защитное программирование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проверки, принадлежит ли объект какому-то типу – используется оператор </a:t>
            </a:r>
            <a:r>
              <a:rPr lang="en-US" dirty="0" err="1" smtClean="0"/>
              <a:t>instanceof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Оператор 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объект принадлежит указанному типу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20" y="3829416"/>
            <a:ext cx="4143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0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 smtClean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похож на абстрактный класс, в котором все методы абстрактные</a:t>
            </a:r>
          </a:p>
          <a:p>
            <a:r>
              <a:rPr lang="ru-RU" dirty="0" smtClean="0"/>
              <a:t>Класс может </a:t>
            </a:r>
            <a:r>
              <a:rPr lang="ru-RU" b="1" dirty="0" smtClean="0"/>
              <a:t>реализовать</a:t>
            </a:r>
            <a:r>
              <a:rPr lang="ru-RU" dirty="0" smtClean="0"/>
              <a:t> интерфейс (</a:t>
            </a:r>
            <a:r>
              <a:rPr lang="en-US" dirty="0" smtClean="0"/>
              <a:t>implements)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реализовать </a:t>
            </a:r>
            <a:r>
              <a:rPr lang="ru-RU" b="1" dirty="0" smtClean="0"/>
              <a:t>несколько</a:t>
            </a:r>
            <a:r>
              <a:rPr lang="ru-RU" dirty="0" smtClean="0"/>
              <a:t> интерфейсов</a:t>
            </a:r>
          </a:p>
          <a:p>
            <a:r>
              <a:rPr lang="ru-RU" dirty="0" smtClean="0"/>
              <a:t>В интерфейсе могут быть объявлены переменные – они неявно становятся константами (</a:t>
            </a:r>
            <a:r>
              <a:rPr lang="en-US" dirty="0" smtClean="0"/>
              <a:t>final static)</a:t>
            </a:r>
          </a:p>
          <a:p>
            <a:r>
              <a:rPr lang="ru-RU" dirty="0" smtClean="0"/>
              <a:t>Все методы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Все методы </a:t>
            </a:r>
            <a:r>
              <a:rPr lang="en-US" dirty="0" smtClean="0"/>
              <a:t>– abstract</a:t>
            </a:r>
          </a:p>
          <a:p>
            <a:r>
              <a:rPr lang="ru-RU" dirty="0" smtClean="0"/>
              <a:t>Интерфейс может наследоваться от другого интерфейса</a:t>
            </a:r>
          </a:p>
          <a:p>
            <a:r>
              <a:rPr lang="ru-RU" dirty="0" smtClean="0"/>
              <a:t>Если класс реализует не все методы из интерфейса – он должен быть абстрактным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перечисления)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 smtClean="0"/>
              <a:t>Это позволяет вызывать методы более безопасно, по сравнению с аргументами типа </a:t>
            </a:r>
            <a:r>
              <a:rPr lang="en-US" dirty="0" err="1" smtClean="0"/>
              <a:t>int</a:t>
            </a:r>
            <a:r>
              <a:rPr lang="en-US" dirty="0" smtClean="0"/>
              <a:t>/String </a:t>
            </a:r>
            <a:r>
              <a:rPr lang="ru-RU" dirty="0" smtClean="0"/>
              <a:t>и константами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использование </a:t>
            </a:r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enum</a:t>
            </a:r>
            <a:r>
              <a:rPr lang="en-US" sz="1600" dirty="0" smtClean="0"/>
              <a:t> – </a:t>
            </a:r>
            <a:r>
              <a:rPr lang="ru-RU" sz="1600" dirty="0" smtClean="0"/>
              <a:t>это тип</a:t>
            </a:r>
          </a:p>
          <a:p>
            <a:r>
              <a:rPr lang="en-US" sz="1600" dirty="0" err="1" smtClean="0"/>
              <a:t>enum</a:t>
            </a:r>
            <a:r>
              <a:rPr lang="en-US" sz="1600" dirty="0" smtClean="0"/>
              <a:t> </a:t>
            </a:r>
            <a:r>
              <a:rPr lang="ru-RU" sz="1600" dirty="0" smtClean="0"/>
              <a:t>объявляется как класс, но с ключевым словом </a:t>
            </a:r>
            <a:r>
              <a:rPr lang="en-US" sz="1600" b="1" dirty="0" err="1" smtClean="0"/>
              <a:t>enum</a:t>
            </a:r>
            <a:endParaRPr lang="en-US" sz="1600" b="1" dirty="0" smtClean="0"/>
          </a:p>
          <a:p>
            <a:r>
              <a:rPr lang="ru-RU" sz="1600" dirty="0" smtClean="0"/>
              <a:t>Для доступа к элементам перечисления используется</a:t>
            </a:r>
            <a:br>
              <a:rPr lang="ru-RU" sz="1600" dirty="0" smtClean="0"/>
            </a:br>
            <a:r>
              <a:rPr lang="ru-RU" sz="1600" dirty="0" smtClean="0"/>
              <a:t>синтаксис, похожий на доступ к статическим переменным:</a:t>
            </a:r>
            <a:br>
              <a:rPr lang="ru-RU" sz="1600" dirty="0" smtClean="0"/>
            </a:br>
            <a:r>
              <a:rPr lang="ru-RU" sz="1600" b="1" dirty="0" smtClean="0"/>
              <a:t>Имя</a:t>
            </a:r>
            <a:r>
              <a:rPr lang="en-US" sz="1600" b="1" dirty="0" err="1" smtClean="0"/>
              <a:t>Enum</a:t>
            </a:r>
            <a:r>
              <a:rPr lang="en-US" sz="1600" b="1" dirty="0" smtClean="0"/>
              <a:t>.</a:t>
            </a:r>
            <a:r>
              <a:rPr lang="ru-RU" sz="1600" b="1" dirty="0" smtClean="0"/>
              <a:t>ИМЯ_ЭЛЕМЕНТА</a:t>
            </a:r>
            <a:endParaRPr lang="en-US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/>
              <a:t>Season { ... }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неявно преобразовывается в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b="1" dirty="0" smtClean="0"/>
              <a:t>class </a:t>
            </a:r>
            <a:r>
              <a:rPr lang="en-US" b="1" dirty="0"/>
              <a:t>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 smtClean="0"/>
              <a:t>выводит: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от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</a:t>
            </a:r>
            <a:br>
              <a:rPr lang="ru-RU" dirty="0" smtClean="0"/>
            </a:b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name()</a:t>
            </a:r>
            <a:r>
              <a:rPr lang="en-US" dirty="0" smtClean="0"/>
              <a:t> – </a:t>
            </a:r>
            <a:r>
              <a:rPr lang="ru-RU" dirty="0" smtClean="0"/>
              <a:t>выводит имя элемента (</a:t>
            </a:r>
            <a:r>
              <a:rPr lang="en-US" dirty="0" smtClean="0"/>
              <a:t>SPRING, SUMMER,...)</a:t>
            </a:r>
          </a:p>
          <a:p>
            <a:pPr lvl="1"/>
            <a:r>
              <a:rPr lang="en-US" b="1" dirty="0" smtClean="0"/>
              <a:t>ordinal()</a:t>
            </a:r>
            <a:r>
              <a:rPr lang="en-US" dirty="0" smtClean="0"/>
              <a:t> </a:t>
            </a:r>
            <a:r>
              <a:rPr lang="ru-RU" dirty="0" smtClean="0"/>
              <a:t>выводит порядковый номер элемента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() </a:t>
            </a:r>
            <a:r>
              <a:rPr lang="ru-RU" dirty="0" smtClean="0"/>
              <a:t>возвращает массив со всеми элементами</a:t>
            </a:r>
            <a:endParaRPr lang="en-US" dirty="0" smtClean="0"/>
          </a:p>
          <a:p>
            <a:pPr lvl="1"/>
            <a:r>
              <a:rPr lang="en-US" b="1" dirty="0" err="1" smtClean="0"/>
              <a:t>valueOf</a:t>
            </a:r>
            <a:r>
              <a:rPr lang="en-US" b="1" dirty="0" smtClean="0"/>
              <a:t>(String)</a:t>
            </a:r>
            <a:r>
              <a:rPr lang="en-US" dirty="0" smtClean="0"/>
              <a:t> </a:t>
            </a:r>
            <a:r>
              <a:rPr lang="ru-RU" dirty="0" smtClean="0"/>
              <a:t>возвращает элемент перечисления с заданным именем</a:t>
            </a:r>
          </a:p>
          <a:p>
            <a:r>
              <a:rPr lang="ru-RU" dirty="0" smtClean="0"/>
              <a:t>Учитывая, что все элементы </a:t>
            </a:r>
            <a:r>
              <a:rPr lang="en-US" dirty="0" err="1" smtClean="0"/>
              <a:t>enum’a</a:t>
            </a:r>
            <a:r>
              <a:rPr lang="en-US" dirty="0" smtClean="0"/>
              <a:t> </a:t>
            </a:r>
            <a:r>
              <a:rPr lang="ru-RU" dirty="0" smtClean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 smtClean="0"/>
              <a:t>==</a:t>
            </a:r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могут быть дополнительные поля и методы - </a:t>
            </a:r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13358</TotalTime>
  <Words>2157</Words>
  <Application>Microsoft Office PowerPoint</Application>
  <PresentationFormat>Widescreen</PresentationFormat>
  <Paragraphs>329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Системные переменные</vt:lpstr>
      <vt:lpstr>ООП. Классы</vt:lpstr>
      <vt:lpstr>Классы. Конструкторы.</vt:lpstr>
      <vt:lpstr>PowerPoint Presentation</vt:lpstr>
      <vt:lpstr>Классы и методы Создание ссылочных переменных  и объектов класса </vt:lpstr>
      <vt:lpstr>Java import.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Package (пакеты) </vt:lpstr>
      <vt:lpstr>Зачем нужны package’и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</vt:lpstr>
      <vt:lpstr>Модификаторы доступа. Класс</vt:lpstr>
      <vt:lpstr>Соглашение JavaBeans</vt:lpstr>
      <vt:lpstr>Динамическая диспетчеризация ссылок</vt:lpstr>
      <vt:lpstr>Приведение типов.</vt:lpstr>
      <vt:lpstr>Оператор instanceof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Enum (перечисления)</vt:lpstr>
      <vt:lpstr>Объявление и использование enum</vt:lpstr>
      <vt:lpstr>Enum – это класс</vt:lpstr>
      <vt:lpstr>Enum – это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96</cp:revision>
  <dcterms:created xsi:type="dcterms:W3CDTF">2020-05-06T16:30:29Z</dcterms:created>
  <dcterms:modified xsi:type="dcterms:W3CDTF">2020-06-25T19:15:47Z</dcterms:modified>
</cp:coreProperties>
</file>