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05" r:id="rId3"/>
    <p:sldId id="306" r:id="rId4"/>
    <p:sldId id="307" r:id="rId5"/>
    <p:sldId id="308" r:id="rId6"/>
    <p:sldId id="309" r:id="rId7"/>
    <p:sldId id="310" r:id="rId8"/>
    <p:sldId id="266" r:id="rId9"/>
    <p:sldId id="267" r:id="rId10"/>
    <p:sldId id="268" r:id="rId11"/>
    <p:sldId id="256" r:id="rId12"/>
    <p:sldId id="257" r:id="rId13"/>
    <p:sldId id="258" r:id="rId14"/>
    <p:sldId id="259" r:id="rId15"/>
    <p:sldId id="260" r:id="rId16"/>
    <p:sldId id="264" r:id="rId17"/>
    <p:sldId id="261" r:id="rId18"/>
    <p:sldId id="265" r:id="rId19"/>
    <p:sldId id="270" r:id="rId20"/>
    <p:sldId id="269" r:id="rId21"/>
    <p:sldId id="271" r:id="rId22"/>
    <p:sldId id="262" r:id="rId23"/>
    <p:sldId id="274" r:id="rId24"/>
    <p:sldId id="272" r:id="rId25"/>
    <p:sldId id="275" r:id="rId26"/>
    <p:sldId id="276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89" r:id="rId42"/>
    <p:sldId id="302" r:id="rId43"/>
    <p:sldId id="291" r:id="rId44"/>
    <p:sldId id="292" r:id="rId45"/>
    <p:sldId id="293" r:id="rId46"/>
    <p:sldId id="294" r:id="rId47"/>
    <p:sldId id="295" r:id="rId48"/>
    <p:sldId id="296" r:id="rId49"/>
    <p:sldId id="301" r:id="rId50"/>
    <p:sldId id="297" r:id="rId51"/>
    <p:sldId id="303" r:id="rId52"/>
    <p:sldId id="298" r:id="rId53"/>
    <p:sldId id="299" r:id="rId54"/>
    <p:sldId id="300" r:id="rId55"/>
    <p:sldId id="30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6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06" y="2172494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Generics(</a:t>
            </a:r>
            <a:r>
              <a:rPr lang="ru-RU" dirty="0" err="1" smtClean="0"/>
              <a:t>обощения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 smtClean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/>
              <a:t>Однако, работать с таким классом неудобно, т.к. он не поддерживает </a:t>
            </a:r>
            <a:r>
              <a:rPr lang="ru-RU" dirty="0" smtClean="0"/>
              <a:t>типизацию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Альтернативы. </a:t>
            </a:r>
            <a:r>
              <a:rPr lang="en-US" dirty="0" smtClean="0"/>
              <a:t>Demo.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ru-RU" dirty="0" smtClean="0"/>
              <a:t>. Объявление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Чтобы решить это проблему – класс можно сделать </a:t>
            </a:r>
            <a:r>
              <a:rPr lang="ru-RU" sz="1600" b="1" dirty="0" smtClean="0"/>
              <a:t>обобщенным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</a:t>
            </a:r>
            <a:r>
              <a:rPr lang="ru-RU" sz="1600" b="1" dirty="0" smtClean="0"/>
              <a:t>обобщенных</a:t>
            </a:r>
            <a:r>
              <a:rPr lang="ru-RU" sz="1600" dirty="0" smtClean="0"/>
              <a:t> классов </a:t>
            </a:r>
            <a:r>
              <a:rPr lang="ru-RU" sz="1600" b="1" dirty="0" smtClean="0"/>
              <a:t>тип</a:t>
            </a:r>
            <a:r>
              <a:rPr lang="ru-RU" sz="1600" dirty="0" smtClean="0"/>
              <a:t> некоторых полей задаётся во время «создания» экземпляра объекта и может быть </a:t>
            </a:r>
            <a:r>
              <a:rPr lang="ru-RU" sz="1600" b="1" dirty="0" smtClean="0"/>
              <a:t>разным </a:t>
            </a:r>
            <a:r>
              <a:rPr lang="ru-RU" sz="1600" dirty="0" smtClean="0"/>
              <a:t>для разных объектов. </a:t>
            </a:r>
          </a:p>
          <a:p>
            <a:r>
              <a:rPr lang="ru-RU" sz="1600" dirty="0" smtClean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class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&lt;TYPE_1,TYPE_2&gt; </a:t>
            </a:r>
            <a:r>
              <a:rPr lang="en-US" sz="1600" dirty="0" smtClean="0"/>
              <a:t>{...}</a:t>
            </a:r>
            <a:br>
              <a:rPr lang="en-US" sz="1600" dirty="0" smtClean="0"/>
            </a:br>
            <a:r>
              <a:rPr lang="en-US" sz="1600" dirty="0" smtClean="0"/>
              <a:t>TYPE_1,TYPE_2 – </a:t>
            </a:r>
            <a:r>
              <a:rPr lang="ru-RU" sz="1600" dirty="0" smtClean="0"/>
              <a:t>это</a:t>
            </a:r>
            <a:r>
              <a:rPr lang="ru-RU" sz="1600" b="1" dirty="0" smtClean="0"/>
              <a:t> параметры типа (переменные типа)</a:t>
            </a:r>
            <a:r>
              <a:rPr lang="ru-RU" sz="1600" dirty="0" smtClean="0"/>
              <a:t> (</a:t>
            </a:r>
            <a:r>
              <a:rPr lang="en-US" sz="1600" dirty="0" smtClean="0"/>
              <a:t>type parameters / type variables) </a:t>
            </a:r>
          </a:p>
          <a:p>
            <a:r>
              <a:rPr lang="ru-RU" sz="1600" dirty="0" smtClean="0"/>
              <a:t>Тогда объявленный тип(</a:t>
            </a:r>
            <a:r>
              <a:rPr lang="en-US" sz="1600" dirty="0" smtClean="0"/>
              <a:t>STORED_TYPE</a:t>
            </a:r>
            <a:r>
              <a:rPr lang="ru-RU" sz="1600" dirty="0" smtClean="0"/>
              <a:t>) может быть использован внутри класса, вместо конкретных типов</a:t>
            </a:r>
            <a:r>
              <a:rPr lang="en-US" sz="1600" dirty="0" smtClean="0"/>
              <a:t> </a:t>
            </a:r>
            <a:r>
              <a:rPr lang="ru-RU" sz="1600" dirty="0" smtClean="0"/>
              <a:t>и задаваться во время создания экземпляра:</a:t>
            </a:r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Чтобы создать объект </a:t>
            </a:r>
            <a:r>
              <a:rPr lang="en-US" b="1" dirty="0" smtClean="0"/>
              <a:t>generic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r>
              <a:rPr lang="ru-RU" dirty="0" smtClean="0"/>
              <a:t> нужно указать все </a:t>
            </a:r>
            <a:br>
              <a:rPr lang="ru-RU" dirty="0" smtClean="0"/>
            </a:br>
            <a:r>
              <a:rPr lang="ru-RU" dirty="0" smtClean="0"/>
              <a:t>его </a:t>
            </a:r>
            <a:r>
              <a:rPr lang="ru-RU" b="1" dirty="0" smtClean="0"/>
              <a:t>параметры типа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&lt;</a:t>
            </a:r>
            <a:r>
              <a:rPr lang="ru-RU" b="1" dirty="0" smtClean="0"/>
              <a:t>угловых</a:t>
            </a:r>
            <a:r>
              <a:rPr lang="en-US" b="1" dirty="0" smtClean="0"/>
              <a:t>&gt;</a:t>
            </a:r>
            <a:r>
              <a:rPr lang="ru-RU" dirty="0" smtClean="0"/>
              <a:t> скобках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напоминает передачу аргумента в </a:t>
            </a:r>
            <a:r>
              <a:rPr lang="ru-RU" b="1" dirty="0" smtClean="0"/>
              <a:t>функцию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вместо круглых скобок используются угловые.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7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тип может быть выведен </a:t>
            </a:r>
            <a:br>
              <a:rPr lang="ru-RU" dirty="0" smtClean="0"/>
            </a:br>
            <a:r>
              <a:rPr lang="ru-RU" dirty="0" smtClean="0"/>
              <a:t>автоматически используя </a:t>
            </a:r>
            <a:r>
              <a:rPr lang="en-US" dirty="0" smtClean="0"/>
              <a:t>diamond</a:t>
            </a:r>
            <a:r>
              <a:rPr lang="ru-RU" dirty="0" smtClean="0"/>
              <a:t>-оператор </a:t>
            </a:r>
            <a:r>
              <a:rPr lang="en-US" dirty="0" smtClean="0"/>
              <a:t>&lt;&gt;</a:t>
            </a:r>
          </a:p>
          <a:p>
            <a:r>
              <a:rPr lang="ru-RU" dirty="0" smtClean="0"/>
              <a:t>Типы с разными параметрами типа являются </a:t>
            </a:r>
            <a:r>
              <a:rPr lang="ru-RU" b="1" dirty="0" smtClean="0"/>
              <a:t>разными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типами, даже если у них одинаковый класс. </a:t>
            </a:r>
            <a:br>
              <a:rPr lang="ru-RU" dirty="0" smtClean="0"/>
            </a:br>
            <a:r>
              <a:rPr lang="ru-RU" dirty="0" smtClean="0"/>
              <a:t>Это напоминает использование массивов:</a:t>
            </a:r>
            <a:br>
              <a:rPr lang="ru-RU" dirty="0" smtClean="0"/>
            </a:br>
            <a:r>
              <a:rPr lang="en-US" b="1" dirty="0" smtClean="0"/>
              <a:t>List&lt;String&gt;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List&lt;Integer&gt;</a:t>
            </a:r>
            <a:r>
              <a:rPr lang="en-US" dirty="0" smtClean="0"/>
              <a:t> - </a:t>
            </a:r>
            <a:r>
              <a:rPr lang="ru-RU" dirty="0" smtClean="0"/>
              <a:t>разные типа, так же как</a:t>
            </a:r>
            <a:br>
              <a:rPr lang="ru-RU" dirty="0" smtClean="0"/>
            </a:br>
            <a:r>
              <a:rPr lang="en-US" b="1" dirty="0" smtClean="0"/>
              <a:t>String[]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Integer[]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Про классы и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Тип</a:t>
            </a:r>
            <a:r>
              <a:rPr lang="ru-RU" dirty="0" smtClean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 smtClean="0"/>
              <a:t>Класс</a:t>
            </a:r>
            <a:r>
              <a:rPr lang="ru-RU" dirty="0" smtClean="0"/>
              <a:t> – это пример такого ограничения. </a:t>
            </a:r>
          </a:p>
          <a:p>
            <a:r>
              <a:rPr lang="ru-RU" dirty="0" smtClean="0"/>
              <a:t>Другие примеры – </a:t>
            </a:r>
            <a:r>
              <a:rPr lang="ru-RU" b="1" dirty="0" smtClean="0"/>
              <a:t>интерфейс</a:t>
            </a:r>
            <a:r>
              <a:rPr lang="ru-RU" dirty="0" smtClean="0"/>
              <a:t>, </a:t>
            </a:r>
            <a:r>
              <a:rPr lang="ru-RU" b="1" dirty="0" smtClean="0"/>
              <a:t>массив</a:t>
            </a:r>
            <a:r>
              <a:rPr lang="ru-RU" dirty="0" smtClean="0"/>
              <a:t>, </a:t>
            </a:r>
            <a:r>
              <a:rPr lang="ru-RU" b="1" dirty="0" smtClean="0"/>
              <a:t>примитив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</a:t>
            </a:r>
            <a:r>
              <a:rPr lang="en-US" sz="1200" dirty="0" err="1" smtClean="0"/>
              <a:t>var</a:t>
            </a:r>
            <a:r>
              <a:rPr lang="en-US" sz="1200" dirty="0" smtClean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List </a:t>
            </a:r>
            <a:r>
              <a:rPr lang="en-US" sz="900" dirty="0" err="1" smtClean="0"/>
              <a:t>var</a:t>
            </a:r>
            <a:r>
              <a:rPr lang="en-US" sz="900" dirty="0" smtClean="0"/>
              <a:t> = new </a:t>
            </a:r>
            <a:r>
              <a:rPr lang="en-US" sz="900" dirty="0" err="1" smtClean="0"/>
              <a:t>ArrayList</a:t>
            </a:r>
            <a:r>
              <a:rPr lang="en-US" sz="900" dirty="0" smtClean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String[] </a:t>
            </a:r>
            <a:r>
              <a:rPr lang="en-US" sz="1050" dirty="0" err="1" smtClean="0"/>
              <a:t>var</a:t>
            </a:r>
            <a:r>
              <a:rPr lang="en-US" sz="1050" dirty="0" smtClean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Integer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String[]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 smtClean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</a:t>
            </a:r>
            <a:r>
              <a:rPr lang="en-US" dirty="0" smtClean="0"/>
              <a:t>Type</a:t>
            </a:r>
            <a:endParaRPr lang="ru-RU" dirty="0" smtClean="0"/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 – Key</a:t>
            </a:r>
            <a:endParaRPr lang="ru-RU" dirty="0" smtClean="0"/>
          </a:p>
          <a:p>
            <a:pPr lvl="1"/>
            <a:r>
              <a:rPr lang="en-US" b="1" dirty="0"/>
              <a:t>V</a:t>
            </a:r>
            <a:r>
              <a:rPr lang="en-US" dirty="0"/>
              <a:t> -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 smtClean="0"/>
              <a:t>S,U,V</a:t>
            </a:r>
            <a:r>
              <a:rPr lang="en-US" dirty="0" smtClean="0"/>
              <a:t> </a:t>
            </a:r>
            <a:r>
              <a:rPr lang="en-US" dirty="0"/>
              <a:t>etc. - 2nd, 3rd, 4th </a:t>
            </a:r>
            <a:r>
              <a:rPr lang="en-US" dirty="0" smtClean="0"/>
              <a:t>types</a:t>
            </a:r>
          </a:p>
          <a:p>
            <a:r>
              <a:rPr lang="ru-RU" dirty="0" smtClean="0"/>
              <a:t>Аргументов типа может быть больше одного.</a:t>
            </a:r>
          </a:p>
          <a:p>
            <a:r>
              <a:rPr lang="ru-RU" dirty="0" smtClean="0"/>
              <a:t>Аргумент типа можно не указывать, тогда такой тип называется </a:t>
            </a:r>
            <a:r>
              <a:rPr lang="en-US" b="1" dirty="0" smtClean="0"/>
              <a:t>raw type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Если тип указать – </a:t>
            </a:r>
            <a:r>
              <a:rPr lang="en-US" b="1" dirty="0" smtClean="0"/>
              <a:t>parametrized type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 smtClean="0"/>
              <a:t>наследников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обобщенных классов наследование по умолчанию «</a:t>
            </a:r>
            <a:r>
              <a:rPr lang="ru-RU" b="1" dirty="0" smtClean="0"/>
              <a:t>не работает</a:t>
            </a:r>
            <a:r>
              <a:rPr lang="ru-RU" dirty="0" smtClean="0"/>
              <a:t>» для параметров типа, только для основного класса.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ArrayList</a:t>
            </a:r>
            <a:r>
              <a:rPr lang="en-US" sz="1600" dirty="0" smtClean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 smtClean="0"/>
              <a:t>Это значит, что получить информацию о типе во время выполнения нельзя.</a:t>
            </a:r>
            <a:endParaRPr lang="ru-RU" sz="16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clone() – </a:t>
            </a:r>
            <a:r>
              <a:rPr lang="ru-RU" dirty="0"/>
              <a:t>создает новый объект, являющийся копией вызывающего</a:t>
            </a:r>
          </a:p>
          <a:p>
            <a:r>
              <a:rPr lang="en-US" dirty="0" err="1"/>
              <a:t>boolean</a:t>
            </a:r>
            <a:r>
              <a:rPr lang="en-US" dirty="0"/>
              <a:t>  equals(Object object) – </a:t>
            </a:r>
            <a:r>
              <a:rPr lang="ru-RU" dirty="0"/>
              <a:t>определяет, является ли один объект равным другому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ru-RU" dirty="0"/>
              <a:t>вычисляет хэш-код объекта</a:t>
            </a:r>
          </a:p>
          <a:p>
            <a:r>
              <a:rPr lang="en-US" dirty="0"/>
              <a:t>void finalize() – </a:t>
            </a:r>
            <a:r>
              <a:rPr lang="ru-RU" dirty="0"/>
              <a:t>завершающие действия перед вызовом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 – </a:t>
            </a:r>
            <a:r>
              <a:rPr lang="ru-RU" dirty="0" smtClean="0"/>
              <a:t>это </a:t>
            </a:r>
            <a:r>
              <a:rPr lang="ru-RU" b="1" dirty="0" smtClean="0"/>
              <a:t>объекты-контейнеры</a:t>
            </a:r>
            <a:r>
              <a:rPr lang="ru-RU" dirty="0" smtClean="0"/>
              <a:t>, которые</a:t>
            </a:r>
            <a:r>
              <a:rPr lang="ru-RU" b="1" dirty="0" smtClean="0"/>
              <a:t> каким-то образом</a:t>
            </a:r>
            <a:r>
              <a:rPr lang="ru-RU" dirty="0" smtClean="0"/>
              <a:t> хранят в себе другие объекты.</a:t>
            </a:r>
          </a:p>
          <a:p>
            <a:r>
              <a:rPr lang="ru-RU" dirty="0" smtClean="0"/>
              <a:t>Все коллекции реализуют </a:t>
            </a:r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b="1" dirty="0" smtClean="0"/>
              <a:t>Collection</a:t>
            </a:r>
            <a:r>
              <a:rPr lang="ru-RU" dirty="0" smtClean="0"/>
              <a:t>(или его производный)</a:t>
            </a:r>
            <a:r>
              <a:rPr lang="en-US" dirty="0" smtClean="0"/>
              <a:t>, </a:t>
            </a:r>
            <a:r>
              <a:rPr lang="ru-RU" dirty="0" smtClean="0"/>
              <a:t>и позволяют:</a:t>
            </a:r>
          </a:p>
          <a:p>
            <a:pPr lvl="1"/>
            <a:r>
              <a:rPr lang="ru-RU" dirty="0" smtClean="0"/>
              <a:t>Добавить элемент в коллекцию</a:t>
            </a:r>
          </a:p>
          <a:p>
            <a:pPr lvl="1"/>
            <a:r>
              <a:rPr lang="ru-RU" dirty="0" smtClean="0"/>
              <a:t>Удалить элемент из коллекции</a:t>
            </a:r>
          </a:p>
          <a:p>
            <a:pPr lvl="1"/>
            <a:r>
              <a:rPr lang="ru-RU" dirty="0" smtClean="0"/>
              <a:t>Узнать размер</a:t>
            </a:r>
          </a:p>
          <a:p>
            <a:pPr lvl="1"/>
            <a:r>
              <a:rPr lang="ru-RU" dirty="0" smtClean="0"/>
              <a:t>Получить все элементы коллекции</a:t>
            </a:r>
          </a:p>
          <a:p>
            <a:r>
              <a:rPr lang="ru-RU" dirty="0" smtClean="0"/>
              <a:t>Работа с разными коллекциями </a:t>
            </a:r>
            <a:r>
              <a:rPr lang="ru-RU" b="1" dirty="0" smtClean="0"/>
              <a:t>единообразна</a:t>
            </a:r>
            <a:r>
              <a:rPr lang="ru-RU" dirty="0" smtClean="0"/>
              <a:t> благодаря использованию интерфейсов.</a:t>
            </a:r>
          </a:p>
          <a:p>
            <a:r>
              <a:rPr lang="ru-RU" dirty="0" smtClean="0"/>
              <a:t>Стандартная реализация коллекций достаточна </a:t>
            </a:r>
            <a:r>
              <a:rPr lang="ru-RU" b="1" dirty="0" smtClean="0"/>
              <a:t>эффективно</a:t>
            </a:r>
          </a:p>
          <a:p>
            <a:r>
              <a:rPr lang="ru-RU" dirty="0" smtClean="0"/>
              <a:t>Коллекции можно </a:t>
            </a:r>
            <a:r>
              <a:rPr lang="ru-RU" b="1" dirty="0" smtClean="0"/>
              <a:t>расширить</a:t>
            </a:r>
            <a:r>
              <a:rPr lang="ru-RU" dirty="0" smtClean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</a:t>
            </a:r>
            <a:r>
              <a:rPr lang="ru-RU" b="1" dirty="0" smtClean="0"/>
              <a:t>&gt;</a:t>
            </a:r>
            <a:endParaRPr lang="ru-RU" b="1" dirty="0"/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 smtClean="0"/>
              <a:t>public </a:t>
            </a:r>
            <a:r>
              <a:rPr lang="en-US" sz="2500" i="1" dirty="0"/>
              <a:t>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 smtClean="0"/>
              <a:t>    </a:t>
            </a:r>
            <a:r>
              <a:rPr lang="en-US" sz="2500" i="1" dirty="0" err="1" smtClean="0"/>
              <a:t>int</a:t>
            </a:r>
            <a:r>
              <a:rPr lang="en-US" sz="2500" i="1" dirty="0" smtClean="0"/>
              <a:t> </a:t>
            </a:r>
            <a:r>
              <a:rPr lang="en-US" sz="2500" i="1" dirty="0"/>
              <a:t>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</a:t>
            </a:r>
            <a:r>
              <a:rPr lang="en-US" sz="2500" i="1" dirty="0" smtClean="0"/>
              <a:t>();</a:t>
            </a:r>
            <a:br>
              <a:rPr lang="en-US" sz="2500" i="1" dirty="0" smtClean="0"/>
            </a:br>
            <a:endParaRPr lang="en-US" sz="2500" i="1" dirty="0" smtClean="0"/>
          </a:p>
          <a:p>
            <a:pPr marL="0" indent="0">
              <a:buNone/>
            </a:pPr>
            <a:r>
              <a:rPr lang="en-US" sz="2500" i="1" dirty="0" smtClean="0"/>
              <a:t>    </a:t>
            </a:r>
            <a:r>
              <a:rPr lang="en-US" sz="2500" i="1" dirty="0" err="1" smtClean="0"/>
              <a:t>boolean</a:t>
            </a:r>
            <a:r>
              <a:rPr lang="en-US" sz="2500" i="1" dirty="0" smtClean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Iterator.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 smtClean="0"/>
              <a:t>Во время итерации </a:t>
            </a:r>
            <a:r>
              <a:rPr lang="ru-RU" b="1" dirty="0" smtClean="0"/>
              <a:t>нельзя</a:t>
            </a:r>
            <a:r>
              <a:rPr lang="ru-RU" dirty="0" smtClean="0"/>
              <a:t> изменять коллекцию</a:t>
            </a:r>
          </a:p>
          <a:p>
            <a:r>
              <a:rPr lang="ru-RU" b="1" dirty="0" smtClean="0"/>
              <a:t>Единственный</a:t>
            </a:r>
            <a:r>
              <a:rPr lang="ru-RU" dirty="0" smtClean="0"/>
              <a:t> безопасный метод для изменении коллекции – метод </a:t>
            </a:r>
            <a:r>
              <a:rPr lang="en-US" b="1" i="1" dirty="0" smtClean="0"/>
              <a:t>remove</a:t>
            </a:r>
            <a:r>
              <a:rPr lang="ru-RU" b="1" i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самого итератора</a:t>
            </a:r>
            <a:endParaRPr lang="en-US" dirty="0" smtClean="0"/>
          </a:p>
          <a:p>
            <a:r>
              <a:rPr lang="ru-RU" dirty="0" smtClean="0"/>
              <a:t>Изменение коллекции. </a:t>
            </a:r>
            <a:r>
              <a:rPr lang="en-US" dirty="0" smtClean="0"/>
              <a:t>Demo. </a:t>
            </a:r>
          </a:p>
          <a:p>
            <a:r>
              <a:rPr lang="ru-RU" dirty="0" smtClean="0"/>
              <a:t>Если объект реализует интерфейс </a:t>
            </a:r>
            <a:r>
              <a:rPr lang="en-US" b="1" dirty="0" err="1" smtClean="0"/>
              <a:t>Iterable</a:t>
            </a:r>
            <a:r>
              <a:rPr lang="en-US" dirty="0" smtClean="0"/>
              <a:t> – </a:t>
            </a:r>
            <a:r>
              <a:rPr lang="ru-RU" dirty="0" smtClean="0"/>
              <a:t>его можно использовать в цикле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public </a:t>
            </a:r>
            <a:r>
              <a:rPr lang="en-US" i="1" dirty="0"/>
              <a:t>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smtClean="0"/>
              <a:t> 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E </a:t>
            </a:r>
            <a:r>
              <a:rPr lang="en-US" i="1" dirty="0"/>
              <a:t>next();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void </a:t>
            </a:r>
            <a:r>
              <a:rPr lang="en-US" i="1" dirty="0"/>
              <a:t>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public interface </a:t>
            </a:r>
            <a:r>
              <a:rPr lang="en-US" sz="1600" i="1" dirty="0" err="1" smtClean="0"/>
              <a:t>Iterable</a:t>
            </a:r>
            <a:r>
              <a:rPr lang="en-US" sz="1600" i="1" dirty="0" smtClean="0"/>
              <a:t>&lt;E&gt; </a:t>
            </a:r>
          </a:p>
          <a:p>
            <a:r>
              <a:rPr lang="en-US" sz="1600" i="1" dirty="0" smtClean="0"/>
              <a:t>{</a:t>
            </a:r>
          </a:p>
          <a:p>
            <a:r>
              <a:rPr lang="en-US" sz="1600" i="1" dirty="0" smtClean="0"/>
              <a:t>    Iterator&lt;E&gt; iterator();</a:t>
            </a:r>
            <a:endParaRPr lang="en-US" sz="1600" i="1" dirty="0"/>
          </a:p>
          <a:p>
            <a:r>
              <a:rPr lang="en-US" sz="1600" i="1" dirty="0" smtClean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</a:t>
            </a:r>
            <a:r>
              <a:rPr lang="ru-RU" dirty="0" smtClean="0"/>
              <a:t>(</a:t>
            </a:r>
            <a:r>
              <a:rPr lang="ru-RU" dirty="0"/>
              <a:t>математическое множество). </a:t>
            </a:r>
            <a:endParaRPr lang="en-US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совпадают </a:t>
            </a:r>
            <a:r>
              <a:rPr lang="ru-RU" dirty="0"/>
              <a:t>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 smtClean="0"/>
              <a:t>false</a:t>
            </a:r>
            <a:r>
              <a:rPr lang="ru-RU" dirty="0" err="1" smtClean="0"/>
              <a:t>,если</a:t>
            </a:r>
            <a:r>
              <a:rPr lang="ru-RU" dirty="0" smtClean="0"/>
              <a:t> </a:t>
            </a:r>
            <a:r>
              <a:rPr lang="ru-RU" dirty="0"/>
              <a:t>элемент уже есть в коллекции. </a:t>
            </a:r>
            <a:endParaRPr lang="en-US" dirty="0" smtClean="0"/>
          </a:p>
          <a:p>
            <a:r>
              <a:rPr lang="ru-RU" dirty="0" smtClean="0"/>
              <a:t>Основные характеристики: </a:t>
            </a:r>
          </a:p>
          <a:p>
            <a:pPr lvl="1"/>
            <a:r>
              <a:rPr lang="ru-RU" dirty="0" smtClean="0"/>
              <a:t>коллекция </a:t>
            </a:r>
            <a:r>
              <a:rPr lang="ru-RU" dirty="0" err="1" smtClean="0"/>
              <a:t>неупорядоченна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Элементы не повторяются.</a:t>
            </a:r>
          </a:p>
          <a:p>
            <a:r>
              <a:rPr lang="ru-RU" dirty="0" smtClean="0"/>
              <a:t>Реализации: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SkipListSet</a:t>
            </a:r>
            <a:r>
              <a:rPr lang="en-US" dirty="0" smtClean="0"/>
              <a:t>, </a:t>
            </a:r>
            <a:r>
              <a:rPr lang="en-US" dirty="0" err="1" smtClean="0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озволяют сравнить один объект с другим</a:t>
            </a:r>
          </a:p>
          <a:p>
            <a:r>
              <a:rPr lang="ru-RU" dirty="0" smtClean="0"/>
              <a:t>Объекты реализующие </a:t>
            </a:r>
            <a:r>
              <a:rPr lang="en-US" b="1" dirty="0" smtClean="0"/>
              <a:t>Comparable</a:t>
            </a:r>
            <a:r>
              <a:rPr lang="en-US" dirty="0" smtClean="0"/>
              <a:t> </a:t>
            </a:r>
            <a:r>
              <a:rPr lang="ru-RU" dirty="0" smtClean="0"/>
              <a:t>умеют сравнивать себя с другим элементом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compareTo</a:t>
            </a:r>
            <a:r>
              <a:rPr lang="en-US" sz="1600" b="1" i="1" dirty="0" smtClean="0"/>
              <a:t>(Object)</a:t>
            </a:r>
          </a:p>
          <a:p>
            <a:pPr lvl="1"/>
            <a:r>
              <a:rPr lang="ru-RU" dirty="0" smtClean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 smtClean="0"/>
              <a:t>Если объект равен аргументу – метод должен вернуть ноль.</a:t>
            </a:r>
          </a:p>
          <a:p>
            <a:pPr lvl="1"/>
            <a:r>
              <a:rPr lang="ru-RU" dirty="0" smtClean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 smtClean="0"/>
              <a:t>Интерфейс </a:t>
            </a:r>
            <a:r>
              <a:rPr lang="en-US" dirty="0" smtClean="0"/>
              <a:t>Comparator </a:t>
            </a:r>
            <a:r>
              <a:rPr lang="ru-RU" dirty="0" smtClean="0"/>
              <a:t>похож на </a:t>
            </a:r>
            <a:r>
              <a:rPr lang="en-US" dirty="0" smtClean="0"/>
              <a:t>Comparable, </a:t>
            </a:r>
            <a:r>
              <a:rPr lang="ru-RU" dirty="0" smtClean="0"/>
              <a:t>но позволяет сравнивать два любых объекта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compare(Object one, Object another)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</a:t>
            </a:r>
            <a:r>
              <a:rPr lang="ru-RU" dirty="0" smtClean="0"/>
              <a:t>расширяющий </a:t>
            </a:r>
            <a:r>
              <a:rPr lang="ru-RU" dirty="0"/>
              <a:t>интерфейс </a:t>
            </a:r>
            <a:r>
              <a:rPr lang="ru-RU" b="1" dirty="0" err="1"/>
              <a:t>Set</a:t>
            </a:r>
            <a:r>
              <a:rPr lang="ru-RU" dirty="0"/>
              <a:t>, описывает </a:t>
            </a:r>
            <a:r>
              <a:rPr lang="ru-RU" dirty="0" smtClean="0"/>
              <a:t>упорядоченное </a:t>
            </a:r>
            <a:r>
              <a:rPr lang="ru-RU" dirty="0"/>
              <a:t>множество, </a:t>
            </a:r>
            <a:r>
              <a:rPr lang="ru-RU" dirty="0" smtClean="0"/>
              <a:t>отсортированное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</a:t>
            </a:r>
            <a:r>
              <a:rPr lang="ru-RU" dirty="0" smtClean="0"/>
              <a:t>или </a:t>
            </a:r>
            <a:r>
              <a:rPr lang="ru-RU" dirty="0"/>
              <a:t>по порядку,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реализацией </a:t>
            </a:r>
            <a:r>
              <a:rPr lang="ru-RU" dirty="0"/>
              <a:t>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</a:t>
            </a:r>
            <a:r>
              <a:rPr lang="ru-RU" dirty="0" smtClean="0"/>
              <a:t>понятие</a:t>
            </a:r>
            <a:r>
              <a:rPr lang="en-US" dirty="0" smtClean="0"/>
              <a:t> </a:t>
            </a:r>
            <a:r>
              <a:rPr lang="ru-RU" dirty="0" smtClean="0"/>
              <a:t>первого</a:t>
            </a:r>
            <a:r>
              <a:rPr lang="ru-RU" dirty="0"/>
              <a:t>, последнего, большего и </a:t>
            </a:r>
            <a:r>
              <a:rPr lang="ru-RU" dirty="0" smtClean="0"/>
              <a:t>меньшего</a:t>
            </a:r>
            <a:r>
              <a:rPr lang="en-US" dirty="0" smtClean="0"/>
              <a:t> </a:t>
            </a:r>
            <a:r>
              <a:rPr lang="ru-RU" dirty="0" smtClean="0"/>
              <a:t>элемента.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</a:t>
            </a:r>
            <a:r>
              <a:rPr lang="ru-RU" dirty="0" smtClean="0"/>
              <a:t>коллекции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характеристики:</a:t>
            </a:r>
          </a:p>
          <a:p>
            <a:pPr lvl="1"/>
            <a:r>
              <a:rPr lang="ru-RU" dirty="0" smtClean="0"/>
              <a:t>Упорядочена</a:t>
            </a:r>
          </a:p>
          <a:p>
            <a:pPr lvl="1"/>
            <a:r>
              <a:rPr lang="ru-RU" dirty="0" smtClean="0"/>
              <a:t>Элементы не повторяются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 Anonymous Classes, Comparator, Set, </a:t>
            </a:r>
            <a:r>
              <a:rPr lang="en-US" dirty="0" err="1" smtClean="0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 smtClean="0"/>
              <a:t>List</a:t>
            </a:r>
            <a:r>
              <a:rPr lang="ru-RU" dirty="0" smtClean="0"/>
              <a:t> описывает </a:t>
            </a:r>
            <a:r>
              <a:rPr lang="ru-RU" dirty="0"/>
              <a:t>методы работы с упорядоченными </a:t>
            </a:r>
            <a:r>
              <a:rPr lang="ru-RU" dirty="0" smtClean="0"/>
              <a:t>коллекциями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Элементы </a:t>
            </a:r>
            <a:r>
              <a:rPr lang="ru-RU" dirty="0" smtClean="0"/>
              <a:t>такой </a:t>
            </a:r>
            <a:r>
              <a:rPr lang="ru-RU" dirty="0"/>
              <a:t>коллекции пронумерованы, начиная от </a:t>
            </a:r>
            <a:r>
              <a:rPr lang="ru-RU" dirty="0" smtClean="0"/>
              <a:t>нуля</a:t>
            </a:r>
            <a:r>
              <a:rPr lang="ru-RU" dirty="0"/>
              <a:t>, к ним можно обратиться по индексу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отличие </a:t>
            </a:r>
            <a:r>
              <a:rPr lang="ru-RU" dirty="0"/>
              <a:t>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 smtClean="0"/>
              <a:t>List</a:t>
            </a:r>
            <a:r>
              <a:rPr lang="ru-RU" dirty="0" smtClean="0"/>
              <a:t> </a:t>
            </a:r>
            <a:r>
              <a:rPr lang="ru-RU" dirty="0"/>
              <a:t>могут повторяться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Реализации:</a:t>
            </a:r>
            <a:endParaRPr lang="en-US" dirty="0"/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Vector(Deprecated)</a:t>
            </a:r>
          </a:p>
          <a:p>
            <a:pPr lvl="1"/>
            <a:r>
              <a:rPr lang="en-US" dirty="0" err="1" smtClean="0"/>
              <a:t>CopyOnWriteList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 smtClean="0"/>
              <a:t>boolean</a:t>
            </a:r>
            <a:r>
              <a:rPr lang="en-US" sz="1700" dirty="0" smtClean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err="1" smtClean="0"/>
              <a:t>hashCode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переопределении метода </a:t>
            </a:r>
            <a:r>
              <a:rPr lang="en-US" dirty="0"/>
              <a:t>equals() </a:t>
            </a:r>
            <a:r>
              <a:rPr lang="ru-RU" dirty="0"/>
              <a:t>надо соблюдать следующие правила (</a:t>
            </a:r>
            <a:r>
              <a:rPr lang="en-US" dirty="0"/>
              <a:t>general contract):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b="1" dirty="0" smtClean="0"/>
              <a:t>null</a:t>
            </a:r>
            <a:r>
              <a:rPr lang="en-US" dirty="0"/>
              <a:t>) ==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 == </a:t>
            </a:r>
            <a:r>
              <a:rPr lang="en-US" b="1" dirty="0"/>
              <a:t>true</a:t>
            </a:r>
          </a:p>
          <a:p>
            <a:pPr lvl="1"/>
            <a:r>
              <a:rPr lang="en-US" dirty="0" smtClean="0"/>
              <a:t>obj1.equals(obj2</a:t>
            </a:r>
            <a:r>
              <a:rPr lang="en-US" dirty="0"/>
              <a:t>) </a:t>
            </a:r>
            <a:r>
              <a:rPr lang="en-US" dirty="0" smtClean="0"/>
              <a:t>=&gt; obj2.equals(obj1) -</a:t>
            </a:r>
            <a:r>
              <a:rPr lang="ru-RU" dirty="0" smtClean="0"/>
              <a:t> симметричность</a:t>
            </a:r>
            <a:endParaRPr lang="en-US" dirty="0"/>
          </a:p>
          <a:p>
            <a:pPr lvl="1"/>
            <a:r>
              <a:rPr lang="en-US" dirty="0" smtClean="0"/>
              <a:t>ob1.equals(obj2</a:t>
            </a:r>
            <a:r>
              <a:rPr lang="en-US" dirty="0"/>
              <a:t>) </a:t>
            </a:r>
            <a:r>
              <a:rPr lang="en-US" dirty="0" smtClean="0"/>
              <a:t>&amp;&amp; ob2.equals(obj3) =&gt; obj1.equals(obj3)</a:t>
            </a:r>
            <a:r>
              <a:rPr lang="ru-RU" dirty="0" smtClean="0"/>
              <a:t> - транзитивность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a.equals</a:t>
            </a:r>
            <a:r>
              <a:rPr lang="en-US" dirty="0" smtClean="0"/>
              <a:t>(b) =&gt; </a:t>
            </a:r>
            <a:r>
              <a:rPr lang="en-US" dirty="0" err="1" smtClean="0"/>
              <a:t>a.hashCode</a:t>
            </a:r>
            <a:r>
              <a:rPr lang="en-US" dirty="0" smtClean="0"/>
              <a:t>() == </a:t>
            </a:r>
            <a:r>
              <a:rPr lang="en-US" dirty="0" err="1" smtClean="0"/>
              <a:t>b.hashCode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 smtClean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Специальное расширение </a:t>
            </a:r>
            <a:r>
              <a:rPr lang="en-US" dirty="0" err="1" smtClean="0"/>
              <a:t>Iterator’a</a:t>
            </a:r>
            <a:r>
              <a:rPr lang="en-US" dirty="0" smtClean="0"/>
              <a:t>, </a:t>
            </a:r>
            <a:r>
              <a:rPr lang="ru-RU" dirty="0" smtClean="0"/>
              <a:t>позволяющие обходить список не только вперед, но и назад, а также добавлять элементы.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</a:t>
            </a:r>
            <a:r>
              <a:rPr lang="ru-RU" dirty="0" smtClean="0"/>
              <a:t>;</a:t>
            </a:r>
          </a:p>
          <a:p>
            <a:r>
              <a:rPr lang="en-US" dirty="0"/>
              <a:t>Object </a:t>
            </a:r>
            <a:r>
              <a:rPr lang="en-US" b="1" dirty="0" smtClean="0"/>
              <a:t>previous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previousIndex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 smtClean="0"/>
              <a:t>void </a:t>
            </a:r>
            <a:r>
              <a:rPr lang="en-US" b="1" dirty="0" smtClean="0"/>
              <a:t>set</a:t>
            </a:r>
            <a:r>
              <a:rPr lang="en-US" dirty="0" smtClean="0"/>
              <a:t> (</a:t>
            </a:r>
            <a:r>
              <a:rPr lang="en-US" dirty="0"/>
              <a:t>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Очередь элементов,</a:t>
            </a:r>
            <a:r>
              <a:rPr lang="en-US" dirty="0" smtClean="0"/>
              <a:t> </a:t>
            </a:r>
            <a:r>
              <a:rPr lang="ru-RU" dirty="0" smtClean="0"/>
              <a:t>обычно реализующая парадигму </a:t>
            </a:r>
            <a:r>
              <a:rPr lang="en-US" dirty="0" smtClean="0"/>
              <a:t>FIFO – first in, first out.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sz="1500" dirty="0" err="1" smtClean="0"/>
              <a:t>LinkedList</a:t>
            </a:r>
            <a:r>
              <a:rPr lang="en-US" dirty="0" smtClean="0"/>
              <a:t> - LIFO</a:t>
            </a:r>
          </a:p>
          <a:p>
            <a:pPr lvl="1"/>
            <a:r>
              <a:rPr lang="en-US" sz="1500" dirty="0" err="1" smtClean="0"/>
              <a:t>PriorityQueue</a:t>
            </a:r>
            <a:r>
              <a:rPr lang="en-US" sz="1500" dirty="0" smtClean="0"/>
              <a:t>(</a:t>
            </a:r>
            <a:r>
              <a:rPr lang="ru-RU" sz="1500" dirty="0" smtClean="0"/>
              <a:t>порядок в зависимости от компаратора</a:t>
            </a:r>
            <a:r>
              <a:rPr lang="en-US" sz="1500" dirty="0" smtClean="0"/>
              <a:t>, </a:t>
            </a:r>
            <a:r>
              <a:rPr lang="ru-RU" sz="1500" dirty="0" smtClean="0"/>
              <a:t>самый маленький элемент в начале)</a:t>
            </a:r>
            <a:endParaRPr lang="en-US" sz="1500" dirty="0" smtClean="0"/>
          </a:p>
          <a:p>
            <a:pPr lvl="1"/>
            <a:r>
              <a:rPr lang="en-US" dirty="0" err="1" smtClean="0"/>
              <a:t>ConcurrentLinkedQueue</a:t>
            </a:r>
            <a:r>
              <a:rPr lang="en-US" dirty="0" smtClean="0"/>
              <a:t> – LIFO, </a:t>
            </a:r>
            <a:r>
              <a:rPr lang="ru-RU" dirty="0" err="1" smtClean="0"/>
              <a:t>потокобезопасна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Потокобезопасная</a:t>
            </a:r>
            <a:r>
              <a:rPr lang="ru-RU" dirty="0" smtClean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 smtClean="0"/>
              <a:t>Попытка извлечь элемент из очередь, когда она пуста</a:t>
            </a:r>
          </a:p>
          <a:p>
            <a:pPr lvl="1"/>
            <a:r>
              <a:rPr lang="ru-RU" dirty="0" smtClean="0"/>
              <a:t>Попытка добавить элемент в очередь, когда она полна</a:t>
            </a:r>
          </a:p>
          <a:p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dirty="0" err="1" smtClean="0"/>
              <a:t>LinkedBlockingQueue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 – </a:t>
            </a:r>
            <a:r>
              <a:rPr lang="ru-RU" dirty="0" smtClean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 smtClean="0"/>
              <a:t>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Может использоваться как обычная очередь: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как стек: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ArrayDeque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LinkiedBlockingDeque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</a:t>
            </a:r>
            <a:r>
              <a:rPr lang="ru-RU" dirty="0" smtClean="0"/>
              <a:t>описывает</a:t>
            </a:r>
            <a:r>
              <a:rPr lang="en-US" dirty="0" smtClean="0"/>
              <a:t> </a:t>
            </a:r>
            <a:r>
              <a:rPr lang="ru-RU" dirty="0" smtClean="0"/>
              <a:t>коллекцию</a:t>
            </a:r>
            <a:r>
              <a:rPr lang="ru-RU" dirty="0"/>
              <a:t>, состоящую из пар "ключ — значение". </a:t>
            </a:r>
          </a:p>
          <a:p>
            <a:r>
              <a:rPr lang="ru-RU" dirty="0"/>
              <a:t>У каждого ключа только одно значение,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математическому </a:t>
            </a:r>
            <a:r>
              <a:rPr lang="ru-RU" dirty="0" smtClean="0"/>
              <a:t>понятию</a:t>
            </a:r>
            <a:r>
              <a:rPr lang="en-US" dirty="0" smtClean="0"/>
              <a:t> </a:t>
            </a:r>
            <a:r>
              <a:rPr lang="ru-RU" dirty="0" smtClean="0"/>
              <a:t>однозначной </a:t>
            </a:r>
            <a:r>
              <a:rPr lang="ru-RU" dirty="0"/>
              <a:t>функции или отображения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Такую</a:t>
            </a:r>
            <a:r>
              <a:rPr lang="en-US" dirty="0" smtClean="0"/>
              <a:t> </a:t>
            </a:r>
            <a:r>
              <a:rPr lang="ru-RU" dirty="0" smtClean="0"/>
              <a:t>коллекцию </a:t>
            </a:r>
            <a:r>
              <a:rPr lang="ru-RU" dirty="0"/>
              <a:t>часто называют еще </a:t>
            </a:r>
            <a:r>
              <a:rPr lang="ru-RU" dirty="0" smtClean="0"/>
              <a:t>словарем(</a:t>
            </a:r>
            <a:r>
              <a:rPr lang="ru-RU" dirty="0" err="1" smtClean="0"/>
              <a:t>dictionary</a:t>
            </a:r>
            <a:r>
              <a:rPr lang="ru-RU" dirty="0"/>
              <a:t>) или ассоциативным </a:t>
            </a:r>
            <a:r>
              <a:rPr lang="ru-RU" dirty="0" smtClean="0"/>
              <a:t>массивом</a:t>
            </a:r>
            <a:r>
              <a:rPr lang="en-US" dirty="0" smtClean="0"/>
              <a:t> (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/>
              <a:t>array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</a:t>
            </a:r>
            <a:r>
              <a:rPr lang="ru-RU" sz="1400" dirty="0" smtClean="0"/>
              <a:t>коллекции;</a:t>
            </a:r>
            <a:br>
              <a:rPr lang="ru-RU" sz="1400" dirty="0" smtClean="0"/>
            </a:br>
            <a:r>
              <a:rPr lang="ru-RU" sz="1400" dirty="0" smtClean="0"/>
              <a:t>Возвращает значение, которое уже ассоциировано с ключом (или </a:t>
            </a:r>
            <a:r>
              <a:rPr lang="en-US" sz="1400" dirty="0" smtClean="0"/>
              <a:t>null)</a:t>
            </a:r>
            <a:endParaRPr lang="en-US" sz="1400" dirty="0"/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</a:t>
            </a:r>
            <a:r>
              <a:rPr lang="ru-RU" sz="1400" dirty="0" smtClean="0"/>
              <a:t>значение</a:t>
            </a:r>
            <a:r>
              <a:rPr lang="en-US" sz="1400" dirty="0" smtClean="0"/>
              <a:t> </a:t>
            </a:r>
            <a:r>
              <a:rPr lang="ru-RU" sz="1400" dirty="0" smtClean="0"/>
              <a:t>ассоциированное с </a:t>
            </a:r>
            <a:r>
              <a:rPr lang="ru-RU" sz="1400" dirty="0" err="1" smtClean="0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 smtClean="0"/>
              <a:t>Set</a:t>
            </a:r>
            <a:r>
              <a:rPr lang="en-US" dirty="0" smtClean="0"/>
              <a:t>&lt;</a:t>
            </a:r>
            <a:r>
              <a:rPr lang="en-US" b="1" dirty="0" err="1" smtClean="0"/>
              <a:t>Map.Entry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 smtClean="0"/>
              <a:t>setValue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LinkedHashMap</a:t>
            </a:r>
            <a:endParaRPr lang="en-US" dirty="0" smtClean="0"/>
          </a:p>
          <a:p>
            <a:pPr lvl="1"/>
            <a:r>
              <a:rPr lang="en-US" dirty="0" err="1" smtClean="0"/>
              <a:t>IdentityHashMap</a:t>
            </a:r>
            <a:endParaRPr lang="ru-RU" dirty="0" smtClean="0"/>
          </a:p>
          <a:p>
            <a:pPr lvl="1"/>
            <a:r>
              <a:rPr lang="en-US" dirty="0" err="1" smtClean="0"/>
              <a:t>WeakHashMap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ru-RU" dirty="0" smtClean="0"/>
              <a:t>сортированная)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r>
              <a:rPr lang="ru-RU" dirty="0" smtClean="0"/>
              <a:t> (сортированная,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Вызывается перед сборкой объекта во время </a:t>
            </a:r>
            <a:r>
              <a:rPr lang="en-US" dirty="0" smtClean="0"/>
              <a:t>Garbage </a:t>
            </a:r>
            <a:r>
              <a:rPr lang="en-US" dirty="0" err="1" smtClean="0"/>
              <a:t>collection’a</a:t>
            </a:r>
            <a:endParaRPr lang="en-US" dirty="0" smtClean="0"/>
          </a:p>
          <a:p>
            <a:r>
              <a:rPr lang="ru-RU" dirty="0" smtClean="0"/>
              <a:t>Нет точных гарантий, когда </a:t>
            </a:r>
            <a:r>
              <a:rPr lang="en-US" dirty="0" smtClean="0"/>
              <a:t>JVM </a:t>
            </a:r>
            <a:r>
              <a:rPr lang="ru-RU" dirty="0" smtClean="0"/>
              <a:t>вызовет этот метод</a:t>
            </a:r>
          </a:p>
          <a:p>
            <a:r>
              <a:rPr lang="ru-RU" dirty="0" smtClean="0"/>
              <a:t>Если переопределить – может мешать сборке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Equals/</a:t>
            </a:r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объекта равны через </a:t>
            </a:r>
            <a:r>
              <a:rPr lang="en-US" dirty="0" smtClean="0"/>
              <a:t>equals – </a:t>
            </a:r>
            <a:r>
              <a:rPr lang="ru-RU" dirty="0" smtClean="0"/>
              <a:t>у них должны совпадать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Обратное необязательно – объекты с одинаковым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ru-RU" dirty="0" smtClean="0"/>
              <a:t>могут быть разными через </a:t>
            </a:r>
            <a:r>
              <a:rPr lang="en-US" dirty="0" smtClean="0"/>
              <a:t>equals – </a:t>
            </a:r>
            <a:r>
              <a:rPr lang="ru-RU" dirty="0" err="1" smtClean="0"/>
              <a:t>хэш</a:t>
            </a:r>
            <a:r>
              <a:rPr lang="ru-RU" dirty="0" smtClean="0"/>
              <a:t>-коллизия.</a:t>
            </a:r>
            <a:endParaRPr lang="en-US" dirty="0" smtClean="0"/>
          </a:p>
          <a:p>
            <a:r>
              <a:rPr lang="ru-RU" dirty="0" smtClean="0"/>
              <a:t>Если объект помещен в коллекцию, то у него не должен меняться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целом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Time-Complexity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8" y="1421056"/>
            <a:ext cx="56578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8" y="3535606"/>
            <a:ext cx="58102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2441331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для работы с коллекциями.</a:t>
            </a:r>
            <a:br>
              <a:rPr lang="ru-RU" dirty="0" smtClean="0"/>
            </a:br>
            <a:r>
              <a:rPr lang="ru-RU" dirty="0" smtClean="0"/>
              <a:t>Содержит некоторые полезные методы.</a:t>
            </a:r>
          </a:p>
          <a:p>
            <a:pPr lvl="1"/>
            <a:r>
              <a:rPr lang="en-US" sz="1400" dirty="0" smtClean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 smtClean="0"/>
              <a:t>void</a:t>
            </a:r>
            <a:r>
              <a:rPr lang="en-US" sz="1400" b="1" dirty="0" smtClean="0"/>
              <a:t>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</a:t>
            </a:r>
            <a:r>
              <a:rPr lang="ru-RU" sz="1400" dirty="0" smtClean="0"/>
              <a:t>заданном компаратором.</a:t>
            </a:r>
          </a:p>
          <a:p>
            <a:pPr marL="457200" lvl="1" indent="0">
              <a:buNone/>
            </a:pPr>
            <a:r>
              <a:rPr lang="ru-RU" sz="1400" dirty="0" smtClean="0"/>
              <a:t>Сортировка </a:t>
            </a:r>
            <a:r>
              <a:rPr lang="ru-RU" sz="1400" dirty="0"/>
              <a:t>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 smtClean="0"/>
              <a:t>binarySearch</a:t>
            </a:r>
            <a:r>
              <a:rPr lang="ru-RU" dirty="0" smtClean="0"/>
              <a:t>(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coll</a:t>
            </a:r>
            <a:r>
              <a:rPr lang="ru-RU" dirty="0" smtClean="0"/>
              <a:t>,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element</a:t>
            </a:r>
            <a:r>
              <a:rPr lang="ru-RU" dirty="0" smtClean="0"/>
              <a:t>) — отыскивает элемент </a:t>
            </a:r>
            <a:r>
              <a:rPr lang="ru-RU" dirty="0" err="1" smtClean="0"/>
              <a:t>element</a:t>
            </a:r>
            <a:r>
              <a:rPr lang="ru-RU" dirty="0" smtClean="0"/>
              <a:t> в отсортированной в естественном порядке возрастания коллекции </a:t>
            </a:r>
            <a:r>
              <a:rPr lang="ru-RU" dirty="0" err="1" smtClean="0"/>
              <a:t>coll</a:t>
            </a:r>
            <a:r>
              <a:rPr lang="ru-RU" dirty="0" smtClean="0"/>
              <a:t> и возвращает индекс элемента или отрицательное число, если элемент не найден;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отрицательное число показывает индекс, с которым элемент </a:t>
            </a:r>
            <a:r>
              <a:rPr lang="ru-RU" dirty="0" err="1" smtClean="0"/>
              <a:t>element</a:t>
            </a:r>
            <a:r>
              <a:rPr lang="ru-RU" dirty="0" smtClean="0"/>
              <a:t> был бы вставлен в коллекцию, с обратным знаком;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 smtClean="0"/>
              <a:t>Перемешивает коллекцию;</a:t>
            </a:r>
            <a:endParaRPr lang="ru-RU" dirty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 smtClean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 smtClean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 smtClean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 smtClean="0"/>
          </a:p>
          <a:p>
            <a:r>
              <a:rPr lang="en-US" dirty="0" smtClean="0"/>
              <a:t>Set&lt;T&gt; </a:t>
            </a:r>
            <a:r>
              <a:rPr lang="en-US" b="1" dirty="0" smtClean="0"/>
              <a:t>singleton</a:t>
            </a:r>
            <a:r>
              <a:rPr lang="en-US" dirty="0" smtClean="0"/>
              <a:t>(T element) – </a:t>
            </a:r>
            <a:r>
              <a:rPr lang="ru-RU" dirty="0" smtClean="0"/>
              <a:t>создает коллекцию из одного элемента. Коллекция – неизменяемая.</a:t>
            </a:r>
            <a:endParaRPr lang="en-US" dirty="0" smtClean="0"/>
          </a:p>
          <a:p>
            <a:r>
              <a:rPr lang="fr-FR" dirty="0" smtClean="0"/>
              <a:t>Collection&lt;T</a:t>
            </a:r>
            <a:r>
              <a:rPr lang="fr-FR" dirty="0"/>
              <a:t>&gt; </a:t>
            </a:r>
            <a:r>
              <a:rPr lang="fr-FR" b="1" dirty="0" err="1" smtClean="0"/>
              <a:t>synchronizedCollection</a:t>
            </a:r>
            <a:r>
              <a:rPr lang="fr-FR" dirty="0" smtClean="0"/>
              <a:t> (</a:t>
            </a:r>
            <a:r>
              <a:rPr lang="fr-FR" dirty="0"/>
              <a:t>Collection&lt;T&gt; c</a:t>
            </a:r>
            <a:r>
              <a:rPr lang="fr-FR" dirty="0" smtClean="0"/>
              <a:t>) –</a:t>
            </a:r>
            <a:r>
              <a:rPr lang="ru-RU" dirty="0" smtClean="0"/>
              <a:t>делает операции вставки и добавления </a:t>
            </a:r>
            <a:r>
              <a:rPr lang="ru-RU" dirty="0" err="1" smtClean="0"/>
              <a:t>потокобезопасными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Set&lt;E</a:t>
            </a:r>
            <a:r>
              <a:rPr lang="en-US" dirty="0"/>
              <a:t>&gt; </a:t>
            </a:r>
            <a:r>
              <a:rPr lang="en-US" b="1" dirty="0" err="1"/>
              <a:t>newSetFromMap</a:t>
            </a:r>
            <a:r>
              <a:rPr lang="en-US" dirty="0"/>
              <a:t>(Map&lt;E, Boolean&gt; map</a:t>
            </a:r>
            <a:r>
              <a:rPr lang="en-US" dirty="0" smtClean="0"/>
              <a:t>) – </a:t>
            </a:r>
            <a:r>
              <a:rPr lang="ru-RU" dirty="0" smtClean="0"/>
              <a:t>делает </a:t>
            </a:r>
            <a:r>
              <a:rPr lang="en-US" dirty="0" smtClean="0"/>
              <a:t>Set </a:t>
            </a:r>
            <a:r>
              <a:rPr lang="ru-RU" dirty="0" smtClean="0"/>
              <a:t>из </a:t>
            </a:r>
            <a:r>
              <a:rPr lang="en-US" dirty="0" smtClean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 Уровень 2</a:t>
            </a:r>
            <a:r>
              <a:rPr lang="en-US" dirty="0" smtClean="0"/>
              <a:t> </a:t>
            </a:r>
            <a:r>
              <a:rPr lang="ru-RU" dirty="0" smtClean="0"/>
              <a:t>Параметризованные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параметризовать</a:t>
            </a:r>
            <a:r>
              <a:rPr lang="ru-RU" dirty="0" smtClean="0"/>
              <a:t> не целый класс, а отдельные методы. </a:t>
            </a:r>
          </a:p>
          <a:p>
            <a:r>
              <a:rPr lang="ru-RU" dirty="0" smtClean="0"/>
              <a:t>Это бывает полезное со статическими методами в вспомогательных классах.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 smtClean="0"/>
              <a:t>Иногда нужно ограничить типы классов, которые может принимать метод </a:t>
            </a:r>
          </a:p>
          <a:p>
            <a:r>
              <a:rPr lang="ru-RU" dirty="0" smtClean="0"/>
              <a:t>Например, метод который сортирует коллекцию, может принимать на вход только </a:t>
            </a:r>
            <a:r>
              <a:rPr lang="en-US" dirty="0" smtClean="0"/>
              <a:t>Comparable</a:t>
            </a:r>
          </a:p>
          <a:p>
            <a:r>
              <a:rPr lang="ru-RU" dirty="0" smtClean="0"/>
              <a:t>Для этого можно использовать параметры типа с ключевыми словами </a:t>
            </a:r>
            <a:r>
              <a:rPr lang="en-US" b="1" dirty="0" smtClean="0"/>
              <a:t>extends</a:t>
            </a:r>
            <a:r>
              <a:rPr lang="en-US" dirty="0" smtClean="0"/>
              <a:t> (</a:t>
            </a:r>
            <a:r>
              <a:rPr lang="ru-RU" dirty="0" smtClean="0"/>
              <a:t>граница сверху) или </a:t>
            </a:r>
            <a:r>
              <a:rPr lang="en-US" b="1" dirty="0" smtClean="0"/>
              <a:t>super</a:t>
            </a:r>
            <a:r>
              <a:rPr lang="en-US" dirty="0" smtClean="0"/>
              <a:t> (</a:t>
            </a:r>
            <a:r>
              <a:rPr lang="ru-RU" dirty="0" smtClean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переменную какого-то типа </a:t>
            </a:r>
            <a:r>
              <a:rPr lang="en-US" dirty="0" smtClean="0"/>
              <a:t>A </a:t>
            </a:r>
            <a:r>
              <a:rPr lang="ru-RU" dirty="0" smtClean="0"/>
              <a:t>можно записать любое значение типа </a:t>
            </a:r>
            <a:r>
              <a:rPr lang="en-US" dirty="0" smtClean="0"/>
              <a:t>A </a:t>
            </a:r>
            <a:r>
              <a:rPr lang="ru-RU" dirty="0" smtClean="0"/>
              <a:t>или его </a:t>
            </a:r>
            <a:r>
              <a:rPr lang="ru-RU" b="1" dirty="0" smtClean="0"/>
              <a:t>наследник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 smtClean="0"/>
              <a:t>Наследование </a:t>
            </a:r>
            <a:r>
              <a:rPr lang="ru-RU" dirty="0" err="1" smtClean="0"/>
              <a:t>непараметризованной</a:t>
            </a:r>
            <a:r>
              <a:rPr lang="ru-RU" dirty="0" smtClean="0"/>
              <a:t> части работает как обычно</a:t>
            </a:r>
          </a:p>
          <a:p>
            <a:pPr lvl="1"/>
            <a:r>
              <a:rPr lang="ru-RU" dirty="0" smtClean="0"/>
              <a:t>Наследование параметризованной части:</a:t>
            </a:r>
          </a:p>
          <a:p>
            <a:pPr lvl="2"/>
            <a:r>
              <a:rPr lang="ru-RU" dirty="0" smtClean="0"/>
              <a:t>Не работает никак, если использован тип без границы. 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List&lt;Number&gt;, List&lt;Integer&gt; </a:t>
            </a:r>
            <a:r>
              <a:rPr lang="ru-RU" dirty="0" smtClean="0"/>
              <a:t>имеет общего родителя </a:t>
            </a:r>
            <a:r>
              <a:rPr lang="en-US" dirty="0" smtClean="0"/>
              <a:t>List&lt;?&gt;</a:t>
            </a:r>
            <a:br>
              <a:rPr lang="en-US" dirty="0" smtClean="0"/>
            </a:br>
            <a:r>
              <a:rPr lang="ru-RU" dirty="0" smtClean="0"/>
              <a:t>такие типы называются </a:t>
            </a:r>
            <a:r>
              <a:rPr lang="ru-RU" b="1" dirty="0" err="1" smtClean="0"/>
              <a:t>инвариативными</a:t>
            </a:r>
            <a:r>
              <a:rPr lang="ru-RU" dirty="0" smtClean="0"/>
              <a:t>. </a:t>
            </a:r>
          </a:p>
          <a:p>
            <a:pPr lvl="2"/>
            <a:r>
              <a:rPr lang="ru-RU" b="1" dirty="0" smtClean="0"/>
              <a:t>Совпадает</a:t>
            </a:r>
            <a:r>
              <a:rPr lang="ru-RU" dirty="0" smtClean="0"/>
              <a:t> с иерархией наследование, если использована граница </a:t>
            </a:r>
            <a:r>
              <a:rPr lang="en-US" b="1" dirty="0" smtClean="0"/>
              <a:t>extends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List&lt;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>является </a:t>
            </a:r>
            <a:r>
              <a:rPr lang="ru-RU" b="1" dirty="0" smtClean="0"/>
              <a:t>наследником</a:t>
            </a:r>
            <a:r>
              <a:rPr lang="ru-RU" dirty="0" smtClean="0"/>
              <a:t> </a:t>
            </a:r>
            <a:r>
              <a:rPr lang="en-US" dirty="0" smtClean="0"/>
              <a:t>List&lt;?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Такие типы являются </a:t>
            </a:r>
            <a:r>
              <a:rPr lang="ru-RU" b="1" dirty="0" err="1" smtClean="0"/>
              <a:t>ковариативными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b="1" dirty="0" smtClean="0"/>
              <a:t>Обратна</a:t>
            </a:r>
            <a:r>
              <a:rPr lang="ru-RU" dirty="0" smtClean="0"/>
              <a:t> иерархии наследование, если используется граница </a:t>
            </a:r>
            <a:r>
              <a:rPr lang="en-US" b="1" dirty="0" smtClean="0"/>
              <a:t>super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List&lt;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 </a:t>
            </a:r>
            <a:r>
              <a:rPr lang="ru-RU" dirty="0" smtClean="0"/>
              <a:t>является наследником </a:t>
            </a:r>
            <a:r>
              <a:rPr lang="en-US" dirty="0" smtClean="0"/>
              <a:t>List&lt;? </a:t>
            </a:r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типы называются </a:t>
            </a:r>
            <a:r>
              <a:rPr lang="ru-RU" dirty="0" err="1" smtClean="0"/>
              <a:t>контрвариативными</a:t>
            </a:r>
            <a:r>
              <a:rPr lang="ru-RU" dirty="0" smtClean="0"/>
              <a:t>.</a:t>
            </a:r>
          </a:p>
          <a:p>
            <a:pPr lvl="2"/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24557"/>
            <a:ext cx="8596668" cy="1320800"/>
          </a:xfrm>
        </p:spPr>
        <p:txBody>
          <a:bodyPr/>
          <a:lstStyle/>
          <a:p>
            <a:r>
              <a:rPr lang="ru-RU" dirty="0" smtClean="0"/>
              <a:t>Границы </a:t>
            </a:r>
            <a:r>
              <a:rPr lang="en-US" dirty="0" smtClean="0"/>
              <a:t>extends/super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8701" y="2268415"/>
            <a:ext cx="1696916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323" y="3130061"/>
            <a:ext cx="1740877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Serializable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02323" y="3974123"/>
            <a:ext cx="1740877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02323" y="4783016"/>
            <a:ext cx="1740877" cy="5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ru-RU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872762" y="4457700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872762" y="3648807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872762" y="2804745"/>
            <a:ext cx="4397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1562" y="1354015"/>
            <a:ext cx="3130061" cy="386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List&lt;? extends Serializable</a:t>
            </a:r>
            <a:r>
              <a:rPr lang="en-US" sz="1600" dirty="0" smtClean="0"/>
              <a:t>&gt;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6361" y="3130061"/>
            <a:ext cx="2209801" cy="518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List&lt;Serializable&gt;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06361" y="3948236"/>
            <a:ext cx="2209801" cy="509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006361" y="4783016"/>
            <a:ext cx="2209801" cy="509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46585" y="2965571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6361" y="2268415"/>
            <a:ext cx="2209801" cy="518746"/>
          </a:xfrm>
          <a:prstGeom prst="rect">
            <a:avLst/>
          </a:prstGeom>
          <a:solidFill>
            <a:srgbClr val="A3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842740" y="1371961"/>
            <a:ext cx="3068515" cy="386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List&lt;? </a:t>
            </a:r>
            <a:r>
              <a:rPr lang="en-US" dirty="0" smtClean="0"/>
              <a:t>super 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320454" y="3130061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320454" y="3948236"/>
            <a:ext cx="2209801" cy="509464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320454" y="4783016"/>
            <a:ext cx="2209801" cy="509951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8320454" y="2268415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cxnSp>
        <p:nvCxnSpPr>
          <p:cNvPr id="39" name="Elbow Connector 38"/>
          <p:cNvCxnSpPr>
            <a:stCxn id="18" idx="1"/>
            <a:endCxn id="16" idx="1"/>
          </p:cNvCxnSpPr>
          <p:nvPr/>
        </p:nvCxnSpPr>
        <p:spPr>
          <a:xfrm rot="10800000">
            <a:off x="3701563" y="1547446"/>
            <a:ext cx="304799" cy="2655522"/>
          </a:xfrm>
          <a:prstGeom prst="bentConnector3">
            <a:avLst>
              <a:gd name="adj1" fmla="val 175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16" idx="3"/>
          </p:cNvCxnSpPr>
          <p:nvPr/>
        </p:nvCxnSpPr>
        <p:spPr>
          <a:xfrm flipV="1">
            <a:off x="6216162" y="1547446"/>
            <a:ext cx="615461" cy="1841988"/>
          </a:xfrm>
          <a:prstGeom prst="bentConnector3">
            <a:avLst>
              <a:gd name="adj1" fmla="val 1371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008078" y="1547445"/>
            <a:ext cx="553915" cy="3490546"/>
          </a:xfrm>
          <a:prstGeom prst="bentConnector3">
            <a:avLst>
              <a:gd name="adj1" fmla="val 2206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842740" y="3794854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1"/>
            <a:endCxn id="30" idx="1"/>
          </p:cNvCxnSpPr>
          <p:nvPr/>
        </p:nvCxnSpPr>
        <p:spPr>
          <a:xfrm rot="10800000">
            <a:off x="7842740" y="1565392"/>
            <a:ext cx="477714" cy="962396"/>
          </a:xfrm>
          <a:prstGeom prst="bentConnector3">
            <a:avLst>
              <a:gd name="adj1" fmla="val 14785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30" idx="3"/>
          </p:cNvCxnSpPr>
          <p:nvPr/>
        </p:nvCxnSpPr>
        <p:spPr>
          <a:xfrm flipV="1">
            <a:off x="10530255" y="1565392"/>
            <a:ext cx="381000" cy="1824042"/>
          </a:xfrm>
          <a:prstGeom prst="bentConnector3">
            <a:avLst>
              <a:gd name="adj1" fmla="val 16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962" y="8264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Верхняя граница </a:t>
            </a:r>
            <a:r>
              <a:rPr lang="en-US" dirty="0" smtClean="0"/>
              <a:t>extends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классы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– </a:t>
            </a:r>
            <a:r>
              <a:rPr lang="ru-RU" dirty="0" smtClean="0"/>
              <a:t>математические операции</a:t>
            </a:r>
          </a:p>
          <a:p>
            <a:r>
              <a:rPr lang="en-US" dirty="0" smtClean="0"/>
              <a:t>Collections, Arrays – </a:t>
            </a:r>
            <a:r>
              <a:rPr lang="ru-RU" dirty="0" smtClean="0"/>
              <a:t>классы для работы  с коллекциями и массивами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Random – </a:t>
            </a:r>
            <a:r>
              <a:rPr lang="ru-RU" dirty="0" smtClean="0"/>
              <a:t>генератор псевдослучайных чисел.</a:t>
            </a:r>
            <a:endParaRPr lang="en-US" dirty="0" smtClean="0"/>
          </a:p>
          <a:p>
            <a:r>
              <a:rPr lang="ru-RU" dirty="0" smtClean="0"/>
              <a:t>Классы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smtClean="0"/>
              <a:t>Pattern/Matcher – </a:t>
            </a:r>
            <a:r>
              <a:rPr lang="ru-RU" dirty="0" smtClean="0"/>
              <a:t>работа со строками и регулярными выражениями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/</a:t>
            </a:r>
            <a:r>
              <a:rPr lang="en-US" dirty="0" err="1" smtClean="0"/>
              <a:t>StringBuffer</a:t>
            </a:r>
            <a:r>
              <a:rPr lang="en-US" dirty="0" smtClean="0"/>
              <a:t> –</a:t>
            </a:r>
            <a:r>
              <a:rPr lang="ru-RU" dirty="0" smtClean="0"/>
              <a:t> склеивание строк по частям. </a:t>
            </a:r>
            <a:r>
              <a:rPr lang="en-US" dirty="0" err="1" smtClean="0"/>
              <a:t>StringBuffer</a:t>
            </a:r>
            <a:r>
              <a:rPr lang="en-US" dirty="0" smtClean="0"/>
              <a:t>- </a:t>
            </a:r>
            <a:r>
              <a:rPr lang="ru-RU" dirty="0" err="1" smtClean="0"/>
              <a:t>потокобезопасный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</a:t>
            </a:r>
            <a:r>
              <a:rPr lang="en-US" dirty="0" smtClean="0"/>
              <a:t>in</a:t>
            </a:r>
            <a:r>
              <a:rPr lang="ru-RU" dirty="0" smtClean="0"/>
              <a:t> и </a:t>
            </a:r>
            <a:r>
              <a:rPr lang="en-US" dirty="0" smtClean="0"/>
              <a:t>out </a:t>
            </a:r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in-variable </a:t>
            </a:r>
            <a:r>
              <a:rPr lang="ru-RU" dirty="0" smtClean="0"/>
              <a:t>– «снабжает» код данными. Или производит их</a:t>
            </a:r>
            <a:r>
              <a:rPr lang="en-US" dirty="0" smtClean="0"/>
              <a:t> - </a:t>
            </a:r>
            <a:r>
              <a:rPr lang="en-US" b="1" dirty="0" smtClean="0"/>
              <a:t>producer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out-variable –</a:t>
            </a:r>
            <a:r>
              <a:rPr lang="ru-RU" dirty="0" smtClean="0"/>
              <a:t>хранит другие – </a:t>
            </a:r>
            <a:r>
              <a:rPr lang="en-US" b="1" dirty="0" smtClean="0"/>
              <a:t>consumer.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PECS – producer – extends, consumer - super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7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Generics.</a:t>
            </a: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и границы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Animals</a:t>
            </a:r>
          </a:p>
          <a:p>
            <a:r>
              <a:rPr lang="ru-RU" dirty="0" smtClean="0"/>
              <a:t>Если у параметра типа </a:t>
            </a:r>
            <a:r>
              <a:rPr lang="en-US" dirty="0" smtClean="0"/>
              <a:t>T </a:t>
            </a:r>
            <a:r>
              <a:rPr lang="ru-RU" dirty="0" smtClean="0"/>
              <a:t>не указана граница, то </a:t>
            </a:r>
          </a:p>
          <a:p>
            <a:pPr lvl="1"/>
            <a:r>
              <a:rPr lang="ru-RU" dirty="0" smtClean="0"/>
              <a:t>Переменная такого типа может</a:t>
            </a:r>
            <a:r>
              <a:rPr lang="en-US" dirty="0" smtClean="0"/>
              <a:t> </a:t>
            </a:r>
            <a:r>
              <a:rPr lang="ru-RU" dirty="0" smtClean="0"/>
              <a:t>безопасно </a:t>
            </a:r>
            <a:r>
              <a:rPr lang="ru-RU" b="1" dirty="0" smtClean="0"/>
              <a:t>читать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Переменная такого типа может безопасно </a:t>
            </a:r>
            <a:r>
              <a:rPr lang="ru-RU" b="1" dirty="0" smtClean="0"/>
              <a:t>записывать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r>
              <a:rPr lang="ru-RU" dirty="0" smtClean="0"/>
              <a:t> и его наследников.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 smtClean="0"/>
              <a:t>указана</a:t>
            </a:r>
            <a:r>
              <a:rPr lang="en-US" dirty="0" smtClean="0"/>
              <a:t> </a:t>
            </a:r>
            <a:r>
              <a:rPr lang="ru-RU" dirty="0" smtClean="0"/>
              <a:t>верхняя граница</a:t>
            </a:r>
            <a:r>
              <a:rPr lang="ru-RU" dirty="0"/>
              <a:t> </a:t>
            </a:r>
            <a:r>
              <a:rPr lang="en-US" dirty="0" smtClean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b="1" dirty="0" smtClean="0"/>
              <a:t>не </a:t>
            </a:r>
            <a:r>
              <a:rPr lang="ru-RU" b="1" dirty="0"/>
              <a:t>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Такой аргумент можно использовать только как </a:t>
            </a:r>
            <a:r>
              <a:rPr lang="ru-RU" b="1" dirty="0" smtClean="0"/>
              <a:t>входной</a:t>
            </a:r>
            <a:r>
              <a:rPr lang="ru-RU" dirty="0" smtClean="0"/>
              <a:t> параметр.</a:t>
            </a:r>
            <a:endParaRPr lang="en-US" dirty="0" smtClean="0"/>
          </a:p>
          <a:p>
            <a:r>
              <a:rPr lang="ru-RU" dirty="0" smtClean="0"/>
              <a:t>Если попытаться использовать как выходной параметр (т.е. использовать в качестве аргумента функции), то такой код </a:t>
            </a:r>
            <a:r>
              <a:rPr lang="ru-RU" b="1" dirty="0" smtClean="0"/>
              <a:t>не скомпилируется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6" y="4434254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super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 smtClean="0"/>
              <a:t>нижняя </a:t>
            </a:r>
            <a:r>
              <a:rPr lang="ru-RU" dirty="0"/>
              <a:t>граница </a:t>
            </a:r>
            <a:r>
              <a:rPr lang="en-US" dirty="0" smtClean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 smtClean="0"/>
              <a:t>не может</a:t>
            </a:r>
            <a:r>
              <a:rPr lang="en-US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 smtClean="0"/>
              <a:t>может</a:t>
            </a:r>
            <a:r>
              <a:rPr lang="ru-RU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 smtClean="0"/>
              <a:t>выходной</a:t>
            </a:r>
            <a:r>
              <a:rPr lang="ru-RU" dirty="0" smtClean="0"/>
              <a:t> </a:t>
            </a:r>
            <a:r>
              <a:rPr lang="ru-RU" dirty="0"/>
              <a:t>параметр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попытаться использовать, как входной параметр (т.е. в качестве возвращаемого значения), то </a:t>
            </a:r>
            <a:r>
              <a:rPr lang="ru-RU" b="1" dirty="0" smtClean="0"/>
              <a:t>всегда будет возвращен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0" y="4702857"/>
            <a:ext cx="623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Границы с интерфейсами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List&lt;? extends Person &amp; Comparable&gt;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Runtime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46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6159663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2206904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Метод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4174745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Runtime getRuntime()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получить ссылку на текущий Runtime-объект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17368886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 exec(String progname) 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2457708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exit(int exitCode)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7204138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freeMemory()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количество свободной памяти (в байтах), доступное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6814379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gc()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Инициирует процесс сборки мусора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25429285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totalMemory()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общее количество памяти (в байтах), доступное JVM.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894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131"/>
            <a:ext cx="8596668" cy="4915947"/>
          </a:xfrm>
        </p:spPr>
        <p:txBody>
          <a:bodyPr/>
          <a:lstStyle/>
          <a:p>
            <a:r>
              <a:rPr lang="ru-RU" dirty="0" smtClean="0"/>
              <a:t>Аналогичен </a:t>
            </a:r>
            <a:r>
              <a:rPr lang="en-US" dirty="0" smtClean="0"/>
              <a:t>Runtime, </a:t>
            </a:r>
            <a:r>
              <a:rPr lang="ru-RU" dirty="0" smtClean="0"/>
              <a:t>но все методы статические</a:t>
            </a:r>
          </a:p>
          <a:p>
            <a:r>
              <a:rPr lang="ru-RU" dirty="0" smtClean="0"/>
              <a:t>Системные переменные</a:t>
            </a:r>
            <a:r>
              <a:rPr lang="en-US" dirty="0" smtClean="0"/>
              <a:t> </a:t>
            </a:r>
            <a:r>
              <a:rPr lang="ru-RU" dirty="0" smtClean="0"/>
              <a:t>и переменные окружения</a:t>
            </a:r>
            <a:endParaRPr lang="ru-RU" dirty="0"/>
          </a:p>
        </p:txBody>
      </p:sp>
      <p:graphicFrame>
        <p:nvGraphicFramePr>
          <p:cNvPr id="4" name="Object 428"/>
          <p:cNvGraphicFramePr>
            <a:graphicFrameLocks noChangeAspect="1"/>
          </p:cNvGraphicFramePr>
          <p:nvPr>
            <p:extLst/>
          </p:nvPr>
        </p:nvGraphicFramePr>
        <p:xfrm>
          <a:off x="1574190" y="2099896"/>
          <a:ext cx="70564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466298" imgH="4552864" progId="Word.Document.8">
                  <p:embed/>
                </p:oleObj>
              </mc:Choice>
              <mc:Fallback>
                <p:oleObj name="Document" r:id="rId3" imgW="6466298" imgH="4552864" progId="Word.Document.8">
                  <p:embed/>
                  <p:pic>
                    <p:nvPicPr>
                      <p:cNvPr id="4" name="Object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90" y="2099896"/>
                        <a:ext cx="7056437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Практики хорошего программирования №3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Неочевидные параметры по умолчанию:</a:t>
            </a:r>
          </a:p>
          <a:p>
            <a:endParaRPr lang="ru-RU" dirty="0"/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Оставить только конструктор с двумя параметрами – тогда конструктор без параметров будет недоступен</a:t>
            </a:r>
          </a:p>
          <a:p>
            <a:pPr lvl="1"/>
            <a:r>
              <a:rPr lang="ru-RU" dirty="0" smtClean="0"/>
              <a:t>Не назначать значений по умолчанию. Использовать </a:t>
            </a:r>
            <a:r>
              <a:rPr lang="en-US" dirty="0" smtClean="0"/>
              <a:t>null </a:t>
            </a:r>
            <a:r>
              <a:rPr lang="ru-RU" dirty="0" smtClean="0"/>
              <a:t>или значения по умолчанию для примитивов (0 и </a:t>
            </a:r>
            <a:r>
              <a:rPr lang="en-US" dirty="0" smtClean="0"/>
              <a:t>false)</a:t>
            </a:r>
          </a:p>
          <a:p>
            <a:pPr lvl="1"/>
            <a:endParaRPr lang="en-US" dirty="0"/>
          </a:p>
          <a:p>
            <a:r>
              <a:rPr lang="ru-RU" dirty="0" smtClean="0"/>
              <a:t>Классы можно делать абстрактными даже без абстрактных методов: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44" y="2261044"/>
            <a:ext cx="19528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41" y="5460318"/>
            <a:ext cx="15527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Практики хорошего программирования №3</a:t>
            </a:r>
            <a:br>
              <a:rPr lang="ru-RU" sz="2800" dirty="0" smtClean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</a:t>
            </a:r>
            <a:r>
              <a:rPr lang="ru-RU" dirty="0" smtClean="0"/>
              <a:t>ответственности – за что отвечает он и только он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 каждого элемента должна быть только одна причина для изменения.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Почему</a:t>
            </a:r>
          </a:p>
          <a:p>
            <a:r>
              <a:rPr lang="ru-RU" dirty="0" smtClean="0"/>
              <a:t>Если у класса только одна ответственность – то он проще и понятнее</a:t>
            </a:r>
          </a:p>
          <a:p>
            <a:r>
              <a:rPr lang="ru-RU" dirty="0" smtClean="0"/>
              <a:t>Этот класс используется в меньшем количестве коде</a:t>
            </a:r>
          </a:p>
          <a:p>
            <a:r>
              <a:rPr lang="ru-RU" dirty="0" smtClean="0"/>
              <a:t>Это ослабляет связи между классами</a:t>
            </a:r>
          </a:p>
          <a:p>
            <a:r>
              <a:rPr lang="ru-RU" dirty="0" smtClean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6708</TotalTime>
  <Words>2983</Words>
  <Application>Microsoft Office PowerPoint</Application>
  <PresentationFormat>Widescreen</PresentationFormat>
  <Paragraphs>415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Trebuchet MS</vt:lpstr>
      <vt:lpstr>Wingdings 3</vt:lpstr>
      <vt:lpstr>Facet</vt:lpstr>
      <vt:lpstr>Document</vt:lpstr>
      <vt:lpstr>Основная библиотека</vt:lpstr>
      <vt:lpstr>Основная библиотека. Object</vt:lpstr>
      <vt:lpstr>equals hashCode</vt:lpstr>
      <vt:lpstr>finalize</vt:lpstr>
      <vt:lpstr>Вспомогательные классы </vt:lpstr>
      <vt:lpstr>Класс Runtime</vt:lpstr>
      <vt:lpstr>Класс System</vt:lpstr>
      <vt:lpstr>Практики хорошего программирования №3</vt:lpstr>
      <vt:lpstr>Практики хорошего программирования №3 Single Responsibility Principle (SRP)</vt:lpstr>
      <vt:lpstr>Концепции Loose Coupling и high cohesion</vt:lpstr>
      <vt:lpstr>Generics(обощения)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Коллекции. Time-Complexity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Границы extends/super</vt:lpstr>
      <vt:lpstr>Generics. Полиморфизм</vt:lpstr>
      <vt:lpstr>Про in и out переменные. </vt:lpstr>
      <vt:lpstr>Generics.Полиморфизм и границы типов</vt:lpstr>
      <vt:lpstr>Generics.Полиморфизм и границы типов Extends</vt:lpstr>
      <vt:lpstr>Generics.Полиморфизм и границы типов super</vt:lpstr>
      <vt:lpstr>Generics. Границы с интерфейсами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113</cp:revision>
  <dcterms:created xsi:type="dcterms:W3CDTF">2020-05-17T13:08:02Z</dcterms:created>
  <dcterms:modified xsi:type="dcterms:W3CDTF">2020-07-10T08:59:01Z</dcterms:modified>
</cp:coreProperties>
</file>