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1" r:id="rId1"/>
  </p:sldMasterIdLst>
  <p:sldIdLst>
    <p:sldId id="256" r:id="rId2"/>
    <p:sldId id="281" r:id="rId3"/>
    <p:sldId id="288" r:id="rId4"/>
    <p:sldId id="282" r:id="rId5"/>
    <p:sldId id="283" r:id="rId6"/>
    <p:sldId id="285" r:id="rId7"/>
    <p:sldId id="286" r:id="rId8"/>
    <p:sldId id="287" r:id="rId9"/>
    <p:sldId id="289" r:id="rId10"/>
    <p:sldId id="290" r:id="rId11"/>
    <p:sldId id="263" r:id="rId12"/>
    <p:sldId id="291" r:id="rId13"/>
    <p:sldId id="292" r:id="rId14"/>
    <p:sldId id="293" r:id="rId15"/>
    <p:sldId id="294" r:id="rId16"/>
    <p:sldId id="295" r:id="rId17"/>
    <p:sldId id="322" r:id="rId18"/>
    <p:sldId id="321" r:id="rId19"/>
    <p:sldId id="320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24" r:id="rId40"/>
    <p:sldId id="279" r:id="rId41"/>
    <p:sldId id="323" r:id="rId42"/>
    <p:sldId id="280" r:id="rId43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1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84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4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8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89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48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0820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3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8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6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7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0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2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70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40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ru/download/help/path.xml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github/collaborating-with-issues-and-pull-requests/syncing-a-fork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index.html" TargetMode="Externa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adorange/mera_se_0620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160000" y="2160000"/>
            <a:ext cx="5478120" cy="85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5400" spc="-1" dirty="0">
                <a:latin typeface="Arial"/>
              </a:rPr>
              <a:t>Введение в </a:t>
            </a:r>
            <a:r>
              <a:rPr lang="ru-RU" sz="5400" spc="-1" dirty="0" err="1">
                <a:latin typeface="Arial"/>
              </a:rPr>
              <a:t>Java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Байткод</a:t>
            </a:r>
            <a:r>
              <a:rPr lang="en-US" dirty="0"/>
              <a:t> </a:t>
            </a:r>
            <a:r>
              <a:rPr lang="ru-RU" dirty="0"/>
              <a:t>и переносимость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472665"/>
            <a:ext cx="9071640" cy="45046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Как пишутся </a:t>
            </a:r>
            <a:r>
              <a:rPr lang="ru-RU" dirty="0" err="1" smtClean="0">
                <a:solidFill>
                  <a:schemeClr val="tx1"/>
                </a:solidFill>
              </a:rPr>
              <a:t>Java</a:t>
            </a:r>
            <a:r>
              <a:rPr lang="ru-RU" dirty="0" smtClean="0">
                <a:solidFill>
                  <a:schemeClr val="tx1"/>
                </a:solidFill>
              </a:rPr>
              <a:t>-программы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Код на </a:t>
            </a:r>
            <a:r>
              <a:rPr lang="ru-RU" dirty="0" err="1" smtClean="0">
                <a:solidFill>
                  <a:schemeClr val="tx1"/>
                </a:solidFill>
              </a:rPr>
              <a:t>Java</a:t>
            </a:r>
            <a:r>
              <a:rPr lang="ru-RU" dirty="0" smtClean="0">
                <a:solidFill>
                  <a:schemeClr val="tx1"/>
                </a:solidFill>
              </a:rPr>
              <a:t> преобразуется компилятором в </a:t>
            </a:r>
            <a:r>
              <a:rPr lang="ru-RU" b="1" dirty="0" smtClean="0">
                <a:solidFill>
                  <a:schemeClr val="tx1"/>
                </a:solidFill>
              </a:rPr>
              <a:t>байт-код</a:t>
            </a:r>
            <a:r>
              <a:rPr lang="ru-RU" dirty="0" smtClean="0">
                <a:solidFill>
                  <a:schemeClr val="tx1"/>
                </a:solidFill>
              </a:rPr>
              <a:t> – </a:t>
            </a:r>
            <a:r>
              <a:rPr lang="ru-RU" dirty="0" err="1" smtClean="0">
                <a:solidFill>
                  <a:schemeClr val="tx1"/>
                </a:solidFill>
              </a:rPr>
              <a:t>платформонезависимый</a:t>
            </a:r>
            <a:r>
              <a:rPr lang="ru-RU" dirty="0" smtClean="0">
                <a:solidFill>
                  <a:schemeClr val="tx1"/>
                </a:solidFill>
              </a:rPr>
              <a:t> код, который может исполняться JVM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JVM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это специальная программа(в машинных кодах), которая знает, как выполнять байт-код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запуска "обычных" программ не нужно ничего</a:t>
            </a:r>
            <a:r>
              <a:rPr lang="ru-RU" dirty="0" smtClean="0">
                <a:solidFill>
                  <a:schemeClr val="tx1"/>
                </a:solidFill>
              </a:rPr>
              <a:t>,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запуска </a:t>
            </a:r>
            <a:r>
              <a:rPr lang="ru-RU" b="1" dirty="0" err="1">
                <a:solidFill>
                  <a:schemeClr val="tx1"/>
                </a:solidFill>
              </a:rPr>
              <a:t>Java</a:t>
            </a:r>
            <a:r>
              <a:rPr lang="ru-RU" b="1" dirty="0">
                <a:solidFill>
                  <a:schemeClr val="tx1"/>
                </a:solidFill>
              </a:rPr>
              <a:t>-программ</a:t>
            </a:r>
            <a:r>
              <a:rPr lang="ru-RU" dirty="0">
                <a:solidFill>
                  <a:schemeClr val="tx1"/>
                </a:solidFill>
              </a:rPr>
              <a:t> – нужна </a:t>
            </a:r>
            <a:r>
              <a:rPr lang="ru-RU" b="1" dirty="0">
                <a:solidFill>
                  <a:schemeClr val="tx1"/>
                </a:solidFill>
              </a:rPr>
              <a:t>JVM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Начиная с </a:t>
            </a:r>
            <a:r>
              <a:rPr lang="en-US" dirty="0" smtClean="0">
                <a:solidFill>
                  <a:schemeClr val="tx1"/>
                </a:solidFill>
              </a:rPr>
              <a:t>Java 9 </a:t>
            </a:r>
            <a:r>
              <a:rPr lang="ru-RU" dirty="0" smtClean="0">
                <a:solidFill>
                  <a:schemeClr val="tx1"/>
                </a:solidFill>
              </a:rPr>
              <a:t>существует возможность создания приложений, которые не требуют установки отдельной </a:t>
            </a:r>
            <a:r>
              <a:rPr lang="en-US" dirty="0" smtClean="0">
                <a:solidFill>
                  <a:schemeClr val="tx1"/>
                </a:solidFill>
              </a:rPr>
              <a:t>JVM</a:t>
            </a:r>
            <a:r>
              <a:rPr lang="ru-RU" dirty="0" smtClean="0">
                <a:solidFill>
                  <a:schemeClr val="tx1"/>
                </a:solidFill>
              </a:rPr>
              <a:t> – она поставляется вместе с самим приложением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>
                <a:latin typeface="Arial"/>
              </a:rPr>
              <a:t>HelloWorld</a:t>
            </a:r>
            <a:endParaRPr/>
          </a:p>
        </p:txBody>
      </p:sp>
      <p:pic>
        <p:nvPicPr>
          <p:cNvPr id="53" name="Picture 4" descr="Hello70"/>
          <p:cNvPicPr/>
          <p:nvPr/>
        </p:nvPicPr>
        <p:blipFill>
          <a:blip r:embed="rId2"/>
          <a:stretch/>
        </p:blipFill>
        <p:spPr>
          <a:xfrm>
            <a:off x="-75335" y="1890739"/>
            <a:ext cx="10155960" cy="362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окружения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50987"/>
            <a:ext cx="9071640" cy="3173399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Скачать JDK ( не JRE)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chemeClr val="tx1"/>
                </a:solidFill>
                <a:hlinkClick r:id="rId2"/>
              </a:rPr>
              <a:t>www.oracle.com/technetwork/java/javase/downloads/jdk8-downloads-2133151.html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Открыть командную строку и набрать </a:t>
            </a:r>
            <a:r>
              <a:rPr lang="ru-RU" dirty="0" err="1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 -</a:t>
            </a:r>
            <a:r>
              <a:rPr lang="ru-RU" dirty="0" err="1">
                <a:solidFill>
                  <a:schemeClr val="tx1"/>
                </a:solidFill>
              </a:rPr>
              <a:t>version</a:t>
            </a:r>
            <a:endParaRPr lang="ru-RU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Если </a:t>
            </a:r>
            <a:r>
              <a:rPr lang="ru-RU" dirty="0" err="1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 не найдена – прописать путь к ней в PATH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ru-RU" dirty="0" smtClean="0">
                <a:solidFill>
                  <a:schemeClr val="tx1"/>
                </a:solidFill>
                <a:hlinkClick r:id="rId3"/>
              </a:rPr>
              <a:t>www.java.com/ru/download/help/path.xml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endParaRPr lang="ru-RU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ru-RU" dirty="0"/>
              <a:t>своими руками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563480"/>
            <a:ext cx="9071640" cy="399992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Создаем текстовый файл </a:t>
            </a:r>
            <a:r>
              <a:rPr lang="en-US" dirty="0">
                <a:solidFill>
                  <a:schemeClr val="tx1"/>
                </a:solidFill>
              </a:rPr>
              <a:t>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Пишем в него текст программы и сохраняем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Вызываем </a:t>
            </a:r>
            <a:r>
              <a:rPr lang="en-US" dirty="0" err="1">
                <a:solidFill>
                  <a:schemeClr val="tx1"/>
                </a:solidFill>
              </a:rPr>
              <a:t>java</a:t>
            </a: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Появляется </a:t>
            </a:r>
            <a:r>
              <a:rPr lang="en-US" dirty="0" err="1">
                <a:solidFill>
                  <a:schemeClr val="tx1"/>
                </a:solidFill>
              </a:rPr>
              <a:t>Hello.class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java </a:t>
            </a:r>
            <a:r>
              <a:rPr lang="en-US" dirty="0" smtClean="0">
                <a:solidFill>
                  <a:schemeClr val="tx1"/>
                </a:solidFill>
              </a:rPr>
              <a:t>Hello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Начиная с </a:t>
            </a:r>
            <a:r>
              <a:rPr lang="en-US" b="1" dirty="0" smtClean="0">
                <a:solidFill>
                  <a:schemeClr val="tx1"/>
                </a:solidFill>
              </a:rPr>
              <a:t>Java 11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появилась возможность запускать </a:t>
            </a:r>
            <a:r>
              <a:rPr lang="en-US" dirty="0" smtClean="0">
                <a:solidFill>
                  <a:schemeClr val="tx1"/>
                </a:solidFill>
              </a:rPr>
              <a:t>*.</a:t>
            </a:r>
            <a:r>
              <a:rPr lang="en-US" b="1" dirty="0" smtClean="0">
                <a:solidFill>
                  <a:schemeClr val="tx1"/>
                </a:solidFill>
              </a:rPr>
              <a:t>java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файлы сразу,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б</a:t>
            </a:r>
            <a:r>
              <a:rPr lang="ru-RU" dirty="0" smtClean="0">
                <a:solidFill>
                  <a:schemeClr val="tx1"/>
                </a:solidFill>
              </a:rPr>
              <a:t>ез промежуточного шага с компиляцией.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563480"/>
            <a:ext cx="9071640" cy="5014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Для удобства </a:t>
            </a:r>
            <a:r>
              <a:rPr lang="ru-RU" sz="1600" dirty="0" smtClean="0"/>
              <a:t>программирования используют </a:t>
            </a:r>
            <a:r>
              <a:rPr lang="en-US" sz="1600" b="1" dirty="0"/>
              <a:t>IDE</a:t>
            </a:r>
            <a:r>
              <a:rPr lang="en-US" sz="1600" dirty="0"/>
              <a:t>  - Integrated Development </a:t>
            </a:r>
            <a:r>
              <a:rPr lang="en-US" sz="1600" dirty="0" smtClean="0"/>
              <a:t>Environment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Среда разработки объединяет несколько вещей:</a:t>
            </a:r>
          </a:p>
          <a:p>
            <a:pPr lvl="1"/>
            <a:r>
              <a:rPr lang="ru-RU" sz="1600" dirty="0" smtClean="0"/>
              <a:t>Редактор текста</a:t>
            </a:r>
          </a:p>
          <a:p>
            <a:pPr lvl="1"/>
            <a:r>
              <a:rPr lang="ru-RU" sz="1600" dirty="0" smtClean="0"/>
              <a:t>Статический анализатор кода</a:t>
            </a:r>
          </a:p>
          <a:p>
            <a:pPr lvl="1"/>
            <a:r>
              <a:rPr lang="ru-RU" sz="1600" dirty="0" smtClean="0"/>
              <a:t>Компилятор</a:t>
            </a:r>
          </a:p>
          <a:p>
            <a:pPr lvl="1"/>
            <a:r>
              <a:rPr lang="ru-RU" sz="1600" dirty="0" smtClean="0"/>
              <a:t>Отладчик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Для </a:t>
            </a:r>
            <a:r>
              <a:rPr lang="en-US" sz="1600" dirty="0"/>
              <a:t>Java </a:t>
            </a:r>
            <a:r>
              <a:rPr lang="ru-RU" sz="1600" dirty="0" smtClean="0"/>
              <a:t>существуют </a:t>
            </a:r>
            <a:r>
              <a:rPr lang="ru-RU" sz="1600" dirty="0"/>
              <a:t>несколько распространенных:</a:t>
            </a:r>
          </a:p>
          <a:p>
            <a:pPr lvl="1"/>
            <a:r>
              <a:rPr lang="en-US" sz="1600" dirty="0"/>
              <a:t>Eclipse</a:t>
            </a:r>
          </a:p>
          <a:p>
            <a:pPr lvl="1"/>
            <a:r>
              <a:rPr lang="en-US" sz="1600" dirty="0"/>
              <a:t>IntelliJ IDEA</a:t>
            </a:r>
          </a:p>
          <a:p>
            <a:pPr lvl="1"/>
            <a:r>
              <a:rPr lang="en-US" sz="1600" dirty="0" err="1" smtClean="0"/>
              <a:t>Netbeans</a:t>
            </a:r>
            <a:endParaRPr lang="ru-RU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Мы используем </a:t>
            </a:r>
            <a:r>
              <a:rPr lang="en-US" sz="1600" dirty="0" smtClean="0"/>
              <a:t>IntelliJ </a:t>
            </a:r>
            <a:r>
              <a:rPr lang="en-US" sz="1600" dirty="0"/>
              <a:t>IDEA </a:t>
            </a:r>
            <a:r>
              <a:rPr lang="ru-RU" sz="1600" dirty="0"/>
              <a:t>	</a:t>
            </a:r>
            <a:r>
              <a:rPr lang="en-US" sz="1600" dirty="0">
                <a:hlinkClick r:id="rId2"/>
              </a:rPr>
              <a:t>https://www.jetbrains.com/idea/download/#</a:t>
            </a:r>
            <a:r>
              <a:rPr lang="en-US" sz="1600" dirty="0" smtClean="0">
                <a:hlinkClick r:id="rId2"/>
              </a:rPr>
              <a:t>section=windows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97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конструкции </a:t>
            </a:r>
            <a:r>
              <a:rPr lang="ru-RU" dirty="0" smtClean="0"/>
              <a:t>языка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534381"/>
            <a:ext cx="9071640" cy="1262160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  <a:p>
            <a:r>
              <a:rPr lang="ru-RU" dirty="0"/>
              <a:t>Переменные</a:t>
            </a:r>
          </a:p>
          <a:p>
            <a:r>
              <a:rPr lang="ru-RU" dirty="0"/>
              <a:t>Методы</a:t>
            </a:r>
          </a:p>
          <a:p>
            <a:r>
              <a:rPr lang="ru-RU" dirty="0"/>
              <a:t>Классы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 smtClean="0">
                <a:latin typeface="Arial"/>
              </a:rPr>
              <a:t>Переменные. Типы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6998" y="1270535"/>
            <a:ext cx="9071640" cy="6179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Переменные </a:t>
            </a:r>
            <a:r>
              <a:rPr lang="ru-RU" sz="2000" dirty="0"/>
              <a:t>хранят </a:t>
            </a:r>
            <a:r>
              <a:rPr lang="ru-RU" sz="2000" dirty="0" smtClean="0"/>
              <a:t>что-то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У переменной всегда </a:t>
            </a:r>
            <a:r>
              <a:rPr lang="ru-RU" sz="2000" dirty="0" smtClean="0">
                <a:solidFill>
                  <a:schemeClr val="tx1"/>
                </a:solidFill>
              </a:rPr>
              <a:t>есть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тип</a:t>
            </a:r>
            <a:r>
              <a:rPr lang="ru-RU" sz="2000" dirty="0">
                <a:solidFill>
                  <a:schemeClr val="tx1"/>
                </a:solidFill>
              </a:rPr>
              <a:t> – "описание", того, что хранится в переменной.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имя</a:t>
            </a:r>
            <a:r>
              <a:rPr lang="ru-RU" sz="2000" dirty="0" smtClean="0">
                <a:solidFill>
                  <a:schemeClr val="tx1"/>
                </a:solidFill>
              </a:rPr>
              <a:t> – с помощью которой к переменной можно обращаться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Примеры </a:t>
            </a:r>
            <a:r>
              <a:rPr lang="ru-RU" sz="2000" dirty="0"/>
              <a:t>типов: </a:t>
            </a:r>
            <a:endParaRPr lang="en-US" sz="2000" dirty="0" smtClean="0"/>
          </a:p>
          <a:p>
            <a:pPr lvl="1"/>
            <a:r>
              <a:rPr lang="ru-RU" b="1" dirty="0" err="1" smtClean="0"/>
              <a:t>String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</a:p>
          <a:p>
            <a:pPr lvl="1"/>
            <a:r>
              <a:rPr lang="en-US" b="1" dirty="0" smtClean="0"/>
              <a:t>Boolean</a:t>
            </a:r>
            <a:r>
              <a:rPr lang="en-US" dirty="0" smtClean="0"/>
              <a:t> – </a:t>
            </a:r>
            <a:r>
              <a:rPr lang="ru-RU" dirty="0" smtClean="0"/>
              <a:t>логический тип истина\ложь (</a:t>
            </a:r>
            <a:r>
              <a:rPr lang="en-US" dirty="0" smtClean="0"/>
              <a:t>true\false)</a:t>
            </a:r>
            <a:r>
              <a:rPr lang="ru-RU" dirty="0" smtClean="0"/>
              <a:t> </a:t>
            </a:r>
          </a:p>
          <a:p>
            <a:pPr lvl="1"/>
            <a:r>
              <a:rPr lang="en-US" b="1" dirty="0" smtClean="0"/>
              <a:t>Number</a:t>
            </a:r>
            <a:r>
              <a:rPr lang="en-US" dirty="0" smtClean="0"/>
              <a:t> –</a:t>
            </a:r>
            <a:r>
              <a:rPr lang="ru-RU" dirty="0" smtClean="0"/>
              <a:t> числа</a:t>
            </a:r>
            <a:r>
              <a:rPr lang="en-US" dirty="0" smtClean="0"/>
              <a:t>:</a:t>
            </a:r>
          </a:p>
          <a:p>
            <a:pPr lvl="2"/>
            <a:r>
              <a:rPr lang="ru-RU" b="1" dirty="0" err="1" smtClean="0"/>
              <a:t>Integer</a:t>
            </a:r>
            <a:r>
              <a:rPr lang="en-US" dirty="0" smtClean="0"/>
              <a:t> – </a:t>
            </a:r>
            <a:r>
              <a:rPr lang="ru-RU" dirty="0" smtClean="0"/>
              <a:t>целое число, 4 байта</a:t>
            </a:r>
          </a:p>
          <a:p>
            <a:pPr lvl="2"/>
            <a:r>
              <a:rPr lang="en-US" b="1" dirty="0" smtClean="0"/>
              <a:t>Long</a:t>
            </a:r>
            <a:r>
              <a:rPr lang="en-US" dirty="0" smtClean="0"/>
              <a:t> – </a:t>
            </a:r>
            <a:r>
              <a:rPr lang="ru-RU" dirty="0" smtClean="0"/>
              <a:t>целое число, 8 байт</a:t>
            </a:r>
            <a:endParaRPr lang="en-US" dirty="0" smtClean="0"/>
          </a:p>
          <a:p>
            <a:pPr lvl="2"/>
            <a:r>
              <a:rPr lang="en-US" b="1" dirty="0" smtClean="0"/>
              <a:t>Float</a:t>
            </a:r>
            <a:r>
              <a:rPr lang="en-US" dirty="0" smtClean="0"/>
              <a:t> – </a:t>
            </a:r>
            <a:r>
              <a:rPr lang="ru-RU" dirty="0" smtClean="0"/>
              <a:t>число с плавающей запятой, 4 байта</a:t>
            </a:r>
          </a:p>
          <a:p>
            <a:pPr lvl="2"/>
            <a:r>
              <a:rPr lang="en-US" b="1" dirty="0" smtClean="0"/>
              <a:t>Double</a:t>
            </a:r>
            <a:r>
              <a:rPr lang="ru-RU" dirty="0" smtClean="0"/>
              <a:t> число </a:t>
            </a:r>
            <a:r>
              <a:rPr lang="ru-RU" dirty="0"/>
              <a:t>с плавающей </a:t>
            </a:r>
            <a:r>
              <a:rPr lang="ru-RU" dirty="0" smtClean="0"/>
              <a:t>запятой, 8 байтов</a:t>
            </a:r>
          </a:p>
          <a:p>
            <a:pPr lvl="2"/>
            <a:r>
              <a:rPr lang="en-US" b="1" dirty="0" err="1" smtClean="0"/>
              <a:t>BigInteger</a:t>
            </a:r>
            <a:r>
              <a:rPr lang="en-US" dirty="0" smtClean="0"/>
              <a:t> – </a:t>
            </a:r>
            <a:r>
              <a:rPr lang="ru-RU" dirty="0" smtClean="0"/>
              <a:t>целое число, без ограничения на размер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 – </a:t>
            </a:r>
            <a:r>
              <a:rPr lang="ru-RU" dirty="0" smtClean="0"/>
              <a:t>файл и его описание.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b="1" dirty="0" err="1" smtClean="0"/>
              <a:t>ArrayList</a:t>
            </a:r>
            <a:r>
              <a:rPr lang="en-US" dirty="0" smtClean="0"/>
              <a:t> – </a:t>
            </a:r>
            <a:r>
              <a:rPr lang="ru-RU" dirty="0" smtClean="0"/>
              <a:t>список на основе массива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252" y="-29175"/>
            <a:ext cx="9071640" cy="1262160"/>
          </a:xfrm>
        </p:spPr>
        <p:txBody>
          <a:bodyPr/>
          <a:lstStyle/>
          <a:p>
            <a:r>
              <a:rPr lang="ru-RU" dirty="0"/>
              <a:t>Переменные. Объявление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9497" y="932400"/>
            <a:ext cx="9071640" cy="606949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Кроме типа, у переменной есть имя.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Чтобы использовать переменную нужно её сначала объявить, 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а потом присвоить значение.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Объявление можно объединить с присваиванием: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7" y="3499250"/>
            <a:ext cx="7565901" cy="1236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6" y="5479399"/>
            <a:ext cx="7565901" cy="7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Использование.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71377" y="1563480"/>
            <a:ext cx="9071640" cy="41539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Использовать переменные можно по разному: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Использовать встроенные операторы языка (например, арифметические операции)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«Скопировать» одну переменную в другую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Передать в качестве аргумента в метод.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Если переменные объектного типа – у этих переменных можно вызывать </a:t>
            </a:r>
            <a:r>
              <a:rPr lang="ru-RU" b="1" dirty="0">
                <a:solidFill>
                  <a:schemeClr val="tx1"/>
                </a:solidFill>
              </a:rPr>
              <a:t>методы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9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r>
              <a:rPr lang="ru-RU" dirty="0"/>
              <a:t>. Сравнение.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291815"/>
            <a:ext cx="9071640" cy="3195587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Оператор == проверяет, являются ли две переменные ссылкой на один и тот же объект. </a:t>
            </a: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Если нужно проверить не равенство ссылок, а равенство объектов,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то нужно использовать метод </a:t>
            </a:r>
            <a:r>
              <a:rPr lang="ru-RU" sz="1400" dirty="0" err="1">
                <a:solidFill>
                  <a:schemeClr val="tx1"/>
                </a:solidFill>
              </a:rPr>
              <a:t>equals</a:t>
            </a:r>
            <a:r>
              <a:rPr lang="ru-RU" sz="1400" dirty="0">
                <a:solidFill>
                  <a:schemeClr val="tx1"/>
                </a:solidFill>
              </a:rPr>
              <a:t>, который есть у любого объекта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85" y="2662748"/>
            <a:ext cx="5339067" cy="1298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85" y="5035733"/>
            <a:ext cx="5333394" cy="14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927989"/>
            <a:ext cx="9071640" cy="4646066"/>
          </a:xfrm>
        </p:spPr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ru-RU" dirty="0" smtClean="0"/>
              <a:t>Синтаксис</a:t>
            </a:r>
          </a:p>
          <a:p>
            <a:pPr lvl="1"/>
            <a:r>
              <a:rPr lang="ru-RU" dirty="0" smtClean="0"/>
              <a:t>ООП</a:t>
            </a:r>
          </a:p>
          <a:p>
            <a:pPr lvl="1"/>
            <a:r>
              <a:rPr lang="ru-RU" dirty="0" smtClean="0"/>
              <a:t>Обобщения (</a:t>
            </a:r>
            <a:r>
              <a:rPr lang="en-US" dirty="0" smtClean="0"/>
              <a:t>Generics)</a:t>
            </a:r>
            <a:endParaRPr lang="ru-RU" dirty="0" smtClean="0"/>
          </a:p>
          <a:p>
            <a:pPr lvl="1"/>
            <a:r>
              <a:rPr lang="ru-RU" dirty="0" smtClean="0"/>
              <a:t>Основная библиотека</a:t>
            </a:r>
          </a:p>
          <a:p>
            <a:pPr lvl="1"/>
            <a:r>
              <a:rPr lang="ru-RU" dirty="0" err="1" smtClean="0"/>
              <a:t>Многопоточность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Разработка ПО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ru-RU" dirty="0" smtClean="0"/>
              <a:t>Паттерны проектирования</a:t>
            </a:r>
          </a:p>
          <a:p>
            <a:pPr lvl="1"/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будем проходить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3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операторы. Арифметические операции.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769040"/>
            <a:ext cx="7022956" cy="50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(функции)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06608"/>
            <a:ext cx="9071640" cy="2374503"/>
          </a:xfrm>
        </p:spPr>
        <p:txBody>
          <a:bodyPr>
            <a:normAutofit lnSpcReduction="10000"/>
          </a:bodyPr>
          <a:lstStyle/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Если переменные просто хранят данные, то методы </a:t>
            </a:r>
            <a:r>
              <a:rPr lang="ru-RU" sz="1800" b="1" dirty="0" smtClean="0">
                <a:solidFill>
                  <a:schemeClr val="tx1"/>
                </a:solidFill>
              </a:rPr>
              <a:t>что-то</a:t>
            </a:r>
            <a:r>
              <a:rPr lang="ru-RU" sz="1800" dirty="0" smtClean="0">
                <a:solidFill>
                  <a:schemeClr val="tx1"/>
                </a:solidFill>
              </a:rPr>
              <a:t> с этими данными делают.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Что конкретно делает метод полностью зависит от его реализации.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Например, метод </a:t>
            </a:r>
            <a:r>
              <a:rPr lang="en-US" sz="18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800" dirty="0" smtClean="0">
                <a:solidFill>
                  <a:schemeClr val="tx1"/>
                </a:solidFill>
              </a:rPr>
              <a:t>(&lt;</a:t>
            </a:r>
            <a:r>
              <a:rPr lang="ru-RU" sz="1800" dirty="0" smtClean="0">
                <a:solidFill>
                  <a:schemeClr val="tx1"/>
                </a:solidFill>
              </a:rPr>
              <a:t>аргументы</a:t>
            </a:r>
            <a:r>
              <a:rPr lang="en-US" sz="1800" dirty="0" smtClean="0">
                <a:solidFill>
                  <a:schemeClr val="tx1"/>
                </a:solidFill>
              </a:rPr>
              <a:t>&gt;) </a:t>
            </a:r>
            <a:r>
              <a:rPr lang="ru-RU" sz="1800" dirty="0" smtClean="0">
                <a:solidFill>
                  <a:schemeClr val="tx1"/>
                </a:solidFill>
              </a:rPr>
              <a:t>печатает аргументы на стандартный вывод (обычно это консоль) </a:t>
            </a:r>
            <a:br>
              <a:rPr lang="ru-RU" sz="1800" dirty="0" smtClean="0">
                <a:solidFill>
                  <a:schemeClr val="tx1"/>
                </a:solidFill>
              </a:rPr>
            </a:br>
            <a:endParaRPr lang="ru-RU" sz="1800" dirty="0" smtClean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6" y="4216183"/>
            <a:ext cx="6827381" cy="12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 Определение.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6998" y="1754734"/>
            <a:ext cx="9148642" cy="414555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Чтобы определить метод, нужно задать: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Тип возвращаемого значения</a:t>
            </a:r>
            <a:r>
              <a:rPr lang="ru-RU" dirty="0" smtClean="0"/>
              <a:t>. Если метод ничего не возвращает – используется специальное слово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endParaRPr lang="ru-RU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Имя</a:t>
            </a:r>
            <a:r>
              <a:rPr lang="ru-RU" dirty="0" smtClean="0"/>
              <a:t> метода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Список </a:t>
            </a:r>
            <a:r>
              <a:rPr lang="ru-RU" b="1" dirty="0" smtClean="0"/>
              <a:t>аргументов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Может быть пустым.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Модификаторы</a:t>
            </a:r>
            <a:r>
              <a:rPr lang="ru-RU" dirty="0" smtClean="0"/>
              <a:t> </a:t>
            </a:r>
            <a:r>
              <a:rPr lang="en-US" dirty="0" smtClean="0"/>
              <a:t>[final, static, public, abstract]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503972" lvl="1" indent="0">
              <a:buNone/>
            </a:pPr>
            <a:r>
              <a:rPr lang="en-US" sz="1400" dirty="0" smtClean="0"/>
              <a:t>[</a:t>
            </a:r>
            <a:r>
              <a:rPr lang="ru-RU" sz="1400" dirty="0" smtClean="0"/>
              <a:t>модификаторы</a:t>
            </a:r>
            <a:r>
              <a:rPr lang="en-US" sz="1400" dirty="0" smtClean="0"/>
              <a:t>]</a:t>
            </a:r>
            <a:r>
              <a:rPr lang="ru-RU" sz="1400" dirty="0" smtClean="0"/>
              <a:t> </a:t>
            </a:r>
            <a:r>
              <a:rPr lang="en-US" sz="1400" dirty="0" smtClean="0"/>
              <a:t>[</a:t>
            </a:r>
            <a:r>
              <a:rPr lang="ru-RU" sz="1400" dirty="0" smtClean="0"/>
              <a:t>ТИП ВОЗВРАЩАЕМОГО ЗНАЧЕНИЯ</a:t>
            </a:r>
            <a:r>
              <a:rPr lang="en-US" sz="1400" dirty="0" smtClean="0"/>
              <a:t>]</a:t>
            </a:r>
            <a:r>
              <a:rPr lang="ru-RU" sz="1400" dirty="0" smtClean="0"/>
              <a:t> </a:t>
            </a:r>
            <a:r>
              <a:rPr lang="ru-RU" sz="1400" dirty="0" err="1" smtClean="0">
                <a:solidFill>
                  <a:srgbClr val="FF0000"/>
                </a:solidFill>
              </a:rPr>
              <a:t>имяМетода</a:t>
            </a:r>
            <a:r>
              <a:rPr lang="ru-RU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[</a:t>
            </a:r>
            <a:r>
              <a:rPr lang="ru-RU" sz="1400" dirty="0" smtClean="0">
                <a:solidFill>
                  <a:srgbClr val="FF0000"/>
                </a:solidFill>
              </a:rPr>
              <a:t>Тип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Аргумента</a:t>
            </a:r>
            <a:r>
              <a:rPr lang="en-US" sz="1400" dirty="0" smtClean="0">
                <a:solidFill>
                  <a:srgbClr val="FF0000"/>
                </a:solidFill>
              </a:rPr>
              <a:t> #</a:t>
            </a:r>
            <a:r>
              <a:rPr lang="ru-RU" sz="1400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r>
              <a:rPr lang="ru-RU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err="1" smtClean="0">
                <a:solidFill>
                  <a:srgbClr val="FF0000"/>
                </a:solidFill>
              </a:rPr>
              <a:t>имяАргумента</a:t>
            </a:r>
            <a:r>
              <a:rPr lang="en-US" sz="1400" dirty="0" smtClean="0">
                <a:solidFill>
                  <a:srgbClr val="FF0000"/>
                </a:solidFill>
              </a:rPr>
              <a:t> #1</a:t>
            </a:r>
            <a:r>
              <a:rPr lang="ru-RU" sz="1400" dirty="0" smtClean="0">
                <a:solidFill>
                  <a:srgbClr val="FF0000"/>
                </a:solidFill>
              </a:rPr>
              <a:t>,)</a:t>
            </a:r>
            <a:r>
              <a:rPr lang="ru-RU" sz="1400" dirty="0" smtClean="0"/>
              <a:t> </a:t>
            </a:r>
            <a:r>
              <a:rPr lang="en-US" sz="1400" dirty="0" smtClean="0"/>
              <a:t>{</a:t>
            </a:r>
          </a:p>
          <a:p>
            <a:pPr marL="503972" lvl="1" indent="0">
              <a:buNone/>
            </a:pPr>
            <a:r>
              <a:rPr lang="en-US" sz="1400" dirty="0" smtClean="0"/>
              <a:t>    // </a:t>
            </a:r>
            <a:r>
              <a:rPr lang="ru-RU" sz="1400" dirty="0" smtClean="0"/>
              <a:t>реализация</a:t>
            </a:r>
            <a:endParaRPr lang="en-US" sz="1400" dirty="0"/>
          </a:p>
          <a:p>
            <a:pPr marL="503972" lvl="1" indent="0">
              <a:buNone/>
            </a:pPr>
            <a:r>
              <a:rPr lang="en-US" sz="1400" dirty="0" smtClean="0"/>
              <a:t>}</a:t>
            </a:r>
            <a:endParaRPr lang="ru-RU" sz="1400" dirty="0" smtClean="0"/>
          </a:p>
          <a:p>
            <a:pPr marL="503972" lvl="1" indent="0">
              <a:buNone/>
            </a:pPr>
            <a:endParaRPr lang="ru-RU" sz="1400" dirty="0"/>
          </a:p>
          <a:p>
            <a:pPr marL="503972" lvl="1" indent="0">
              <a:buNone/>
            </a:pPr>
            <a:r>
              <a:rPr lang="ru-RU" sz="1400" dirty="0" smtClean="0"/>
              <a:t>Красным выделена </a:t>
            </a:r>
            <a:r>
              <a:rPr lang="ru-RU" sz="1400" dirty="0" smtClean="0">
                <a:solidFill>
                  <a:srgbClr val="FF0000"/>
                </a:solidFill>
              </a:rPr>
              <a:t>сигнатура</a:t>
            </a:r>
            <a:r>
              <a:rPr lang="ru-RU" sz="1400" dirty="0" smtClean="0"/>
              <a:t> метода. 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Методы. Определение.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2153568"/>
            <a:ext cx="8722580" cy="32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 Вызов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2055" y="1408225"/>
            <a:ext cx="7400286" cy="1262160"/>
          </a:xfrm>
        </p:spPr>
        <p:txBody>
          <a:bodyPr>
            <a:normAutofit lnSpcReduction="10000"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Метод вызывается по имени, в скобочках обязательно указываются </a:t>
            </a:r>
            <a:r>
              <a:rPr lang="ru-RU" sz="1800" b="1" dirty="0" smtClean="0">
                <a:solidFill>
                  <a:schemeClr val="tx1"/>
                </a:solidFill>
              </a:rPr>
              <a:t>все</a:t>
            </a:r>
            <a:r>
              <a:rPr lang="ru-RU" sz="1800" dirty="0" smtClean="0">
                <a:solidFill>
                  <a:schemeClr val="tx1"/>
                </a:solidFill>
              </a:rPr>
              <a:t> параметры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Тип параметров должен соответствовать типу параметров в сигнатуре.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5" y="2999027"/>
            <a:ext cx="7111705" cy="43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</a:t>
            </a:r>
            <a:r>
              <a:rPr lang="ru-RU" dirty="0" smtClean="0"/>
              <a:t>оператор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86552"/>
            <a:ext cx="9071640" cy="5188016"/>
          </a:xfrm>
        </p:spPr>
        <p:txBody>
          <a:bodyPr anchor="t"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Позволяет выполнить часть кода, только если условие </a:t>
            </a:r>
            <a:r>
              <a:rPr lang="ru-RU" sz="2400" dirty="0" smtClean="0">
                <a:solidFill>
                  <a:schemeClr val="tx1"/>
                </a:solidFill>
              </a:rPr>
              <a:t>истинно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Встречается в двух вариантах:</a:t>
            </a:r>
          </a:p>
          <a:p>
            <a:pPr lvl="1"/>
            <a:r>
              <a:rPr lang="ru-RU" dirty="0" smtClean="0"/>
              <a:t>Простой вариант: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Вариант с </a:t>
            </a:r>
            <a:r>
              <a:rPr lang="en-US" dirty="0" smtClean="0"/>
              <a:t>else</a:t>
            </a:r>
            <a:r>
              <a:rPr lang="ru-RU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75" y="2961338"/>
            <a:ext cx="5233822" cy="137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5" y="4999237"/>
            <a:ext cx="5233822" cy="19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63369" y="1771048"/>
            <a:ext cx="9071640" cy="3587914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Массив – </a:t>
            </a:r>
            <a:r>
              <a:rPr lang="ru-RU" sz="1800" dirty="0" smtClean="0">
                <a:solidFill>
                  <a:schemeClr val="tx1"/>
                </a:solidFill>
              </a:rPr>
              <a:t>переменная, хранящая множество элементов </a:t>
            </a:r>
            <a:r>
              <a:rPr lang="ru-RU" sz="1800" dirty="0">
                <a:solidFill>
                  <a:schemeClr val="tx1"/>
                </a:solidFill>
              </a:rPr>
              <a:t>одного </a:t>
            </a:r>
            <a:r>
              <a:rPr lang="ru-RU" sz="1800" dirty="0" smtClean="0">
                <a:solidFill>
                  <a:schemeClr val="tx1"/>
                </a:solidFill>
              </a:rPr>
              <a:t>типа под одним именем. 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У массива обязательно есть: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Имя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Тип</a:t>
            </a:r>
            <a:r>
              <a:rPr lang="ru-RU" dirty="0" smtClean="0"/>
              <a:t> хранимых элементов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Размер</a:t>
            </a:r>
            <a:endParaRPr lang="en-US" b="1" dirty="0" smtClean="0"/>
          </a:p>
          <a:p>
            <a:pPr lvl="1"/>
            <a:endParaRPr lang="ru-RU" dirty="0" smtClean="0"/>
          </a:p>
          <a:p>
            <a:r>
              <a:rPr lang="ru-RU" sz="1800" dirty="0" smtClean="0">
                <a:solidFill>
                  <a:schemeClr val="tx1"/>
                </a:solidFill>
              </a:rPr>
              <a:t>Размер массива создается при его создании и изменить его нельзя.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Доступ к элементам массива осуществляется с помощью квадратных скобок и индекса элемента, с которым производится действие. 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41" y="5358962"/>
            <a:ext cx="4912862" cy="2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Инициализация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93236"/>
            <a:ext cx="9071640" cy="4607564"/>
          </a:xfrm>
        </p:spPr>
        <p:txBody>
          <a:bodyPr anchor="t"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Массив можно инициализировать сразу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Размер массива в таком случае писать не требуется – он определится автоматически исходя из количества элементов.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Инициализацию массива можно сделать еще короче, если инициализация происходит вместе с объявлением. 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5" y="2184097"/>
            <a:ext cx="4897659" cy="2513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77" y="6224989"/>
            <a:ext cx="3000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Доступ к элементам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3" y="1769040"/>
            <a:ext cx="8372472" cy="34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49996" y="2274499"/>
            <a:ext cx="9071640" cy="300977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Циклы позволяют осуществлять повторяющиеся действия.</a:t>
            </a:r>
          </a:p>
          <a:p>
            <a:r>
              <a:rPr lang="ru-RU" sz="1800" dirty="0" smtClean="0"/>
              <a:t>Обычно цикл выглядит так:</a:t>
            </a:r>
          </a:p>
          <a:p>
            <a:endParaRPr lang="ru-RU" sz="18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Есть переменная счетчик ( изначально равна нулю)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Каждую итерацию переменная счетчик увеличивается на 1 и выполняется какое-то действие, в котором эта переменная используется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счетчик дойдет до какого-то значения – цикл прекращается.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3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будем проходить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3237025"/>
            <a:ext cx="9071640" cy="1262160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 9+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</a:t>
            </a:r>
            <a:r>
              <a:rPr lang="en-US" dirty="0" smtClean="0">
                <a:solidFill>
                  <a:schemeClr val="tx1"/>
                </a:solidFill>
              </a:rPr>
              <a:t>GUI </a:t>
            </a:r>
            <a:r>
              <a:rPr lang="ru-RU" dirty="0" smtClean="0">
                <a:solidFill>
                  <a:schemeClr val="tx1"/>
                </a:solidFill>
              </a:rPr>
              <a:t>приложений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</a:t>
            </a:r>
            <a:r>
              <a:rPr lang="en-US" dirty="0" smtClean="0">
                <a:solidFill>
                  <a:schemeClr val="tx1"/>
                </a:solidFill>
              </a:rPr>
              <a:t>web-</a:t>
            </a:r>
            <a:r>
              <a:rPr lang="ru-RU" dirty="0" smtClean="0">
                <a:solidFill>
                  <a:schemeClr val="tx1"/>
                </a:solidFill>
              </a:rPr>
              <a:t>приложений</a:t>
            </a:r>
            <a:endParaRPr lang="en-US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 EE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for. </a:t>
            </a:r>
            <a:r>
              <a:rPr lang="ru-RU" dirty="0" smtClean="0"/>
              <a:t>Пример.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6" y="3148879"/>
            <a:ext cx="8745595" cy="1374993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/>
          </p:nvPr>
        </p:nvSpPr>
        <p:spPr>
          <a:xfrm>
            <a:off x="330745" y="139072"/>
            <a:ext cx="9071640" cy="4384800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i – </a:t>
            </a:r>
            <a:r>
              <a:rPr lang="ru-RU" dirty="0" smtClean="0"/>
              <a:t>это переменная-счетчик.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каждой итерации цикла </a:t>
            </a:r>
            <a:r>
              <a:rPr lang="en-US" dirty="0" smtClean="0"/>
              <a:t>I </a:t>
            </a:r>
            <a:r>
              <a:rPr lang="ru-RU" dirty="0" smtClean="0"/>
              <a:t>принимает значения от 0 до 5 (не включая 5)</a:t>
            </a:r>
          </a:p>
        </p:txBody>
      </p:sp>
    </p:spTree>
    <p:extLst>
      <p:ext uri="{BB962C8B-B14F-4D97-AF65-F5344CB8AC3E}">
        <p14:creationId xmlns:p14="http://schemas.microsoft.com/office/powerpoint/2010/main" val="22507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 </a:t>
            </a:r>
            <a:r>
              <a:rPr lang="ru-RU" dirty="0" smtClean="0"/>
              <a:t>в общем виде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953927"/>
            <a:ext cx="9071640" cy="383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en-US" sz="1800" dirty="0" smtClean="0">
                <a:solidFill>
                  <a:schemeClr val="tx1"/>
                </a:solidFill>
              </a:rPr>
              <a:t>or (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ru-RU" sz="1800" b="1" dirty="0" smtClean="0">
                <a:solidFill>
                  <a:schemeClr val="tx1"/>
                </a:solidFill>
              </a:rPr>
              <a:t>блок инициализации</a:t>
            </a:r>
            <a:r>
              <a:rPr lang="en-US" sz="1800" dirty="0" smtClean="0">
                <a:solidFill>
                  <a:schemeClr val="tx1"/>
                </a:solidFill>
              </a:rPr>
              <a:t>] ; 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ru-RU" sz="1800" b="1" dirty="0" smtClean="0">
                <a:solidFill>
                  <a:schemeClr val="tx1"/>
                </a:solidFill>
              </a:rPr>
              <a:t>условие выполнения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; 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ru-RU" sz="1800" b="1" dirty="0" smtClean="0">
                <a:solidFill>
                  <a:schemeClr val="tx1"/>
                </a:solidFill>
              </a:rPr>
              <a:t>операция после итерации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// </a:t>
            </a:r>
            <a:r>
              <a:rPr lang="ru-RU" sz="1800" dirty="0" smtClean="0">
                <a:solidFill>
                  <a:schemeClr val="tx1"/>
                </a:solidFill>
              </a:rPr>
              <a:t>тело цикла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b="1" dirty="0" smtClean="0">
                <a:solidFill>
                  <a:schemeClr val="tx1"/>
                </a:solidFill>
              </a:rPr>
              <a:t>Блок инициализации</a:t>
            </a:r>
            <a:r>
              <a:rPr lang="ru-RU" sz="1800" dirty="0" smtClean="0">
                <a:solidFill>
                  <a:schemeClr val="tx1"/>
                </a:solidFill>
              </a:rPr>
              <a:t> выполняется только один раз – перед первой итераций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Условие выполнения</a:t>
            </a:r>
            <a:r>
              <a:rPr lang="ru-RU" sz="1800" dirty="0" smtClean="0">
                <a:solidFill>
                  <a:schemeClr val="tx1"/>
                </a:solidFill>
              </a:rPr>
              <a:t> выполняется перед каждой итерацией.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Если они истинное – то выполняется тело цикла.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Операция после итерации</a:t>
            </a:r>
            <a:r>
              <a:rPr lang="ru-RU" sz="1800" dirty="0" smtClean="0">
                <a:solidFill>
                  <a:schemeClr val="tx1"/>
                </a:solidFill>
              </a:rPr>
              <a:t> выполняется после каждой итерации. 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ru-RU" dirty="0" smtClean="0"/>
              <a:t>при работе с массивами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563479"/>
            <a:ext cx="8576200" cy="41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71377" y="1802861"/>
            <a:ext cx="9071640" cy="12621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система контроля версия</a:t>
            </a:r>
          </a:p>
          <a:p>
            <a:r>
              <a:rPr lang="ru-RU" dirty="0" smtClean="0"/>
              <a:t>Хранит историю изменений для каждого файла.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децентрализованная система.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6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Commit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04992"/>
            <a:ext cx="9071640" cy="4155176"/>
          </a:xfrm>
        </p:spPr>
        <p:txBody>
          <a:bodyPr anchor="t">
            <a:normAutofit/>
          </a:bodyPr>
          <a:lstStyle/>
          <a:p>
            <a:r>
              <a:rPr lang="ru-RU" sz="1800" dirty="0" smtClean="0"/>
              <a:t>Единица хранения информации в </a:t>
            </a:r>
            <a:r>
              <a:rPr lang="en-US" sz="1800" dirty="0" err="1" smtClean="0"/>
              <a:t>git</a:t>
            </a:r>
            <a:r>
              <a:rPr lang="en-US" sz="1800" dirty="0" smtClean="0"/>
              <a:t> –</a:t>
            </a:r>
            <a:r>
              <a:rPr lang="ru-RU" sz="1800" dirty="0" smtClean="0"/>
              <a:t> это </a:t>
            </a:r>
            <a:r>
              <a:rPr lang="en-US" sz="1800" dirty="0" smtClean="0"/>
              <a:t>commit</a:t>
            </a:r>
            <a:r>
              <a:rPr lang="ru-RU" sz="1800" dirty="0" smtClean="0"/>
              <a:t>. </a:t>
            </a:r>
          </a:p>
          <a:p>
            <a:r>
              <a:rPr lang="en-US" sz="1800" dirty="0" smtClean="0"/>
              <a:t>commit</a:t>
            </a:r>
            <a:r>
              <a:rPr lang="ru-RU" sz="1800" dirty="0" smtClean="0"/>
              <a:t> содержит:</a:t>
            </a:r>
            <a:endParaRPr lang="en-US" sz="1800" dirty="0" smtClean="0"/>
          </a:p>
          <a:p>
            <a:endParaRPr lang="ru-RU" sz="18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Автор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Дата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Сообщение от автора, описывающие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Какие файлы и как были изменены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Ссылку на 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, для которого изменения были сделаны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9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Commit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3" y="580403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#1</a:t>
            </a:r>
          </a:p>
          <a:p>
            <a:r>
              <a:rPr lang="ru-RU" sz="1400" dirty="0" smtClean="0"/>
              <a:t>Создан файл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1400" dirty="0" err="1" smtClean="0">
                <a:solidFill>
                  <a:srgbClr val="0070C0"/>
                </a:solidFill>
              </a:rPr>
              <a:t>args</a:t>
            </a:r>
            <a:r>
              <a:rPr lang="en-US" sz="14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#2    </a:t>
            </a:r>
            <a:r>
              <a:rPr lang="en-US" sz="14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</a:rPr>
              <a:t>(“Hello”)  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#3 }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6536" y="6006164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</a:t>
            </a:r>
            <a:r>
              <a:rPr lang="en-US" sz="1200" dirty="0"/>
              <a:t>Hello”)  </a:t>
            </a:r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6" name="Rectangle 5"/>
          <p:cNvSpPr/>
          <p:nvPr/>
        </p:nvSpPr>
        <p:spPr>
          <a:xfrm>
            <a:off x="375383" y="414688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#2</a:t>
            </a:r>
          </a:p>
          <a:p>
            <a:r>
              <a:rPr lang="ru-RU" sz="1400" dirty="0" smtClean="0"/>
              <a:t>Изменился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+#2   </a:t>
            </a:r>
            <a:r>
              <a:rPr lang="en-US" sz="14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</a:rPr>
              <a:t>(“Hello, World”)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2358188" y="547517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46534" y="3982451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</a:t>
            </a:r>
            <a:r>
              <a:rPr lang="en-US" sz="1200" dirty="0" err="1" smtClean="0"/>
              <a:t>Hello,</a:t>
            </a:r>
            <a:r>
              <a:rPr lang="en-US" sz="1200" dirty="0" err="1" smtClean="0">
                <a:solidFill>
                  <a:srgbClr val="FF0000"/>
                </a:solidFill>
              </a:rPr>
              <a:t>World</a:t>
            </a:r>
            <a:r>
              <a:rPr lang="en-US" sz="1200" dirty="0" smtClean="0"/>
              <a:t>”)  </a:t>
            </a:r>
            <a:endParaRPr lang="en-US" sz="1200" dirty="0"/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375383" y="2154452"/>
            <a:ext cx="3965609" cy="166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#3</a:t>
            </a:r>
          </a:p>
          <a:p>
            <a:r>
              <a:rPr lang="ru-RU" sz="1400" dirty="0" smtClean="0"/>
              <a:t>Изменился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+#2   </a:t>
            </a:r>
            <a:r>
              <a:rPr lang="nn-NO" sz="1400" dirty="0">
                <a:solidFill>
                  <a:srgbClr val="0070C0"/>
                </a:solidFill>
              </a:rPr>
              <a:t>for (</a:t>
            </a:r>
            <a:r>
              <a:rPr lang="nn-NO" sz="1400" dirty="0" err="1">
                <a:solidFill>
                  <a:srgbClr val="0070C0"/>
                </a:solidFill>
              </a:rPr>
              <a:t>int</a:t>
            </a:r>
            <a:r>
              <a:rPr lang="nn-NO" sz="14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1400" dirty="0" smtClean="0">
                <a:solidFill>
                  <a:srgbClr val="0070C0"/>
                </a:solidFill>
              </a:rPr>
              <a:t>+</a:t>
            </a:r>
            <a:r>
              <a:rPr lang="en-US" sz="1400" dirty="0" smtClean="0">
                <a:solidFill>
                  <a:srgbClr val="0070C0"/>
                </a:solidFill>
              </a:rPr>
              <a:t>#3</a:t>
            </a:r>
            <a:r>
              <a:rPr lang="nn-NO" sz="1400" dirty="0" smtClean="0">
                <a:solidFill>
                  <a:srgbClr val="0070C0"/>
                </a:solidFill>
              </a:rPr>
              <a:t>            </a:t>
            </a:r>
            <a:r>
              <a:rPr lang="nn-NO" sz="1400" dirty="0" err="1">
                <a:solidFill>
                  <a:srgbClr val="0070C0"/>
                </a:solidFill>
              </a:rPr>
              <a:t>System.out.println</a:t>
            </a:r>
            <a:r>
              <a:rPr lang="nn-NO" sz="14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1400" dirty="0" smtClean="0">
                <a:solidFill>
                  <a:srgbClr val="0070C0"/>
                </a:solidFill>
              </a:rPr>
              <a:t>+#4        </a:t>
            </a:r>
            <a:r>
              <a:rPr lang="nn-NO" sz="1400" dirty="0">
                <a:solidFill>
                  <a:srgbClr val="0070C0"/>
                </a:solidFill>
              </a:rPr>
              <a:t>}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58188" y="381802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46536" y="2154452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  <a:endParaRPr lang="en-US" sz="1200" dirty="0" smtClean="0"/>
          </a:p>
          <a:p>
            <a:r>
              <a:rPr lang="nn-NO" sz="1200" dirty="0" smtClean="0">
                <a:solidFill>
                  <a:srgbClr val="FF0000"/>
                </a:solidFill>
              </a:rPr>
              <a:t>#2    for </a:t>
            </a:r>
            <a:r>
              <a:rPr lang="nn-NO" sz="1200" dirty="0">
                <a:solidFill>
                  <a:srgbClr val="FF0000"/>
                </a:solidFill>
              </a:rPr>
              <a:t>(</a:t>
            </a:r>
            <a:r>
              <a:rPr lang="nn-NO" sz="1200" dirty="0" err="1">
                <a:solidFill>
                  <a:srgbClr val="FF0000"/>
                </a:solidFill>
              </a:rPr>
              <a:t>int</a:t>
            </a:r>
            <a:r>
              <a:rPr lang="nn-NO" sz="1200" dirty="0">
                <a:solidFill>
                  <a:srgbClr val="FF0000"/>
                </a:solidFill>
              </a:rPr>
              <a:t> i = 0; i &lt; 4; i++) {</a:t>
            </a:r>
          </a:p>
          <a:p>
            <a:r>
              <a:rPr lang="nn-NO" sz="1200" dirty="0" smtClean="0">
                <a:solidFill>
                  <a:srgbClr val="FF0000"/>
                </a:solidFill>
              </a:rPr>
              <a:t>#3            </a:t>
            </a:r>
            <a:r>
              <a:rPr lang="nn-NO" sz="1200" dirty="0" err="1">
                <a:solidFill>
                  <a:srgbClr val="FF0000"/>
                </a:solidFill>
              </a:rPr>
              <a:t>System.out.println</a:t>
            </a:r>
            <a:r>
              <a:rPr lang="nn-NO" sz="1200" dirty="0">
                <a:solidFill>
                  <a:srgbClr val="FF0000"/>
                </a:solidFill>
              </a:rPr>
              <a:t>(i);</a:t>
            </a:r>
          </a:p>
          <a:p>
            <a:r>
              <a:rPr lang="nn-NO" sz="1200" dirty="0" smtClean="0">
                <a:solidFill>
                  <a:srgbClr val="FF0000"/>
                </a:solidFill>
              </a:rPr>
              <a:t>#4        }</a:t>
            </a:r>
          </a:p>
          <a:p>
            <a:r>
              <a:rPr lang="nn-NO" sz="1200" dirty="0" smtClean="0"/>
              <a:t>#5     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149" y="156348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97797" y="162728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Рабочая копия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3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</a:t>
            </a:r>
            <a:r>
              <a:rPr lang="ru-RU" dirty="0" err="1" smtClean="0"/>
              <a:t>Децентрализованность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43491"/>
            <a:ext cx="9071640" cy="3462159"/>
          </a:xfrm>
        </p:spPr>
        <p:txBody>
          <a:bodyPr anchor="t"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Каждый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репозиторий</a:t>
            </a:r>
            <a:r>
              <a:rPr lang="ru-RU" sz="1800" dirty="0" smtClean="0">
                <a:solidFill>
                  <a:schemeClr val="tx1"/>
                </a:solidFill>
              </a:rPr>
              <a:t> – самостоятелен. 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Для синхронизации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репозиториев</a:t>
            </a:r>
            <a:r>
              <a:rPr lang="ru-RU" sz="1800" dirty="0" smtClean="0">
                <a:solidFill>
                  <a:schemeClr val="tx1"/>
                </a:solidFill>
              </a:rPr>
              <a:t> существуют команды </a:t>
            </a:r>
            <a:r>
              <a:rPr lang="en-US" sz="1800" dirty="0" smtClean="0">
                <a:solidFill>
                  <a:schemeClr val="tx1"/>
                </a:solidFill>
              </a:rPr>
              <a:t>pull </a:t>
            </a:r>
            <a:r>
              <a:rPr lang="ru-RU" sz="1800" dirty="0" smtClean="0">
                <a:solidFill>
                  <a:schemeClr val="tx1"/>
                </a:solidFill>
              </a:rPr>
              <a:t>и </a:t>
            </a:r>
            <a:r>
              <a:rPr lang="en-US" sz="1800" dirty="0" smtClean="0">
                <a:solidFill>
                  <a:schemeClr val="tx1"/>
                </a:solidFill>
              </a:rPr>
              <a:t>push.</a:t>
            </a:r>
            <a:endParaRPr lang="ru-RU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Pull –</a:t>
            </a:r>
            <a:r>
              <a:rPr lang="ru-RU" sz="1800" dirty="0" smtClean="0">
                <a:solidFill>
                  <a:schemeClr val="tx1"/>
                </a:solidFill>
              </a:rPr>
              <a:t> скачивает новые </a:t>
            </a:r>
            <a:r>
              <a:rPr lang="ru-RU" sz="1800" dirty="0" err="1" smtClean="0">
                <a:solidFill>
                  <a:schemeClr val="tx1"/>
                </a:solidFill>
              </a:rPr>
              <a:t>коммиты</a:t>
            </a:r>
            <a:r>
              <a:rPr lang="ru-RU" sz="1800" dirty="0" smtClean="0">
                <a:solidFill>
                  <a:schemeClr val="tx1"/>
                </a:solidFill>
              </a:rPr>
              <a:t> из другого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репозитория</a:t>
            </a:r>
            <a:r>
              <a:rPr lang="ru-RU" sz="1800" dirty="0" smtClean="0">
                <a:solidFill>
                  <a:schemeClr val="tx1"/>
                </a:solidFill>
              </a:rPr>
              <a:t> в ваш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Push – </a:t>
            </a:r>
            <a:r>
              <a:rPr lang="ru-RU" sz="1800" dirty="0" smtClean="0">
                <a:solidFill>
                  <a:schemeClr val="tx1"/>
                </a:solidFill>
              </a:rPr>
              <a:t>загружает </a:t>
            </a:r>
            <a:r>
              <a:rPr lang="ru-RU" sz="1800" dirty="0" err="1" smtClean="0">
                <a:solidFill>
                  <a:schemeClr val="tx1"/>
                </a:solidFill>
              </a:rPr>
              <a:t>коммит</a:t>
            </a:r>
            <a:r>
              <a:rPr lang="ru-RU" sz="1800" dirty="0" smtClean="0">
                <a:solidFill>
                  <a:schemeClr val="tx1"/>
                </a:solidFill>
              </a:rPr>
              <a:t> из </a:t>
            </a:r>
            <a:r>
              <a:rPr lang="ru-RU" sz="1800" dirty="0" err="1" smtClean="0">
                <a:solidFill>
                  <a:schemeClr val="tx1"/>
                </a:solidFill>
              </a:rPr>
              <a:t>вышего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репозитрия</a:t>
            </a:r>
            <a:r>
              <a:rPr lang="ru-RU" sz="1800" dirty="0" smtClean="0">
                <a:solidFill>
                  <a:schemeClr val="tx1"/>
                </a:solidFill>
              </a:rPr>
              <a:t> в другой. 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«Другой»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репозиторий</a:t>
            </a:r>
            <a:r>
              <a:rPr lang="ru-RU" sz="1800" dirty="0" smtClean="0">
                <a:solidFill>
                  <a:schemeClr val="tx1"/>
                </a:solidFill>
              </a:rPr>
              <a:t> часто именую как </a:t>
            </a:r>
            <a:r>
              <a:rPr lang="en-US" sz="1800" dirty="0" smtClean="0">
                <a:solidFill>
                  <a:schemeClr val="tx1"/>
                </a:solidFill>
              </a:rPr>
              <a:t>“remote”</a:t>
            </a:r>
            <a:r>
              <a:rPr lang="ru-RU" sz="1800" dirty="0" smtClean="0">
                <a:solidFill>
                  <a:schemeClr val="tx1"/>
                </a:solidFill>
              </a:rPr>
              <a:t>, а ваш – </a:t>
            </a:r>
            <a:r>
              <a:rPr lang="en-US" sz="1800" dirty="0" smtClean="0">
                <a:solidFill>
                  <a:schemeClr val="tx1"/>
                </a:solidFill>
              </a:rPr>
              <a:t>“local”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002" y="1963554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Local Repo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4" y="5804033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634" y="4703808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 flipH="1">
            <a:off x="1973179" y="5329451"/>
            <a:ext cx="19250" cy="47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5384" y="3596376"/>
            <a:ext cx="3195590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1973179" y="4379941"/>
            <a:ext cx="19250" cy="32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68769" y="1963553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Remote Repo (github.com)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5707782" y="5804032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70974" y="3965608"/>
            <a:ext cx="2184933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0178" y="34117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5755907" y="4722613"/>
            <a:ext cx="3195590" cy="725284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br>
              <a:rPr lang="en-US" sz="700" dirty="0" smtClean="0">
                <a:solidFill>
                  <a:schemeClr val="tx1"/>
                </a:solidFill>
              </a:rPr>
            </a:br>
            <a:r>
              <a:rPr lang="en-US" sz="700" dirty="0" smtClean="0">
                <a:solidFill>
                  <a:schemeClr val="tx1"/>
                </a:solidFill>
              </a:rPr>
              <a:t/>
            </a:r>
            <a:br>
              <a:rPr lang="en-US" sz="700" dirty="0" smtClean="0">
                <a:solidFill>
                  <a:schemeClr val="tx1"/>
                </a:solidFill>
              </a:rPr>
            </a:br>
            <a:endParaRPr lang="en-US" sz="700" dirty="0" smtClean="0">
              <a:solidFill>
                <a:schemeClr val="tx1"/>
              </a:solidFill>
            </a:endParaRPr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55907" y="3411710"/>
            <a:ext cx="3195590" cy="968231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br>
              <a:rPr lang="en-US" sz="700" dirty="0" smtClean="0">
                <a:solidFill>
                  <a:schemeClr val="tx1"/>
                </a:solidFill>
              </a:rPr>
            </a:br>
            <a:r>
              <a:rPr lang="en-US" sz="700" dirty="0" smtClean="0">
                <a:solidFill>
                  <a:schemeClr val="tx1"/>
                </a:solidFill>
              </a:rPr>
              <a:t/>
            </a:r>
            <a:br>
              <a:rPr lang="en-US" sz="700" dirty="0" smtClean="0">
                <a:solidFill>
                  <a:schemeClr val="tx1"/>
                </a:solidFill>
              </a:rPr>
            </a:br>
            <a:endParaRPr lang="en-US" sz="700" dirty="0" smtClean="0">
              <a:solidFill>
                <a:schemeClr val="tx1"/>
              </a:solidFill>
            </a:endParaRPr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3590224" y="5016630"/>
            <a:ext cx="2117558" cy="1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 Pull request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7003" y="2858703"/>
            <a:ext cx="3120086" cy="3927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Student’s Local Repo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75384" y="5804033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384" y="4907279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1554480" y="5532922"/>
            <a:ext cx="0" cy="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5384" y="3618478"/>
            <a:ext cx="2358191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6" idx="0"/>
          </p:cNvCxnSpPr>
          <p:nvPr/>
        </p:nvCxnSpPr>
        <p:spPr>
          <a:xfrm>
            <a:off x="1554480" y="4402043"/>
            <a:ext cx="0" cy="50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5150" y="2048576"/>
            <a:ext cx="2903176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Student’s Remote Repo (github.com)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274162" y="5889055"/>
            <a:ext cx="1844399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Создан файл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endCxn id="15" idx="1"/>
          </p:cNvCxnSpPr>
          <p:nvPr/>
        </p:nvCxnSpPr>
        <p:spPr>
          <a:xfrm flipV="1">
            <a:off x="2478507" y="3974117"/>
            <a:ext cx="1843780" cy="1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1707" y="346937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4322287" y="4807636"/>
            <a:ext cx="1844399" cy="933520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#2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2287" y="3496733"/>
            <a:ext cx="1844399" cy="954768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#3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 flipV="1">
            <a:off x="875453" y="5274396"/>
            <a:ext cx="3446834" cy="9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78876" y="2988641"/>
            <a:ext cx="2116327" cy="392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Andrey’s Repo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148845" y="3481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653487" y="261128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8078877" y="5898059"/>
            <a:ext cx="1844399" cy="625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Создан файл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30" name="Straight Arrow Connector 29"/>
          <p:cNvCxnSpPr>
            <a:stCxn id="11" idx="3"/>
            <a:endCxn id="22" idx="1"/>
          </p:cNvCxnSpPr>
          <p:nvPr/>
        </p:nvCxnSpPr>
        <p:spPr>
          <a:xfrm>
            <a:off x="6118561" y="6201877"/>
            <a:ext cx="1960316" cy="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5381" y="2293749"/>
            <a:ext cx="9071640" cy="126216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help.github.com/en/github/collaborating-with-issues-and-pull-requests/syncing-a-fork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656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занятия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2476629"/>
            <a:ext cx="9071640" cy="126216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Введение в </a:t>
            </a:r>
            <a:r>
              <a:rPr lang="en-US" dirty="0" smtClean="0">
                <a:solidFill>
                  <a:schemeClr val="tx1"/>
                </a:solidFill>
              </a:rPr>
              <a:t>JVM</a:t>
            </a:r>
            <a:endParaRPr lang="ru-RU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Базовый </a:t>
            </a:r>
            <a:r>
              <a:rPr lang="ru-RU" dirty="0" smtClean="0">
                <a:solidFill>
                  <a:schemeClr val="tx1"/>
                </a:solidFill>
              </a:rPr>
              <a:t>синтаксис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Основы работы с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latin typeface="Arial"/>
              </a:rPr>
              <a:t>Live demo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в IDEA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Main и его аргументы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переменными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методами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материалы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303375"/>
            <a:ext cx="9071640" cy="126216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docs.oracle.com/javase/tutorial/java/nutsandbolts/index.html</a:t>
            </a:r>
            <a:r>
              <a:rPr lang="ru-RU" sz="1800" dirty="0" smtClean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78175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 dirty="0">
                <a:latin typeface="Arial"/>
              </a:rPr>
              <a:t>Домашнее </a:t>
            </a:r>
            <a:r>
              <a:rPr lang="zxx" sz="4400" spc="-1" dirty="0" smtClean="0">
                <a:latin typeface="Arial"/>
              </a:rPr>
              <a:t>задание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1. Скачать и настроить </a:t>
            </a:r>
            <a:r>
              <a:rPr lang="en-US" dirty="0" smtClean="0"/>
              <a:t>JDK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2. </a:t>
            </a:r>
            <a:r>
              <a:rPr lang="ru-RU" dirty="0" smtClean="0"/>
              <a:t>Написать программу, в которой есть две переменные типа </a:t>
            </a:r>
            <a:r>
              <a:rPr lang="en-US" dirty="0" smtClean="0"/>
              <a:t>Integer </a:t>
            </a:r>
            <a:r>
              <a:rPr lang="ru-RU" dirty="0" smtClean="0"/>
              <a:t>со значениями. </a:t>
            </a:r>
            <a:br>
              <a:rPr lang="ru-RU" dirty="0" smtClean="0"/>
            </a:br>
            <a:r>
              <a:rPr lang="ru-RU" dirty="0" smtClean="0"/>
              <a:t>Значения можно указать в коде программы или ввести с клавиатуры или взять из аргументов.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3. Если первое число больше второго – написать на экран « Число </a:t>
            </a:r>
            <a:r>
              <a:rPr lang="en-US" dirty="0" smtClean="0"/>
              <a:t>%s </a:t>
            </a:r>
            <a:r>
              <a:rPr lang="ru-RU" dirty="0" smtClean="0"/>
              <a:t>больше </a:t>
            </a:r>
            <a:r>
              <a:rPr lang="en-US" dirty="0" smtClean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Если первое число меньше второго – написать на экран «Число </a:t>
            </a:r>
            <a:r>
              <a:rPr lang="en-US" dirty="0" smtClean="0"/>
              <a:t>%s </a:t>
            </a:r>
            <a:r>
              <a:rPr lang="ru-RU" dirty="0" smtClean="0"/>
              <a:t>меньше </a:t>
            </a:r>
            <a:r>
              <a:rPr lang="en-US" dirty="0" smtClean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4. </a:t>
            </a:r>
            <a:r>
              <a:rPr lang="ru-RU" dirty="0" smtClean="0"/>
              <a:t>В любом случае, вывести на экран сумму чисел. </a:t>
            </a:r>
            <a:endParaRPr lang="en-US" dirty="0" smtClean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5. </a:t>
            </a:r>
            <a:r>
              <a:rPr lang="ru-RU" dirty="0" smtClean="0"/>
              <a:t>Скачать и настроить </a:t>
            </a:r>
            <a:r>
              <a:rPr lang="en-US" dirty="0" smtClean="0"/>
              <a:t>GIT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6. </a:t>
            </a:r>
            <a:r>
              <a:rPr lang="ru-RU" dirty="0" smtClean="0"/>
              <a:t>Завести аккаунт на </a:t>
            </a:r>
            <a:r>
              <a:rPr lang="en-US" dirty="0" smtClean="0"/>
              <a:t>GitHub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7. </a:t>
            </a:r>
            <a:r>
              <a:rPr lang="ru-RU" dirty="0" err="1" smtClean="0"/>
              <a:t>Склонировать</a:t>
            </a:r>
            <a:r>
              <a:rPr lang="ru-RU" dirty="0" smtClean="0"/>
              <a:t> </a:t>
            </a:r>
            <a:r>
              <a:rPr lang="ru-RU" dirty="0" err="1" smtClean="0"/>
              <a:t>репозиторий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github.com/gladorange/mera_se_0620</a:t>
            </a:r>
            <a:endParaRPr lang="en-US" dirty="0" smtClean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8. </a:t>
            </a:r>
            <a:r>
              <a:rPr lang="ru-RU" dirty="0" smtClean="0"/>
              <a:t>Отправить пул-</a:t>
            </a:r>
            <a:r>
              <a:rPr lang="ru-RU" dirty="0" err="1" smtClean="0"/>
              <a:t>реквест</a:t>
            </a:r>
            <a:r>
              <a:rPr lang="ru-RU" dirty="0" smtClean="0"/>
              <a:t> с выполненным домашним заданием</a:t>
            </a:r>
            <a:r>
              <a:rPr lang="ru-RU" dirty="0" smtClean="0"/>
              <a:t>.</a:t>
            </a:r>
            <a:endParaRPr lang="en-US" dirty="0" smtClean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9. </a:t>
            </a:r>
            <a:r>
              <a:rPr lang="ru-RU" dirty="0" smtClean="0"/>
              <a:t>Задание делайте в папке со своей </a:t>
            </a:r>
            <a:r>
              <a:rPr lang="ru-RU" b="1" dirty="0" smtClean="0"/>
              <a:t>фамилией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- Не надо делать в корне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- Не надо папку называть своим именем.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- Не надо писать </a:t>
            </a:r>
            <a:r>
              <a:rPr lang="ru-RU" dirty="0" err="1" smtClean="0"/>
              <a:t>имя.фамилия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 smtClean="0">
                <a:latin typeface="Arial"/>
              </a:rPr>
              <a:t>Коротко о </a:t>
            </a:r>
            <a:r>
              <a:rPr lang="en-US" sz="4000" spc="-1" dirty="0" smtClean="0">
                <a:latin typeface="Arial"/>
              </a:rPr>
              <a:t>Java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2467004"/>
            <a:ext cx="9071640" cy="40878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err="1">
                <a:solidFill>
                  <a:schemeClr val="tx1"/>
                </a:solidFill>
              </a:rPr>
              <a:t>Платформонезависимый</a:t>
            </a:r>
            <a:r>
              <a:rPr lang="ru-RU" sz="3600" dirty="0">
                <a:solidFill>
                  <a:schemeClr val="tx1"/>
                </a:solidFill>
              </a:rPr>
              <a:t> язык 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ru-RU" sz="3600" dirty="0" smtClean="0">
                <a:solidFill>
                  <a:schemeClr val="tx1"/>
                </a:solidFill>
              </a:rPr>
              <a:t>(</a:t>
            </a:r>
            <a:r>
              <a:rPr lang="ru-RU" sz="3600" dirty="0">
                <a:solidFill>
                  <a:schemeClr val="tx1"/>
                </a:solidFill>
              </a:rPr>
              <a:t>WORA – </a:t>
            </a:r>
            <a:r>
              <a:rPr lang="ru-RU" sz="3600" dirty="0" err="1">
                <a:solidFill>
                  <a:schemeClr val="tx1"/>
                </a:solidFill>
              </a:rPr>
              <a:t>write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once</a:t>
            </a:r>
            <a:r>
              <a:rPr lang="ru-RU" sz="3600" dirty="0">
                <a:solidFill>
                  <a:schemeClr val="tx1"/>
                </a:solidFill>
              </a:rPr>
              <a:t>, </a:t>
            </a:r>
            <a:r>
              <a:rPr lang="ru-RU" sz="3600" dirty="0" err="1">
                <a:solidFill>
                  <a:schemeClr val="tx1"/>
                </a:solidFill>
              </a:rPr>
              <a:t>run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anywhere</a:t>
            </a:r>
            <a:r>
              <a:rPr lang="ru-RU" sz="3600" dirty="0">
                <a:solidFill>
                  <a:schemeClr val="tx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</a:rPr>
              <a:t>Объектно-ориентированный</a:t>
            </a:r>
            <a:endParaRPr lang="ru-RU" sz="36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</a:rPr>
              <a:t>Компилируемый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</a:rPr>
              <a:t>Нет прямого управлению памятью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</a:rPr>
              <a:t>Синтаксис похож на С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понятия и типы файлов</a:t>
            </a:r>
            <a:endParaRPr lang="ru-R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848051"/>
            <a:ext cx="9071640" cy="50340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*.</a:t>
            </a:r>
            <a:r>
              <a:rPr lang="en-US" sz="2400" b="1" dirty="0" smtClean="0">
                <a:solidFill>
                  <a:schemeClr val="tx1"/>
                </a:solidFill>
              </a:rPr>
              <a:t>java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smtClean="0">
                <a:solidFill>
                  <a:schemeClr val="tx1"/>
                </a:solidFill>
              </a:rPr>
              <a:t>файлы с исходным кодом на языке </a:t>
            </a:r>
            <a:r>
              <a:rPr lang="en-US" sz="2400" dirty="0" smtClean="0">
                <a:solidFill>
                  <a:schemeClr val="tx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</a:rPr>
              <a:t>javac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smtClean="0">
                <a:solidFill>
                  <a:schemeClr val="tx1"/>
                </a:solidFill>
              </a:rPr>
              <a:t>компилятор </a:t>
            </a:r>
            <a:r>
              <a:rPr lang="en-US" sz="2400" dirty="0" smtClean="0">
                <a:solidFill>
                  <a:schemeClr val="tx1"/>
                </a:solidFill>
              </a:rPr>
              <a:t>Java, </a:t>
            </a:r>
            <a:r>
              <a:rPr lang="ru-RU" sz="2400" dirty="0" smtClean="0">
                <a:solidFill>
                  <a:schemeClr val="tx1"/>
                </a:solidFill>
              </a:rPr>
              <a:t>преобразовывает *</a:t>
            </a:r>
            <a:r>
              <a:rPr lang="en-US" sz="2400" dirty="0" smtClean="0">
                <a:solidFill>
                  <a:schemeClr val="tx1"/>
                </a:solidFill>
              </a:rPr>
              <a:t>.java </a:t>
            </a:r>
            <a:r>
              <a:rPr lang="ru-RU" sz="2400" dirty="0" smtClean="0">
                <a:solidFill>
                  <a:schemeClr val="tx1"/>
                </a:solidFill>
              </a:rPr>
              <a:t>файлы в </a:t>
            </a:r>
            <a:r>
              <a:rPr lang="en-US" sz="2400" dirty="0" smtClean="0">
                <a:solidFill>
                  <a:schemeClr val="tx1"/>
                </a:solidFill>
              </a:rPr>
              <a:t>*.class </a:t>
            </a:r>
            <a:r>
              <a:rPr lang="ru-RU" sz="2400" dirty="0" smtClean="0">
                <a:solidFill>
                  <a:schemeClr val="tx1"/>
                </a:solidFill>
              </a:rPr>
              <a:t>файлы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*.</a:t>
            </a:r>
            <a:r>
              <a:rPr lang="en-US" sz="2400" b="1" dirty="0" smtClean="0">
                <a:solidFill>
                  <a:schemeClr val="tx1"/>
                </a:solidFill>
              </a:rPr>
              <a:t>class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– файлы с байт-кодом. В одном файле хранится ровно один класс.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</a:rPr>
              <a:t>Байт-код</a:t>
            </a:r>
            <a:r>
              <a:rPr lang="ru-RU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err="1" smtClean="0">
                <a:solidFill>
                  <a:schemeClr val="tx1"/>
                </a:solidFill>
              </a:rPr>
              <a:t>платформонезависимый</a:t>
            </a:r>
            <a:r>
              <a:rPr lang="ru-RU" sz="2400" dirty="0" smtClean="0">
                <a:solidFill>
                  <a:schemeClr val="tx1"/>
                </a:solidFill>
              </a:rPr>
              <a:t> код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ru-RU" sz="2400" dirty="0" smtClean="0">
                <a:solidFill>
                  <a:schemeClr val="tx1"/>
                </a:solidFill>
              </a:rPr>
              <a:t>Этот код может быть выполнен внутри </a:t>
            </a:r>
            <a:r>
              <a:rPr lang="en-US" sz="2400" b="1" dirty="0" smtClean="0">
                <a:solidFill>
                  <a:schemeClr val="tx1"/>
                </a:solidFill>
              </a:rPr>
              <a:t>JVM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JVM</a:t>
            </a:r>
            <a:r>
              <a:rPr lang="en-US" sz="2400" dirty="0">
                <a:solidFill>
                  <a:schemeClr val="tx1"/>
                </a:solidFill>
              </a:rPr>
              <a:t> – Java Virtual Machine. </a:t>
            </a:r>
            <a:r>
              <a:rPr lang="ru-RU" sz="2400" dirty="0">
                <a:solidFill>
                  <a:schemeClr val="tx1"/>
                </a:solidFill>
              </a:rPr>
              <a:t>Программа, которая выполняет </a:t>
            </a:r>
            <a:r>
              <a:rPr lang="en-US" sz="2400" dirty="0">
                <a:solidFill>
                  <a:schemeClr val="tx1"/>
                </a:solidFill>
              </a:rPr>
              <a:t>Java-</a:t>
            </a:r>
            <a:r>
              <a:rPr lang="ru-RU" sz="2400" dirty="0">
                <a:solidFill>
                  <a:schemeClr val="tx1"/>
                </a:solidFill>
              </a:rPr>
              <a:t>код. </a:t>
            </a:r>
            <a:r>
              <a:rPr lang="ru-RU" sz="2400" dirty="0" smtClean="0">
                <a:solidFill>
                  <a:schemeClr val="tx1"/>
                </a:solidFill>
              </a:rPr>
              <a:t>Для каждой операционной системы и архитектуры нужны разные </a:t>
            </a:r>
            <a:r>
              <a:rPr lang="en-US" sz="2400" dirty="0" smtClean="0">
                <a:solidFill>
                  <a:schemeClr val="tx1"/>
                </a:solidFill>
              </a:rPr>
              <a:t>JVM.</a:t>
            </a:r>
            <a:endParaRPr lang="ru-RU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874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путь </a:t>
            </a:r>
            <a:r>
              <a:rPr lang="en-US" dirty="0"/>
              <a:t>Java-</a:t>
            </a:r>
            <a:r>
              <a:rPr lang="ru-RU" dirty="0" smtClean="0"/>
              <a:t>программы</a:t>
            </a:r>
            <a:endParaRPr lang="ru-RU" dirty="0"/>
          </a:p>
        </p:txBody>
      </p:sp>
      <p:pic>
        <p:nvPicPr>
          <p:cNvPr id="4" name="Picture 5" descr="Image1"/>
          <p:cNvPicPr/>
          <p:nvPr/>
        </p:nvPicPr>
        <p:blipFill>
          <a:blip r:embed="rId2"/>
          <a:stretch/>
        </p:blipFill>
        <p:spPr>
          <a:xfrm>
            <a:off x="504000" y="2876059"/>
            <a:ext cx="8545187" cy="23504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понятия и типы файлов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29129" y="1799924"/>
            <a:ext cx="9071640" cy="488000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*.jar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архив, в котором есть несколько </a:t>
            </a:r>
            <a:r>
              <a:rPr lang="en-US" dirty="0" smtClean="0">
                <a:solidFill>
                  <a:schemeClr val="tx1"/>
                </a:solidFill>
              </a:rPr>
              <a:t>*.</a:t>
            </a:r>
            <a:r>
              <a:rPr lang="en-US" b="1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файлов(или каких-то других ресурсов: картинок, звуков…).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Технически – это </a:t>
            </a:r>
            <a:r>
              <a:rPr lang="en-US" b="1" dirty="0" smtClean="0">
                <a:solidFill>
                  <a:schemeClr val="tx1"/>
                </a:solidFill>
              </a:rPr>
              <a:t>zip</a:t>
            </a:r>
            <a:endParaRPr lang="ru-RU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JRE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Java Runtime Environment, </a:t>
            </a:r>
            <a:r>
              <a:rPr lang="ru-RU" dirty="0">
                <a:solidFill>
                  <a:schemeClr val="tx1"/>
                </a:solidFill>
              </a:rPr>
              <a:t>минимальное окружение (набор файлов), необходимых для запуска </a:t>
            </a:r>
            <a:r>
              <a:rPr lang="en-US" b="1" dirty="0" smtClean="0">
                <a:solidFill>
                  <a:schemeClr val="tx1"/>
                </a:solidFill>
              </a:rPr>
              <a:t>JVM.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Это сама </a:t>
            </a:r>
            <a:r>
              <a:rPr lang="en-US" b="1" dirty="0" smtClean="0">
                <a:solidFill>
                  <a:schemeClr val="tx1"/>
                </a:solidFill>
              </a:rPr>
              <a:t>JVM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ru-RU" dirty="0" smtClean="0">
                <a:solidFill>
                  <a:schemeClr val="tx1"/>
                </a:solidFill>
              </a:rPr>
              <a:t>стандартная библиотека.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Обычно </a:t>
            </a:r>
            <a:r>
              <a:rPr lang="en-US" dirty="0" smtClean="0">
                <a:solidFill>
                  <a:schemeClr val="tx1"/>
                </a:solidFill>
              </a:rPr>
              <a:t>JRE </a:t>
            </a:r>
            <a:r>
              <a:rPr lang="ru-RU" dirty="0" smtClean="0">
                <a:solidFill>
                  <a:schemeClr val="tx1"/>
                </a:solidFill>
              </a:rPr>
              <a:t>устанавливает конечный пользователь </a:t>
            </a:r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ru-RU" dirty="0" smtClean="0">
                <a:solidFill>
                  <a:schemeClr val="tx1"/>
                </a:solidFill>
              </a:rPr>
              <a:t>программ.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Начиная  с </a:t>
            </a:r>
            <a:r>
              <a:rPr lang="en-US" b="1" dirty="0" smtClean="0">
                <a:solidFill>
                  <a:schemeClr val="tx1"/>
                </a:solidFill>
              </a:rPr>
              <a:t>Java 11 JRE </a:t>
            </a:r>
            <a:r>
              <a:rPr lang="ru-RU" b="1" dirty="0" smtClean="0">
                <a:solidFill>
                  <a:schemeClr val="tx1"/>
                </a:solidFill>
              </a:rPr>
              <a:t>больше не поставляется.</a:t>
            </a:r>
          </a:p>
          <a:p>
            <a:r>
              <a:rPr lang="en-US" b="1" dirty="0">
                <a:solidFill>
                  <a:schemeClr val="tx1"/>
                </a:solidFill>
              </a:rPr>
              <a:t>JDK</a:t>
            </a:r>
            <a:r>
              <a:rPr lang="en-US" dirty="0">
                <a:solidFill>
                  <a:schemeClr val="tx1"/>
                </a:solidFill>
              </a:rPr>
              <a:t> – Java Development Kit, </a:t>
            </a:r>
            <a:r>
              <a:rPr lang="ru-RU" dirty="0">
                <a:solidFill>
                  <a:schemeClr val="tx1"/>
                </a:solidFill>
              </a:rPr>
              <a:t>набор инструментов, необходимых для разработки программ на </a:t>
            </a:r>
            <a:r>
              <a:rPr lang="en-US" dirty="0">
                <a:solidFill>
                  <a:schemeClr val="tx1"/>
                </a:solidFill>
              </a:rPr>
              <a:t>Java( </a:t>
            </a:r>
            <a:r>
              <a:rPr lang="ru-RU" dirty="0">
                <a:solidFill>
                  <a:schemeClr val="tx1"/>
                </a:solidFill>
              </a:rPr>
              <a:t>компилятор, отладчик, </a:t>
            </a:r>
            <a:r>
              <a:rPr lang="en-US" b="1" dirty="0">
                <a:solidFill>
                  <a:schemeClr val="tx1"/>
                </a:solidFill>
              </a:rPr>
              <a:t>JRE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Байткод</a:t>
            </a:r>
            <a:r>
              <a:rPr lang="en-US" dirty="0" smtClean="0"/>
              <a:t> </a:t>
            </a:r>
            <a:r>
              <a:rPr lang="ru-RU" dirty="0" smtClean="0"/>
              <a:t>и переносимость.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674796"/>
            <a:ext cx="9071640" cy="43409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Как пишутся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ru-RU" dirty="0" smtClean="0">
                <a:solidFill>
                  <a:schemeClr val="tx1"/>
                </a:solidFill>
              </a:rPr>
              <a:t>обычные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ru-RU" dirty="0" smtClean="0">
                <a:solidFill>
                  <a:schemeClr val="tx1"/>
                </a:solidFill>
              </a:rPr>
              <a:t> программы:</a:t>
            </a:r>
            <a:endParaRPr lang="ru-RU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Есть </a:t>
            </a:r>
            <a:r>
              <a:rPr lang="ru-RU" dirty="0">
                <a:solidFill>
                  <a:schemeClr val="tx1"/>
                </a:solidFill>
              </a:rPr>
              <a:t>код на языке программирования.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Этот </a:t>
            </a:r>
            <a:r>
              <a:rPr lang="ru-RU" dirty="0">
                <a:solidFill>
                  <a:schemeClr val="tx1"/>
                </a:solidFill>
              </a:rPr>
              <a:t>код понятен человеку, но непонятен компьютеру.</a:t>
            </a:r>
          </a:p>
          <a:p>
            <a:r>
              <a:rPr lang="ru-RU" dirty="0">
                <a:solidFill>
                  <a:schemeClr val="tx1"/>
                </a:solidFill>
              </a:rPr>
              <a:t>Есть компилятор, который преобразовывает код с языка программирования в машинный код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Машинный </a:t>
            </a:r>
            <a:r>
              <a:rPr lang="ru-RU" dirty="0">
                <a:solidFill>
                  <a:schemeClr val="tx1"/>
                </a:solidFill>
              </a:rPr>
              <a:t>код для каждого процессора/операционный системы разный.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Программа </a:t>
            </a:r>
            <a:r>
              <a:rPr lang="ru-RU" dirty="0">
                <a:solidFill>
                  <a:schemeClr val="tx1"/>
                </a:solidFill>
              </a:rPr>
              <a:t>скомпилированная в машинный код работает только на определенной ОС.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2024</Words>
  <Application>Microsoft Office PowerPoint</Application>
  <PresentationFormat>Custom</PresentationFormat>
  <Paragraphs>360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StarSymbol</vt:lpstr>
      <vt:lpstr>Times New Roman</vt:lpstr>
      <vt:lpstr>Trebuchet MS</vt:lpstr>
      <vt:lpstr>Wingdings 3</vt:lpstr>
      <vt:lpstr>Facet</vt:lpstr>
      <vt:lpstr>PowerPoint Presentation</vt:lpstr>
      <vt:lpstr>Что будем проходить</vt:lpstr>
      <vt:lpstr>Что не будем проходить</vt:lpstr>
      <vt:lpstr>Программа занятия</vt:lpstr>
      <vt:lpstr>Коротко о Java </vt:lpstr>
      <vt:lpstr>Основные понятия и типы файлов</vt:lpstr>
      <vt:lpstr>Жизненный путь Java-программы</vt:lpstr>
      <vt:lpstr>Основные понятия и типы файлов</vt:lpstr>
      <vt:lpstr>Байткод и переносимость. </vt:lpstr>
      <vt:lpstr>Байткод и переносимость.</vt:lpstr>
      <vt:lpstr>PowerPoint Presentation</vt:lpstr>
      <vt:lpstr>Настройка окружения</vt:lpstr>
      <vt:lpstr>Hello world своими руками </vt:lpstr>
      <vt:lpstr>IDE</vt:lpstr>
      <vt:lpstr>Основные конструкции языка</vt:lpstr>
      <vt:lpstr>Переменные. Типы</vt:lpstr>
      <vt:lpstr>Переменные. Объявление</vt:lpstr>
      <vt:lpstr>Переменные. Использование. </vt:lpstr>
      <vt:lpstr>Операторы. Сравнение. </vt:lpstr>
      <vt:lpstr>Встроенные операторы. Арифметические операции. </vt:lpstr>
      <vt:lpstr>Методы (функции) </vt:lpstr>
      <vt:lpstr>Методы. Определение. </vt:lpstr>
      <vt:lpstr>Методы. Определение. </vt:lpstr>
      <vt:lpstr>Методы. Вызов</vt:lpstr>
      <vt:lpstr>Условный оператор</vt:lpstr>
      <vt:lpstr>Массивы</vt:lpstr>
      <vt:lpstr>Массивы. Инициализация</vt:lpstr>
      <vt:lpstr>Массивы. Доступ к элементам</vt:lpstr>
      <vt:lpstr>Цикл for. </vt:lpstr>
      <vt:lpstr>Цикл for. Пример. </vt:lpstr>
      <vt:lpstr>Цикл for в общем виде</vt:lpstr>
      <vt:lpstr>For при работе с массивами</vt:lpstr>
      <vt:lpstr>Основы GIT</vt:lpstr>
      <vt:lpstr>Git. Commit</vt:lpstr>
      <vt:lpstr>Git. Commit</vt:lpstr>
      <vt:lpstr>Git. Децентрализованность</vt:lpstr>
      <vt:lpstr>Git</vt:lpstr>
      <vt:lpstr>GitHub. Pull request</vt:lpstr>
      <vt:lpstr>Github.</vt:lpstr>
      <vt:lpstr>PowerPoint Presentation</vt:lpstr>
      <vt:lpstr>Доп. материалы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2020-06-20T19:24:34Z</dcterms:created>
  <dcterms:modified xsi:type="dcterms:W3CDTF">2020-06-21T14:25:19Z</dcterms:modified>
  <dc:language/>
</cp:coreProperties>
</file>