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Space Grotesk Medium"/>
      <p:regular r:id="rId32"/>
      <p:bold r:id="rId33"/>
    </p:embeddedFont>
    <p:embeddedFont>
      <p:font typeface="Space Grotesk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HKKhFNdAHMWALJaOGJ9cooQRU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SpaceGroteskMedium-bold.fntdata"/><Relationship Id="rId10" Type="http://schemas.openxmlformats.org/officeDocument/2006/relationships/slide" Target="slides/slide6.xml"/><Relationship Id="rId32" Type="http://schemas.openxmlformats.org/officeDocument/2006/relationships/font" Target="fonts/SpaceGroteskMedium-regular.fntdata"/><Relationship Id="rId13" Type="http://schemas.openxmlformats.org/officeDocument/2006/relationships/slide" Target="slides/slide9.xml"/><Relationship Id="rId35" Type="http://schemas.openxmlformats.org/officeDocument/2006/relationships/font" Target="fonts/SpaceGrotesk-bold.fntdata"/><Relationship Id="rId12" Type="http://schemas.openxmlformats.org/officeDocument/2006/relationships/slide" Target="slides/slide8.xml"/><Relationship Id="rId34" Type="http://schemas.openxmlformats.org/officeDocument/2006/relationships/font" Target="fonts/SpaceGrotesk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8f639d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2b8f639d6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b8f639d6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b8f639d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b8f639d6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2b8f639d6d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bc96144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2bc961440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b8f639d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2b8f639d6d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b8f639d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22b8f639d6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b8f639d6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22b8f639d6d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b8f639d6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2b8f639d6d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bc96144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2bc9614406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b7d8904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2bb7d89042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b8f639d6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2b8f639d6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b8f639d6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22b8f639d6d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9f92904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09f92904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8f639d6d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2b8f639d6d_1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b7d890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2bb7d8904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9f92904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09f92904a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bb7d8904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2bb7d89042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b7d8904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2bb7d89042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b8f639d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2b8f639d6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479613" y="1996569"/>
            <a:ext cx="7232769" cy="25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Programming Hero</a:t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479614" y="3807691"/>
            <a:ext cx="7232769" cy="31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Slide Redesign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6705" y="1707769"/>
            <a:ext cx="3938590" cy="76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b8f639d6d_0_25"/>
          <p:cNvSpPr txBox="1"/>
          <p:nvPr/>
        </p:nvSpPr>
        <p:spPr>
          <a:xfrm>
            <a:off x="1597450" y="376100"/>
            <a:ext cx="96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000">
              <a:solidFill>
                <a:srgbClr val="FFC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6" name="Google Shape;176;g22b8f639d6d_0_25"/>
          <p:cNvSpPr txBox="1"/>
          <p:nvPr/>
        </p:nvSpPr>
        <p:spPr>
          <a:xfrm>
            <a:off x="832125" y="647400"/>
            <a:ext cx="59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Noto Sans Symbols"/>
              <a:buChar char="▪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22b8f639d6d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2b8f639d6d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00" y="443125"/>
            <a:ext cx="8902049" cy="5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2b8f639d6d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4925" y="1643600"/>
            <a:ext cx="3138225" cy="3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b8f639d6d_0_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b8f639d6d_0_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22b8f639d6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" y="0"/>
            <a:ext cx="111988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b8f639d6d_1_106"/>
          <p:cNvSpPr txBox="1"/>
          <p:nvPr/>
        </p:nvSpPr>
        <p:spPr>
          <a:xfrm>
            <a:off x="877319" y="11160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What is Typescript 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2b8f639d6d_1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2b8f639d6d_1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50" y="2821654"/>
            <a:ext cx="2045180" cy="16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2b8f639d6d_1_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3126" y="2829675"/>
            <a:ext cx="1736023" cy="163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2b8f639d6d_1_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0525" y="2661225"/>
            <a:ext cx="1636150" cy="19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2b8f639d6d_1_106"/>
          <p:cNvSpPr/>
          <p:nvPr/>
        </p:nvSpPr>
        <p:spPr>
          <a:xfrm>
            <a:off x="3213475" y="3291850"/>
            <a:ext cx="1251000" cy="4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2b8f639d6d_1_106"/>
          <p:cNvSpPr/>
          <p:nvPr/>
        </p:nvSpPr>
        <p:spPr>
          <a:xfrm>
            <a:off x="7088800" y="3291850"/>
            <a:ext cx="1251000" cy="4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c9614406_0_8"/>
          <p:cNvSpPr txBox="1"/>
          <p:nvPr/>
        </p:nvSpPr>
        <p:spPr>
          <a:xfrm>
            <a:off x="801975" y="722225"/>
            <a:ext cx="10234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Typescript code can be </a:t>
            </a:r>
            <a:r>
              <a:rPr b="1" lang="en-GB" sz="3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compiled</a:t>
            </a:r>
            <a:r>
              <a:rPr b="1" lang="en-GB" sz="3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into older versions of Javascript</a:t>
            </a:r>
            <a:endParaRPr b="1" sz="39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rgbClr val="FFC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900">
              <a:solidFill>
                <a:srgbClr val="FFC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" name="Google Shape;203;g22bc9614406_0_8"/>
          <p:cNvSpPr txBox="1"/>
          <p:nvPr/>
        </p:nvSpPr>
        <p:spPr>
          <a:xfrm>
            <a:off x="1193875" y="-106225"/>
            <a:ext cx="59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Noto Sans Symbols"/>
              <a:buChar char="▪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2bc9614406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2bc9614406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850" y="2648475"/>
            <a:ext cx="3742825" cy="375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2bc9614406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77825" y="189750"/>
            <a:ext cx="2814173" cy="37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b8f639d6d_0_46"/>
          <p:cNvSpPr txBox="1"/>
          <p:nvPr/>
        </p:nvSpPr>
        <p:spPr>
          <a:xfrm>
            <a:off x="877319" y="9636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2b8f639d6d_0_46"/>
          <p:cNvSpPr txBox="1"/>
          <p:nvPr/>
        </p:nvSpPr>
        <p:spPr>
          <a:xfrm>
            <a:off x="877325" y="2198950"/>
            <a:ext cx="93147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Supports Older Browser</a:t>
            </a:r>
            <a:endParaRPr sz="30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Space Grotesk"/>
              <a:buChar char="❏"/>
            </a:pPr>
            <a:r>
              <a:rPr b="1" lang="en-GB" sz="31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Type safety</a:t>
            </a:r>
            <a:endParaRPr b="1" sz="31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Increase Your Productivity</a:t>
            </a:r>
            <a:endParaRPr sz="30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Less Bugs and Less Testing</a:t>
            </a:r>
            <a:endParaRPr sz="30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2b8f639d6d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2b8f639d6d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3250" y="227725"/>
            <a:ext cx="4292725" cy="4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b8f639d6d_0_54"/>
          <p:cNvSpPr txBox="1"/>
          <p:nvPr/>
        </p:nvSpPr>
        <p:spPr>
          <a:xfrm>
            <a:off x="877319" y="9636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2b8f639d6d_0_54"/>
          <p:cNvSpPr txBox="1"/>
          <p:nvPr/>
        </p:nvSpPr>
        <p:spPr>
          <a:xfrm>
            <a:off x="967750" y="2486250"/>
            <a:ext cx="9314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rgbClr val="D1D5DB"/>
                </a:solidFill>
                <a:latin typeface="Space Grotesk"/>
                <a:ea typeface="Space Grotesk"/>
                <a:cs typeface="Space Grotesk"/>
                <a:sym typeface="Space Grotesk"/>
              </a:rPr>
              <a:t>Type safety</a:t>
            </a:r>
            <a:endParaRPr sz="4300">
              <a:solidFill>
                <a:srgbClr val="D1D5DB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22b8f639d6d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2b8f639d6d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274" y="2190700"/>
            <a:ext cx="68404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2b8f639d6d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674" y="2343100"/>
            <a:ext cx="6840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b8f639d6d_1_24"/>
          <p:cNvSpPr txBox="1"/>
          <p:nvPr/>
        </p:nvSpPr>
        <p:spPr>
          <a:xfrm>
            <a:off x="877319" y="9636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b8f639d6d_1_24"/>
          <p:cNvSpPr txBox="1"/>
          <p:nvPr/>
        </p:nvSpPr>
        <p:spPr>
          <a:xfrm>
            <a:off x="967750" y="2486250"/>
            <a:ext cx="9314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8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300"/>
              <a:buFont typeface="Noto Sans Symbols"/>
              <a:buChar char="▪"/>
            </a:pPr>
            <a:r>
              <a:rPr lang="en-GB" sz="4300">
                <a:solidFill>
                  <a:srgbClr val="D1D5DB"/>
                </a:solidFill>
                <a:latin typeface="Space Grotesk"/>
                <a:ea typeface="Space Grotesk"/>
                <a:cs typeface="Space Grotesk"/>
                <a:sym typeface="Space Grotesk"/>
              </a:rPr>
              <a:t>ype safety</a:t>
            </a:r>
            <a:endParaRPr sz="4300">
              <a:solidFill>
                <a:srgbClr val="D1D5DB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22b8f639d6d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2b8f639d6d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274" y="2190700"/>
            <a:ext cx="6840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b8f639d6d_1_87"/>
          <p:cNvSpPr txBox="1"/>
          <p:nvPr/>
        </p:nvSpPr>
        <p:spPr>
          <a:xfrm>
            <a:off x="952494" y="675550"/>
            <a:ext cx="87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2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6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22b8f639d6d_1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2b8f639d6d_1_87"/>
          <p:cNvSpPr txBox="1"/>
          <p:nvPr/>
        </p:nvSpPr>
        <p:spPr>
          <a:xfrm>
            <a:off x="922450" y="2387475"/>
            <a:ext cx="429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Number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String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Boolean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Null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Undefined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Oject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Symbol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2b8f639d6d_1_87"/>
          <p:cNvSpPr txBox="1"/>
          <p:nvPr/>
        </p:nvSpPr>
        <p:spPr>
          <a:xfrm>
            <a:off x="6817800" y="2334125"/>
            <a:ext cx="429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0" name="Google Shape;240;g22b8f639d6d_1_87"/>
          <p:cNvSpPr txBox="1"/>
          <p:nvPr/>
        </p:nvSpPr>
        <p:spPr>
          <a:xfrm>
            <a:off x="922450" y="1618775"/>
            <a:ext cx="42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Types in TS</a:t>
            </a:r>
            <a:endParaRPr b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bc9614406_4_0"/>
          <p:cNvSpPr txBox="1"/>
          <p:nvPr/>
        </p:nvSpPr>
        <p:spPr>
          <a:xfrm>
            <a:off x="952494" y="675550"/>
            <a:ext cx="87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2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6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2bc9614406_4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2bc9614406_4_0"/>
          <p:cNvSpPr txBox="1"/>
          <p:nvPr/>
        </p:nvSpPr>
        <p:spPr>
          <a:xfrm>
            <a:off x="922450" y="2387475"/>
            <a:ext cx="429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Number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String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Boolean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Null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Undefined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Oject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Symbol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bc9614406_4_0"/>
          <p:cNvSpPr txBox="1"/>
          <p:nvPr/>
        </p:nvSpPr>
        <p:spPr>
          <a:xfrm>
            <a:off x="6817800" y="2334125"/>
            <a:ext cx="4298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Interface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Void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Array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Tuple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Enum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Union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-GB" sz="1800">
                <a:solidFill>
                  <a:schemeClr val="lt1"/>
                </a:solidFill>
              </a:rPr>
              <a:t>Intersection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g22bc9614406_4_0"/>
          <p:cNvSpPr txBox="1"/>
          <p:nvPr/>
        </p:nvSpPr>
        <p:spPr>
          <a:xfrm>
            <a:off x="922450" y="1618775"/>
            <a:ext cx="42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Types in TS</a:t>
            </a:r>
            <a:endParaRPr b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2bc9614406_4_0"/>
          <p:cNvSpPr txBox="1"/>
          <p:nvPr/>
        </p:nvSpPr>
        <p:spPr>
          <a:xfrm>
            <a:off x="6606475" y="1618775"/>
            <a:ext cx="42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TS Own Types </a:t>
            </a:r>
            <a:endParaRPr b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bb7d89042_1_49"/>
          <p:cNvSpPr txBox="1"/>
          <p:nvPr/>
        </p:nvSpPr>
        <p:spPr>
          <a:xfrm>
            <a:off x="877319" y="9636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2bb7d89042_1_49"/>
          <p:cNvSpPr txBox="1"/>
          <p:nvPr/>
        </p:nvSpPr>
        <p:spPr>
          <a:xfrm>
            <a:off x="877325" y="2198950"/>
            <a:ext cx="93147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Supports Older Browser</a:t>
            </a:r>
            <a:endParaRPr sz="30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100"/>
              <a:buFont typeface="Space Grotesk"/>
              <a:buChar char="❏"/>
            </a:pPr>
            <a:r>
              <a:rPr lang="en-GB" sz="31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Type safety</a:t>
            </a:r>
            <a:endParaRPr sz="31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❏"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Increase Your Productivity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Less Bugs and Less Testing</a:t>
            </a:r>
            <a:endParaRPr sz="30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22bb7d89042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2bb7d89042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5525" y="1286250"/>
            <a:ext cx="4292725" cy="4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75" y="6039451"/>
            <a:ext cx="2324676" cy="44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897079" y="2651040"/>
            <a:ext cx="6415942" cy="2258978"/>
            <a:chOff x="897143" y="4170695"/>
            <a:chExt cx="4853576" cy="1560714"/>
          </a:xfrm>
        </p:grpSpPr>
        <p:grpSp>
          <p:nvGrpSpPr>
            <p:cNvPr id="93" name="Google Shape;93;p2"/>
            <p:cNvGrpSpPr/>
            <p:nvPr/>
          </p:nvGrpSpPr>
          <p:grpSpPr>
            <a:xfrm>
              <a:off x="897143" y="4170695"/>
              <a:ext cx="1560714" cy="1560714"/>
              <a:chOff x="1077309" y="4041227"/>
              <a:chExt cx="1760400" cy="1760400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1177158" y="4141076"/>
                <a:ext cx="1566041" cy="1566041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077309" y="4041227"/>
                <a:ext cx="1760400" cy="1760400"/>
              </a:xfrm>
              <a:prstGeom prst="ellipse">
                <a:avLst/>
              </a:prstGeom>
              <a:noFill/>
              <a:ln cap="flat" cmpd="sng" w="28575">
                <a:solidFill>
                  <a:srgbClr val="AC48F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2"/>
            <p:cNvSpPr txBox="1"/>
            <p:nvPr/>
          </p:nvSpPr>
          <p:spPr>
            <a:xfrm>
              <a:off x="2611819" y="4624551"/>
              <a:ext cx="31389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Mezbaul Abedin </a:t>
              </a:r>
              <a:r>
                <a:rPr b="1" lang="en-GB" sz="2000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Forhan</a:t>
              </a:r>
              <a:endParaRPr b="1" i="0" sz="20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611819" y="4951089"/>
              <a:ext cx="2985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Manager, Programming Hero</a:t>
              </a:r>
              <a:endParaRPr b="0" i="0" sz="1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931626" y="1170279"/>
            <a:ext cx="2324702" cy="449402"/>
            <a:chOff x="880815" y="2216720"/>
            <a:chExt cx="2324702" cy="1523912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880817" y="2216720"/>
              <a:ext cx="2324700" cy="12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INSTRUCTOR</a:t>
              </a:r>
              <a:endPara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flipH="1" rot="10800000">
              <a:off x="880815" y="3694913"/>
              <a:ext cx="673665" cy="45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3952025" y="1498200"/>
            <a:ext cx="491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0675" y="1985925"/>
            <a:ext cx="1636150" cy="1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b8f639d6d_1_7"/>
          <p:cNvSpPr txBox="1"/>
          <p:nvPr/>
        </p:nvSpPr>
        <p:spPr>
          <a:xfrm>
            <a:off x="877319" y="9636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2b8f639d6d_1_7"/>
          <p:cNvSpPr txBox="1"/>
          <p:nvPr/>
        </p:nvSpPr>
        <p:spPr>
          <a:xfrm>
            <a:off x="967750" y="2486250"/>
            <a:ext cx="93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22b8f639d6d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2b8f639d6d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775" y="3357100"/>
            <a:ext cx="75819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b8f639d6d_1_64"/>
          <p:cNvSpPr txBox="1"/>
          <p:nvPr/>
        </p:nvSpPr>
        <p:spPr>
          <a:xfrm>
            <a:off x="877319" y="9636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Benefits of Using TypeScript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2b8f639d6d_1_64"/>
          <p:cNvSpPr txBox="1"/>
          <p:nvPr/>
        </p:nvSpPr>
        <p:spPr>
          <a:xfrm>
            <a:off x="877325" y="2198950"/>
            <a:ext cx="93147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D4D4D4"/>
                </a:solidFill>
                <a:latin typeface="Space Grotesk"/>
                <a:ea typeface="Space Grotesk"/>
                <a:cs typeface="Space Grotesk"/>
                <a:sym typeface="Space Grotesk"/>
              </a:rPr>
              <a:t>Supports Older Browser</a:t>
            </a:r>
            <a:endParaRPr sz="3000">
              <a:solidFill>
                <a:srgbClr val="D4D4D4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3000"/>
              <a:buFont typeface="Space Grotesk"/>
              <a:buChar char="❏"/>
            </a:pPr>
            <a:r>
              <a:rPr lang="en-GB" sz="3000">
                <a:solidFill>
                  <a:srgbClr val="D4D4D4"/>
                </a:solidFill>
                <a:latin typeface="Space Grotesk"/>
                <a:ea typeface="Space Grotesk"/>
                <a:cs typeface="Space Grotesk"/>
                <a:sym typeface="Space Grotesk"/>
              </a:rPr>
              <a:t>Type safety</a:t>
            </a:r>
            <a:endParaRPr sz="3000">
              <a:solidFill>
                <a:srgbClr val="D4D4D4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25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100"/>
              <a:buFont typeface="Space Grotesk"/>
              <a:buChar char="❏"/>
            </a:pPr>
            <a:r>
              <a:rPr b="1" lang="en-GB" sz="31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Increase Your Productivity</a:t>
            </a:r>
            <a:endParaRPr b="1" sz="31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❏"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Less Bugs and Less Testing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22b8f639d6d_1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2b8f639d6d_1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5525" y="1286250"/>
            <a:ext cx="4292725" cy="4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/>
          <p:nvPr/>
        </p:nvSpPr>
        <p:spPr>
          <a:xfrm>
            <a:off x="907375" y="1667425"/>
            <a:ext cx="4901700" cy="3734700"/>
          </a:xfrm>
          <a:prstGeom prst="roundRect">
            <a:avLst>
              <a:gd fmla="val 7154" name="adj"/>
            </a:avLst>
          </a:prstGeom>
          <a:gradFill>
            <a:gsLst>
              <a:gs pos="0">
                <a:srgbClr val="AC48F5"/>
              </a:gs>
              <a:gs pos="26000">
                <a:srgbClr val="AC48F5">
                  <a:alpha val="36078"/>
                </a:srgbClr>
              </a:gs>
              <a:gs pos="100000">
                <a:srgbClr val="AC48F5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4898396" y="684431"/>
            <a:ext cx="239520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Space Grotesk"/>
              <a:buNone/>
            </a:pPr>
            <a:r>
              <a:rPr b="1" i="0" lang="en-GB" sz="3000" u="none" cap="none" strike="noStrike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Comparison</a:t>
            </a:r>
            <a:endParaRPr b="1" i="0" sz="3000" u="none" cap="none" strike="noStrike">
              <a:solidFill>
                <a:srgbClr val="FFE59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1" name="Google Shape;281;p4"/>
          <p:cNvSpPr txBox="1"/>
          <p:nvPr/>
        </p:nvSpPr>
        <p:spPr>
          <a:xfrm>
            <a:off x="1400337" y="2129550"/>
            <a:ext cx="4179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Dynamically typed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Interpreted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Limited Rich Tooling Support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be challenging to manage and maintain large codebases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71" cy="430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"/>
          <p:cNvSpPr/>
          <p:nvPr/>
        </p:nvSpPr>
        <p:spPr>
          <a:xfrm>
            <a:off x="6382875" y="1647700"/>
            <a:ext cx="4803900" cy="3633600"/>
          </a:xfrm>
          <a:prstGeom prst="roundRect">
            <a:avLst>
              <a:gd fmla="val 7154" name="adj"/>
            </a:avLst>
          </a:prstGeom>
          <a:gradFill>
            <a:gsLst>
              <a:gs pos="0">
                <a:srgbClr val="AC48F5"/>
              </a:gs>
              <a:gs pos="26000">
                <a:srgbClr val="AC48F5">
                  <a:alpha val="36078"/>
                </a:srgbClr>
              </a:gs>
              <a:gs pos="100000">
                <a:srgbClr val="AC48F5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 txBox="1"/>
          <p:nvPr/>
        </p:nvSpPr>
        <p:spPr>
          <a:xfrm>
            <a:off x="6711550" y="2089950"/>
            <a:ext cx="417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❏"/>
            </a:pPr>
            <a:r>
              <a:rPr lang="en-GB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Static typed</a:t>
            </a:r>
            <a:endParaRPr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❏"/>
            </a:pPr>
            <a:r>
              <a:rPr lang="en-GB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Compiled</a:t>
            </a:r>
            <a:endParaRPr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❏"/>
            </a:pPr>
            <a:r>
              <a:rPr lang="en-GB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Rich Tooling Support</a:t>
            </a:r>
            <a:endParaRPr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"/>
              <a:buChar char="❏"/>
            </a:pPr>
            <a:r>
              <a:rPr lang="en-GB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Easy to manage and maintain large codebases</a:t>
            </a:r>
            <a:endParaRPr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85" name="Google Shape;2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7805" y="1367015"/>
            <a:ext cx="600842" cy="60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7350" y="1334125"/>
            <a:ext cx="666625" cy="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919" y="1764004"/>
            <a:ext cx="2768694" cy="53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"/>
          <p:cNvSpPr txBox="1"/>
          <p:nvPr/>
        </p:nvSpPr>
        <p:spPr>
          <a:xfrm>
            <a:off x="4350169" y="2760841"/>
            <a:ext cx="34916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 You!</a:t>
            </a:r>
            <a:endParaRPr b="1" i="0" sz="4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3" name="Google Shape;293;p5"/>
          <p:cNvSpPr txBox="1"/>
          <p:nvPr/>
        </p:nvSpPr>
        <p:spPr>
          <a:xfrm>
            <a:off x="3977476" y="3591838"/>
            <a:ext cx="42370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 you have any question?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09f92904a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75" y="6039451"/>
            <a:ext cx="2324676" cy="44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g209f92904af_0_0"/>
          <p:cNvGrpSpPr/>
          <p:nvPr/>
        </p:nvGrpSpPr>
        <p:grpSpPr>
          <a:xfrm>
            <a:off x="897124" y="2651227"/>
            <a:ext cx="6415897" cy="2259059"/>
            <a:chOff x="897177" y="4170824"/>
            <a:chExt cx="4853542" cy="1560771"/>
          </a:xfrm>
        </p:grpSpPr>
        <p:grpSp>
          <p:nvGrpSpPr>
            <p:cNvPr id="109" name="Google Shape;109;g209f92904af_0_0"/>
            <p:cNvGrpSpPr/>
            <p:nvPr/>
          </p:nvGrpSpPr>
          <p:grpSpPr>
            <a:xfrm>
              <a:off x="897177" y="4170824"/>
              <a:ext cx="1560771" cy="1560771"/>
              <a:chOff x="1077309" y="4041227"/>
              <a:chExt cx="1760400" cy="1760400"/>
            </a:xfrm>
          </p:grpSpPr>
          <p:sp>
            <p:nvSpPr>
              <p:cNvPr id="110" name="Google Shape;110;g209f92904af_0_0"/>
              <p:cNvSpPr/>
              <p:nvPr/>
            </p:nvSpPr>
            <p:spPr>
              <a:xfrm>
                <a:off x="1177158" y="4141076"/>
                <a:ext cx="1566000" cy="1566000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g209f92904af_0_0"/>
              <p:cNvSpPr/>
              <p:nvPr/>
            </p:nvSpPr>
            <p:spPr>
              <a:xfrm>
                <a:off x="1077309" y="4041227"/>
                <a:ext cx="1760400" cy="1760400"/>
              </a:xfrm>
              <a:prstGeom prst="ellipse">
                <a:avLst/>
              </a:prstGeom>
              <a:noFill/>
              <a:ln cap="flat" cmpd="sng" w="28575">
                <a:solidFill>
                  <a:srgbClr val="AC48F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g209f92904af_0_0"/>
            <p:cNvSpPr txBox="1"/>
            <p:nvPr/>
          </p:nvSpPr>
          <p:spPr>
            <a:xfrm>
              <a:off x="2611819" y="4624551"/>
              <a:ext cx="31389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Mezbaul Abedin </a:t>
              </a:r>
              <a:r>
                <a:rPr b="1" lang="en-GB" sz="2000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Forhan</a:t>
              </a:r>
              <a:endParaRPr b="1" i="0" sz="20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3" name="Google Shape;113;g209f92904af_0_0"/>
            <p:cNvSpPr txBox="1"/>
            <p:nvPr/>
          </p:nvSpPr>
          <p:spPr>
            <a:xfrm>
              <a:off x="2611819" y="4951089"/>
              <a:ext cx="2985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Manager, Programming Hero</a:t>
              </a:r>
              <a:endParaRPr b="0" i="0" sz="16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14" name="Google Shape;114;g209f92904af_0_0"/>
          <p:cNvGrpSpPr/>
          <p:nvPr/>
        </p:nvGrpSpPr>
        <p:grpSpPr>
          <a:xfrm>
            <a:off x="931626" y="1170279"/>
            <a:ext cx="2324702" cy="449402"/>
            <a:chOff x="880815" y="2216720"/>
            <a:chExt cx="2324702" cy="1523912"/>
          </a:xfrm>
        </p:grpSpPr>
        <p:sp>
          <p:nvSpPr>
            <p:cNvPr id="115" name="Google Shape;115;g209f92904af_0_0"/>
            <p:cNvSpPr txBox="1"/>
            <p:nvPr/>
          </p:nvSpPr>
          <p:spPr>
            <a:xfrm>
              <a:off x="880817" y="2216720"/>
              <a:ext cx="2324700" cy="12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F2F3F5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INSTRUCTOR</a:t>
              </a:r>
              <a:endPara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6" name="Google Shape;116;g209f92904af_0_0"/>
            <p:cNvSpPr/>
            <p:nvPr/>
          </p:nvSpPr>
          <p:spPr>
            <a:xfrm flipH="1" rot="10800000">
              <a:off x="880815" y="3695032"/>
              <a:ext cx="673800" cy="4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g209f92904af_0_0"/>
          <p:cNvSpPr txBox="1"/>
          <p:nvPr/>
        </p:nvSpPr>
        <p:spPr>
          <a:xfrm>
            <a:off x="3952025" y="1498200"/>
            <a:ext cx="491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09f92904a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0675" y="1985925"/>
            <a:ext cx="1636150" cy="1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b8f639d6d_1_123"/>
          <p:cNvSpPr txBox="1"/>
          <p:nvPr/>
        </p:nvSpPr>
        <p:spPr>
          <a:xfrm>
            <a:off x="877319" y="1116000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What is Typescript 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2b8f639d6d_1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b8f639d6d_1_123"/>
          <p:cNvSpPr txBox="1"/>
          <p:nvPr/>
        </p:nvSpPr>
        <p:spPr>
          <a:xfrm>
            <a:off x="1103225" y="2690250"/>
            <a:ext cx="854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D0E0E3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Typescript</a:t>
            </a:r>
            <a:r>
              <a:rPr lang="en-GB" sz="2800">
                <a:solidFill>
                  <a:srgbClr val="6D9EE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</a:t>
            </a:r>
            <a:r>
              <a:rPr lang="en-GB"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is an Object Oriented Programming Language  that is built on top of </a:t>
            </a:r>
            <a:r>
              <a:rPr lang="en-GB" sz="2800">
                <a:solidFill>
                  <a:srgbClr val="FFC00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JS</a:t>
            </a:r>
            <a:r>
              <a:rPr lang="en-GB"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with Extra Features.</a:t>
            </a:r>
            <a:endParaRPr sz="280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bb7d89042_1_0"/>
          <p:cNvSpPr/>
          <p:nvPr/>
        </p:nvSpPr>
        <p:spPr>
          <a:xfrm>
            <a:off x="1796050" y="3579350"/>
            <a:ext cx="2286000" cy="2282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3C78D8"/>
                </a:highlight>
              </a:rPr>
              <a:t>TS</a:t>
            </a:r>
            <a:endParaRPr b="1"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131" name="Google Shape;131;g22bb7d89042_1_0"/>
          <p:cNvSpPr txBox="1"/>
          <p:nvPr/>
        </p:nvSpPr>
        <p:spPr>
          <a:xfrm>
            <a:off x="626794" y="712675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What is Typescript </a:t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2bb7d89042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2bb7d89042_1_0"/>
          <p:cNvSpPr/>
          <p:nvPr/>
        </p:nvSpPr>
        <p:spPr>
          <a:xfrm>
            <a:off x="425600" y="1686500"/>
            <a:ext cx="58056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5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-GB" sz="3750">
                <a:solidFill>
                  <a:srgbClr val="FFFF00"/>
                </a:solidFill>
                <a:latin typeface="Space Grotesk"/>
                <a:ea typeface="Space Grotesk"/>
                <a:cs typeface="Space Grotesk"/>
                <a:sym typeface="Space Grotesk"/>
              </a:rPr>
              <a:t>Level1 </a:t>
            </a:r>
            <a:r>
              <a:rPr lang="en-GB" sz="3750">
                <a:solidFill>
                  <a:srgbClr val="FF8EFF"/>
                </a:solidFill>
                <a:latin typeface="Space Grotesk"/>
                <a:ea typeface="Space Grotesk"/>
                <a:cs typeface="Space Grotesk"/>
                <a:sym typeface="Space Grotesk"/>
              </a:rPr>
              <a:t>extends</a:t>
            </a:r>
            <a:r>
              <a:rPr lang="en-GB" sz="3750">
                <a:solidFill>
                  <a:srgbClr val="EDF2FA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br>
              <a:rPr lang="en-GB" sz="3750">
                <a:solidFill>
                  <a:srgbClr val="DD7E6B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1" lang="en-GB" sz="375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Level2</a:t>
            </a:r>
            <a:endParaRPr sz="3750">
              <a:solidFill>
                <a:srgbClr val="FFFF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4" name="Google Shape;134;g22bb7d89042_1_0"/>
          <p:cNvSpPr txBox="1"/>
          <p:nvPr/>
        </p:nvSpPr>
        <p:spPr>
          <a:xfrm>
            <a:off x="6078825" y="2121500"/>
            <a:ext cx="5860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rgbClr val="FFFF00"/>
                </a:solidFill>
                <a:latin typeface="Space Grotesk"/>
                <a:ea typeface="Space Grotesk"/>
                <a:cs typeface="Space Grotesk"/>
                <a:sym typeface="Space Grotesk"/>
              </a:rPr>
              <a:t>Javascript </a:t>
            </a:r>
            <a:r>
              <a:rPr lang="en-GB" sz="3750">
                <a:solidFill>
                  <a:srgbClr val="FF8EFF"/>
                </a:solidFill>
                <a:latin typeface="Space Grotesk"/>
                <a:ea typeface="Space Grotesk"/>
                <a:cs typeface="Space Grotesk"/>
                <a:sym typeface="Space Grotesk"/>
              </a:rPr>
              <a:t>extends</a:t>
            </a:r>
            <a:r>
              <a:rPr lang="en-GB" sz="3750">
                <a:solidFill>
                  <a:srgbClr val="B6D7A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-GB" sz="3750">
                <a:solidFill>
                  <a:srgbClr val="D9EAD3"/>
                </a:solidFill>
                <a:latin typeface="Space Grotesk"/>
                <a:ea typeface="Space Grotesk"/>
                <a:cs typeface="Space Grotesk"/>
                <a:sym typeface="Space Grotesk"/>
              </a:rPr>
              <a:t>Typescript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35" name="Google Shape;135;g22bb7d89042_1_0"/>
          <p:cNvSpPr/>
          <p:nvPr/>
        </p:nvSpPr>
        <p:spPr>
          <a:xfrm>
            <a:off x="7531475" y="3625625"/>
            <a:ext cx="2286000" cy="2282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g22bb7d89042_1_0"/>
          <p:cNvSpPr/>
          <p:nvPr/>
        </p:nvSpPr>
        <p:spPr>
          <a:xfrm>
            <a:off x="8611325" y="4493975"/>
            <a:ext cx="1038000" cy="11031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JS</a:t>
            </a:r>
            <a:endParaRPr b="1"/>
          </a:p>
        </p:txBody>
      </p:sp>
      <p:sp>
        <p:nvSpPr>
          <p:cNvPr id="137" name="Google Shape;137;g22bb7d89042_1_0"/>
          <p:cNvSpPr/>
          <p:nvPr/>
        </p:nvSpPr>
        <p:spPr>
          <a:xfrm>
            <a:off x="2719175" y="4417775"/>
            <a:ext cx="1108500" cy="11031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Level1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9f92904af_0_15"/>
          <p:cNvSpPr txBox="1"/>
          <p:nvPr/>
        </p:nvSpPr>
        <p:spPr>
          <a:xfrm>
            <a:off x="877319" y="1116000"/>
            <a:ext cx="87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09f92904af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09f92904af_0_15"/>
          <p:cNvSpPr txBox="1"/>
          <p:nvPr/>
        </p:nvSpPr>
        <p:spPr>
          <a:xfrm>
            <a:off x="1103225" y="1820775"/>
            <a:ext cx="8546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Why </a:t>
            </a:r>
            <a:r>
              <a:rPr lang="en-GB" sz="57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Typescript</a:t>
            </a:r>
            <a:r>
              <a:rPr lang="en-GB" sz="57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?</a:t>
            </a:r>
            <a:endParaRPr sz="570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145" name="Google Shape;145;g209f92904af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325" y="1894875"/>
            <a:ext cx="763975" cy="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09f92904af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3072" y="2728225"/>
            <a:ext cx="3133225" cy="41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bb7d89042_1_30"/>
          <p:cNvSpPr txBox="1"/>
          <p:nvPr/>
        </p:nvSpPr>
        <p:spPr>
          <a:xfrm>
            <a:off x="982819" y="692275"/>
            <a:ext cx="87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Lackings in Java</a:t>
            </a: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Script</a:t>
            </a:r>
            <a:endParaRPr b="0" i="0" sz="1400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2bb7d89042_1_30"/>
          <p:cNvSpPr txBox="1"/>
          <p:nvPr/>
        </p:nvSpPr>
        <p:spPr>
          <a:xfrm>
            <a:off x="982825" y="1627100"/>
            <a:ext cx="9314700" cy="6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ans Symbols"/>
              <a:buChar char="▪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Dynamically Typed Language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06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▪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Difficult to Manage Large Code Base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06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▪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Compile Type Check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06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▪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Does not have built in support for OOP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06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▪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</a:t>
            </a: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ifficult to build robust tools like refactoring and autocompletion IDEs.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D1D5DB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22bb7d89042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2bb7d89042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2130" y="2105125"/>
            <a:ext cx="2840000" cy="28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bb7d89042_1_38"/>
          <p:cNvSpPr txBox="1"/>
          <p:nvPr/>
        </p:nvSpPr>
        <p:spPr>
          <a:xfrm>
            <a:off x="877319" y="963600"/>
            <a:ext cx="877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When Working in a Large Application with</a:t>
            </a:r>
            <a:b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1" lang="en-GB" sz="3000">
                <a:solidFill>
                  <a:srgbClr val="FFE5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Multiple Developers</a:t>
            </a:r>
            <a:endParaRPr b="0" i="0" sz="1400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2bb7d89042_1_38"/>
          <p:cNvSpPr txBox="1"/>
          <p:nvPr/>
        </p:nvSpPr>
        <p:spPr>
          <a:xfrm>
            <a:off x="877325" y="2528525"/>
            <a:ext cx="93147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●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Very difficult to main Large Codebase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●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Hard to find bugs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Char char="●"/>
            </a:pPr>
            <a:r>
              <a:rPr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Catch errors only in runtime </a:t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D1D5DB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22bb7d89042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9763" y="-64750"/>
            <a:ext cx="408622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2bb7d89042_1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b8f639d6d_0_17"/>
          <p:cNvSpPr txBox="1"/>
          <p:nvPr/>
        </p:nvSpPr>
        <p:spPr>
          <a:xfrm>
            <a:off x="712575" y="1882050"/>
            <a:ext cx="10234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Need es5 support in older browser  </a:t>
            </a:r>
            <a:endParaRPr b="1" sz="39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but you like moden syntax ?</a:t>
            </a:r>
            <a:endParaRPr b="1" sz="39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rgbClr val="FFC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900">
              <a:solidFill>
                <a:srgbClr val="FFC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8" name="Google Shape;168;g22b8f639d6d_0_17"/>
          <p:cNvSpPr txBox="1"/>
          <p:nvPr/>
        </p:nvSpPr>
        <p:spPr>
          <a:xfrm>
            <a:off x="1193875" y="-106225"/>
            <a:ext cx="59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Noto Sans Symbols"/>
              <a:buChar char="▪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2b8f639d6d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" y="5968313"/>
            <a:ext cx="2225669" cy="4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2b8f639d6d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2975" y="293975"/>
            <a:ext cx="3157900" cy="43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2023-03-30T03:19:31Z</dcterms:created>
  <dc:creator>Tonmoy</dc:creator>
</cp:coreProperties>
</file>