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29"/>
  </p:notesMasterIdLst>
  <p:sldIdLst>
    <p:sldId id="314" r:id="rId6"/>
    <p:sldId id="316" r:id="rId7"/>
    <p:sldId id="317" r:id="rId8"/>
    <p:sldId id="318" r:id="rId9"/>
    <p:sldId id="319" r:id="rId10"/>
    <p:sldId id="320" r:id="rId11"/>
    <p:sldId id="321" r:id="rId12"/>
    <p:sldId id="322" r:id="rId13"/>
    <p:sldId id="323" r:id="rId14"/>
    <p:sldId id="324" r:id="rId15"/>
    <p:sldId id="325" r:id="rId16"/>
    <p:sldId id="326" r:id="rId17"/>
    <p:sldId id="327" r:id="rId18"/>
    <p:sldId id="328" r:id="rId19"/>
    <p:sldId id="329" r:id="rId20"/>
    <p:sldId id="330" r:id="rId21"/>
    <p:sldId id="331" r:id="rId22"/>
    <p:sldId id="332" r:id="rId23"/>
    <p:sldId id="333" r:id="rId24"/>
    <p:sldId id="336" r:id="rId25"/>
    <p:sldId id="338" r:id="rId26"/>
    <p:sldId id="339" r:id="rId27"/>
    <p:sldId id="34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3481" autoAdjust="0"/>
  </p:normalViewPr>
  <p:slideViewPr>
    <p:cSldViewPr>
      <p:cViewPr varScale="1">
        <p:scale>
          <a:sx n="59" d="100"/>
          <a:sy n="59" d="100"/>
        </p:scale>
        <p:origin x="1164" y="53"/>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924374-D4FC-4808-A285-1E746415DA7E}" type="datetimeFigureOut">
              <a:rPr lang="en-US" smtClean="0"/>
              <a:pPr/>
              <a:t>8/23/2017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DA04FC-0A2E-412C-9EC8-7BDEBE27C85D}" type="slidenum">
              <a:rPr lang="en-US" smtClean="0"/>
              <a:pPr/>
              <a:t>‹#›</a:t>
            </a:fld>
            <a:endParaRPr lang="en-US" dirty="0"/>
          </a:p>
        </p:txBody>
      </p:sp>
    </p:spTree>
    <p:extLst>
      <p:ext uri="{BB962C8B-B14F-4D97-AF65-F5344CB8AC3E}">
        <p14:creationId xmlns:p14="http://schemas.microsoft.com/office/powerpoint/2010/main" val="1154879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guides will be released for different languages.</a:t>
            </a:r>
          </a:p>
          <a:p>
            <a:r>
              <a:rPr lang="en-US" dirty="0"/>
              <a:t>The entire guide won’t apply to every section.</a:t>
            </a:r>
          </a:p>
          <a:p>
            <a:r>
              <a:rPr lang="en-US" dirty="0"/>
              <a:t>Newly applicable sections will be covered in each objective</a:t>
            </a:r>
          </a:p>
          <a:p>
            <a:r>
              <a:rPr lang="en-US" dirty="0"/>
              <a:t>The “Requirements” section will be evaluated during all Progress Checks</a:t>
            </a:r>
          </a:p>
          <a:p>
            <a:r>
              <a:rPr lang="en-US" dirty="0"/>
              <a:t>The “Recommendations” section will *NOT* be evaluated</a:t>
            </a:r>
            <a:r>
              <a:rPr lang="en-US" baseline="0" dirty="0"/>
              <a:t> but represent ‘best practices’ conducive to learning</a:t>
            </a:r>
          </a:p>
          <a:p>
            <a:endParaRPr lang="en-US" baseline="0"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a:t>
            </a:fld>
            <a:endParaRPr lang="en-US" dirty="0"/>
          </a:p>
        </p:txBody>
      </p:sp>
    </p:spTree>
    <p:extLst>
      <p:ext uri="{BB962C8B-B14F-4D97-AF65-F5344CB8AC3E}">
        <p14:creationId xmlns:p14="http://schemas.microsoft.com/office/powerpoint/2010/main" val="1993705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the students to step</a:t>
            </a:r>
            <a:r>
              <a:rPr lang="en-US" baseline="0" dirty="0"/>
              <a:t> you through this code.</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14</a:t>
            </a:fld>
            <a:endParaRPr lang="en-US" dirty="0"/>
          </a:p>
        </p:txBody>
      </p:sp>
    </p:spTree>
    <p:extLst>
      <p:ext uri="{BB962C8B-B14F-4D97-AF65-F5344CB8AC3E}">
        <p14:creationId xmlns:p14="http://schemas.microsoft.com/office/powerpoint/2010/main" val="1496195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the students to step</a:t>
            </a:r>
            <a:r>
              <a:rPr lang="en-US" baseline="0" dirty="0"/>
              <a:t> you through this code.</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15</a:t>
            </a:fld>
            <a:endParaRPr lang="en-US" dirty="0"/>
          </a:p>
        </p:txBody>
      </p:sp>
    </p:spTree>
    <p:extLst>
      <p:ext uri="{BB962C8B-B14F-4D97-AF65-F5344CB8AC3E}">
        <p14:creationId xmlns:p14="http://schemas.microsoft.com/office/powerpoint/2010/main" val="228551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a:t>
            </a:r>
            <a:r>
              <a:rPr lang="en-US" dirty="0"/>
              <a:t>  This slide is merely an</a:t>
            </a:r>
            <a:r>
              <a:rPr lang="en-US" baseline="0" dirty="0"/>
              <a:t> interim summary.  At this points, the students have all the tools necessary to open, write, and read a file.  There are more related functions to follow.</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16</a:t>
            </a:fld>
            <a:endParaRPr lang="en-US" dirty="0"/>
          </a:p>
        </p:txBody>
      </p:sp>
    </p:spTree>
    <p:extLst>
      <p:ext uri="{BB962C8B-B14F-4D97-AF65-F5344CB8AC3E}">
        <p14:creationId xmlns:p14="http://schemas.microsoft.com/office/powerpoint/2010/main" val="3292253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‘Live code’ this for the class</a:t>
            </a:r>
            <a:r>
              <a:rPr lang="en-US" baseline="0" dirty="0"/>
              <a:t> on the big screen.  Let the class decide on appropriate uses/implementations of each of the requirements.</a:t>
            </a:r>
          </a:p>
          <a:p>
            <a:endParaRPr lang="en-US" baseline="0" dirty="0"/>
          </a:p>
          <a:p>
            <a:r>
              <a:rPr lang="en-US" dirty="0"/>
              <a:t>https://en.wikipedia.org/wiki/Allen_Telescope_Array</a:t>
            </a:r>
          </a:p>
        </p:txBody>
      </p:sp>
      <p:sp>
        <p:nvSpPr>
          <p:cNvPr id="4" name="Slide Number Placeholder 3"/>
          <p:cNvSpPr>
            <a:spLocks noGrp="1"/>
          </p:cNvSpPr>
          <p:nvPr>
            <p:ph type="sldNum" sz="quarter" idx="10"/>
          </p:nvPr>
        </p:nvSpPr>
        <p:spPr/>
        <p:txBody>
          <a:bodyPr/>
          <a:lstStyle/>
          <a:p>
            <a:fld id="{8BDA04FC-0A2E-412C-9EC8-7BDEBE27C85D}" type="slidenum">
              <a:rPr lang="en-US" smtClean="0"/>
              <a:pPr/>
              <a:t>17</a:t>
            </a:fld>
            <a:endParaRPr lang="en-US" dirty="0"/>
          </a:p>
        </p:txBody>
      </p:sp>
    </p:spTree>
    <p:extLst>
      <p:ext uri="{BB962C8B-B14F-4D97-AF65-F5344CB8AC3E}">
        <p14:creationId xmlns:p14="http://schemas.microsoft.com/office/powerpoint/2010/main" val="526478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‘Live code’ this for the class</a:t>
            </a:r>
            <a:r>
              <a:rPr lang="en-US" baseline="0" dirty="0"/>
              <a:t> on the big screen.  Let the class decide on appropriate uses/implementations of each of the requirements.</a:t>
            </a:r>
          </a:p>
          <a:p>
            <a:endParaRPr lang="en-US" baseline="0" dirty="0"/>
          </a:p>
          <a:p>
            <a:r>
              <a:rPr lang="en-US" dirty="0"/>
              <a:t>https://en.wikipedia.org/wiki/Allen_Telescope_Array</a:t>
            </a:r>
          </a:p>
        </p:txBody>
      </p:sp>
      <p:sp>
        <p:nvSpPr>
          <p:cNvPr id="4" name="Slide Number Placeholder 3"/>
          <p:cNvSpPr>
            <a:spLocks noGrp="1"/>
          </p:cNvSpPr>
          <p:nvPr>
            <p:ph type="sldNum" sz="quarter" idx="10"/>
          </p:nvPr>
        </p:nvSpPr>
        <p:spPr/>
        <p:txBody>
          <a:bodyPr/>
          <a:lstStyle/>
          <a:p>
            <a:fld id="{8BDA04FC-0A2E-412C-9EC8-7BDEBE27C85D}" type="slidenum">
              <a:rPr lang="en-US" smtClean="0"/>
              <a:pPr/>
              <a:t>18</a:t>
            </a:fld>
            <a:endParaRPr lang="en-US" dirty="0"/>
          </a:p>
        </p:txBody>
      </p:sp>
    </p:spTree>
    <p:extLst>
      <p:ext uri="{BB962C8B-B14F-4D97-AF65-F5344CB8AC3E}">
        <p14:creationId xmlns:p14="http://schemas.microsoft.com/office/powerpoint/2010/main" val="477861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‘Live code’ this for the class</a:t>
            </a:r>
            <a:r>
              <a:rPr lang="en-US" baseline="0" dirty="0"/>
              <a:t> on the big screen.  Let the class decide on appropriate uses/implementations of each of the requirements.</a:t>
            </a:r>
          </a:p>
          <a:p>
            <a:endParaRPr lang="en-US" baseline="0" dirty="0"/>
          </a:p>
          <a:p>
            <a:r>
              <a:rPr lang="en-US" dirty="0"/>
              <a:t>https://en.wikipedia.org/wiki/Allen_Telescope_Array</a:t>
            </a:r>
          </a:p>
        </p:txBody>
      </p:sp>
      <p:sp>
        <p:nvSpPr>
          <p:cNvPr id="4" name="Slide Number Placeholder 3"/>
          <p:cNvSpPr>
            <a:spLocks noGrp="1"/>
          </p:cNvSpPr>
          <p:nvPr>
            <p:ph type="sldNum" sz="quarter" idx="10"/>
          </p:nvPr>
        </p:nvSpPr>
        <p:spPr/>
        <p:txBody>
          <a:bodyPr/>
          <a:lstStyle/>
          <a:p>
            <a:fld id="{8BDA04FC-0A2E-412C-9EC8-7BDEBE27C85D}" type="slidenum">
              <a:rPr lang="en-US" smtClean="0"/>
              <a:pPr/>
              <a:t>19</a:t>
            </a:fld>
            <a:endParaRPr lang="en-US" dirty="0"/>
          </a:p>
        </p:txBody>
      </p:sp>
    </p:spTree>
    <p:extLst>
      <p:ext uri="{BB962C8B-B14F-4D97-AF65-F5344CB8AC3E}">
        <p14:creationId xmlns:p14="http://schemas.microsoft.com/office/powerpoint/2010/main" val="827942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dirty="0"/>
              <a:t>https://en.wikipedia.org/wiki/Allen_Telescope_Array</a:t>
            </a:r>
          </a:p>
        </p:txBody>
      </p:sp>
      <p:sp>
        <p:nvSpPr>
          <p:cNvPr id="4" name="Slide Number Placeholder 3"/>
          <p:cNvSpPr>
            <a:spLocks noGrp="1"/>
          </p:cNvSpPr>
          <p:nvPr>
            <p:ph type="sldNum" sz="quarter" idx="10"/>
          </p:nvPr>
        </p:nvSpPr>
        <p:spPr/>
        <p:txBody>
          <a:bodyPr/>
          <a:lstStyle/>
          <a:p>
            <a:fld id="{8BDA04FC-0A2E-412C-9EC8-7BDEBE27C85D}" type="slidenum">
              <a:rPr lang="en-US" smtClean="0"/>
              <a:pPr/>
              <a:t>20</a:t>
            </a:fld>
            <a:endParaRPr lang="en-US" dirty="0"/>
          </a:p>
        </p:txBody>
      </p:sp>
    </p:spTree>
    <p:extLst>
      <p:ext uri="{BB962C8B-B14F-4D97-AF65-F5344CB8AC3E}">
        <p14:creationId xmlns:p14="http://schemas.microsoft.com/office/powerpoint/2010/main" val="39360576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dirty="0"/>
              <a:t>https://en.wikipedia.org/wiki/Allen_Telescope_Array</a:t>
            </a:r>
          </a:p>
        </p:txBody>
      </p:sp>
      <p:sp>
        <p:nvSpPr>
          <p:cNvPr id="4" name="Slide Number Placeholder 3"/>
          <p:cNvSpPr>
            <a:spLocks noGrp="1"/>
          </p:cNvSpPr>
          <p:nvPr>
            <p:ph type="sldNum" sz="quarter" idx="10"/>
          </p:nvPr>
        </p:nvSpPr>
        <p:spPr/>
        <p:txBody>
          <a:bodyPr/>
          <a:lstStyle/>
          <a:p>
            <a:fld id="{8BDA04FC-0A2E-412C-9EC8-7BDEBE27C85D}" type="slidenum">
              <a:rPr lang="en-US" smtClean="0"/>
              <a:pPr/>
              <a:t>21</a:t>
            </a:fld>
            <a:endParaRPr lang="en-US" dirty="0"/>
          </a:p>
        </p:txBody>
      </p:sp>
    </p:spTree>
    <p:extLst>
      <p:ext uri="{BB962C8B-B14F-4D97-AF65-F5344CB8AC3E}">
        <p14:creationId xmlns:p14="http://schemas.microsoft.com/office/powerpoint/2010/main" val="3380987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‘Live code’ this for the class</a:t>
            </a:r>
            <a:r>
              <a:rPr lang="en-US" baseline="0" dirty="0"/>
              <a:t> on the big screen.  Let the class decide on appropriate uses/implementations of each of the requirements.</a:t>
            </a:r>
          </a:p>
          <a:p>
            <a:endParaRPr lang="en-US" baseline="0" dirty="0"/>
          </a:p>
          <a:p>
            <a:r>
              <a:rPr lang="en-US" dirty="0"/>
              <a:t>https://en.wikipedia.org/wiki/Allen_Telescope_Array</a:t>
            </a:r>
          </a:p>
        </p:txBody>
      </p:sp>
      <p:sp>
        <p:nvSpPr>
          <p:cNvPr id="4" name="Slide Number Placeholder 3"/>
          <p:cNvSpPr>
            <a:spLocks noGrp="1"/>
          </p:cNvSpPr>
          <p:nvPr>
            <p:ph type="sldNum" sz="quarter" idx="10"/>
          </p:nvPr>
        </p:nvSpPr>
        <p:spPr/>
        <p:txBody>
          <a:bodyPr/>
          <a:lstStyle/>
          <a:p>
            <a:fld id="{8BDA04FC-0A2E-412C-9EC8-7BDEBE27C85D}" type="slidenum">
              <a:rPr lang="en-US" smtClean="0"/>
              <a:pPr/>
              <a:t>22</a:t>
            </a:fld>
            <a:endParaRPr lang="en-US" dirty="0"/>
          </a:p>
        </p:txBody>
      </p:sp>
    </p:spTree>
    <p:extLst>
      <p:ext uri="{BB962C8B-B14F-4D97-AF65-F5344CB8AC3E}">
        <p14:creationId xmlns:p14="http://schemas.microsoft.com/office/powerpoint/2010/main" val="2342190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guides will be released for different languages.</a:t>
            </a:r>
          </a:p>
          <a:p>
            <a:r>
              <a:rPr lang="en-US" dirty="0"/>
              <a:t>The entire guide won’t apply to every section.</a:t>
            </a:r>
          </a:p>
          <a:p>
            <a:r>
              <a:rPr lang="en-US" dirty="0"/>
              <a:t>Newly applicable sections will be covered in each objective</a:t>
            </a:r>
          </a:p>
          <a:p>
            <a:r>
              <a:rPr lang="en-US" dirty="0"/>
              <a:t>The “Requirements” section will be evaluated during all Progress Checks</a:t>
            </a:r>
          </a:p>
          <a:p>
            <a:r>
              <a:rPr lang="en-US" dirty="0"/>
              <a:t>The “Recommendations” section will *NOT* be evaluated</a:t>
            </a:r>
            <a:r>
              <a:rPr lang="en-US" baseline="0" dirty="0"/>
              <a:t> but represent ‘best practices’ conducive to learning</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4</a:t>
            </a:fld>
            <a:endParaRPr lang="en-US" dirty="0"/>
          </a:p>
        </p:txBody>
      </p:sp>
    </p:spTree>
    <p:extLst>
      <p:ext uri="{BB962C8B-B14F-4D97-AF65-F5344CB8AC3E}">
        <p14:creationId xmlns:p14="http://schemas.microsoft.com/office/powerpoint/2010/main" val="2846174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Slideshow presentations will no</a:t>
            </a:r>
            <a:r>
              <a:rPr lang="en-US" baseline="0" dirty="0"/>
              <a:t> longer include full code examples because of limited space.  Code “shell” is presented here.  From here on out, only stub code will be presented on slideshows.  Actual on-screen instructor examples of code in an IDE or text editor should be full and complete.  Necessary additions to this code “shell” should be included along with the stub code as a modification to the “shell”.  Emphasis should be placed on return codes.</a:t>
            </a:r>
          </a:p>
          <a:p>
            <a:endParaRPr lang="en-US" baseline="0" dirty="0"/>
          </a:p>
          <a:p>
            <a:r>
              <a:rPr lang="en-US" baseline="0" dirty="0"/>
              <a:t>Many of the macro examples included in this objective are contrived and the work they accomplish, arguably, would best be served as code instead of macros.  Many examples included in this objective are taken from real sources (see: </a:t>
            </a:r>
            <a:r>
              <a:rPr lang="en-US" baseline="0" dirty="0" err="1"/>
              <a:t>Zend</a:t>
            </a:r>
            <a:r>
              <a:rPr lang="en-US" baseline="0" dirty="0"/>
              <a:t> header, </a:t>
            </a:r>
            <a:r>
              <a:rPr lang="en-US" baseline="0" dirty="0" err="1"/>
              <a:t>stdio.h</a:t>
            </a:r>
            <a:r>
              <a:rPr lang="en-US" baseline="0" dirty="0"/>
              <a:t>, </a:t>
            </a:r>
            <a:r>
              <a:rPr lang="en-US" baseline="0" dirty="0" err="1"/>
              <a:t>stackoverflow</a:t>
            </a:r>
            <a:r>
              <a:rPr lang="en-US" baseline="0" dirty="0"/>
              <a:t> examples).  It is possible the students may never be called upon to write or utilize preprocessor directives more advanced than #including a header, #defining a constant, or writing header guards (see: </a:t>
            </a:r>
            <a:r>
              <a:rPr lang="en-US" baseline="0" dirty="0" err="1"/>
              <a:t>ifdef</a:t>
            </a:r>
            <a:r>
              <a:rPr lang="en-US" baseline="0" dirty="0"/>
              <a:t>/define).  While this may be true, it is likely they will need to read/understand/adapt/utilize source code/header files/header source code that *does* utilize advanced macros.</a:t>
            </a:r>
          </a:p>
          <a:p>
            <a:endParaRPr lang="en-US" baseline="0" dirty="0"/>
          </a:p>
          <a:p>
            <a:r>
              <a:rPr lang="en-US" dirty="0"/>
              <a:t>http://stackoverflow.com/questions/204476/what-should-main-return-in-c-and-c</a:t>
            </a:r>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5</a:t>
            </a:fld>
            <a:endParaRPr lang="en-US" dirty="0"/>
          </a:p>
        </p:txBody>
      </p:sp>
    </p:spTree>
    <p:extLst>
      <p:ext uri="{BB962C8B-B14F-4D97-AF65-F5344CB8AC3E}">
        <p14:creationId xmlns:p14="http://schemas.microsoft.com/office/powerpoint/2010/main" val="4242798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Easy Answer:</a:t>
            </a:r>
            <a:r>
              <a:rPr lang="en-US" b="0" baseline="0" dirty="0"/>
              <a:t>  While this answer is technically correct, it is not necessary for the average C programmer to understand the “inside baseball” behind the FILE data type.  All the important work is handled in the background by FILE-related functions contained in </a:t>
            </a:r>
            <a:r>
              <a:rPr lang="en-US" b="0" baseline="0" dirty="0" err="1"/>
              <a:t>stdio.h</a:t>
            </a:r>
            <a:r>
              <a:rPr lang="en-US" b="0" baseline="0" dirty="0"/>
              <a:t>.  As safe programmers, we need to treat FILE variables much like pointer variables (for safety).  Also, we can use FILE variables where we would use streams (e.g., </a:t>
            </a:r>
            <a:r>
              <a:rPr lang="en-US" b="0" baseline="0" dirty="0" err="1"/>
              <a:t>fscanf</a:t>
            </a:r>
            <a:r>
              <a:rPr lang="en-US" b="0" baseline="0" dirty="0"/>
              <a:t>()).</a:t>
            </a:r>
          </a:p>
          <a:p>
            <a:r>
              <a:rPr lang="en-US" b="1" baseline="0" dirty="0"/>
              <a:t>Short Answer:</a:t>
            </a:r>
            <a:r>
              <a:rPr lang="en-US" b="0" baseline="0" dirty="0"/>
              <a:t>  This is entirely accurate, even if it’s simplistic.  Honestly, we don’t need to discuss the format of the FILE structure because: A. We haven’t gotten to </a:t>
            </a:r>
            <a:r>
              <a:rPr lang="en-US" b="0" baseline="0" dirty="0" err="1"/>
              <a:t>structs</a:t>
            </a:r>
            <a:r>
              <a:rPr lang="en-US" b="0" baseline="0" dirty="0"/>
              <a:t> yet.  B. That’s the whole reason for defining a header with FILE-related functions… “don’t worry about it”</a:t>
            </a:r>
            <a:endParaRPr lang="en-US" b="1" dirty="0"/>
          </a:p>
          <a:p>
            <a:r>
              <a:rPr lang="en-US" b="1" dirty="0"/>
              <a:t>Long Answer:</a:t>
            </a:r>
            <a:r>
              <a:rPr lang="en-US" b="1" baseline="0" dirty="0"/>
              <a:t>  </a:t>
            </a:r>
            <a:r>
              <a:rPr lang="en-US" baseline="0" dirty="0"/>
              <a:t>The FILE datatype may have different implementations depending on the system.  One of the most important “members” of a FILE </a:t>
            </a:r>
            <a:r>
              <a:rPr lang="en-US" baseline="0" dirty="0" err="1"/>
              <a:t>struct</a:t>
            </a:r>
            <a:r>
              <a:rPr lang="en-US" baseline="0" dirty="0"/>
              <a:t> is the current location.  Other than that, any FILE-related functions from </a:t>
            </a:r>
            <a:r>
              <a:rPr lang="en-US" baseline="0" dirty="0" err="1"/>
              <a:t>stdio.h</a:t>
            </a:r>
            <a:r>
              <a:rPr lang="en-US" baseline="0" dirty="0"/>
              <a:t> will undoubtedly concern themselves with the metadata of a FILE pointer.</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7</a:t>
            </a:fld>
            <a:endParaRPr lang="en-US" dirty="0"/>
          </a:p>
        </p:txBody>
      </p:sp>
    </p:spTree>
    <p:extLst>
      <p:ext uri="{BB962C8B-B14F-4D97-AF65-F5344CB8AC3E}">
        <p14:creationId xmlns:p14="http://schemas.microsoft.com/office/powerpoint/2010/main" val="2522298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a:t>
            </a:r>
            <a:r>
              <a:rPr lang="en-US" dirty="0"/>
              <a:t>Why</a:t>
            </a:r>
            <a:r>
              <a:rPr lang="en-US" baseline="0" dirty="0"/>
              <a:t> are some of these functions greyed out?  </a:t>
            </a:r>
            <a:r>
              <a:rPr lang="en-US" b="1" baseline="0" dirty="0"/>
              <a:t>ANSWER:  </a:t>
            </a:r>
            <a:r>
              <a:rPr lang="en-US" baseline="0" dirty="0"/>
              <a:t>They’ve already been covered in Objective (I.1.e) Print + Scan.  Not only that, they’re functions we’ve been using ever since.  Substituting a FILE variable for the stream pointer (see: </a:t>
            </a:r>
            <a:r>
              <a:rPr lang="en-US" baseline="0" dirty="0" err="1"/>
              <a:t>stdin</a:t>
            </a:r>
            <a:r>
              <a:rPr lang="en-US" baseline="0" dirty="0"/>
              <a:t>) is enough to use these functions with FILE variables.</a:t>
            </a:r>
          </a:p>
          <a:p>
            <a:endParaRPr lang="en-US" baseline="0" dirty="0"/>
          </a:p>
          <a:p>
            <a:r>
              <a:rPr lang="en-US" b="1" baseline="0" dirty="0"/>
              <a:t>INSTRUCTOR NOTE:</a:t>
            </a:r>
            <a:r>
              <a:rPr lang="en-US" baseline="0" dirty="0"/>
              <a:t>  In fact, assuming the students have been provided all of the Instructor Solutions for labs, they’ve already been given access to multiple examples of each of these functions (with the exception of </a:t>
            </a:r>
            <a:r>
              <a:rPr lang="en-US" baseline="0" dirty="0" err="1"/>
              <a:t>fseek</a:t>
            </a:r>
            <a:r>
              <a:rPr lang="en-US" baseline="0" dirty="0"/>
              <a:t>() and </a:t>
            </a:r>
            <a:r>
              <a:rPr lang="en-US" baseline="0" dirty="0" err="1"/>
              <a:t>ftell</a:t>
            </a:r>
            <a:r>
              <a:rPr lang="en-US" baseline="0" dirty="0"/>
              <a:t>()).  The most prevalent example was a Bit-wise Lab (Objective I.1.g) in which they were required to XOR input with a 4-bit mask in order decode obfuscated files.  The </a:t>
            </a:r>
            <a:r>
              <a:rPr lang="en-US" baseline="0" dirty="0" err="1"/>
              <a:t>fopen</a:t>
            </a:r>
            <a:r>
              <a:rPr lang="en-US" baseline="0" dirty="0"/>
              <a:t>(), rewind(), and </a:t>
            </a:r>
            <a:r>
              <a:rPr lang="en-US" baseline="0" dirty="0" err="1"/>
              <a:t>fclose</a:t>
            </a:r>
            <a:r>
              <a:rPr lang="en-US" baseline="0" dirty="0"/>
              <a:t>() implementations were already solved for them and provided as part of the stub code for that particular lab.  Since the greyed out functions were already taught, they will not be retaught.  Instead, there will merely be a Performance Lab for each of the greyed out functions.</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8</a:t>
            </a:fld>
            <a:endParaRPr lang="en-US" dirty="0"/>
          </a:p>
        </p:txBody>
      </p:sp>
    </p:spTree>
    <p:extLst>
      <p:ext uri="{BB962C8B-B14F-4D97-AF65-F5344CB8AC3E}">
        <p14:creationId xmlns:p14="http://schemas.microsoft.com/office/powerpoint/2010/main" val="121612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basic modes are included here.  The full man page (http://man7.org/linux/man-pages/man3/fopen.3.html) for </a:t>
            </a:r>
            <a:r>
              <a:rPr lang="en-US" dirty="0" err="1"/>
              <a:t>fopen</a:t>
            </a:r>
            <a:r>
              <a:rPr lang="en-US" dirty="0"/>
              <a:t>() contains *all* of the available modes.</a:t>
            </a:r>
          </a:p>
        </p:txBody>
      </p:sp>
      <p:sp>
        <p:nvSpPr>
          <p:cNvPr id="4" name="Slide Number Placeholder 3"/>
          <p:cNvSpPr>
            <a:spLocks noGrp="1"/>
          </p:cNvSpPr>
          <p:nvPr>
            <p:ph type="sldNum" sz="quarter" idx="10"/>
          </p:nvPr>
        </p:nvSpPr>
        <p:spPr/>
        <p:txBody>
          <a:bodyPr/>
          <a:lstStyle/>
          <a:p>
            <a:fld id="{8BDA04FC-0A2E-412C-9EC8-7BDEBE27C85D}" type="slidenum">
              <a:rPr lang="en-US" smtClean="0"/>
              <a:pPr/>
              <a:t>9</a:t>
            </a:fld>
            <a:endParaRPr lang="en-US" dirty="0"/>
          </a:p>
        </p:txBody>
      </p:sp>
    </p:spTree>
    <p:extLst>
      <p:ext uri="{BB962C8B-B14F-4D97-AF65-F5344CB8AC3E}">
        <p14:creationId xmlns:p14="http://schemas.microsoft.com/office/powerpoint/2010/main" val="347261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1" dirty="0"/>
              <a:t>QUESTION:</a:t>
            </a:r>
            <a:r>
              <a:rPr lang="en-US" b="0" baseline="0" dirty="0"/>
              <a:t>  </a:t>
            </a:r>
            <a:r>
              <a:rPr lang="en-US" b="0" dirty="0"/>
              <a:t>As</a:t>
            </a:r>
            <a:r>
              <a:rPr lang="en-US" b="0" baseline="0" dirty="0"/>
              <a:t> the students the following questions for each of the statements listed here:</a:t>
            </a:r>
          </a:p>
          <a:p>
            <a:pPr marL="228600" indent="-228600">
              <a:buAutoNum type="arabicPeriod"/>
            </a:pPr>
            <a:r>
              <a:rPr lang="en-US" b="0" baseline="0" dirty="0"/>
              <a:t>What is the behavior if that file isn’t there?</a:t>
            </a:r>
          </a:p>
          <a:p>
            <a:pPr marL="228600" indent="-228600">
              <a:buAutoNum type="arabicPeriod"/>
            </a:pPr>
            <a:r>
              <a:rPr lang="en-US" b="0" baseline="0" dirty="0"/>
              <a:t>Can I write to that file?</a:t>
            </a:r>
          </a:p>
          <a:p>
            <a:pPr marL="228600" indent="-228600">
              <a:buAutoNum type="arabicPeriod"/>
            </a:pPr>
            <a:r>
              <a:rPr lang="en-US" b="0" baseline="0" dirty="0"/>
              <a:t>If I did write to it, where in the file (beginning, middle, end) would that data appear?</a:t>
            </a:r>
            <a:endParaRPr lang="en-US" b="0" dirty="0"/>
          </a:p>
          <a:p>
            <a:r>
              <a:rPr lang="en-US" b="1" dirty="0"/>
              <a:t>ANSWERS:</a:t>
            </a:r>
          </a:p>
          <a:p>
            <a:r>
              <a:rPr lang="en-US" b="1" u="sng" dirty="0"/>
              <a:t>Read</a:t>
            </a:r>
            <a:r>
              <a:rPr lang="en-US" b="1" u="sng" baseline="0" dirty="0"/>
              <a:t> File</a:t>
            </a:r>
          </a:p>
          <a:p>
            <a:pPr marL="228600" indent="-228600">
              <a:buAutoNum type="arabicPeriod"/>
            </a:pPr>
            <a:r>
              <a:rPr lang="en-US" b="0" baseline="0" dirty="0"/>
              <a:t>Return NULL</a:t>
            </a:r>
          </a:p>
          <a:p>
            <a:pPr marL="228600" indent="-228600">
              <a:buAutoNum type="arabicPeriod"/>
            </a:pPr>
            <a:r>
              <a:rPr lang="en-US" b="0" baseline="0" dirty="0"/>
              <a:t>No because the pointer to it is NULL?  Even if it </a:t>
            </a:r>
            <a:r>
              <a:rPr lang="en-US" b="0" i="1" baseline="0" dirty="0"/>
              <a:t>was</a:t>
            </a:r>
            <a:r>
              <a:rPr lang="en-US" b="0" i="0" baseline="0" dirty="0"/>
              <a:t> there you couldn’t write to it.</a:t>
            </a:r>
          </a:p>
          <a:p>
            <a:pPr marL="228600" indent="-228600">
              <a:buAutoNum type="arabicPeriod"/>
            </a:pPr>
            <a:r>
              <a:rPr lang="en-US" b="0" i="0" baseline="0" dirty="0"/>
              <a:t>Silly rabbit, you can’t write “read” files.</a:t>
            </a:r>
          </a:p>
          <a:p>
            <a:pPr marL="0" indent="0">
              <a:buNone/>
            </a:pPr>
            <a:r>
              <a:rPr lang="en-US" b="1" i="0" u="sng" baseline="0" dirty="0"/>
              <a:t>Write File</a:t>
            </a:r>
          </a:p>
          <a:p>
            <a:pPr marL="228600" indent="-228600">
              <a:buAutoNum type="arabicPeriod"/>
            </a:pPr>
            <a:r>
              <a:rPr lang="en-US" b="0" i="0" baseline="0" dirty="0"/>
              <a:t>Creates a new file of that name</a:t>
            </a:r>
          </a:p>
          <a:p>
            <a:pPr marL="228600" indent="-228600">
              <a:buAutoNum type="arabicPeriod"/>
            </a:pPr>
            <a:r>
              <a:rPr lang="en-US" b="0" i="0" baseline="0" dirty="0"/>
              <a:t>Yes</a:t>
            </a:r>
          </a:p>
          <a:p>
            <a:pPr marL="228600" indent="-228600">
              <a:buAutoNum type="arabicPeriod"/>
            </a:pPr>
            <a:r>
              <a:rPr lang="en-US" b="0" i="0" baseline="0" dirty="0"/>
              <a:t>Beginning, because everything that may or may not have been in that file is now erased.</a:t>
            </a:r>
          </a:p>
          <a:p>
            <a:pPr marL="0" indent="0">
              <a:buNone/>
            </a:pPr>
            <a:r>
              <a:rPr lang="en-US" b="1" i="0" u="sng" baseline="0" dirty="0"/>
              <a:t>Append File (AKA Log File)</a:t>
            </a:r>
          </a:p>
          <a:p>
            <a:pPr marL="228600" indent="-228600">
              <a:buAutoNum type="arabicPeriod"/>
            </a:pPr>
            <a:r>
              <a:rPr lang="en-US" b="0" i="0" baseline="0" dirty="0"/>
              <a:t>Creates a new file of that name</a:t>
            </a:r>
          </a:p>
          <a:p>
            <a:pPr marL="228600" indent="-228600">
              <a:buAutoNum type="arabicPeriod"/>
            </a:pPr>
            <a:r>
              <a:rPr lang="en-US" b="0" i="0" baseline="0" dirty="0"/>
              <a:t>Yes</a:t>
            </a:r>
          </a:p>
          <a:p>
            <a:pPr marL="228600" indent="-228600">
              <a:buAutoNum type="arabicPeriod"/>
            </a:pPr>
            <a:r>
              <a:rPr lang="en-US" b="0" i="0" baseline="0" dirty="0"/>
              <a:t>End, because it appends to the file</a:t>
            </a:r>
            <a:endParaRPr lang="en-US" b="0" dirty="0"/>
          </a:p>
          <a:p>
            <a:endParaRPr lang="en-US" b="1" dirty="0"/>
          </a:p>
          <a:p>
            <a:endParaRPr lang="en-US" b="1" dirty="0"/>
          </a:p>
          <a:p>
            <a:r>
              <a:rPr lang="en-US" b="1" dirty="0"/>
              <a:t>NOTE:</a:t>
            </a:r>
            <a:r>
              <a:rPr lang="en-US" dirty="0"/>
              <a:t>  Only basic modes are included here.  The full man page (http://man7.org/linux/man-pages/man3/fopen.3.html) for </a:t>
            </a:r>
            <a:r>
              <a:rPr lang="en-US" dirty="0" err="1"/>
              <a:t>fopen</a:t>
            </a:r>
            <a:r>
              <a:rPr lang="en-US" dirty="0"/>
              <a:t>() contains *all* of the available modes.</a:t>
            </a:r>
          </a:p>
        </p:txBody>
      </p:sp>
      <p:sp>
        <p:nvSpPr>
          <p:cNvPr id="4" name="Slide Number Placeholder 3"/>
          <p:cNvSpPr>
            <a:spLocks noGrp="1"/>
          </p:cNvSpPr>
          <p:nvPr>
            <p:ph type="sldNum" sz="quarter" idx="10"/>
          </p:nvPr>
        </p:nvSpPr>
        <p:spPr/>
        <p:txBody>
          <a:bodyPr/>
          <a:lstStyle/>
          <a:p>
            <a:fld id="{8BDA04FC-0A2E-412C-9EC8-7BDEBE27C85D}" type="slidenum">
              <a:rPr lang="en-US" smtClean="0"/>
              <a:pPr/>
              <a:t>10</a:t>
            </a:fld>
            <a:endParaRPr lang="en-US" dirty="0"/>
          </a:p>
        </p:txBody>
      </p:sp>
    </p:spTree>
    <p:extLst>
      <p:ext uri="{BB962C8B-B14F-4D97-AF65-F5344CB8AC3E}">
        <p14:creationId xmlns:p14="http://schemas.microsoft.com/office/powerpoint/2010/main" val="1563684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11</a:t>
            </a:fld>
            <a:endParaRPr lang="en-US" dirty="0"/>
          </a:p>
        </p:txBody>
      </p:sp>
    </p:spTree>
    <p:extLst>
      <p:ext uri="{BB962C8B-B14F-4D97-AF65-F5344CB8AC3E}">
        <p14:creationId xmlns:p14="http://schemas.microsoft.com/office/powerpoint/2010/main" val="2072641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1" dirty="0"/>
              <a:t>QUESTION:</a:t>
            </a:r>
            <a:r>
              <a:rPr lang="en-US" b="0" baseline="0" dirty="0"/>
              <a:t>  </a:t>
            </a:r>
            <a:r>
              <a:rPr lang="en-US" b="0" dirty="0"/>
              <a:t>As</a:t>
            </a:r>
            <a:r>
              <a:rPr lang="en-US" b="0" baseline="0" dirty="0"/>
              <a:t> the students the following questions for each of the statements listed here:</a:t>
            </a:r>
          </a:p>
          <a:p>
            <a:pPr marL="228600" indent="-228600">
              <a:buAutoNum type="arabicPeriod"/>
            </a:pPr>
            <a:r>
              <a:rPr lang="en-US" b="0" baseline="0" dirty="0"/>
              <a:t>What is the behavior if that file isn’t there?</a:t>
            </a:r>
          </a:p>
          <a:p>
            <a:pPr marL="228600" indent="-228600">
              <a:buAutoNum type="arabicPeriod"/>
            </a:pPr>
            <a:r>
              <a:rPr lang="en-US" b="0" baseline="0" dirty="0"/>
              <a:t>Can I write to that file?</a:t>
            </a:r>
          </a:p>
          <a:p>
            <a:pPr marL="228600" indent="-228600">
              <a:buAutoNum type="arabicPeriod"/>
            </a:pPr>
            <a:r>
              <a:rPr lang="en-US" b="0" baseline="0" dirty="0"/>
              <a:t>If I did write to it, where in the file (beginning, middle, end) would that data appear?</a:t>
            </a:r>
            <a:endParaRPr lang="en-US" b="0" dirty="0"/>
          </a:p>
          <a:p>
            <a:r>
              <a:rPr lang="en-US" b="1" dirty="0"/>
              <a:t>ANSWERS:</a:t>
            </a:r>
          </a:p>
          <a:p>
            <a:r>
              <a:rPr lang="en-US" b="1" u="sng" dirty="0"/>
              <a:t>Read</a:t>
            </a:r>
            <a:r>
              <a:rPr lang="en-US" b="1" u="sng" baseline="0" dirty="0"/>
              <a:t> File</a:t>
            </a:r>
          </a:p>
          <a:p>
            <a:pPr marL="228600" indent="-228600">
              <a:buAutoNum type="arabicPeriod"/>
            </a:pPr>
            <a:r>
              <a:rPr lang="en-US" b="0" baseline="0" dirty="0"/>
              <a:t>Return NULL</a:t>
            </a:r>
          </a:p>
          <a:p>
            <a:pPr marL="228600" indent="-228600">
              <a:buAutoNum type="arabicPeriod"/>
            </a:pPr>
            <a:r>
              <a:rPr lang="en-US" b="0" baseline="0" dirty="0"/>
              <a:t>No because the pointer to it is NULL?  Even if it </a:t>
            </a:r>
            <a:r>
              <a:rPr lang="en-US" b="0" i="1" baseline="0" dirty="0"/>
              <a:t>was</a:t>
            </a:r>
            <a:r>
              <a:rPr lang="en-US" b="0" i="0" baseline="0" dirty="0"/>
              <a:t> there you couldn’t write to it.</a:t>
            </a:r>
          </a:p>
          <a:p>
            <a:pPr marL="228600" indent="-228600">
              <a:buAutoNum type="arabicPeriod"/>
            </a:pPr>
            <a:r>
              <a:rPr lang="en-US" b="0" i="0" baseline="0" dirty="0"/>
              <a:t>Silly rabbit, you can’t write “read” files.</a:t>
            </a:r>
          </a:p>
          <a:p>
            <a:pPr marL="0" indent="0">
              <a:buNone/>
            </a:pPr>
            <a:r>
              <a:rPr lang="en-US" b="1" i="0" u="sng" baseline="0" dirty="0"/>
              <a:t>Write File</a:t>
            </a:r>
          </a:p>
          <a:p>
            <a:pPr marL="228600" indent="-228600">
              <a:buAutoNum type="arabicPeriod"/>
            </a:pPr>
            <a:r>
              <a:rPr lang="en-US" b="0" i="0" baseline="0" dirty="0"/>
              <a:t>Creates a new file of that name</a:t>
            </a:r>
          </a:p>
          <a:p>
            <a:pPr marL="228600" indent="-228600">
              <a:buAutoNum type="arabicPeriod"/>
            </a:pPr>
            <a:r>
              <a:rPr lang="en-US" b="0" i="0" baseline="0" dirty="0"/>
              <a:t>Yes</a:t>
            </a:r>
          </a:p>
          <a:p>
            <a:pPr marL="228600" indent="-228600">
              <a:buAutoNum type="arabicPeriod"/>
            </a:pPr>
            <a:r>
              <a:rPr lang="en-US" b="0" i="0" baseline="0" dirty="0"/>
              <a:t>Beginning, because everything that may or may not have been in that file is now erased.</a:t>
            </a:r>
          </a:p>
          <a:p>
            <a:pPr marL="0" indent="0">
              <a:buNone/>
            </a:pPr>
            <a:r>
              <a:rPr lang="en-US" b="1" i="0" u="sng" baseline="0" dirty="0"/>
              <a:t>Append File (AKA Log File)</a:t>
            </a:r>
          </a:p>
          <a:p>
            <a:pPr marL="228600" indent="-228600">
              <a:buAutoNum type="arabicPeriod"/>
            </a:pPr>
            <a:r>
              <a:rPr lang="en-US" b="0" i="0" baseline="0" dirty="0"/>
              <a:t>Creates a new file of that name</a:t>
            </a:r>
          </a:p>
          <a:p>
            <a:pPr marL="228600" indent="-228600">
              <a:buAutoNum type="arabicPeriod"/>
            </a:pPr>
            <a:r>
              <a:rPr lang="en-US" b="0" i="0" baseline="0" dirty="0"/>
              <a:t>Yes</a:t>
            </a:r>
          </a:p>
          <a:p>
            <a:pPr marL="228600" indent="-228600">
              <a:buAutoNum type="arabicPeriod"/>
            </a:pPr>
            <a:r>
              <a:rPr lang="en-US" b="0" i="0" baseline="0" dirty="0"/>
              <a:t>End, because it appends to the file</a:t>
            </a:r>
            <a:endParaRPr lang="en-US" b="0" dirty="0"/>
          </a:p>
          <a:p>
            <a:endParaRPr lang="en-US" b="1" dirty="0"/>
          </a:p>
          <a:p>
            <a:endParaRPr lang="en-US" b="1" dirty="0"/>
          </a:p>
          <a:p>
            <a:r>
              <a:rPr lang="en-US" b="1" dirty="0"/>
              <a:t>NOTE:</a:t>
            </a:r>
            <a:r>
              <a:rPr lang="en-US" dirty="0"/>
              <a:t>  Only basic modes are included here.  The full man page (http://man7.org/linux/man-pages/man3/fopen.3.html) for </a:t>
            </a:r>
            <a:r>
              <a:rPr lang="en-US" dirty="0" err="1"/>
              <a:t>fopen</a:t>
            </a:r>
            <a:r>
              <a:rPr lang="en-US" dirty="0"/>
              <a:t>() contains *all* of the available modes.</a:t>
            </a:r>
          </a:p>
        </p:txBody>
      </p:sp>
      <p:sp>
        <p:nvSpPr>
          <p:cNvPr id="4" name="Slide Number Placeholder 3"/>
          <p:cNvSpPr>
            <a:spLocks noGrp="1"/>
          </p:cNvSpPr>
          <p:nvPr>
            <p:ph type="sldNum" sz="quarter" idx="10"/>
          </p:nvPr>
        </p:nvSpPr>
        <p:spPr/>
        <p:txBody>
          <a:bodyPr/>
          <a:lstStyle/>
          <a:p>
            <a:fld id="{8BDA04FC-0A2E-412C-9EC8-7BDEBE27C85D}" type="slidenum">
              <a:rPr lang="en-US" smtClean="0"/>
              <a:pPr/>
              <a:t>12</a:t>
            </a:fld>
            <a:endParaRPr lang="en-US" dirty="0"/>
          </a:p>
        </p:txBody>
      </p:sp>
    </p:spTree>
    <p:extLst>
      <p:ext uri="{BB962C8B-B14F-4D97-AF65-F5344CB8AC3E}">
        <p14:creationId xmlns:p14="http://schemas.microsoft.com/office/powerpoint/2010/main" val="28830151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8"/>
          <p:cNvSpPr>
            <a:spLocks noChangeArrowheads="1"/>
          </p:cNvSpPr>
          <p:nvPr userDrawn="1"/>
        </p:nvSpPr>
        <p:spPr bwMode="auto">
          <a:xfrm>
            <a:off x="3375025" y="1992313"/>
            <a:ext cx="5486400" cy="1143000"/>
          </a:xfrm>
          <a:prstGeom prst="rect">
            <a:avLst/>
          </a:prstGeom>
          <a:noFill/>
          <a:ln w="12700">
            <a:noFill/>
            <a:miter lim="800000"/>
            <a:headEnd/>
            <a:tailEnd/>
          </a:ln>
          <a:effectLst/>
        </p:spPr>
        <p:txBody>
          <a:bodyPr lIns="85725" tIns="39688" rIns="85725" bIns="39688" anchor="b"/>
          <a:lstStyle/>
          <a:p>
            <a:pPr algn="ctr" fontAlgn="base">
              <a:lnSpc>
                <a:spcPct val="80000"/>
              </a:lnSpc>
              <a:spcBef>
                <a:spcPct val="0"/>
              </a:spcBef>
              <a:spcAft>
                <a:spcPct val="0"/>
              </a:spcAft>
              <a:defRPr/>
            </a:pPr>
            <a:endParaRPr lang="en-US" sz="3600" b="1" i="1" dirty="0">
              <a:solidFill>
                <a:srgbClr val="000000"/>
              </a:solidFill>
            </a:endParaRPr>
          </a:p>
        </p:txBody>
      </p:sp>
      <p:sp>
        <p:nvSpPr>
          <p:cNvPr id="5" name="Rectangle 20"/>
          <p:cNvSpPr>
            <a:spLocks noChangeArrowheads="1"/>
          </p:cNvSpPr>
          <p:nvPr userDrawn="1"/>
        </p:nvSpPr>
        <p:spPr bwMode="auto">
          <a:xfrm>
            <a:off x="304800" y="0"/>
            <a:ext cx="1096963" cy="6718300"/>
          </a:xfrm>
          <a:prstGeom prst="rect">
            <a:avLst/>
          </a:prstGeom>
          <a:solidFill>
            <a:srgbClr val="003399"/>
          </a:solidFill>
          <a:ln w="9525">
            <a:solidFill>
              <a:schemeClr val="accent2"/>
            </a:solid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6" name="Rectangle 21"/>
          <p:cNvSpPr>
            <a:spLocks noChangeArrowheads="1"/>
          </p:cNvSpPr>
          <p:nvPr userDrawn="1"/>
        </p:nvSpPr>
        <p:spPr bwMode="auto">
          <a:xfrm>
            <a:off x="228600" y="3657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7" name="Rectangle 22"/>
          <p:cNvSpPr>
            <a:spLocks noChangeArrowheads="1"/>
          </p:cNvSpPr>
          <p:nvPr userDrawn="1"/>
        </p:nvSpPr>
        <p:spPr bwMode="auto">
          <a:xfrm>
            <a:off x="228600" y="4800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8" name="Rectangle 23"/>
          <p:cNvSpPr>
            <a:spLocks noChangeArrowheads="1"/>
          </p:cNvSpPr>
          <p:nvPr userDrawn="1"/>
        </p:nvSpPr>
        <p:spPr bwMode="auto">
          <a:xfrm>
            <a:off x="241300" y="57150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9" name="Rectangle 24"/>
          <p:cNvSpPr>
            <a:spLocks noChangeArrowheads="1"/>
          </p:cNvSpPr>
          <p:nvPr userDrawn="1"/>
        </p:nvSpPr>
        <p:spPr bwMode="auto">
          <a:xfrm>
            <a:off x="228600" y="6324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1" name="Text Box 31"/>
          <p:cNvSpPr txBox="1">
            <a:spLocks noChangeArrowheads="1"/>
          </p:cNvSpPr>
          <p:nvPr userDrawn="1"/>
        </p:nvSpPr>
        <p:spPr bwMode="auto">
          <a:xfrm>
            <a:off x="5410200" y="5410200"/>
            <a:ext cx="228600" cy="214313"/>
          </a:xfrm>
          <a:prstGeom prst="rect">
            <a:avLst/>
          </a:prstGeom>
          <a:noFill/>
          <a:ln w="9525">
            <a:noFill/>
            <a:miter lim="800000"/>
            <a:headEnd/>
            <a:tailEnd/>
          </a:ln>
          <a:effectLst/>
        </p:spPr>
        <p:txBody>
          <a:bodyPr>
            <a:spAutoFit/>
          </a:bodyPr>
          <a:lstStyle/>
          <a:p>
            <a:pPr fontAlgn="base">
              <a:spcBef>
                <a:spcPct val="0"/>
              </a:spcBef>
              <a:spcAft>
                <a:spcPct val="0"/>
              </a:spcAft>
              <a:defRPr/>
            </a:pPr>
            <a:endParaRPr lang="en-US" sz="800" b="1" dirty="0">
              <a:solidFill>
                <a:srgbClr val="000000"/>
              </a:solidFill>
            </a:endParaRPr>
          </a:p>
        </p:txBody>
      </p:sp>
      <p:sp>
        <p:nvSpPr>
          <p:cNvPr id="12" name="Rectangle 41"/>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defRPr>
            </a:lvl1pPr>
          </a:lstStyle>
          <a:p>
            <a:pPr fontAlgn="base">
              <a:spcBef>
                <a:spcPct val="0"/>
              </a:spcBef>
              <a:spcAft>
                <a:spcPct val="0"/>
              </a:spcAft>
              <a:defRPr/>
            </a:pPr>
            <a:endParaRPr lang="en-US" b="1" dirty="0">
              <a:solidFill>
                <a:srgbClr val="000000"/>
              </a:solidFill>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 y="533400"/>
            <a:ext cx="3164187" cy="3124200"/>
          </a:xfrm>
          <a:prstGeom prst="rect">
            <a:avLst/>
          </a:prstGeom>
        </p:spPr>
      </p:pic>
      <p:sp>
        <p:nvSpPr>
          <p:cNvPr id="13" name="Rectangle 42"/>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fontAlgn="base">
              <a:spcBef>
                <a:spcPct val="0"/>
              </a:spcBef>
              <a:spcAft>
                <a:spcPct val="0"/>
              </a:spcAft>
              <a:defRPr/>
            </a:pPr>
            <a:endParaRPr lang="en-US" b="1" dirty="0">
              <a:solidFill>
                <a:srgbClr val="000000"/>
              </a:solidFill>
            </a:endParaRPr>
          </a:p>
        </p:txBody>
      </p:sp>
      <p:sp>
        <p:nvSpPr>
          <p:cNvPr id="14" name="Rectangle 43"/>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fontAlgn="base">
              <a:spcBef>
                <a:spcPct val="0"/>
              </a:spcBef>
              <a:spcAft>
                <a:spcPct val="0"/>
              </a:spcAft>
              <a:defRPr/>
            </a:pPr>
            <a:fld id="{3B3DE317-AA7B-4C95-9373-67937A4777C0}" type="slidenum">
              <a:rPr lang="en-US" b="1">
                <a:solidFill>
                  <a:srgbClr val="000000"/>
                </a:solidFill>
              </a:rPr>
              <a:pPr fontAlgn="base">
                <a:spcBef>
                  <a:spcPct val="0"/>
                </a:spcBef>
                <a:spcAft>
                  <a:spcPct val="0"/>
                </a:spcAft>
                <a:defRPr/>
              </a:pPr>
              <a:t>‹#›</a:t>
            </a:fld>
            <a:endParaRPr lang="en-US" b="1" dirty="0">
              <a:solidFill>
                <a:srgbClr val="000000"/>
              </a:solidFill>
            </a:endParaRPr>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77842" y="2367279"/>
            <a:ext cx="2705668" cy="2788920"/>
          </a:xfrm>
          <a:prstGeom prst="rect">
            <a:avLst/>
          </a:prstGeom>
        </p:spPr>
      </p:pic>
      <p:sp>
        <p:nvSpPr>
          <p:cNvPr id="3112" name="Rectangle 40"/>
          <p:cNvSpPr>
            <a:spLocks noGrp="1" noChangeArrowheads="1"/>
          </p:cNvSpPr>
          <p:nvPr>
            <p:ph type="subTitle" sz="quarter" idx="1"/>
          </p:nvPr>
        </p:nvSpPr>
        <p:spPr>
          <a:xfrm>
            <a:off x="1371600" y="3810000"/>
            <a:ext cx="6934200" cy="838200"/>
          </a:xfrm>
          <a:ln w="9525"/>
        </p:spPr>
        <p:txBody>
          <a:bodyPr lIns="91440" tIns="45720" rIns="91440" bIns="45720"/>
          <a:lstStyle>
            <a:lvl1pPr marL="0" indent="0" algn="ctr">
              <a:buFontTx/>
              <a:buNone/>
              <a:defRPr sz="3200" i="1"/>
            </a:lvl1pPr>
          </a:lstStyle>
          <a:p>
            <a:r>
              <a:rPr lang="en-US"/>
              <a:t>Click to edit Master subtitle style</a:t>
            </a:r>
          </a:p>
        </p:txBody>
      </p:sp>
      <p:sp>
        <p:nvSpPr>
          <p:cNvPr id="3099" name="Rectangle 27"/>
          <p:cNvSpPr>
            <a:spLocks noGrp="1" noChangeArrowheads="1"/>
          </p:cNvSpPr>
          <p:nvPr>
            <p:ph type="ctrTitle" sz="quarter"/>
          </p:nvPr>
        </p:nvSpPr>
        <p:spPr>
          <a:xfrm>
            <a:off x="3352800" y="1600200"/>
            <a:ext cx="5484813" cy="1143000"/>
          </a:xfrm>
          <a:ln w="9525"/>
        </p:spPr>
        <p:txBody>
          <a:bodyPr lIns="82296" tIns="36576" rIns="82296" bIns="36576" anchorCtr="1"/>
          <a:lstStyle>
            <a:lvl1pPr algn="ctr">
              <a:lnSpc>
                <a:spcPct val="80000"/>
              </a:lnSpc>
              <a:defRPr sz="36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7"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5450" y="319088"/>
            <a:ext cx="2073275" cy="5702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54038" y="319088"/>
            <a:ext cx="6069012" cy="5702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7"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7100888" cy="539750"/>
          </a:xfrm>
        </p:spPr>
        <p:txBody>
          <a:bodyPr/>
          <a:lstStyle/>
          <a:p>
            <a:r>
              <a:rPr lang="en-US"/>
              <a:t>Click to edit Master title style</a:t>
            </a:r>
          </a:p>
        </p:txBody>
      </p:sp>
      <p:sp>
        <p:nvSpPr>
          <p:cNvPr id="3" name="Table Placeholder 2"/>
          <p:cNvSpPr>
            <a:spLocks noGrp="1"/>
          </p:cNvSpPr>
          <p:nvPr>
            <p:ph type="tbl" idx="1"/>
          </p:nvPr>
        </p:nvSpPr>
        <p:spPr>
          <a:xfrm>
            <a:off x="554038" y="1295400"/>
            <a:ext cx="8294687" cy="4725988"/>
          </a:xfrm>
        </p:spPr>
        <p:txBody>
          <a:bodyPr/>
          <a:lstStyle/>
          <a:p>
            <a:pPr lvl="0"/>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Title 1"/>
          <p:cNvSpPr>
            <a:spLocks noGrp="1"/>
          </p:cNvSpPr>
          <p:nvPr>
            <p:ph type="title"/>
          </p:nvPr>
        </p:nvSpPr>
        <p:spPr>
          <a:xfrm>
            <a:off x="1524000" y="319088"/>
            <a:ext cx="7100888" cy="539750"/>
          </a:xfrm>
        </p:spPr>
        <p:txBody>
          <a:bodyPr/>
          <a:lstStyle/>
          <a:p>
            <a:r>
              <a:rPr lang="en-US"/>
              <a:t>Click to edit Master title style</a:t>
            </a:r>
          </a:p>
        </p:txBody>
      </p:sp>
      <p:sp>
        <p:nvSpPr>
          <p:cNvPr id="5" name="Content Placeholder 2"/>
          <p:cNvSpPr>
            <a:spLocks noGrp="1"/>
          </p:cNvSpPr>
          <p:nvPr>
            <p:ph idx="1"/>
          </p:nvPr>
        </p:nvSpPr>
        <p:spPr>
          <a:xfrm>
            <a:off x="554038" y="1522413"/>
            <a:ext cx="8294687" cy="47259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2" name="Text Box 6"/>
          <p:cNvSpPr txBox="1">
            <a:spLocks noChangeArrowheads="1"/>
          </p:cNvSpPr>
          <p:nvPr userDrawn="1"/>
        </p:nvSpPr>
        <p:spPr bwMode="auto">
          <a:xfrm>
            <a:off x="0" y="6519863"/>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
        <p:nvSpPr>
          <p:cNvPr id="13" name="Text Box 5"/>
          <p:cNvSpPr txBox="1">
            <a:spLocks noChangeArrowheads="1"/>
          </p:cNvSpPr>
          <p:nvPr userDrawn="1"/>
        </p:nvSpPr>
        <p:spPr bwMode="auto">
          <a:xfrm>
            <a:off x="6796883" y="0"/>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6" name="Text Box 6"/>
          <p:cNvSpPr txBox="1">
            <a:spLocks noChangeArrowheads="1"/>
          </p:cNvSpPr>
          <p:nvPr userDrawn="1"/>
        </p:nvSpPr>
        <p:spPr bwMode="auto">
          <a:xfrm>
            <a:off x="0" y="6519863"/>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
        <p:nvSpPr>
          <p:cNvPr id="7" name="Text Box 5"/>
          <p:cNvSpPr txBox="1">
            <a:spLocks noChangeArrowheads="1"/>
          </p:cNvSpPr>
          <p:nvPr userDrawn="1"/>
        </p:nvSpPr>
        <p:spPr bwMode="auto">
          <a:xfrm>
            <a:off x="6796883" y="0"/>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
        <p:nvSpPr>
          <p:cNvPr id="4" name="Title 1"/>
          <p:cNvSpPr>
            <a:spLocks noGrp="1"/>
          </p:cNvSpPr>
          <p:nvPr>
            <p:ph type="title"/>
          </p:nvPr>
        </p:nvSpPr>
        <p:spPr>
          <a:xfrm>
            <a:off x="1524000" y="319088"/>
            <a:ext cx="7100888" cy="539750"/>
          </a:xfrm>
        </p:spPr>
        <p:txBody>
          <a:bodyPr/>
          <a:lstStyle/>
          <a:p>
            <a:r>
              <a:rPr lang="en-US"/>
              <a:t>Click to edit Master title style</a:t>
            </a:r>
          </a:p>
        </p:txBody>
      </p:sp>
      <p:sp>
        <p:nvSpPr>
          <p:cNvPr id="5" name="Content Placeholder 2"/>
          <p:cNvSpPr>
            <a:spLocks noGrp="1"/>
          </p:cNvSpPr>
          <p:nvPr>
            <p:ph idx="1"/>
          </p:nvPr>
        </p:nvSpPr>
        <p:spPr>
          <a:xfrm>
            <a:off x="554038" y="1522413"/>
            <a:ext cx="8294687" cy="47259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4"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5"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2" name="Title 1"/>
          <p:cNvSpPr>
            <a:spLocks noGrp="1"/>
          </p:cNvSpPr>
          <p:nvPr>
            <p:ph type="title"/>
          </p:nvPr>
        </p:nvSpPr>
        <p:spPr>
          <a:xfrm>
            <a:off x="1524000" y="319088"/>
            <a:ext cx="6324600" cy="53975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Text Box 5"/>
          <p:cNvSpPr txBox="1">
            <a:spLocks noChangeArrowheads="1"/>
          </p:cNvSpPr>
          <p:nvPr userDrawn="1"/>
        </p:nvSpPr>
        <p:spPr bwMode="auto">
          <a:xfrm>
            <a:off x="1143000" y="0"/>
            <a:ext cx="2044700" cy="338138"/>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dirty="0">
                <a:solidFill>
                  <a:srgbClr val="009900"/>
                </a:solidFill>
              </a:rPr>
              <a:t>Unclassified/FOUO</a:t>
            </a:r>
          </a:p>
        </p:txBody>
      </p:sp>
      <p:sp>
        <p:nvSpPr>
          <p:cNvPr id="5" name="Text Box 6"/>
          <p:cNvSpPr txBox="1">
            <a:spLocks noChangeArrowheads="1"/>
          </p:cNvSpPr>
          <p:nvPr userDrawn="1"/>
        </p:nvSpPr>
        <p:spPr bwMode="auto">
          <a:xfrm>
            <a:off x="6248400" y="6557963"/>
            <a:ext cx="2044700" cy="339725"/>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dirty="0">
                <a:solidFill>
                  <a:srgbClr val="009900"/>
                </a:solidFill>
              </a:rPr>
              <a:t>Unclassified/FOUO</a:t>
            </a:r>
          </a:p>
        </p:txBody>
      </p:sp>
      <p:sp>
        <p:nvSpPr>
          <p:cNvPr id="2" name="Title 1"/>
          <p:cNvSpPr>
            <a:spLocks noGrp="1"/>
          </p:cNvSpPr>
          <p:nvPr>
            <p:ph type="title"/>
          </p:nvPr>
        </p:nvSpPr>
        <p:spPr>
          <a:xfrm>
            <a:off x="1524000" y="319088"/>
            <a:ext cx="6324600" cy="53975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865" y="9144"/>
            <a:ext cx="1170977" cy="120700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9"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0"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6422796" cy="539750"/>
          </a:xfrm>
        </p:spPr>
        <p:txBody>
          <a:bodyPr/>
          <a:lstStyle/>
          <a:p>
            <a:r>
              <a:rPr lang="en-US"/>
              <a:t>Click to edit Master title style</a:t>
            </a:r>
          </a:p>
        </p:txBody>
      </p:sp>
      <p:sp>
        <p:nvSpPr>
          <p:cNvPr id="3" name="Content Placeholder 2"/>
          <p:cNvSpPr>
            <a:spLocks noGrp="1"/>
          </p:cNvSpPr>
          <p:nvPr>
            <p:ph sz="half" idx="1"/>
          </p:nvPr>
        </p:nvSpPr>
        <p:spPr>
          <a:xfrm>
            <a:off x="554038" y="1295400"/>
            <a:ext cx="4070350" cy="4725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76788" y="1295400"/>
            <a:ext cx="4071937" cy="4725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8"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0"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33035" cy="49836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2"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6375662" cy="539750"/>
          </a:xfrm>
        </p:spPr>
        <p:txBody>
          <a:bodyPr/>
          <a:lstStyle/>
          <a:p>
            <a:r>
              <a:rPr lang="en-US" dirty="0"/>
              <a:t>Click to edit Master 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8"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9"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7"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8"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 55"/>
          <p:cNvGrpSpPr>
            <a:grpSpLocks/>
          </p:cNvGrpSpPr>
          <p:nvPr userDrawn="1"/>
        </p:nvGrpSpPr>
        <p:grpSpPr bwMode="auto">
          <a:xfrm>
            <a:off x="136642" y="865188"/>
            <a:ext cx="8504121" cy="134937"/>
            <a:chOff x="0" y="534"/>
            <a:chExt cx="5443" cy="85"/>
          </a:xfrm>
        </p:grpSpPr>
        <p:sp>
          <p:nvSpPr>
            <p:cNvPr id="1080" name="Rectangle 56"/>
            <p:cNvSpPr>
              <a:spLocks noChangeArrowheads="1"/>
            </p:cNvSpPr>
            <p:nvPr/>
          </p:nvSpPr>
          <p:spPr bwMode="auto">
            <a:xfrm>
              <a:off x="3739" y="534"/>
              <a:ext cx="24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1" name="Rectangle 57"/>
            <p:cNvSpPr>
              <a:spLocks noChangeArrowheads="1"/>
            </p:cNvSpPr>
            <p:nvPr/>
          </p:nvSpPr>
          <p:spPr bwMode="auto">
            <a:xfrm>
              <a:off x="4012" y="534"/>
              <a:ext cx="22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2" name="Rectangle 58"/>
            <p:cNvSpPr>
              <a:spLocks noChangeArrowheads="1"/>
            </p:cNvSpPr>
            <p:nvPr/>
          </p:nvSpPr>
          <p:spPr bwMode="auto">
            <a:xfrm>
              <a:off x="4260" y="534"/>
              <a:ext cx="19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3" name="Rectangle 59"/>
            <p:cNvSpPr>
              <a:spLocks noChangeArrowheads="1"/>
            </p:cNvSpPr>
            <p:nvPr/>
          </p:nvSpPr>
          <p:spPr bwMode="auto">
            <a:xfrm>
              <a:off x="4484" y="534"/>
              <a:ext cx="174"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4" name="Rectangle 60"/>
            <p:cNvSpPr>
              <a:spLocks noChangeArrowheads="1"/>
            </p:cNvSpPr>
            <p:nvPr/>
          </p:nvSpPr>
          <p:spPr bwMode="auto">
            <a:xfrm>
              <a:off x="4684" y="534"/>
              <a:ext cx="150"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5" name="Rectangle 61"/>
            <p:cNvSpPr>
              <a:spLocks noChangeArrowheads="1"/>
            </p:cNvSpPr>
            <p:nvPr/>
          </p:nvSpPr>
          <p:spPr bwMode="auto">
            <a:xfrm>
              <a:off x="4859" y="534"/>
              <a:ext cx="12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6" name="Rectangle 62"/>
            <p:cNvSpPr>
              <a:spLocks noChangeArrowheads="1"/>
            </p:cNvSpPr>
            <p:nvPr/>
          </p:nvSpPr>
          <p:spPr bwMode="auto">
            <a:xfrm>
              <a:off x="0" y="534"/>
              <a:ext cx="371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7" name="Rectangle 63"/>
            <p:cNvSpPr>
              <a:spLocks noChangeArrowheads="1"/>
            </p:cNvSpPr>
            <p:nvPr/>
          </p:nvSpPr>
          <p:spPr bwMode="auto">
            <a:xfrm>
              <a:off x="5350" y="534"/>
              <a:ext cx="45"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8" name="Rectangle 64"/>
            <p:cNvSpPr>
              <a:spLocks noChangeArrowheads="1"/>
            </p:cNvSpPr>
            <p:nvPr/>
          </p:nvSpPr>
          <p:spPr bwMode="auto">
            <a:xfrm>
              <a:off x="5254" y="534"/>
              <a:ext cx="70"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9" name="Rectangle 65"/>
            <p:cNvSpPr>
              <a:spLocks noChangeArrowheads="1"/>
            </p:cNvSpPr>
            <p:nvPr/>
          </p:nvSpPr>
          <p:spPr bwMode="auto">
            <a:xfrm>
              <a:off x="5139" y="534"/>
              <a:ext cx="9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90" name="Rectangle 66"/>
            <p:cNvSpPr>
              <a:spLocks noChangeArrowheads="1"/>
            </p:cNvSpPr>
            <p:nvPr/>
          </p:nvSpPr>
          <p:spPr bwMode="auto">
            <a:xfrm>
              <a:off x="5011" y="534"/>
              <a:ext cx="102"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91" name="Rectangle 67"/>
            <p:cNvSpPr>
              <a:spLocks noChangeArrowheads="1"/>
            </p:cNvSpPr>
            <p:nvPr/>
          </p:nvSpPr>
          <p:spPr bwMode="auto">
            <a:xfrm>
              <a:off x="5420" y="534"/>
              <a:ext cx="23"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grpSp>
      <p:sp>
        <p:nvSpPr>
          <p:cNvPr id="1027" name="Rectangle 22"/>
          <p:cNvSpPr>
            <a:spLocks noGrp="1" noChangeArrowheads="1"/>
          </p:cNvSpPr>
          <p:nvPr>
            <p:ph type="title"/>
          </p:nvPr>
        </p:nvSpPr>
        <p:spPr bwMode="auto">
          <a:xfrm>
            <a:off x="1524000" y="319088"/>
            <a:ext cx="7100888" cy="539750"/>
          </a:xfrm>
          <a:prstGeom prst="rect">
            <a:avLst/>
          </a:prstGeom>
          <a:noFill/>
          <a:ln w="12700">
            <a:noFill/>
            <a:miter lim="800000"/>
            <a:headEnd/>
            <a:tailEnd/>
          </a:ln>
        </p:spPr>
        <p:txBody>
          <a:bodyPr vert="horz" wrap="square" lIns="85725" tIns="39688" rIns="85725" bIns="39688" numCol="1" anchor="b" anchorCtr="0" compatLnSpc="1">
            <a:prstTxWarp prst="textNoShape">
              <a:avLst/>
            </a:prstTxWarp>
          </a:bodyPr>
          <a:lstStyle/>
          <a:p>
            <a:pPr lvl="0"/>
            <a:r>
              <a:rPr lang="en-US"/>
              <a:t>Click to Edit Master Title Style:</a:t>
            </a:r>
            <a:br>
              <a:rPr lang="en-US"/>
            </a:br>
            <a:r>
              <a:rPr lang="en-US"/>
              <a:t>Multiple Lines</a:t>
            </a:r>
          </a:p>
        </p:txBody>
      </p:sp>
      <p:sp>
        <p:nvSpPr>
          <p:cNvPr id="1028" name="Rectangle 23"/>
          <p:cNvSpPr>
            <a:spLocks noGrp="1" noChangeArrowheads="1"/>
          </p:cNvSpPr>
          <p:nvPr>
            <p:ph type="body" idx="1"/>
          </p:nvPr>
        </p:nvSpPr>
        <p:spPr bwMode="auto">
          <a:xfrm>
            <a:off x="554038" y="1295400"/>
            <a:ext cx="8294687"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 name="Rectangle 25"/>
          <p:cNvSpPr>
            <a:spLocks noChangeArrowheads="1"/>
          </p:cNvSpPr>
          <p:nvPr userDrawn="1"/>
        </p:nvSpPr>
        <p:spPr bwMode="auto">
          <a:xfrm>
            <a:off x="8382000" y="6553200"/>
            <a:ext cx="496888" cy="207963"/>
          </a:xfrm>
          <a:prstGeom prst="rect">
            <a:avLst/>
          </a:prstGeom>
          <a:noFill/>
          <a:ln w="12700">
            <a:noFill/>
            <a:miter lim="800000"/>
            <a:headEnd/>
            <a:tailEnd/>
          </a:ln>
          <a:effectLst/>
        </p:spPr>
        <p:txBody>
          <a:bodyPr lIns="87312" tIns="42862" rIns="87312" bIns="42862">
            <a:spAutoFit/>
          </a:bodyPr>
          <a:lstStyle/>
          <a:p>
            <a:pPr defTabSz="814388" eaLnBrk="0" fontAlgn="base" hangingPunct="0">
              <a:spcBef>
                <a:spcPct val="0"/>
              </a:spcBef>
              <a:spcAft>
                <a:spcPct val="0"/>
              </a:spcAft>
              <a:defRPr/>
            </a:pPr>
            <a:fld id="{817551D6-DE53-4ED6-AC80-9186A700D29E}" type="slidenum">
              <a:rPr lang="en-US" sz="800" b="1">
                <a:solidFill>
                  <a:srgbClr val="000000"/>
                </a:solidFill>
              </a:rPr>
              <a:pPr defTabSz="814388" eaLnBrk="0" fontAlgn="base" hangingPunct="0">
                <a:spcBef>
                  <a:spcPct val="0"/>
                </a:spcBef>
                <a:spcAft>
                  <a:spcPct val="0"/>
                </a:spcAft>
                <a:defRPr/>
              </a:pPr>
              <a:t>‹#›</a:t>
            </a:fld>
            <a:endParaRPr lang="en-US" sz="800" b="1" dirty="0">
              <a:solidFill>
                <a:srgbClr val="000000"/>
              </a:solidFill>
            </a:endParaRPr>
          </a:p>
        </p:txBody>
      </p:sp>
      <p:sp>
        <p:nvSpPr>
          <p:cNvPr id="67586" name="Rectangle 2"/>
          <p:cNvSpPr>
            <a:spLocks noChangeArrowheads="1"/>
          </p:cNvSpPr>
          <p:nvPr userDrawn="1"/>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sz="800" b="1" dirty="0">
              <a:solidFill>
                <a:srgbClr val="000000"/>
              </a:solidFill>
            </a:endParaRPr>
          </a:p>
        </p:txBody>
      </p:sp>
      <p:pic>
        <p:nvPicPr>
          <p:cNvPr id="3" name="Picture 2"/>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35356" y="49353"/>
            <a:ext cx="1107644" cy="1093647"/>
          </a:xfrm>
          <a:prstGeom prst="rect">
            <a:avLst/>
          </a:prstGeom>
        </p:spPr>
      </p:pic>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r" rtl="0" eaLnBrk="0" fontAlgn="base" hangingPunct="0">
        <a:lnSpc>
          <a:spcPct val="70000"/>
        </a:lnSpc>
        <a:spcBef>
          <a:spcPct val="0"/>
        </a:spcBef>
        <a:spcAft>
          <a:spcPct val="0"/>
        </a:spcAft>
        <a:defRPr sz="3000" b="1" i="1">
          <a:solidFill>
            <a:schemeClr val="bg1"/>
          </a:solidFill>
          <a:latin typeface="+mj-lt"/>
          <a:ea typeface="+mj-ea"/>
          <a:cs typeface="+mj-cs"/>
        </a:defRPr>
      </a:lvl1pPr>
      <a:lvl2pPr algn="r" rtl="0" eaLnBrk="0" fontAlgn="base" hangingPunct="0">
        <a:lnSpc>
          <a:spcPct val="70000"/>
        </a:lnSpc>
        <a:spcBef>
          <a:spcPct val="0"/>
        </a:spcBef>
        <a:spcAft>
          <a:spcPct val="0"/>
        </a:spcAft>
        <a:defRPr sz="3000" b="1" i="1">
          <a:solidFill>
            <a:schemeClr val="bg1"/>
          </a:solidFill>
          <a:latin typeface="Arial" charset="0"/>
        </a:defRPr>
      </a:lvl2pPr>
      <a:lvl3pPr algn="r" rtl="0" eaLnBrk="0" fontAlgn="base" hangingPunct="0">
        <a:lnSpc>
          <a:spcPct val="70000"/>
        </a:lnSpc>
        <a:spcBef>
          <a:spcPct val="0"/>
        </a:spcBef>
        <a:spcAft>
          <a:spcPct val="0"/>
        </a:spcAft>
        <a:defRPr sz="3000" b="1" i="1">
          <a:solidFill>
            <a:schemeClr val="bg1"/>
          </a:solidFill>
          <a:latin typeface="Arial" charset="0"/>
        </a:defRPr>
      </a:lvl3pPr>
      <a:lvl4pPr algn="r" rtl="0" eaLnBrk="0" fontAlgn="base" hangingPunct="0">
        <a:lnSpc>
          <a:spcPct val="70000"/>
        </a:lnSpc>
        <a:spcBef>
          <a:spcPct val="0"/>
        </a:spcBef>
        <a:spcAft>
          <a:spcPct val="0"/>
        </a:spcAft>
        <a:defRPr sz="3000" b="1" i="1">
          <a:solidFill>
            <a:schemeClr val="bg1"/>
          </a:solidFill>
          <a:latin typeface="Arial" charset="0"/>
        </a:defRPr>
      </a:lvl4pPr>
      <a:lvl5pPr algn="r" rtl="0" eaLnBrk="0" fontAlgn="base" hangingPunct="0">
        <a:lnSpc>
          <a:spcPct val="70000"/>
        </a:lnSpc>
        <a:spcBef>
          <a:spcPct val="0"/>
        </a:spcBef>
        <a:spcAft>
          <a:spcPct val="0"/>
        </a:spcAft>
        <a:defRPr sz="3000" b="1" i="1">
          <a:solidFill>
            <a:schemeClr val="bg1"/>
          </a:solidFill>
          <a:latin typeface="Arial" charset="0"/>
        </a:defRPr>
      </a:lvl5pPr>
      <a:lvl6pPr marL="457200" algn="r" rtl="0" fontAlgn="base">
        <a:lnSpc>
          <a:spcPct val="70000"/>
        </a:lnSpc>
        <a:spcBef>
          <a:spcPct val="0"/>
        </a:spcBef>
        <a:spcAft>
          <a:spcPct val="0"/>
        </a:spcAft>
        <a:defRPr sz="3000" b="1" i="1">
          <a:solidFill>
            <a:schemeClr val="bg1"/>
          </a:solidFill>
          <a:latin typeface="Arial" charset="0"/>
        </a:defRPr>
      </a:lvl6pPr>
      <a:lvl7pPr marL="914400" algn="r" rtl="0" fontAlgn="base">
        <a:lnSpc>
          <a:spcPct val="70000"/>
        </a:lnSpc>
        <a:spcBef>
          <a:spcPct val="0"/>
        </a:spcBef>
        <a:spcAft>
          <a:spcPct val="0"/>
        </a:spcAft>
        <a:defRPr sz="3000" b="1" i="1">
          <a:solidFill>
            <a:schemeClr val="bg1"/>
          </a:solidFill>
          <a:latin typeface="Arial" charset="0"/>
        </a:defRPr>
      </a:lvl7pPr>
      <a:lvl8pPr marL="1371600" algn="r" rtl="0" fontAlgn="base">
        <a:lnSpc>
          <a:spcPct val="70000"/>
        </a:lnSpc>
        <a:spcBef>
          <a:spcPct val="0"/>
        </a:spcBef>
        <a:spcAft>
          <a:spcPct val="0"/>
        </a:spcAft>
        <a:defRPr sz="3000" b="1" i="1">
          <a:solidFill>
            <a:schemeClr val="bg1"/>
          </a:solidFill>
          <a:latin typeface="Arial" charset="0"/>
        </a:defRPr>
      </a:lvl8pPr>
      <a:lvl9pPr marL="1828800" algn="r" rtl="0" fontAlgn="base">
        <a:lnSpc>
          <a:spcPct val="70000"/>
        </a:lnSpc>
        <a:spcBef>
          <a:spcPct val="0"/>
        </a:spcBef>
        <a:spcAft>
          <a:spcPct val="0"/>
        </a:spcAft>
        <a:defRPr sz="3000" b="1" i="1">
          <a:solidFill>
            <a:schemeClr val="bg1"/>
          </a:solidFill>
          <a:latin typeface="Arial" charset="0"/>
        </a:defRPr>
      </a:lvl9pPr>
    </p:titleStyle>
    <p:body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a:xfrm>
            <a:off x="3352800" y="1524000"/>
            <a:ext cx="5484813" cy="1371600"/>
          </a:xfrm>
        </p:spPr>
        <p:txBody>
          <a:bodyPr/>
          <a:lstStyle/>
          <a:p>
            <a:r>
              <a:rPr lang="en-US" dirty="0"/>
              <a:t>File I/O</a:t>
            </a:r>
          </a:p>
        </p:txBody>
      </p:sp>
      <p:sp>
        <p:nvSpPr>
          <p:cNvPr id="6" name="TextBox 5"/>
          <p:cNvSpPr txBox="1"/>
          <p:nvPr/>
        </p:nvSpPr>
        <p:spPr>
          <a:xfrm>
            <a:off x="2667000" y="0"/>
            <a:ext cx="3733800" cy="369332"/>
          </a:xfrm>
          <a:prstGeom prst="rect">
            <a:avLst/>
          </a:prstGeom>
          <a:noFill/>
        </p:spPr>
        <p:txBody>
          <a:bodyPr wrap="square" rtlCol="0">
            <a:spAutoFit/>
          </a:bodyPr>
          <a:lstStyle/>
          <a:p>
            <a:pPr algn="ctr"/>
            <a:r>
              <a:rPr lang="en-US" b="1">
                <a:solidFill>
                  <a:srgbClr val="00B050"/>
                </a:solidFill>
              </a:rPr>
              <a:t>UNCLASSIFIED</a:t>
            </a:r>
            <a:endParaRPr lang="en-US" b="1" dirty="0">
              <a:solidFill>
                <a:srgbClr val="00B050"/>
              </a:solidFill>
            </a:endParaRPr>
          </a:p>
        </p:txBody>
      </p:sp>
    </p:spTree>
    <p:extLst>
      <p:ext uri="{BB962C8B-B14F-4D97-AF65-F5344CB8AC3E}">
        <p14:creationId xmlns:p14="http://schemas.microsoft.com/office/powerpoint/2010/main" val="4125135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Functions</a:t>
            </a:r>
          </a:p>
        </p:txBody>
      </p:sp>
      <p:sp>
        <p:nvSpPr>
          <p:cNvPr id="3" name="Content Placeholder 2"/>
          <p:cNvSpPr>
            <a:spLocks noGrp="1"/>
          </p:cNvSpPr>
          <p:nvPr>
            <p:ph idx="1"/>
          </p:nvPr>
        </p:nvSpPr>
        <p:spPr/>
        <p:txBody>
          <a:bodyPr/>
          <a:lstStyle/>
          <a:p>
            <a:r>
              <a:rPr lang="en-US" dirty="0"/>
              <a:t>Opening a File </a:t>
            </a:r>
          </a:p>
        </p:txBody>
      </p:sp>
      <p:sp>
        <p:nvSpPr>
          <p:cNvPr id="4" name="Content Placeholder 2"/>
          <p:cNvSpPr txBox="1">
            <a:spLocks/>
          </p:cNvSpPr>
          <p:nvPr/>
        </p:nvSpPr>
        <p:spPr bwMode="auto">
          <a:xfrm>
            <a:off x="277615" y="1828800"/>
            <a:ext cx="8588771" cy="9144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FILE * </a:t>
            </a:r>
            <a:r>
              <a:rPr lang="en-US" sz="1600" dirty="0" err="1">
                <a:latin typeface="Courier New" panose="02070309020205020404" pitchFamily="49" charset="0"/>
                <a:cs typeface="Courier New" panose="02070309020205020404" pitchFamily="49" charset="0"/>
              </a:rPr>
              <a:t>readFile_ptr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fopen</a:t>
            </a:r>
            <a:r>
              <a:rPr lang="en-US" sz="1600" dirty="0">
                <a:latin typeface="Courier New" panose="02070309020205020404" pitchFamily="49" charset="0"/>
                <a:cs typeface="Courier New" panose="02070309020205020404" pitchFamily="49" charset="0"/>
              </a:rPr>
              <a:t>(“read-file.txt”, “r”);</a:t>
            </a:r>
          </a:p>
          <a:p>
            <a:pPr marL="0" indent="0">
              <a:buNone/>
            </a:pPr>
            <a:r>
              <a:rPr lang="en-US" sz="1600" dirty="0">
                <a:latin typeface="Courier New" panose="02070309020205020404" pitchFamily="49" charset="0"/>
                <a:cs typeface="Courier New" panose="02070309020205020404" pitchFamily="49" charset="0"/>
              </a:rPr>
              <a:t>	FILE * </a:t>
            </a:r>
            <a:r>
              <a:rPr lang="en-US" sz="1600" dirty="0" err="1">
                <a:latin typeface="Courier New" panose="02070309020205020404" pitchFamily="49" charset="0"/>
                <a:cs typeface="Courier New" panose="02070309020205020404" pitchFamily="49" charset="0"/>
              </a:rPr>
              <a:t>writeFile_ptr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fopen</a:t>
            </a:r>
            <a:r>
              <a:rPr lang="en-US" sz="1600" dirty="0">
                <a:latin typeface="Courier New" panose="02070309020205020404" pitchFamily="49" charset="0"/>
                <a:cs typeface="Courier New" panose="02070309020205020404" pitchFamily="49" charset="0"/>
              </a:rPr>
              <a:t>(“write-file.txt”, “w”);</a:t>
            </a:r>
          </a:p>
          <a:p>
            <a:pPr marL="0" indent="0">
              <a:buNone/>
            </a:pPr>
            <a:r>
              <a:rPr lang="en-US" sz="1600" dirty="0">
                <a:latin typeface="Courier New" panose="02070309020205020404" pitchFamily="49" charset="0"/>
                <a:cs typeface="Courier New" panose="02070309020205020404" pitchFamily="49" charset="0"/>
              </a:rPr>
              <a:t>	FILE * </a:t>
            </a:r>
            <a:r>
              <a:rPr lang="en-US" sz="1600" dirty="0" err="1">
                <a:latin typeface="Courier New" panose="02070309020205020404" pitchFamily="49" charset="0"/>
                <a:cs typeface="Courier New" panose="02070309020205020404" pitchFamily="49" charset="0"/>
              </a:rPr>
              <a:t>logFile_ptr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fopen</a:t>
            </a:r>
            <a:r>
              <a:rPr lang="en-US" sz="1600" dirty="0">
                <a:latin typeface="Courier New" panose="02070309020205020404" pitchFamily="49" charset="0"/>
                <a:cs typeface="Courier New" panose="02070309020205020404" pitchFamily="49" charset="0"/>
              </a:rPr>
              <a:t>(“log-file.txt”, “a”);</a:t>
            </a:r>
          </a:p>
        </p:txBody>
      </p:sp>
      <p:graphicFrame>
        <p:nvGraphicFramePr>
          <p:cNvPr id="5" name="Table 4"/>
          <p:cNvGraphicFramePr>
            <a:graphicFrameLocks noGrp="1"/>
          </p:cNvGraphicFramePr>
          <p:nvPr>
            <p:extLst/>
          </p:nvPr>
        </p:nvGraphicFramePr>
        <p:xfrm>
          <a:off x="277616" y="3429000"/>
          <a:ext cx="8571108" cy="2931160"/>
        </p:xfrm>
        <a:graphic>
          <a:graphicData uri="http://schemas.openxmlformats.org/drawingml/2006/table">
            <a:tbl>
              <a:tblPr firstRow="1" bandRow="1">
                <a:tableStyleId>{5C22544A-7EE6-4342-B048-85BDC9FD1C3A}</a:tableStyleId>
              </a:tblPr>
              <a:tblGrid>
                <a:gridCol w="2075110">
                  <a:extLst>
                    <a:ext uri="{9D8B030D-6E8A-4147-A177-3AD203B41FA5}">
                      <a16:colId xmlns:a16="http://schemas.microsoft.com/office/drawing/2014/main" val="20000"/>
                    </a:ext>
                  </a:extLst>
                </a:gridCol>
                <a:gridCol w="2075110">
                  <a:extLst>
                    <a:ext uri="{9D8B030D-6E8A-4147-A177-3AD203B41FA5}">
                      <a16:colId xmlns:a16="http://schemas.microsoft.com/office/drawing/2014/main" val="20001"/>
                    </a:ext>
                  </a:extLst>
                </a:gridCol>
                <a:gridCol w="4420888">
                  <a:extLst>
                    <a:ext uri="{9D8B030D-6E8A-4147-A177-3AD203B41FA5}">
                      <a16:colId xmlns:a16="http://schemas.microsoft.com/office/drawing/2014/main" val="20002"/>
                    </a:ext>
                  </a:extLst>
                </a:gridCol>
              </a:tblGrid>
              <a:tr h="370840">
                <a:tc>
                  <a:txBody>
                    <a:bodyPr/>
                    <a:lstStyle/>
                    <a:p>
                      <a:pPr algn="ctr"/>
                      <a:r>
                        <a:rPr lang="en-US" dirty="0"/>
                        <a:t>Mode</a:t>
                      </a:r>
                    </a:p>
                  </a:txBody>
                  <a:tcPr/>
                </a:tc>
                <a:tc>
                  <a:txBody>
                    <a:bodyPr/>
                    <a:lstStyle/>
                    <a:p>
                      <a:pPr algn="ctr"/>
                      <a:r>
                        <a:rPr lang="en-US" dirty="0"/>
                        <a:t>Description</a:t>
                      </a:r>
                    </a:p>
                  </a:txBody>
                  <a:tcPr/>
                </a:tc>
                <a:tc>
                  <a:txBody>
                    <a:bodyPr/>
                    <a:lstStyle/>
                    <a:p>
                      <a:pPr algn="ctr"/>
                      <a:r>
                        <a:rPr lang="en-US" dirty="0"/>
                        <a:t>Behavior</a:t>
                      </a:r>
                    </a:p>
                  </a:txBody>
                  <a:tcPr/>
                </a:tc>
                <a:extLst>
                  <a:ext uri="{0D108BD9-81ED-4DB2-BD59-A6C34878D82A}">
                    <a16:rowId xmlns:a16="http://schemas.microsoft.com/office/drawing/2014/main" val="10000"/>
                  </a:ext>
                </a:extLst>
              </a:tr>
              <a:tr h="370840">
                <a:tc>
                  <a:txBody>
                    <a:bodyPr/>
                    <a:lstStyle/>
                    <a:p>
                      <a:pPr algn="ctr"/>
                      <a:r>
                        <a:rPr lang="en-US" b="1" dirty="0">
                          <a:latin typeface="Courier New" panose="02070309020205020404" pitchFamily="49" charset="0"/>
                          <a:cs typeface="Courier New" panose="02070309020205020404" pitchFamily="49" charset="0"/>
                        </a:rPr>
                        <a:t>r</a:t>
                      </a:r>
                    </a:p>
                  </a:txBody>
                  <a:tcPr anchor="ctr"/>
                </a:tc>
                <a:tc>
                  <a:txBody>
                    <a:bodyPr/>
                    <a:lstStyle/>
                    <a:p>
                      <a:r>
                        <a:rPr lang="en-US" dirty="0"/>
                        <a:t>Read</a:t>
                      </a:r>
                    </a:p>
                  </a:txBody>
                  <a:tcPr anchor="ctr"/>
                </a:tc>
                <a:tc>
                  <a:txBody>
                    <a:bodyPr/>
                    <a:lstStyle/>
                    <a:p>
                      <a:r>
                        <a:rPr lang="en-US" dirty="0"/>
                        <a:t>If missing, return NULL; If found, contents</a:t>
                      </a:r>
                      <a:r>
                        <a:rPr lang="en-US" baseline="0" dirty="0"/>
                        <a:t> will not be modified</a:t>
                      </a:r>
                      <a:endParaRPr lang="en-US" dirty="0"/>
                    </a:p>
                  </a:txBody>
                  <a:tcPr anchor="ctr"/>
                </a:tc>
                <a:extLst>
                  <a:ext uri="{0D108BD9-81ED-4DB2-BD59-A6C34878D82A}">
                    <a16:rowId xmlns:a16="http://schemas.microsoft.com/office/drawing/2014/main" val="10001"/>
                  </a:ext>
                </a:extLst>
              </a:tr>
              <a:tr h="370840">
                <a:tc>
                  <a:txBody>
                    <a:bodyPr/>
                    <a:lstStyle/>
                    <a:p>
                      <a:pPr algn="ctr"/>
                      <a:r>
                        <a:rPr lang="en-US" b="1" dirty="0">
                          <a:latin typeface="Courier New" panose="02070309020205020404" pitchFamily="49" charset="0"/>
                          <a:cs typeface="Courier New" panose="02070309020205020404" pitchFamily="49" charset="0"/>
                        </a:rPr>
                        <a:t>w</a:t>
                      </a:r>
                    </a:p>
                  </a:txBody>
                  <a:tcPr anchor="ctr"/>
                </a:tc>
                <a:tc>
                  <a:txBody>
                    <a:bodyPr/>
                    <a:lstStyle/>
                    <a:p>
                      <a:r>
                        <a:rPr lang="en-US" dirty="0"/>
                        <a:t>Write</a:t>
                      </a:r>
                    </a:p>
                  </a:txBody>
                  <a:tcPr anchor="ctr"/>
                </a:tc>
                <a:tc>
                  <a:txBody>
                    <a:bodyPr/>
                    <a:lstStyle/>
                    <a:p>
                      <a:r>
                        <a:rPr lang="en-US" dirty="0"/>
                        <a:t>If missing, create file; If</a:t>
                      </a:r>
                      <a:r>
                        <a:rPr lang="en-US" baseline="0" dirty="0"/>
                        <a:t> found, erase contents</a:t>
                      </a:r>
                      <a:endParaRPr lang="en-US" dirty="0"/>
                    </a:p>
                  </a:txBody>
                  <a:tcPr anchor="ctr"/>
                </a:tc>
                <a:extLst>
                  <a:ext uri="{0D108BD9-81ED-4DB2-BD59-A6C34878D82A}">
                    <a16:rowId xmlns:a16="http://schemas.microsoft.com/office/drawing/2014/main" val="10002"/>
                  </a:ext>
                </a:extLst>
              </a:tr>
              <a:tr h="370840">
                <a:tc>
                  <a:txBody>
                    <a:bodyPr/>
                    <a:lstStyle/>
                    <a:p>
                      <a:pPr algn="ctr"/>
                      <a:r>
                        <a:rPr lang="en-US" b="1" dirty="0">
                          <a:latin typeface="Courier New" panose="02070309020205020404" pitchFamily="49" charset="0"/>
                          <a:cs typeface="Courier New" panose="02070309020205020404" pitchFamily="49" charset="0"/>
                        </a:rPr>
                        <a:t>a</a:t>
                      </a:r>
                    </a:p>
                  </a:txBody>
                  <a:tcPr anchor="ctr"/>
                </a:tc>
                <a:tc>
                  <a:txBody>
                    <a:bodyPr/>
                    <a:lstStyle/>
                    <a:p>
                      <a:r>
                        <a:rPr lang="en-US" dirty="0"/>
                        <a:t>Append</a:t>
                      </a:r>
                    </a:p>
                  </a:txBody>
                  <a:tcPr anchor="ctr"/>
                </a:tc>
                <a:tc>
                  <a:txBody>
                    <a:bodyPr/>
                    <a:lstStyle/>
                    <a:p>
                      <a:r>
                        <a:rPr lang="en-US" dirty="0"/>
                        <a:t>If missing, create file; If found, add to the end</a:t>
                      </a:r>
                    </a:p>
                  </a:txBody>
                  <a:tcPr anchor="ctr"/>
                </a:tc>
                <a:extLst>
                  <a:ext uri="{0D108BD9-81ED-4DB2-BD59-A6C34878D82A}">
                    <a16:rowId xmlns:a16="http://schemas.microsoft.com/office/drawing/2014/main" val="10003"/>
                  </a:ext>
                </a:extLst>
              </a:tr>
              <a:tr h="370840">
                <a:tc>
                  <a:txBody>
                    <a:bodyPr/>
                    <a:lstStyle/>
                    <a:p>
                      <a:pPr algn="ctr"/>
                      <a:r>
                        <a:rPr lang="en-US" b="1" dirty="0">
                          <a:latin typeface="Courier New" panose="02070309020205020404" pitchFamily="49" charset="0"/>
                          <a:cs typeface="Courier New" panose="02070309020205020404" pitchFamily="49" charset="0"/>
                        </a:rPr>
                        <a:t>b</a:t>
                      </a:r>
                    </a:p>
                  </a:txBody>
                  <a:tcPr anchor="ctr"/>
                </a:tc>
                <a:tc>
                  <a:txBody>
                    <a:bodyPr/>
                    <a:lstStyle/>
                    <a:p>
                      <a:r>
                        <a:rPr lang="en-US" dirty="0"/>
                        <a:t>Binary</a:t>
                      </a:r>
                      <a:r>
                        <a:rPr lang="en-US" baseline="30000" dirty="0"/>
                        <a:t>1</a:t>
                      </a:r>
                    </a:p>
                  </a:txBody>
                  <a:tcPr anchor="ctr"/>
                </a:tc>
                <a:tc>
                  <a:txBody>
                    <a:bodyPr/>
                    <a:lstStyle/>
                    <a:p>
                      <a:r>
                        <a:rPr lang="en-US" baseline="0" dirty="0"/>
                        <a:t>Some systems distinguish between text and binary files; May be necessary</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8141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Functions</a:t>
            </a:r>
          </a:p>
        </p:txBody>
      </p:sp>
      <p:sp>
        <p:nvSpPr>
          <p:cNvPr id="3" name="Content Placeholder 2"/>
          <p:cNvSpPr>
            <a:spLocks noGrp="1"/>
          </p:cNvSpPr>
          <p:nvPr>
            <p:ph idx="1"/>
          </p:nvPr>
        </p:nvSpPr>
        <p:spPr/>
        <p:txBody>
          <a:bodyPr/>
          <a:lstStyle/>
          <a:p>
            <a:r>
              <a:rPr lang="en-US" dirty="0"/>
              <a:t>Opening a File</a:t>
            </a:r>
            <a:r>
              <a:rPr lang="en-US" dirty="0">
                <a:solidFill>
                  <a:schemeClr val="accent2"/>
                </a:solidFill>
              </a:rPr>
              <a:t> Safely </a:t>
            </a:r>
          </a:p>
        </p:txBody>
      </p:sp>
      <p:sp>
        <p:nvSpPr>
          <p:cNvPr id="4" name="Content Placeholder 2"/>
          <p:cNvSpPr txBox="1">
            <a:spLocks/>
          </p:cNvSpPr>
          <p:nvPr/>
        </p:nvSpPr>
        <p:spPr bwMode="auto">
          <a:xfrm>
            <a:off x="277615" y="1828800"/>
            <a:ext cx="8588771" cy="462915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main(void)</a:t>
            </a:r>
          </a:p>
          <a:p>
            <a:pPr marL="0" indent="0">
              <a:buNone/>
            </a:pP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dirty="0">
                <a:solidFill>
                  <a:srgbClr val="006600"/>
                </a:solidFill>
                <a:latin typeface="Courier New" panose="02070309020205020404" pitchFamily="49" charset="0"/>
                <a:cs typeface="Courier New" panose="02070309020205020404" pitchFamily="49" charset="0"/>
              </a:rPr>
              <a:t>/* Open a file for writing */</a:t>
            </a:r>
          </a:p>
          <a:p>
            <a:pPr marL="0" indent="0">
              <a:buNone/>
            </a:pPr>
            <a:r>
              <a:rPr lang="en-US" sz="1400" dirty="0">
                <a:latin typeface="Courier New" panose="02070309020205020404" pitchFamily="49" charset="0"/>
                <a:cs typeface="Courier New" panose="02070309020205020404" pitchFamily="49" charset="0"/>
              </a:rPr>
              <a:t>    FILE * </a:t>
            </a:r>
            <a:r>
              <a:rPr lang="en-US" sz="1400" dirty="0" err="1">
                <a:latin typeface="Courier New" panose="02070309020205020404" pitchFamily="49" charset="0"/>
                <a:cs typeface="Courier New" panose="02070309020205020404" pitchFamily="49" charset="0"/>
              </a:rPr>
              <a:t>writeFile_ptr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fopen</a:t>
            </a:r>
            <a:r>
              <a:rPr lang="en-US" sz="1400" dirty="0">
                <a:latin typeface="Courier New" panose="02070309020205020404" pitchFamily="49" charset="0"/>
                <a:cs typeface="Courier New" panose="02070309020205020404" pitchFamily="49" charset="0"/>
              </a:rPr>
              <a:t>(“write-file.txt”, “w”);</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a:t>
            </a:r>
            <a:r>
              <a:rPr lang="en-US" sz="1400" dirty="0">
                <a:solidFill>
                  <a:srgbClr val="006600"/>
                </a:solidFill>
                <a:latin typeface="Courier New" panose="02070309020205020404" pitchFamily="49" charset="0"/>
                <a:cs typeface="Courier New" panose="02070309020205020404" pitchFamily="49" charset="0"/>
              </a:rPr>
              <a:t>/* Verify the file opened */</a:t>
            </a:r>
          </a:p>
          <a:p>
            <a:pPr marL="0" indent="0">
              <a:buNone/>
            </a:pPr>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writeFile_ptr</a:t>
            </a:r>
            <a:r>
              <a:rPr lang="en-US" sz="1400" dirty="0">
                <a:latin typeface="Courier New" panose="02070309020205020404" pitchFamily="49" charset="0"/>
                <a:cs typeface="Courier New" panose="02070309020205020404" pitchFamily="49" charset="0"/>
              </a:rPr>
              <a:t> != NULL)</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[…file operations…]</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fclose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writeFile_ptr</a:t>
            </a:r>
            <a:r>
              <a:rPr lang="en-US" sz="1400" dirty="0">
                <a:latin typeface="Courier New" panose="02070309020205020404" pitchFamily="49" charset="0"/>
                <a:cs typeface="Courier New" panose="02070309020205020404" pitchFamily="49" charset="0"/>
              </a:rPr>
              <a:t>); </a:t>
            </a:r>
            <a:r>
              <a:rPr lang="en-US" sz="1400" dirty="0">
                <a:solidFill>
                  <a:srgbClr val="006600"/>
                </a:solidFill>
                <a:latin typeface="Courier New" panose="02070309020205020404" pitchFamily="49" charset="0"/>
                <a:cs typeface="Courier New" panose="02070309020205020404" pitchFamily="49" charset="0"/>
              </a:rPr>
              <a:t>// Always </a:t>
            </a:r>
            <a:r>
              <a:rPr lang="en-US" sz="1400" dirty="0" err="1">
                <a:solidFill>
                  <a:srgbClr val="006600"/>
                </a:solidFill>
                <a:latin typeface="Courier New" panose="02070309020205020404" pitchFamily="49" charset="0"/>
                <a:cs typeface="Courier New" panose="02070309020205020404" pitchFamily="49" charset="0"/>
              </a:rPr>
              <a:t>fclose</a:t>
            </a:r>
            <a:r>
              <a:rPr lang="en-US" sz="1400" dirty="0">
                <a:solidFill>
                  <a:srgbClr val="006600"/>
                </a:solidFill>
                <a:latin typeface="Courier New" panose="02070309020205020404" pitchFamily="49" charset="0"/>
                <a:cs typeface="Courier New" panose="02070309020205020404" pitchFamily="49" charset="0"/>
              </a:rPr>
              <a:t> anything you </a:t>
            </a:r>
            <a:r>
              <a:rPr lang="en-US" sz="1400" dirty="0" err="1">
                <a:solidFill>
                  <a:srgbClr val="006600"/>
                </a:solidFill>
                <a:latin typeface="Courier New" panose="02070309020205020404" pitchFamily="49" charset="0"/>
                <a:cs typeface="Courier New" panose="02070309020205020404" pitchFamily="49" charset="0"/>
              </a:rPr>
              <a:t>fopen</a:t>
            </a:r>
            <a:endParaRPr lang="en-US" sz="1400" dirty="0">
              <a:solidFill>
                <a:srgbClr val="006600"/>
              </a:solidFill>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else</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puts(“Error opening file!”);</a:t>
            </a:r>
          </a:p>
          <a:p>
            <a:pPr marL="0" indent="0">
              <a:buNone/>
            </a:pPr>
            <a:r>
              <a:rPr lang="en-US" sz="1400" dirty="0">
                <a:latin typeface="Courier New" panose="02070309020205020404" pitchFamily="49" charset="0"/>
                <a:cs typeface="Courier New" panose="02070309020205020404" pitchFamily="49" charset="0"/>
              </a:rPr>
              <a:t>        return -1;</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return 0;</a:t>
            </a:r>
          </a:p>
          <a:p>
            <a:pPr marL="0" inden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1316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Functions</a:t>
            </a:r>
          </a:p>
        </p:txBody>
      </p:sp>
      <p:sp>
        <p:nvSpPr>
          <p:cNvPr id="3" name="Content Placeholder 2"/>
          <p:cNvSpPr>
            <a:spLocks noGrp="1"/>
          </p:cNvSpPr>
          <p:nvPr>
            <p:ph idx="1"/>
          </p:nvPr>
        </p:nvSpPr>
        <p:spPr/>
        <p:txBody>
          <a:bodyPr/>
          <a:lstStyle/>
          <a:p>
            <a:r>
              <a:rPr lang="en-US" dirty="0"/>
              <a:t>Closing a File</a:t>
            </a:r>
          </a:p>
          <a:p>
            <a:endParaRPr lang="en-US" dirty="0"/>
          </a:p>
          <a:p>
            <a:endParaRPr lang="en-US" dirty="0"/>
          </a:p>
          <a:p>
            <a:r>
              <a:rPr lang="en-US" dirty="0"/>
              <a:t>Stub Code Example</a:t>
            </a:r>
          </a:p>
        </p:txBody>
      </p:sp>
      <p:sp>
        <p:nvSpPr>
          <p:cNvPr id="4" name="Content Placeholder 2"/>
          <p:cNvSpPr txBox="1">
            <a:spLocks/>
          </p:cNvSpPr>
          <p:nvPr/>
        </p:nvSpPr>
        <p:spPr bwMode="auto">
          <a:xfrm>
            <a:off x="277615" y="1828800"/>
            <a:ext cx="8588771" cy="6096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fclose</a:t>
            </a:r>
            <a:r>
              <a:rPr lang="en-US" sz="1600" dirty="0">
                <a:latin typeface="Courier New" panose="02070309020205020404" pitchFamily="49" charset="0"/>
                <a:cs typeface="Courier New" panose="02070309020205020404" pitchFamily="49" charset="0"/>
              </a:rPr>
              <a:t>(FILE *stream);</a:t>
            </a:r>
          </a:p>
          <a:p>
            <a:pPr marL="0" indent="0">
              <a:buNone/>
            </a:pPr>
            <a:r>
              <a:rPr lang="en-US" sz="1600" dirty="0">
                <a:latin typeface="Courier New" panose="02070309020205020404" pitchFamily="49" charset="0"/>
                <a:cs typeface="Courier New" panose="02070309020205020404" pitchFamily="49" charset="0"/>
              </a:rPr>
              <a:t>	// Causes stream to be flushed and the associated file closed</a:t>
            </a:r>
          </a:p>
        </p:txBody>
      </p:sp>
      <p:sp>
        <p:nvSpPr>
          <p:cNvPr id="6" name="TextBox 5"/>
          <p:cNvSpPr txBox="1"/>
          <p:nvPr/>
        </p:nvSpPr>
        <p:spPr>
          <a:xfrm>
            <a:off x="-533400" y="6139934"/>
            <a:ext cx="10210800" cy="369332"/>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REQUIREMENT: </a:t>
            </a:r>
            <a:r>
              <a:rPr lang="en-US"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fclose</a:t>
            </a: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every stream you </a:t>
            </a:r>
            <a:r>
              <a:rPr lang="en-US"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fopen</a:t>
            </a: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p:txBody>
      </p:sp>
      <p:sp>
        <p:nvSpPr>
          <p:cNvPr id="7" name="Content Placeholder 2"/>
          <p:cNvSpPr txBox="1">
            <a:spLocks/>
          </p:cNvSpPr>
          <p:nvPr/>
        </p:nvSpPr>
        <p:spPr bwMode="auto">
          <a:xfrm>
            <a:off x="277615" y="3124200"/>
            <a:ext cx="8588771" cy="27432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FILE *</a:t>
            </a:r>
            <a:r>
              <a:rPr lang="en-US" sz="1600" dirty="0" err="1">
                <a:latin typeface="Courier New" panose="02070309020205020404" pitchFamily="49" charset="0"/>
                <a:cs typeface="Courier New" panose="02070309020205020404" pitchFamily="49" charset="0"/>
              </a:rPr>
              <a:t>logFile_ptr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logFile_ptr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fopen</a:t>
            </a:r>
            <a:r>
              <a:rPr lang="en-US" sz="1600" dirty="0">
                <a:latin typeface="Courier New" panose="02070309020205020404" pitchFamily="49" charset="0"/>
                <a:cs typeface="Courier New" panose="02070309020205020404" pitchFamily="49" charset="0"/>
              </a:rPr>
              <a:t>(“my-log-file.txt”, “a”); </a:t>
            </a:r>
            <a:r>
              <a:rPr lang="en-US" sz="1600" dirty="0">
                <a:solidFill>
                  <a:srgbClr val="006600"/>
                </a:solidFill>
                <a:latin typeface="Courier New" panose="02070309020205020404" pitchFamily="49" charset="0"/>
                <a:cs typeface="Courier New" panose="02070309020205020404" pitchFamily="49" charset="0"/>
              </a:rPr>
              <a:t>// If you </a:t>
            </a:r>
            <a:r>
              <a:rPr lang="en-US" sz="1600" dirty="0" err="1">
                <a:solidFill>
                  <a:srgbClr val="006600"/>
                </a:solidFill>
                <a:latin typeface="Courier New" panose="02070309020205020404" pitchFamily="49" charset="0"/>
                <a:cs typeface="Courier New" panose="02070309020205020404" pitchFamily="49" charset="0"/>
              </a:rPr>
              <a:t>fopen</a:t>
            </a:r>
            <a:r>
              <a:rPr lang="en-US" sz="1600" dirty="0">
                <a:solidFill>
                  <a:srgbClr val="006600"/>
                </a:solidFill>
                <a:latin typeface="Courier New" panose="02070309020205020404" pitchFamily="49" charset="0"/>
                <a:cs typeface="Courier New" panose="02070309020205020404" pitchFamily="49" charset="0"/>
              </a:rPr>
              <a:t> it…</a:t>
            </a:r>
          </a:p>
          <a:p>
            <a:pPr marL="0" indent="0">
              <a:buNone/>
            </a:pPr>
            <a:r>
              <a:rPr lang="en-US" sz="1600" dirty="0">
                <a:latin typeface="Courier New" panose="02070309020205020404" pitchFamily="49" charset="0"/>
                <a:cs typeface="Courier New" panose="02070309020205020404" pitchFamily="49" charset="0"/>
              </a:rPr>
              <a:t>    […file operations…]</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fclose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logFile_ptr</a:t>
            </a:r>
            <a:r>
              <a:rPr lang="en-US" sz="1600" dirty="0">
                <a:latin typeface="Courier New" panose="02070309020205020404" pitchFamily="49" charset="0"/>
                <a:cs typeface="Courier New" panose="02070309020205020404" pitchFamily="49" charset="0"/>
              </a:rPr>
              <a:t>);			    </a:t>
            </a:r>
            <a:r>
              <a:rPr lang="en-US" sz="1600" dirty="0">
                <a:solidFill>
                  <a:srgbClr val="006600"/>
                </a:solidFill>
                <a:latin typeface="Courier New" panose="02070309020205020404" pitchFamily="49" charset="0"/>
                <a:cs typeface="Courier New" panose="02070309020205020404" pitchFamily="49" charset="0"/>
              </a:rPr>
              <a:t>// …</a:t>
            </a:r>
            <a:r>
              <a:rPr lang="en-US" sz="1600" dirty="0" err="1">
                <a:solidFill>
                  <a:srgbClr val="006600"/>
                </a:solidFill>
                <a:latin typeface="Courier New" panose="02070309020205020404" pitchFamily="49" charset="0"/>
                <a:cs typeface="Courier New" panose="02070309020205020404" pitchFamily="49" charset="0"/>
              </a:rPr>
              <a:t>fclose</a:t>
            </a:r>
            <a:r>
              <a:rPr lang="en-US" sz="1600" dirty="0">
                <a:solidFill>
                  <a:srgbClr val="006600"/>
                </a:solidFill>
                <a:latin typeface="Courier New" panose="02070309020205020404" pitchFamily="49" charset="0"/>
                <a:cs typeface="Courier New" panose="02070309020205020404" pitchFamily="49" charset="0"/>
              </a:rPr>
              <a:t> it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49761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Functions</a:t>
            </a:r>
          </a:p>
        </p:txBody>
      </p:sp>
      <p:sp>
        <p:nvSpPr>
          <p:cNvPr id="3" name="Content Placeholder 2"/>
          <p:cNvSpPr>
            <a:spLocks noGrp="1"/>
          </p:cNvSpPr>
          <p:nvPr>
            <p:ph idx="1"/>
          </p:nvPr>
        </p:nvSpPr>
        <p:spPr/>
        <p:txBody>
          <a:bodyPr/>
          <a:lstStyle/>
          <a:p>
            <a:r>
              <a:rPr lang="en-US" dirty="0"/>
              <a:t>When reading a file…</a:t>
            </a:r>
          </a:p>
          <a:p>
            <a:pPr lvl="1"/>
            <a:r>
              <a:rPr lang="en-US" dirty="0"/>
              <a:t>char by char (see: </a:t>
            </a:r>
            <a:r>
              <a:rPr lang="en-US" dirty="0" err="1">
                <a:latin typeface="Courier New" panose="02070309020205020404" pitchFamily="49" charset="0"/>
                <a:cs typeface="Courier New" panose="02070309020205020404" pitchFamily="49" charset="0"/>
              </a:rPr>
              <a:t>getc</a:t>
            </a:r>
            <a:r>
              <a:rPr lang="en-US" dirty="0">
                <a:latin typeface="Courier New" panose="02070309020205020404" pitchFamily="49" charset="0"/>
                <a:cs typeface="Courier New" panose="02070309020205020404" pitchFamily="49" charset="0"/>
              </a:rPr>
              <a:t>()</a:t>
            </a:r>
            <a:r>
              <a:rPr lang="en-US" dirty="0"/>
              <a:t>), watch for the </a:t>
            </a:r>
            <a:r>
              <a:rPr lang="en-US" dirty="0">
                <a:latin typeface="Courier New" panose="02070309020205020404" pitchFamily="49" charset="0"/>
                <a:cs typeface="Courier New" panose="02070309020205020404" pitchFamily="49" charset="0"/>
              </a:rPr>
              <a:t>EOF</a:t>
            </a:r>
          </a:p>
          <a:p>
            <a:pPr lvl="2"/>
            <a:r>
              <a:rPr lang="en-US" dirty="0" err="1">
                <a:latin typeface="Courier New" panose="02070309020205020404" pitchFamily="49" charset="0"/>
                <a:cs typeface="Courier New" panose="02070309020205020404" pitchFamily="49" charset="0"/>
              </a:rPr>
              <a:t>stdio.h</a:t>
            </a:r>
            <a:r>
              <a:rPr lang="en-US" dirty="0"/>
              <a:t> defines a constant named </a:t>
            </a:r>
            <a:r>
              <a:rPr lang="en-US" dirty="0">
                <a:latin typeface="Courier New" panose="02070309020205020404" pitchFamily="49" charset="0"/>
                <a:cs typeface="Courier New" panose="02070309020205020404" pitchFamily="49" charset="0"/>
              </a:rPr>
              <a:t>EOF</a:t>
            </a:r>
            <a:endParaRPr lang="en-US" dirty="0"/>
          </a:p>
          <a:p>
            <a:pPr lvl="2"/>
            <a:r>
              <a:rPr lang="en-US" dirty="0">
                <a:latin typeface="Courier New" panose="02070309020205020404" pitchFamily="49" charset="0"/>
                <a:cs typeface="Courier New" panose="02070309020205020404" pitchFamily="49" charset="0"/>
              </a:rPr>
              <a:t>EOF</a:t>
            </a:r>
            <a:r>
              <a:rPr lang="en-US" dirty="0"/>
              <a:t> is the end-of-file return value</a:t>
            </a:r>
          </a:p>
          <a:p>
            <a:pPr lvl="2"/>
            <a:r>
              <a:rPr lang="en-US" dirty="0"/>
              <a:t>While reading a file stream, if you encounter </a:t>
            </a:r>
            <a:r>
              <a:rPr lang="en-US" dirty="0">
                <a:latin typeface="Courier New" panose="02070309020205020404" pitchFamily="49" charset="0"/>
                <a:cs typeface="Courier New" panose="02070309020205020404" pitchFamily="49" charset="0"/>
              </a:rPr>
              <a:t>EOF</a:t>
            </a:r>
            <a:r>
              <a:rPr lang="en-US" dirty="0"/>
              <a:t> then you should stop reading</a:t>
            </a:r>
          </a:p>
          <a:p>
            <a:pPr lvl="1"/>
            <a:r>
              <a:rPr lang="en-US" dirty="0"/>
              <a:t>Line by line (see: </a:t>
            </a:r>
            <a:r>
              <a:rPr lang="en-US" dirty="0" err="1">
                <a:latin typeface="Courier New" panose="02070309020205020404" pitchFamily="49" charset="0"/>
                <a:cs typeface="Courier New" panose="02070309020205020404" pitchFamily="49" charset="0"/>
              </a:rPr>
              <a:t>fgets</a:t>
            </a:r>
            <a:r>
              <a:rPr lang="en-US" dirty="0">
                <a:latin typeface="Courier New" panose="02070309020205020404" pitchFamily="49" charset="0"/>
                <a:cs typeface="Courier New" panose="02070309020205020404" pitchFamily="49" charset="0"/>
              </a:rPr>
              <a:t>()</a:t>
            </a:r>
            <a:r>
              <a:rPr lang="en-US" dirty="0"/>
              <a:t>), watch the return value</a:t>
            </a:r>
          </a:p>
          <a:p>
            <a:pPr lvl="2"/>
            <a:r>
              <a:rPr lang="en-US" dirty="0" err="1">
                <a:latin typeface="Courier New" panose="02070309020205020404" pitchFamily="49" charset="0"/>
                <a:cs typeface="Courier New" panose="02070309020205020404" pitchFamily="49" charset="0"/>
              </a:rPr>
              <a:t>fgets</a:t>
            </a:r>
            <a:r>
              <a:rPr lang="en-US" dirty="0">
                <a:latin typeface="Courier New" panose="02070309020205020404" pitchFamily="49" charset="0"/>
                <a:cs typeface="Courier New" panose="02070309020205020404" pitchFamily="49" charset="0"/>
              </a:rPr>
              <a:t>()</a:t>
            </a:r>
            <a:r>
              <a:rPr lang="en-US" dirty="0"/>
              <a:t>, among other conditions, reads until </a:t>
            </a:r>
            <a:r>
              <a:rPr lang="en-US" dirty="0">
                <a:latin typeface="Courier New" panose="02070309020205020404" pitchFamily="49" charset="0"/>
                <a:cs typeface="Courier New" panose="02070309020205020404" pitchFamily="49" charset="0"/>
              </a:rPr>
              <a:t>EOF</a:t>
            </a:r>
          </a:p>
          <a:p>
            <a:pPr lvl="2"/>
            <a:r>
              <a:rPr lang="en-US" dirty="0"/>
              <a:t>At </a:t>
            </a:r>
            <a:r>
              <a:rPr lang="en-US" dirty="0">
                <a:latin typeface="Courier New" panose="02070309020205020404" pitchFamily="49" charset="0"/>
                <a:cs typeface="Courier New" panose="02070309020205020404" pitchFamily="49" charset="0"/>
              </a:rPr>
              <a:t>EOF</a:t>
            </a:r>
            <a:r>
              <a:rPr lang="en-US" dirty="0"/>
              <a:t>, </a:t>
            </a:r>
            <a:r>
              <a:rPr lang="en-US" dirty="0" err="1">
                <a:latin typeface="Courier New" panose="02070309020205020404" pitchFamily="49" charset="0"/>
                <a:cs typeface="Courier New" panose="02070309020205020404" pitchFamily="49" charset="0"/>
              </a:rPr>
              <a:t>fgets</a:t>
            </a:r>
            <a:r>
              <a:rPr lang="en-US" dirty="0">
                <a:latin typeface="Courier New" panose="02070309020205020404" pitchFamily="49" charset="0"/>
                <a:cs typeface="Courier New" panose="02070309020205020404" pitchFamily="49" charset="0"/>
              </a:rPr>
              <a:t>()</a:t>
            </a:r>
            <a:r>
              <a:rPr lang="en-US" dirty="0"/>
              <a:t> returns a </a:t>
            </a:r>
            <a:r>
              <a:rPr lang="en-US" dirty="0">
                <a:latin typeface="Courier New" panose="02070309020205020404" pitchFamily="49" charset="0"/>
                <a:cs typeface="Courier New" panose="02070309020205020404" pitchFamily="49" charset="0"/>
              </a:rPr>
              <a:t>NULL</a:t>
            </a:r>
            <a:r>
              <a:rPr lang="en-US" dirty="0"/>
              <a:t> pointer</a:t>
            </a:r>
          </a:p>
        </p:txBody>
      </p:sp>
    </p:spTree>
    <p:extLst>
      <p:ext uri="{BB962C8B-B14F-4D97-AF65-F5344CB8AC3E}">
        <p14:creationId xmlns:p14="http://schemas.microsoft.com/office/powerpoint/2010/main" val="2004222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Functions</a:t>
            </a:r>
          </a:p>
        </p:txBody>
      </p:sp>
      <p:sp>
        <p:nvSpPr>
          <p:cNvPr id="3" name="Content Placeholder 2"/>
          <p:cNvSpPr>
            <a:spLocks noGrp="1"/>
          </p:cNvSpPr>
          <p:nvPr>
            <p:ph idx="1"/>
          </p:nvPr>
        </p:nvSpPr>
        <p:spPr>
          <a:xfrm>
            <a:off x="554038" y="990600"/>
            <a:ext cx="8294687" cy="4725988"/>
          </a:xfrm>
        </p:spPr>
        <p:txBody>
          <a:bodyPr/>
          <a:lstStyle/>
          <a:p>
            <a:r>
              <a:rPr lang="en-US" dirty="0"/>
              <a:t>Reading a File (char by char)</a:t>
            </a:r>
          </a:p>
        </p:txBody>
      </p:sp>
      <p:sp>
        <p:nvSpPr>
          <p:cNvPr id="4" name="Content Placeholder 2"/>
          <p:cNvSpPr txBox="1">
            <a:spLocks/>
          </p:cNvSpPr>
          <p:nvPr/>
        </p:nvSpPr>
        <p:spPr bwMode="auto">
          <a:xfrm>
            <a:off x="277615" y="1466850"/>
            <a:ext cx="8588771" cy="508635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main(void)</a:t>
            </a:r>
          </a:p>
          <a:p>
            <a:pPr marL="0" indent="0">
              <a:buNone/>
            </a:pP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FILE * </a:t>
            </a:r>
            <a:r>
              <a:rPr lang="en-US" sz="1400" dirty="0" err="1">
                <a:latin typeface="Courier New" panose="02070309020205020404" pitchFamily="49" charset="0"/>
                <a:cs typeface="Courier New" panose="02070309020205020404" pitchFamily="49" charset="0"/>
              </a:rPr>
              <a:t>myFile_ptr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fopen</a:t>
            </a:r>
            <a:r>
              <a:rPr lang="en-US" sz="1400" dirty="0">
                <a:latin typeface="Courier New" panose="02070309020205020404" pitchFamily="49" charset="0"/>
                <a:cs typeface="Courier New" panose="02070309020205020404" pitchFamily="49" charset="0"/>
              </a:rPr>
              <a:t>(“read-file.txt”, “r”); </a:t>
            </a:r>
            <a:r>
              <a:rPr lang="en-US" sz="1400" dirty="0">
                <a:solidFill>
                  <a:srgbClr val="006600"/>
                </a:solidFill>
                <a:latin typeface="Courier New" panose="02070309020205020404" pitchFamily="49" charset="0"/>
                <a:cs typeface="Courier New" panose="02070309020205020404" pitchFamily="49" charset="0"/>
              </a:rPr>
              <a:t>// Opens a read-only file</a:t>
            </a:r>
          </a:p>
          <a:p>
            <a:pPr marL="0" indent="0">
              <a:buNone/>
            </a:pPr>
            <a:r>
              <a:rPr lang="en-US" sz="1400" dirty="0">
                <a:latin typeface="Courier New" panose="02070309020205020404" pitchFamily="49" charset="0"/>
                <a:cs typeface="Courier New" panose="02070309020205020404" pitchFamily="49" charset="0"/>
              </a:rPr>
              <a:t>    char </a:t>
            </a:r>
            <a:r>
              <a:rPr lang="en-US" sz="1400" dirty="0" err="1">
                <a:latin typeface="Courier New" panose="02070309020205020404" pitchFamily="49" charset="0"/>
                <a:cs typeface="Courier New" panose="02070309020205020404" pitchFamily="49" charset="0"/>
              </a:rPr>
              <a:t>readFromFile</a:t>
            </a:r>
            <a:r>
              <a:rPr lang="en-US" sz="1400" dirty="0">
                <a:latin typeface="Courier New" panose="02070309020205020404" pitchFamily="49" charset="0"/>
                <a:cs typeface="Courier New" panose="02070309020205020404" pitchFamily="49" charset="0"/>
              </a:rPr>
              <a:t> = 0; </a:t>
            </a:r>
            <a:r>
              <a:rPr lang="en-US" sz="1400" dirty="0">
                <a:solidFill>
                  <a:srgbClr val="006600"/>
                </a:solidFill>
                <a:latin typeface="Courier New" panose="02070309020205020404" pitchFamily="49" charset="0"/>
                <a:cs typeface="Courier New" panose="02070309020205020404" pitchFamily="49" charset="0"/>
              </a:rPr>
              <a:t>// Store char-by-char input from </a:t>
            </a:r>
            <a:r>
              <a:rPr lang="en-US" sz="1400" dirty="0" err="1">
                <a:solidFill>
                  <a:srgbClr val="006600"/>
                </a:solidFill>
                <a:latin typeface="Courier New" panose="02070309020205020404" pitchFamily="49" charset="0"/>
                <a:cs typeface="Courier New" panose="02070309020205020404" pitchFamily="49" charset="0"/>
              </a:rPr>
              <a:t>myFile_ptr</a:t>
            </a:r>
            <a:endParaRPr lang="en-US" sz="1400" dirty="0">
              <a:solidFill>
                <a:srgbClr val="006600"/>
              </a:solidFill>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myFile_ptr</a:t>
            </a:r>
            <a:r>
              <a:rPr lang="en-US" sz="1400" dirty="0">
                <a:latin typeface="Courier New" panose="02070309020205020404" pitchFamily="49" charset="0"/>
                <a:cs typeface="Courier New" panose="02070309020205020404" pitchFamily="49" charset="0"/>
              </a:rPr>
              <a:t> != NULL) 	</a:t>
            </a:r>
            <a:r>
              <a:rPr lang="en-US" sz="1400" dirty="0">
                <a:solidFill>
                  <a:srgbClr val="006600"/>
                </a:solidFill>
                <a:latin typeface="Courier New" panose="02070309020205020404" pitchFamily="49" charset="0"/>
                <a:cs typeface="Courier New" panose="02070309020205020404" pitchFamily="49" charset="0"/>
              </a:rPr>
              <a:t>// Verify </a:t>
            </a:r>
            <a:r>
              <a:rPr lang="en-US" sz="1400" dirty="0" err="1">
                <a:solidFill>
                  <a:srgbClr val="006600"/>
                </a:solidFill>
                <a:latin typeface="Courier New" panose="02070309020205020404" pitchFamily="49" charset="0"/>
                <a:cs typeface="Courier New" panose="02070309020205020404" pitchFamily="49" charset="0"/>
              </a:rPr>
              <a:t>fopen</a:t>
            </a:r>
            <a:r>
              <a:rPr lang="en-US" sz="1400" dirty="0">
                <a:solidFill>
                  <a:srgbClr val="006600"/>
                </a:solidFill>
                <a:latin typeface="Courier New" panose="02070309020205020404" pitchFamily="49" charset="0"/>
                <a:cs typeface="Courier New" panose="02070309020205020404" pitchFamily="49" charset="0"/>
              </a:rPr>
              <a:t>() succeeded… </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while (</a:t>
            </a:r>
            <a:r>
              <a:rPr lang="en-US" sz="1400" dirty="0" err="1">
                <a:latin typeface="Courier New" panose="02070309020205020404" pitchFamily="49" charset="0"/>
                <a:cs typeface="Courier New" panose="02070309020205020404" pitchFamily="49" charset="0"/>
              </a:rPr>
              <a:t>readFromFile</a:t>
            </a:r>
            <a:r>
              <a:rPr lang="en-US" sz="1400" dirty="0">
                <a:latin typeface="Courier New" panose="02070309020205020404" pitchFamily="49" charset="0"/>
                <a:cs typeface="Courier New" panose="02070309020205020404" pitchFamily="49" charset="0"/>
              </a:rPr>
              <a:t> != EOF) </a:t>
            </a:r>
            <a:r>
              <a:rPr lang="en-US" sz="1400" dirty="0">
                <a:solidFill>
                  <a:srgbClr val="006600"/>
                </a:solidFill>
                <a:latin typeface="Courier New" panose="02070309020205020404" pitchFamily="49" charset="0"/>
                <a:cs typeface="Courier New" panose="02070309020205020404" pitchFamily="49" charset="0"/>
              </a:rPr>
              <a:t>// Continue reading until the end of file</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readFromFile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getc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myFile_ptr</a:t>
            </a:r>
            <a:r>
              <a:rPr lang="en-US" sz="1400" dirty="0">
                <a:latin typeface="Courier New" panose="02070309020205020404" pitchFamily="49" charset="0"/>
                <a:cs typeface="Courier New" panose="02070309020205020404" pitchFamily="49" charset="0"/>
              </a:rPr>
              <a:t>); 	</a:t>
            </a:r>
            <a:r>
              <a:rPr lang="en-US" sz="1400" dirty="0">
                <a:solidFill>
                  <a:srgbClr val="006600"/>
                </a:solidFill>
                <a:latin typeface="Courier New" panose="02070309020205020404" pitchFamily="49" charset="0"/>
                <a:cs typeface="Courier New" panose="02070309020205020404" pitchFamily="49" charset="0"/>
              </a:rPr>
              <a:t>// Read one character</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putc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readFromFile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stdout</a:t>
            </a:r>
            <a:r>
              <a:rPr lang="en-US" sz="1400" dirty="0">
                <a:latin typeface="Courier New" panose="02070309020205020404" pitchFamily="49" charset="0"/>
                <a:cs typeface="Courier New" panose="02070309020205020404" pitchFamily="49" charset="0"/>
              </a:rPr>
              <a:t>); 		</a:t>
            </a:r>
            <a:r>
              <a:rPr lang="en-US" sz="1400" dirty="0">
                <a:solidFill>
                  <a:srgbClr val="006600"/>
                </a:solidFill>
                <a:latin typeface="Courier New" panose="02070309020205020404" pitchFamily="49" charset="0"/>
                <a:cs typeface="Courier New" panose="02070309020205020404" pitchFamily="49" charset="0"/>
              </a:rPr>
              <a:t>// Print that character</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fclose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myFile_ptr</a:t>
            </a:r>
            <a:r>
              <a:rPr lang="en-US" sz="1400" dirty="0">
                <a:latin typeface="Courier New" panose="02070309020205020404" pitchFamily="49" charset="0"/>
                <a:cs typeface="Courier New" panose="02070309020205020404" pitchFamily="49" charset="0"/>
              </a:rPr>
              <a:t>); </a:t>
            </a:r>
            <a:r>
              <a:rPr lang="en-US" sz="1400" dirty="0">
                <a:solidFill>
                  <a:srgbClr val="006600"/>
                </a:solidFill>
                <a:latin typeface="Courier New" panose="02070309020205020404" pitchFamily="49" charset="0"/>
                <a:cs typeface="Courier New" panose="02070309020205020404" pitchFamily="49" charset="0"/>
              </a:rPr>
              <a:t>// Always </a:t>
            </a:r>
            <a:r>
              <a:rPr lang="en-US" sz="1400" dirty="0" err="1">
                <a:solidFill>
                  <a:srgbClr val="006600"/>
                </a:solidFill>
                <a:latin typeface="Courier New" panose="02070309020205020404" pitchFamily="49" charset="0"/>
                <a:cs typeface="Courier New" panose="02070309020205020404" pitchFamily="49" charset="0"/>
              </a:rPr>
              <a:t>fclose</a:t>
            </a:r>
            <a:r>
              <a:rPr lang="en-US" sz="1400" dirty="0">
                <a:solidFill>
                  <a:srgbClr val="006600"/>
                </a:solidFill>
                <a:latin typeface="Courier New" panose="02070309020205020404" pitchFamily="49" charset="0"/>
                <a:cs typeface="Courier New" panose="02070309020205020404" pitchFamily="49" charset="0"/>
              </a:rPr>
              <a:t> anything you </a:t>
            </a:r>
            <a:r>
              <a:rPr lang="en-US" sz="1400" dirty="0" err="1">
                <a:solidFill>
                  <a:srgbClr val="006600"/>
                </a:solidFill>
                <a:latin typeface="Courier New" panose="02070309020205020404" pitchFamily="49" charset="0"/>
                <a:cs typeface="Courier New" panose="02070309020205020404" pitchFamily="49" charset="0"/>
              </a:rPr>
              <a:t>fopen</a:t>
            </a:r>
            <a:endParaRPr lang="en-US" sz="1400" dirty="0">
              <a:solidFill>
                <a:srgbClr val="006600"/>
              </a:solidFill>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else 			</a:t>
            </a:r>
            <a:r>
              <a:rPr lang="en-US" sz="1400" dirty="0">
                <a:solidFill>
                  <a:srgbClr val="006600"/>
                </a:solidFill>
                <a:latin typeface="Courier New" panose="02070309020205020404" pitchFamily="49" charset="0"/>
                <a:cs typeface="Courier New" panose="02070309020205020404" pitchFamily="49" charset="0"/>
              </a:rPr>
              <a:t>// …Otherwise, </a:t>
            </a:r>
            <a:r>
              <a:rPr lang="en-US" sz="1400" dirty="0" err="1">
                <a:solidFill>
                  <a:srgbClr val="006600"/>
                </a:solidFill>
                <a:latin typeface="Courier New" panose="02070309020205020404" pitchFamily="49" charset="0"/>
                <a:cs typeface="Courier New" panose="02070309020205020404" pitchFamily="49" charset="0"/>
              </a:rPr>
              <a:t>fopen</a:t>
            </a:r>
            <a:r>
              <a:rPr lang="en-US" sz="1400" dirty="0">
                <a:solidFill>
                  <a:srgbClr val="006600"/>
                </a:solidFill>
                <a:latin typeface="Courier New" panose="02070309020205020404" pitchFamily="49" charset="0"/>
                <a:cs typeface="Courier New" panose="02070309020205020404" pitchFamily="49" charset="0"/>
              </a:rPr>
              <a:t>() failed</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puts(“Error opening file!”); 	</a:t>
            </a:r>
            <a:r>
              <a:rPr lang="en-US" sz="1400" dirty="0">
                <a:solidFill>
                  <a:srgbClr val="006600"/>
                </a:solidFill>
                <a:latin typeface="Courier New" panose="02070309020205020404" pitchFamily="49" charset="0"/>
                <a:cs typeface="Courier New" panose="02070309020205020404" pitchFamily="49" charset="0"/>
              </a:rPr>
              <a:t>// Tell the user and…</a:t>
            </a:r>
          </a:p>
          <a:p>
            <a:pPr marL="0" indent="0">
              <a:buNone/>
            </a:pPr>
            <a:r>
              <a:rPr lang="en-US" sz="1400" dirty="0">
                <a:latin typeface="Courier New" panose="02070309020205020404" pitchFamily="49" charset="0"/>
                <a:cs typeface="Courier New" panose="02070309020205020404" pitchFamily="49" charset="0"/>
              </a:rPr>
              <a:t>        return -1;			</a:t>
            </a:r>
            <a:r>
              <a:rPr lang="en-US" sz="1400" dirty="0">
                <a:solidFill>
                  <a:srgbClr val="006600"/>
                </a:solidFill>
                <a:latin typeface="Courier New" panose="02070309020205020404" pitchFamily="49" charset="0"/>
                <a:cs typeface="Courier New" panose="02070309020205020404" pitchFamily="49" charset="0"/>
              </a:rPr>
              <a:t>// …Return an error value</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return 0;</a:t>
            </a:r>
          </a:p>
          <a:p>
            <a:pPr marL="0" inden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21533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Functions</a:t>
            </a:r>
          </a:p>
        </p:txBody>
      </p:sp>
      <p:sp>
        <p:nvSpPr>
          <p:cNvPr id="3" name="Content Placeholder 2"/>
          <p:cNvSpPr>
            <a:spLocks noGrp="1"/>
          </p:cNvSpPr>
          <p:nvPr>
            <p:ph idx="1"/>
          </p:nvPr>
        </p:nvSpPr>
        <p:spPr>
          <a:xfrm>
            <a:off x="554038" y="990600"/>
            <a:ext cx="8294687" cy="4725988"/>
          </a:xfrm>
        </p:spPr>
        <p:txBody>
          <a:bodyPr/>
          <a:lstStyle/>
          <a:p>
            <a:r>
              <a:rPr lang="en-US" dirty="0"/>
              <a:t>Reading a File (line by line)</a:t>
            </a:r>
          </a:p>
        </p:txBody>
      </p:sp>
      <p:sp>
        <p:nvSpPr>
          <p:cNvPr id="4" name="Content Placeholder 2"/>
          <p:cNvSpPr txBox="1">
            <a:spLocks/>
          </p:cNvSpPr>
          <p:nvPr/>
        </p:nvSpPr>
        <p:spPr bwMode="auto">
          <a:xfrm>
            <a:off x="277615" y="1466850"/>
            <a:ext cx="8588771" cy="508635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main(void)</a:t>
            </a:r>
          </a:p>
          <a:p>
            <a:pPr marL="0" indent="0">
              <a:buNone/>
            </a:pP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FILE * </a:t>
            </a:r>
            <a:r>
              <a:rPr lang="en-US" sz="1400" dirty="0" err="1">
                <a:latin typeface="Courier New" panose="02070309020205020404" pitchFamily="49" charset="0"/>
                <a:cs typeface="Courier New" panose="02070309020205020404" pitchFamily="49" charset="0"/>
              </a:rPr>
              <a:t>myFile_ptr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fopen</a:t>
            </a:r>
            <a:r>
              <a:rPr lang="en-US" sz="1400" dirty="0">
                <a:latin typeface="Courier New" panose="02070309020205020404" pitchFamily="49" charset="0"/>
                <a:cs typeface="Courier New" panose="02070309020205020404" pitchFamily="49" charset="0"/>
              </a:rPr>
              <a:t>(“read-file.txt, “r”); </a:t>
            </a:r>
            <a:r>
              <a:rPr lang="en-US" sz="1400" dirty="0">
                <a:solidFill>
                  <a:srgbClr val="006600"/>
                </a:solidFill>
                <a:latin typeface="Courier New" panose="02070309020205020404" pitchFamily="49" charset="0"/>
                <a:cs typeface="Courier New" panose="02070309020205020404" pitchFamily="49" charset="0"/>
              </a:rPr>
              <a:t>// Opens a read-only file</a:t>
            </a:r>
          </a:p>
          <a:p>
            <a:pPr marL="0"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solidFill>
                <a:latin typeface="Courier New" panose="02070309020205020404" pitchFamily="49" charset="0"/>
                <a:cs typeface="Courier New" panose="02070309020205020404" pitchFamily="49" charset="0"/>
              </a:rPr>
              <a:t>char </a:t>
            </a:r>
            <a:r>
              <a:rPr lang="en-US" sz="1400" dirty="0" err="1">
                <a:solidFill>
                  <a:schemeClr val="accent2"/>
                </a:solidFill>
                <a:latin typeface="Courier New" panose="02070309020205020404" pitchFamily="49" charset="0"/>
                <a:cs typeface="Courier New" panose="02070309020205020404" pitchFamily="49" charset="0"/>
              </a:rPr>
              <a:t>tempBuff</a:t>
            </a:r>
            <a:r>
              <a:rPr lang="en-US" sz="1400" dirty="0">
                <a:solidFill>
                  <a:schemeClr val="accent2"/>
                </a:solidFill>
                <a:latin typeface="Courier New" panose="02070309020205020404" pitchFamily="49" charset="0"/>
                <a:cs typeface="Courier New" panose="02070309020205020404" pitchFamily="49" charset="0"/>
              </a:rPr>
              <a:t>[256] = { 0 };</a:t>
            </a:r>
            <a:r>
              <a:rPr lang="en-US" sz="1400" dirty="0">
                <a:latin typeface="Courier New" panose="02070309020205020404" pitchFamily="49" charset="0"/>
                <a:cs typeface="Courier New" panose="02070309020205020404" pitchFamily="49" charset="0"/>
              </a:rPr>
              <a:t>	</a:t>
            </a:r>
            <a:r>
              <a:rPr lang="en-US" sz="1400" dirty="0">
                <a:solidFill>
                  <a:srgbClr val="006600"/>
                </a:solidFill>
                <a:latin typeface="Courier New" panose="02070309020205020404" pitchFamily="49" charset="0"/>
                <a:cs typeface="Courier New" panose="02070309020205020404" pitchFamily="49" charset="0"/>
              </a:rPr>
              <a:t>// Temporary buffer to store read lines</a:t>
            </a:r>
          </a:p>
          <a:p>
            <a:pPr marL="0" indent="0">
              <a:buNone/>
            </a:pPr>
            <a:r>
              <a:rPr lang="en-US" sz="1400" dirty="0">
                <a:solidFill>
                  <a:srgbClr val="006600"/>
                </a:solidFill>
                <a:latin typeface="Courier New" panose="02070309020205020404" pitchFamily="49" charset="0"/>
                <a:cs typeface="Courier New" panose="02070309020205020404" pitchFamily="49" charset="0"/>
              </a:rPr>
              <a:t>    </a:t>
            </a:r>
            <a:r>
              <a:rPr lang="en-US" sz="1400" dirty="0">
                <a:solidFill>
                  <a:schemeClr val="accent2"/>
                </a:solidFill>
                <a:latin typeface="Courier New" panose="02070309020205020404" pitchFamily="49" charset="0"/>
                <a:cs typeface="Courier New" panose="02070309020205020404" pitchFamily="49" charset="0"/>
              </a:rPr>
              <a:t>char * </a:t>
            </a:r>
            <a:r>
              <a:rPr lang="en-US" sz="1400" dirty="0" err="1">
                <a:solidFill>
                  <a:schemeClr val="accent2"/>
                </a:solidFill>
                <a:latin typeface="Courier New" panose="02070309020205020404" pitchFamily="49" charset="0"/>
                <a:cs typeface="Courier New" panose="02070309020205020404" pitchFamily="49" charset="0"/>
              </a:rPr>
              <a:t>tempReturnValue</a:t>
            </a:r>
            <a:r>
              <a:rPr lang="en-US" sz="1400" dirty="0">
                <a:solidFill>
                  <a:schemeClr val="accent2"/>
                </a:solidFill>
                <a:latin typeface="Courier New" panose="02070309020205020404" pitchFamily="49" charset="0"/>
                <a:cs typeface="Courier New" panose="02070309020205020404" pitchFamily="49" charset="0"/>
              </a:rPr>
              <a:t> = </a:t>
            </a:r>
            <a:r>
              <a:rPr lang="en-US" sz="1400" dirty="0" err="1">
                <a:solidFill>
                  <a:schemeClr val="accent2"/>
                </a:solidFill>
                <a:latin typeface="Courier New" panose="02070309020205020404" pitchFamily="49" charset="0"/>
                <a:cs typeface="Courier New" panose="02070309020205020404" pitchFamily="49" charset="0"/>
              </a:rPr>
              <a:t>tempBuff</a:t>
            </a:r>
            <a:r>
              <a:rPr lang="en-US" sz="1400" dirty="0">
                <a:solidFill>
                  <a:schemeClr val="accent2"/>
                </a:solidFill>
                <a:latin typeface="Courier New" panose="02070309020205020404" pitchFamily="49" charset="0"/>
                <a:cs typeface="Courier New" panose="02070309020205020404" pitchFamily="49" charset="0"/>
              </a:rPr>
              <a:t>; </a:t>
            </a:r>
            <a:r>
              <a:rPr lang="en-US" sz="1400" dirty="0">
                <a:solidFill>
                  <a:srgbClr val="006600"/>
                </a:solidFill>
                <a:latin typeface="Courier New" panose="02070309020205020404" pitchFamily="49" charset="0"/>
                <a:cs typeface="Courier New" panose="02070309020205020404" pitchFamily="49" charset="0"/>
              </a:rPr>
              <a:t>// Holds </a:t>
            </a:r>
            <a:r>
              <a:rPr lang="en-US" sz="1400" dirty="0" err="1">
                <a:solidFill>
                  <a:srgbClr val="006600"/>
                </a:solidFill>
                <a:latin typeface="Courier New" panose="02070309020205020404" pitchFamily="49" charset="0"/>
                <a:cs typeface="Courier New" panose="02070309020205020404" pitchFamily="49" charset="0"/>
              </a:rPr>
              <a:t>fgets</a:t>
            </a:r>
            <a:r>
              <a:rPr lang="en-US" sz="1400" dirty="0">
                <a:solidFill>
                  <a:srgbClr val="006600"/>
                </a:solidFill>
                <a:latin typeface="Courier New" panose="02070309020205020404" pitchFamily="49" charset="0"/>
                <a:cs typeface="Courier New" panose="02070309020205020404" pitchFamily="49" charset="0"/>
              </a:rPr>
              <a:t>() return value</a:t>
            </a:r>
          </a:p>
          <a:p>
            <a:pPr marL="0" indent="0">
              <a:buNone/>
            </a:pPr>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myFile_ptr</a:t>
            </a:r>
            <a:r>
              <a:rPr lang="en-US" sz="1400" dirty="0">
                <a:latin typeface="Courier New" panose="02070309020205020404" pitchFamily="49" charset="0"/>
                <a:cs typeface="Courier New" panose="02070309020205020404" pitchFamily="49" charset="0"/>
              </a:rPr>
              <a:t> != NULL) 	</a:t>
            </a:r>
            <a:r>
              <a:rPr lang="en-US" sz="1400" dirty="0">
                <a:solidFill>
                  <a:srgbClr val="006600"/>
                </a:solidFill>
                <a:latin typeface="Courier New" panose="02070309020205020404" pitchFamily="49" charset="0"/>
                <a:cs typeface="Courier New" panose="02070309020205020404" pitchFamily="49" charset="0"/>
              </a:rPr>
              <a:t>// Verify </a:t>
            </a:r>
            <a:r>
              <a:rPr lang="en-US" sz="1400" dirty="0" err="1">
                <a:solidFill>
                  <a:srgbClr val="006600"/>
                </a:solidFill>
                <a:latin typeface="Courier New" panose="02070309020205020404" pitchFamily="49" charset="0"/>
                <a:cs typeface="Courier New" panose="02070309020205020404" pitchFamily="49" charset="0"/>
              </a:rPr>
              <a:t>fopen</a:t>
            </a:r>
            <a:r>
              <a:rPr lang="en-US" sz="1400" dirty="0">
                <a:solidFill>
                  <a:srgbClr val="006600"/>
                </a:solidFill>
                <a:latin typeface="Courier New" panose="02070309020205020404" pitchFamily="49" charset="0"/>
                <a:cs typeface="Courier New" panose="02070309020205020404" pitchFamily="49" charset="0"/>
              </a:rPr>
              <a:t>() succeeded… </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while (</a:t>
            </a:r>
            <a:r>
              <a:rPr lang="en-US" sz="1400" dirty="0" err="1">
                <a:solidFill>
                  <a:schemeClr val="accent2"/>
                </a:solidFill>
                <a:latin typeface="Courier New" panose="02070309020205020404" pitchFamily="49" charset="0"/>
                <a:cs typeface="Courier New" panose="02070309020205020404" pitchFamily="49" charset="0"/>
              </a:rPr>
              <a:t>tempReturnValue</a:t>
            </a:r>
            <a:r>
              <a:rPr lang="en-US" sz="1400" dirty="0">
                <a:latin typeface="Courier New" panose="02070309020205020404" pitchFamily="49" charset="0"/>
                <a:cs typeface="Courier New" panose="02070309020205020404" pitchFamily="49" charset="0"/>
              </a:rPr>
              <a:t>) </a:t>
            </a:r>
            <a:r>
              <a:rPr lang="en-US" sz="1400" dirty="0">
                <a:solidFill>
                  <a:srgbClr val="006600"/>
                </a:solidFill>
                <a:latin typeface="Courier New" panose="02070309020205020404" pitchFamily="49" charset="0"/>
                <a:cs typeface="Courier New" panose="02070309020205020404" pitchFamily="49" charset="0"/>
              </a:rPr>
              <a:t>// Continue reading until return value is NULL</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solidFill>
                  <a:schemeClr val="accent2"/>
                </a:solidFill>
                <a:latin typeface="Courier New" panose="02070309020205020404" pitchFamily="49" charset="0"/>
                <a:cs typeface="Courier New" panose="02070309020205020404" pitchFamily="49" charset="0"/>
              </a:rPr>
              <a:t>            </a:t>
            </a:r>
            <a:r>
              <a:rPr lang="en-US" sz="1400" dirty="0" err="1">
                <a:solidFill>
                  <a:schemeClr val="accent2"/>
                </a:solidFill>
                <a:latin typeface="Courier New" panose="02070309020205020404" pitchFamily="49" charset="0"/>
                <a:cs typeface="Courier New" panose="02070309020205020404" pitchFamily="49" charset="0"/>
              </a:rPr>
              <a:t>tempReturnValue</a:t>
            </a:r>
            <a:r>
              <a:rPr lang="en-US" sz="1400" dirty="0">
                <a:solidFill>
                  <a:schemeClr val="accent2"/>
                </a:solidFill>
                <a:latin typeface="Courier New" panose="02070309020205020404" pitchFamily="49" charset="0"/>
                <a:cs typeface="Courier New" panose="02070309020205020404" pitchFamily="49" charset="0"/>
              </a:rPr>
              <a:t> = </a:t>
            </a:r>
            <a:r>
              <a:rPr lang="en-US" sz="1400" dirty="0" err="1">
                <a:solidFill>
                  <a:schemeClr val="accent2"/>
                </a:solidFill>
                <a:latin typeface="Courier New" panose="02070309020205020404" pitchFamily="49" charset="0"/>
                <a:cs typeface="Courier New" panose="02070309020205020404" pitchFamily="49" charset="0"/>
              </a:rPr>
              <a:t>fgets</a:t>
            </a:r>
            <a:r>
              <a:rPr lang="en-US" sz="1400" dirty="0">
                <a:solidFill>
                  <a:schemeClr val="accent2"/>
                </a:solidFill>
                <a:latin typeface="Courier New" panose="02070309020205020404" pitchFamily="49" charset="0"/>
                <a:cs typeface="Courier New" panose="02070309020205020404" pitchFamily="49" charset="0"/>
              </a:rPr>
              <a:t>(</a:t>
            </a:r>
            <a:r>
              <a:rPr lang="en-US" sz="1400" dirty="0" err="1">
                <a:solidFill>
                  <a:schemeClr val="accent2"/>
                </a:solidFill>
                <a:latin typeface="Courier New" panose="02070309020205020404" pitchFamily="49" charset="0"/>
                <a:cs typeface="Courier New" panose="02070309020205020404" pitchFamily="49" charset="0"/>
              </a:rPr>
              <a:t>tempBuff</a:t>
            </a:r>
            <a:r>
              <a:rPr lang="en-US" sz="1400" dirty="0">
                <a:solidFill>
                  <a:schemeClr val="accent2"/>
                </a:solidFill>
                <a:latin typeface="Courier New" panose="02070309020205020404" pitchFamily="49" charset="0"/>
                <a:cs typeface="Courier New" panose="02070309020205020404" pitchFamily="49" charset="0"/>
              </a:rPr>
              <a:t>, 256, </a:t>
            </a:r>
            <a:r>
              <a:rPr lang="en-US" sz="1400" dirty="0" err="1">
                <a:solidFill>
                  <a:schemeClr val="accent2"/>
                </a:solidFill>
                <a:latin typeface="Courier New" panose="02070309020205020404" pitchFamily="49" charset="0"/>
                <a:cs typeface="Courier New" panose="02070309020205020404" pitchFamily="49" charset="0"/>
              </a:rPr>
              <a:t>myFile_ptr</a:t>
            </a:r>
            <a:r>
              <a:rPr lang="en-US" sz="1400" dirty="0">
                <a:solidFill>
                  <a:schemeClr val="accent2"/>
                </a:solidFill>
                <a:latin typeface="Courier New" panose="02070309020205020404" pitchFamily="49" charset="0"/>
                <a:cs typeface="Courier New" panose="02070309020205020404" pitchFamily="49" charset="0"/>
              </a:rPr>
              <a:t>);</a:t>
            </a:r>
          </a:p>
          <a:p>
            <a:pPr marL="0" indent="0">
              <a:buNone/>
            </a:pPr>
            <a:r>
              <a:rPr lang="en-US" sz="1400" dirty="0">
                <a:solidFill>
                  <a:schemeClr val="accent2"/>
                </a:solidFill>
                <a:latin typeface="Courier New" panose="02070309020205020404" pitchFamily="49" charset="0"/>
                <a:cs typeface="Courier New" panose="02070309020205020404" pitchFamily="49" charset="0"/>
              </a:rPr>
              <a:t>            if (</a:t>
            </a:r>
            <a:r>
              <a:rPr lang="en-US" sz="1400" dirty="0" err="1">
                <a:solidFill>
                  <a:schemeClr val="accent2"/>
                </a:solidFill>
                <a:latin typeface="Courier New" panose="02070309020205020404" pitchFamily="49" charset="0"/>
                <a:cs typeface="Courier New" panose="02070309020205020404" pitchFamily="49" charset="0"/>
              </a:rPr>
              <a:t>tempReturnValue</a:t>
            </a:r>
            <a:r>
              <a:rPr lang="en-US" sz="1400" dirty="0">
                <a:solidFill>
                  <a:schemeClr val="accent2"/>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dirty="0">
                <a:solidFill>
                  <a:srgbClr val="006600"/>
                </a:solidFill>
                <a:latin typeface="Courier New" panose="02070309020205020404" pitchFamily="49" charset="0"/>
                <a:cs typeface="Courier New" panose="02070309020205020404" pitchFamily="49" charset="0"/>
              </a:rPr>
              <a:t>// If EOF hasn’t been reached…</a:t>
            </a:r>
          </a:p>
          <a:p>
            <a:pPr marL="0" indent="0">
              <a:buNone/>
            </a:pPr>
            <a:r>
              <a:rPr lang="en-US" sz="1400" dirty="0">
                <a:solidFill>
                  <a:schemeClr val="accent2"/>
                </a:solidFill>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r>
              <a:rPr lang="en-US" sz="1400" dirty="0">
                <a:solidFill>
                  <a:schemeClr val="accent2"/>
                </a:solidFill>
                <a:latin typeface="Courier New" panose="02070309020205020404" pitchFamily="49" charset="0"/>
                <a:cs typeface="Courier New" panose="02070309020205020404" pitchFamily="49" charset="0"/>
              </a:rPr>
              <a:t>puts(</a:t>
            </a:r>
            <a:r>
              <a:rPr lang="en-US" sz="1400" dirty="0" err="1">
                <a:solidFill>
                  <a:schemeClr val="accent2"/>
                </a:solidFill>
                <a:latin typeface="Courier New" panose="02070309020205020404" pitchFamily="49" charset="0"/>
                <a:cs typeface="Courier New" panose="02070309020205020404" pitchFamily="49" charset="0"/>
              </a:rPr>
              <a:t>tempBuff</a:t>
            </a:r>
            <a:r>
              <a:rPr lang="en-US" sz="1400" dirty="0">
                <a:solidFill>
                  <a:schemeClr val="accent2"/>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dirty="0">
                <a:solidFill>
                  <a:srgbClr val="006600"/>
                </a:solidFill>
                <a:latin typeface="Courier New" panose="02070309020205020404" pitchFamily="49" charset="0"/>
                <a:cs typeface="Courier New" panose="02070309020205020404" pitchFamily="49" charset="0"/>
              </a:rPr>
              <a:t>// …print the buffer</a:t>
            </a:r>
          </a:p>
          <a:p>
            <a:pPr marL="0" indent="0">
              <a:buNone/>
            </a:pPr>
            <a:r>
              <a:rPr lang="en-US" sz="1400" dirty="0">
                <a:solidFill>
                  <a:schemeClr val="accent2"/>
                </a:solidFill>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fclose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myFile_ptr</a:t>
            </a:r>
            <a:r>
              <a:rPr lang="en-US" sz="1400" dirty="0">
                <a:latin typeface="Courier New" panose="02070309020205020404" pitchFamily="49" charset="0"/>
                <a:cs typeface="Courier New" panose="02070309020205020404" pitchFamily="49" charset="0"/>
              </a:rPr>
              <a:t>); </a:t>
            </a:r>
            <a:r>
              <a:rPr lang="en-US" sz="1400" dirty="0">
                <a:solidFill>
                  <a:srgbClr val="006600"/>
                </a:solidFill>
                <a:latin typeface="Courier New" panose="02070309020205020404" pitchFamily="49" charset="0"/>
                <a:cs typeface="Courier New" panose="02070309020205020404" pitchFamily="49" charset="0"/>
              </a:rPr>
              <a:t>// Always </a:t>
            </a:r>
            <a:r>
              <a:rPr lang="en-US" sz="1400" dirty="0" err="1">
                <a:solidFill>
                  <a:srgbClr val="006600"/>
                </a:solidFill>
                <a:latin typeface="Courier New" panose="02070309020205020404" pitchFamily="49" charset="0"/>
                <a:cs typeface="Courier New" panose="02070309020205020404" pitchFamily="49" charset="0"/>
              </a:rPr>
              <a:t>fclose</a:t>
            </a:r>
            <a:r>
              <a:rPr lang="en-US" sz="1400" dirty="0">
                <a:solidFill>
                  <a:srgbClr val="006600"/>
                </a:solidFill>
                <a:latin typeface="Courier New" panose="02070309020205020404" pitchFamily="49" charset="0"/>
                <a:cs typeface="Courier New" panose="02070309020205020404" pitchFamily="49" charset="0"/>
              </a:rPr>
              <a:t> anything you </a:t>
            </a:r>
            <a:r>
              <a:rPr lang="en-US" sz="1400" dirty="0" err="1">
                <a:solidFill>
                  <a:srgbClr val="006600"/>
                </a:solidFill>
                <a:latin typeface="Courier New" panose="02070309020205020404" pitchFamily="49" charset="0"/>
                <a:cs typeface="Courier New" panose="02070309020205020404" pitchFamily="49" charset="0"/>
              </a:rPr>
              <a:t>fopen</a:t>
            </a:r>
            <a:endParaRPr lang="en-US" sz="1400" dirty="0">
              <a:solidFill>
                <a:srgbClr val="006600"/>
              </a:solidFill>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[…else return -1 // goes here…]</a:t>
            </a:r>
          </a:p>
          <a:p>
            <a:pPr marL="0" indent="0">
              <a:buNone/>
            </a:pPr>
            <a:r>
              <a:rPr lang="en-US" sz="1400" dirty="0">
                <a:latin typeface="Courier New" panose="02070309020205020404" pitchFamily="49" charset="0"/>
                <a:cs typeface="Courier New" panose="02070309020205020404" pitchFamily="49" charset="0"/>
              </a:rPr>
              <a:t>    return 0;</a:t>
            </a:r>
          </a:p>
          <a:p>
            <a:pPr marL="0" inden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66930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Functions</a:t>
            </a:r>
          </a:p>
        </p:txBody>
      </p:sp>
      <p:sp>
        <p:nvSpPr>
          <p:cNvPr id="3" name="Content Placeholder 2"/>
          <p:cNvSpPr>
            <a:spLocks noGrp="1"/>
          </p:cNvSpPr>
          <p:nvPr>
            <p:ph idx="1"/>
          </p:nvPr>
        </p:nvSpPr>
        <p:spPr/>
        <p:txBody>
          <a:bodyPr/>
          <a:lstStyle/>
          <a:p>
            <a:r>
              <a:rPr lang="en-US" dirty="0"/>
              <a:t>Summary</a:t>
            </a:r>
          </a:p>
          <a:p>
            <a:pPr lvl="1"/>
            <a:r>
              <a:rPr lang="en-US" dirty="0"/>
              <a:t>Verify </a:t>
            </a:r>
            <a:r>
              <a:rPr lang="en-US" dirty="0" err="1"/>
              <a:t>fopen</a:t>
            </a:r>
            <a:r>
              <a:rPr lang="en-US" dirty="0"/>
              <a:t>() succeeded by checking for NULL pointers</a:t>
            </a:r>
          </a:p>
          <a:p>
            <a:pPr lvl="1"/>
            <a:r>
              <a:rPr lang="en-US" dirty="0" err="1"/>
              <a:t>fclose</a:t>
            </a:r>
            <a:r>
              <a:rPr lang="en-US" dirty="0"/>
              <a:t>() everything you </a:t>
            </a:r>
            <a:r>
              <a:rPr lang="en-US" dirty="0" err="1"/>
              <a:t>fopen</a:t>
            </a:r>
            <a:r>
              <a:rPr lang="en-US" dirty="0"/>
              <a:t>()</a:t>
            </a:r>
          </a:p>
          <a:p>
            <a:pPr lvl="1"/>
            <a:r>
              <a:rPr lang="en-US" dirty="0"/>
              <a:t>Read char-by-char until you hit EOF</a:t>
            </a:r>
          </a:p>
          <a:p>
            <a:pPr lvl="1"/>
            <a:r>
              <a:rPr lang="en-US" dirty="0"/>
              <a:t>Read line-by-line until </a:t>
            </a:r>
          </a:p>
        </p:txBody>
      </p:sp>
    </p:spTree>
    <p:extLst>
      <p:ext uri="{BB962C8B-B14F-4D97-AF65-F5344CB8AC3E}">
        <p14:creationId xmlns:p14="http://schemas.microsoft.com/office/powerpoint/2010/main" val="2607886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Lab</a:t>
            </a:r>
            <a:endParaRPr lang="en-US" dirty="0"/>
          </a:p>
        </p:txBody>
      </p:sp>
      <p:sp>
        <p:nvSpPr>
          <p:cNvPr id="3" name="Content Placeholder 2"/>
          <p:cNvSpPr>
            <a:spLocks noGrp="1"/>
          </p:cNvSpPr>
          <p:nvPr>
            <p:ph idx="1"/>
          </p:nvPr>
        </p:nvSpPr>
        <p:spPr/>
        <p:txBody>
          <a:bodyPr/>
          <a:lstStyle/>
          <a:p>
            <a:pPr marL="0" indent="0" algn="ctr">
              <a:buNone/>
            </a:pPr>
            <a:r>
              <a:rPr lang="en-US" dirty="0">
                <a:effectLst>
                  <a:outerShdw blurRad="38100" dist="38100" dir="2700000" algn="tl">
                    <a:srgbClr val="000000">
                      <a:alpha val="43137"/>
                    </a:srgbClr>
                  </a:outerShdw>
                </a:effectLst>
              </a:rPr>
              <a:t>File I/O – </a:t>
            </a:r>
            <a:r>
              <a:rPr lang="en-US" dirty="0" err="1">
                <a:effectLst>
                  <a:outerShdw blurRad="38100" dist="38100" dir="2700000" algn="tl">
                    <a:srgbClr val="000000">
                      <a:alpha val="43137"/>
                    </a:srgbClr>
                  </a:outerShdw>
                </a:effectLst>
              </a:rPr>
              <a:t>getc</a:t>
            </a:r>
            <a:r>
              <a:rPr lang="en-US" dirty="0">
                <a:effectLst>
                  <a:outerShdw blurRad="38100" dist="38100" dir="2700000" algn="tl">
                    <a:srgbClr val="000000">
                      <a:alpha val="43137"/>
                    </a:srgbClr>
                  </a:outerShdw>
                </a:effectLst>
              </a:rPr>
              <a:t>()</a:t>
            </a:r>
          </a:p>
          <a:p>
            <a:pPr marL="0" indent="0" algn="ctr">
              <a:buNone/>
            </a:pPr>
            <a:r>
              <a:rPr lang="en-US" dirty="0"/>
              <a:t>“Reading Rainbow”</a:t>
            </a:r>
          </a:p>
          <a:p>
            <a:endParaRPr lang="en-US" dirty="0"/>
          </a:p>
          <a:p>
            <a:r>
              <a:rPr lang="en-US" dirty="0"/>
              <a:t>Save the lyrics for the Reading Rainbow theme song into a text file</a:t>
            </a:r>
          </a:p>
          <a:p>
            <a:r>
              <a:rPr lang="en-US" dirty="0"/>
              <a:t>Write a C program to:</a:t>
            </a:r>
          </a:p>
          <a:p>
            <a:pPr lvl="1"/>
            <a:r>
              <a:rPr lang="en-US" dirty="0"/>
              <a:t>Open the file in read-only mode</a:t>
            </a:r>
          </a:p>
          <a:p>
            <a:pPr lvl="1"/>
            <a:r>
              <a:rPr lang="en-US" dirty="0"/>
              <a:t>Read it char-by-char</a:t>
            </a:r>
          </a:p>
          <a:p>
            <a:pPr lvl="1"/>
            <a:r>
              <a:rPr lang="en-US" dirty="0"/>
              <a:t>Print each char as it is read</a:t>
            </a:r>
          </a:p>
          <a:p>
            <a:pPr lvl="1"/>
            <a:r>
              <a:rPr lang="en-US" dirty="0"/>
              <a:t>Close the file at the end</a:t>
            </a:r>
          </a:p>
        </p:txBody>
      </p:sp>
      <p:sp>
        <p:nvSpPr>
          <p:cNvPr id="5" name="TextBox 4"/>
          <p:cNvSpPr txBox="1"/>
          <p:nvPr/>
        </p:nvSpPr>
        <p:spPr>
          <a:xfrm>
            <a:off x="-533400" y="6139934"/>
            <a:ext cx="10210800" cy="369332"/>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Be sure to build in safety checks</a:t>
            </a:r>
          </a:p>
        </p:txBody>
      </p:sp>
    </p:spTree>
    <p:extLst>
      <p:ext uri="{BB962C8B-B14F-4D97-AF65-F5344CB8AC3E}">
        <p14:creationId xmlns:p14="http://schemas.microsoft.com/office/powerpoint/2010/main" val="41452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Lab</a:t>
            </a:r>
          </a:p>
        </p:txBody>
      </p:sp>
      <p:sp>
        <p:nvSpPr>
          <p:cNvPr id="3" name="Content Placeholder 2"/>
          <p:cNvSpPr>
            <a:spLocks noGrp="1"/>
          </p:cNvSpPr>
          <p:nvPr>
            <p:ph idx="1"/>
          </p:nvPr>
        </p:nvSpPr>
        <p:spPr/>
        <p:txBody>
          <a:bodyPr/>
          <a:lstStyle/>
          <a:p>
            <a:pPr marL="0" indent="0" algn="ctr">
              <a:buNone/>
            </a:pPr>
            <a:r>
              <a:rPr lang="en-US" dirty="0">
                <a:effectLst>
                  <a:outerShdw blurRad="38100" dist="38100" dir="2700000" algn="tl">
                    <a:srgbClr val="000000">
                      <a:alpha val="43137"/>
                    </a:srgbClr>
                  </a:outerShdw>
                </a:effectLst>
              </a:rPr>
              <a:t>File I/O – </a:t>
            </a:r>
            <a:r>
              <a:rPr lang="en-US" dirty="0" err="1">
                <a:effectLst>
                  <a:outerShdw blurRad="38100" dist="38100" dir="2700000" algn="tl">
                    <a:srgbClr val="000000">
                      <a:alpha val="43137"/>
                    </a:srgbClr>
                  </a:outerShdw>
                </a:effectLst>
              </a:rPr>
              <a:t>getc</a:t>
            </a:r>
            <a:r>
              <a:rPr lang="en-US" dirty="0">
                <a:effectLst>
                  <a:outerShdw blurRad="38100" dist="38100" dir="2700000" algn="tl">
                    <a:srgbClr val="000000">
                      <a:alpha val="43137"/>
                    </a:srgbClr>
                  </a:outerShdw>
                </a:effectLst>
              </a:rPr>
              <a:t>()</a:t>
            </a:r>
          </a:p>
          <a:p>
            <a:pPr marL="0" indent="0" algn="ctr">
              <a:buNone/>
            </a:pPr>
            <a:r>
              <a:rPr lang="en-US" dirty="0"/>
              <a:t>“Magic School Bus”</a:t>
            </a:r>
          </a:p>
          <a:p>
            <a:endParaRPr lang="en-US" dirty="0"/>
          </a:p>
          <a:p>
            <a:r>
              <a:rPr lang="en-US" dirty="0"/>
              <a:t>Save the lyrics for the </a:t>
            </a:r>
            <a:r>
              <a:rPr lang="en-US" dirty="0">
                <a:solidFill>
                  <a:schemeClr val="accent2"/>
                </a:solidFill>
              </a:rPr>
              <a:t>Magic School Bus</a:t>
            </a:r>
            <a:r>
              <a:rPr lang="en-US" dirty="0"/>
              <a:t> theme song into a text file</a:t>
            </a:r>
          </a:p>
          <a:p>
            <a:r>
              <a:rPr lang="en-US" dirty="0"/>
              <a:t>Write a C program to:</a:t>
            </a:r>
          </a:p>
          <a:p>
            <a:pPr lvl="1"/>
            <a:r>
              <a:rPr lang="en-US" dirty="0"/>
              <a:t>Open the file in read-only mode</a:t>
            </a:r>
          </a:p>
          <a:p>
            <a:pPr lvl="1"/>
            <a:r>
              <a:rPr lang="en-US" dirty="0"/>
              <a:t>Read it char-by-char</a:t>
            </a:r>
          </a:p>
          <a:p>
            <a:pPr lvl="1"/>
            <a:r>
              <a:rPr lang="en-US" dirty="0"/>
              <a:t>Print each char as it is read</a:t>
            </a:r>
          </a:p>
          <a:p>
            <a:pPr lvl="1"/>
            <a:r>
              <a:rPr lang="en-US" dirty="0"/>
              <a:t>Close the file at the end</a:t>
            </a:r>
          </a:p>
        </p:txBody>
      </p:sp>
      <p:sp>
        <p:nvSpPr>
          <p:cNvPr id="5" name="TextBox 4"/>
          <p:cNvSpPr txBox="1"/>
          <p:nvPr/>
        </p:nvSpPr>
        <p:spPr>
          <a:xfrm>
            <a:off x="-533400" y="6139934"/>
            <a:ext cx="10210800" cy="369332"/>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Be sure to build in safety checks</a:t>
            </a:r>
          </a:p>
        </p:txBody>
      </p:sp>
    </p:spTree>
    <p:extLst>
      <p:ext uri="{BB962C8B-B14F-4D97-AF65-F5344CB8AC3E}">
        <p14:creationId xmlns:p14="http://schemas.microsoft.com/office/powerpoint/2010/main" val="3436693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Lab</a:t>
            </a:r>
          </a:p>
        </p:txBody>
      </p:sp>
      <p:sp>
        <p:nvSpPr>
          <p:cNvPr id="3" name="Content Placeholder 2"/>
          <p:cNvSpPr>
            <a:spLocks noGrp="1"/>
          </p:cNvSpPr>
          <p:nvPr>
            <p:ph idx="1"/>
          </p:nvPr>
        </p:nvSpPr>
        <p:spPr/>
        <p:txBody>
          <a:bodyPr/>
          <a:lstStyle/>
          <a:p>
            <a:pPr marL="0" indent="0" algn="ctr">
              <a:buNone/>
            </a:pPr>
            <a:r>
              <a:rPr lang="en-US" dirty="0">
                <a:effectLst>
                  <a:outerShdw blurRad="38100" dist="38100" dir="2700000" algn="tl">
                    <a:srgbClr val="000000">
                      <a:alpha val="43137"/>
                    </a:srgbClr>
                  </a:outerShdw>
                </a:effectLst>
              </a:rPr>
              <a:t>File I/O – </a:t>
            </a:r>
            <a:r>
              <a:rPr lang="en-US" dirty="0" err="1">
                <a:effectLst>
                  <a:outerShdw blurRad="38100" dist="38100" dir="2700000" algn="tl">
                    <a:srgbClr val="000000">
                      <a:alpha val="43137"/>
                    </a:srgbClr>
                  </a:outerShdw>
                </a:effectLst>
              </a:rPr>
              <a:t>fgets</a:t>
            </a:r>
            <a:r>
              <a:rPr lang="en-US" dirty="0">
                <a:effectLst>
                  <a:outerShdw blurRad="38100" dist="38100" dir="2700000" algn="tl">
                    <a:srgbClr val="000000">
                      <a:alpha val="43137"/>
                    </a:srgbClr>
                  </a:outerShdw>
                </a:effectLst>
              </a:rPr>
              <a:t>()</a:t>
            </a:r>
          </a:p>
          <a:p>
            <a:pPr marL="0" indent="0" algn="ctr">
              <a:buNone/>
            </a:pPr>
            <a:r>
              <a:rPr lang="en-US" dirty="0"/>
              <a:t>“Nursery Rhymes”</a:t>
            </a:r>
          </a:p>
          <a:p>
            <a:endParaRPr lang="en-US" dirty="0"/>
          </a:p>
          <a:p>
            <a:r>
              <a:rPr lang="en-US" dirty="0"/>
              <a:t>Save your favorite nursery rhyme into a text file</a:t>
            </a:r>
          </a:p>
          <a:p>
            <a:r>
              <a:rPr lang="en-US" dirty="0"/>
              <a:t>Write a C program to:</a:t>
            </a:r>
          </a:p>
          <a:p>
            <a:pPr lvl="1"/>
            <a:r>
              <a:rPr lang="en-US" dirty="0"/>
              <a:t>Open the file in read-only mode</a:t>
            </a:r>
          </a:p>
          <a:p>
            <a:pPr lvl="1"/>
            <a:r>
              <a:rPr lang="en-US" dirty="0"/>
              <a:t>Read it </a:t>
            </a:r>
            <a:r>
              <a:rPr lang="en-US" dirty="0">
                <a:solidFill>
                  <a:schemeClr val="accent2"/>
                </a:solidFill>
              </a:rPr>
              <a:t>line-by-line</a:t>
            </a:r>
          </a:p>
          <a:p>
            <a:pPr lvl="1"/>
            <a:r>
              <a:rPr lang="en-US" dirty="0"/>
              <a:t>Print each </a:t>
            </a:r>
            <a:r>
              <a:rPr lang="en-US" dirty="0">
                <a:solidFill>
                  <a:schemeClr val="accent2"/>
                </a:solidFill>
              </a:rPr>
              <a:t>line</a:t>
            </a:r>
            <a:r>
              <a:rPr lang="en-US" dirty="0"/>
              <a:t> as it is read</a:t>
            </a:r>
          </a:p>
          <a:p>
            <a:pPr lvl="1"/>
            <a:r>
              <a:rPr lang="en-US" dirty="0"/>
              <a:t>Close the file at the end</a:t>
            </a:r>
          </a:p>
        </p:txBody>
      </p:sp>
      <p:sp>
        <p:nvSpPr>
          <p:cNvPr id="5" name="TextBox 4"/>
          <p:cNvSpPr txBox="1"/>
          <p:nvPr/>
        </p:nvSpPr>
        <p:spPr>
          <a:xfrm>
            <a:off x="-533400" y="6139934"/>
            <a:ext cx="10210800" cy="369332"/>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Be sure to build in safety checks</a:t>
            </a:r>
          </a:p>
        </p:txBody>
      </p:sp>
    </p:spTree>
    <p:extLst>
      <p:ext uri="{BB962C8B-B14F-4D97-AF65-F5344CB8AC3E}">
        <p14:creationId xmlns:p14="http://schemas.microsoft.com/office/powerpoint/2010/main" val="1120309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Coding Style Guide</a:t>
            </a:r>
          </a:p>
          <a:p>
            <a:r>
              <a:rPr lang="en-US" dirty="0"/>
              <a:t>Stub Code</a:t>
            </a:r>
          </a:p>
          <a:p>
            <a:r>
              <a:rPr lang="en-US" dirty="0"/>
              <a:t>FILE data type</a:t>
            </a:r>
          </a:p>
          <a:p>
            <a:r>
              <a:rPr lang="en-US" dirty="0"/>
              <a:t>Related functions</a:t>
            </a:r>
          </a:p>
          <a:p>
            <a:endParaRPr lang="en-US" dirty="0"/>
          </a:p>
        </p:txBody>
      </p:sp>
    </p:spTree>
    <p:extLst>
      <p:ext uri="{BB962C8B-B14F-4D97-AF65-F5344CB8AC3E}">
        <p14:creationId xmlns:p14="http://schemas.microsoft.com/office/powerpoint/2010/main" val="324091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Lab</a:t>
            </a:r>
          </a:p>
        </p:txBody>
      </p:sp>
      <p:sp>
        <p:nvSpPr>
          <p:cNvPr id="3" name="Content Placeholder 2"/>
          <p:cNvSpPr>
            <a:spLocks noGrp="1"/>
          </p:cNvSpPr>
          <p:nvPr>
            <p:ph idx="1"/>
          </p:nvPr>
        </p:nvSpPr>
        <p:spPr>
          <a:xfrm>
            <a:off x="554038" y="990600"/>
            <a:ext cx="8294687" cy="4725988"/>
          </a:xfrm>
        </p:spPr>
        <p:txBody>
          <a:bodyPr/>
          <a:lstStyle/>
          <a:p>
            <a:pPr marL="0" indent="0" algn="ctr">
              <a:buNone/>
            </a:pPr>
            <a:r>
              <a:rPr lang="en-US" dirty="0">
                <a:effectLst>
                  <a:outerShdw blurRad="38100" dist="38100" dir="2700000" algn="tl">
                    <a:srgbClr val="000000">
                      <a:alpha val="43137"/>
                    </a:srgbClr>
                  </a:outerShdw>
                </a:effectLst>
              </a:rPr>
              <a:t>File I/O – </a:t>
            </a:r>
            <a:r>
              <a:rPr lang="en-US" dirty="0" err="1">
                <a:effectLst>
                  <a:outerShdw blurRad="38100" dist="38100" dir="2700000" algn="tl">
                    <a:srgbClr val="000000">
                      <a:alpha val="43137"/>
                    </a:srgbClr>
                  </a:outerShdw>
                </a:effectLst>
              </a:rPr>
              <a:t>putc</a:t>
            </a:r>
            <a:r>
              <a:rPr lang="en-US" dirty="0">
                <a:effectLst>
                  <a:outerShdw blurRad="38100" dist="38100" dir="2700000" algn="tl">
                    <a:srgbClr val="000000">
                      <a:alpha val="43137"/>
                    </a:srgbClr>
                  </a:outerShdw>
                </a:effectLst>
              </a:rPr>
              <a:t>()</a:t>
            </a:r>
          </a:p>
          <a:p>
            <a:pPr marL="0" indent="0" algn="ctr">
              <a:buNone/>
            </a:pPr>
            <a:r>
              <a:rPr lang="en-US" dirty="0"/>
              <a:t>“Content Copy”</a:t>
            </a:r>
          </a:p>
          <a:p>
            <a:r>
              <a:rPr lang="en-US" dirty="0"/>
              <a:t>Open an existing file in </a:t>
            </a:r>
            <a:r>
              <a:rPr lang="en-US" dirty="0">
                <a:solidFill>
                  <a:schemeClr val="accent2"/>
                </a:solidFill>
              </a:rPr>
              <a:t>read </a:t>
            </a:r>
            <a:r>
              <a:rPr lang="en-US" dirty="0"/>
              <a:t>mode</a:t>
            </a:r>
          </a:p>
          <a:p>
            <a:r>
              <a:rPr lang="en-US" dirty="0"/>
              <a:t>Open a new file in </a:t>
            </a:r>
            <a:r>
              <a:rPr lang="en-US" dirty="0">
                <a:solidFill>
                  <a:schemeClr val="accent2"/>
                </a:solidFill>
              </a:rPr>
              <a:t>write</a:t>
            </a:r>
            <a:r>
              <a:rPr lang="en-US" dirty="0"/>
              <a:t> mode</a:t>
            </a:r>
          </a:p>
          <a:p>
            <a:r>
              <a:rPr lang="en-US" dirty="0"/>
              <a:t>Copy the existing file into the new file </a:t>
            </a:r>
            <a:r>
              <a:rPr lang="en-US" dirty="0">
                <a:solidFill>
                  <a:schemeClr val="accent2"/>
                </a:solidFill>
              </a:rPr>
              <a:t>char-by-char</a:t>
            </a:r>
            <a:r>
              <a:rPr lang="en-US" dirty="0"/>
              <a:t> </a:t>
            </a:r>
            <a:endParaRPr lang="en-US" dirty="0">
              <a:solidFill>
                <a:schemeClr val="accent2"/>
              </a:solidFill>
            </a:endParaRPr>
          </a:p>
          <a:p>
            <a:r>
              <a:rPr lang="en-US" dirty="0"/>
              <a:t>Close the existing file</a:t>
            </a:r>
          </a:p>
          <a:p>
            <a:r>
              <a:rPr lang="en-US" dirty="0"/>
              <a:t>Close and open the new file in </a:t>
            </a:r>
            <a:r>
              <a:rPr lang="en-US" dirty="0">
                <a:solidFill>
                  <a:schemeClr val="accent2"/>
                </a:solidFill>
              </a:rPr>
              <a:t>read </a:t>
            </a:r>
            <a:r>
              <a:rPr lang="en-US" dirty="0"/>
              <a:t>mode</a:t>
            </a:r>
          </a:p>
          <a:p>
            <a:r>
              <a:rPr lang="en-US" dirty="0"/>
              <a:t>Print the new file </a:t>
            </a:r>
            <a:r>
              <a:rPr lang="en-US" dirty="0">
                <a:solidFill>
                  <a:schemeClr val="accent2"/>
                </a:solidFill>
              </a:rPr>
              <a:t>char-by-char</a:t>
            </a:r>
            <a:r>
              <a:rPr lang="en-US" dirty="0"/>
              <a:t>  </a:t>
            </a:r>
          </a:p>
        </p:txBody>
      </p:sp>
      <p:sp>
        <p:nvSpPr>
          <p:cNvPr id="5" name="TextBox 4"/>
          <p:cNvSpPr txBox="1"/>
          <p:nvPr/>
        </p:nvSpPr>
        <p:spPr>
          <a:xfrm>
            <a:off x="-533400" y="6139934"/>
            <a:ext cx="10210800" cy="369332"/>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Be sure to build in safety checks</a:t>
            </a:r>
          </a:p>
        </p:txBody>
      </p:sp>
    </p:spTree>
    <p:extLst>
      <p:ext uri="{BB962C8B-B14F-4D97-AF65-F5344CB8AC3E}">
        <p14:creationId xmlns:p14="http://schemas.microsoft.com/office/powerpoint/2010/main" val="2176947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Lab</a:t>
            </a:r>
          </a:p>
        </p:txBody>
      </p:sp>
      <p:sp>
        <p:nvSpPr>
          <p:cNvPr id="3" name="Content Placeholder 2"/>
          <p:cNvSpPr>
            <a:spLocks noGrp="1"/>
          </p:cNvSpPr>
          <p:nvPr>
            <p:ph idx="1"/>
          </p:nvPr>
        </p:nvSpPr>
        <p:spPr>
          <a:xfrm>
            <a:off x="554038" y="990600"/>
            <a:ext cx="8294687" cy="4725988"/>
          </a:xfrm>
        </p:spPr>
        <p:txBody>
          <a:bodyPr/>
          <a:lstStyle/>
          <a:p>
            <a:pPr marL="0" indent="0" algn="ctr">
              <a:buNone/>
            </a:pPr>
            <a:r>
              <a:rPr lang="en-US" dirty="0">
                <a:effectLst>
                  <a:outerShdw blurRad="38100" dist="38100" dir="2700000" algn="tl">
                    <a:srgbClr val="000000">
                      <a:alpha val="43137"/>
                    </a:srgbClr>
                  </a:outerShdw>
                </a:effectLst>
              </a:rPr>
              <a:t>File I/O – </a:t>
            </a:r>
            <a:r>
              <a:rPr lang="en-US" dirty="0" err="1">
                <a:effectLst>
                  <a:outerShdw blurRad="38100" dist="38100" dir="2700000" algn="tl">
                    <a:srgbClr val="000000">
                      <a:alpha val="43137"/>
                    </a:srgbClr>
                  </a:outerShdw>
                </a:effectLst>
              </a:rPr>
              <a:t>fputs</a:t>
            </a:r>
            <a:r>
              <a:rPr lang="en-US" dirty="0">
                <a:effectLst>
                  <a:outerShdw blurRad="38100" dist="38100" dir="2700000" algn="tl">
                    <a:srgbClr val="000000">
                      <a:alpha val="43137"/>
                    </a:srgbClr>
                  </a:outerShdw>
                </a:effectLst>
              </a:rPr>
              <a:t>()</a:t>
            </a:r>
          </a:p>
          <a:p>
            <a:pPr marL="0" indent="0" algn="ctr">
              <a:buNone/>
            </a:pPr>
            <a:r>
              <a:rPr lang="en-US" dirty="0"/>
              <a:t>“Content Copy”</a:t>
            </a:r>
          </a:p>
          <a:p>
            <a:r>
              <a:rPr lang="en-US" dirty="0"/>
              <a:t>Open an existing file in read</a:t>
            </a:r>
            <a:r>
              <a:rPr lang="en-US" dirty="0">
                <a:solidFill>
                  <a:schemeClr val="accent2"/>
                </a:solidFill>
              </a:rPr>
              <a:t> </a:t>
            </a:r>
            <a:r>
              <a:rPr lang="en-US" dirty="0"/>
              <a:t>mode</a:t>
            </a:r>
          </a:p>
          <a:p>
            <a:r>
              <a:rPr lang="en-US" dirty="0"/>
              <a:t>Open a new file in write mode</a:t>
            </a:r>
          </a:p>
          <a:p>
            <a:r>
              <a:rPr lang="en-US" dirty="0"/>
              <a:t>Copy the existing file into the new file </a:t>
            </a:r>
            <a:r>
              <a:rPr lang="en-US" dirty="0">
                <a:solidFill>
                  <a:schemeClr val="accent2"/>
                </a:solidFill>
              </a:rPr>
              <a:t>line-by-line</a:t>
            </a:r>
            <a:r>
              <a:rPr lang="en-US" dirty="0"/>
              <a:t> </a:t>
            </a:r>
            <a:endParaRPr lang="en-US" dirty="0">
              <a:solidFill>
                <a:schemeClr val="accent2"/>
              </a:solidFill>
            </a:endParaRPr>
          </a:p>
          <a:p>
            <a:r>
              <a:rPr lang="en-US" dirty="0"/>
              <a:t>Close the existing file</a:t>
            </a:r>
          </a:p>
          <a:p>
            <a:r>
              <a:rPr lang="en-US" dirty="0"/>
              <a:t>Close and open the new file in </a:t>
            </a:r>
            <a:r>
              <a:rPr lang="en-US" dirty="0">
                <a:solidFill>
                  <a:schemeClr val="accent2"/>
                </a:solidFill>
              </a:rPr>
              <a:t>read </a:t>
            </a:r>
            <a:r>
              <a:rPr lang="en-US" dirty="0"/>
              <a:t>mode</a:t>
            </a:r>
          </a:p>
          <a:p>
            <a:r>
              <a:rPr lang="en-US" dirty="0"/>
              <a:t>Print the new file </a:t>
            </a:r>
            <a:r>
              <a:rPr lang="en-US" dirty="0">
                <a:solidFill>
                  <a:schemeClr val="accent2"/>
                </a:solidFill>
              </a:rPr>
              <a:t>line-by-line</a:t>
            </a:r>
            <a:r>
              <a:rPr lang="en-US" dirty="0"/>
              <a:t>  </a:t>
            </a:r>
          </a:p>
        </p:txBody>
      </p:sp>
      <p:sp>
        <p:nvSpPr>
          <p:cNvPr id="5" name="TextBox 4"/>
          <p:cNvSpPr txBox="1"/>
          <p:nvPr/>
        </p:nvSpPr>
        <p:spPr>
          <a:xfrm>
            <a:off x="-533400" y="6139934"/>
            <a:ext cx="10210800" cy="369332"/>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Be sure to build in safety checks</a:t>
            </a:r>
          </a:p>
        </p:txBody>
      </p:sp>
    </p:spTree>
    <p:extLst>
      <p:ext uri="{BB962C8B-B14F-4D97-AF65-F5344CB8AC3E}">
        <p14:creationId xmlns:p14="http://schemas.microsoft.com/office/powerpoint/2010/main" val="2009783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Performance </a:t>
            </a:r>
            <a:r>
              <a:rPr lang="en-US" dirty="0"/>
              <a:t>Lab</a:t>
            </a:r>
          </a:p>
        </p:txBody>
      </p:sp>
      <p:sp>
        <p:nvSpPr>
          <p:cNvPr id="3" name="Content Placeholder 2"/>
          <p:cNvSpPr>
            <a:spLocks noGrp="1"/>
          </p:cNvSpPr>
          <p:nvPr>
            <p:ph idx="1"/>
          </p:nvPr>
        </p:nvSpPr>
        <p:spPr/>
        <p:txBody>
          <a:bodyPr/>
          <a:lstStyle/>
          <a:p>
            <a:pPr marL="0" indent="0" algn="ctr">
              <a:buNone/>
            </a:pPr>
            <a:r>
              <a:rPr lang="en-US" dirty="0">
                <a:effectLst>
                  <a:outerShdw blurRad="38100" dist="38100" dir="2700000" algn="tl">
                    <a:srgbClr val="000000">
                      <a:alpha val="43137"/>
                    </a:srgbClr>
                  </a:outerShdw>
                </a:effectLst>
              </a:rPr>
              <a:t>File I/O – </a:t>
            </a:r>
            <a:r>
              <a:rPr lang="en-US" dirty="0" err="1">
                <a:effectLst>
                  <a:outerShdw blurRad="38100" dist="38100" dir="2700000" algn="tl">
                    <a:srgbClr val="000000">
                      <a:alpha val="43137"/>
                    </a:srgbClr>
                  </a:outerShdw>
                </a:effectLst>
              </a:rPr>
              <a:t>fprintf</a:t>
            </a:r>
            <a:r>
              <a:rPr lang="en-US" dirty="0">
                <a:effectLst>
                  <a:outerShdw blurRad="38100" dist="38100" dir="2700000" algn="tl">
                    <a:srgbClr val="000000">
                      <a:alpha val="43137"/>
                    </a:srgbClr>
                  </a:outerShdw>
                </a:effectLst>
              </a:rPr>
              <a:t>()</a:t>
            </a:r>
          </a:p>
          <a:p>
            <a:pPr marL="0" indent="0" algn="ctr">
              <a:buNone/>
            </a:pPr>
            <a:r>
              <a:rPr lang="en-US" dirty="0"/>
              <a:t>“Usernames”</a:t>
            </a:r>
          </a:p>
          <a:p>
            <a:r>
              <a:rPr lang="en-US" dirty="0"/>
              <a:t>Prompt the user for the number of students</a:t>
            </a:r>
          </a:p>
          <a:p>
            <a:r>
              <a:rPr lang="en-US" dirty="0"/>
              <a:t>Read the first, middle, and last name for each student</a:t>
            </a:r>
          </a:p>
          <a:p>
            <a:r>
              <a:rPr lang="en-US" dirty="0"/>
              <a:t>Remove any newline characters from all strings</a:t>
            </a:r>
          </a:p>
          <a:p>
            <a:r>
              <a:rPr lang="en-US" dirty="0"/>
              <a:t>Append each name to a “class roster” file in the following format:</a:t>
            </a:r>
          </a:p>
        </p:txBody>
      </p:sp>
      <p:sp>
        <p:nvSpPr>
          <p:cNvPr id="5" name="TextBox 4"/>
          <p:cNvSpPr txBox="1"/>
          <p:nvPr/>
        </p:nvSpPr>
        <p:spPr>
          <a:xfrm>
            <a:off x="-533400" y="6139934"/>
            <a:ext cx="10210800" cy="369332"/>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Be sure to build in safety checks</a:t>
            </a:r>
          </a:p>
        </p:txBody>
      </p:sp>
      <p:sp>
        <p:nvSpPr>
          <p:cNvPr id="6" name="Content Placeholder 2"/>
          <p:cNvSpPr txBox="1">
            <a:spLocks/>
          </p:cNvSpPr>
          <p:nvPr/>
        </p:nvSpPr>
        <p:spPr bwMode="auto">
          <a:xfrm>
            <a:off x="277615" y="4343400"/>
            <a:ext cx="8588771" cy="6096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For Jeremy Daniel Cantu, write the following to the file…</a:t>
            </a:r>
          </a:p>
          <a:p>
            <a:pPr marL="0" indent="0">
              <a:buNone/>
            </a:pPr>
            <a:r>
              <a:rPr lang="en-US" sz="1600" dirty="0">
                <a:latin typeface="Courier New" panose="02070309020205020404" pitchFamily="49" charset="0"/>
                <a:cs typeface="Courier New" panose="02070309020205020404" pitchFamily="49" charset="0"/>
              </a:rPr>
              <a:t>Jeremy D. Cantu has a username of </a:t>
            </a:r>
            <a:r>
              <a:rPr lang="en-US" sz="1600" dirty="0" err="1">
                <a:latin typeface="Courier New" panose="02070309020205020404" pitchFamily="49" charset="0"/>
                <a:cs typeface="Courier New" panose="02070309020205020404" pitchFamily="49" charset="0"/>
              </a:rPr>
              <a:t>jdcantu</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48517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Coding Style Guide</a:t>
            </a:r>
          </a:p>
          <a:p>
            <a:r>
              <a:rPr lang="en-US" dirty="0"/>
              <a:t>Stub Code</a:t>
            </a:r>
          </a:p>
          <a:p>
            <a:r>
              <a:rPr lang="en-US" dirty="0"/>
              <a:t>FILE data type</a:t>
            </a:r>
          </a:p>
          <a:p>
            <a:r>
              <a:rPr lang="en-US" dirty="0"/>
              <a:t>Related functions</a:t>
            </a:r>
          </a:p>
          <a:p>
            <a:endParaRPr lang="en-US" dirty="0"/>
          </a:p>
        </p:txBody>
      </p:sp>
    </p:spTree>
    <p:extLst>
      <p:ext uri="{BB962C8B-B14F-4D97-AF65-F5344CB8AC3E}">
        <p14:creationId xmlns:p14="http://schemas.microsoft.com/office/powerpoint/2010/main" val="2089173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Style Guide</a:t>
            </a:r>
          </a:p>
        </p:txBody>
      </p:sp>
      <p:sp>
        <p:nvSpPr>
          <p:cNvPr id="3" name="Content Placeholder 2"/>
          <p:cNvSpPr>
            <a:spLocks noGrp="1"/>
          </p:cNvSpPr>
          <p:nvPr>
            <p:ph idx="1"/>
          </p:nvPr>
        </p:nvSpPr>
        <p:spPr/>
        <p:txBody>
          <a:bodyPr/>
          <a:lstStyle/>
          <a:p>
            <a:pPr marL="0" indent="0">
              <a:buNone/>
            </a:pPr>
            <a:r>
              <a:rPr lang="en-US" u="sng" dirty="0"/>
              <a:t>Requirements</a:t>
            </a:r>
          </a:p>
          <a:p>
            <a:pPr marL="457200" indent="-457200">
              <a:buAutoNum type="arabicPeriod"/>
            </a:pPr>
            <a:r>
              <a:rPr lang="en-US" dirty="0"/>
              <a:t>Comments</a:t>
            </a:r>
          </a:p>
          <a:p>
            <a:pPr marL="457200" indent="-457200">
              <a:buAutoNum type="arabicPeriod"/>
            </a:pPr>
            <a:r>
              <a:rPr lang="en-US" dirty="0"/>
              <a:t>Don’t Repeat Yourself (DRY)</a:t>
            </a:r>
          </a:p>
          <a:p>
            <a:pPr marL="457200" indent="-457200">
              <a:buAutoNum type="arabicPeriod"/>
            </a:pPr>
            <a:r>
              <a:rPr lang="en-US" dirty="0"/>
              <a:t>Names</a:t>
            </a:r>
          </a:p>
          <a:p>
            <a:pPr marL="857250" lvl="1" indent="-457200"/>
            <a:r>
              <a:rPr lang="en-US" dirty="0"/>
              <a:t>Pointer Variables – append them with _</a:t>
            </a:r>
            <a:r>
              <a:rPr lang="en-US" dirty="0" err="1"/>
              <a:t>ptr</a:t>
            </a:r>
            <a:endParaRPr lang="en-US" dirty="0"/>
          </a:p>
          <a:p>
            <a:pPr marL="457200" indent="-457200">
              <a:buAutoNum type="arabicPeriod"/>
            </a:pPr>
            <a:r>
              <a:rPr lang="en-US" dirty="0"/>
              <a:t>Indent/Brace Style</a:t>
            </a:r>
          </a:p>
          <a:p>
            <a:pPr marL="457200" indent="-457200">
              <a:buAutoNum type="arabicPeriod"/>
            </a:pPr>
            <a:r>
              <a:rPr lang="en-US" dirty="0"/>
              <a:t>Files</a:t>
            </a:r>
          </a:p>
          <a:p>
            <a:pPr marL="857250" lvl="1" indent="-457200"/>
            <a:r>
              <a:rPr lang="en-US" dirty="0"/>
              <a:t>Names – all lowercase, dashes, no underscores, always include initials                                                   (e.g., </a:t>
            </a:r>
            <a:r>
              <a:rPr lang="en-US" dirty="0">
                <a:latin typeface="Courier New" panose="02070309020205020404" pitchFamily="49" charset="0"/>
                <a:cs typeface="Courier New" panose="02070309020205020404" pitchFamily="49" charset="0"/>
              </a:rPr>
              <a:t>my-write-file-jeh.txt</a:t>
            </a:r>
            <a:r>
              <a:rPr lang="en-US" dirty="0"/>
              <a:t>)</a:t>
            </a:r>
          </a:p>
          <a:p>
            <a:pPr marL="457200" indent="-457200">
              <a:buAutoNum type="arabicPeriod"/>
            </a:pPr>
            <a:r>
              <a:rPr lang="en-US" dirty="0"/>
              <a:t>Headers</a:t>
            </a:r>
          </a:p>
        </p:txBody>
      </p:sp>
    </p:spTree>
    <p:extLst>
      <p:ext uri="{BB962C8B-B14F-4D97-AF65-F5344CB8AC3E}">
        <p14:creationId xmlns:p14="http://schemas.microsoft.com/office/powerpoint/2010/main" val="1926044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Style Guide</a:t>
            </a:r>
          </a:p>
        </p:txBody>
      </p:sp>
      <p:sp>
        <p:nvSpPr>
          <p:cNvPr id="3" name="Content Placeholder 2"/>
          <p:cNvSpPr>
            <a:spLocks noGrp="1"/>
          </p:cNvSpPr>
          <p:nvPr>
            <p:ph idx="1"/>
          </p:nvPr>
        </p:nvSpPr>
        <p:spPr/>
        <p:txBody>
          <a:bodyPr/>
          <a:lstStyle/>
          <a:p>
            <a:pPr marL="0" indent="0">
              <a:buNone/>
            </a:pPr>
            <a:r>
              <a:rPr lang="en-US" u="sng" dirty="0"/>
              <a:t>Recommendations</a:t>
            </a:r>
          </a:p>
          <a:p>
            <a:pPr marL="457200" indent="-457200">
              <a:buAutoNum type="arabicPeriod"/>
            </a:pPr>
            <a:r>
              <a:rPr lang="en-US" dirty="0"/>
              <a:t>Comments</a:t>
            </a:r>
          </a:p>
          <a:p>
            <a:pPr marL="457200" indent="-457200">
              <a:buAutoNum type="arabicPeriod"/>
            </a:pPr>
            <a:r>
              <a:rPr lang="en-US" dirty="0"/>
              <a:t>Don’t Repeat Yourself (DRY)</a:t>
            </a:r>
          </a:p>
          <a:p>
            <a:pPr marL="457200" indent="-457200">
              <a:buFont typeface="+mj-lt"/>
              <a:buAutoNum type="arabicPeriod"/>
            </a:pPr>
            <a:r>
              <a:rPr lang="en-US" dirty="0"/>
              <a:t>General Formatting</a:t>
            </a:r>
          </a:p>
          <a:p>
            <a:pPr marL="457200" indent="-457200">
              <a:buFont typeface="+mj-lt"/>
              <a:buAutoNum type="arabicPeriod"/>
            </a:pPr>
            <a:r>
              <a:rPr lang="en-US" dirty="0"/>
              <a:t>Indent/Brace Style</a:t>
            </a:r>
          </a:p>
          <a:p>
            <a:pPr marL="457200" indent="-457200">
              <a:buFont typeface="+mj-lt"/>
              <a:buAutoNum type="arabicPeriod"/>
            </a:pPr>
            <a:r>
              <a:rPr lang="en-US" dirty="0"/>
              <a:t>Variables</a:t>
            </a:r>
          </a:p>
          <a:p>
            <a:pPr marL="457200" indent="-457200">
              <a:buAutoNum type="arabicPeriod"/>
            </a:pPr>
            <a:endParaRPr lang="en-US" dirty="0"/>
          </a:p>
        </p:txBody>
      </p:sp>
    </p:spTree>
    <p:extLst>
      <p:ext uri="{BB962C8B-B14F-4D97-AF65-F5344CB8AC3E}">
        <p14:creationId xmlns:p14="http://schemas.microsoft.com/office/powerpoint/2010/main" val="3185104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4038" y="990600"/>
            <a:ext cx="8294687" cy="4725988"/>
          </a:xfrm>
        </p:spPr>
        <p:txBody>
          <a:bodyPr/>
          <a:lstStyle/>
          <a:p>
            <a:endParaRPr lang="en-US" dirty="0"/>
          </a:p>
          <a:p>
            <a:r>
              <a:rPr lang="en-US" dirty="0"/>
              <a:t>Presentations are not guaranteed to show complete code</a:t>
            </a:r>
          </a:p>
          <a:p>
            <a:endParaRPr lang="en-US" dirty="0"/>
          </a:p>
          <a:p>
            <a:endParaRPr lang="en-US" dirty="0"/>
          </a:p>
        </p:txBody>
      </p:sp>
      <p:sp>
        <p:nvSpPr>
          <p:cNvPr id="4" name="Content Placeholder 2"/>
          <p:cNvSpPr txBox="1">
            <a:spLocks/>
          </p:cNvSpPr>
          <p:nvPr/>
        </p:nvSpPr>
        <p:spPr bwMode="auto">
          <a:xfrm>
            <a:off x="424657" y="2286000"/>
            <a:ext cx="8294687" cy="42672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FontTx/>
              <a:buNone/>
            </a:pPr>
            <a:r>
              <a:rPr lang="en-US" sz="1800" kern="0" dirty="0">
                <a:latin typeface="Courier New" panose="02070309020205020404" pitchFamily="49" charset="0"/>
                <a:cs typeface="Courier New" panose="02070309020205020404" pitchFamily="49" charset="0"/>
              </a:rPr>
              <a:t>#include &lt;</a:t>
            </a:r>
            <a:r>
              <a:rPr lang="en-US" sz="1800" kern="0" dirty="0" err="1">
                <a:latin typeface="Courier New" panose="02070309020205020404" pitchFamily="49" charset="0"/>
                <a:cs typeface="Courier New" panose="02070309020205020404" pitchFamily="49" charset="0"/>
              </a:rPr>
              <a:t>stdio.h</a:t>
            </a:r>
            <a:r>
              <a:rPr lang="en-US" sz="1800" kern="0" dirty="0">
                <a:latin typeface="Courier New" panose="02070309020205020404" pitchFamily="49" charset="0"/>
                <a:cs typeface="Courier New" panose="02070309020205020404" pitchFamily="49" charset="0"/>
              </a:rPr>
              <a:t>&gt;			</a:t>
            </a:r>
            <a:r>
              <a:rPr lang="en-US" sz="1800" kern="0" dirty="0">
                <a:solidFill>
                  <a:schemeClr val="accent2"/>
                </a:solidFill>
                <a:latin typeface="Courier New" panose="02070309020205020404" pitchFamily="49" charset="0"/>
                <a:cs typeface="Courier New" panose="02070309020205020404" pitchFamily="49" charset="0"/>
              </a:rPr>
              <a:t>// Add this header</a:t>
            </a:r>
          </a:p>
          <a:p>
            <a:pPr marL="0" indent="0">
              <a:buFontTx/>
              <a:buNone/>
            </a:pPr>
            <a:r>
              <a:rPr lang="en-US" sz="1800" kern="0" dirty="0">
                <a:solidFill>
                  <a:schemeClr val="accent2"/>
                </a:solidFill>
                <a:latin typeface="Courier New" panose="02070309020205020404" pitchFamily="49" charset="0"/>
                <a:cs typeface="Courier New" panose="02070309020205020404" pitchFamily="49" charset="0"/>
              </a:rPr>
              <a:t>/* Some macro examples may seem contrived */</a:t>
            </a:r>
          </a:p>
          <a:p>
            <a:pPr marL="0" indent="0">
              <a:buFontTx/>
              <a:buNone/>
            </a:pPr>
            <a:r>
              <a:rPr lang="en-US" sz="1800" kern="0" dirty="0">
                <a:latin typeface="Courier New" panose="02070309020205020404" pitchFamily="49" charset="0"/>
                <a:cs typeface="Courier New" panose="02070309020205020404" pitchFamily="49" charset="0"/>
              </a:rPr>
              <a:t>#define PRINT_CHAR(letter) </a:t>
            </a:r>
            <a:r>
              <a:rPr lang="en-US" sz="1800" kern="0" dirty="0" err="1">
                <a:latin typeface="Courier New" panose="02070309020205020404" pitchFamily="49" charset="0"/>
                <a:cs typeface="Courier New" panose="02070309020205020404" pitchFamily="49" charset="0"/>
              </a:rPr>
              <a:t>putchar</a:t>
            </a:r>
            <a:r>
              <a:rPr lang="en-US" sz="1800" kern="0" dirty="0">
                <a:latin typeface="Courier New" panose="02070309020205020404" pitchFamily="49" charset="0"/>
                <a:cs typeface="Courier New" panose="02070309020205020404" pitchFamily="49" charset="0"/>
              </a:rPr>
              <a:t>(letter)		</a:t>
            </a:r>
            <a:endParaRPr lang="en-US" sz="1800" kern="0" dirty="0">
              <a:solidFill>
                <a:schemeClr val="accent2"/>
              </a:solidFill>
              <a:latin typeface="Courier New" panose="02070309020205020404" pitchFamily="49" charset="0"/>
              <a:cs typeface="Courier New" panose="02070309020205020404" pitchFamily="49" charset="0"/>
            </a:endParaRPr>
          </a:p>
          <a:p>
            <a:pPr marL="0" indent="0">
              <a:buFontTx/>
              <a:buNone/>
            </a:pPr>
            <a:r>
              <a:rPr lang="en-US" sz="1800" kern="0" dirty="0">
                <a:latin typeface="Courier New" panose="02070309020205020404" pitchFamily="49" charset="0"/>
                <a:cs typeface="Courier New" panose="02070309020205020404" pitchFamily="49" charset="0"/>
              </a:rPr>
              <a:t>int main(void) </a:t>
            </a:r>
          </a:p>
          <a:p>
            <a:pPr marL="0" indent="0">
              <a:buFontTx/>
              <a:buNone/>
            </a:pPr>
            <a:r>
              <a:rPr lang="en-US" sz="1800" kern="0" dirty="0">
                <a:latin typeface="Courier New" panose="02070309020205020404" pitchFamily="49" charset="0"/>
                <a:cs typeface="Courier New" panose="02070309020205020404" pitchFamily="49" charset="0"/>
              </a:rPr>
              <a:t>{</a:t>
            </a:r>
          </a:p>
          <a:p>
            <a:pPr marL="0" indent="0">
              <a:buFontTx/>
              <a:buNone/>
            </a:pPr>
            <a:r>
              <a:rPr lang="en-US" sz="1800" kern="0" dirty="0">
                <a:latin typeface="Courier New" panose="02070309020205020404" pitchFamily="49" charset="0"/>
                <a:cs typeface="Courier New" panose="02070309020205020404" pitchFamily="49" charset="0"/>
              </a:rPr>
              <a:t>    char </a:t>
            </a:r>
            <a:r>
              <a:rPr lang="en-US" sz="1800" kern="0" dirty="0" err="1">
                <a:latin typeface="Courier New" panose="02070309020205020404" pitchFamily="49" charset="0"/>
                <a:cs typeface="Courier New" panose="02070309020205020404" pitchFamily="49" charset="0"/>
              </a:rPr>
              <a:t>someLetter</a:t>
            </a:r>
            <a:r>
              <a:rPr lang="en-US" sz="1800" kern="0" dirty="0">
                <a:latin typeface="Courier New" panose="02070309020205020404" pitchFamily="49" charset="0"/>
                <a:cs typeface="Courier New" panose="02070309020205020404" pitchFamily="49" charset="0"/>
              </a:rPr>
              <a:t> = 42;</a:t>
            </a:r>
          </a:p>
          <a:p>
            <a:pPr marL="0" indent="0">
              <a:buFontTx/>
              <a:buNone/>
            </a:pPr>
            <a:r>
              <a:rPr lang="en-US" sz="1800" kern="0" dirty="0">
                <a:latin typeface="Courier New" panose="02070309020205020404" pitchFamily="49" charset="0"/>
                <a:cs typeface="Courier New" panose="02070309020205020404" pitchFamily="49" charset="0"/>
              </a:rPr>
              <a:t>    PRINT_CHAR(</a:t>
            </a:r>
            <a:r>
              <a:rPr lang="en-US" sz="1800" kern="0" dirty="0" err="1">
                <a:latin typeface="Courier New" panose="02070309020205020404" pitchFamily="49" charset="0"/>
                <a:cs typeface="Courier New" panose="02070309020205020404" pitchFamily="49" charset="0"/>
              </a:rPr>
              <a:t>someLetter</a:t>
            </a:r>
            <a:r>
              <a:rPr lang="en-US" sz="1800" kern="0" dirty="0">
                <a:latin typeface="Courier New" panose="02070309020205020404" pitchFamily="49" charset="0"/>
                <a:cs typeface="Courier New" panose="02070309020205020404" pitchFamily="49" charset="0"/>
              </a:rPr>
              <a:t>);	</a:t>
            </a:r>
            <a:r>
              <a:rPr lang="en-US" sz="1800" kern="0" dirty="0">
                <a:solidFill>
                  <a:schemeClr val="accent2"/>
                </a:solidFill>
                <a:latin typeface="Courier New" panose="02070309020205020404" pitchFamily="49" charset="0"/>
                <a:cs typeface="Courier New" panose="02070309020205020404" pitchFamily="49" charset="0"/>
              </a:rPr>
              <a:t>// Contrived macro use</a:t>
            </a:r>
          </a:p>
          <a:p>
            <a:pPr marL="0" indent="0">
              <a:buFontTx/>
              <a:buNone/>
            </a:pPr>
            <a:r>
              <a:rPr lang="en-US" sz="1800" kern="0" dirty="0">
                <a:solidFill>
                  <a:schemeClr val="accent2"/>
                </a:solidFill>
                <a:latin typeface="Courier New" panose="02070309020205020404" pitchFamily="49" charset="0"/>
                <a:cs typeface="Courier New" panose="02070309020205020404" pitchFamily="49" charset="0"/>
              </a:rPr>
              <a:t>/* </a:t>
            </a:r>
          </a:p>
          <a:p>
            <a:pPr marL="0" indent="0">
              <a:buFontTx/>
              <a:buNone/>
            </a:pPr>
            <a:r>
              <a:rPr lang="en-US" sz="1800" kern="0" dirty="0">
                <a:solidFill>
                  <a:schemeClr val="accent2"/>
                </a:solidFill>
                <a:latin typeface="Courier New" panose="02070309020205020404" pitchFamily="49" charset="0"/>
                <a:cs typeface="Courier New" panose="02070309020205020404" pitchFamily="49" charset="0"/>
              </a:rPr>
              <a:t> *  Sometimes, it will be necessary for the students to use</a:t>
            </a:r>
          </a:p>
          <a:p>
            <a:pPr marL="0" indent="0">
              <a:buFontTx/>
              <a:buNone/>
            </a:pPr>
            <a:r>
              <a:rPr lang="en-US" sz="1800" kern="0" dirty="0">
                <a:solidFill>
                  <a:schemeClr val="accent2"/>
                </a:solidFill>
                <a:latin typeface="Courier New" panose="02070309020205020404" pitchFamily="49" charset="0"/>
                <a:cs typeface="Courier New" panose="02070309020205020404" pitchFamily="49" charset="0"/>
              </a:rPr>
              <a:t> *  their imagination as to genuine implementation</a:t>
            </a:r>
          </a:p>
          <a:p>
            <a:pPr marL="0" indent="0">
              <a:buFontTx/>
              <a:buNone/>
            </a:pPr>
            <a:r>
              <a:rPr lang="en-US" sz="1800" kern="0" dirty="0">
                <a:solidFill>
                  <a:schemeClr val="accent2"/>
                </a:solidFill>
                <a:latin typeface="Courier New" panose="02070309020205020404" pitchFamily="49" charset="0"/>
                <a:cs typeface="Courier New" panose="02070309020205020404" pitchFamily="49" charset="0"/>
              </a:rPr>
              <a:t> */</a:t>
            </a:r>
          </a:p>
          <a:p>
            <a:pPr marL="0" indent="0">
              <a:buFontTx/>
              <a:buNone/>
            </a:pPr>
            <a:r>
              <a:rPr lang="en-US" sz="1800" kern="0" dirty="0">
                <a:latin typeface="Courier New" panose="02070309020205020404" pitchFamily="49" charset="0"/>
                <a:cs typeface="Courier New" panose="02070309020205020404" pitchFamily="49" charset="0"/>
              </a:rPr>
              <a:t>[…code…]				</a:t>
            </a:r>
            <a:endParaRPr lang="en-US" sz="1800" kern="0" dirty="0">
              <a:solidFill>
                <a:schemeClr val="accent2"/>
              </a:solidFill>
              <a:latin typeface="Courier New" panose="02070309020205020404" pitchFamily="49" charset="0"/>
              <a:cs typeface="Courier New" panose="02070309020205020404" pitchFamily="49" charset="0"/>
            </a:endParaRPr>
          </a:p>
          <a:p>
            <a:pPr marL="0" indent="0">
              <a:buFontTx/>
              <a:buNone/>
            </a:pPr>
            <a:r>
              <a:rPr lang="en-US" sz="1800" kern="0" dirty="0">
                <a:latin typeface="Courier New" panose="02070309020205020404" pitchFamily="49" charset="0"/>
                <a:cs typeface="Courier New" panose="02070309020205020404" pitchFamily="49" charset="0"/>
              </a:rPr>
              <a:t>}</a:t>
            </a:r>
          </a:p>
          <a:p>
            <a:pPr marL="0" indent="0">
              <a:buFontTx/>
              <a:buNone/>
            </a:pPr>
            <a:endParaRPr lang="en-US" sz="1800" kern="0" dirty="0">
              <a:latin typeface="Courier New" panose="02070309020205020404" pitchFamily="49" charset="0"/>
              <a:cs typeface="Courier New" panose="02070309020205020404" pitchFamily="49" charset="0"/>
            </a:endParaRPr>
          </a:p>
        </p:txBody>
      </p:sp>
      <p:sp>
        <p:nvSpPr>
          <p:cNvPr id="5" name="Content Placeholder 2"/>
          <p:cNvSpPr txBox="1">
            <a:spLocks/>
          </p:cNvSpPr>
          <p:nvPr/>
        </p:nvSpPr>
        <p:spPr bwMode="auto">
          <a:xfrm>
            <a:off x="424657" y="2286000"/>
            <a:ext cx="8294687" cy="4270248"/>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FontTx/>
              <a:buNone/>
            </a:pPr>
            <a:r>
              <a:rPr lang="en-US" sz="1800" kern="0" dirty="0">
                <a:latin typeface="Courier New" panose="02070309020205020404" pitchFamily="49" charset="0"/>
                <a:cs typeface="Courier New" panose="02070309020205020404" pitchFamily="49" charset="0"/>
              </a:rPr>
              <a:t>#include &lt;</a:t>
            </a:r>
            <a:r>
              <a:rPr lang="en-US" sz="1800" kern="0" dirty="0" err="1">
                <a:latin typeface="Courier New" panose="02070309020205020404" pitchFamily="49" charset="0"/>
                <a:cs typeface="Courier New" panose="02070309020205020404" pitchFamily="49" charset="0"/>
              </a:rPr>
              <a:t>stdio.h</a:t>
            </a:r>
            <a:r>
              <a:rPr lang="en-US" sz="1800" kern="0" dirty="0">
                <a:latin typeface="Courier New" panose="02070309020205020404" pitchFamily="49" charset="0"/>
                <a:cs typeface="Courier New" panose="02070309020205020404" pitchFamily="49" charset="0"/>
              </a:rPr>
              <a:t>&gt;			</a:t>
            </a:r>
            <a:endParaRPr lang="en-US" sz="1800" kern="0" dirty="0">
              <a:solidFill>
                <a:schemeClr val="accent2"/>
              </a:solidFill>
              <a:latin typeface="Courier New" panose="02070309020205020404" pitchFamily="49" charset="0"/>
              <a:cs typeface="Courier New" panose="02070309020205020404" pitchFamily="49" charset="0"/>
            </a:endParaRPr>
          </a:p>
          <a:p>
            <a:pPr marL="0" indent="0">
              <a:buFontTx/>
              <a:buNone/>
            </a:pPr>
            <a:endParaRPr lang="en-US" sz="1800" kern="0" dirty="0">
              <a:latin typeface="Courier New" panose="02070309020205020404" pitchFamily="49" charset="0"/>
              <a:cs typeface="Courier New" panose="02070309020205020404" pitchFamily="49" charset="0"/>
            </a:endParaRPr>
          </a:p>
          <a:p>
            <a:pPr marL="0" indent="0">
              <a:buFontTx/>
              <a:buNone/>
            </a:pPr>
            <a:r>
              <a:rPr lang="en-US" sz="1800" kern="0" dirty="0">
                <a:latin typeface="Courier New" panose="02070309020205020404" pitchFamily="49" charset="0"/>
                <a:cs typeface="Courier New" panose="02070309020205020404" pitchFamily="49" charset="0"/>
              </a:rPr>
              <a:t>#define PRINT_CHAR(letter) </a:t>
            </a:r>
            <a:r>
              <a:rPr lang="en-US" sz="1800" kern="0" dirty="0" err="1">
                <a:latin typeface="Courier New" panose="02070309020205020404" pitchFamily="49" charset="0"/>
                <a:cs typeface="Courier New" panose="02070309020205020404" pitchFamily="49" charset="0"/>
              </a:rPr>
              <a:t>putchar</a:t>
            </a:r>
            <a:r>
              <a:rPr lang="en-US" sz="1800" kern="0" dirty="0">
                <a:latin typeface="Courier New" panose="02070309020205020404" pitchFamily="49" charset="0"/>
                <a:cs typeface="Courier New" panose="02070309020205020404" pitchFamily="49" charset="0"/>
              </a:rPr>
              <a:t>(letter)		</a:t>
            </a:r>
            <a:endParaRPr lang="en-US" sz="1800" kern="0" dirty="0">
              <a:solidFill>
                <a:schemeClr val="accent2"/>
              </a:solidFill>
              <a:latin typeface="Courier New" panose="02070309020205020404" pitchFamily="49" charset="0"/>
              <a:cs typeface="Courier New" panose="02070309020205020404" pitchFamily="49" charset="0"/>
            </a:endParaRPr>
          </a:p>
          <a:p>
            <a:pPr marL="0" indent="0">
              <a:buFontTx/>
              <a:buNone/>
            </a:pPr>
            <a:r>
              <a:rPr lang="en-US" sz="1800" kern="0" dirty="0">
                <a:latin typeface="Courier New" panose="02070309020205020404" pitchFamily="49" charset="0"/>
                <a:cs typeface="Courier New" panose="02070309020205020404" pitchFamily="49" charset="0"/>
              </a:rPr>
              <a:t>int main(void) </a:t>
            </a:r>
          </a:p>
          <a:p>
            <a:pPr marL="0" indent="0">
              <a:buFontTx/>
              <a:buNone/>
            </a:pPr>
            <a:r>
              <a:rPr lang="en-US" sz="1800" kern="0" dirty="0">
                <a:latin typeface="Courier New" panose="02070309020205020404" pitchFamily="49" charset="0"/>
                <a:cs typeface="Courier New" panose="02070309020205020404" pitchFamily="49" charset="0"/>
              </a:rPr>
              <a:t>{</a:t>
            </a:r>
          </a:p>
          <a:p>
            <a:pPr marL="0" indent="0">
              <a:buFontTx/>
              <a:buNone/>
            </a:pPr>
            <a:r>
              <a:rPr lang="en-US" sz="1800" kern="0" dirty="0">
                <a:latin typeface="Courier New" panose="02070309020205020404" pitchFamily="49" charset="0"/>
                <a:cs typeface="Courier New" panose="02070309020205020404" pitchFamily="49" charset="0"/>
              </a:rPr>
              <a:t>    char </a:t>
            </a:r>
            <a:r>
              <a:rPr lang="en-US" sz="1800" kern="0" dirty="0" err="1">
                <a:latin typeface="Courier New" panose="02070309020205020404" pitchFamily="49" charset="0"/>
                <a:cs typeface="Courier New" panose="02070309020205020404" pitchFamily="49" charset="0"/>
              </a:rPr>
              <a:t>someLetter</a:t>
            </a:r>
            <a:r>
              <a:rPr lang="en-US" sz="1800" kern="0" dirty="0">
                <a:latin typeface="Courier New" panose="02070309020205020404" pitchFamily="49" charset="0"/>
                <a:cs typeface="Courier New" panose="02070309020205020404" pitchFamily="49" charset="0"/>
              </a:rPr>
              <a:t> = 42;</a:t>
            </a:r>
          </a:p>
          <a:p>
            <a:pPr marL="0" indent="0">
              <a:buFontTx/>
              <a:buNone/>
            </a:pPr>
            <a:r>
              <a:rPr lang="en-US" sz="1800" kern="0" dirty="0">
                <a:latin typeface="Courier New" panose="02070309020205020404" pitchFamily="49" charset="0"/>
                <a:cs typeface="Courier New" panose="02070309020205020404" pitchFamily="49" charset="0"/>
              </a:rPr>
              <a:t>    PRINT_CHAR(</a:t>
            </a:r>
            <a:r>
              <a:rPr lang="en-US" sz="1800" kern="0" dirty="0" err="1">
                <a:latin typeface="Courier New" panose="02070309020205020404" pitchFamily="49" charset="0"/>
                <a:cs typeface="Courier New" panose="02070309020205020404" pitchFamily="49" charset="0"/>
              </a:rPr>
              <a:t>someLetter</a:t>
            </a:r>
            <a:r>
              <a:rPr lang="en-US" sz="1800" kern="0" dirty="0">
                <a:latin typeface="Courier New" panose="02070309020205020404" pitchFamily="49" charset="0"/>
                <a:cs typeface="Courier New" panose="02070309020205020404" pitchFamily="49" charset="0"/>
              </a:rPr>
              <a:t>);	</a:t>
            </a:r>
            <a:endParaRPr lang="en-US" sz="1800" kern="0" dirty="0">
              <a:solidFill>
                <a:schemeClr val="accent2"/>
              </a:solidFill>
              <a:latin typeface="Courier New" panose="02070309020205020404" pitchFamily="49" charset="0"/>
              <a:cs typeface="Courier New" panose="02070309020205020404" pitchFamily="49" charset="0"/>
            </a:endParaRPr>
          </a:p>
          <a:p>
            <a:pPr marL="0" indent="0">
              <a:buFontTx/>
              <a:buNone/>
            </a:pPr>
            <a:endParaRPr lang="en-US" sz="1800" kern="0" dirty="0">
              <a:latin typeface="Courier New" panose="02070309020205020404" pitchFamily="49" charset="0"/>
              <a:cs typeface="Courier New" panose="02070309020205020404" pitchFamily="49" charset="0"/>
            </a:endParaRPr>
          </a:p>
          <a:p>
            <a:pPr marL="0" indent="0">
              <a:buFontTx/>
              <a:buNone/>
            </a:pPr>
            <a:endParaRPr lang="en-US" sz="1800" kern="0" dirty="0">
              <a:latin typeface="Courier New" panose="02070309020205020404" pitchFamily="49" charset="0"/>
              <a:cs typeface="Courier New" panose="02070309020205020404" pitchFamily="49" charset="0"/>
            </a:endParaRPr>
          </a:p>
          <a:p>
            <a:pPr marL="0" indent="0">
              <a:buFontTx/>
              <a:buNone/>
            </a:pPr>
            <a:endParaRPr lang="en-US" sz="1800" kern="0" dirty="0">
              <a:latin typeface="Courier New" panose="02070309020205020404" pitchFamily="49" charset="0"/>
              <a:cs typeface="Courier New" panose="02070309020205020404" pitchFamily="49" charset="0"/>
            </a:endParaRPr>
          </a:p>
          <a:p>
            <a:pPr marL="0" indent="0">
              <a:buFontTx/>
              <a:buNone/>
            </a:pPr>
            <a:endParaRPr lang="en-US" sz="1800" kern="0" dirty="0">
              <a:latin typeface="Courier New" panose="02070309020205020404" pitchFamily="49" charset="0"/>
              <a:cs typeface="Courier New" panose="02070309020205020404" pitchFamily="49" charset="0"/>
            </a:endParaRPr>
          </a:p>
          <a:p>
            <a:pPr marL="0" indent="0">
              <a:buFontTx/>
              <a:buNone/>
            </a:pPr>
            <a:r>
              <a:rPr lang="en-US" sz="1800" kern="0" dirty="0">
                <a:latin typeface="Courier New" panose="02070309020205020404" pitchFamily="49" charset="0"/>
                <a:cs typeface="Courier New" panose="02070309020205020404" pitchFamily="49" charset="0"/>
              </a:rPr>
              <a:t>[…code…]				</a:t>
            </a:r>
            <a:endParaRPr lang="en-US" sz="1800" kern="0" dirty="0">
              <a:solidFill>
                <a:schemeClr val="accent2"/>
              </a:solidFill>
              <a:latin typeface="Courier New" panose="02070309020205020404" pitchFamily="49" charset="0"/>
              <a:cs typeface="Courier New" panose="02070309020205020404" pitchFamily="49" charset="0"/>
            </a:endParaRPr>
          </a:p>
          <a:p>
            <a:pPr marL="0" indent="0">
              <a:buFontTx/>
              <a:buNone/>
            </a:pPr>
            <a:r>
              <a:rPr lang="en-US" sz="1800" kern="0" dirty="0">
                <a:latin typeface="Courier New" panose="02070309020205020404" pitchFamily="49" charset="0"/>
                <a:cs typeface="Courier New" panose="02070309020205020404" pitchFamily="49" charset="0"/>
              </a:rPr>
              <a:t>}</a:t>
            </a:r>
          </a:p>
          <a:p>
            <a:pPr marL="0" indent="0">
              <a:buFontTx/>
              <a:buNone/>
            </a:pPr>
            <a:endParaRPr lang="en-US" sz="1800" kern="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Stub Code</a:t>
            </a:r>
          </a:p>
        </p:txBody>
      </p:sp>
    </p:spTree>
    <p:extLst>
      <p:ext uri="{BB962C8B-B14F-4D97-AF65-F5344CB8AC3E}">
        <p14:creationId xmlns:p14="http://schemas.microsoft.com/office/powerpoint/2010/main" val="176622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Data Type</a:t>
            </a:r>
          </a:p>
        </p:txBody>
      </p:sp>
      <p:sp>
        <p:nvSpPr>
          <p:cNvPr id="3" name="Content Placeholder 2"/>
          <p:cNvSpPr>
            <a:spLocks noGrp="1"/>
          </p:cNvSpPr>
          <p:nvPr>
            <p:ph idx="1"/>
          </p:nvPr>
        </p:nvSpPr>
        <p:spPr/>
        <p:txBody>
          <a:bodyPr/>
          <a:lstStyle/>
          <a:p>
            <a:r>
              <a:rPr lang="en-US" dirty="0"/>
              <a:t>What is a file?</a:t>
            </a:r>
          </a:p>
          <a:p>
            <a:pPr lvl="1"/>
            <a:r>
              <a:rPr lang="en-US" dirty="0"/>
              <a:t>A named section of storage</a:t>
            </a:r>
          </a:p>
          <a:p>
            <a:pPr lvl="1"/>
            <a:r>
              <a:rPr lang="en-US" dirty="0"/>
              <a:t>Usually stored on a disk or solid-state device</a:t>
            </a:r>
          </a:p>
          <a:p>
            <a:r>
              <a:rPr lang="en-US" dirty="0"/>
              <a:t>The C language treats files very similar to default streams (e.g., </a:t>
            </a:r>
            <a:r>
              <a:rPr lang="en-US" dirty="0" err="1">
                <a:latin typeface="Courier New" panose="02070309020205020404" pitchFamily="49" charset="0"/>
                <a:cs typeface="Courier New" panose="02070309020205020404" pitchFamily="49" charset="0"/>
              </a:rPr>
              <a:t>stdin</a:t>
            </a:r>
            <a:r>
              <a:rPr lang="en-US" dirty="0"/>
              <a:t>, </a:t>
            </a:r>
            <a:r>
              <a:rPr lang="en-US" dirty="0" err="1">
                <a:latin typeface="Courier New" panose="02070309020205020404" pitchFamily="49" charset="0"/>
                <a:cs typeface="Courier New" panose="02070309020205020404" pitchFamily="49" charset="0"/>
              </a:rPr>
              <a:t>stdout</a:t>
            </a:r>
            <a:r>
              <a:rPr lang="en-US" dirty="0"/>
              <a:t>, </a:t>
            </a:r>
            <a:r>
              <a:rPr lang="en-US" dirty="0" err="1">
                <a:latin typeface="Courier New" panose="02070309020205020404" pitchFamily="49" charset="0"/>
                <a:cs typeface="Courier New" panose="02070309020205020404" pitchFamily="49" charset="0"/>
              </a:rPr>
              <a:t>stderr</a:t>
            </a:r>
            <a:r>
              <a:rPr lang="en-US" dirty="0"/>
              <a:t>)</a:t>
            </a:r>
          </a:p>
        </p:txBody>
      </p:sp>
    </p:spTree>
    <p:extLst>
      <p:ext uri="{BB962C8B-B14F-4D97-AF65-F5344CB8AC3E}">
        <p14:creationId xmlns:p14="http://schemas.microsoft.com/office/powerpoint/2010/main" val="1479764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Data Type</a:t>
            </a:r>
          </a:p>
        </p:txBody>
      </p:sp>
      <p:sp>
        <p:nvSpPr>
          <p:cNvPr id="3" name="Content Placeholder 2"/>
          <p:cNvSpPr>
            <a:spLocks noGrp="1"/>
          </p:cNvSpPr>
          <p:nvPr>
            <p:ph idx="1"/>
          </p:nvPr>
        </p:nvSpPr>
        <p:spPr/>
        <p:txBody>
          <a:bodyPr/>
          <a:lstStyle/>
          <a:p>
            <a:r>
              <a:rPr lang="en-US" dirty="0"/>
              <a:t>What is the FILE data type?</a:t>
            </a:r>
          </a:p>
          <a:p>
            <a:pPr lvl="1"/>
            <a:r>
              <a:rPr lang="en-US" dirty="0">
                <a:solidFill>
                  <a:srgbClr val="00B050"/>
                </a:solidFill>
                <a:effectLst>
                  <a:outerShdw blurRad="38100" dist="38100" dir="2700000" algn="tl">
                    <a:srgbClr val="000000">
                      <a:alpha val="43137"/>
                    </a:srgbClr>
                  </a:outerShdw>
                </a:effectLst>
              </a:rPr>
              <a:t>Easy Answer:  </a:t>
            </a:r>
            <a:r>
              <a:rPr lang="en-US" dirty="0"/>
              <a:t>A pointer to a file.  A stream.</a:t>
            </a:r>
          </a:p>
          <a:p>
            <a:pPr lvl="1"/>
            <a:r>
              <a:rPr lang="en-US" dirty="0">
                <a:solidFill>
                  <a:srgbClr val="D6A300"/>
                </a:solidFill>
                <a:effectLst>
                  <a:outerShdw blurRad="38100" dist="38100" dir="2700000" algn="tl">
                    <a:srgbClr val="000000">
                      <a:alpha val="43137"/>
                    </a:srgbClr>
                  </a:outerShdw>
                </a:effectLst>
              </a:rPr>
              <a:t>Short Answer:  </a:t>
            </a:r>
            <a:r>
              <a:rPr lang="en-US" dirty="0"/>
              <a:t>A structure containing information about a file.</a:t>
            </a:r>
          </a:p>
          <a:p>
            <a:pPr lvl="1"/>
            <a:r>
              <a:rPr lang="en-US" dirty="0">
                <a:solidFill>
                  <a:srgbClr val="FF0000"/>
                </a:solidFill>
                <a:effectLst>
                  <a:outerShdw blurRad="38100" dist="38100" dir="2700000" algn="tl">
                    <a:srgbClr val="000000">
                      <a:alpha val="43137"/>
                    </a:srgbClr>
                  </a:outerShdw>
                </a:effectLst>
              </a:rPr>
              <a:t>Long Answer:  </a:t>
            </a:r>
            <a:r>
              <a:rPr lang="en-US" dirty="0"/>
              <a:t>The </a:t>
            </a:r>
            <a:r>
              <a:rPr lang="en-US" dirty="0" err="1"/>
              <a:t>stdio.h</a:t>
            </a:r>
            <a:r>
              <a:rPr lang="en-US" dirty="0"/>
              <a:t> header defines FILE as a MACRO that is a </a:t>
            </a:r>
            <a:r>
              <a:rPr lang="en-US" dirty="0" err="1"/>
              <a:t>typedef’d</a:t>
            </a:r>
            <a:r>
              <a:rPr lang="en-US" dirty="0"/>
              <a:t>, system-specific structure containing metadata about the state of a file handle.</a:t>
            </a:r>
          </a:p>
          <a:p>
            <a:r>
              <a:rPr lang="en-US" dirty="0"/>
              <a:t>FILE declaration</a:t>
            </a:r>
          </a:p>
          <a:p>
            <a:endParaRPr lang="en-US" dirty="0"/>
          </a:p>
          <a:p>
            <a:endParaRPr lang="en-US" dirty="0"/>
          </a:p>
          <a:p>
            <a:r>
              <a:rPr lang="en-US" dirty="0"/>
              <a:t>FILE initialization?</a:t>
            </a:r>
          </a:p>
        </p:txBody>
      </p:sp>
      <p:sp>
        <p:nvSpPr>
          <p:cNvPr id="4" name="Content Placeholder 2"/>
          <p:cNvSpPr txBox="1">
            <a:spLocks/>
          </p:cNvSpPr>
          <p:nvPr/>
        </p:nvSpPr>
        <p:spPr bwMode="auto">
          <a:xfrm>
            <a:off x="277615" y="4419600"/>
            <a:ext cx="8588771" cy="6096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FILE * &lt;file pointer variable&gt;;	// Example syntax</a:t>
            </a:r>
          </a:p>
          <a:p>
            <a:pPr marL="0" indent="0">
              <a:buNone/>
            </a:pPr>
            <a:r>
              <a:rPr lang="en-US" sz="1600" dirty="0">
                <a:latin typeface="Courier New" panose="02070309020205020404" pitchFamily="49" charset="0"/>
                <a:cs typeface="Courier New" panose="02070309020205020404" pitchFamily="49" charset="0"/>
              </a:rPr>
              <a:t>	FILE * </a:t>
            </a:r>
            <a:r>
              <a:rPr lang="en-US" sz="1600" dirty="0" err="1">
                <a:latin typeface="Courier New" panose="02070309020205020404" pitchFamily="49" charset="0"/>
                <a:cs typeface="Courier New" panose="02070309020205020404" pitchFamily="49" charset="0"/>
              </a:rPr>
              <a:t>myFile_ptr</a:t>
            </a:r>
            <a:r>
              <a:rPr lang="en-US" sz="1600" dirty="0">
                <a:latin typeface="Courier New" panose="02070309020205020404" pitchFamily="49" charset="0"/>
                <a:cs typeface="Courier New" panose="02070309020205020404" pitchFamily="49" charset="0"/>
              </a:rPr>
              <a:t>;			// Real syntax</a:t>
            </a:r>
          </a:p>
        </p:txBody>
      </p:sp>
    </p:spTree>
    <p:extLst>
      <p:ext uri="{BB962C8B-B14F-4D97-AF65-F5344CB8AC3E}">
        <p14:creationId xmlns:p14="http://schemas.microsoft.com/office/powerpoint/2010/main" val="739324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Functions</a:t>
            </a:r>
          </a:p>
        </p:txBody>
      </p:sp>
      <p:sp>
        <p:nvSpPr>
          <p:cNvPr id="3" name="Content Placeholder 2"/>
          <p:cNvSpPr>
            <a:spLocks noGrp="1"/>
          </p:cNvSpPr>
          <p:nvPr>
            <p:ph idx="1"/>
          </p:nvPr>
        </p:nvSpPr>
        <p:spPr/>
        <p:txBody>
          <a:bodyPr/>
          <a:lstStyle/>
          <a:p>
            <a:r>
              <a:rPr lang="en-US" dirty="0" err="1"/>
              <a:t>fopen</a:t>
            </a:r>
            <a:r>
              <a:rPr lang="en-US" dirty="0"/>
              <a:t>()</a:t>
            </a:r>
          </a:p>
          <a:p>
            <a:r>
              <a:rPr lang="en-US" dirty="0" err="1"/>
              <a:t>fclose</a:t>
            </a:r>
            <a:r>
              <a:rPr lang="en-US" dirty="0"/>
              <a:t>()</a:t>
            </a:r>
          </a:p>
          <a:p>
            <a:r>
              <a:rPr lang="en-US" dirty="0" err="1">
                <a:solidFill>
                  <a:schemeClr val="accent3"/>
                </a:solidFill>
              </a:rPr>
              <a:t>getc</a:t>
            </a:r>
            <a:r>
              <a:rPr lang="en-US" dirty="0">
                <a:solidFill>
                  <a:schemeClr val="accent3"/>
                </a:solidFill>
              </a:rPr>
              <a:t>()</a:t>
            </a:r>
          </a:p>
          <a:p>
            <a:r>
              <a:rPr lang="en-US" dirty="0" err="1">
                <a:solidFill>
                  <a:schemeClr val="accent3"/>
                </a:solidFill>
              </a:rPr>
              <a:t>putc</a:t>
            </a:r>
            <a:r>
              <a:rPr lang="en-US" dirty="0">
                <a:solidFill>
                  <a:schemeClr val="accent3"/>
                </a:solidFill>
              </a:rPr>
              <a:t>()</a:t>
            </a:r>
          </a:p>
          <a:p>
            <a:r>
              <a:rPr lang="en-US" dirty="0" err="1">
                <a:solidFill>
                  <a:schemeClr val="accent3"/>
                </a:solidFill>
              </a:rPr>
              <a:t>fgets</a:t>
            </a:r>
            <a:r>
              <a:rPr lang="en-US" dirty="0">
                <a:solidFill>
                  <a:schemeClr val="accent3"/>
                </a:solidFill>
              </a:rPr>
              <a:t>()</a:t>
            </a:r>
          </a:p>
          <a:p>
            <a:r>
              <a:rPr lang="en-US" dirty="0" err="1">
                <a:solidFill>
                  <a:schemeClr val="accent3"/>
                </a:solidFill>
              </a:rPr>
              <a:t>fputs</a:t>
            </a:r>
            <a:r>
              <a:rPr lang="en-US" dirty="0">
                <a:solidFill>
                  <a:schemeClr val="accent3"/>
                </a:solidFill>
              </a:rPr>
              <a:t>()</a:t>
            </a:r>
          </a:p>
          <a:p>
            <a:r>
              <a:rPr lang="en-US" dirty="0" err="1">
                <a:solidFill>
                  <a:schemeClr val="accent3"/>
                </a:solidFill>
              </a:rPr>
              <a:t>fprintf</a:t>
            </a:r>
            <a:r>
              <a:rPr lang="en-US" dirty="0">
                <a:solidFill>
                  <a:schemeClr val="accent3"/>
                </a:solidFill>
              </a:rPr>
              <a:t>()</a:t>
            </a:r>
          </a:p>
          <a:p>
            <a:r>
              <a:rPr lang="en-US" dirty="0" err="1">
                <a:solidFill>
                  <a:schemeClr val="accent3"/>
                </a:solidFill>
              </a:rPr>
              <a:t>fscanf</a:t>
            </a:r>
            <a:r>
              <a:rPr lang="en-US" dirty="0">
                <a:solidFill>
                  <a:schemeClr val="accent3"/>
                </a:solidFill>
              </a:rPr>
              <a:t>()</a:t>
            </a:r>
          </a:p>
        </p:txBody>
      </p:sp>
    </p:spTree>
    <p:extLst>
      <p:ext uri="{BB962C8B-B14F-4D97-AF65-F5344CB8AC3E}">
        <p14:creationId xmlns:p14="http://schemas.microsoft.com/office/powerpoint/2010/main" val="2280016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Functions</a:t>
            </a:r>
          </a:p>
        </p:txBody>
      </p:sp>
      <p:sp>
        <p:nvSpPr>
          <p:cNvPr id="3" name="Content Placeholder 2"/>
          <p:cNvSpPr>
            <a:spLocks noGrp="1"/>
          </p:cNvSpPr>
          <p:nvPr>
            <p:ph idx="1"/>
          </p:nvPr>
        </p:nvSpPr>
        <p:spPr/>
        <p:txBody>
          <a:bodyPr/>
          <a:lstStyle/>
          <a:p>
            <a:r>
              <a:rPr lang="en-US" dirty="0"/>
              <a:t>Initialize a FILE variable (AKA opening a file)</a:t>
            </a:r>
          </a:p>
        </p:txBody>
      </p:sp>
      <p:sp>
        <p:nvSpPr>
          <p:cNvPr id="4" name="Content Placeholder 2"/>
          <p:cNvSpPr txBox="1">
            <a:spLocks/>
          </p:cNvSpPr>
          <p:nvPr/>
        </p:nvSpPr>
        <p:spPr bwMode="auto">
          <a:xfrm>
            <a:off x="277615" y="1828800"/>
            <a:ext cx="8588771" cy="15240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FILE *</a:t>
            </a:r>
            <a:r>
              <a:rPr lang="en-US" sz="1600" dirty="0" err="1">
                <a:latin typeface="Courier New" panose="02070309020205020404" pitchFamily="49" charset="0"/>
                <a:cs typeface="Courier New" panose="02070309020205020404" pitchFamily="49" charset="0"/>
              </a:rPr>
              <a:t>fopen</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const</a:t>
            </a:r>
            <a:r>
              <a:rPr lang="en-US" sz="1600" dirty="0">
                <a:latin typeface="Courier New" panose="02070309020205020404" pitchFamily="49" charset="0"/>
                <a:cs typeface="Courier New" panose="02070309020205020404" pitchFamily="49" charset="0"/>
              </a:rPr>
              <a:t> char *, </a:t>
            </a:r>
            <a:r>
              <a:rPr lang="en-US" sz="1600" dirty="0" err="1">
                <a:latin typeface="Courier New" panose="02070309020205020404" pitchFamily="49" charset="0"/>
                <a:cs typeface="Courier New" panose="02070309020205020404" pitchFamily="49" charset="0"/>
              </a:rPr>
              <a:t>const</a:t>
            </a:r>
            <a:r>
              <a:rPr lang="en-US" sz="1600" dirty="0">
                <a:latin typeface="Courier New" panose="02070309020205020404" pitchFamily="49" charset="0"/>
                <a:cs typeface="Courier New" panose="02070309020205020404" pitchFamily="49" charset="0"/>
              </a:rPr>
              <a:t> char *);</a:t>
            </a:r>
          </a:p>
          <a:p>
            <a:pPr marL="0" indent="0">
              <a:buNone/>
            </a:pPr>
            <a:r>
              <a:rPr lang="en-US" sz="1600" dirty="0">
                <a:latin typeface="Courier New" panose="02070309020205020404" pitchFamily="49" charset="0"/>
                <a:cs typeface="Courier New" panose="02070309020205020404" pitchFamily="49" charset="0"/>
              </a:rPr>
              <a:t>	// The first argument is the file path, relative or otherwise</a:t>
            </a:r>
          </a:p>
          <a:p>
            <a:pPr marL="0" indent="0">
              <a:buNone/>
            </a:pPr>
            <a:r>
              <a:rPr lang="en-US" sz="1600" dirty="0">
                <a:latin typeface="Courier New" panose="02070309020205020404" pitchFamily="49" charset="0"/>
                <a:cs typeface="Courier New" panose="02070309020205020404" pitchFamily="49" charset="0"/>
              </a:rPr>
              <a:t>	// The second argument represents the “mode”</a:t>
            </a:r>
          </a:p>
          <a:p>
            <a:pPr marL="0" indent="0">
              <a:buNone/>
            </a:pP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fopen</a:t>
            </a:r>
            <a:r>
              <a:rPr lang="en-US" sz="1600" dirty="0">
                <a:latin typeface="Courier New" panose="02070309020205020404" pitchFamily="49" charset="0"/>
                <a:cs typeface="Courier New" panose="02070309020205020404" pitchFamily="49" charset="0"/>
              </a:rPr>
              <a:t>() returns NULL if there is an error</a:t>
            </a:r>
          </a:p>
          <a:p>
            <a:pPr marL="0" indent="0">
              <a:buNone/>
            </a:pP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fopen</a:t>
            </a:r>
            <a:r>
              <a:rPr lang="en-US" sz="1600" dirty="0">
                <a:latin typeface="Courier New" panose="02070309020205020404" pitchFamily="49" charset="0"/>
                <a:cs typeface="Courier New" panose="02070309020205020404" pitchFamily="49" charset="0"/>
              </a:rPr>
              <a:t>() returns a FILE pointer on success</a:t>
            </a:r>
          </a:p>
        </p:txBody>
      </p:sp>
      <p:graphicFrame>
        <p:nvGraphicFramePr>
          <p:cNvPr id="5" name="Table 4"/>
          <p:cNvGraphicFramePr>
            <a:graphicFrameLocks noGrp="1"/>
          </p:cNvGraphicFramePr>
          <p:nvPr>
            <p:extLst/>
          </p:nvPr>
        </p:nvGraphicFramePr>
        <p:xfrm>
          <a:off x="277616" y="3545840"/>
          <a:ext cx="8571108" cy="2931160"/>
        </p:xfrm>
        <a:graphic>
          <a:graphicData uri="http://schemas.openxmlformats.org/drawingml/2006/table">
            <a:tbl>
              <a:tblPr firstRow="1" bandRow="1">
                <a:tableStyleId>{5C22544A-7EE6-4342-B048-85BDC9FD1C3A}</a:tableStyleId>
              </a:tblPr>
              <a:tblGrid>
                <a:gridCol w="2075110">
                  <a:extLst>
                    <a:ext uri="{9D8B030D-6E8A-4147-A177-3AD203B41FA5}">
                      <a16:colId xmlns:a16="http://schemas.microsoft.com/office/drawing/2014/main" val="20000"/>
                    </a:ext>
                  </a:extLst>
                </a:gridCol>
                <a:gridCol w="2075110">
                  <a:extLst>
                    <a:ext uri="{9D8B030D-6E8A-4147-A177-3AD203B41FA5}">
                      <a16:colId xmlns:a16="http://schemas.microsoft.com/office/drawing/2014/main" val="20001"/>
                    </a:ext>
                  </a:extLst>
                </a:gridCol>
                <a:gridCol w="4420888">
                  <a:extLst>
                    <a:ext uri="{9D8B030D-6E8A-4147-A177-3AD203B41FA5}">
                      <a16:colId xmlns:a16="http://schemas.microsoft.com/office/drawing/2014/main" val="20002"/>
                    </a:ext>
                  </a:extLst>
                </a:gridCol>
              </a:tblGrid>
              <a:tr h="370840">
                <a:tc>
                  <a:txBody>
                    <a:bodyPr/>
                    <a:lstStyle/>
                    <a:p>
                      <a:pPr algn="ctr"/>
                      <a:r>
                        <a:rPr lang="en-US" dirty="0"/>
                        <a:t>Mode</a:t>
                      </a:r>
                    </a:p>
                  </a:txBody>
                  <a:tcPr/>
                </a:tc>
                <a:tc>
                  <a:txBody>
                    <a:bodyPr/>
                    <a:lstStyle/>
                    <a:p>
                      <a:pPr algn="ctr"/>
                      <a:r>
                        <a:rPr lang="en-US" dirty="0"/>
                        <a:t>Description</a:t>
                      </a:r>
                    </a:p>
                  </a:txBody>
                  <a:tcPr/>
                </a:tc>
                <a:tc>
                  <a:txBody>
                    <a:bodyPr/>
                    <a:lstStyle/>
                    <a:p>
                      <a:pPr algn="ctr"/>
                      <a:r>
                        <a:rPr lang="en-US" dirty="0"/>
                        <a:t>Behavior</a:t>
                      </a:r>
                    </a:p>
                  </a:txBody>
                  <a:tcPr/>
                </a:tc>
                <a:extLst>
                  <a:ext uri="{0D108BD9-81ED-4DB2-BD59-A6C34878D82A}">
                    <a16:rowId xmlns:a16="http://schemas.microsoft.com/office/drawing/2014/main" val="10000"/>
                  </a:ext>
                </a:extLst>
              </a:tr>
              <a:tr h="370840">
                <a:tc>
                  <a:txBody>
                    <a:bodyPr/>
                    <a:lstStyle/>
                    <a:p>
                      <a:pPr algn="ctr"/>
                      <a:r>
                        <a:rPr lang="en-US" b="1" dirty="0">
                          <a:latin typeface="Courier New" panose="02070309020205020404" pitchFamily="49" charset="0"/>
                          <a:cs typeface="Courier New" panose="02070309020205020404" pitchFamily="49" charset="0"/>
                        </a:rPr>
                        <a:t>r</a:t>
                      </a:r>
                    </a:p>
                  </a:txBody>
                  <a:tcPr anchor="ctr"/>
                </a:tc>
                <a:tc>
                  <a:txBody>
                    <a:bodyPr/>
                    <a:lstStyle/>
                    <a:p>
                      <a:r>
                        <a:rPr lang="en-US" dirty="0"/>
                        <a:t>Read</a:t>
                      </a:r>
                    </a:p>
                  </a:txBody>
                  <a:tcPr anchor="ctr"/>
                </a:tc>
                <a:tc>
                  <a:txBody>
                    <a:bodyPr/>
                    <a:lstStyle/>
                    <a:p>
                      <a:r>
                        <a:rPr lang="en-US" dirty="0"/>
                        <a:t>If missing, return NULL; If found, contents</a:t>
                      </a:r>
                      <a:r>
                        <a:rPr lang="en-US" baseline="0" dirty="0"/>
                        <a:t> will not be modified</a:t>
                      </a:r>
                      <a:endParaRPr lang="en-US" dirty="0"/>
                    </a:p>
                  </a:txBody>
                  <a:tcPr anchor="ctr"/>
                </a:tc>
                <a:extLst>
                  <a:ext uri="{0D108BD9-81ED-4DB2-BD59-A6C34878D82A}">
                    <a16:rowId xmlns:a16="http://schemas.microsoft.com/office/drawing/2014/main" val="10001"/>
                  </a:ext>
                </a:extLst>
              </a:tr>
              <a:tr h="370840">
                <a:tc>
                  <a:txBody>
                    <a:bodyPr/>
                    <a:lstStyle/>
                    <a:p>
                      <a:pPr algn="ctr"/>
                      <a:r>
                        <a:rPr lang="en-US" b="1" dirty="0">
                          <a:latin typeface="Courier New" panose="02070309020205020404" pitchFamily="49" charset="0"/>
                          <a:cs typeface="Courier New" panose="02070309020205020404" pitchFamily="49" charset="0"/>
                        </a:rPr>
                        <a:t>w</a:t>
                      </a:r>
                    </a:p>
                  </a:txBody>
                  <a:tcPr anchor="ctr"/>
                </a:tc>
                <a:tc>
                  <a:txBody>
                    <a:bodyPr/>
                    <a:lstStyle/>
                    <a:p>
                      <a:r>
                        <a:rPr lang="en-US" dirty="0"/>
                        <a:t>Write</a:t>
                      </a:r>
                    </a:p>
                  </a:txBody>
                  <a:tcPr anchor="ctr"/>
                </a:tc>
                <a:tc>
                  <a:txBody>
                    <a:bodyPr/>
                    <a:lstStyle/>
                    <a:p>
                      <a:r>
                        <a:rPr lang="en-US" dirty="0"/>
                        <a:t>If missing, create file; If</a:t>
                      </a:r>
                      <a:r>
                        <a:rPr lang="en-US" baseline="0" dirty="0"/>
                        <a:t> found, erase contents</a:t>
                      </a:r>
                      <a:endParaRPr lang="en-US" dirty="0"/>
                    </a:p>
                  </a:txBody>
                  <a:tcPr anchor="ctr"/>
                </a:tc>
                <a:extLst>
                  <a:ext uri="{0D108BD9-81ED-4DB2-BD59-A6C34878D82A}">
                    <a16:rowId xmlns:a16="http://schemas.microsoft.com/office/drawing/2014/main" val="10002"/>
                  </a:ext>
                </a:extLst>
              </a:tr>
              <a:tr h="370840">
                <a:tc>
                  <a:txBody>
                    <a:bodyPr/>
                    <a:lstStyle/>
                    <a:p>
                      <a:pPr algn="ctr"/>
                      <a:r>
                        <a:rPr lang="en-US" b="1" dirty="0">
                          <a:latin typeface="Courier New" panose="02070309020205020404" pitchFamily="49" charset="0"/>
                          <a:cs typeface="Courier New" panose="02070309020205020404" pitchFamily="49" charset="0"/>
                        </a:rPr>
                        <a:t>a</a:t>
                      </a:r>
                    </a:p>
                  </a:txBody>
                  <a:tcPr anchor="ctr"/>
                </a:tc>
                <a:tc>
                  <a:txBody>
                    <a:bodyPr/>
                    <a:lstStyle/>
                    <a:p>
                      <a:r>
                        <a:rPr lang="en-US" dirty="0"/>
                        <a:t>Append</a:t>
                      </a:r>
                    </a:p>
                  </a:txBody>
                  <a:tcPr anchor="ctr"/>
                </a:tc>
                <a:tc>
                  <a:txBody>
                    <a:bodyPr/>
                    <a:lstStyle/>
                    <a:p>
                      <a:r>
                        <a:rPr lang="en-US" dirty="0"/>
                        <a:t>If missing, create file; If found, add to the end</a:t>
                      </a:r>
                    </a:p>
                  </a:txBody>
                  <a:tcPr anchor="ctr"/>
                </a:tc>
                <a:extLst>
                  <a:ext uri="{0D108BD9-81ED-4DB2-BD59-A6C34878D82A}">
                    <a16:rowId xmlns:a16="http://schemas.microsoft.com/office/drawing/2014/main" val="10003"/>
                  </a:ext>
                </a:extLst>
              </a:tr>
              <a:tr h="370840">
                <a:tc>
                  <a:txBody>
                    <a:bodyPr/>
                    <a:lstStyle/>
                    <a:p>
                      <a:pPr algn="ctr"/>
                      <a:r>
                        <a:rPr lang="en-US" b="1" dirty="0">
                          <a:latin typeface="Courier New" panose="02070309020205020404" pitchFamily="49" charset="0"/>
                          <a:cs typeface="Courier New" panose="02070309020205020404" pitchFamily="49" charset="0"/>
                        </a:rPr>
                        <a:t>b</a:t>
                      </a:r>
                    </a:p>
                  </a:txBody>
                  <a:tcPr anchor="ctr"/>
                </a:tc>
                <a:tc>
                  <a:txBody>
                    <a:bodyPr/>
                    <a:lstStyle/>
                    <a:p>
                      <a:r>
                        <a:rPr lang="en-US" dirty="0"/>
                        <a:t>Binary</a:t>
                      </a:r>
                      <a:r>
                        <a:rPr lang="en-US" baseline="30000" dirty="0"/>
                        <a:t>1</a:t>
                      </a:r>
                    </a:p>
                  </a:txBody>
                  <a:tcPr anchor="ctr"/>
                </a:tc>
                <a:tc>
                  <a:txBody>
                    <a:bodyPr/>
                    <a:lstStyle/>
                    <a:p>
                      <a:r>
                        <a:rPr lang="en-US" baseline="0" dirty="0"/>
                        <a:t>Some systems distinguish between text and binary files; May be necessary</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27819530"/>
      </p:ext>
    </p:extLst>
  </p:cSld>
  <p:clrMapOvr>
    <a:masterClrMapping/>
  </p:clrMapOvr>
</p:sld>
</file>

<file path=ppt/theme/theme1.xml><?xml version="1.0" encoding="utf-8"?>
<a:theme xmlns:a="http://schemas.openxmlformats.org/drawingml/2006/main" name="Generic">
  <a:themeElements>
    <a:clrScheme name="Generic 3">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fontScheme name="Generi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800" b="1"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800" b="1" i="0" u="none" strike="noStrike" cap="none" normalizeH="0" baseline="0" smtClean="0">
            <a:ln>
              <a:noFill/>
            </a:ln>
            <a:solidFill>
              <a:schemeClr val="bg1"/>
            </a:solidFill>
            <a:effectLst/>
            <a:latin typeface="Arial" charset="0"/>
          </a:defRPr>
        </a:defPPr>
      </a:lstStyle>
    </a:lnDef>
  </a:objectDefaults>
  <a:extraClrSchemeLst>
    <a:extraClrScheme>
      <a:clrScheme name="Generic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CC66"/>
        </a:folHlink>
      </a:clrScheme>
      <a:clrMap bg1="lt1" tx1="dk1" bg2="lt2" tx2="dk2" accent1="accent1" accent2="accent2" accent3="accent3" accent4="accent4" accent5="accent5" accent6="accent6" hlink="hlink" folHlink="folHlink"/>
    </a:extraClrScheme>
    <a:extraClrScheme>
      <a:clrScheme name="Generic 2">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Generic 3">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1333463000054BB27FDB3362C7CB4B" ma:contentTypeVersion="7" ma:contentTypeDescription="Create a new document." ma:contentTypeScope="" ma:versionID="8ef8e1f36183df7cde0d00ebc85da96a">
  <xsd:schema xmlns:xsd="http://www.w3.org/2001/XMLSchema" xmlns:xs="http://www.w3.org/2001/XMLSchema" xmlns:p="http://schemas.microsoft.com/office/2006/metadata/properties" xmlns:ns2="b46a1f42-d9ef-485c-a1c8-eb38d14efb06" targetNamespace="http://schemas.microsoft.com/office/2006/metadata/properties" ma:root="true" ma:fieldsID="49030ad115b250cbf108dda8043a7e28" ns2:_="">
    <xsd:import namespace="b46a1f42-d9ef-485c-a1c8-eb38d14efb0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6a1f42-d9ef-485c-a1c8-eb38d14efb0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_dlc_DocId xmlns="b46a1f42-d9ef-485c-a1c8-eb38d14efb06">688CW-1390982759-1104</_dlc_DocId>
    <_dlc_DocIdUrl xmlns="b46a1f42-d9ef-485c-a1c8-eb38d14efb06">
      <Url>https://org1.eis.af.mil/sites/688iow/318IOG/90ios/DOT/_layouts/DocIdRedir.aspx?ID=688CW-1390982759-1104</Url>
      <Description>688CW-1390982759-1104</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7B0AC71-27B6-4BA7-B086-A903FA0D9E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6a1f42-d9ef-485c-a1c8-eb38d14efb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674591-288E-407E-B9B8-EFC3D90616AD}">
  <ds:schemaRefs>
    <ds:schemaRef ds:uri="http://purl.org/dc/elements/1.1/"/>
    <ds:schemaRef ds:uri="b46a1f42-d9ef-485c-a1c8-eb38d14efb06"/>
    <ds:schemaRef ds:uri="http://purl.org/dc/terms/"/>
    <ds:schemaRef ds:uri="http://schemas.microsoft.com/office/2006/documentManagement/types"/>
    <ds:schemaRef ds:uri="http://www.w3.org/XML/1998/namespace"/>
    <ds:schemaRef ds:uri="http://schemas.openxmlformats.org/package/2006/metadata/core-properties"/>
    <ds:schemaRef ds:uri="http://purl.org/dc/dcmitype/"/>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48BD32FD-5296-4885-AF24-DC3602F2A30E}">
  <ds:schemaRefs>
    <ds:schemaRef ds:uri="http://schemas.microsoft.com/sharepoint/events"/>
  </ds:schemaRefs>
</ds:datastoreItem>
</file>

<file path=customXml/itemProps4.xml><?xml version="1.0" encoding="utf-8"?>
<ds:datastoreItem xmlns:ds="http://schemas.openxmlformats.org/officeDocument/2006/customXml" ds:itemID="{2EB7B354-F66D-4872-85C8-1504F41415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7621</TotalTime>
  <Words>2583</Words>
  <Application>Microsoft Office PowerPoint</Application>
  <PresentationFormat>On-screen Show (4:3)</PresentationFormat>
  <Paragraphs>385</Paragraphs>
  <Slides>23</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Courier New</vt:lpstr>
      <vt:lpstr>Generic</vt:lpstr>
      <vt:lpstr>File I/O</vt:lpstr>
      <vt:lpstr>Outline</vt:lpstr>
      <vt:lpstr>Coding Style Guide</vt:lpstr>
      <vt:lpstr>Coding Style Guide</vt:lpstr>
      <vt:lpstr>Stub Code</vt:lpstr>
      <vt:lpstr>FILE Data Type</vt:lpstr>
      <vt:lpstr>FILE Data Type</vt:lpstr>
      <vt:lpstr>Related Functions</vt:lpstr>
      <vt:lpstr>Related Functions</vt:lpstr>
      <vt:lpstr>Related Functions</vt:lpstr>
      <vt:lpstr>Related Functions</vt:lpstr>
      <vt:lpstr>Related Functions</vt:lpstr>
      <vt:lpstr>Related Functions</vt:lpstr>
      <vt:lpstr>Related Functions</vt:lpstr>
      <vt:lpstr>Related Functions</vt:lpstr>
      <vt:lpstr>Related Functions</vt:lpstr>
      <vt:lpstr>Demonstration Lab</vt:lpstr>
      <vt:lpstr>Performance Lab</vt:lpstr>
      <vt:lpstr>Performance Lab</vt:lpstr>
      <vt:lpstr>Performance Lab</vt:lpstr>
      <vt:lpstr>Performance Lab</vt:lpstr>
      <vt:lpstr>Performance Lab</vt:lpstr>
      <vt:lpstr>Summary</vt:lpstr>
    </vt:vector>
  </TitlesOfParts>
  <Company>U.S. Air Force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Slides</dc:title>
  <dc:creator>1079285206A</dc:creator>
  <cp:lastModifiedBy>Curriculum Dev</cp:lastModifiedBy>
  <cp:revision>347</cp:revision>
  <dcterms:created xsi:type="dcterms:W3CDTF">2012-04-23T20:09:00Z</dcterms:created>
  <dcterms:modified xsi:type="dcterms:W3CDTF">2017-08-23T20:23:53Z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0x010100531333463000054BB27FDB3362C7CB4B</vt:lpwstr>
  </property>
  <property fmtid="{D5CDD505-2E9C-101B-9397-08002B2CF9AE}" pid="3" name="_dlc_DocIdItemGuid">
    <vt:lpwstr>f5018df0-3ccd-496a-bdcb-c2556ee3e4fe</vt:lpwstr>
  </property>
</Properties>
</file>